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7"/>
  </p:notesMasterIdLst>
  <p:sldIdLst>
    <p:sldId id="1400" r:id="rId2"/>
    <p:sldId id="1367" r:id="rId3"/>
    <p:sldId id="1371" r:id="rId4"/>
    <p:sldId id="1393" r:id="rId5"/>
    <p:sldId id="1383" r:id="rId6"/>
    <p:sldId id="1401" r:id="rId7"/>
    <p:sldId id="1395" r:id="rId8"/>
    <p:sldId id="1402" r:id="rId9"/>
    <p:sldId id="1411" r:id="rId10"/>
    <p:sldId id="1403" r:id="rId11"/>
    <p:sldId id="1376" r:id="rId12"/>
    <p:sldId id="1354" r:id="rId13"/>
    <p:sldId id="1408" r:id="rId14"/>
    <p:sldId id="1389" r:id="rId15"/>
    <p:sldId id="1398" r:id="rId16"/>
    <p:sldId id="1380" r:id="rId17"/>
    <p:sldId id="1391" r:id="rId18"/>
    <p:sldId id="1374" r:id="rId19"/>
    <p:sldId id="1381" r:id="rId20"/>
    <p:sldId id="1382" r:id="rId21"/>
    <p:sldId id="1397" r:id="rId22"/>
    <p:sldId id="1385" r:id="rId23"/>
    <p:sldId id="1409" r:id="rId24"/>
    <p:sldId id="1410" r:id="rId25"/>
    <p:sldId id="1365" r:id="rId26"/>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99FF"/>
    <a:srgbClr val="F4F4F4"/>
    <a:srgbClr val="FFFFFF"/>
    <a:srgbClr val="FF0000"/>
    <a:srgbClr val="FF00FF"/>
    <a:srgbClr val="4088DE"/>
    <a:srgbClr val="1E40A1"/>
    <a:srgbClr val="3333FF"/>
    <a:srgbClr val="0099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14" autoAdjust="0"/>
  </p:normalViewPr>
  <p:slideViewPr>
    <p:cSldViewPr>
      <p:cViewPr varScale="1">
        <p:scale>
          <a:sx n="113" d="100"/>
          <a:sy n="113" d="100"/>
        </p:scale>
        <p:origin x="474" y="84"/>
      </p:cViewPr>
      <p:guideLst>
        <p:guide orient="horz" pos="2160"/>
        <p:guide pos="3840"/>
      </p:guideLst>
    </p:cSldViewPr>
  </p:slideViewPr>
  <p:notesTextViewPr>
    <p:cViewPr>
      <p:scale>
        <a:sx n="3" d="2"/>
        <a:sy n="3" d="2"/>
      </p:scale>
      <p:origin x="0" y="0"/>
    </p:cViewPr>
  </p:notesTextViewPr>
  <p:sorterViewPr>
    <p:cViewPr>
      <p:scale>
        <a:sx n="100" d="100"/>
        <a:sy n="100" d="100"/>
      </p:scale>
      <p:origin x="0" y="146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E38B47-B298-40D0-9913-AF069AB3A03A}" type="doc">
      <dgm:prSet loTypeId="urn:microsoft.com/office/officeart/2005/8/layout/cycle6" loCatId="relationship" qsTypeId="urn:microsoft.com/office/officeart/2005/8/quickstyle/simple1" qsCatId="simple" csTypeId="urn:microsoft.com/office/officeart/2005/8/colors/accent2_5" csCatId="accent2" phldr="1"/>
      <dgm:spPr/>
    </dgm:pt>
    <dgm:pt modelId="{9E70F04C-D65F-4E5C-9762-D42D3F36FB75}">
      <dgm:prSet phldrT="[文本]"/>
      <dgm:spPr/>
      <dgm:t>
        <a:bodyPr/>
        <a:lstStyle/>
        <a:p>
          <a:r>
            <a:rPr lang="en-US" altLang="zh-CN" dirty="0"/>
            <a:t>Logic Define </a:t>
          </a:r>
          <a:endParaRPr lang="zh-CN" altLang="en-US" dirty="0"/>
        </a:p>
      </dgm:t>
    </dgm:pt>
    <dgm:pt modelId="{C4F517C3-99F9-425D-83DC-FCC705E85CE7}" type="parTrans" cxnId="{7192CE91-2405-4186-8029-34C5BD09E36C}">
      <dgm:prSet/>
      <dgm:spPr/>
      <dgm:t>
        <a:bodyPr/>
        <a:lstStyle/>
        <a:p>
          <a:endParaRPr lang="zh-CN" altLang="en-US"/>
        </a:p>
      </dgm:t>
    </dgm:pt>
    <dgm:pt modelId="{684884EB-1510-4C5B-B947-6470A1A4E52B}" type="sibTrans" cxnId="{7192CE91-2405-4186-8029-34C5BD09E36C}">
      <dgm:prSet/>
      <dgm:spPr/>
      <dgm:t>
        <a:bodyPr/>
        <a:lstStyle/>
        <a:p>
          <a:endParaRPr lang="zh-CN" altLang="en-US"/>
        </a:p>
      </dgm:t>
    </dgm:pt>
    <dgm:pt modelId="{771AAD22-C2E7-4CA1-BD59-A8CD40D6E2DB}">
      <dgm:prSet phldrT="[文本]"/>
      <dgm:spPr/>
      <dgm:t>
        <a:bodyPr/>
        <a:lstStyle/>
        <a:p>
          <a:r>
            <a:rPr lang="en-US" altLang="zh-CN" dirty="0"/>
            <a:t>Train Dataset</a:t>
          </a:r>
          <a:endParaRPr lang="zh-CN" altLang="en-US" dirty="0"/>
        </a:p>
      </dgm:t>
    </dgm:pt>
    <dgm:pt modelId="{77CCA88C-708E-41C4-BC7C-88C82FDCA38D}" type="parTrans" cxnId="{DE6DCF7F-BECB-401A-BCAC-0F1ABF376549}">
      <dgm:prSet/>
      <dgm:spPr/>
      <dgm:t>
        <a:bodyPr/>
        <a:lstStyle/>
        <a:p>
          <a:endParaRPr lang="zh-CN" altLang="en-US"/>
        </a:p>
      </dgm:t>
    </dgm:pt>
    <dgm:pt modelId="{500981CA-B5A7-4336-B45B-32494114E118}" type="sibTrans" cxnId="{DE6DCF7F-BECB-401A-BCAC-0F1ABF376549}">
      <dgm:prSet/>
      <dgm:spPr/>
      <dgm:t>
        <a:bodyPr/>
        <a:lstStyle/>
        <a:p>
          <a:endParaRPr lang="zh-CN" altLang="en-US"/>
        </a:p>
      </dgm:t>
    </dgm:pt>
    <dgm:pt modelId="{275DFC7F-AA35-4F51-8009-3C9FB37D5DAC}">
      <dgm:prSet phldrT="[文本]"/>
      <dgm:spPr/>
      <dgm:t>
        <a:bodyPr/>
        <a:lstStyle/>
        <a:p>
          <a:r>
            <a:rPr lang="en-US" altLang="zh-CN" dirty="0"/>
            <a:t>Process Dataset</a:t>
          </a:r>
          <a:endParaRPr lang="zh-CN" altLang="en-US" dirty="0"/>
        </a:p>
      </dgm:t>
    </dgm:pt>
    <dgm:pt modelId="{B77552F3-1653-4DBB-9976-F01414FF807C}" type="parTrans" cxnId="{B7B439BA-C835-4588-A9E1-6DE2F7A3BAB2}">
      <dgm:prSet/>
      <dgm:spPr/>
      <dgm:t>
        <a:bodyPr/>
        <a:lstStyle/>
        <a:p>
          <a:endParaRPr lang="zh-CN" altLang="en-US"/>
        </a:p>
      </dgm:t>
    </dgm:pt>
    <dgm:pt modelId="{175A0857-C4A1-4EA1-AC61-78C0D4C7BABE}" type="sibTrans" cxnId="{B7B439BA-C835-4588-A9E1-6DE2F7A3BAB2}">
      <dgm:prSet/>
      <dgm:spPr/>
      <dgm:t>
        <a:bodyPr/>
        <a:lstStyle/>
        <a:p>
          <a:endParaRPr lang="zh-CN" altLang="en-US"/>
        </a:p>
      </dgm:t>
    </dgm:pt>
    <dgm:pt modelId="{8341AB6A-C6F3-4540-AD1C-FA104898980D}">
      <dgm:prSet phldrT="[文本]"/>
      <dgm:spPr/>
      <dgm:t>
        <a:bodyPr/>
        <a:lstStyle/>
        <a:p>
          <a:r>
            <a:rPr lang="en-US" altLang="zh-CN" dirty="0"/>
            <a:t>Hyperparameters</a:t>
          </a:r>
        </a:p>
        <a:p>
          <a:r>
            <a:rPr lang="en-US" altLang="zh-CN" dirty="0" err="1"/>
            <a:t>Stoping</a:t>
          </a:r>
          <a:r>
            <a:rPr lang="en-US" altLang="zh-CN" dirty="0"/>
            <a:t> Criteria</a:t>
          </a:r>
          <a:endParaRPr lang="zh-CN" altLang="en-US" dirty="0"/>
        </a:p>
      </dgm:t>
    </dgm:pt>
    <dgm:pt modelId="{F7097314-EA23-4E57-B52D-26644B47402E}" type="parTrans" cxnId="{46259642-E35F-4797-8A1C-8F2EFF937731}">
      <dgm:prSet/>
      <dgm:spPr/>
      <dgm:t>
        <a:bodyPr/>
        <a:lstStyle/>
        <a:p>
          <a:endParaRPr lang="zh-CN" altLang="en-US"/>
        </a:p>
      </dgm:t>
    </dgm:pt>
    <dgm:pt modelId="{43624C87-6ED3-472F-96FA-721B75DC6262}" type="sibTrans" cxnId="{46259642-E35F-4797-8A1C-8F2EFF937731}">
      <dgm:prSet/>
      <dgm:spPr/>
      <dgm:t>
        <a:bodyPr/>
        <a:lstStyle/>
        <a:p>
          <a:endParaRPr lang="zh-CN" altLang="en-US"/>
        </a:p>
      </dgm:t>
    </dgm:pt>
    <dgm:pt modelId="{775A7207-084B-47DF-BA8B-46799A537C6C}">
      <dgm:prSet phldrT="[文本]"/>
      <dgm:spPr/>
      <dgm:t>
        <a:bodyPr/>
        <a:lstStyle/>
        <a:p>
          <a:r>
            <a:rPr lang="en-US" altLang="zh-CN" dirty="0"/>
            <a:t>Label Samples</a:t>
          </a:r>
          <a:endParaRPr lang="zh-CN" altLang="en-US" dirty="0"/>
        </a:p>
      </dgm:t>
    </dgm:pt>
    <dgm:pt modelId="{1E439DF8-78E3-458B-A3D7-FD8387558575}" type="parTrans" cxnId="{0ACAE70E-56FE-4828-994A-345657CE4923}">
      <dgm:prSet/>
      <dgm:spPr/>
      <dgm:t>
        <a:bodyPr/>
        <a:lstStyle/>
        <a:p>
          <a:endParaRPr lang="zh-CN" altLang="en-US"/>
        </a:p>
      </dgm:t>
    </dgm:pt>
    <dgm:pt modelId="{D23E2097-A63F-4829-B58D-EE32E4B5A9D9}" type="sibTrans" cxnId="{0ACAE70E-56FE-4828-994A-345657CE4923}">
      <dgm:prSet/>
      <dgm:spPr/>
      <dgm:t>
        <a:bodyPr/>
        <a:lstStyle/>
        <a:p>
          <a:endParaRPr lang="zh-CN" altLang="en-US"/>
        </a:p>
      </dgm:t>
    </dgm:pt>
    <dgm:pt modelId="{289BD3F1-5D38-4CD1-A783-62FCDFAD9123}" type="pres">
      <dgm:prSet presAssocID="{88E38B47-B298-40D0-9913-AF069AB3A03A}" presName="cycle" presStyleCnt="0">
        <dgm:presLayoutVars>
          <dgm:dir/>
          <dgm:resizeHandles val="exact"/>
        </dgm:presLayoutVars>
      </dgm:prSet>
      <dgm:spPr/>
    </dgm:pt>
    <dgm:pt modelId="{58145EE6-9952-4CAB-A778-606F1BC6E3EB}" type="pres">
      <dgm:prSet presAssocID="{9E70F04C-D65F-4E5C-9762-D42D3F36FB75}" presName="node" presStyleLbl="node1" presStyleIdx="0" presStyleCnt="5">
        <dgm:presLayoutVars>
          <dgm:bulletEnabled val="1"/>
        </dgm:presLayoutVars>
      </dgm:prSet>
      <dgm:spPr/>
    </dgm:pt>
    <dgm:pt modelId="{5A09A1F7-37A4-4073-A357-D3CCE3E9F990}" type="pres">
      <dgm:prSet presAssocID="{9E70F04C-D65F-4E5C-9762-D42D3F36FB75}" presName="spNode" presStyleCnt="0"/>
      <dgm:spPr/>
    </dgm:pt>
    <dgm:pt modelId="{A13144F9-6C22-41F2-89C6-7F2FA84AF8CB}" type="pres">
      <dgm:prSet presAssocID="{684884EB-1510-4C5B-B947-6470A1A4E52B}" presName="sibTrans" presStyleLbl="sibTrans1D1" presStyleIdx="0" presStyleCnt="5"/>
      <dgm:spPr/>
    </dgm:pt>
    <dgm:pt modelId="{703475F8-9836-4828-BE76-21B072EEE0D6}" type="pres">
      <dgm:prSet presAssocID="{771AAD22-C2E7-4CA1-BD59-A8CD40D6E2DB}" presName="node" presStyleLbl="node1" presStyleIdx="1" presStyleCnt="5">
        <dgm:presLayoutVars>
          <dgm:bulletEnabled val="1"/>
        </dgm:presLayoutVars>
      </dgm:prSet>
      <dgm:spPr/>
    </dgm:pt>
    <dgm:pt modelId="{EEDFF3CC-EEB2-44EF-BE04-D340F8BDBB8A}" type="pres">
      <dgm:prSet presAssocID="{771AAD22-C2E7-4CA1-BD59-A8CD40D6E2DB}" presName="spNode" presStyleCnt="0"/>
      <dgm:spPr/>
    </dgm:pt>
    <dgm:pt modelId="{E6095F5D-AFB5-4BA1-A831-6EA11703319C}" type="pres">
      <dgm:prSet presAssocID="{500981CA-B5A7-4336-B45B-32494114E118}" presName="sibTrans" presStyleLbl="sibTrans1D1" presStyleIdx="1" presStyleCnt="5"/>
      <dgm:spPr/>
    </dgm:pt>
    <dgm:pt modelId="{ADD08478-FDCD-4493-9EDB-8F68954B3554}" type="pres">
      <dgm:prSet presAssocID="{775A7207-084B-47DF-BA8B-46799A537C6C}" presName="node" presStyleLbl="node1" presStyleIdx="2" presStyleCnt="5">
        <dgm:presLayoutVars>
          <dgm:bulletEnabled val="1"/>
        </dgm:presLayoutVars>
      </dgm:prSet>
      <dgm:spPr/>
    </dgm:pt>
    <dgm:pt modelId="{84D9C43D-BC78-48C0-807E-A993121C4A27}" type="pres">
      <dgm:prSet presAssocID="{775A7207-084B-47DF-BA8B-46799A537C6C}" presName="spNode" presStyleCnt="0"/>
      <dgm:spPr/>
    </dgm:pt>
    <dgm:pt modelId="{AE4FE702-C59C-4F2C-BE19-EC1AC96326C4}" type="pres">
      <dgm:prSet presAssocID="{D23E2097-A63F-4829-B58D-EE32E4B5A9D9}" presName="sibTrans" presStyleLbl="sibTrans1D1" presStyleIdx="2" presStyleCnt="5"/>
      <dgm:spPr/>
    </dgm:pt>
    <dgm:pt modelId="{2F930446-32FB-4DB1-BB7E-463F8938DD93}" type="pres">
      <dgm:prSet presAssocID="{275DFC7F-AA35-4F51-8009-3C9FB37D5DAC}" presName="node" presStyleLbl="node1" presStyleIdx="3" presStyleCnt="5">
        <dgm:presLayoutVars>
          <dgm:bulletEnabled val="1"/>
        </dgm:presLayoutVars>
      </dgm:prSet>
      <dgm:spPr/>
    </dgm:pt>
    <dgm:pt modelId="{552AF4A5-C10C-4DEE-A00D-53BBDDB01A37}" type="pres">
      <dgm:prSet presAssocID="{275DFC7F-AA35-4F51-8009-3C9FB37D5DAC}" presName="spNode" presStyleCnt="0"/>
      <dgm:spPr/>
    </dgm:pt>
    <dgm:pt modelId="{10313C56-8A8D-4D73-ACCA-497E4208544F}" type="pres">
      <dgm:prSet presAssocID="{175A0857-C4A1-4EA1-AC61-78C0D4C7BABE}" presName="sibTrans" presStyleLbl="sibTrans1D1" presStyleIdx="3" presStyleCnt="5"/>
      <dgm:spPr/>
    </dgm:pt>
    <dgm:pt modelId="{92710992-037E-40C2-B887-1A5FB1D555AB}" type="pres">
      <dgm:prSet presAssocID="{8341AB6A-C6F3-4540-AD1C-FA104898980D}" presName="node" presStyleLbl="node1" presStyleIdx="4" presStyleCnt="5">
        <dgm:presLayoutVars>
          <dgm:bulletEnabled val="1"/>
        </dgm:presLayoutVars>
      </dgm:prSet>
      <dgm:spPr/>
    </dgm:pt>
    <dgm:pt modelId="{A661FAF5-7F8D-452A-812C-F35E2C1EEFB4}" type="pres">
      <dgm:prSet presAssocID="{8341AB6A-C6F3-4540-AD1C-FA104898980D}" presName="spNode" presStyleCnt="0"/>
      <dgm:spPr/>
    </dgm:pt>
    <dgm:pt modelId="{E87C49D0-EBCF-4A35-B3A0-91EF12BE2C6F}" type="pres">
      <dgm:prSet presAssocID="{43624C87-6ED3-472F-96FA-721B75DC6262}" presName="sibTrans" presStyleLbl="sibTrans1D1" presStyleIdx="4" presStyleCnt="5"/>
      <dgm:spPr/>
    </dgm:pt>
  </dgm:ptLst>
  <dgm:cxnLst>
    <dgm:cxn modelId="{0ACAE70E-56FE-4828-994A-345657CE4923}" srcId="{88E38B47-B298-40D0-9913-AF069AB3A03A}" destId="{775A7207-084B-47DF-BA8B-46799A537C6C}" srcOrd="2" destOrd="0" parTransId="{1E439DF8-78E3-458B-A3D7-FD8387558575}" sibTransId="{D23E2097-A63F-4829-B58D-EE32E4B5A9D9}"/>
    <dgm:cxn modelId="{9C448E29-5029-455C-8808-C1738C5DBA63}" type="presOf" srcId="{771AAD22-C2E7-4CA1-BD59-A8CD40D6E2DB}" destId="{703475F8-9836-4828-BE76-21B072EEE0D6}" srcOrd="0" destOrd="0" presId="urn:microsoft.com/office/officeart/2005/8/layout/cycle6"/>
    <dgm:cxn modelId="{8E508F2F-92A6-483B-BC7B-28841366DD25}" type="presOf" srcId="{775A7207-084B-47DF-BA8B-46799A537C6C}" destId="{ADD08478-FDCD-4493-9EDB-8F68954B3554}" srcOrd="0" destOrd="0" presId="urn:microsoft.com/office/officeart/2005/8/layout/cycle6"/>
    <dgm:cxn modelId="{97217D31-7DAF-4F89-8E95-079C213AF7B7}" type="presOf" srcId="{275DFC7F-AA35-4F51-8009-3C9FB37D5DAC}" destId="{2F930446-32FB-4DB1-BB7E-463F8938DD93}" srcOrd="0" destOrd="0" presId="urn:microsoft.com/office/officeart/2005/8/layout/cycle6"/>
    <dgm:cxn modelId="{46259642-E35F-4797-8A1C-8F2EFF937731}" srcId="{88E38B47-B298-40D0-9913-AF069AB3A03A}" destId="{8341AB6A-C6F3-4540-AD1C-FA104898980D}" srcOrd="4" destOrd="0" parTransId="{F7097314-EA23-4E57-B52D-26644B47402E}" sibTransId="{43624C87-6ED3-472F-96FA-721B75DC6262}"/>
    <dgm:cxn modelId="{7B7CA559-DFE9-4516-B7AF-ED57365E3FDA}" type="presOf" srcId="{175A0857-C4A1-4EA1-AC61-78C0D4C7BABE}" destId="{10313C56-8A8D-4D73-ACCA-497E4208544F}" srcOrd="0" destOrd="0" presId="urn:microsoft.com/office/officeart/2005/8/layout/cycle6"/>
    <dgm:cxn modelId="{DE6DCF7F-BECB-401A-BCAC-0F1ABF376549}" srcId="{88E38B47-B298-40D0-9913-AF069AB3A03A}" destId="{771AAD22-C2E7-4CA1-BD59-A8CD40D6E2DB}" srcOrd="1" destOrd="0" parTransId="{77CCA88C-708E-41C4-BC7C-88C82FDCA38D}" sibTransId="{500981CA-B5A7-4336-B45B-32494114E118}"/>
    <dgm:cxn modelId="{7192CE91-2405-4186-8029-34C5BD09E36C}" srcId="{88E38B47-B298-40D0-9913-AF069AB3A03A}" destId="{9E70F04C-D65F-4E5C-9762-D42D3F36FB75}" srcOrd="0" destOrd="0" parTransId="{C4F517C3-99F9-425D-83DC-FCC705E85CE7}" sibTransId="{684884EB-1510-4C5B-B947-6470A1A4E52B}"/>
    <dgm:cxn modelId="{1E8EB1A7-F30A-4231-807B-4761684B4C9B}" type="presOf" srcId="{D23E2097-A63F-4829-B58D-EE32E4B5A9D9}" destId="{AE4FE702-C59C-4F2C-BE19-EC1AC96326C4}" srcOrd="0" destOrd="0" presId="urn:microsoft.com/office/officeart/2005/8/layout/cycle6"/>
    <dgm:cxn modelId="{B7B439BA-C835-4588-A9E1-6DE2F7A3BAB2}" srcId="{88E38B47-B298-40D0-9913-AF069AB3A03A}" destId="{275DFC7F-AA35-4F51-8009-3C9FB37D5DAC}" srcOrd="3" destOrd="0" parTransId="{B77552F3-1653-4DBB-9976-F01414FF807C}" sibTransId="{175A0857-C4A1-4EA1-AC61-78C0D4C7BABE}"/>
    <dgm:cxn modelId="{9E9C9BBD-BBAC-42D5-B89C-72633FC5C66A}" type="presOf" srcId="{500981CA-B5A7-4336-B45B-32494114E118}" destId="{E6095F5D-AFB5-4BA1-A831-6EA11703319C}" srcOrd="0" destOrd="0" presId="urn:microsoft.com/office/officeart/2005/8/layout/cycle6"/>
    <dgm:cxn modelId="{7D2DAAC8-EF5A-409B-ADA2-7EF6AA4252C4}" type="presOf" srcId="{8341AB6A-C6F3-4540-AD1C-FA104898980D}" destId="{92710992-037E-40C2-B887-1A5FB1D555AB}" srcOrd="0" destOrd="0" presId="urn:microsoft.com/office/officeart/2005/8/layout/cycle6"/>
    <dgm:cxn modelId="{58950DCB-3098-4B76-A337-94CD2B8E36CF}" type="presOf" srcId="{43624C87-6ED3-472F-96FA-721B75DC6262}" destId="{E87C49D0-EBCF-4A35-B3A0-91EF12BE2C6F}" srcOrd="0" destOrd="0" presId="urn:microsoft.com/office/officeart/2005/8/layout/cycle6"/>
    <dgm:cxn modelId="{C6C2E3DC-E21A-4B7B-B8AC-2240CCCC2C19}" type="presOf" srcId="{9E70F04C-D65F-4E5C-9762-D42D3F36FB75}" destId="{58145EE6-9952-4CAB-A778-606F1BC6E3EB}" srcOrd="0" destOrd="0" presId="urn:microsoft.com/office/officeart/2005/8/layout/cycle6"/>
    <dgm:cxn modelId="{538F26E5-5E8E-440B-81E5-DF909DF8BE63}" type="presOf" srcId="{684884EB-1510-4C5B-B947-6470A1A4E52B}" destId="{A13144F9-6C22-41F2-89C6-7F2FA84AF8CB}" srcOrd="0" destOrd="0" presId="urn:microsoft.com/office/officeart/2005/8/layout/cycle6"/>
    <dgm:cxn modelId="{F060D2EB-A303-4EDA-9E8B-4FD0387905AB}" type="presOf" srcId="{88E38B47-B298-40D0-9913-AF069AB3A03A}" destId="{289BD3F1-5D38-4CD1-A783-62FCDFAD9123}" srcOrd="0" destOrd="0" presId="urn:microsoft.com/office/officeart/2005/8/layout/cycle6"/>
    <dgm:cxn modelId="{E155AEAC-DD9A-4D90-B5A9-FAB822F94E6D}" type="presParOf" srcId="{289BD3F1-5D38-4CD1-A783-62FCDFAD9123}" destId="{58145EE6-9952-4CAB-A778-606F1BC6E3EB}" srcOrd="0" destOrd="0" presId="urn:microsoft.com/office/officeart/2005/8/layout/cycle6"/>
    <dgm:cxn modelId="{D1B2632E-6119-4916-90F9-75A1536A9446}" type="presParOf" srcId="{289BD3F1-5D38-4CD1-A783-62FCDFAD9123}" destId="{5A09A1F7-37A4-4073-A357-D3CCE3E9F990}" srcOrd="1" destOrd="0" presId="urn:microsoft.com/office/officeart/2005/8/layout/cycle6"/>
    <dgm:cxn modelId="{7ABFA44D-6F8B-42EA-98DB-05538B00DAE1}" type="presParOf" srcId="{289BD3F1-5D38-4CD1-A783-62FCDFAD9123}" destId="{A13144F9-6C22-41F2-89C6-7F2FA84AF8CB}" srcOrd="2" destOrd="0" presId="urn:microsoft.com/office/officeart/2005/8/layout/cycle6"/>
    <dgm:cxn modelId="{1FE5C7BC-1729-459B-BE2A-ED619396F0C5}" type="presParOf" srcId="{289BD3F1-5D38-4CD1-A783-62FCDFAD9123}" destId="{703475F8-9836-4828-BE76-21B072EEE0D6}" srcOrd="3" destOrd="0" presId="urn:microsoft.com/office/officeart/2005/8/layout/cycle6"/>
    <dgm:cxn modelId="{7748F09C-71EB-461C-ADB9-04774A2B81A4}" type="presParOf" srcId="{289BD3F1-5D38-4CD1-A783-62FCDFAD9123}" destId="{EEDFF3CC-EEB2-44EF-BE04-D340F8BDBB8A}" srcOrd="4" destOrd="0" presId="urn:microsoft.com/office/officeart/2005/8/layout/cycle6"/>
    <dgm:cxn modelId="{703608A6-B8B6-4B25-B600-0262DDDC0CCD}" type="presParOf" srcId="{289BD3F1-5D38-4CD1-A783-62FCDFAD9123}" destId="{E6095F5D-AFB5-4BA1-A831-6EA11703319C}" srcOrd="5" destOrd="0" presId="urn:microsoft.com/office/officeart/2005/8/layout/cycle6"/>
    <dgm:cxn modelId="{CB14ABB3-D2FC-477C-9A71-5E9971E7B23A}" type="presParOf" srcId="{289BD3F1-5D38-4CD1-A783-62FCDFAD9123}" destId="{ADD08478-FDCD-4493-9EDB-8F68954B3554}" srcOrd="6" destOrd="0" presId="urn:microsoft.com/office/officeart/2005/8/layout/cycle6"/>
    <dgm:cxn modelId="{F7C19A87-DEF6-4403-B163-D2997C9871FE}" type="presParOf" srcId="{289BD3F1-5D38-4CD1-A783-62FCDFAD9123}" destId="{84D9C43D-BC78-48C0-807E-A993121C4A27}" srcOrd="7" destOrd="0" presId="urn:microsoft.com/office/officeart/2005/8/layout/cycle6"/>
    <dgm:cxn modelId="{F7F5D033-3477-47F1-A7AF-02DB120A5DD5}" type="presParOf" srcId="{289BD3F1-5D38-4CD1-A783-62FCDFAD9123}" destId="{AE4FE702-C59C-4F2C-BE19-EC1AC96326C4}" srcOrd="8" destOrd="0" presId="urn:microsoft.com/office/officeart/2005/8/layout/cycle6"/>
    <dgm:cxn modelId="{55AC0574-B3EF-4405-8764-C46EA639049A}" type="presParOf" srcId="{289BD3F1-5D38-4CD1-A783-62FCDFAD9123}" destId="{2F930446-32FB-4DB1-BB7E-463F8938DD93}" srcOrd="9" destOrd="0" presId="urn:microsoft.com/office/officeart/2005/8/layout/cycle6"/>
    <dgm:cxn modelId="{C662829D-33AF-4723-BA0B-EBFE3DB1BF9E}" type="presParOf" srcId="{289BD3F1-5D38-4CD1-A783-62FCDFAD9123}" destId="{552AF4A5-C10C-4DEE-A00D-53BBDDB01A37}" srcOrd="10" destOrd="0" presId="urn:microsoft.com/office/officeart/2005/8/layout/cycle6"/>
    <dgm:cxn modelId="{6084AD96-6C62-4AD9-A186-93181E2518F5}" type="presParOf" srcId="{289BD3F1-5D38-4CD1-A783-62FCDFAD9123}" destId="{10313C56-8A8D-4D73-ACCA-497E4208544F}" srcOrd="11" destOrd="0" presId="urn:microsoft.com/office/officeart/2005/8/layout/cycle6"/>
    <dgm:cxn modelId="{25279357-61B7-4DAF-B46C-78DB750C9B2C}" type="presParOf" srcId="{289BD3F1-5D38-4CD1-A783-62FCDFAD9123}" destId="{92710992-037E-40C2-B887-1A5FB1D555AB}" srcOrd="12" destOrd="0" presId="urn:microsoft.com/office/officeart/2005/8/layout/cycle6"/>
    <dgm:cxn modelId="{2C81887D-6556-4269-AA5B-C8B54F1094F8}" type="presParOf" srcId="{289BD3F1-5D38-4CD1-A783-62FCDFAD9123}" destId="{A661FAF5-7F8D-452A-812C-F35E2C1EEFB4}" srcOrd="13" destOrd="0" presId="urn:microsoft.com/office/officeart/2005/8/layout/cycle6"/>
    <dgm:cxn modelId="{AD5FB427-26D7-4433-8F58-9C984009BFAF}" type="presParOf" srcId="{289BD3F1-5D38-4CD1-A783-62FCDFAD9123}" destId="{E87C49D0-EBCF-4A35-B3A0-91EF12BE2C6F}"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145EE6-9952-4CAB-A778-606F1BC6E3EB}">
      <dsp:nvSpPr>
        <dsp:cNvPr id="0" name=""/>
        <dsp:cNvSpPr/>
      </dsp:nvSpPr>
      <dsp:spPr>
        <a:xfrm>
          <a:off x="1202036" y="134"/>
          <a:ext cx="869558" cy="565213"/>
        </a:xfrm>
        <a:prstGeom prst="roundRect">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altLang="zh-CN" sz="700" kern="1200" dirty="0"/>
            <a:t>Logic Define </a:t>
          </a:r>
          <a:endParaRPr lang="zh-CN" altLang="en-US" sz="700" kern="1200" dirty="0"/>
        </a:p>
      </dsp:txBody>
      <dsp:txXfrm>
        <a:off x="1229627" y="27725"/>
        <a:ext cx="814376" cy="510031"/>
      </dsp:txXfrm>
    </dsp:sp>
    <dsp:sp modelId="{A13144F9-6C22-41F2-89C6-7F2FA84AF8CB}">
      <dsp:nvSpPr>
        <dsp:cNvPr id="0" name=""/>
        <dsp:cNvSpPr/>
      </dsp:nvSpPr>
      <dsp:spPr>
        <a:xfrm>
          <a:off x="505375" y="282741"/>
          <a:ext cx="2262881" cy="2262881"/>
        </a:xfrm>
        <a:custGeom>
          <a:avLst/>
          <a:gdLst/>
          <a:ahLst/>
          <a:cxnLst/>
          <a:rect l="0" t="0" r="0" b="0"/>
          <a:pathLst>
            <a:path>
              <a:moveTo>
                <a:pt x="1572221" y="89389"/>
              </a:moveTo>
              <a:arcTo wR="1131440" hR="1131440" stAng="17575682" swAng="1966203"/>
            </a:path>
          </a:pathLst>
        </a:custGeom>
        <a:noFill/>
        <a:ln w="9525" cap="flat" cmpd="sng" algn="ctr">
          <a:solidFill>
            <a:schemeClr val="accent2">
              <a:shade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03475F8-9836-4828-BE76-21B072EEE0D6}">
      <dsp:nvSpPr>
        <dsp:cNvPr id="0" name=""/>
        <dsp:cNvSpPr/>
      </dsp:nvSpPr>
      <dsp:spPr>
        <a:xfrm>
          <a:off x="2278100" y="781941"/>
          <a:ext cx="869558" cy="565213"/>
        </a:xfrm>
        <a:prstGeom prst="roundRect">
          <a:avLst/>
        </a:prstGeom>
        <a:solidFill>
          <a:schemeClr val="accent2">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altLang="zh-CN" sz="700" kern="1200" dirty="0"/>
            <a:t>Train Dataset</a:t>
          </a:r>
          <a:endParaRPr lang="zh-CN" altLang="en-US" sz="700" kern="1200" dirty="0"/>
        </a:p>
      </dsp:txBody>
      <dsp:txXfrm>
        <a:off x="2305691" y="809532"/>
        <a:ext cx="814376" cy="510031"/>
      </dsp:txXfrm>
    </dsp:sp>
    <dsp:sp modelId="{E6095F5D-AFB5-4BA1-A831-6EA11703319C}">
      <dsp:nvSpPr>
        <dsp:cNvPr id="0" name=""/>
        <dsp:cNvSpPr/>
      </dsp:nvSpPr>
      <dsp:spPr>
        <a:xfrm>
          <a:off x="505375" y="282741"/>
          <a:ext cx="2262881" cy="2262881"/>
        </a:xfrm>
        <a:custGeom>
          <a:avLst/>
          <a:gdLst/>
          <a:ahLst/>
          <a:cxnLst/>
          <a:rect l="0" t="0" r="0" b="0"/>
          <a:pathLst>
            <a:path>
              <a:moveTo>
                <a:pt x="2261300" y="1071656"/>
              </a:moveTo>
              <a:arcTo wR="1131440" hR="1131440" stAng="21418268" swAng="2199889"/>
            </a:path>
          </a:pathLst>
        </a:custGeom>
        <a:noFill/>
        <a:ln w="9525" cap="flat" cmpd="sng" algn="ctr">
          <a:solidFill>
            <a:schemeClr val="accent2">
              <a:shade val="90000"/>
              <a:hueOff val="0"/>
              <a:satOff val="-7500"/>
              <a:lumOff val="10214"/>
              <a:alphaOff val="0"/>
            </a:schemeClr>
          </a:solidFill>
          <a:prstDash val="solid"/>
        </a:ln>
        <a:effectLst/>
      </dsp:spPr>
      <dsp:style>
        <a:lnRef idx="1">
          <a:scrgbClr r="0" g="0" b="0"/>
        </a:lnRef>
        <a:fillRef idx="0">
          <a:scrgbClr r="0" g="0" b="0"/>
        </a:fillRef>
        <a:effectRef idx="0">
          <a:scrgbClr r="0" g="0" b="0"/>
        </a:effectRef>
        <a:fontRef idx="minor"/>
      </dsp:style>
    </dsp:sp>
    <dsp:sp modelId="{ADD08478-FDCD-4493-9EDB-8F68954B3554}">
      <dsp:nvSpPr>
        <dsp:cNvPr id="0" name=""/>
        <dsp:cNvSpPr/>
      </dsp:nvSpPr>
      <dsp:spPr>
        <a:xfrm>
          <a:off x="1867080" y="2046930"/>
          <a:ext cx="869558" cy="565213"/>
        </a:xfrm>
        <a:prstGeom prst="roundRect">
          <a:avLst/>
        </a:prstGeom>
        <a:solidFill>
          <a:schemeClr val="accent2">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altLang="zh-CN" sz="700" kern="1200" dirty="0"/>
            <a:t>Label Samples</a:t>
          </a:r>
          <a:endParaRPr lang="zh-CN" altLang="en-US" sz="700" kern="1200" dirty="0"/>
        </a:p>
      </dsp:txBody>
      <dsp:txXfrm>
        <a:off x="1894671" y="2074521"/>
        <a:ext cx="814376" cy="510031"/>
      </dsp:txXfrm>
    </dsp:sp>
    <dsp:sp modelId="{AE4FE702-C59C-4F2C-BE19-EC1AC96326C4}">
      <dsp:nvSpPr>
        <dsp:cNvPr id="0" name=""/>
        <dsp:cNvSpPr/>
      </dsp:nvSpPr>
      <dsp:spPr>
        <a:xfrm>
          <a:off x="505375" y="282741"/>
          <a:ext cx="2262881" cy="2262881"/>
        </a:xfrm>
        <a:custGeom>
          <a:avLst/>
          <a:gdLst/>
          <a:ahLst/>
          <a:cxnLst/>
          <a:rect l="0" t="0" r="0" b="0"/>
          <a:pathLst>
            <a:path>
              <a:moveTo>
                <a:pt x="1357194" y="2240130"/>
              </a:moveTo>
              <a:arcTo wR="1131440" hR="1131440" stAng="4709438" swAng="1381123"/>
            </a:path>
          </a:pathLst>
        </a:custGeom>
        <a:noFill/>
        <a:ln w="9525" cap="flat" cmpd="sng" algn="ctr">
          <a:solidFill>
            <a:schemeClr val="accent2">
              <a:shade val="90000"/>
              <a:hueOff val="0"/>
              <a:satOff val="-14999"/>
              <a:lumOff val="20428"/>
              <a:alphaOff val="0"/>
            </a:schemeClr>
          </a:solidFill>
          <a:prstDash val="solid"/>
        </a:ln>
        <a:effectLst/>
      </dsp:spPr>
      <dsp:style>
        <a:lnRef idx="1">
          <a:scrgbClr r="0" g="0" b="0"/>
        </a:lnRef>
        <a:fillRef idx="0">
          <a:scrgbClr r="0" g="0" b="0"/>
        </a:fillRef>
        <a:effectRef idx="0">
          <a:scrgbClr r="0" g="0" b="0"/>
        </a:effectRef>
        <a:fontRef idx="minor"/>
      </dsp:style>
    </dsp:sp>
    <dsp:sp modelId="{2F930446-32FB-4DB1-BB7E-463F8938DD93}">
      <dsp:nvSpPr>
        <dsp:cNvPr id="0" name=""/>
        <dsp:cNvSpPr/>
      </dsp:nvSpPr>
      <dsp:spPr>
        <a:xfrm>
          <a:off x="536992" y="2046930"/>
          <a:ext cx="869558" cy="565213"/>
        </a:xfrm>
        <a:prstGeom prst="roundRect">
          <a:avLst/>
        </a:prstGeom>
        <a:solidFill>
          <a:schemeClr val="accent2">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altLang="zh-CN" sz="700" kern="1200" dirty="0"/>
            <a:t>Process Dataset</a:t>
          </a:r>
          <a:endParaRPr lang="zh-CN" altLang="en-US" sz="700" kern="1200" dirty="0"/>
        </a:p>
      </dsp:txBody>
      <dsp:txXfrm>
        <a:off x="564583" y="2074521"/>
        <a:ext cx="814376" cy="510031"/>
      </dsp:txXfrm>
    </dsp:sp>
    <dsp:sp modelId="{10313C56-8A8D-4D73-ACCA-497E4208544F}">
      <dsp:nvSpPr>
        <dsp:cNvPr id="0" name=""/>
        <dsp:cNvSpPr/>
      </dsp:nvSpPr>
      <dsp:spPr>
        <a:xfrm>
          <a:off x="505375" y="282741"/>
          <a:ext cx="2262881" cy="2262881"/>
        </a:xfrm>
        <a:custGeom>
          <a:avLst/>
          <a:gdLst/>
          <a:ahLst/>
          <a:cxnLst/>
          <a:rect l="0" t="0" r="0" b="0"/>
          <a:pathLst>
            <a:path>
              <a:moveTo>
                <a:pt x="189432" y="1758161"/>
              </a:moveTo>
              <a:arcTo wR="1131440" hR="1131440" stAng="8781843" swAng="2199889"/>
            </a:path>
          </a:pathLst>
        </a:custGeom>
        <a:noFill/>
        <a:ln w="9525" cap="flat" cmpd="sng" algn="ctr">
          <a:solidFill>
            <a:schemeClr val="accent2">
              <a:shade val="90000"/>
              <a:hueOff val="0"/>
              <a:satOff val="-22499"/>
              <a:lumOff val="30642"/>
              <a:alphaOff val="0"/>
            </a:schemeClr>
          </a:solidFill>
          <a:prstDash val="solid"/>
        </a:ln>
        <a:effectLst/>
      </dsp:spPr>
      <dsp:style>
        <a:lnRef idx="1">
          <a:scrgbClr r="0" g="0" b="0"/>
        </a:lnRef>
        <a:fillRef idx="0">
          <a:scrgbClr r="0" g="0" b="0"/>
        </a:fillRef>
        <a:effectRef idx="0">
          <a:scrgbClr r="0" g="0" b="0"/>
        </a:effectRef>
        <a:fontRef idx="minor"/>
      </dsp:style>
    </dsp:sp>
    <dsp:sp modelId="{92710992-037E-40C2-B887-1A5FB1D555AB}">
      <dsp:nvSpPr>
        <dsp:cNvPr id="0" name=""/>
        <dsp:cNvSpPr/>
      </dsp:nvSpPr>
      <dsp:spPr>
        <a:xfrm>
          <a:off x="125972" y="781941"/>
          <a:ext cx="869558" cy="565213"/>
        </a:xfrm>
        <a:prstGeom prst="roundRect">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altLang="zh-CN" sz="700" kern="1200" dirty="0"/>
            <a:t>Hyperparameters</a:t>
          </a:r>
        </a:p>
        <a:p>
          <a:pPr marL="0" lvl="0" indent="0" algn="ctr" defTabSz="311150">
            <a:lnSpc>
              <a:spcPct val="90000"/>
            </a:lnSpc>
            <a:spcBef>
              <a:spcPct val="0"/>
            </a:spcBef>
            <a:spcAft>
              <a:spcPct val="35000"/>
            </a:spcAft>
            <a:buNone/>
          </a:pPr>
          <a:r>
            <a:rPr lang="en-US" altLang="zh-CN" sz="700" kern="1200" dirty="0" err="1"/>
            <a:t>Stoping</a:t>
          </a:r>
          <a:r>
            <a:rPr lang="en-US" altLang="zh-CN" sz="700" kern="1200" dirty="0"/>
            <a:t> Criteria</a:t>
          </a:r>
          <a:endParaRPr lang="zh-CN" altLang="en-US" sz="700" kern="1200" dirty="0"/>
        </a:p>
      </dsp:txBody>
      <dsp:txXfrm>
        <a:off x="153563" y="809532"/>
        <a:ext cx="814376" cy="510031"/>
      </dsp:txXfrm>
    </dsp:sp>
    <dsp:sp modelId="{E87C49D0-EBCF-4A35-B3A0-91EF12BE2C6F}">
      <dsp:nvSpPr>
        <dsp:cNvPr id="0" name=""/>
        <dsp:cNvSpPr/>
      </dsp:nvSpPr>
      <dsp:spPr>
        <a:xfrm>
          <a:off x="505375" y="282741"/>
          <a:ext cx="2262881" cy="2262881"/>
        </a:xfrm>
        <a:custGeom>
          <a:avLst/>
          <a:gdLst/>
          <a:ahLst/>
          <a:cxnLst/>
          <a:rect l="0" t="0" r="0" b="0"/>
          <a:pathLst>
            <a:path>
              <a:moveTo>
                <a:pt x="196780" y="493813"/>
              </a:moveTo>
              <a:arcTo wR="1131440" hR="1131440" stAng="12858115" swAng="1966203"/>
            </a:path>
          </a:pathLst>
        </a:custGeom>
        <a:noFill/>
        <a:ln w="9525" cap="flat" cmpd="sng" algn="ctr">
          <a:solidFill>
            <a:schemeClr val="accent2">
              <a:shade val="90000"/>
              <a:hueOff val="0"/>
              <a:satOff val="-29999"/>
              <a:lumOff val="40856"/>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31CCF962-2E1C-405E-8466-3ADE918FFE7F}" type="datetimeFigureOut">
              <a:rPr lang="zh-CN" altLang="en-US"/>
              <a:t>2024/3/3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D7917D1C-5943-48A4-BC08-6C0C042D7F8E}" type="slidenum">
              <a:rPr lang="zh-CN" altLang="en-US"/>
              <a:t>‹#›</a:t>
            </a:fld>
            <a:endParaRPr lang="zh-CN" altLang="en-US"/>
          </a:p>
        </p:txBody>
      </p:sp>
    </p:spTree>
    <p:extLst>
      <p:ext uri="{BB962C8B-B14F-4D97-AF65-F5344CB8AC3E}">
        <p14:creationId xmlns:p14="http://schemas.microsoft.com/office/powerpoint/2010/main" val="56396914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D7917D1C-5943-48A4-BC08-6C0C042D7F8E}" type="slidenum">
              <a:rPr lang="zh-CN" altLang="en-US" smtClean="0"/>
              <a:t>1</a:t>
            </a:fld>
            <a:endParaRPr lang="zh-CN" altLang="en-US"/>
          </a:p>
        </p:txBody>
      </p:sp>
    </p:spTree>
    <p:extLst>
      <p:ext uri="{BB962C8B-B14F-4D97-AF65-F5344CB8AC3E}">
        <p14:creationId xmlns:p14="http://schemas.microsoft.com/office/powerpoint/2010/main" val="918968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zh-CN" altLang="zh-CN"/>
              <a:t>从实际机器中取得的数据，多数据是不能直接应用到机器学习中。需要进行特征提取，选择合适的特征作为训练的输入数据。本项目拟针对不同的数据类型，提供多种特征提取方法，如对数据降维、归一化、标准化、图像数据的颜色直方图等</a:t>
            </a:r>
            <a:endParaRPr lang="en-US" altLang="zh-CN"/>
          </a:p>
          <a:p>
            <a:endParaRPr lang="zh-CN" altLang="en-US"/>
          </a:p>
        </p:txBody>
      </p:sp>
      <p:sp>
        <p:nvSpPr>
          <p:cNvPr id="4" name="灯片编号占位符 3"/>
          <p:cNvSpPr>
            <a:spLocks noGrp="1"/>
          </p:cNvSpPr>
          <p:nvPr>
            <p:ph type="sldNum" sz="quarter" idx="5"/>
          </p:nvPr>
        </p:nvSpPr>
        <p:spPr/>
        <p:txBody>
          <a:bodyPr/>
          <a:lstStyle/>
          <a:p>
            <a:pPr>
              <a:defRPr/>
            </a:pPr>
            <a:fld id="{D7917D1C-5943-48A4-BC08-6C0C042D7F8E}" type="slidenum">
              <a:rPr lang="zh-CN" altLang="en-US" smtClean="0"/>
              <a:t>19</a:t>
            </a:fld>
            <a:endParaRPr lang="zh-CN" altLang="en-US"/>
          </a:p>
        </p:txBody>
      </p:sp>
    </p:spTree>
    <p:extLst>
      <p:ext uri="{BB962C8B-B14F-4D97-AF65-F5344CB8AC3E}">
        <p14:creationId xmlns:p14="http://schemas.microsoft.com/office/powerpoint/2010/main" val="2001447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zh-CN" altLang="zh-CN" sz="1200" kern="100">
                <a:latin typeface="Times New Roman" panose="02020603050405020304" pitchFamily="18" charset="0"/>
              </a:rPr>
              <a:t>根据</a:t>
            </a:r>
            <a:r>
              <a:rPr lang="en-US" altLang="zh-CN" sz="1200" kern="100">
                <a:latin typeface="Times New Roman" panose="02020603050405020304" pitchFamily="18" charset="0"/>
              </a:rPr>
              <a:t>FAIR</a:t>
            </a:r>
            <a:r>
              <a:rPr lang="zh-CN" altLang="zh-CN" sz="1200" kern="100">
                <a:latin typeface="Times New Roman" panose="02020603050405020304" pitchFamily="18" charset="0"/>
              </a:rPr>
              <a:t>原则，数据集要有详细的元数据描述。如数据集内容描述、创建时间、方法、数据格式、关键字、访问信息、发布机构等。利于数据的分享和引用。</a:t>
            </a:r>
            <a:endParaRPr lang="en-US" altLang="zh-CN" sz="1200" kern="100">
              <a:latin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sz="1200" b="0" i="0" kern="1200">
                <a:solidFill>
                  <a:schemeClr val="tx1"/>
                </a:solidFill>
                <a:effectLst/>
                <a:latin typeface="+mn-lt"/>
                <a:ea typeface="+mn-ea"/>
                <a:cs typeface="+mn-cs"/>
              </a:rPr>
              <a:t>CC</a:t>
            </a:r>
            <a:r>
              <a:rPr lang="zh-CN" altLang="en-US" sz="1200" b="0" i="0" kern="1200">
                <a:solidFill>
                  <a:schemeClr val="tx1"/>
                </a:solidFill>
                <a:effectLst/>
                <a:latin typeface="+mn-lt"/>
                <a:ea typeface="+mn-ea"/>
                <a:cs typeface="+mn-cs"/>
              </a:rPr>
              <a:t>许可证，即“创作共用许可证”（</a:t>
            </a:r>
            <a:r>
              <a:rPr lang="en-US" altLang="zh-CN" sz="1200" b="0" i="0" kern="1200">
                <a:solidFill>
                  <a:schemeClr val="tx1"/>
                </a:solidFill>
                <a:effectLst/>
                <a:latin typeface="+mn-lt"/>
                <a:ea typeface="+mn-ea"/>
                <a:cs typeface="+mn-cs"/>
              </a:rPr>
              <a:t>Creative Commons license</a:t>
            </a:r>
            <a:r>
              <a:rPr lang="zh-CN" altLang="en-US" sz="1200" b="0" i="0" kern="1200">
                <a:solidFill>
                  <a:schemeClr val="tx1"/>
                </a:solidFill>
                <a:effectLst/>
                <a:latin typeface="+mn-lt"/>
                <a:ea typeface="+mn-ea"/>
                <a:cs typeface="+mn-cs"/>
              </a:rPr>
              <a:t>），是一套公共版权许可协议，旨在帮助内容创作者（如作家、艺术家、教育者和研究人员）以法律许可的形式分享他们的作品，同时允许他人在一定条件下使用这些作品。</a:t>
            </a:r>
            <a:endParaRPr lang="zh-CN" altLang="en-US"/>
          </a:p>
        </p:txBody>
      </p:sp>
      <p:sp>
        <p:nvSpPr>
          <p:cNvPr id="4" name="灯片编号占位符 3"/>
          <p:cNvSpPr>
            <a:spLocks noGrp="1"/>
          </p:cNvSpPr>
          <p:nvPr>
            <p:ph type="sldNum" sz="quarter" idx="5"/>
          </p:nvPr>
        </p:nvSpPr>
        <p:spPr/>
        <p:txBody>
          <a:bodyPr/>
          <a:lstStyle/>
          <a:p>
            <a:pPr>
              <a:defRPr/>
            </a:pPr>
            <a:fld id="{D7917D1C-5943-48A4-BC08-6C0C042D7F8E}" type="slidenum">
              <a:rPr lang="zh-CN" altLang="en-US" smtClean="0"/>
              <a:t>20</a:t>
            </a:fld>
            <a:endParaRPr lang="zh-CN" altLang="en-US"/>
          </a:p>
        </p:txBody>
      </p:sp>
    </p:spTree>
    <p:extLst>
      <p:ext uri="{BB962C8B-B14F-4D97-AF65-F5344CB8AC3E}">
        <p14:creationId xmlns:p14="http://schemas.microsoft.com/office/powerpoint/2010/main" val="2078604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br>
              <a:rPr lang="zh-CN" altLang="en-US"/>
            </a:br>
            <a:r>
              <a:rPr lang="en-US" altLang="zh-CN" sz="1200" b="0" i="0" kern="1200">
                <a:solidFill>
                  <a:schemeClr val="tx1"/>
                </a:solidFill>
                <a:effectLst/>
                <a:latin typeface="+mn-lt"/>
                <a:ea typeface="+mn-ea"/>
                <a:cs typeface="+mn-cs"/>
              </a:rPr>
              <a:t>Apache Kafka </a:t>
            </a:r>
            <a:r>
              <a:rPr lang="zh-CN" altLang="en-US" sz="1200" b="0" i="0" kern="1200">
                <a:solidFill>
                  <a:schemeClr val="tx1"/>
                </a:solidFill>
                <a:effectLst/>
                <a:latin typeface="+mn-lt"/>
                <a:ea typeface="+mn-ea"/>
                <a:cs typeface="+mn-cs"/>
              </a:rPr>
              <a:t>是一个流行的开源分布式事件流平台，由</a:t>
            </a:r>
            <a:r>
              <a:rPr lang="en-US" altLang="zh-CN" sz="1200" b="0" i="0" kern="1200">
                <a:solidFill>
                  <a:schemeClr val="tx1"/>
                </a:solidFill>
                <a:effectLst/>
                <a:latin typeface="+mn-lt"/>
                <a:ea typeface="+mn-ea"/>
                <a:cs typeface="+mn-cs"/>
              </a:rPr>
              <a:t>LinkedIn</a:t>
            </a:r>
            <a:r>
              <a:rPr lang="zh-CN" altLang="en-US" sz="1200" b="0" i="0" kern="1200">
                <a:solidFill>
                  <a:schemeClr val="tx1"/>
                </a:solidFill>
                <a:effectLst/>
                <a:latin typeface="+mn-lt"/>
                <a:ea typeface="+mn-ea"/>
                <a:cs typeface="+mn-cs"/>
              </a:rPr>
              <a:t>开发并于</a:t>
            </a:r>
            <a:r>
              <a:rPr lang="en-US" altLang="zh-CN" sz="1200" b="0" i="0" kern="1200">
                <a:solidFill>
                  <a:schemeClr val="tx1"/>
                </a:solidFill>
                <a:effectLst/>
                <a:latin typeface="+mn-lt"/>
                <a:ea typeface="+mn-ea"/>
                <a:cs typeface="+mn-cs"/>
              </a:rPr>
              <a:t>2011</a:t>
            </a:r>
            <a:r>
              <a:rPr lang="zh-CN" altLang="en-US" sz="1200" b="0" i="0" kern="1200">
                <a:solidFill>
                  <a:schemeClr val="tx1"/>
                </a:solidFill>
                <a:effectLst/>
                <a:latin typeface="+mn-lt"/>
                <a:ea typeface="+mn-ea"/>
                <a:cs typeface="+mn-cs"/>
              </a:rPr>
              <a:t>年贡献给</a:t>
            </a:r>
            <a:r>
              <a:rPr lang="en-US" altLang="zh-CN" sz="1200" b="0" i="0" kern="1200">
                <a:solidFill>
                  <a:schemeClr val="tx1"/>
                </a:solidFill>
                <a:effectLst/>
                <a:latin typeface="+mn-lt"/>
                <a:ea typeface="+mn-ea"/>
                <a:cs typeface="+mn-cs"/>
              </a:rPr>
              <a:t>Apache</a:t>
            </a:r>
            <a:r>
              <a:rPr lang="zh-CN" altLang="en-US" sz="1200" b="0" i="0" kern="1200">
                <a:solidFill>
                  <a:schemeClr val="tx1"/>
                </a:solidFill>
                <a:effectLst/>
                <a:latin typeface="+mn-lt"/>
                <a:ea typeface="+mn-ea"/>
                <a:cs typeface="+mn-cs"/>
              </a:rPr>
              <a:t>软件基金会。</a:t>
            </a:r>
            <a:r>
              <a:rPr lang="en-US" altLang="zh-CN" sz="1200" b="0" i="0" kern="1200">
                <a:solidFill>
                  <a:schemeClr val="tx1"/>
                </a:solidFill>
                <a:effectLst/>
                <a:latin typeface="+mn-lt"/>
                <a:ea typeface="+mn-ea"/>
                <a:cs typeface="+mn-cs"/>
              </a:rPr>
              <a:t>Kafka</a:t>
            </a:r>
            <a:r>
              <a:rPr lang="zh-CN" altLang="en-US" sz="1200" b="0" i="0" kern="1200">
                <a:solidFill>
                  <a:schemeClr val="tx1"/>
                </a:solidFill>
                <a:effectLst/>
                <a:latin typeface="+mn-lt"/>
                <a:ea typeface="+mn-ea"/>
                <a:cs typeface="+mn-cs"/>
              </a:rPr>
              <a:t>被设计用来处理高吞吐量的数据流，并且能够在分布式系统中高效地处理数据。它在大数据和实时数据处理领域中非常重要，被许多企业和组织广泛使用。</a:t>
            </a:r>
            <a:endParaRPr lang="zh-CN" altLang="en-US"/>
          </a:p>
        </p:txBody>
      </p:sp>
      <p:sp>
        <p:nvSpPr>
          <p:cNvPr id="4" name="灯片编号占位符 3"/>
          <p:cNvSpPr>
            <a:spLocks noGrp="1"/>
          </p:cNvSpPr>
          <p:nvPr>
            <p:ph type="sldNum" sz="quarter" idx="5"/>
          </p:nvPr>
        </p:nvSpPr>
        <p:spPr/>
        <p:txBody>
          <a:bodyPr/>
          <a:lstStyle/>
          <a:p>
            <a:pPr>
              <a:defRPr/>
            </a:pPr>
            <a:fld id="{D7917D1C-5943-48A4-BC08-6C0C042D7F8E}" type="slidenum">
              <a:rPr lang="zh-CN" altLang="en-US" smtClean="0"/>
              <a:t>22</a:t>
            </a:fld>
            <a:endParaRPr lang="zh-CN" altLang="en-US"/>
          </a:p>
        </p:txBody>
      </p:sp>
    </p:spTree>
    <p:extLst>
      <p:ext uri="{BB962C8B-B14F-4D97-AF65-F5344CB8AC3E}">
        <p14:creationId xmlns:p14="http://schemas.microsoft.com/office/powerpoint/2010/main" val="3231938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fontAlgn="auto">
              <a:spcBef>
                <a:spcPts val="0"/>
              </a:spcBef>
              <a:spcAft>
                <a:spcPts val="0"/>
              </a:spcAft>
              <a:defRPr>
                <a:ea typeface="+mn-ea"/>
              </a:defRPr>
            </a:lvl1pPr>
          </a:lstStyle>
          <a:p>
            <a:pPr>
              <a:defRPr/>
            </a:pPr>
            <a:fld id="{643A4E57-C79D-4C3D-A003-A99AAB6F8F3C}" type="datetime1">
              <a:rPr lang="zh-CN" altLang="en-US" smtClean="0"/>
              <a:t>2024/3/3</a:t>
            </a:fld>
            <a:endParaRPr lang="en-US" altLang="zh-CN"/>
          </a:p>
        </p:txBody>
      </p:sp>
      <p:sp>
        <p:nvSpPr>
          <p:cNvPr id="5" name="页脚占位符 4"/>
          <p:cNvSpPr>
            <a:spLocks noGrp="1"/>
          </p:cNvSpPr>
          <p:nvPr>
            <p:ph type="ftr" sz="quarter" idx="11"/>
          </p:nvPr>
        </p:nvSpPr>
        <p:spPr/>
        <p:txBody>
          <a:bodyPr/>
          <a:lstStyle>
            <a:lvl1pPr fontAlgn="auto">
              <a:spcBef>
                <a:spcPts val="0"/>
              </a:spcBef>
              <a:spcAft>
                <a:spcPts val="0"/>
              </a:spcAft>
              <a:defRPr>
                <a:ea typeface="+mn-ea"/>
              </a:defRPr>
            </a:lvl1pPr>
          </a:lstStyle>
          <a:p>
            <a:pPr>
              <a:defRPr/>
            </a:pPr>
            <a:r>
              <a:rPr lang="en-US" altLang="zh-CN"/>
              <a:t>Yi Jiao, IHEP, jiaoyi@ihep.ac.cn</a:t>
            </a:r>
          </a:p>
        </p:txBody>
      </p:sp>
      <p:sp>
        <p:nvSpPr>
          <p:cNvPr id="6" name="灯片编号占位符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A1143A0D-CA6A-4021-8712-7059FC30FFC9}" type="slidenum">
              <a:rPr lang="en-US" altLang="zh-CN"/>
              <a:t>‹#›</a:t>
            </a:fld>
            <a:endParaRPr lang="en-US" altLang="zh-CN"/>
          </a:p>
        </p:txBody>
      </p:sp>
    </p:spTree>
  </p:cSld>
  <p:clrMapOvr>
    <a:masterClrMapping/>
  </p:clrMapOvr>
  <p:transition spd="med">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fontAlgn="auto">
              <a:spcBef>
                <a:spcPts val="0"/>
              </a:spcBef>
              <a:spcAft>
                <a:spcPts val="0"/>
              </a:spcAft>
              <a:defRPr>
                <a:ea typeface="+mn-ea"/>
              </a:defRPr>
            </a:lvl1pPr>
          </a:lstStyle>
          <a:p>
            <a:pPr>
              <a:defRPr/>
            </a:pPr>
            <a:fld id="{6B3092FB-0D02-45E7-BB4E-551C7617C54C}" type="datetime1">
              <a:rPr lang="zh-CN" altLang="en-US" smtClean="0"/>
              <a:t>2024/3/3</a:t>
            </a:fld>
            <a:endParaRPr lang="en-US" altLang="zh-CN"/>
          </a:p>
        </p:txBody>
      </p:sp>
      <p:sp>
        <p:nvSpPr>
          <p:cNvPr id="5" name="页脚占位符 4"/>
          <p:cNvSpPr>
            <a:spLocks noGrp="1"/>
          </p:cNvSpPr>
          <p:nvPr>
            <p:ph type="ftr" sz="quarter" idx="11"/>
          </p:nvPr>
        </p:nvSpPr>
        <p:spPr/>
        <p:txBody>
          <a:bodyPr/>
          <a:lstStyle>
            <a:lvl1pPr fontAlgn="auto">
              <a:spcBef>
                <a:spcPts val="0"/>
              </a:spcBef>
              <a:spcAft>
                <a:spcPts val="0"/>
              </a:spcAft>
              <a:defRPr>
                <a:ea typeface="+mn-ea"/>
              </a:defRPr>
            </a:lvl1pPr>
          </a:lstStyle>
          <a:p>
            <a:pPr>
              <a:defRPr/>
            </a:pPr>
            <a:r>
              <a:rPr lang="en-US" altLang="zh-CN"/>
              <a:t>Yi Jiao, IHEP, jiaoyi@ihep.ac.cn</a:t>
            </a:r>
          </a:p>
        </p:txBody>
      </p:sp>
      <p:sp>
        <p:nvSpPr>
          <p:cNvPr id="6" name="灯片编号占位符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0C6F9381-E031-4C1A-923C-21A77408AD3C}" type="slidenum">
              <a:rPr lang="en-US" altLang="zh-CN"/>
              <a:t>‹#›</a:t>
            </a:fld>
            <a:endParaRPr lang="en-US" altLang="zh-CN"/>
          </a:p>
        </p:txBody>
      </p:sp>
    </p:spTree>
  </p:cSld>
  <p:clrMapOvr>
    <a:masterClrMapping/>
  </p:clrMapOvr>
  <p:transition spd="med">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692153"/>
            <a:ext cx="2743200" cy="54340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692153"/>
            <a:ext cx="8026400" cy="54340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fontAlgn="auto">
              <a:spcBef>
                <a:spcPts val="0"/>
              </a:spcBef>
              <a:spcAft>
                <a:spcPts val="0"/>
              </a:spcAft>
              <a:defRPr>
                <a:ea typeface="+mn-ea"/>
              </a:defRPr>
            </a:lvl1pPr>
          </a:lstStyle>
          <a:p>
            <a:pPr>
              <a:defRPr/>
            </a:pPr>
            <a:fld id="{7A75EDF2-1FE6-4D1F-96D3-45569BF663C2}" type="datetime1">
              <a:rPr lang="zh-CN" altLang="en-US" smtClean="0"/>
              <a:t>2024/3/3</a:t>
            </a:fld>
            <a:endParaRPr lang="en-US" altLang="zh-CN"/>
          </a:p>
        </p:txBody>
      </p:sp>
      <p:sp>
        <p:nvSpPr>
          <p:cNvPr id="5" name="页脚占位符 4"/>
          <p:cNvSpPr>
            <a:spLocks noGrp="1"/>
          </p:cNvSpPr>
          <p:nvPr>
            <p:ph type="ftr" sz="quarter" idx="11"/>
          </p:nvPr>
        </p:nvSpPr>
        <p:spPr/>
        <p:txBody>
          <a:bodyPr/>
          <a:lstStyle>
            <a:lvl1pPr fontAlgn="auto">
              <a:spcBef>
                <a:spcPts val="0"/>
              </a:spcBef>
              <a:spcAft>
                <a:spcPts val="0"/>
              </a:spcAft>
              <a:defRPr>
                <a:ea typeface="+mn-ea"/>
              </a:defRPr>
            </a:lvl1pPr>
          </a:lstStyle>
          <a:p>
            <a:pPr>
              <a:defRPr/>
            </a:pPr>
            <a:r>
              <a:rPr lang="en-US" altLang="zh-CN"/>
              <a:t>Yi Jiao, IHEP, jiaoyi@ihep.ac.cn</a:t>
            </a:r>
          </a:p>
        </p:txBody>
      </p:sp>
      <p:sp>
        <p:nvSpPr>
          <p:cNvPr id="6" name="灯片编号占位符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EA80AD7E-A5E6-4D3B-B8B2-9853C61C2F9D}" type="slidenum">
              <a:rPr lang="en-US" altLang="zh-CN"/>
              <a:t>‹#›</a:t>
            </a:fld>
            <a:endParaRPr lang="en-US" altLang="zh-CN"/>
          </a:p>
        </p:txBody>
      </p:sp>
    </p:spTree>
  </p:cSld>
  <p:clrMapOvr>
    <a:masterClrMapping/>
  </p:clrMapOvr>
  <p:transition spd="med">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692153"/>
            <a:ext cx="10972800" cy="543401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lvl1pPr fontAlgn="auto">
              <a:spcBef>
                <a:spcPts val="0"/>
              </a:spcBef>
              <a:spcAft>
                <a:spcPts val="0"/>
              </a:spcAft>
              <a:defRPr>
                <a:ea typeface="+mn-ea"/>
              </a:defRPr>
            </a:lvl1pPr>
          </a:lstStyle>
          <a:p>
            <a:pPr>
              <a:defRPr/>
            </a:pPr>
            <a:fld id="{525B431A-A03D-4B10-B178-77E0740F6AF5}" type="datetime1">
              <a:rPr lang="zh-CN" altLang="en-US" smtClean="0"/>
              <a:t>2024/3/3</a:t>
            </a:fld>
            <a:endParaRPr lang="en-US" altLang="zh-CN"/>
          </a:p>
        </p:txBody>
      </p:sp>
      <p:sp>
        <p:nvSpPr>
          <p:cNvPr id="4" name="页脚占位符 3"/>
          <p:cNvSpPr>
            <a:spLocks noGrp="1"/>
          </p:cNvSpPr>
          <p:nvPr>
            <p:ph type="ftr" sz="quarter" idx="11"/>
          </p:nvPr>
        </p:nvSpPr>
        <p:spPr/>
        <p:txBody>
          <a:bodyPr/>
          <a:lstStyle>
            <a:lvl1pPr fontAlgn="auto">
              <a:spcBef>
                <a:spcPts val="0"/>
              </a:spcBef>
              <a:spcAft>
                <a:spcPts val="0"/>
              </a:spcAft>
              <a:defRPr>
                <a:ea typeface="+mn-ea"/>
              </a:defRPr>
            </a:lvl1pPr>
          </a:lstStyle>
          <a:p>
            <a:pPr>
              <a:defRPr/>
            </a:pPr>
            <a:r>
              <a:rPr lang="en-US" altLang="zh-CN"/>
              <a:t>Yi Jiao, IHEP, jiaoyi@ihep.ac.cn</a:t>
            </a:r>
          </a:p>
        </p:txBody>
      </p:sp>
      <p:sp>
        <p:nvSpPr>
          <p:cNvPr id="5" name="灯片编号占位符 4"/>
          <p:cNvSpPr>
            <a:spLocks noGrp="1"/>
          </p:cNvSpPr>
          <p:nvPr>
            <p:ph type="sldNum" sz="quarter" idx="12"/>
          </p:nvPr>
        </p:nvSpPr>
        <p:spPr/>
        <p:txBody>
          <a:bodyPr/>
          <a:lstStyle>
            <a:lvl1pPr fontAlgn="auto">
              <a:spcBef>
                <a:spcPts val="0"/>
              </a:spcBef>
              <a:spcAft>
                <a:spcPts val="0"/>
              </a:spcAft>
              <a:defRPr>
                <a:ea typeface="+mn-ea"/>
              </a:defRPr>
            </a:lvl1pPr>
          </a:lstStyle>
          <a:p>
            <a:pPr>
              <a:defRPr/>
            </a:pPr>
            <a:fld id="{AC7891E4-1706-4167-A26F-B16FB1AD9788}" type="slidenum">
              <a:rPr lang="en-US" altLang="zh-CN"/>
              <a:t>‹#›</a:t>
            </a:fld>
            <a:endParaRPr lang="en-US" altLang="zh-CN"/>
          </a:p>
        </p:txBody>
      </p:sp>
    </p:spTree>
  </p:cSld>
  <p:clrMapOvr>
    <a:masterClrMapping/>
  </p:clrMapOvr>
  <p:transition spd="med">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692150"/>
            <a:ext cx="10972800" cy="649288"/>
          </a:xfrm>
        </p:spPr>
        <p:txBody>
          <a:bodyPr/>
          <a:lstStyle/>
          <a:p>
            <a:r>
              <a:rPr lang="zh-CN" altLang="en-US"/>
              <a:t>单击此处编辑母版标题样式</a:t>
            </a:r>
          </a:p>
        </p:txBody>
      </p:sp>
      <p:sp>
        <p:nvSpPr>
          <p:cNvPr id="3" name="表格占位符 2"/>
          <p:cNvSpPr>
            <a:spLocks noGrp="1"/>
          </p:cNvSpPr>
          <p:nvPr>
            <p:ph type="tbl" idx="1"/>
          </p:nvPr>
        </p:nvSpPr>
        <p:spPr>
          <a:xfrm>
            <a:off x="609600" y="1600203"/>
            <a:ext cx="10972800" cy="4525963"/>
          </a:xfrm>
        </p:spPr>
        <p:txBody>
          <a:bodyPr/>
          <a:lstStyle/>
          <a:p>
            <a:pPr lvl="0"/>
            <a:endParaRPr lang="zh-CN" altLang="en-US" noProof="0"/>
          </a:p>
        </p:txBody>
      </p:sp>
      <p:sp>
        <p:nvSpPr>
          <p:cNvPr id="4" name="日期占位符 3"/>
          <p:cNvSpPr>
            <a:spLocks noGrp="1"/>
          </p:cNvSpPr>
          <p:nvPr>
            <p:ph type="dt" sz="half" idx="10"/>
          </p:nvPr>
        </p:nvSpPr>
        <p:spPr/>
        <p:txBody>
          <a:bodyPr/>
          <a:lstStyle>
            <a:lvl1pPr fontAlgn="auto">
              <a:spcBef>
                <a:spcPts val="0"/>
              </a:spcBef>
              <a:spcAft>
                <a:spcPts val="0"/>
              </a:spcAft>
              <a:defRPr>
                <a:ea typeface="+mn-ea"/>
              </a:defRPr>
            </a:lvl1pPr>
          </a:lstStyle>
          <a:p>
            <a:pPr>
              <a:defRPr/>
            </a:pPr>
            <a:fld id="{3D793B95-AEC5-4680-8DC6-003CC47A9181}" type="datetime1">
              <a:rPr lang="zh-CN" altLang="en-US" smtClean="0"/>
              <a:t>2024/3/3</a:t>
            </a:fld>
            <a:endParaRPr lang="en-US" altLang="zh-CN"/>
          </a:p>
        </p:txBody>
      </p:sp>
      <p:sp>
        <p:nvSpPr>
          <p:cNvPr id="5" name="页脚占位符 4"/>
          <p:cNvSpPr>
            <a:spLocks noGrp="1"/>
          </p:cNvSpPr>
          <p:nvPr>
            <p:ph type="ftr" sz="quarter" idx="11"/>
          </p:nvPr>
        </p:nvSpPr>
        <p:spPr/>
        <p:txBody>
          <a:bodyPr/>
          <a:lstStyle>
            <a:lvl1pPr fontAlgn="auto">
              <a:spcBef>
                <a:spcPts val="0"/>
              </a:spcBef>
              <a:spcAft>
                <a:spcPts val="0"/>
              </a:spcAft>
              <a:defRPr>
                <a:ea typeface="+mn-ea"/>
              </a:defRPr>
            </a:lvl1pPr>
          </a:lstStyle>
          <a:p>
            <a:pPr>
              <a:defRPr/>
            </a:pPr>
            <a:r>
              <a:rPr lang="en-US" altLang="zh-CN"/>
              <a:t>Yi Jiao, IHEP, jiaoyi@ihep.ac.cn</a:t>
            </a:r>
          </a:p>
        </p:txBody>
      </p:sp>
      <p:sp>
        <p:nvSpPr>
          <p:cNvPr id="6" name="灯片编号占位符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6E635F87-C31F-407F-931A-6FDA1E4C833C}" type="slidenum">
              <a:rPr lang="en-US" altLang="zh-CN"/>
              <a:t>‹#›</a:t>
            </a:fld>
            <a:endParaRPr lang="en-US" altLang="zh-CN"/>
          </a:p>
        </p:txBody>
      </p:sp>
    </p:spTree>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vl1pPr>
          </a:lstStyle>
          <a:p>
            <a:r>
              <a:rPr lang="en-US" altLang="zh-CN" dirty="0"/>
              <a:t>edit</a:t>
            </a:r>
            <a:endParaRPr lang="zh-CN" altLang="en-US" dirty="0"/>
          </a:p>
        </p:txBody>
      </p:sp>
      <p:sp>
        <p:nvSpPr>
          <p:cNvPr id="3" name="内容占位符 2"/>
          <p:cNvSpPr>
            <a:spLocks noGrp="1"/>
          </p:cNvSpPr>
          <p:nvPr>
            <p:ph idx="1" hasCustomPrompt="1"/>
          </p:nvPr>
        </p:nvSpPr>
        <p:spPr>
          <a:xfrm>
            <a:off x="609600" y="1196752"/>
            <a:ext cx="10972800" cy="5328592"/>
          </a:xfrm>
        </p:spPr>
        <p:txBody>
          <a:bodyPr/>
          <a:lstStyle>
            <a:lvl1pPr marL="342900" indent="-342900">
              <a:buSzPct val="70000"/>
              <a:buFont typeface="Wingdings" panose="05000000000000000000" pitchFamily="2" charset="2"/>
              <a:buChar char="u"/>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ltLang="zh-CN" dirty="0"/>
              <a:t>edit</a:t>
            </a:r>
            <a:endParaRPr lang="zh-CN" altLang="en-US" dirty="0"/>
          </a:p>
          <a:p>
            <a:pPr lvl="1"/>
            <a:r>
              <a:rPr lang="en-US" altLang="zh-CN" dirty="0"/>
              <a:t>edit</a:t>
            </a:r>
            <a:endParaRPr lang="zh-CN" altLang="en-US" dirty="0"/>
          </a:p>
          <a:p>
            <a:pPr lvl="2"/>
            <a:r>
              <a:rPr lang="en-US" altLang="zh-CN" dirty="0"/>
              <a:t>edit</a:t>
            </a:r>
            <a:endParaRPr lang="zh-CN" altLang="en-US" dirty="0"/>
          </a:p>
          <a:p>
            <a:pPr lvl="3"/>
            <a:r>
              <a:rPr lang="en-US" altLang="zh-CN" dirty="0"/>
              <a:t>edit</a:t>
            </a:r>
            <a:endParaRPr lang="zh-CN" altLang="en-US" dirty="0"/>
          </a:p>
          <a:p>
            <a:pPr lvl="4"/>
            <a:r>
              <a:rPr lang="en-US" altLang="zh-CN" dirty="0"/>
              <a:t>edit</a:t>
            </a:r>
            <a:endParaRPr lang="zh-CN" altLang="en-US" dirty="0"/>
          </a:p>
        </p:txBody>
      </p:sp>
      <p:sp>
        <p:nvSpPr>
          <p:cNvPr id="4" name="日期占位符 3"/>
          <p:cNvSpPr>
            <a:spLocks noGrp="1"/>
          </p:cNvSpPr>
          <p:nvPr>
            <p:ph type="dt" sz="half" idx="10"/>
          </p:nvPr>
        </p:nvSpPr>
        <p:spPr>
          <a:xfrm>
            <a:off x="623392" y="6669360"/>
            <a:ext cx="2844800" cy="188640"/>
          </a:xfrm>
        </p:spPr>
        <p:txBody>
          <a:bodyPr/>
          <a:lstStyle>
            <a:lvl1pPr fontAlgn="auto">
              <a:spcBef>
                <a:spcPts val="0"/>
              </a:spcBef>
              <a:spcAft>
                <a:spcPts val="0"/>
              </a:spcAft>
              <a:defRPr sz="1000">
                <a:latin typeface="Times New Roman" panose="02020603050405020304" pitchFamily="18" charset="0"/>
                <a:ea typeface="+mn-ea"/>
                <a:cs typeface="Times New Roman" panose="02020603050405020304" pitchFamily="18" charset="0"/>
              </a:defRPr>
            </a:lvl1pPr>
          </a:lstStyle>
          <a:p>
            <a:pPr>
              <a:defRPr/>
            </a:pPr>
            <a:fld id="{DEB49513-8473-421A-94F9-662920458FD7}" type="datetime1">
              <a:rPr lang="zh-CN" altLang="en-US" smtClean="0"/>
              <a:t>2024/3/3</a:t>
            </a:fld>
            <a:endParaRPr lang="en-US" altLang="zh-CN" dirty="0"/>
          </a:p>
        </p:txBody>
      </p:sp>
      <p:sp>
        <p:nvSpPr>
          <p:cNvPr id="5" name="页脚占位符 4"/>
          <p:cNvSpPr>
            <a:spLocks noGrp="1"/>
          </p:cNvSpPr>
          <p:nvPr>
            <p:ph type="ftr" sz="quarter" idx="11"/>
          </p:nvPr>
        </p:nvSpPr>
        <p:spPr>
          <a:xfrm>
            <a:off x="3791744" y="6669360"/>
            <a:ext cx="4608512" cy="216024"/>
          </a:xfrm>
        </p:spPr>
        <p:txBody>
          <a:bodyPr/>
          <a:lstStyle>
            <a:lvl1pPr fontAlgn="auto">
              <a:spcBef>
                <a:spcPts val="0"/>
              </a:spcBef>
              <a:spcAft>
                <a:spcPts val="0"/>
              </a:spcAft>
              <a:defRPr sz="1000" i="1">
                <a:latin typeface="Times New Roman" panose="02020603050405020304" pitchFamily="18" charset="0"/>
                <a:ea typeface="+mn-ea"/>
                <a:cs typeface="Times New Roman" panose="02020603050405020304" pitchFamily="18" charset="0"/>
              </a:defRPr>
            </a:lvl1pPr>
          </a:lstStyle>
          <a:p>
            <a:pPr>
              <a:defRPr/>
            </a:pPr>
            <a:r>
              <a:rPr lang="en-US" altLang="zh-CN"/>
              <a:t>Yi Jiao, IHEP, jiaoyi@ihep.ac.cn</a:t>
            </a:r>
            <a:endParaRPr lang="en-US" altLang="zh-CN" dirty="0"/>
          </a:p>
        </p:txBody>
      </p:sp>
      <p:sp>
        <p:nvSpPr>
          <p:cNvPr id="6" name="灯片编号占位符 5"/>
          <p:cNvSpPr>
            <a:spLocks noGrp="1"/>
          </p:cNvSpPr>
          <p:nvPr>
            <p:ph type="sldNum" sz="quarter" idx="12"/>
          </p:nvPr>
        </p:nvSpPr>
        <p:spPr>
          <a:xfrm>
            <a:off x="8784299" y="6669360"/>
            <a:ext cx="2844800" cy="216024"/>
          </a:xfrm>
        </p:spPr>
        <p:txBody>
          <a:bodyPr/>
          <a:lstStyle>
            <a:lvl1pPr fontAlgn="auto">
              <a:spcBef>
                <a:spcPts val="0"/>
              </a:spcBef>
              <a:spcAft>
                <a:spcPts val="0"/>
              </a:spcAft>
              <a:defRPr sz="1000">
                <a:latin typeface="Times New Roman" panose="02020603050405020304" pitchFamily="18" charset="0"/>
                <a:ea typeface="+mn-ea"/>
                <a:cs typeface="Times New Roman" panose="02020603050405020304" pitchFamily="18" charset="0"/>
              </a:defRPr>
            </a:lvl1pPr>
          </a:lstStyle>
          <a:p>
            <a:pPr>
              <a:defRPr/>
            </a:pPr>
            <a:fld id="{7CFD2C69-0BD4-41E4-AB27-AE65CFEAFB66}" type="slidenum">
              <a:rPr lang="en-US" altLang="zh-CN" smtClean="0"/>
              <a:t>‹#›</a:t>
            </a:fld>
            <a:endParaRPr lang="en-US" altLang="zh-CN" dirty="0"/>
          </a:p>
        </p:txBody>
      </p:sp>
    </p:spTree>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fontAlgn="auto">
              <a:spcBef>
                <a:spcPts val="0"/>
              </a:spcBef>
              <a:spcAft>
                <a:spcPts val="0"/>
              </a:spcAft>
              <a:defRPr>
                <a:ea typeface="+mn-ea"/>
              </a:defRPr>
            </a:lvl1pPr>
          </a:lstStyle>
          <a:p>
            <a:pPr>
              <a:defRPr/>
            </a:pPr>
            <a:fld id="{D4F80207-2E0C-420A-9A66-ADAD49137ABC}" type="datetime1">
              <a:rPr lang="zh-CN" altLang="en-US" smtClean="0"/>
              <a:t>2024/3/3</a:t>
            </a:fld>
            <a:endParaRPr lang="en-US" altLang="zh-CN"/>
          </a:p>
        </p:txBody>
      </p:sp>
      <p:sp>
        <p:nvSpPr>
          <p:cNvPr id="5" name="页脚占位符 4"/>
          <p:cNvSpPr>
            <a:spLocks noGrp="1"/>
          </p:cNvSpPr>
          <p:nvPr>
            <p:ph type="ftr" sz="quarter" idx="11"/>
          </p:nvPr>
        </p:nvSpPr>
        <p:spPr/>
        <p:txBody>
          <a:bodyPr/>
          <a:lstStyle>
            <a:lvl1pPr fontAlgn="auto">
              <a:spcBef>
                <a:spcPts val="0"/>
              </a:spcBef>
              <a:spcAft>
                <a:spcPts val="0"/>
              </a:spcAft>
              <a:defRPr>
                <a:ea typeface="+mn-ea"/>
              </a:defRPr>
            </a:lvl1pPr>
          </a:lstStyle>
          <a:p>
            <a:pPr>
              <a:defRPr/>
            </a:pPr>
            <a:r>
              <a:rPr lang="en-US" altLang="zh-CN"/>
              <a:t>Yi Jiao, IHEP, jiaoyi@ihep.ac.cn</a:t>
            </a:r>
          </a:p>
        </p:txBody>
      </p:sp>
      <p:sp>
        <p:nvSpPr>
          <p:cNvPr id="6" name="灯片编号占位符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9EFEDECB-CBA4-4D7D-80B0-BEF6C0199E23}" type="slidenum">
              <a:rPr lang="en-US" altLang="zh-CN"/>
              <a:t>‹#›</a:t>
            </a:fld>
            <a:endParaRPr lang="en-US" altLang="zh-CN"/>
          </a:p>
        </p:txBody>
      </p:sp>
    </p:spTree>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fontAlgn="auto">
              <a:spcBef>
                <a:spcPts val="0"/>
              </a:spcBef>
              <a:spcAft>
                <a:spcPts val="0"/>
              </a:spcAft>
              <a:defRPr>
                <a:ea typeface="+mn-ea"/>
              </a:defRPr>
            </a:lvl1pPr>
          </a:lstStyle>
          <a:p>
            <a:pPr>
              <a:defRPr/>
            </a:pPr>
            <a:fld id="{151A6A54-E311-4AFF-95DF-C2DF0A6F4630}" type="datetime1">
              <a:rPr lang="zh-CN" altLang="en-US" smtClean="0"/>
              <a:t>2024/3/3</a:t>
            </a:fld>
            <a:endParaRPr lang="en-US" altLang="zh-CN"/>
          </a:p>
        </p:txBody>
      </p:sp>
      <p:sp>
        <p:nvSpPr>
          <p:cNvPr id="6" name="页脚占位符 5"/>
          <p:cNvSpPr>
            <a:spLocks noGrp="1"/>
          </p:cNvSpPr>
          <p:nvPr>
            <p:ph type="ftr" sz="quarter" idx="11"/>
          </p:nvPr>
        </p:nvSpPr>
        <p:spPr/>
        <p:txBody>
          <a:bodyPr/>
          <a:lstStyle>
            <a:lvl1pPr fontAlgn="auto">
              <a:spcBef>
                <a:spcPts val="0"/>
              </a:spcBef>
              <a:spcAft>
                <a:spcPts val="0"/>
              </a:spcAft>
              <a:defRPr>
                <a:ea typeface="+mn-ea"/>
              </a:defRPr>
            </a:lvl1pPr>
          </a:lstStyle>
          <a:p>
            <a:pPr>
              <a:defRPr/>
            </a:pPr>
            <a:r>
              <a:rPr lang="en-US" altLang="zh-CN"/>
              <a:t>Yi Jiao, IHEP, jiaoyi@ihep.ac.cn</a:t>
            </a:r>
          </a:p>
        </p:txBody>
      </p:sp>
      <p:sp>
        <p:nvSpPr>
          <p:cNvPr id="7" name="灯片编号占位符 6"/>
          <p:cNvSpPr>
            <a:spLocks noGrp="1"/>
          </p:cNvSpPr>
          <p:nvPr>
            <p:ph type="sldNum" sz="quarter" idx="12"/>
          </p:nvPr>
        </p:nvSpPr>
        <p:spPr/>
        <p:txBody>
          <a:bodyPr/>
          <a:lstStyle>
            <a:lvl1pPr fontAlgn="auto">
              <a:spcBef>
                <a:spcPts val="0"/>
              </a:spcBef>
              <a:spcAft>
                <a:spcPts val="0"/>
              </a:spcAft>
              <a:defRPr>
                <a:ea typeface="+mn-ea"/>
              </a:defRPr>
            </a:lvl1pPr>
          </a:lstStyle>
          <a:p>
            <a:pPr>
              <a:defRPr/>
            </a:pPr>
            <a:fld id="{D3308572-51ED-4E5A-BD82-247633A73882}" type="slidenum">
              <a:rPr lang="en-US" altLang="zh-CN"/>
              <a:t>‹#›</a:t>
            </a:fld>
            <a:endParaRPr lang="en-US" altLang="zh-CN"/>
          </a:p>
        </p:txBody>
      </p:sp>
    </p:spTree>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fontAlgn="auto">
              <a:spcBef>
                <a:spcPts val="0"/>
              </a:spcBef>
              <a:spcAft>
                <a:spcPts val="0"/>
              </a:spcAft>
              <a:defRPr>
                <a:ea typeface="+mn-ea"/>
              </a:defRPr>
            </a:lvl1pPr>
          </a:lstStyle>
          <a:p>
            <a:pPr>
              <a:defRPr/>
            </a:pPr>
            <a:fld id="{726EDC6D-7006-4004-BC9C-7A6F39F5114D}" type="datetime1">
              <a:rPr lang="zh-CN" altLang="en-US" smtClean="0"/>
              <a:t>2024/3/3</a:t>
            </a:fld>
            <a:endParaRPr lang="en-US" altLang="zh-CN"/>
          </a:p>
        </p:txBody>
      </p:sp>
      <p:sp>
        <p:nvSpPr>
          <p:cNvPr id="8" name="页脚占位符 7"/>
          <p:cNvSpPr>
            <a:spLocks noGrp="1"/>
          </p:cNvSpPr>
          <p:nvPr>
            <p:ph type="ftr" sz="quarter" idx="11"/>
          </p:nvPr>
        </p:nvSpPr>
        <p:spPr/>
        <p:txBody>
          <a:bodyPr/>
          <a:lstStyle>
            <a:lvl1pPr fontAlgn="auto">
              <a:spcBef>
                <a:spcPts val="0"/>
              </a:spcBef>
              <a:spcAft>
                <a:spcPts val="0"/>
              </a:spcAft>
              <a:defRPr>
                <a:ea typeface="+mn-ea"/>
              </a:defRPr>
            </a:lvl1pPr>
          </a:lstStyle>
          <a:p>
            <a:pPr>
              <a:defRPr/>
            </a:pPr>
            <a:r>
              <a:rPr lang="en-US" altLang="zh-CN"/>
              <a:t>Yi Jiao, IHEP, jiaoyi@ihep.ac.cn</a:t>
            </a:r>
          </a:p>
        </p:txBody>
      </p:sp>
      <p:sp>
        <p:nvSpPr>
          <p:cNvPr id="9" name="灯片编号占位符 8"/>
          <p:cNvSpPr>
            <a:spLocks noGrp="1"/>
          </p:cNvSpPr>
          <p:nvPr>
            <p:ph type="sldNum" sz="quarter" idx="12"/>
          </p:nvPr>
        </p:nvSpPr>
        <p:spPr/>
        <p:txBody>
          <a:bodyPr/>
          <a:lstStyle>
            <a:lvl1pPr fontAlgn="auto">
              <a:spcBef>
                <a:spcPts val="0"/>
              </a:spcBef>
              <a:spcAft>
                <a:spcPts val="0"/>
              </a:spcAft>
              <a:defRPr>
                <a:ea typeface="+mn-ea"/>
              </a:defRPr>
            </a:lvl1pPr>
          </a:lstStyle>
          <a:p>
            <a:pPr>
              <a:defRPr/>
            </a:pPr>
            <a:fld id="{83571052-B59C-4B3F-864C-FB346EA895AF}" type="slidenum">
              <a:rPr lang="en-US" altLang="zh-CN"/>
              <a:t>‹#›</a:t>
            </a:fld>
            <a:endParaRPr lang="en-US" altLang="zh-CN"/>
          </a:p>
        </p:txBody>
      </p:sp>
    </p:spTree>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fontAlgn="auto">
              <a:spcBef>
                <a:spcPts val="0"/>
              </a:spcBef>
              <a:spcAft>
                <a:spcPts val="0"/>
              </a:spcAft>
              <a:defRPr>
                <a:ea typeface="+mn-ea"/>
              </a:defRPr>
            </a:lvl1pPr>
          </a:lstStyle>
          <a:p>
            <a:pPr>
              <a:defRPr/>
            </a:pPr>
            <a:fld id="{25DD3F29-4436-44D5-A344-4D96EC48E43F}" type="datetime1">
              <a:rPr lang="zh-CN" altLang="en-US" smtClean="0"/>
              <a:t>2024/3/3</a:t>
            </a:fld>
            <a:endParaRPr lang="en-US" altLang="zh-CN"/>
          </a:p>
        </p:txBody>
      </p:sp>
      <p:sp>
        <p:nvSpPr>
          <p:cNvPr id="4" name="页脚占位符 3"/>
          <p:cNvSpPr>
            <a:spLocks noGrp="1"/>
          </p:cNvSpPr>
          <p:nvPr>
            <p:ph type="ftr" sz="quarter" idx="11"/>
          </p:nvPr>
        </p:nvSpPr>
        <p:spPr/>
        <p:txBody>
          <a:bodyPr/>
          <a:lstStyle>
            <a:lvl1pPr fontAlgn="auto">
              <a:spcBef>
                <a:spcPts val="0"/>
              </a:spcBef>
              <a:spcAft>
                <a:spcPts val="0"/>
              </a:spcAft>
              <a:defRPr>
                <a:ea typeface="+mn-ea"/>
              </a:defRPr>
            </a:lvl1pPr>
          </a:lstStyle>
          <a:p>
            <a:pPr>
              <a:defRPr/>
            </a:pPr>
            <a:r>
              <a:rPr lang="en-US" altLang="zh-CN"/>
              <a:t>Yi Jiao, IHEP, jiaoyi@ihep.ac.cn</a:t>
            </a:r>
          </a:p>
        </p:txBody>
      </p:sp>
      <p:sp>
        <p:nvSpPr>
          <p:cNvPr id="5" name="灯片编号占位符 4"/>
          <p:cNvSpPr>
            <a:spLocks noGrp="1"/>
          </p:cNvSpPr>
          <p:nvPr>
            <p:ph type="sldNum" sz="quarter" idx="12"/>
          </p:nvPr>
        </p:nvSpPr>
        <p:spPr/>
        <p:txBody>
          <a:bodyPr/>
          <a:lstStyle>
            <a:lvl1pPr fontAlgn="auto">
              <a:spcBef>
                <a:spcPts val="0"/>
              </a:spcBef>
              <a:spcAft>
                <a:spcPts val="0"/>
              </a:spcAft>
              <a:defRPr>
                <a:ea typeface="+mn-ea"/>
              </a:defRPr>
            </a:lvl1pPr>
          </a:lstStyle>
          <a:p>
            <a:pPr>
              <a:defRPr/>
            </a:pPr>
            <a:fld id="{575B6CC9-9F95-4423-95AB-81D6F77353EC}" type="slidenum">
              <a:rPr lang="en-US" altLang="zh-CN"/>
              <a:t>‹#›</a:t>
            </a:fld>
            <a:endParaRPr lang="en-US" altLang="zh-CN"/>
          </a:p>
        </p:txBody>
      </p:sp>
    </p:spTree>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fontAlgn="auto">
              <a:spcBef>
                <a:spcPts val="0"/>
              </a:spcBef>
              <a:spcAft>
                <a:spcPts val="0"/>
              </a:spcAft>
              <a:defRPr>
                <a:ea typeface="+mn-ea"/>
              </a:defRPr>
            </a:lvl1pPr>
          </a:lstStyle>
          <a:p>
            <a:pPr>
              <a:defRPr/>
            </a:pPr>
            <a:fld id="{A00D8E89-C9C0-4BF0-AF0F-17765B8A205F}" type="datetime1">
              <a:rPr lang="zh-CN" altLang="en-US" smtClean="0"/>
              <a:t>2024/3/3</a:t>
            </a:fld>
            <a:endParaRPr lang="en-US" altLang="zh-CN"/>
          </a:p>
        </p:txBody>
      </p:sp>
      <p:sp>
        <p:nvSpPr>
          <p:cNvPr id="3" name="页脚占位符 2"/>
          <p:cNvSpPr>
            <a:spLocks noGrp="1"/>
          </p:cNvSpPr>
          <p:nvPr>
            <p:ph type="ftr" sz="quarter" idx="11"/>
          </p:nvPr>
        </p:nvSpPr>
        <p:spPr/>
        <p:txBody>
          <a:bodyPr/>
          <a:lstStyle>
            <a:lvl1pPr fontAlgn="auto">
              <a:spcBef>
                <a:spcPts val="0"/>
              </a:spcBef>
              <a:spcAft>
                <a:spcPts val="0"/>
              </a:spcAft>
              <a:defRPr>
                <a:ea typeface="+mn-ea"/>
              </a:defRPr>
            </a:lvl1pPr>
          </a:lstStyle>
          <a:p>
            <a:pPr>
              <a:defRPr/>
            </a:pPr>
            <a:r>
              <a:rPr lang="en-US" altLang="zh-CN"/>
              <a:t>Yi Jiao, IHEP, jiaoyi@ihep.ac.cn</a:t>
            </a:r>
          </a:p>
        </p:txBody>
      </p:sp>
      <p:sp>
        <p:nvSpPr>
          <p:cNvPr id="4" name="灯片编号占位符 3"/>
          <p:cNvSpPr>
            <a:spLocks noGrp="1"/>
          </p:cNvSpPr>
          <p:nvPr>
            <p:ph type="sldNum" sz="quarter" idx="12"/>
          </p:nvPr>
        </p:nvSpPr>
        <p:spPr/>
        <p:txBody>
          <a:bodyPr/>
          <a:lstStyle>
            <a:lvl1pPr fontAlgn="auto">
              <a:spcBef>
                <a:spcPts val="0"/>
              </a:spcBef>
              <a:spcAft>
                <a:spcPts val="0"/>
              </a:spcAft>
              <a:defRPr>
                <a:ea typeface="+mn-ea"/>
              </a:defRPr>
            </a:lvl1pPr>
          </a:lstStyle>
          <a:p>
            <a:pPr>
              <a:defRPr/>
            </a:pPr>
            <a:fld id="{65A88111-BDD7-4F11-BB35-01005D65B755}" type="slidenum">
              <a:rPr lang="en-US" altLang="zh-CN"/>
              <a:t>‹#›</a:t>
            </a:fld>
            <a:endParaRPr lang="en-US" altLang="zh-CN"/>
          </a:p>
        </p:txBody>
      </p:sp>
    </p:spTree>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fontAlgn="auto">
              <a:spcBef>
                <a:spcPts val="0"/>
              </a:spcBef>
              <a:spcAft>
                <a:spcPts val="0"/>
              </a:spcAft>
              <a:defRPr>
                <a:ea typeface="+mn-ea"/>
              </a:defRPr>
            </a:lvl1pPr>
          </a:lstStyle>
          <a:p>
            <a:pPr>
              <a:defRPr/>
            </a:pPr>
            <a:fld id="{8D509B8A-BA5F-4033-BA2D-AF904E5AB66A}" type="datetime1">
              <a:rPr lang="zh-CN" altLang="en-US" smtClean="0"/>
              <a:t>2024/3/3</a:t>
            </a:fld>
            <a:endParaRPr lang="en-US" altLang="zh-CN"/>
          </a:p>
        </p:txBody>
      </p:sp>
      <p:sp>
        <p:nvSpPr>
          <p:cNvPr id="6" name="页脚占位符 5"/>
          <p:cNvSpPr>
            <a:spLocks noGrp="1"/>
          </p:cNvSpPr>
          <p:nvPr>
            <p:ph type="ftr" sz="quarter" idx="11"/>
          </p:nvPr>
        </p:nvSpPr>
        <p:spPr/>
        <p:txBody>
          <a:bodyPr/>
          <a:lstStyle>
            <a:lvl1pPr fontAlgn="auto">
              <a:spcBef>
                <a:spcPts val="0"/>
              </a:spcBef>
              <a:spcAft>
                <a:spcPts val="0"/>
              </a:spcAft>
              <a:defRPr>
                <a:ea typeface="+mn-ea"/>
              </a:defRPr>
            </a:lvl1pPr>
          </a:lstStyle>
          <a:p>
            <a:pPr>
              <a:defRPr/>
            </a:pPr>
            <a:r>
              <a:rPr lang="en-US" altLang="zh-CN"/>
              <a:t>Yi Jiao, IHEP, jiaoyi@ihep.ac.cn</a:t>
            </a:r>
          </a:p>
        </p:txBody>
      </p:sp>
      <p:sp>
        <p:nvSpPr>
          <p:cNvPr id="7" name="灯片编号占位符 6"/>
          <p:cNvSpPr>
            <a:spLocks noGrp="1"/>
          </p:cNvSpPr>
          <p:nvPr>
            <p:ph type="sldNum" sz="quarter" idx="12"/>
          </p:nvPr>
        </p:nvSpPr>
        <p:spPr/>
        <p:txBody>
          <a:bodyPr/>
          <a:lstStyle>
            <a:lvl1pPr fontAlgn="auto">
              <a:spcBef>
                <a:spcPts val="0"/>
              </a:spcBef>
              <a:spcAft>
                <a:spcPts val="0"/>
              </a:spcAft>
              <a:defRPr>
                <a:ea typeface="+mn-ea"/>
              </a:defRPr>
            </a:lvl1pPr>
          </a:lstStyle>
          <a:p>
            <a:pPr>
              <a:defRPr/>
            </a:pPr>
            <a:fld id="{67AD998A-00F8-40F2-ACCC-F07527B16046}" type="slidenum">
              <a:rPr lang="en-US" altLang="zh-CN"/>
              <a:t>‹#›</a:t>
            </a:fld>
            <a:endParaRPr lang="en-US" altLang="zh-CN"/>
          </a:p>
        </p:txBody>
      </p:sp>
    </p:spTree>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fontAlgn="auto">
              <a:spcBef>
                <a:spcPts val="0"/>
              </a:spcBef>
              <a:spcAft>
                <a:spcPts val="0"/>
              </a:spcAft>
              <a:defRPr>
                <a:ea typeface="+mn-ea"/>
              </a:defRPr>
            </a:lvl1pPr>
          </a:lstStyle>
          <a:p>
            <a:pPr>
              <a:defRPr/>
            </a:pPr>
            <a:fld id="{C3C2C68D-B27E-4624-8C66-44537DC67FD6}" type="datetime1">
              <a:rPr lang="zh-CN" altLang="en-US" smtClean="0"/>
              <a:t>2024/3/3</a:t>
            </a:fld>
            <a:endParaRPr lang="en-US" altLang="zh-CN"/>
          </a:p>
        </p:txBody>
      </p:sp>
      <p:sp>
        <p:nvSpPr>
          <p:cNvPr id="6" name="页脚占位符 5"/>
          <p:cNvSpPr>
            <a:spLocks noGrp="1"/>
          </p:cNvSpPr>
          <p:nvPr>
            <p:ph type="ftr" sz="quarter" idx="11"/>
          </p:nvPr>
        </p:nvSpPr>
        <p:spPr/>
        <p:txBody>
          <a:bodyPr/>
          <a:lstStyle>
            <a:lvl1pPr fontAlgn="auto">
              <a:spcBef>
                <a:spcPts val="0"/>
              </a:spcBef>
              <a:spcAft>
                <a:spcPts val="0"/>
              </a:spcAft>
              <a:defRPr>
                <a:ea typeface="+mn-ea"/>
              </a:defRPr>
            </a:lvl1pPr>
          </a:lstStyle>
          <a:p>
            <a:pPr>
              <a:defRPr/>
            </a:pPr>
            <a:r>
              <a:rPr lang="en-US" altLang="zh-CN"/>
              <a:t>Yi Jiao, IHEP, jiaoyi@ihep.ac.cn</a:t>
            </a:r>
          </a:p>
        </p:txBody>
      </p:sp>
      <p:sp>
        <p:nvSpPr>
          <p:cNvPr id="7" name="灯片编号占位符 6"/>
          <p:cNvSpPr>
            <a:spLocks noGrp="1"/>
          </p:cNvSpPr>
          <p:nvPr>
            <p:ph type="sldNum" sz="quarter" idx="12"/>
          </p:nvPr>
        </p:nvSpPr>
        <p:spPr/>
        <p:txBody>
          <a:bodyPr/>
          <a:lstStyle>
            <a:lvl1pPr fontAlgn="auto">
              <a:spcBef>
                <a:spcPts val="0"/>
              </a:spcBef>
              <a:spcAft>
                <a:spcPts val="0"/>
              </a:spcAft>
              <a:defRPr>
                <a:ea typeface="+mn-ea"/>
              </a:defRPr>
            </a:lvl1pPr>
          </a:lstStyle>
          <a:p>
            <a:pPr>
              <a:defRPr/>
            </a:pPr>
            <a:fld id="{B5381FB1-16EC-4F07-A117-C0F5C24771B9}" type="slidenum">
              <a:rPr lang="en-US" altLang="zh-CN"/>
              <a:t>‹#›</a:t>
            </a:fld>
            <a:endParaRPr lang="en-US" altLang="zh-CN"/>
          </a:p>
        </p:txBody>
      </p:sp>
    </p:spTree>
  </p:cSld>
  <p:clrMapOvr>
    <a:masterClrMapping/>
  </p:clrMapOvr>
  <p:transition spd="med">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5" name="Rectangle 11"/>
          <p:cNvSpPr>
            <a:spLocks noChangeArrowheads="1"/>
          </p:cNvSpPr>
          <p:nvPr/>
        </p:nvSpPr>
        <p:spPr bwMode="auto">
          <a:xfrm>
            <a:off x="0" y="0"/>
            <a:ext cx="12192000" cy="476250"/>
          </a:xfrm>
          <a:prstGeom prst="rect">
            <a:avLst/>
          </a:prstGeom>
          <a:solidFill>
            <a:srgbClr val="3399FF"/>
          </a:solidFill>
          <a:ln w="9525">
            <a:solidFill>
              <a:srgbClr val="3399FF"/>
            </a:solidFill>
            <a:miter lim="800000"/>
          </a:ln>
          <a:effectLst/>
        </p:spPr>
        <p:txBody>
          <a:bodyPr wrap="none" anchor="ctr"/>
          <a:lstStyle/>
          <a:p>
            <a:pPr>
              <a:defRPr/>
            </a:pPr>
            <a:endParaRPr lang="zh-CN" altLang="en-US">
              <a:solidFill>
                <a:srgbClr val="FFCC00"/>
              </a:solidFill>
              <a:effectLst>
                <a:outerShdw blurRad="38100" dist="38100" dir="2700000" algn="tl">
                  <a:srgbClr val="000000">
                    <a:alpha val="43137"/>
                  </a:srgbClr>
                </a:outerShdw>
              </a:effectLst>
              <a:latin typeface="+mn-lt"/>
            </a:endParaRPr>
          </a:p>
        </p:txBody>
      </p:sp>
      <p:sp>
        <p:nvSpPr>
          <p:cNvPr id="1027" name="Rectangle 2"/>
          <p:cNvSpPr>
            <a:spLocks noGrp="1" noChangeArrowheads="1"/>
          </p:cNvSpPr>
          <p:nvPr>
            <p:ph type="title"/>
          </p:nvPr>
        </p:nvSpPr>
        <p:spPr bwMode="auto">
          <a:xfrm>
            <a:off x="609600" y="476740"/>
            <a:ext cx="10972800" cy="575999"/>
          </a:xfrm>
          <a:prstGeom prst="rect">
            <a:avLst/>
          </a:prstGeom>
          <a:noFill/>
          <a:ln w="9525">
            <a:noFill/>
            <a:miter lim="800000"/>
          </a:ln>
        </p:spPr>
        <p:txBody>
          <a:bodyPr vert="horz" wrap="square" lIns="91440" tIns="45720" rIns="91440" bIns="45720" numCol="1" anchor="ctr" anchorCtr="0" compatLnSpc="1"/>
          <a:lstStyle/>
          <a:p>
            <a:pPr lvl="0"/>
            <a:r>
              <a:rPr lang="zh-CN" altLang="en-US" dirty="0"/>
              <a:t>单击此处编辑母版标题样式</a:t>
            </a:r>
          </a:p>
        </p:txBody>
      </p:sp>
      <p:sp>
        <p:nvSpPr>
          <p:cNvPr id="1028" name="Rectangle 3"/>
          <p:cNvSpPr>
            <a:spLocks noGrp="1" noChangeArrowheads="1"/>
          </p:cNvSpPr>
          <p:nvPr>
            <p:ph type="body" idx="1"/>
          </p:nvPr>
        </p:nvSpPr>
        <p:spPr bwMode="auto">
          <a:xfrm>
            <a:off x="609600" y="1196752"/>
            <a:ext cx="10972800" cy="5184576"/>
          </a:xfrm>
          <a:prstGeom prst="rect">
            <a:avLst/>
          </a:prstGeom>
          <a:noFill/>
          <a:ln w="9525">
            <a:noFill/>
            <a:miter lim="800000"/>
          </a:ln>
        </p:spPr>
        <p:txBody>
          <a:bodyPr vert="horz" wrap="square" lIns="91440" tIns="45720" rIns="91440" bIns="45720" numCol="1" anchor="t" anchorCtr="0" compatLnSpc="1"/>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 name="Rectangle 4"/>
          <p:cNvSpPr>
            <a:spLocks noGrp="1" noChangeArrowheads="1"/>
          </p:cNvSpPr>
          <p:nvPr>
            <p:ph type="dt" sz="half" idx="2"/>
          </p:nvPr>
        </p:nvSpPr>
        <p:spPr bwMode="auto">
          <a:xfrm>
            <a:off x="658284" y="6524635"/>
            <a:ext cx="2844800" cy="268139"/>
          </a:xfrm>
          <a:prstGeom prst="rect">
            <a:avLst/>
          </a:prstGeom>
          <a:noFill/>
          <a:ln w="9525">
            <a:noFill/>
            <a:miter lim="800000"/>
          </a:ln>
          <a:effectLst/>
        </p:spPr>
        <p:txBody>
          <a:bodyPr vert="horz" wrap="square" lIns="91440" tIns="45720" rIns="91440" bIns="45720" numCol="1" anchor="t" anchorCtr="0" compatLnSpc="1"/>
          <a:lstStyle>
            <a:lvl1pPr>
              <a:defRPr sz="1400">
                <a:solidFill>
                  <a:srgbClr val="000000"/>
                </a:solidFill>
                <a:effectLst/>
                <a:latin typeface="+mn-lt"/>
              </a:defRPr>
            </a:lvl1pPr>
          </a:lstStyle>
          <a:p>
            <a:pPr>
              <a:defRPr/>
            </a:pPr>
            <a:fld id="{3BD974BE-BB5C-489E-987B-5CC35B0D11DE}" type="datetime1">
              <a:rPr lang="zh-CN" altLang="en-US" smtClean="0"/>
              <a:t>2024/3/3</a:t>
            </a:fld>
            <a:endParaRPr lang="en-US" altLang="zh-CN"/>
          </a:p>
        </p:txBody>
      </p:sp>
      <p:sp>
        <p:nvSpPr>
          <p:cNvPr id="1029" name="Rectangle 5"/>
          <p:cNvSpPr>
            <a:spLocks noGrp="1" noChangeArrowheads="1"/>
          </p:cNvSpPr>
          <p:nvPr>
            <p:ph type="ftr" sz="quarter" idx="3"/>
          </p:nvPr>
        </p:nvSpPr>
        <p:spPr bwMode="auto">
          <a:xfrm>
            <a:off x="4165600" y="6514828"/>
            <a:ext cx="3860800" cy="268139"/>
          </a:xfrm>
          <a:prstGeom prst="rect">
            <a:avLst/>
          </a:prstGeom>
          <a:noFill/>
          <a:ln w="9525">
            <a:noFill/>
            <a:miter lim="800000"/>
          </a:ln>
          <a:effectLst/>
        </p:spPr>
        <p:txBody>
          <a:bodyPr vert="horz" wrap="square" lIns="91440" tIns="45720" rIns="91440" bIns="45720" numCol="1" anchor="t" anchorCtr="0" compatLnSpc="1"/>
          <a:lstStyle>
            <a:lvl1pPr algn="ctr">
              <a:defRPr sz="1400">
                <a:solidFill>
                  <a:srgbClr val="000000"/>
                </a:solidFill>
                <a:effectLst/>
                <a:latin typeface="+mn-lt"/>
              </a:defRPr>
            </a:lvl1pPr>
          </a:lstStyle>
          <a:p>
            <a:pPr>
              <a:defRPr/>
            </a:pPr>
            <a:r>
              <a:rPr lang="en-US" altLang="zh-CN"/>
              <a:t>Yi Jiao, IHEP, jiaoyi@ihep.ac.cn</a:t>
            </a:r>
            <a:endParaRPr lang="en-US" altLang="zh-CN" dirty="0"/>
          </a:p>
        </p:txBody>
      </p:sp>
      <p:sp>
        <p:nvSpPr>
          <p:cNvPr id="1030" name="Rectangle 6"/>
          <p:cNvSpPr>
            <a:spLocks noGrp="1" noChangeArrowheads="1"/>
          </p:cNvSpPr>
          <p:nvPr>
            <p:ph type="sldNum" sz="quarter" idx="4"/>
          </p:nvPr>
        </p:nvSpPr>
        <p:spPr bwMode="auto">
          <a:xfrm>
            <a:off x="8784299" y="6524635"/>
            <a:ext cx="2844800" cy="268139"/>
          </a:xfrm>
          <a:prstGeom prst="rect">
            <a:avLst/>
          </a:prstGeom>
          <a:noFill/>
          <a:ln w="9525">
            <a:noFill/>
            <a:miter lim="800000"/>
          </a:ln>
          <a:effectLst/>
        </p:spPr>
        <p:txBody>
          <a:bodyPr vert="horz" wrap="square" lIns="91440" tIns="45720" rIns="91440" bIns="45720" numCol="1" anchor="t" anchorCtr="0" compatLnSpc="1"/>
          <a:lstStyle>
            <a:lvl1pPr algn="r">
              <a:defRPr sz="1400">
                <a:solidFill>
                  <a:srgbClr val="000000"/>
                </a:solidFill>
                <a:effectLst/>
                <a:latin typeface="+mn-lt"/>
              </a:defRPr>
            </a:lvl1pPr>
          </a:lstStyle>
          <a:p>
            <a:pPr>
              <a:defRPr/>
            </a:pPr>
            <a:fld id="{8979549A-D8C2-435E-B85C-3FDCEF7D64DC}" type="slidenum">
              <a:rPr lang="en-US" altLang="zh-CN"/>
              <a:t>‹#›</a:t>
            </a:fld>
            <a:endParaRPr lang="en-US" altLang="zh-CN"/>
          </a:p>
        </p:txBody>
      </p:sp>
      <p:sp>
        <p:nvSpPr>
          <p:cNvPr id="1036" name="Rectangle 12"/>
          <p:cNvSpPr>
            <a:spLocks noChangeArrowheads="1"/>
          </p:cNvSpPr>
          <p:nvPr/>
        </p:nvSpPr>
        <p:spPr bwMode="auto">
          <a:xfrm>
            <a:off x="0" y="6742116"/>
            <a:ext cx="12192000" cy="115887"/>
          </a:xfrm>
          <a:prstGeom prst="rect">
            <a:avLst/>
          </a:prstGeom>
          <a:solidFill>
            <a:srgbClr val="3399FF"/>
          </a:solidFill>
          <a:ln w="9525">
            <a:solidFill>
              <a:srgbClr val="3399FF"/>
            </a:solidFill>
            <a:miter lim="800000"/>
          </a:ln>
          <a:effectLst/>
        </p:spPr>
        <p:txBody>
          <a:bodyPr wrap="none" anchor="ctr"/>
          <a:lstStyle/>
          <a:p>
            <a:pPr>
              <a:defRPr/>
            </a:pPr>
            <a:endParaRPr lang="zh-CN" altLang="en-US">
              <a:solidFill>
                <a:srgbClr val="FFCC00"/>
              </a:solidFill>
              <a:effectLst>
                <a:outerShdw blurRad="38100" dist="38100" dir="2700000" algn="tl">
                  <a:srgbClr val="000000">
                    <a:alpha val="43137"/>
                  </a:srgbClr>
                </a:outerShdw>
              </a:effectLst>
              <a:latin typeface="+mn-lt"/>
            </a:endParaRPr>
          </a:p>
        </p:txBody>
      </p:sp>
      <p:pic>
        <p:nvPicPr>
          <p:cNvPr id="1033" name="Picture 15" descr="输出向导-1"/>
          <p:cNvPicPr>
            <a:picLocks noChangeAspect="1" noChangeArrowheads="1"/>
          </p:cNvPicPr>
          <p:nvPr/>
        </p:nvPicPr>
        <p:blipFill>
          <a:blip r:embed="rId15" cstate="print"/>
          <a:srcRect/>
          <a:stretch>
            <a:fillRect/>
          </a:stretch>
        </p:blipFill>
        <p:spPr bwMode="auto">
          <a:xfrm>
            <a:off x="46568" y="44450"/>
            <a:ext cx="3456517" cy="3651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zoom/>
  </p:transition>
  <p:hf hdr="0" dt="0"/>
  <p:txStyles>
    <p:titleStyle>
      <a:lvl1pPr algn="ctr" rtl="0" eaLnBrk="0" fontAlgn="base" hangingPunct="0">
        <a:spcBef>
          <a:spcPct val="0"/>
        </a:spcBef>
        <a:spcAft>
          <a:spcPct val="0"/>
        </a:spcAft>
        <a:defRPr sz="3600" b="1">
          <a:solidFill>
            <a:srgbClr val="FF3300"/>
          </a:solidFill>
          <a:latin typeface="Calibri" panose="020F0502020204030204" pitchFamily="34" charset="0"/>
          <a:ea typeface="+mj-ea"/>
          <a:cs typeface="+mj-cs"/>
        </a:defRPr>
      </a:lvl1pPr>
      <a:lvl2pPr algn="ctr" rtl="0" eaLnBrk="0" fontAlgn="base" hangingPunct="0">
        <a:spcBef>
          <a:spcPct val="0"/>
        </a:spcBef>
        <a:spcAft>
          <a:spcPct val="0"/>
        </a:spcAft>
        <a:defRPr sz="3600" b="1">
          <a:solidFill>
            <a:srgbClr val="FF3300"/>
          </a:solidFill>
          <a:latin typeface="Arial" panose="020B0604020202020204" pitchFamily="34" charset="0"/>
          <a:ea typeface="华文新魏" pitchFamily="2" charset="-122"/>
        </a:defRPr>
      </a:lvl2pPr>
      <a:lvl3pPr algn="ctr" rtl="0" eaLnBrk="0" fontAlgn="base" hangingPunct="0">
        <a:spcBef>
          <a:spcPct val="0"/>
        </a:spcBef>
        <a:spcAft>
          <a:spcPct val="0"/>
        </a:spcAft>
        <a:defRPr sz="3600" b="1">
          <a:solidFill>
            <a:srgbClr val="FF3300"/>
          </a:solidFill>
          <a:latin typeface="Arial" panose="020B0604020202020204" pitchFamily="34" charset="0"/>
          <a:ea typeface="华文新魏" pitchFamily="2" charset="-122"/>
        </a:defRPr>
      </a:lvl3pPr>
      <a:lvl4pPr algn="ctr" rtl="0" eaLnBrk="0" fontAlgn="base" hangingPunct="0">
        <a:spcBef>
          <a:spcPct val="0"/>
        </a:spcBef>
        <a:spcAft>
          <a:spcPct val="0"/>
        </a:spcAft>
        <a:defRPr sz="3600" b="1">
          <a:solidFill>
            <a:srgbClr val="FF3300"/>
          </a:solidFill>
          <a:latin typeface="Arial" panose="020B0604020202020204" pitchFamily="34" charset="0"/>
          <a:ea typeface="华文新魏" pitchFamily="2" charset="-122"/>
        </a:defRPr>
      </a:lvl4pPr>
      <a:lvl5pPr algn="ctr" rtl="0" eaLnBrk="0" fontAlgn="base" hangingPunct="0">
        <a:spcBef>
          <a:spcPct val="0"/>
        </a:spcBef>
        <a:spcAft>
          <a:spcPct val="0"/>
        </a:spcAft>
        <a:defRPr sz="3600" b="1">
          <a:solidFill>
            <a:srgbClr val="FF3300"/>
          </a:solidFill>
          <a:latin typeface="Arial" panose="020B0604020202020204" pitchFamily="34" charset="0"/>
          <a:ea typeface="华文新魏" pitchFamily="2" charset="-122"/>
        </a:defRPr>
      </a:lvl5pPr>
      <a:lvl6pPr marL="457200" algn="ctr" rtl="0" fontAlgn="base">
        <a:spcBef>
          <a:spcPct val="0"/>
        </a:spcBef>
        <a:spcAft>
          <a:spcPct val="0"/>
        </a:spcAft>
        <a:defRPr sz="3600" b="1">
          <a:solidFill>
            <a:srgbClr val="FF3300"/>
          </a:solidFill>
          <a:latin typeface="Arial" panose="020B0604020202020204" pitchFamily="34" charset="0"/>
          <a:ea typeface="华文新魏" pitchFamily="2" charset="-122"/>
        </a:defRPr>
      </a:lvl6pPr>
      <a:lvl7pPr marL="914400" algn="ctr" rtl="0" fontAlgn="base">
        <a:spcBef>
          <a:spcPct val="0"/>
        </a:spcBef>
        <a:spcAft>
          <a:spcPct val="0"/>
        </a:spcAft>
        <a:defRPr sz="3600" b="1">
          <a:solidFill>
            <a:srgbClr val="FF3300"/>
          </a:solidFill>
          <a:latin typeface="Arial" panose="020B0604020202020204" pitchFamily="34" charset="0"/>
          <a:ea typeface="华文新魏" pitchFamily="2" charset="-122"/>
        </a:defRPr>
      </a:lvl7pPr>
      <a:lvl8pPr marL="1371600" algn="ctr" rtl="0" fontAlgn="base">
        <a:spcBef>
          <a:spcPct val="0"/>
        </a:spcBef>
        <a:spcAft>
          <a:spcPct val="0"/>
        </a:spcAft>
        <a:defRPr sz="3600" b="1">
          <a:solidFill>
            <a:srgbClr val="FF3300"/>
          </a:solidFill>
          <a:latin typeface="Arial" panose="020B0604020202020204" pitchFamily="34" charset="0"/>
          <a:ea typeface="华文新魏" pitchFamily="2" charset="-122"/>
        </a:defRPr>
      </a:lvl8pPr>
      <a:lvl9pPr marL="1828800" algn="ctr" rtl="0" fontAlgn="base">
        <a:spcBef>
          <a:spcPct val="0"/>
        </a:spcBef>
        <a:spcAft>
          <a:spcPct val="0"/>
        </a:spcAft>
        <a:defRPr sz="3600" b="1">
          <a:solidFill>
            <a:srgbClr val="FF3300"/>
          </a:solidFill>
          <a:latin typeface="Arial" panose="020B0604020202020204" pitchFamily="34" charset="0"/>
          <a:ea typeface="华文新魏" pitchFamily="2" charset="-122"/>
        </a:defRPr>
      </a:lvl9pPr>
    </p:titleStyle>
    <p:bodyStyle>
      <a:lvl1pPr marL="342900" indent="-342900" algn="l" rtl="0" eaLnBrk="0" fontAlgn="base" hangingPunct="0">
        <a:spcBef>
          <a:spcPct val="10000"/>
        </a:spcBef>
        <a:spcAft>
          <a:spcPct val="30000"/>
        </a:spcAft>
        <a:buChar char="•"/>
        <a:defRPr sz="2600" b="1">
          <a:solidFill>
            <a:srgbClr val="000099"/>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har char="–"/>
        <a:defRPr sz="2400" b="1">
          <a:solidFill>
            <a:srgbClr val="009900"/>
          </a:solidFill>
          <a:latin typeface="Times New Roman" panose="02020603050405020304" pitchFamily="18" charset="0"/>
          <a:ea typeface="宋体" pitchFamily="2" charset="-122"/>
          <a:cs typeface="Times New Roman" panose="02020603050405020304"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anose="02020603050405020304" pitchFamily="18" charset="0"/>
          <a:ea typeface="宋体" pitchFamily="2" charset="-122"/>
          <a:cs typeface="Times New Roman" panose="02020603050405020304"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anose="02020603050405020304" pitchFamily="18" charset="0"/>
          <a:ea typeface="宋体" pitchFamily="2" charset="-122"/>
          <a:cs typeface="Times New Roman" panose="02020603050405020304"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anose="02020603050405020304" pitchFamily="18" charset="0"/>
          <a:ea typeface="宋体" pitchFamily="2" charset="-122"/>
          <a:cs typeface="Times New Roman" panose="02020603050405020304" pitchFamily="18" charset="0"/>
        </a:defRPr>
      </a:lvl5pPr>
      <a:lvl6pPr marL="2514600" indent="-228600" algn="l" rtl="0" fontAlgn="base">
        <a:spcBef>
          <a:spcPct val="20000"/>
        </a:spcBef>
        <a:spcAft>
          <a:spcPct val="0"/>
        </a:spcAft>
        <a:buChar char="»"/>
        <a:defRPr sz="2000">
          <a:solidFill>
            <a:schemeClr val="tx1"/>
          </a:solidFill>
          <a:latin typeface="+mn-lt"/>
          <a:ea typeface="宋体" pitchFamily="2" charset="-122"/>
        </a:defRPr>
      </a:lvl6pPr>
      <a:lvl7pPr marL="2971800" indent="-228600" algn="l" rtl="0" fontAlgn="base">
        <a:spcBef>
          <a:spcPct val="20000"/>
        </a:spcBef>
        <a:spcAft>
          <a:spcPct val="0"/>
        </a:spcAft>
        <a:buChar char="»"/>
        <a:defRPr sz="2000">
          <a:solidFill>
            <a:schemeClr val="tx1"/>
          </a:solidFill>
          <a:latin typeface="+mn-lt"/>
          <a:ea typeface="宋体" pitchFamily="2" charset="-122"/>
        </a:defRPr>
      </a:lvl7pPr>
      <a:lvl8pPr marL="3429000" indent="-228600" algn="l" rtl="0" fontAlgn="base">
        <a:spcBef>
          <a:spcPct val="20000"/>
        </a:spcBef>
        <a:spcAft>
          <a:spcPct val="0"/>
        </a:spcAft>
        <a:buChar char="»"/>
        <a:defRPr sz="2000">
          <a:solidFill>
            <a:schemeClr val="tx1"/>
          </a:solidFill>
          <a:latin typeface="+mn-lt"/>
          <a:ea typeface="宋体" pitchFamily="2" charset="-122"/>
        </a:defRPr>
      </a:lvl8pPr>
      <a:lvl9pPr marL="3886200" indent="-228600" algn="l" rtl="0" fontAlgn="base">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2.pn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luxh@ihep.ac.cn"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副标题 2"/>
          <p:cNvSpPr>
            <a:spLocks noGrp="1"/>
          </p:cNvSpPr>
          <p:nvPr>
            <p:ph type="subTitle" idx="1"/>
          </p:nvPr>
        </p:nvSpPr>
        <p:spPr>
          <a:xfrm>
            <a:off x="4367808" y="4167545"/>
            <a:ext cx="2480320" cy="594166"/>
          </a:xfrm>
        </p:spPr>
        <p:txBody>
          <a:bodyPr/>
          <a:lstStyle/>
          <a:p>
            <a:r>
              <a:rPr lang="en-US" altLang="zh-CN" sz="2400" b="0" kern="1200">
                <a:solidFill>
                  <a:schemeClr val="tx1"/>
                </a:solidFill>
                <a:ea typeface="宋体" pitchFamily="2" charset="-122"/>
              </a:rPr>
              <a:t>2024-03-06</a:t>
            </a:r>
            <a:endParaRPr lang="zh-CN" altLang="en-US" sz="2400" b="0" kern="1200" dirty="0">
              <a:solidFill>
                <a:schemeClr val="tx1"/>
              </a:solidFill>
              <a:ea typeface="宋体" pitchFamily="2" charset="-122"/>
            </a:endParaRPr>
          </a:p>
        </p:txBody>
      </p:sp>
      <p:sp>
        <p:nvSpPr>
          <p:cNvPr id="6" name="标题 1"/>
          <p:cNvSpPr txBox="1"/>
          <p:nvPr/>
        </p:nvSpPr>
        <p:spPr bwMode="auto">
          <a:xfrm>
            <a:off x="1703512" y="1700808"/>
            <a:ext cx="8400900" cy="125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ctr" rtl="0" eaLnBrk="0" fontAlgn="base" hangingPunct="0">
              <a:lnSpc>
                <a:spcPct val="90000"/>
              </a:lnSpc>
              <a:spcBef>
                <a:spcPct val="0"/>
              </a:spcBef>
              <a:spcAft>
                <a:spcPct val="0"/>
              </a:spcAft>
              <a:defRPr sz="6000" kern="1200">
                <a:solidFill>
                  <a:schemeClr val="tx1"/>
                </a:solidFill>
                <a:latin typeface="华文中宋" panose="02010600040101010101" pitchFamily="2" charset="-122"/>
                <a:ea typeface="华文中宋" panose="0201060004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a:lstStyle>
          <a:p>
            <a:r>
              <a:rPr lang="en-US" altLang="zh-CN" sz="3200" dirty="0">
                <a:solidFill>
                  <a:srgbClr val="0070C0"/>
                </a:solidFill>
                <a:latin typeface="Calibri" panose="020F0502020204030204" pitchFamily="34" charset="0"/>
                <a:ea typeface="+mn-ea"/>
                <a:cs typeface="Calibri" panose="020F0502020204030204" pitchFamily="34" charset="0"/>
              </a:rPr>
              <a:t>Building a</a:t>
            </a:r>
            <a:r>
              <a:rPr lang="zh-CN" altLang="en-US" sz="3200" dirty="0">
                <a:solidFill>
                  <a:srgbClr val="0070C0"/>
                </a:solidFill>
                <a:latin typeface="Calibri" panose="020F0502020204030204" pitchFamily="34" charset="0"/>
                <a:ea typeface="+mn-ea"/>
                <a:cs typeface="Calibri" panose="020F0502020204030204" pitchFamily="34" charset="0"/>
              </a:rPr>
              <a:t> </a:t>
            </a:r>
            <a:r>
              <a:rPr lang="en-US" altLang="zh-CN" sz="3200" dirty="0">
                <a:solidFill>
                  <a:srgbClr val="0070C0"/>
                </a:solidFill>
                <a:latin typeface="Calibri" panose="020F0502020204030204" pitchFamily="34" charset="0"/>
                <a:ea typeface="+mn-ea"/>
                <a:cs typeface="Calibri" panose="020F0502020204030204" pitchFamily="34" charset="0"/>
              </a:rPr>
              <a:t>FAIR-Compliant</a:t>
            </a:r>
            <a:r>
              <a:rPr lang="zh-CN" altLang="en-US" sz="3200" dirty="0">
                <a:solidFill>
                  <a:srgbClr val="0070C0"/>
                </a:solidFill>
                <a:latin typeface="Calibri" panose="020F0502020204030204" pitchFamily="34" charset="0"/>
                <a:ea typeface="+mn-ea"/>
                <a:cs typeface="Calibri" panose="020F0502020204030204" pitchFamily="34" charset="0"/>
              </a:rPr>
              <a:t> </a:t>
            </a:r>
            <a:r>
              <a:rPr lang="en-US" altLang="zh-CN" sz="3200" dirty="0">
                <a:solidFill>
                  <a:srgbClr val="0070C0"/>
                </a:solidFill>
                <a:latin typeface="Calibri" panose="020F0502020204030204" pitchFamily="34" charset="0"/>
                <a:ea typeface="+mn-ea"/>
                <a:cs typeface="Calibri" panose="020F0502020204030204" pitchFamily="34" charset="0"/>
              </a:rPr>
              <a:t>Platform</a:t>
            </a:r>
            <a:r>
              <a:rPr lang="zh-CN" altLang="en-US" sz="3200" dirty="0">
                <a:solidFill>
                  <a:srgbClr val="0070C0"/>
                </a:solidFill>
                <a:latin typeface="Calibri" panose="020F0502020204030204" pitchFamily="34" charset="0"/>
                <a:ea typeface="+mn-ea"/>
                <a:cs typeface="Calibri" panose="020F0502020204030204" pitchFamily="34" charset="0"/>
              </a:rPr>
              <a:t> </a:t>
            </a:r>
            <a:r>
              <a:rPr lang="en-US" altLang="zh-CN" sz="3200" dirty="0">
                <a:solidFill>
                  <a:srgbClr val="0070C0"/>
                </a:solidFill>
                <a:latin typeface="Calibri" panose="020F0502020204030204" pitchFamily="34" charset="0"/>
                <a:ea typeface="+mn-ea"/>
                <a:cs typeface="Calibri" panose="020F0502020204030204" pitchFamily="34" charset="0"/>
              </a:rPr>
              <a:t>for</a:t>
            </a:r>
            <a:r>
              <a:rPr lang="zh-CN" altLang="en-US" sz="3200" dirty="0">
                <a:solidFill>
                  <a:srgbClr val="0070C0"/>
                </a:solidFill>
                <a:latin typeface="Calibri" panose="020F0502020204030204" pitchFamily="34" charset="0"/>
                <a:ea typeface="+mn-ea"/>
                <a:cs typeface="Calibri" panose="020F0502020204030204" pitchFamily="34" charset="0"/>
              </a:rPr>
              <a:t> </a:t>
            </a:r>
            <a:r>
              <a:rPr lang="en-US" altLang="zh-CN" sz="3200" dirty="0">
                <a:solidFill>
                  <a:srgbClr val="0070C0"/>
                </a:solidFill>
                <a:latin typeface="Calibri" panose="020F0502020204030204" pitchFamily="34" charset="0"/>
                <a:ea typeface="+mn-ea"/>
                <a:cs typeface="Calibri" panose="020F0502020204030204" pitchFamily="34" charset="0"/>
              </a:rPr>
              <a:t>AI-Ready</a:t>
            </a:r>
            <a:r>
              <a:rPr lang="zh-CN" altLang="en-US" sz="3200" dirty="0">
                <a:solidFill>
                  <a:srgbClr val="0070C0"/>
                </a:solidFill>
                <a:latin typeface="Calibri" panose="020F0502020204030204" pitchFamily="34" charset="0"/>
                <a:ea typeface="+mn-ea"/>
                <a:cs typeface="Calibri" panose="020F0502020204030204" pitchFamily="34" charset="0"/>
              </a:rPr>
              <a:t> </a:t>
            </a:r>
            <a:r>
              <a:rPr lang="en-US" altLang="zh-CN" sz="3200" dirty="0">
                <a:solidFill>
                  <a:srgbClr val="0070C0"/>
                </a:solidFill>
                <a:latin typeface="Calibri" panose="020F0502020204030204" pitchFamily="34" charset="0"/>
                <a:ea typeface="+mn-ea"/>
                <a:cs typeface="Calibri" panose="020F0502020204030204" pitchFamily="34" charset="0"/>
              </a:rPr>
              <a:t>Data</a:t>
            </a:r>
            <a:r>
              <a:rPr lang="zh-CN" altLang="en-US" sz="3200" dirty="0">
                <a:solidFill>
                  <a:srgbClr val="0070C0"/>
                </a:solidFill>
                <a:latin typeface="Calibri" panose="020F0502020204030204" pitchFamily="34" charset="0"/>
                <a:ea typeface="+mn-ea"/>
                <a:cs typeface="Calibri" panose="020F0502020204030204" pitchFamily="34" charset="0"/>
              </a:rPr>
              <a:t> </a:t>
            </a:r>
            <a:r>
              <a:rPr lang="en-US" altLang="zh-CN" sz="3200" dirty="0">
                <a:solidFill>
                  <a:srgbClr val="0070C0"/>
                </a:solidFill>
                <a:latin typeface="Calibri" panose="020F0502020204030204" pitchFamily="34" charset="0"/>
                <a:ea typeface="+mn-ea"/>
                <a:cs typeface="Calibri" panose="020F0502020204030204" pitchFamily="34" charset="0"/>
              </a:rPr>
              <a:t>in</a:t>
            </a:r>
            <a:r>
              <a:rPr lang="zh-CN" altLang="en-US" sz="3200" dirty="0">
                <a:solidFill>
                  <a:srgbClr val="0070C0"/>
                </a:solidFill>
                <a:latin typeface="Calibri" panose="020F0502020204030204" pitchFamily="34" charset="0"/>
                <a:ea typeface="+mn-ea"/>
                <a:cs typeface="Calibri" panose="020F0502020204030204" pitchFamily="34" charset="0"/>
              </a:rPr>
              <a:t> </a:t>
            </a:r>
            <a:r>
              <a:rPr lang="en-US" altLang="zh-CN" sz="3200" dirty="0">
                <a:solidFill>
                  <a:srgbClr val="0070C0"/>
                </a:solidFill>
                <a:latin typeface="Calibri" panose="020F0502020204030204" pitchFamily="34" charset="0"/>
                <a:ea typeface="+mn-ea"/>
                <a:cs typeface="Calibri" panose="020F0502020204030204" pitchFamily="34" charset="0"/>
              </a:rPr>
              <a:t>Particle</a:t>
            </a:r>
            <a:r>
              <a:rPr lang="zh-CN" altLang="en-US" sz="3200" dirty="0">
                <a:solidFill>
                  <a:srgbClr val="0070C0"/>
                </a:solidFill>
                <a:latin typeface="Calibri" panose="020F0502020204030204" pitchFamily="34" charset="0"/>
                <a:ea typeface="+mn-ea"/>
                <a:cs typeface="Calibri" panose="020F0502020204030204" pitchFamily="34" charset="0"/>
              </a:rPr>
              <a:t> </a:t>
            </a:r>
            <a:r>
              <a:rPr lang="en-US" altLang="zh-CN" sz="3200" dirty="0">
                <a:solidFill>
                  <a:srgbClr val="0070C0"/>
                </a:solidFill>
                <a:latin typeface="Calibri" panose="020F0502020204030204" pitchFamily="34" charset="0"/>
                <a:ea typeface="+mn-ea"/>
                <a:cs typeface="Calibri" panose="020F0502020204030204" pitchFamily="34" charset="0"/>
              </a:rPr>
              <a:t>Accelerators</a:t>
            </a:r>
            <a:endParaRPr lang="zh-CN" altLang="en-US" sz="3200" dirty="0">
              <a:solidFill>
                <a:srgbClr val="0070C0"/>
              </a:solidFill>
              <a:latin typeface="Calibri" panose="020F0502020204030204" pitchFamily="34" charset="0"/>
              <a:ea typeface="+mn-ea"/>
              <a:cs typeface="Calibri" panose="020F0502020204030204" pitchFamily="34" charset="0"/>
            </a:endParaRPr>
          </a:p>
        </p:txBody>
      </p:sp>
      <p:sp>
        <p:nvSpPr>
          <p:cNvPr id="7" name="矩形 6"/>
          <p:cNvSpPr/>
          <p:nvPr/>
        </p:nvSpPr>
        <p:spPr>
          <a:xfrm flipV="1">
            <a:off x="1847528" y="2954719"/>
            <a:ext cx="8064896" cy="45719"/>
          </a:xfrm>
          <a:prstGeom prst="rect">
            <a:avLst/>
          </a:prstGeom>
          <a:solidFill>
            <a:srgbClr val="01458E"/>
          </a:solidFill>
          <a:ln>
            <a:solidFill>
              <a:srgbClr val="0145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文本框 1"/>
          <p:cNvSpPr txBox="1"/>
          <p:nvPr/>
        </p:nvSpPr>
        <p:spPr>
          <a:xfrm>
            <a:off x="2927648" y="3334343"/>
            <a:ext cx="6120680" cy="523220"/>
          </a:xfrm>
          <a:prstGeom prst="rect">
            <a:avLst/>
          </a:prstGeom>
          <a:noFill/>
        </p:spPr>
        <p:txBody>
          <a:bodyPr wrap="square" rtlCol="0">
            <a:spAutoFit/>
          </a:bodyPr>
          <a:lstStyle/>
          <a:p>
            <a:pPr algn="ctr"/>
            <a:r>
              <a:rPr lang="en-US" altLang="zh-CN" sz="2800" b="1" dirty="0">
                <a:latin typeface="等线" panose="02010600030101010101" pitchFamily="2" charset="-122"/>
                <a:ea typeface="等线" panose="02010600030101010101" pitchFamily="2" charset="-122"/>
              </a:rPr>
              <a:t>Xiaohan Lu,  Yu liang Zhang, Yi Jiao</a:t>
            </a:r>
            <a:endParaRPr lang="zh-CN" altLang="en-US" sz="2800" b="1" dirty="0">
              <a:latin typeface="等线" panose="02010600030101010101" pitchFamily="2" charset="-122"/>
              <a:ea typeface="等线" panose="02010600030101010101" pitchFamily="2" charset="-122"/>
            </a:endParaRPr>
          </a:p>
        </p:txBody>
      </p:sp>
      <p:sp>
        <p:nvSpPr>
          <p:cNvPr id="4" name="文本框 3">
            <a:extLst>
              <a:ext uri="{FF2B5EF4-FFF2-40B4-BE49-F238E27FC236}">
                <a16:creationId xmlns:a16="http://schemas.microsoft.com/office/drawing/2014/main" id="{D070945F-FB24-4BBE-AEF5-A559A6960BD4}"/>
              </a:ext>
            </a:extLst>
          </p:cNvPr>
          <p:cNvSpPr txBox="1"/>
          <p:nvPr/>
        </p:nvSpPr>
        <p:spPr>
          <a:xfrm>
            <a:off x="47328" y="584098"/>
            <a:ext cx="5402622" cy="461665"/>
          </a:xfrm>
          <a:prstGeom prst="rect">
            <a:avLst/>
          </a:prstGeom>
          <a:noFill/>
        </p:spPr>
        <p:txBody>
          <a:bodyPr wrap="square" rtlCol="0">
            <a:spAutoFit/>
          </a:bodyPr>
          <a:lstStyle/>
          <a:p>
            <a:r>
              <a:rPr lang="en-US" altLang="zh-CN" sz="2400"/>
              <a:t>ML-2024, Gyeonju, Republic of Korea</a:t>
            </a:r>
            <a:endParaRPr lang="zh-CN" altLang="en-US" sz="2400"/>
          </a:p>
        </p:txBody>
      </p:sp>
      <p:pic>
        <p:nvPicPr>
          <p:cNvPr id="8" name="图片 7">
            <a:extLst>
              <a:ext uri="{FF2B5EF4-FFF2-40B4-BE49-F238E27FC236}">
                <a16:creationId xmlns:a16="http://schemas.microsoft.com/office/drawing/2014/main" id="{1629DE96-5F99-4586-9B81-147C8AEE18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2821" y="5229200"/>
            <a:ext cx="1854295" cy="1473276"/>
          </a:xfrm>
          <a:prstGeom prst="rect">
            <a:avLst/>
          </a:prstGeom>
        </p:spPr>
      </p:pic>
      <p:sp>
        <p:nvSpPr>
          <p:cNvPr id="9" name="文本框 8">
            <a:extLst>
              <a:ext uri="{FF2B5EF4-FFF2-40B4-BE49-F238E27FC236}">
                <a16:creationId xmlns:a16="http://schemas.microsoft.com/office/drawing/2014/main" id="{1301B8DE-C57D-439F-8401-77418B92C39B}"/>
              </a:ext>
            </a:extLst>
          </p:cNvPr>
          <p:cNvSpPr txBox="1"/>
          <p:nvPr/>
        </p:nvSpPr>
        <p:spPr>
          <a:xfrm>
            <a:off x="8546793" y="6333144"/>
            <a:ext cx="1728192" cy="369332"/>
          </a:xfrm>
          <a:prstGeom prst="rect">
            <a:avLst/>
          </a:prstGeom>
          <a:noFill/>
        </p:spPr>
        <p:txBody>
          <a:bodyPr wrap="square" rtlCol="0">
            <a:spAutoFit/>
          </a:bodyPr>
          <a:lstStyle/>
          <a:p>
            <a:r>
              <a:rPr lang="en-US" altLang="zh-CN"/>
              <a:t>HEPS</a:t>
            </a:r>
            <a:r>
              <a:rPr lang="zh-CN" altLang="en-US"/>
              <a:t>，</a:t>
            </a:r>
            <a:r>
              <a:rPr lang="en-US" altLang="zh-CN"/>
              <a:t>Beijing</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1BA7BB59-354C-45E3-B3A7-2C6EB21EE318}"/>
              </a:ext>
            </a:extLst>
          </p:cNvPr>
          <p:cNvSpPr/>
          <p:nvPr/>
        </p:nvSpPr>
        <p:spPr bwMode="auto">
          <a:xfrm>
            <a:off x="1559496" y="4040109"/>
            <a:ext cx="3827925" cy="2215238"/>
          </a:xfrm>
          <a:prstGeom prst="roundRect">
            <a:avLst/>
          </a:prstGeom>
          <a:solidFill>
            <a:schemeClr val="accent1"/>
          </a:solidFill>
          <a:ln w="12700"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FFCC00"/>
              </a:solidFill>
              <a:effectLst>
                <a:outerShdw blurRad="38100" dist="38100" dir="2700000" algn="tl">
                  <a:srgbClr val="000000">
                    <a:alpha val="43137"/>
                  </a:srgbClr>
                </a:outerShdw>
              </a:effectLst>
              <a:latin typeface="Arial" panose="020B0604020202020204" pitchFamily="34" charset="0"/>
              <a:ea typeface="宋体" pitchFamily="2" charset="-122"/>
            </a:endParaRPr>
          </a:p>
        </p:txBody>
      </p:sp>
      <p:sp>
        <p:nvSpPr>
          <p:cNvPr id="5" name="灯片编号占位符 4"/>
          <p:cNvSpPr>
            <a:spLocks noGrp="1"/>
          </p:cNvSpPr>
          <p:nvPr>
            <p:ph type="sldNum" sz="quarter" idx="12"/>
          </p:nvPr>
        </p:nvSpPr>
        <p:spPr/>
        <p:txBody>
          <a:bodyPr/>
          <a:lstStyle/>
          <a:p>
            <a:pPr>
              <a:defRPr/>
            </a:pPr>
            <a:fld id="{7CFD2C69-0BD4-41E4-AB27-AE65CFEAFB66}" type="slidenum">
              <a:rPr lang="en-US" altLang="zh-CN" smtClean="0"/>
              <a:t>10</a:t>
            </a:fld>
            <a:endParaRPr lang="en-US" altLang="zh-CN" dirty="0"/>
          </a:p>
        </p:txBody>
      </p:sp>
      <p:sp>
        <p:nvSpPr>
          <p:cNvPr id="9" name="标题 1"/>
          <p:cNvSpPr>
            <a:spLocks noGrp="1"/>
          </p:cNvSpPr>
          <p:nvPr>
            <p:ph type="title"/>
          </p:nvPr>
        </p:nvSpPr>
        <p:spPr>
          <a:xfrm>
            <a:off x="1502436" y="531800"/>
            <a:ext cx="8892988" cy="575999"/>
          </a:xfrm>
        </p:spPr>
        <p:txBody>
          <a:bodyPr/>
          <a:lstStyle/>
          <a:p>
            <a:r>
              <a:rPr lang="en-US" altLang="zh-CN" dirty="0">
                <a:solidFill>
                  <a:srgbClr val="0070C0"/>
                </a:solidFill>
              </a:rPr>
              <a:t>What are the requirements for AI-ready data</a:t>
            </a:r>
            <a:endParaRPr lang="zh-CN" altLang="en-US" dirty="0">
              <a:solidFill>
                <a:srgbClr val="0070C0"/>
              </a:solidFill>
            </a:endParaRPr>
          </a:p>
        </p:txBody>
      </p:sp>
      <p:pic>
        <p:nvPicPr>
          <p:cNvPr id="10" name="图片 9">
            <a:extLst>
              <a:ext uri="{FF2B5EF4-FFF2-40B4-BE49-F238E27FC236}">
                <a16:creationId xmlns:a16="http://schemas.microsoft.com/office/drawing/2014/main" id="{093C2AB3-6E51-461B-B3F3-EE0480305DD5}"/>
              </a:ext>
            </a:extLst>
          </p:cNvPr>
          <p:cNvPicPr>
            <a:picLocks noChangeAspect="1"/>
          </p:cNvPicPr>
          <p:nvPr/>
        </p:nvPicPr>
        <p:blipFill>
          <a:blip r:embed="rId2"/>
          <a:stretch>
            <a:fillRect/>
          </a:stretch>
        </p:blipFill>
        <p:spPr>
          <a:xfrm>
            <a:off x="1066835" y="1835910"/>
            <a:ext cx="4424324" cy="2040330"/>
          </a:xfrm>
          <a:prstGeom prst="rect">
            <a:avLst/>
          </a:prstGeom>
        </p:spPr>
      </p:pic>
      <p:sp>
        <p:nvSpPr>
          <p:cNvPr id="11" name="文本框 10">
            <a:extLst>
              <a:ext uri="{FF2B5EF4-FFF2-40B4-BE49-F238E27FC236}">
                <a16:creationId xmlns:a16="http://schemas.microsoft.com/office/drawing/2014/main" id="{EFA8E9B9-98E7-480D-8F80-EDEF053DF71A}"/>
              </a:ext>
            </a:extLst>
          </p:cNvPr>
          <p:cNvSpPr txBox="1"/>
          <p:nvPr/>
        </p:nvSpPr>
        <p:spPr>
          <a:xfrm>
            <a:off x="1066835" y="1189579"/>
            <a:ext cx="5241966" cy="646331"/>
          </a:xfrm>
          <a:prstGeom prst="rect">
            <a:avLst/>
          </a:prstGeom>
          <a:noFill/>
        </p:spPr>
        <p:txBody>
          <a:bodyPr wrap="square" rtlCol="0">
            <a:spAutoFit/>
          </a:bodyPr>
          <a:lstStyle/>
          <a:p>
            <a:r>
              <a:rPr lang="en-US" altLang="zh-CN" b="1" i="0" dirty="0">
                <a:solidFill>
                  <a:srgbClr val="0D0D0D"/>
                </a:solidFill>
                <a:effectLst/>
                <a:latin typeface="Söhne"/>
              </a:rPr>
              <a:t>The Bipartisan Policy Center in the United States specifically discussed this issue at a forum</a:t>
            </a:r>
            <a:endParaRPr lang="zh-CN" altLang="en-US" b="1" dirty="0">
              <a:latin typeface="等线" panose="02010600030101010101" pitchFamily="2" charset="-122"/>
              <a:ea typeface="等线" panose="02010600030101010101" pitchFamily="2" charset="-122"/>
            </a:endParaRPr>
          </a:p>
        </p:txBody>
      </p:sp>
      <p:sp>
        <p:nvSpPr>
          <p:cNvPr id="7" name="箭头: 右 6">
            <a:extLst>
              <a:ext uri="{FF2B5EF4-FFF2-40B4-BE49-F238E27FC236}">
                <a16:creationId xmlns:a16="http://schemas.microsoft.com/office/drawing/2014/main" id="{ECDE9A19-0FCF-4310-889F-351AADAD9E6C}"/>
              </a:ext>
            </a:extLst>
          </p:cNvPr>
          <p:cNvSpPr/>
          <p:nvPr/>
        </p:nvSpPr>
        <p:spPr bwMode="auto">
          <a:xfrm>
            <a:off x="5573701" y="2436929"/>
            <a:ext cx="1458405" cy="488015"/>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FFCC00"/>
              </a:solidFill>
              <a:effectLst>
                <a:outerShdw blurRad="38100" dist="38100" dir="2700000" algn="tl">
                  <a:srgbClr val="000000">
                    <a:alpha val="43137"/>
                  </a:srgbClr>
                </a:outerShdw>
              </a:effectLst>
              <a:latin typeface="Arial" panose="020B0604020202020204" pitchFamily="34" charset="0"/>
              <a:ea typeface="宋体" pitchFamily="2" charset="-122"/>
            </a:endParaRPr>
          </a:p>
        </p:txBody>
      </p:sp>
      <p:pic>
        <p:nvPicPr>
          <p:cNvPr id="14" name="图片 13">
            <a:extLst>
              <a:ext uri="{FF2B5EF4-FFF2-40B4-BE49-F238E27FC236}">
                <a16:creationId xmlns:a16="http://schemas.microsoft.com/office/drawing/2014/main" id="{580A1524-939A-4D4F-8300-8C5E10786720}"/>
              </a:ext>
            </a:extLst>
          </p:cNvPr>
          <p:cNvPicPr>
            <a:picLocks noChangeAspect="1"/>
          </p:cNvPicPr>
          <p:nvPr/>
        </p:nvPicPr>
        <p:blipFill>
          <a:blip r:embed="rId3"/>
          <a:stretch>
            <a:fillRect/>
          </a:stretch>
        </p:blipFill>
        <p:spPr>
          <a:xfrm>
            <a:off x="7067626" y="1595168"/>
            <a:ext cx="4933030" cy="4282104"/>
          </a:xfrm>
          <a:prstGeom prst="rect">
            <a:avLst/>
          </a:prstGeom>
        </p:spPr>
      </p:pic>
      <p:sp>
        <p:nvSpPr>
          <p:cNvPr id="16" name="箭头: 下 15">
            <a:extLst>
              <a:ext uri="{FF2B5EF4-FFF2-40B4-BE49-F238E27FC236}">
                <a16:creationId xmlns:a16="http://schemas.microsoft.com/office/drawing/2014/main" id="{BFD230F9-76D9-47F0-9C51-633EEEB9F431}"/>
              </a:ext>
            </a:extLst>
          </p:cNvPr>
          <p:cNvSpPr/>
          <p:nvPr/>
        </p:nvSpPr>
        <p:spPr bwMode="auto">
          <a:xfrm rot="5400000">
            <a:off x="6049741" y="4553111"/>
            <a:ext cx="416072" cy="1368152"/>
          </a:xfrm>
          <a:prstGeom prst="down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FFCC00"/>
              </a:solidFill>
              <a:effectLst>
                <a:outerShdw blurRad="38100" dist="38100" dir="2700000" algn="tl">
                  <a:srgbClr val="000000">
                    <a:alpha val="43137"/>
                  </a:srgbClr>
                </a:outerShdw>
              </a:effectLst>
              <a:latin typeface="Arial" panose="020B0604020202020204" pitchFamily="34" charset="0"/>
              <a:ea typeface="宋体" pitchFamily="2" charset="-122"/>
            </a:endParaRPr>
          </a:p>
        </p:txBody>
      </p:sp>
      <p:sp>
        <p:nvSpPr>
          <p:cNvPr id="17" name="文本框 16">
            <a:extLst>
              <a:ext uri="{FF2B5EF4-FFF2-40B4-BE49-F238E27FC236}">
                <a16:creationId xmlns:a16="http://schemas.microsoft.com/office/drawing/2014/main" id="{1EE31317-D036-4CD2-ACB0-4BB0C9D8D275}"/>
              </a:ext>
            </a:extLst>
          </p:cNvPr>
          <p:cNvSpPr txBox="1"/>
          <p:nvPr/>
        </p:nvSpPr>
        <p:spPr>
          <a:xfrm>
            <a:off x="1847528" y="4119733"/>
            <a:ext cx="3435838" cy="1892121"/>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altLang="zh-CN" sz="2000" b="1" dirty="0">
                <a:latin typeface="等线" panose="02010600030101010101" pitchFamily="2" charset="-122"/>
                <a:ea typeface="等线" panose="02010600030101010101" pitchFamily="2" charset="-122"/>
              </a:rPr>
              <a:t>High data quality</a:t>
            </a:r>
          </a:p>
          <a:p>
            <a:pPr marL="285750" indent="-285750">
              <a:lnSpc>
                <a:spcPct val="150000"/>
              </a:lnSpc>
              <a:buFont typeface="Wingdings" panose="05000000000000000000" pitchFamily="2" charset="2"/>
              <a:buChar char="Ø"/>
            </a:pPr>
            <a:r>
              <a:rPr lang="en-US" altLang="zh-CN" sz="2000" b="1" dirty="0">
                <a:latin typeface="等线" panose="02010600030101010101" pitchFamily="2" charset="-122"/>
                <a:ea typeface="等线" panose="02010600030101010101" pitchFamily="2" charset="-122"/>
              </a:rPr>
              <a:t>Detailed metadata</a:t>
            </a:r>
          </a:p>
          <a:p>
            <a:pPr marL="285750" indent="-285750">
              <a:lnSpc>
                <a:spcPct val="150000"/>
              </a:lnSpc>
              <a:buFont typeface="Wingdings" panose="05000000000000000000" pitchFamily="2" charset="2"/>
              <a:buChar char="Ø"/>
            </a:pPr>
            <a:r>
              <a:rPr lang="en-US" altLang="zh-CN" sz="2000" b="1" dirty="0">
                <a:latin typeface="等线" panose="02010600030101010101" pitchFamily="2" charset="-122"/>
                <a:ea typeface="等线" panose="02010600030101010101" pitchFamily="2" charset="-122"/>
              </a:rPr>
              <a:t>Convenient</a:t>
            </a:r>
            <a:r>
              <a:rPr lang="zh-CN" altLang="en-US" sz="2000" b="1" dirty="0">
                <a:latin typeface="等线" panose="02010600030101010101" pitchFamily="2" charset="-122"/>
                <a:ea typeface="等线" panose="02010600030101010101" pitchFamily="2" charset="-122"/>
              </a:rPr>
              <a:t> </a:t>
            </a:r>
            <a:r>
              <a:rPr lang="en-US" altLang="zh-CN" sz="2000" b="1" dirty="0">
                <a:latin typeface="等线" panose="02010600030101010101" pitchFamily="2" charset="-122"/>
                <a:ea typeface="等线" panose="02010600030101010101" pitchFamily="2" charset="-122"/>
              </a:rPr>
              <a:t>data</a:t>
            </a:r>
            <a:r>
              <a:rPr lang="zh-CN" altLang="en-US" sz="2000" b="1" dirty="0">
                <a:latin typeface="等线" panose="02010600030101010101" pitchFamily="2" charset="-122"/>
                <a:ea typeface="等线" panose="02010600030101010101" pitchFamily="2" charset="-122"/>
              </a:rPr>
              <a:t> </a:t>
            </a:r>
            <a:r>
              <a:rPr lang="en-US" altLang="zh-CN" sz="2000" b="1" dirty="0">
                <a:latin typeface="等线" panose="02010600030101010101" pitchFamily="2" charset="-122"/>
                <a:ea typeface="等线" panose="02010600030101010101" pitchFamily="2" charset="-122"/>
              </a:rPr>
              <a:t>access</a:t>
            </a:r>
          </a:p>
          <a:p>
            <a:pPr marL="285750" indent="-285750">
              <a:lnSpc>
                <a:spcPct val="150000"/>
              </a:lnSpc>
              <a:buFont typeface="Wingdings" panose="05000000000000000000" pitchFamily="2" charset="2"/>
              <a:buChar char="Ø"/>
            </a:pPr>
            <a:r>
              <a:rPr lang="en-US" altLang="zh-CN" sz="2000" b="1" dirty="0">
                <a:latin typeface="等线" panose="02010600030101010101" pitchFamily="2" charset="-122"/>
                <a:ea typeface="等线" panose="02010600030101010101" pitchFamily="2" charset="-122"/>
              </a:rPr>
              <a:t>Rapid data processing</a:t>
            </a:r>
          </a:p>
        </p:txBody>
      </p:sp>
      <p:sp>
        <p:nvSpPr>
          <p:cNvPr id="18" name="文本框 17">
            <a:extLst>
              <a:ext uri="{FF2B5EF4-FFF2-40B4-BE49-F238E27FC236}">
                <a16:creationId xmlns:a16="http://schemas.microsoft.com/office/drawing/2014/main" id="{52AEDE59-A1C9-4E9B-8732-C9CDD83A06E1}"/>
              </a:ext>
            </a:extLst>
          </p:cNvPr>
          <p:cNvSpPr txBox="1"/>
          <p:nvPr/>
        </p:nvSpPr>
        <p:spPr>
          <a:xfrm>
            <a:off x="6428" y="6379054"/>
            <a:ext cx="6100232" cy="369332"/>
          </a:xfrm>
          <a:prstGeom prst="rect">
            <a:avLst/>
          </a:prstGeom>
          <a:noFill/>
        </p:spPr>
        <p:txBody>
          <a:bodyPr wrap="square">
            <a:spAutoFit/>
          </a:bodyPr>
          <a:lstStyle/>
          <a:p>
            <a:r>
              <a:rPr lang="zh-CN" altLang="en-US" dirty="0"/>
              <a:t>https://bipartisanpolicy.org/explainer/ai-ready-open-data/</a:t>
            </a:r>
          </a:p>
        </p:txBody>
      </p:sp>
    </p:spTree>
    <p:extLst>
      <p:ext uri="{BB962C8B-B14F-4D97-AF65-F5344CB8AC3E}">
        <p14:creationId xmlns:p14="http://schemas.microsoft.com/office/powerpoint/2010/main" val="14550341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圆角 24">
            <a:extLst>
              <a:ext uri="{FF2B5EF4-FFF2-40B4-BE49-F238E27FC236}">
                <a16:creationId xmlns:a16="http://schemas.microsoft.com/office/drawing/2014/main" id="{C92497E4-F3E0-40CD-89CD-3B989F4E5F6F}"/>
              </a:ext>
            </a:extLst>
          </p:cNvPr>
          <p:cNvSpPr/>
          <p:nvPr/>
        </p:nvSpPr>
        <p:spPr bwMode="auto">
          <a:xfrm>
            <a:off x="551384" y="2996952"/>
            <a:ext cx="7776864" cy="1484293"/>
          </a:xfrm>
          <a:prstGeom prst="round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FFCC00"/>
              </a:solidFill>
              <a:effectLst>
                <a:outerShdw blurRad="38100" dist="38100" dir="2700000" algn="tl">
                  <a:srgbClr val="000000">
                    <a:alpha val="43137"/>
                  </a:srgbClr>
                </a:outerShdw>
              </a:effectLst>
              <a:latin typeface="Arial" panose="020B0604020202020204" pitchFamily="34" charset="0"/>
              <a:ea typeface="宋体" pitchFamily="2" charset="-122"/>
            </a:endParaRPr>
          </a:p>
        </p:txBody>
      </p:sp>
      <p:sp>
        <p:nvSpPr>
          <p:cNvPr id="4" name="页脚占位符 3"/>
          <p:cNvSpPr>
            <a:spLocks noGrp="1"/>
          </p:cNvSpPr>
          <p:nvPr>
            <p:ph type="ftr" sz="quarter" idx="11"/>
          </p:nvPr>
        </p:nvSpPr>
        <p:spPr/>
        <p:txBody>
          <a:bodyPr/>
          <a:lstStyle/>
          <a:p>
            <a:pPr>
              <a:defRPr/>
            </a:pPr>
            <a:r>
              <a:rPr lang="en-US" altLang="zh-CN"/>
              <a:t>Yi Jiao, IHEP, jiaoyi@ihep.ac.cn</a:t>
            </a:r>
            <a:endParaRPr lang="en-US" altLang="zh-CN" dirty="0"/>
          </a:p>
        </p:txBody>
      </p:sp>
      <p:sp>
        <p:nvSpPr>
          <p:cNvPr id="5" name="灯片编号占位符 4"/>
          <p:cNvSpPr>
            <a:spLocks noGrp="1"/>
          </p:cNvSpPr>
          <p:nvPr>
            <p:ph type="sldNum" sz="quarter" idx="12"/>
          </p:nvPr>
        </p:nvSpPr>
        <p:spPr/>
        <p:txBody>
          <a:bodyPr/>
          <a:lstStyle/>
          <a:p>
            <a:pPr>
              <a:defRPr/>
            </a:pPr>
            <a:fld id="{7CFD2C69-0BD4-41E4-AB27-AE65CFEAFB66}" type="slidenum">
              <a:rPr lang="en-US" altLang="zh-CN" smtClean="0"/>
              <a:t>11</a:t>
            </a:fld>
            <a:endParaRPr lang="en-US" altLang="zh-CN" dirty="0"/>
          </a:p>
        </p:txBody>
      </p:sp>
      <p:sp>
        <p:nvSpPr>
          <p:cNvPr id="6" name="标题 1"/>
          <p:cNvSpPr>
            <a:spLocks noGrp="1"/>
          </p:cNvSpPr>
          <p:nvPr>
            <p:ph type="title"/>
          </p:nvPr>
        </p:nvSpPr>
        <p:spPr>
          <a:xfrm>
            <a:off x="2316060" y="537568"/>
            <a:ext cx="6552248" cy="575999"/>
          </a:xfrm>
        </p:spPr>
        <p:txBody>
          <a:bodyPr/>
          <a:lstStyle/>
          <a:p>
            <a:r>
              <a:rPr lang="en-US" altLang="zh-CN" dirty="0">
                <a:solidFill>
                  <a:srgbClr val="0070C0"/>
                </a:solidFill>
              </a:rPr>
              <a:t>FAIR-Compliant AI-Ready Dataset</a:t>
            </a:r>
            <a:endParaRPr lang="zh-CN" altLang="en-US" dirty="0">
              <a:solidFill>
                <a:srgbClr val="0070C0"/>
              </a:solidFill>
            </a:endParaRPr>
          </a:p>
        </p:txBody>
      </p:sp>
      <p:sp>
        <p:nvSpPr>
          <p:cNvPr id="8" name="文本框 7">
            <a:extLst>
              <a:ext uri="{FF2B5EF4-FFF2-40B4-BE49-F238E27FC236}">
                <a16:creationId xmlns:a16="http://schemas.microsoft.com/office/drawing/2014/main" id="{1C612C9A-D4F0-4703-BC34-F71C0D30564D}"/>
              </a:ext>
            </a:extLst>
          </p:cNvPr>
          <p:cNvSpPr txBox="1"/>
          <p:nvPr/>
        </p:nvSpPr>
        <p:spPr>
          <a:xfrm>
            <a:off x="508623" y="1210422"/>
            <a:ext cx="6596442" cy="369332"/>
          </a:xfrm>
          <a:prstGeom prst="rect">
            <a:avLst/>
          </a:prstGeom>
          <a:noFill/>
        </p:spPr>
        <p:txBody>
          <a:bodyPr wrap="square" rtlCol="0">
            <a:spAutoFit/>
          </a:bodyPr>
          <a:lstStyle/>
          <a:p>
            <a:pPr marL="285750" indent="-285750">
              <a:buFont typeface="Wingdings" panose="05000000000000000000" pitchFamily="2" charset="2"/>
              <a:buChar char="Ø"/>
            </a:pPr>
            <a:r>
              <a:rPr lang="en-US" altLang="zh-CN" dirty="0">
                <a:latin typeface="Times New Roman" panose="02020603050405020304" pitchFamily="18" charset="0"/>
                <a:ea typeface="黑体" panose="02010609060101010101" pitchFamily="49" charset="-122"/>
                <a:cs typeface="Times New Roman" panose="02020603050405020304" pitchFamily="18" charset="0"/>
              </a:rPr>
              <a:t>Creating</a:t>
            </a:r>
            <a:r>
              <a:rPr lang="zh-CN" altLang="en-US"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dirty="0">
                <a:latin typeface="Times New Roman" panose="02020603050405020304" pitchFamily="18" charset="0"/>
                <a:ea typeface="黑体" panose="02010609060101010101" pitchFamily="49" charset="-122"/>
                <a:cs typeface="Times New Roman" panose="02020603050405020304" pitchFamily="18" charset="0"/>
              </a:rPr>
              <a:t>AI-Ready</a:t>
            </a:r>
            <a:r>
              <a:rPr lang="zh-CN" altLang="en-US"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dirty="0">
                <a:latin typeface="Times New Roman" panose="02020603050405020304" pitchFamily="18" charset="0"/>
                <a:ea typeface="黑体" panose="02010609060101010101" pitchFamily="49" charset="-122"/>
                <a:cs typeface="Times New Roman" panose="02020603050405020304" pitchFamily="18" charset="0"/>
              </a:rPr>
              <a:t>datasets</a:t>
            </a:r>
            <a:r>
              <a:rPr lang="zh-CN" altLang="en-US"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dirty="0">
                <a:latin typeface="Times New Roman" panose="02020603050405020304" pitchFamily="18" charset="0"/>
                <a:ea typeface="黑体" panose="02010609060101010101" pitchFamily="49" charset="-122"/>
                <a:cs typeface="Times New Roman" panose="02020603050405020304" pitchFamily="18" charset="0"/>
              </a:rPr>
              <a:t>with</a:t>
            </a:r>
            <a:r>
              <a:rPr lang="zh-CN" altLang="en-US"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FAIR</a:t>
            </a:r>
            <a:r>
              <a:rPr lang="zh-CN" altLang="en-US"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principles</a:t>
            </a:r>
            <a:endParaRPr lang="zh-CN" altLang="en-US"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文本框 2">
            <a:extLst>
              <a:ext uri="{FF2B5EF4-FFF2-40B4-BE49-F238E27FC236}">
                <a16:creationId xmlns:a16="http://schemas.microsoft.com/office/drawing/2014/main" id="{2229D1D2-5BC5-4A44-97E9-39BD53621998}"/>
              </a:ext>
            </a:extLst>
          </p:cNvPr>
          <p:cNvSpPr txBox="1"/>
          <p:nvPr/>
        </p:nvSpPr>
        <p:spPr>
          <a:xfrm>
            <a:off x="93622" y="6237312"/>
            <a:ext cx="6270038" cy="461665"/>
          </a:xfrm>
          <a:prstGeom prst="rect">
            <a:avLst/>
          </a:prstGeom>
          <a:noFill/>
        </p:spPr>
        <p:txBody>
          <a:bodyPr wrap="square" rtlCol="0">
            <a:spAutoFit/>
          </a:bodyPr>
          <a:lstStyle/>
          <a:p>
            <a:r>
              <a:rPr lang="en-US" altLang="zh-CN" sz="1200"/>
              <a:t>Wilkinson, M. D. et al. The </a:t>
            </a:r>
            <a:r>
              <a:rPr lang="en-US" altLang="zh-CN" sz="1200" b="1">
                <a:effectLst>
                  <a:outerShdw blurRad="38100" dist="38100" dir="2700000" algn="tl">
                    <a:srgbClr val="000000">
                      <a:alpha val="43137"/>
                    </a:srgbClr>
                  </a:outerShdw>
                </a:effectLst>
              </a:rPr>
              <a:t>FAIR Guiding Principles </a:t>
            </a:r>
            <a:r>
              <a:rPr lang="en-US" altLang="zh-CN" sz="1200"/>
              <a:t>for scientific data management and stewardship. Sci. Data 3:160018 doi: 10.1038/sdata.2016.18 (2016).</a:t>
            </a:r>
            <a:endParaRPr lang="zh-CN" altLang="en-US" sz="1200"/>
          </a:p>
        </p:txBody>
      </p:sp>
      <p:sp>
        <p:nvSpPr>
          <p:cNvPr id="10" name="AutoShape 2" descr="Artificial Intelligence for Science">
            <a:extLst>
              <a:ext uri="{FF2B5EF4-FFF2-40B4-BE49-F238E27FC236}">
                <a16:creationId xmlns:a16="http://schemas.microsoft.com/office/drawing/2014/main" id="{CCC873B6-0736-49FA-B95E-2D546E56D0D4}"/>
              </a:ext>
            </a:extLst>
          </p:cNvPr>
          <p:cNvSpPr>
            <a:spLocks noChangeAspect="1" noChangeArrowheads="1"/>
          </p:cNvSpPr>
          <p:nvPr/>
        </p:nvSpPr>
        <p:spPr bwMode="auto">
          <a:xfrm>
            <a:off x="5943600" y="321297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6" name="图片 15">
            <a:extLst>
              <a:ext uri="{FF2B5EF4-FFF2-40B4-BE49-F238E27FC236}">
                <a16:creationId xmlns:a16="http://schemas.microsoft.com/office/drawing/2014/main" id="{868A9EF8-98B3-4093-B6C7-E0B480BD086A}"/>
              </a:ext>
            </a:extLst>
          </p:cNvPr>
          <p:cNvPicPr>
            <a:picLocks noChangeAspect="1"/>
          </p:cNvPicPr>
          <p:nvPr/>
        </p:nvPicPr>
        <p:blipFill rotWithShape="1">
          <a:blip r:embed="rId2"/>
          <a:srcRect b="31698"/>
          <a:stretch/>
        </p:blipFill>
        <p:spPr>
          <a:xfrm>
            <a:off x="9408368" y="1026094"/>
            <a:ext cx="2474681" cy="2545511"/>
          </a:xfrm>
          <a:prstGeom prst="rect">
            <a:avLst/>
          </a:prstGeom>
        </p:spPr>
      </p:pic>
      <p:pic>
        <p:nvPicPr>
          <p:cNvPr id="17" name="图片 16">
            <a:extLst>
              <a:ext uri="{FF2B5EF4-FFF2-40B4-BE49-F238E27FC236}">
                <a16:creationId xmlns:a16="http://schemas.microsoft.com/office/drawing/2014/main" id="{CFCF23EA-7DD7-46E9-BD6B-015BAC63E4AF}"/>
              </a:ext>
            </a:extLst>
          </p:cNvPr>
          <p:cNvPicPr>
            <a:picLocks noChangeAspect="1"/>
          </p:cNvPicPr>
          <p:nvPr/>
        </p:nvPicPr>
        <p:blipFill>
          <a:blip r:embed="rId3"/>
          <a:stretch>
            <a:fillRect/>
          </a:stretch>
        </p:blipFill>
        <p:spPr>
          <a:xfrm>
            <a:off x="9425920" y="3609029"/>
            <a:ext cx="2439575" cy="770590"/>
          </a:xfrm>
          <a:prstGeom prst="rect">
            <a:avLst/>
          </a:prstGeom>
          <a:ln>
            <a:solidFill>
              <a:schemeClr val="tx1"/>
            </a:solidFill>
          </a:ln>
          <a:effectLst>
            <a:outerShdw blurRad="63500" sx="102000" sy="102000" algn="ctr" rotWithShape="0">
              <a:prstClr val="black">
                <a:alpha val="40000"/>
              </a:prstClr>
            </a:outerShdw>
          </a:effectLst>
        </p:spPr>
      </p:pic>
      <p:sp>
        <p:nvSpPr>
          <p:cNvPr id="19" name="矩形 18">
            <a:extLst>
              <a:ext uri="{FF2B5EF4-FFF2-40B4-BE49-F238E27FC236}">
                <a16:creationId xmlns:a16="http://schemas.microsoft.com/office/drawing/2014/main" id="{E6C071E7-D179-4553-A99F-4A29DA941FAE}"/>
              </a:ext>
            </a:extLst>
          </p:cNvPr>
          <p:cNvSpPr/>
          <p:nvPr/>
        </p:nvSpPr>
        <p:spPr>
          <a:xfrm>
            <a:off x="6802597" y="4667652"/>
            <a:ext cx="5265439" cy="2031325"/>
          </a:xfrm>
          <a:prstGeom prst="rect">
            <a:avLst/>
          </a:prstGeom>
          <a:ln w="28575">
            <a:solidFill>
              <a:schemeClr val="tx1"/>
            </a:solidFill>
            <a:prstDash val="sysDash"/>
          </a:ln>
          <a:effectLst>
            <a:outerShdw blurRad="63500" sx="102000" sy="102000" algn="ctr" rotWithShape="0">
              <a:prstClr val="black">
                <a:alpha val="40000"/>
              </a:prstClr>
            </a:outerShdw>
          </a:effectLst>
        </p:spPr>
        <p:txBody>
          <a:bodyPr wrap="square">
            <a:spAutoFit/>
          </a:bodyPr>
          <a:lstStyle/>
          <a:p>
            <a:r>
              <a:rPr lang="en-US" altLang="zh-CN" b="1" dirty="0">
                <a:solidFill>
                  <a:srgbClr val="C00000"/>
                </a:solidFill>
                <a:latin typeface="等线" panose="02010600030101010101" pitchFamily="2" charset="-122"/>
                <a:ea typeface="等线" panose="02010600030101010101" pitchFamily="2" charset="-122"/>
              </a:rPr>
              <a:t>The importance of FAIR data</a:t>
            </a:r>
            <a:r>
              <a:rPr lang="zh-CN" altLang="en-US" b="1" dirty="0">
                <a:solidFill>
                  <a:srgbClr val="C00000"/>
                </a:solidFill>
                <a:latin typeface="等线" panose="02010600030101010101" pitchFamily="2" charset="-122"/>
                <a:ea typeface="等线" panose="02010600030101010101" pitchFamily="2" charset="-122"/>
              </a:rPr>
              <a:t>：</a:t>
            </a:r>
            <a:endParaRPr lang="en-US" altLang="zh-CN" b="1" dirty="0">
              <a:solidFill>
                <a:srgbClr val="C00000"/>
              </a:solidFill>
              <a:latin typeface="等线" panose="02010600030101010101" pitchFamily="2" charset="-122"/>
              <a:ea typeface="等线" panose="02010600030101010101" pitchFamily="2" charset="-122"/>
            </a:endParaRPr>
          </a:p>
          <a:p>
            <a:pPr marL="628650" indent="-271463">
              <a:buFont typeface="Wingdings" panose="05000000000000000000" pitchFamily="2" charset="2"/>
              <a:buChar char="p"/>
            </a:pPr>
            <a:r>
              <a:rPr lang="en-US" altLang="zh-CN" dirty="0">
                <a:solidFill>
                  <a:srgbClr val="C00000"/>
                </a:solidFill>
                <a:latin typeface="等线" panose="02010600030101010101" pitchFamily="2" charset="-122"/>
                <a:ea typeface="等线" panose="02010600030101010101" pitchFamily="2" charset="-122"/>
              </a:rPr>
              <a:t>Enables</a:t>
            </a:r>
            <a:r>
              <a:rPr lang="zh-CN" altLang="en-US" dirty="0">
                <a:solidFill>
                  <a:srgbClr val="C00000"/>
                </a:solidFill>
                <a:latin typeface="等线" panose="02010600030101010101" pitchFamily="2" charset="-122"/>
                <a:ea typeface="等线" panose="02010600030101010101" pitchFamily="2" charset="-122"/>
              </a:rPr>
              <a:t> </a:t>
            </a:r>
            <a:r>
              <a:rPr lang="en-US" altLang="zh-CN" dirty="0">
                <a:solidFill>
                  <a:srgbClr val="C00000"/>
                </a:solidFill>
                <a:latin typeface="等线" panose="02010600030101010101" pitchFamily="2" charset="-122"/>
                <a:ea typeface="等线" panose="02010600030101010101" pitchFamily="2" charset="-122"/>
              </a:rPr>
              <a:t>powerful</a:t>
            </a:r>
            <a:r>
              <a:rPr lang="zh-CN" altLang="en-US" dirty="0">
                <a:solidFill>
                  <a:srgbClr val="C00000"/>
                </a:solidFill>
                <a:latin typeface="等线" panose="02010600030101010101" pitchFamily="2" charset="-122"/>
                <a:ea typeface="等线" panose="02010600030101010101" pitchFamily="2" charset="-122"/>
              </a:rPr>
              <a:t> </a:t>
            </a:r>
            <a:r>
              <a:rPr lang="en-US" altLang="zh-CN" dirty="0">
                <a:solidFill>
                  <a:srgbClr val="C00000"/>
                </a:solidFill>
                <a:latin typeface="等线" panose="02010600030101010101" pitchFamily="2" charset="-122"/>
                <a:ea typeface="等线" panose="02010600030101010101" pitchFamily="2" charset="-122"/>
              </a:rPr>
              <a:t>new AI analyses</a:t>
            </a:r>
          </a:p>
          <a:p>
            <a:pPr marL="628650" indent="-271463">
              <a:buFont typeface="Wingdings" panose="05000000000000000000" pitchFamily="2" charset="2"/>
              <a:buChar char="p"/>
            </a:pPr>
            <a:r>
              <a:rPr lang="en-US" altLang="zh-CN" dirty="0">
                <a:solidFill>
                  <a:srgbClr val="C00000"/>
                </a:solidFill>
                <a:latin typeface="等线" panose="02010600030101010101" pitchFamily="2" charset="-122"/>
                <a:ea typeface="等线" panose="02010600030101010101" pitchFamily="2" charset="-122"/>
              </a:rPr>
              <a:t>Facilitates</a:t>
            </a:r>
            <a:r>
              <a:rPr lang="zh-CN" altLang="en-US" dirty="0">
                <a:solidFill>
                  <a:srgbClr val="C00000"/>
                </a:solidFill>
                <a:latin typeface="等线" panose="02010600030101010101" pitchFamily="2" charset="-122"/>
                <a:ea typeface="等线" panose="02010600030101010101" pitchFamily="2" charset="-122"/>
              </a:rPr>
              <a:t> </a:t>
            </a:r>
            <a:r>
              <a:rPr lang="en-US" altLang="zh-CN" dirty="0">
                <a:solidFill>
                  <a:srgbClr val="C00000"/>
                </a:solidFill>
                <a:latin typeface="等线" panose="02010600030101010101" pitchFamily="2" charset="-122"/>
                <a:ea typeface="等线" panose="02010600030101010101" pitchFamily="2" charset="-122"/>
              </a:rPr>
              <a:t>access</a:t>
            </a:r>
            <a:r>
              <a:rPr lang="zh-CN" altLang="en-US" dirty="0">
                <a:solidFill>
                  <a:srgbClr val="C00000"/>
                </a:solidFill>
                <a:latin typeface="等线" panose="02010600030101010101" pitchFamily="2" charset="-122"/>
                <a:ea typeface="等线" panose="02010600030101010101" pitchFamily="2" charset="-122"/>
              </a:rPr>
              <a:t> </a:t>
            </a:r>
            <a:r>
              <a:rPr lang="en-US" altLang="zh-CN" dirty="0">
                <a:solidFill>
                  <a:srgbClr val="C00000"/>
                </a:solidFill>
                <a:latin typeface="等线" panose="02010600030101010101" pitchFamily="2" charset="-122"/>
                <a:ea typeface="等线" panose="02010600030101010101" pitchFamily="2" charset="-122"/>
              </a:rPr>
              <a:t>to</a:t>
            </a:r>
            <a:r>
              <a:rPr lang="zh-CN" altLang="en-US" dirty="0">
                <a:solidFill>
                  <a:srgbClr val="C00000"/>
                </a:solidFill>
                <a:latin typeface="等线" panose="02010600030101010101" pitchFamily="2" charset="-122"/>
                <a:ea typeface="等线" panose="02010600030101010101" pitchFamily="2" charset="-122"/>
              </a:rPr>
              <a:t> </a:t>
            </a:r>
            <a:r>
              <a:rPr lang="en-US" altLang="zh-CN" dirty="0">
                <a:solidFill>
                  <a:srgbClr val="C00000"/>
                </a:solidFill>
                <a:latin typeface="等线" panose="02010600030101010101" pitchFamily="2" charset="-122"/>
                <a:ea typeface="等线" panose="02010600030101010101" pitchFamily="2" charset="-122"/>
              </a:rPr>
              <a:t>machine</a:t>
            </a:r>
            <a:r>
              <a:rPr lang="zh-CN" altLang="en-US" dirty="0">
                <a:solidFill>
                  <a:srgbClr val="C00000"/>
                </a:solidFill>
                <a:latin typeface="等线" panose="02010600030101010101" pitchFamily="2" charset="-122"/>
                <a:ea typeface="等线" panose="02010600030101010101" pitchFamily="2" charset="-122"/>
              </a:rPr>
              <a:t> </a:t>
            </a:r>
            <a:r>
              <a:rPr lang="en-US" altLang="zh-CN" dirty="0">
                <a:solidFill>
                  <a:srgbClr val="C00000"/>
                </a:solidFill>
                <a:latin typeface="等线" panose="02010600030101010101" pitchFamily="2" charset="-122"/>
                <a:ea typeface="等线" panose="02010600030101010101" pitchFamily="2" charset="-122"/>
              </a:rPr>
              <a:t>learning and predictive data</a:t>
            </a:r>
          </a:p>
          <a:p>
            <a:pPr marL="628650" indent="-271463">
              <a:buFont typeface="Wingdings" panose="05000000000000000000" pitchFamily="2" charset="2"/>
              <a:buChar char="p"/>
            </a:pPr>
            <a:r>
              <a:rPr lang="en-US" altLang="zh-CN" dirty="0">
                <a:solidFill>
                  <a:srgbClr val="C00000"/>
                </a:solidFill>
                <a:latin typeface="等线" panose="02010600030101010101" pitchFamily="2" charset="-122"/>
                <a:ea typeface="等线" panose="02010600030101010101" pitchFamily="2" charset="-122"/>
              </a:rPr>
              <a:t>Supports future human-machine collaboration and autonomous machine-to-machine communication</a:t>
            </a:r>
          </a:p>
        </p:txBody>
      </p:sp>
      <p:sp>
        <p:nvSpPr>
          <p:cNvPr id="20" name="箭头: 下 19">
            <a:extLst>
              <a:ext uri="{FF2B5EF4-FFF2-40B4-BE49-F238E27FC236}">
                <a16:creationId xmlns:a16="http://schemas.microsoft.com/office/drawing/2014/main" id="{5241AC39-4506-44D7-8909-E0830502C7A8}"/>
              </a:ext>
            </a:extLst>
          </p:cNvPr>
          <p:cNvSpPr/>
          <p:nvPr/>
        </p:nvSpPr>
        <p:spPr bwMode="auto">
          <a:xfrm>
            <a:off x="10271984" y="4404353"/>
            <a:ext cx="360040" cy="238564"/>
          </a:xfrm>
          <a:prstGeom prst="down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FFCC00"/>
              </a:solidFill>
              <a:effectLst>
                <a:outerShdw blurRad="38100" dist="38100" dir="2700000" algn="tl">
                  <a:srgbClr val="000000">
                    <a:alpha val="43137"/>
                  </a:srgbClr>
                </a:outerShdw>
              </a:effectLst>
              <a:latin typeface="Arial" panose="020B0604020202020204" pitchFamily="34" charset="0"/>
              <a:ea typeface="宋体" pitchFamily="2" charset="-122"/>
            </a:endParaRPr>
          </a:p>
        </p:txBody>
      </p:sp>
      <p:sp>
        <p:nvSpPr>
          <p:cNvPr id="21" name="矩形: 圆角 20">
            <a:extLst>
              <a:ext uri="{FF2B5EF4-FFF2-40B4-BE49-F238E27FC236}">
                <a16:creationId xmlns:a16="http://schemas.microsoft.com/office/drawing/2014/main" id="{BFD90D70-6739-4E9D-8A19-0E79F76A9EE1}"/>
              </a:ext>
            </a:extLst>
          </p:cNvPr>
          <p:cNvSpPr/>
          <p:nvPr/>
        </p:nvSpPr>
        <p:spPr bwMode="auto">
          <a:xfrm>
            <a:off x="712798" y="3259555"/>
            <a:ext cx="1504991" cy="663338"/>
          </a:xfrm>
          <a:prstGeom prst="roundRect">
            <a:avLst/>
          </a:prstGeom>
          <a:solidFill>
            <a:srgbClr val="F4F4F4"/>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ctr" anchorCtr="0" compatLnSpc="1"/>
          <a:lstStyle/>
          <a:p>
            <a:pPr algn="ctr"/>
            <a:r>
              <a:rPr lang="en-US" altLang="zh-CN" dirty="0">
                <a:latin typeface="等线" panose="02010600030101010101" pitchFamily="2" charset="-122"/>
                <a:ea typeface="等线" panose="02010600030101010101" pitchFamily="2" charset="-122"/>
              </a:rPr>
              <a:t>Findable</a:t>
            </a:r>
          </a:p>
        </p:txBody>
      </p:sp>
      <p:sp>
        <p:nvSpPr>
          <p:cNvPr id="22" name="矩形: 圆角 21">
            <a:extLst>
              <a:ext uri="{FF2B5EF4-FFF2-40B4-BE49-F238E27FC236}">
                <a16:creationId xmlns:a16="http://schemas.microsoft.com/office/drawing/2014/main" id="{BF5C0808-D724-4D10-937D-15417B42D2F0}"/>
              </a:ext>
            </a:extLst>
          </p:cNvPr>
          <p:cNvSpPr/>
          <p:nvPr/>
        </p:nvSpPr>
        <p:spPr bwMode="auto">
          <a:xfrm>
            <a:off x="2495600" y="3259554"/>
            <a:ext cx="1619967" cy="663339"/>
          </a:xfrm>
          <a:prstGeom prst="roundRect">
            <a:avLst/>
          </a:prstGeom>
          <a:solidFill>
            <a:srgbClr val="F4F4F4"/>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ctr" anchorCtr="0" compatLnSpc="1"/>
          <a:lstStyle/>
          <a:p>
            <a:pPr algn="ctr"/>
            <a:r>
              <a:rPr lang="en-US" altLang="zh-CN" dirty="0">
                <a:latin typeface="等线" panose="02010600030101010101" pitchFamily="2" charset="-122"/>
                <a:ea typeface="等线" panose="02010600030101010101" pitchFamily="2" charset="-122"/>
              </a:rPr>
              <a:t>Accessible</a:t>
            </a:r>
          </a:p>
        </p:txBody>
      </p:sp>
      <p:sp>
        <p:nvSpPr>
          <p:cNvPr id="23" name="矩形: 圆角 22">
            <a:extLst>
              <a:ext uri="{FF2B5EF4-FFF2-40B4-BE49-F238E27FC236}">
                <a16:creationId xmlns:a16="http://schemas.microsoft.com/office/drawing/2014/main" id="{6E4D0D03-D80F-41DA-AD43-CB8C74D24C91}"/>
              </a:ext>
            </a:extLst>
          </p:cNvPr>
          <p:cNvSpPr/>
          <p:nvPr/>
        </p:nvSpPr>
        <p:spPr bwMode="auto">
          <a:xfrm>
            <a:off x="4397044" y="3267361"/>
            <a:ext cx="1770964" cy="655532"/>
          </a:xfrm>
          <a:prstGeom prst="roundRect">
            <a:avLst/>
          </a:prstGeom>
          <a:solidFill>
            <a:srgbClr val="F4F4F4"/>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ctr" anchorCtr="0" compatLnSpc="1"/>
          <a:lstStyle/>
          <a:p>
            <a:pPr algn="ctr"/>
            <a:r>
              <a:rPr lang="en-US" altLang="zh-CN" dirty="0">
                <a:latin typeface="等线" panose="02010600030101010101" pitchFamily="2" charset="-122"/>
                <a:ea typeface="等线" panose="02010600030101010101" pitchFamily="2" charset="-122"/>
              </a:rPr>
              <a:t>Interoperable</a:t>
            </a:r>
          </a:p>
        </p:txBody>
      </p:sp>
      <p:sp>
        <p:nvSpPr>
          <p:cNvPr id="24" name="矩形: 圆角 23">
            <a:extLst>
              <a:ext uri="{FF2B5EF4-FFF2-40B4-BE49-F238E27FC236}">
                <a16:creationId xmlns:a16="http://schemas.microsoft.com/office/drawing/2014/main" id="{2B0D11A4-24BE-4BBB-9563-BE2C1F6F6141}"/>
              </a:ext>
            </a:extLst>
          </p:cNvPr>
          <p:cNvSpPr/>
          <p:nvPr/>
        </p:nvSpPr>
        <p:spPr bwMode="auto">
          <a:xfrm>
            <a:off x="6413268" y="3267361"/>
            <a:ext cx="1770964" cy="655532"/>
          </a:xfrm>
          <a:prstGeom prst="roundRect">
            <a:avLst/>
          </a:prstGeom>
          <a:solidFill>
            <a:srgbClr val="F4F4F4"/>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ctr" anchorCtr="0" compatLnSpc="1"/>
          <a:lstStyle/>
          <a:p>
            <a:pPr algn="ctr"/>
            <a:r>
              <a:rPr lang="en-US" altLang="zh-CN" dirty="0">
                <a:latin typeface="等线" panose="02010600030101010101" pitchFamily="2" charset="-122"/>
                <a:ea typeface="等线" panose="02010600030101010101" pitchFamily="2" charset="-122"/>
              </a:rPr>
              <a:t>Reusable</a:t>
            </a:r>
            <a:endParaRPr lang="zh-CN" altLang="en-US" dirty="0">
              <a:latin typeface="等线" panose="02010600030101010101" pitchFamily="2" charset="-122"/>
              <a:ea typeface="等线" panose="02010600030101010101" pitchFamily="2" charset="-122"/>
            </a:endParaRPr>
          </a:p>
        </p:txBody>
      </p:sp>
      <p:sp>
        <p:nvSpPr>
          <p:cNvPr id="26" name="箭头: 下 25">
            <a:extLst>
              <a:ext uri="{FF2B5EF4-FFF2-40B4-BE49-F238E27FC236}">
                <a16:creationId xmlns:a16="http://schemas.microsoft.com/office/drawing/2014/main" id="{76B65CA2-E171-4BE6-9EFE-9DBED32E13CF}"/>
              </a:ext>
            </a:extLst>
          </p:cNvPr>
          <p:cNvSpPr/>
          <p:nvPr/>
        </p:nvSpPr>
        <p:spPr bwMode="auto">
          <a:xfrm>
            <a:off x="1199936" y="4351941"/>
            <a:ext cx="360040" cy="495636"/>
          </a:xfrm>
          <a:prstGeom prst="down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FFCC00"/>
              </a:solidFill>
              <a:effectLst>
                <a:outerShdw blurRad="38100" dist="38100" dir="2700000" algn="tl">
                  <a:srgbClr val="000000">
                    <a:alpha val="43137"/>
                  </a:srgbClr>
                </a:outerShdw>
              </a:effectLst>
              <a:latin typeface="Arial" panose="020B0604020202020204" pitchFamily="34" charset="0"/>
              <a:ea typeface="宋体" pitchFamily="2" charset="-122"/>
            </a:endParaRPr>
          </a:p>
        </p:txBody>
      </p:sp>
      <p:sp>
        <p:nvSpPr>
          <p:cNvPr id="27" name="矩形: 圆角 26">
            <a:extLst>
              <a:ext uri="{FF2B5EF4-FFF2-40B4-BE49-F238E27FC236}">
                <a16:creationId xmlns:a16="http://schemas.microsoft.com/office/drawing/2014/main" id="{E1713154-BC05-42C7-986C-1BE878DC1F34}"/>
              </a:ext>
            </a:extLst>
          </p:cNvPr>
          <p:cNvSpPr/>
          <p:nvPr/>
        </p:nvSpPr>
        <p:spPr bwMode="auto">
          <a:xfrm>
            <a:off x="551384" y="4876419"/>
            <a:ext cx="2160240" cy="965720"/>
          </a:xfrm>
          <a:prstGeom prst="round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285750" indent="-285750">
              <a:buFont typeface="Wingdings" panose="05000000000000000000" pitchFamily="2" charset="2"/>
              <a:buChar char="Ø"/>
            </a:pPr>
            <a:r>
              <a:rPr lang="en-US" altLang="zh-CN" dirty="0">
                <a:latin typeface="Times New Roman" panose="02020603050405020304" pitchFamily="18" charset="0"/>
                <a:ea typeface="等线" panose="02010600030101010101" pitchFamily="2" charset="-122"/>
                <a:cs typeface="Times New Roman" panose="02020603050405020304" pitchFamily="18" charset="0"/>
              </a:rPr>
              <a:t>Unique</a:t>
            </a:r>
            <a:r>
              <a:rPr lang="zh-CN" altLang="en-US" dirty="0">
                <a:latin typeface="Times New Roman" panose="02020603050405020304" pitchFamily="18" charset="0"/>
                <a:ea typeface="等线" panose="02010600030101010101" pitchFamily="2" charset="-122"/>
                <a:cs typeface="Times New Roman" panose="02020603050405020304" pitchFamily="18" charset="0"/>
              </a:rPr>
              <a:t> </a:t>
            </a:r>
            <a:r>
              <a:rPr lang="en-US" altLang="zh-CN" dirty="0">
                <a:latin typeface="Times New Roman" panose="02020603050405020304" pitchFamily="18" charset="0"/>
                <a:ea typeface="等线" panose="02010600030101010101" pitchFamily="2" charset="-122"/>
                <a:cs typeface="Times New Roman" panose="02020603050405020304" pitchFamily="18" charset="0"/>
              </a:rPr>
              <a:t>Identifier</a:t>
            </a:r>
          </a:p>
          <a:p>
            <a:pPr marL="285750" indent="-285750">
              <a:buFont typeface="Wingdings" panose="05000000000000000000" pitchFamily="2" charset="2"/>
              <a:buChar char="Ø"/>
            </a:pPr>
            <a:r>
              <a:rPr lang="en-US" altLang="zh-CN" dirty="0">
                <a:latin typeface="Times New Roman" panose="02020603050405020304" pitchFamily="18" charset="0"/>
                <a:ea typeface="等线" panose="02010600030101010101" pitchFamily="2" charset="-122"/>
                <a:cs typeface="Times New Roman" panose="02020603050405020304" pitchFamily="18" charset="0"/>
              </a:rPr>
              <a:t>Rich</a:t>
            </a:r>
            <a:r>
              <a:rPr lang="zh-CN" altLang="en-US" dirty="0">
                <a:latin typeface="Times New Roman" panose="02020603050405020304" pitchFamily="18" charset="0"/>
                <a:ea typeface="等线" panose="02010600030101010101" pitchFamily="2" charset="-122"/>
                <a:cs typeface="Times New Roman" panose="02020603050405020304" pitchFamily="18" charset="0"/>
              </a:rPr>
              <a:t> </a:t>
            </a:r>
            <a:r>
              <a:rPr lang="en-US" altLang="zh-CN" dirty="0">
                <a:latin typeface="Times New Roman" panose="02020603050405020304" pitchFamily="18" charset="0"/>
                <a:ea typeface="等线" panose="02010600030101010101" pitchFamily="2" charset="-122"/>
                <a:cs typeface="Times New Roman" panose="02020603050405020304" pitchFamily="18" charset="0"/>
              </a:rPr>
              <a:t>Metadata</a:t>
            </a:r>
          </a:p>
          <a:p>
            <a:pPr marL="285750" indent="-285750">
              <a:buFont typeface="Wingdings" panose="05000000000000000000" pitchFamily="2" charset="2"/>
              <a:buChar char="Ø"/>
            </a:pPr>
            <a:r>
              <a:rPr lang="en-US" altLang="zh-CN" dirty="0">
                <a:latin typeface="Times New Roman" panose="02020603050405020304" pitchFamily="18" charset="0"/>
                <a:ea typeface="等线" panose="02010600030101010101" pitchFamily="2" charset="-122"/>
                <a:cs typeface="Times New Roman" panose="02020603050405020304" pitchFamily="18" charset="0"/>
              </a:rPr>
              <a:t>Searchable</a:t>
            </a:r>
            <a:endParaRPr lang="zh-CN" altLang="en-US" dirty="0">
              <a:latin typeface="Times New Roman" panose="02020603050405020304" pitchFamily="18" charset="0"/>
              <a:ea typeface="等线" panose="02010600030101010101" pitchFamily="2" charset="-122"/>
              <a:cs typeface="Times New Roman" panose="02020603050405020304" pitchFamily="18" charset="0"/>
            </a:endParaRPr>
          </a:p>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rgbClr val="FFCC00"/>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p:txBody>
      </p:sp>
      <p:sp>
        <p:nvSpPr>
          <p:cNvPr id="28" name="箭头: 下 27">
            <a:extLst>
              <a:ext uri="{FF2B5EF4-FFF2-40B4-BE49-F238E27FC236}">
                <a16:creationId xmlns:a16="http://schemas.microsoft.com/office/drawing/2014/main" id="{8427DEAD-E72C-4FB2-A4F3-77B1DCC19897}"/>
              </a:ext>
            </a:extLst>
          </p:cNvPr>
          <p:cNvSpPr/>
          <p:nvPr/>
        </p:nvSpPr>
        <p:spPr bwMode="auto">
          <a:xfrm rot="10800000">
            <a:off x="3048621" y="2645404"/>
            <a:ext cx="360040" cy="495636"/>
          </a:xfrm>
          <a:prstGeom prst="down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FFCC00"/>
              </a:solidFill>
              <a:effectLst>
                <a:outerShdw blurRad="38100" dist="38100" dir="2700000" algn="tl">
                  <a:srgbClr val="000000">
                    <a:alpha val="43137"/>
                  </a:srgbClr>
                </a:outerShdw>
              </a:effectLst>
              <a:latin typeface="Arial" panose="020B0604020202020204" pitchFamily="34" charset="0"/>
              <a:ea typeface="宋体" pitchFamily="2" charset="-122"/>
            </a:endParaRPr>
          </a:p>
        </p:txBody>
      </p:sp>
      <p:sp>
        <p:nvSpPr>
          <p:cNvPr id="29" name="矩形: 圆角 28">
            <a:extLst>
              <a:ext uri="{FF2B5EF4-FFF2-40B4-BE49-F238E27FC236}">
                <a16:creationId xmlns:a16="http://schemas.microsoft.com/office/drawing/2014/main" id="{DAB1148E-687A-49B7-8B78-6F324A46AAE4}"/>
              </a:ext>
            </a:extLst>
          </p:cNvPr>
          <p:cNvSpPr/>
          <p:nvPr/>
        </p:nvSpPr>
        <p:spPr bwMode="auto">
          <a:xfrm>
            <a:off x="551384" y="1676609"/>
            <a:ext cx="3240360" cy="965721"/>
          </a:xfrm>
          <a:prstGeom prst="round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285750" marR="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pPr>
            <a:r>
              <a:rPr lang="en-US" altLang="zh-CN" dirty="0">
                <a:latin typeface="Times New Roman" panose="02020603050405020304" pitchFamily="18" charset="0"/>
                <a:ea typeface="等线" panose="02010600030101010101" pitchFamily="2" charset="-122"/>
                <a:cs typeface="Times New Roman" panose="02020603050405020304" pitchFamily="18" charset="0"/>
              </a:rPr>
              <a:t>Accessible</a:t>
            </a:r>
            <a:r>
              <a:rPr lang="zh-CN" altLang="en-US" dirty="0">
                <a:latin typeface="Times New Roman" panose="02020603050405020304" pitchFamily="18" charset="0"/>
                <a:ea typeface="等线" panose="02010600030101010101" pitchFamily="2" charset="-122"/>
                <a:cs typeface="Times New Roman" panose="02020603050405020304" pitchFamily="18" charset="0"/>
              </a:rPr>
              <a:t> </a:t>
            </a:r>
            <a:r>
              <a:rPr lang="en-US" altLang="zh-CN" dirty="0">
                <a:latin typeface="Times New Roman" panose="02020603050405020304" pitchFamily="18" charset="0"/>
                <a:ea typeface="等线" panose="02010600030101010101" pitchFamily="2" charset="-122"/>
                <a:cs typeface="Times New Roman" panose="02020603050405020304" pitchFamily="18" charset="0"/>
              </a:rPr>
              <a:t>via</a:t>
            </a:r>
            <a:r>
              <a:rPr lang="zh-CN" altLang="en-US" dirty="0">
                <a:latin typeface="Times New Roman" panose="02020603050405020304" pitchFamily="18" charset="0"/>
                <a:ea typeface="等线" panose="02010600030101010101" pitchFamily="2" charset="-122"/>
                <a:cs typeface="Times New Roman" panose="02020603050405020304" pitchFamily="18" charset="0"/>
              </a:rPr>
              <a:t> </a:t>
            </a:r>
            <a:r>
              <a:rPr lang="en-US" altLang="zh-CN" dirty="0">
                <a:latin typeface="Times New Roman" panose="02020603050405020304" pitchFamily="18" charset="0"/>
                <a:ea typeface="等线" panose="02010600030101010101" pitchFamily="2" charset="-122"/>
                <a:cs typeface="Times New Roman" panose="02020603050405020304" pitchFamily="18" charset="0"/>
              </a:rPr>
              <a:t>SCPs</a:t>
            </a:r>
          </a:p>
          <a:p>
            <a:pPr marL="285750" marR="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pPr>
            <a:r>
              <a:rPr kumimoji="0" lang="en-US" altLang="zh-CN" i="0" u="none" strike="noStrike" cap="none" normalizeH="0" baseline="0" dirty="0">
                <a:ln>
                  <a:noFill/>
                </a:ln>
                <a:latin typeface="Times New Roman" panose="02020603050405020304" pitchFamily="18" charset="0"/>
                <a:ea typeface="等线" panose="02010600030101010101" pitchFamily="2" charset="-122"/>
                <a:cs typeface="Times New Roman" panose="02020603050405020304" pitchFamily="18" charset="0"/>
              </a:rPr>
              <a:t>Metadata remains accessible</a:t>
            </a:r>
            <a:br>
              <a:rPr kumimoji="0" lang="en-US" altLang="zh-CN" i="0" u="none" strike="noStrike" cap="none" normalizeH="0" baseline="0" dirty="0">
                <a:ln>
                  <a:noFill/>
                </a:ln>
                <a:latin typeface="Times New Roman" panose="02020603050405020304" pitchFamily="18" charset="0"/>
                <a:ea typeface="等线" panose="02010600030101010101" pitchFamily="2" charset="-122"/>
                <a:cs typeface="Times New Roman" panose="02020603050405020304" pitchFamily="18" charset="0"/>
              </a:rPr>
            </a:br>
            <a:r>
              <a:rPr kumimoji="0" lang="en-US" altLang="zh-CN" i="0" u="none" strike="noStrike" cap="none" normalizeH="0" baseline="0" dirty="0">
                <a:ln>
                  <a:noFill/>
                </a:ln>
                <a:latin typeface="Times New Roman" panose="02020603050405020304" pitchFamily="18" charset="0"/>
                <a:ea typeface="等线" panose="02010600030101010101" pitchFamily="2" charset="-122"/>
                <a:cs typeface="Times New Roman" panose="02020603050405020304" pitchFamily="18" charset="0"/>
              </a:rPr>
              <a:t>even if data is unavailable</a:t>
            </a:r>
          </a:p>
        </p:txBody>
      </p:sp>
      <p:sp>
        <p:nvSpPr>
          <p:cNvPr id="30" name="箭头: 下 29">
            <a:extLst>
              <a:ext uri="{FF2B5EF4-FFF2-40B4-BE49-F238E27FC236}">
                <a16:creationId xmlns:a16="http://schemas.microsoft.com/office/drawing/2014/main" id="{C93A5A36-5CA9-423D-B02A-453BFCE586F1}"/>
              </a:ext>
            </a:extLst>
          </p:cNvPr>
          <p:cNvSpPr/>
          <p:nvPr/>
        </p:nvSpPr>
        <p:spPr bwMode="auto">
          <a:xfrm rot="10800000">
            <a:off x="6973907" y="2645404"/>
            <a:ext cx="360040" cy="495636"/>
          </a:xfrm>
          <a:prstGeom prst="down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FFCC00"/>
              </a:solidFill>
              <a:effectLst>
                <a:outerShdw blurRad="38100" dist="38100" dir="2700000" algn="tl">
                  <a:srgbClr val="000000">
                    <a:alpha val="43137"/>
                  </a:srgbClr>
                </a:outerShdw>
              </a:effectLst>
              <a:latin typeface="Arial" panose="020B0604020202020204" pitchFamily="34" charset="0"/>
              <a:ea typeface="宋体" pitchFamily="2" charset="-122"/>
            </a:endParaRPr>
          </a:p>
        </p:txBody>
      </p:sp>
      <p:sp>
        <p:nvSpPr>
          <p:cNvPr id="31" name="矩形: 圆角 30">
            <a:extLst>
              <a:ext uri="{FF2B5EF4-FFF2-40B4-BE49-F238E27FC236}">
                <a16:creationId xmlns:a16="http://schemas.microsoft.com/office/drawing/2014/main" id="{9385B2DA-B69B-409D-A137-72FE989C24C3}"/>
              </a:ext>
            </a:extLst>
          </p:cNvPr>
          <p:cNvSpPr/>
          <p:nvPr/>
        </p:nvSpPr>
        <p:spPr bwMode="auto">
          <a:xfrm>
            <a:off x="4100720" y="1676609"/>
            <a:ext cx="5091624" cy="965721"/>
          </a:xfrm>
          <a:prstGeom prst="round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285750" indent="-285750">
              <a:buFont typeface="Wingdings" panose="05000000000000000000" pitchFamily="2" charset="2"/>
              <a:buChar char="Ø"/>
            </a:pPr>
            <a:r>
              <a:rPr lang="en-US" altLang="zh-CN" dirty="0">
                <a:latin typeface="Times New Roman" panose="02020603050405020304" pitchFamily="18" charset="0"/>
                <a:ea typeface="等线" panose="02010600030101010101" pitchFamily="2" charset="-122"/>
                <a:cs typeface="Times New Roman" panose="02020603050405020304" pitchFamily="18" charset="0"/>
              </a:rPr>
              <a:t>Accurate</a:t>
            </a:r>
            <a:r>
              <a:rPr lang="zh-CN" altLang="en-US" dirty="0">
                <a:latin typeface="Times New Roman" panose="02020603050405020304" pitchFamily="18" charset="0"/>
                <a:ea typeface="等线" panose="02010600030101010101" pitchFamily="2" charset="-122"/>
                <a:cs typeface="Times New Roman" panose="02020603050405020304" pitchFamily="18" charset="0"/>
              </a:rPr>
              <a:t> </a:t>
            </a:r>
            <a:r>
              <a:rPr lang="en-US" altLang="zh-CN" dirty="0">
                <a:latin typeface="Times New Roman" panose="02020603050405020304" pitchFamily="18" charset="0"/>
                <a:ea typeface="等线" panose="02010600030101010101" pitchFamily="2" charset="-122"/>
                <a:cs typeface="Times New Roman" panose="02020603050405020304" pitchFamily="18" charset="0"/>
              </a:rPr>
              <a:t>and</a:t>
            </a:r>
            <a:r>
              <a:rPr lang="zh-CN" altLang="en-US" dirty="0">
                <a:latin typeface="Times New Roman" panose="02020603050405020304" pitchFamily="18" charset="0"/>
                <a:ea typeface="等线" panose="02010600030101010101" pitchFamily="2" charset="-122"/>
                <a:cs typeface="Times New Roman" panose="02020603050405020304" pitchFamily="18" charset="0"/>
              </a:rPr>
              <a:t> </a:t>
            </a:r>
            <a:r>
              <a:rPr lang="en-US" altLang="zh-CN" dirty="0">
                <a:latin typeface="Times New Roman" panose="02020603050405020304" pitchFamily="18" charset="0"/>
                <a:ea typeface="等线" panose="02010600030101010101" pitchFamily="2" charset="-122"/>
                <a:cs typeface="Times New Roman" panose="02020603050405020304" pitchFamily="18" charset="0"/>
              </a:rPr>
              <a:t>detailed descriptions</a:t>
            </a:r>
          </a:p>
          <a:p>
            <a:pPr marL="285750" indent="-285750">
              <a:buFont typeface="Wingdings" panose="05000000000000000000" pitchFamily="2" charset="2"/>
              <a:buChar char="Ø"/>
            </a:pPr>
            <a:r>
              <a:rPr lang="en-US" altLang="zh-CN" dirty="0">
                <a:latin typeface="Times New Roman" panose="02020603050405020304" pitchFamily="18" charset="0"/>
                <a:ea typeface="等线" panose="02010600030101010101" pitchFamily="2" charset="-122"/>
                <a:cs typeface="Times New Roman" panose="02020603050405020304" pitchFamily="18" charset="0"/>
              </a:rPr>
              <a:t>Clear</a:t>
            </a:r>
            <a:r>
              <a:rPr lang="zh-CN" altLang="en-US" dirty="0">
                <a:latin typeface="Times New Roman" panose="02020603050405020304" pitchFamily="18" charset="0"/>
                <a:ea typeface="等线" panose="02010600030101010101" pitchFamily="2" charset="-122"/>
                <a:cs typeface="Times New Roman" panose="02020603050405020304" pitchFamily="18" charset="0"/>
              </a:rPr>
              <a:t> </a:t>
            </a:r>
            <a:r>
              <a:rPr lang="en-US" altLang="zh-CN" dirty="0">
                <a:latin typeface="Times New Roman" panose="02020603050405020304" pitchFamily="18" charset="0"/>
                <a:ea typeface="等线" panose="02010600030101010101" pitchFamily="2" charset="-122"/>
                <a:cs typeface="Times New Roman" panose="02020603050405020304" pitchFamily="18" charset="0"/>
              </a:rPr>
              <a:t>and</a:t>
            </a:r>
            <a:r>
              <a:rPr lang="zh-CN" altLang="en-US" dirty="0">
                <a:latin typeface="Times New Roman" panose="02020603050405020304" pitchFamily="18" charset="0"/>
                <a:ea typeface="等线" panose="02010600030101010101" pitchFamily="2" charset="-122"/>
                <a:cs typeface="Times New Roman" panose="02020603050405020304" pitchFamily="18" charset="0"/>
              </a:rPr>
              <a:t> </a:t>
            </a:r>
            <a:r>
              <a:rPr lang="en-US" altLang="zh-CN" dirty="0">
                <a:latin typeface="Times New Roman" panose="02020603050405020304" pitchFamily="18" charset="0"/>
                <a:ea typeface="等线" panose="02010600030101010101" pitchFamily="2" charset="-122"/>
                <a:cs typeface="Times New Roman" panose="02020603050405020304" pitchFamily="18" charset="0"/>
              </a:rPr>
              <a:t>accessible</a:t>
            </a:r>
            <a:r>
              <a:rPr lang="zh-CN" altLang="en-US" dirty="0">
                <a:latin typeface="Times New Roman" panose="02020603050405020304" pitchFamily="18" charset="0"/>
                <a:ea typeface="等线" panose="02010600030101010101" pitchFamily="2" charset="-122"/>
                <a:cs typeface="Times New Roman" panose="02020603050405020304" pitchFamily="18" charset="0"/>
              </a:rPr>
              <a:t> </a:t>
            </a:r>
            <a:r>
              <a:rPr lang="en-US" altLang="zh-CN" dirty="0">
                <a:latin typeface="Times New Roman" panose="02020603050405020304" pitchFamily="18" charset="0"/>
                <a:ea typeface="等线" panose="02010600030101010101" pitchFamily="2" charset="-122"/>
                <a:cs typeface="Times New Roman" panose="02020603050405020304" pitchFamily="18" charset="0"/>
              </a:rPr>
              <a:t>publishing</a:t>
            </a:r>
            <a:r>
              <a:rPr lang="zh-CN" altLang="en-US" dirty="0">
                <a:latin typeface="Times New Roman" panose="02020603050405020304" pitchFamily="18" charset="0"/>
                <a:ea typeface="等线" panose="02010600030101010101" pitchFamily="2" charset="-122"/>
                <a:cs typeface="Times New Roman" panose="02020603050405020304" pitchFamily="18" charset="0"/>
              </a:rPr>
              <a:t> </a:t>
            </a:r>
            <a:r>
              <a:rPr lang="en-US" altLang="zh-CN" dirty="0">
                <a:latin typeface="Times New Roman" panose="02020603050405020304" pitchFamily="18" charset="0"/>
                <a:ea typeface="等线" panose="02010600030101010101" pitchFamily="2" charset="-122"/>
                <a:cs typeface="Times New Roman" panose="02020603050405020304" pitchFamily="18" charset="0"/>
              </a:rPr>
              <a:t>licenses</a:t>
            </a:r>
          </a:p>
          <a:p>
            <a:pPr marL="285750" indent="-285750">
              <a:buFont typeface="Wingdings" panose="05000000000000000000" pitchFamily="2" charset="2"/>
              <a:buChar char="Ø"/>
            </a:pPr>
            <a:r>
              <a:rPr lang="en-US" altLang="zh-CN" dirty="0">
                <a:latin typeface="Times New Roman" panose="02020603050405020304" pitchFamily="18" charset="0"/>
                <a:ea typeface="等线" panose="02010600030101010101" pitchFamily="2" charset="-122"/>
                <a:cs typeface="Times New Roman" panose="02020603050405020304" pitchFamily="18" charset="0"/>
              </a:rPr>
              <a:t>Accurate information from the data source</a:t>
            </a:r>
            <a:endParaRPr kumimoji="0" lang="zh-CN" altLang="en-US" i="0" u="none" strike="noStrike" cap="none" normalizeH="0" baseline="0" dirty="0">
              <a:ln>
                <a:noFill/>
              </a:ln>
              <a:effectLst>
                <a:outerShdw blurRad="38100" dist="38100" dir="2700000" algn="tl">
                  <a:srgbClr val="000000">
                    <a:alpha val="43137"/>
                  </a:srgbClr>
                </a:outerShdw>
              </a:effectLst>
              <a:latin typeface="Times New Roman" panose="02020603050405020304" pitchFamily="18" charset="0"/>
              <a:ea typeface="等线" panose="02010600030101010101" pitchFamily="2" charset="-122"/>
              <a:cs typeface="Times New Roman" panose="02020603050405020304" pitchFamily="18" charset="0"/>
            </a:endParaRPr>
          </a:p>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rgbClr val="FFCC00"/>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p:txBody>
      </p:sp>
      <p:sp>
        <p:nvSpPr>
          <p:cNvPr id="32" name="箭头: 下 31">
            <a:extLst>
              <a:ext uri="{FF2B5EF4-FFF2-40B4-BE49-F238E27FC236}">
                <a16:creationId xmlns:a16="http://schemas.microsoft.com/office/drawing/2014/main" id="{57656BAE-69A3-4F2C-A2A6-CDC92C96ABBD}"/>
              </a:ext>
            </a:extLst>
          </p:cNvPr>
          <p:cNvSpPr/>
          <p:nvPr/>
        </p:nvSpPr>
        <p:spPr bwMode="auto">
          <a:xfrm>
            <a:off x="5045596" y="4344265"/>
            <a:ext cx="360040" cy="495636"/>
          </a:xfrm>
          <a:prstGeom prst="down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FFCC00"/>
              </a:solidFill>
              <a:effectLst>
                <a:outerShdw blurRad="38100" dist="38100" dir="2700000" algn="tl">
                  <a:srgbClr val="000000">
                    <a:alpha val="43137"/>
                  </a:srgbClr>
                </a:outerShdw>
              </a:effectLst>
              <a:latin typeface="Arial" panose="020B0604020202020204" pitchFamily="34" charset="0"/>
              <a:ea typeface="宋体" pitchFamily="2" charset="-122"/>
            </a:endParaRPr>
          </a:p>
        </p:txBody>
      </p:sp>
      <p:sp>
        <p:nvSpPr>
          <p:cNvPr id="33" name="矩形: 圆角 32">
            <a:extLst>
              <a:ext uri="{FF2B5EF4-FFF2-40B4-BE49-F238E27FC236}">
                <a16:creationId xmlns:a16="http://schemas.microsoft.com/office/drawing/2014/main" id="{FDC0DF3F-6B27-49E5-A67B-56D8381CCDF2}"/>
              </a:ext>
            </a:extLst>
          </p:cNvPr>
          <p:cNvSpPr/>
          <p:nvPr/>
        </p:nvSpPr>
        <p:spPr bwMode="auto">
          <a:xfrm>
            <a:off x="2872680" y="4862663"/>
            <a:ext cx="3753977" cy="965721"/>
          </a:xfrm>
          <a:prstGeom prst="round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285750" marR="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pPr>
            <a:r>
              <a:rPr lang="en-US" altLang="zh-CN" dirty="0">
                <a:latin typeface="Times New Roman" panose="02020603050405020304" pitchFamily="18" charset="0"/>
                <a:ea typeface="等线" panose="02010600030101010101" pitchFamily="2" charset="-122"/>
                <a:cs typeface="Times New Roman" panose="02020603050405020304" pitchFamily="18" charset="0"/>
              </a:rPr>
              <a:t>Data</a:t>
            </a:r>
            <a:r>
              <a:rPr lang="zh-CN" altLang="en-US" dirty="0">
                <a:latin typeface="Times New Roman" panose="02020603050405020304" pitchFamily="18" charset="0"/>
                <a:ea typeface="等线" panose="02010600030101010101" pitchFamily="2" charset="-122"/>
                <a:cs typeface="Times New Roman" panose="02020603050405020304" pitchFamily="18" charset="0"/>
              </a:rPr>
              <a:t> </a:t>
            </a:r>
            <a:r>
              <a:rPr lang="en-US" altLang="zh-CN" dirty="0">
                <a:latin typeface="Times New Roman" panose="02020603050405020304" pitchFamily="18" charset="0"/>
                <a:ea typeface="等线" panose="02010600030101010101" pitchFamily="2" charset="-122"/>
                <a:cs typeface="Times New Roman" panose="02020603050405020304" pitchFamily="18" charset="0"/>
              </a:rPr>
              <a:t>format</a:t>
            </a:r>
            <a:r>
              <a:rPr lang="zh-CN" altLang="en-US" dirty="0">
                <a:latin typeface="Times New Roman" panose="02020603050405020304" pitchFamily="18" charset="0"/>
                <a:ea typeface="等线" panose="02010600030101010101" pitchFamily="2" charset="-122"/>
                <a:cs typeface="Times New Roman" panose="02020603050405020304" pitchFamily="18" charset="0"/>
              </a:rPr>
              <a:t> </a:t>
            </a:r>
            <a:r>
              <a:rPr lang="en-US" altLang="zh-CN" dirty="0">
                <a:latin typeface="Times New Roman" panose="02020603050405020304" pitchFamily="18" charset="0"/>
                <a:ea typeface="等线" panose="02010600030101010101" pitchFamily="2" charset="-122"/>
                <a:cs typeface="Times New Roman" panose="02020603050405020304" pitchFamily="18" charset="0"/>
              </a:rPr>
              <a:t>is</a:t>
            </a:r>
            <a:r>
              <a:rPr lang="zh-CN" altLang="en-US" dirty="0">
                <a:latin typeface="Times New Roman" panose="02020603050405020304" pitchFamily="18" charset="0"/>
                <a:ea typeface="等线" panose="02010600030101010101" pitchFamily="2" charset="-122"/>
                <a:cs typeface="Times New Roman" panose="02020603050405020304" pitchFamily="18" charset="0"/>
              </a:rPr>
              <a:t> </a:t>
            </a:r>
            <a:r>
              <a:rPr lang="en-US" altLang="zh-CN" dirty="0">
                <a:latin typeface="Times New Roman" panose="02020603050405020304" pitchFamily="18" charset="0"/>
                <a:ea typeface="等线" panose="02010600030101010101" pitchFamily="2" charset="-122"/>
                <a:cs typeface="Times New Roman" panose="02020603050405020304" pitchFamily="18" charset="0"/>
              </a:rPr>
              <a:t>standardized</a:t>
            </a:r>
          </a:p>
          <a:p>
            <a:pPr marL="285750" marR="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pPr>
            <a:r>
              <a:rPr kumimoji="0" lang="en-US" altLang="zh-CN" i="0" u="none" strike="noStrike" cap="none" normalizeH="0" baseline="0" dirty="0">
                <a:ln>
                  <a:noFill/>
                </a:ln>
                <a:latin typeface="Times New Roman" panose="02020603050405020304" pitchFamily="18" charset="0"/>
                <a:ea typeface="等线" panose="02010600030101010101" pitchFamily="2" charset="-122"/>
                <a:cs typeface="Times New Roman" panose="02020603050405020304" pitchFamily="18" charset="0"/>
              </a:rPr>
              <a:t>Descriptions must be standardized</a:t>
            </a:r>
          </a:p>
        </p:txBody>
      </p:sp>
      <p:pic>
        <p:nvPicPr>
          <p:cNvPr id="34" name="图片 33">
            <a:extLst>
              <a:ext uri="{FF2B5EF4-FFF2-40B4-BE49-F238E27FC236}">
                <a16:creationId xmlns:a16="http://schemas.microsoft.com/office/drawing/2014/main" id="{0F90CF8B-D091-4363-9F08-33F276434FB6}"/>
              </a:ext>
            </a:extLst>
          </p:cNvPr>
          <p:cNvPicPr>
            <a:picLocks noChangeAspect="1"/>
          </p:cNvPicPr>
          <p:nvPr/>
        </p:nvPicPr>
        <p:blipFill>
          <a:blip r:embed="rId4"/>
          <a:stretch>
            <a:fillRect/>
          </a:stretch>
        </p:blipFill>
        <p:spPr>
          <a:xfrm>
            <a:off x="1194717" y="3918793"/>
            <a:ext cx="406421" cy="425472"/>
          </a:xfrm>
          <a:prstGeom prst="rect">
            <a:avLst/>
          </a:prstGeom>
        </p:spPr>
      </p:pic>
      <p:pic>
        <p:nvPicPr>
          <p:cNvPr id="35" name="图片 34">
            <a:extLst>
              <a:ext uri="{FF2B5EF4-FFF2-40B4-BE49-F238E27FC236}">
                <a16:creationId xmlns:a16="http://schemas.microsoft.com/office/drawing/2014/main" id="{570C077C-89F7-4E9F-86D9-E787CCC18F84}"/>
              </a:ext>
            </a:extLst>
          </p:cNvPr>
          <p:cNvPicPr>
            <a:picLocks noChangeAspect="1"/>
          </p:cNvPicPr>
          <p:nvPr/>
        </p:nvPicPr>
        <p:blipFill>
          <a:blip r:embed="rId5"/>
          <a:stretch>
            <a:fillRect/>
          </a:stretch>
        </p:blipFill>
        <p:spPr>
          <a:xfrm>
            <a:off x="3118913" y="3929159"/>
            <a:ext cx="406421" cy="430193"/>
          </a:xfrm>
          <a:prstGeom prst="rect">
            <a:avLst/>
          </a:prstGeom>
        </p:spPr>
      </p:pic>
      <p:pic>
        <p:nvPicPr>
          <p:cNvPr id="36" name="图片 35">
            <a:extLst>
              <a:ext uri="{FF2B5EF4-FFF2-40B4-BE49-F238E27FC236}">
                <a16:creationId xmlns:a16="http://schemas.microsoft.com/office/drawing/2014/main" id="{5C5FF190-AEC3-45BA-BE66-6D705F9806D4}"/>
              </a:ext>
            </a:extLst>
          </p:cNvPr>
          <p:cNvPicPr>
            <a:picLocks noChangeAspect="1"/>
          </p:cNvPicPr>
          <p:nvPr/>
        </p:nvPicPr>
        <p:blipFill>
          <a:blip r:embed="rId6"/>
          <a:stretch>
            <a:fillRect/>
          </a:stretch>
        </p:blipFill>
        <p:spPr>
          <a:xfrm>
            <a:off x="5031931" y="3918793"/>
            <a:ext cx="387370" cy="415086"/>
          </a:xfrm>
          <a:prstGeom prst="rect">
            <a:avLst/>
          </a:prstGeom>
        </p:spPr>
      </p:pic>
      <p:pic>
        <p:nvPicPr>
          <p:cNvPr id="37" name="图片 36">
            <a:extLst>
              <a:ext uri="{FF2B5EF4-FFF2-40B4-BE49-F238E27FC236}">
                <a16:creationId xmlns:a16="http://schemas.microsoft.com/office/drawing/2014/main" id="{90B5DD65-4360-47E9-946E-070113ABC877}"/>
              </a:ext>
            </a:extLst>
          </p:cNvPr>
          <p:cNvPicPr>
            <a:picLocks noChangeAspect="1"/>
          </p:cNvPicPr>
          <p:nvPr/>
        </p:nvPicPr>
        <p:blipFill>
          <a:blip r:embed="rId7"/>
          <a:stretch>
            <a:fillRect/>
          </a:stretch>
        </p:blipFill>
        <p:spPr>
          <a:xfrm>
            <a:off x="7105065" y="3931679"/>
            <a:ext cx="387370" cy="36047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7CFD2C69-0BD4-41E4-AB27-AE65CFEAFB66}" type="slidenum">
              <a:rPr lang="en-US" altLang="zh-CN" smtClean="0"/>
              <a:t>12</a:t>
            </a:fld>
            <a:endParaRPr lang="en-US" altLang="zh-CN" dirty="0"/>
          </a:p>
        </p:txBody>
      </p:sp>
      <p:sp>
        <p:nvSpPr>
          <p:cNvPr id="8" name="标题 1">
            <a:extLst>
              <a:ext uri="{FF2B5EF4-FFF2-40B4-BE49-F238E27FC236}">
                <a16:creationId xmlns:a16="http://schemas.microsoft.com/office/drawing/2014/main" id="{568DD268-F7CE-4718-9FAC-179C97CE0367}"/>
              </a:ext>
            </a:extLst>
          </p:cNvPr>
          <p:cNvSpPr>
            <a:spLocks noGrp="1"/>
          </p:cNvSpPr>
          <p:nvPr>
            <p:ph type="title"/>
          </p:nvPr>
        </p:nvSpPr>
        <p:spPr>
          <a:xfrm>
            <a:off x="1055440" y="555696"/>
            <a:ext cx="9937104" cy="904230"/>
          </a:xfrm>
        </p:spPr>
        <p:txBody>
          <a:bodyPr/>
          <a:lstStyle/>
          <a:p>
            <a:r>
              <a:rPr lang="en-US" altLang="zh-CN" dirty="0">
                <a:solidFill>
                  <a:srgbClr val="0070C0"/>
                </a:solidFill>
              </a:rPr>
              <a:t>Fermilab developed a dataset generation system for gradient magnet power supply optimization</a:t>
            </a:r>
            <a:endParaRPr lang="zh-CN" altLang="en-US" dirty="0">
              <a:solidFill>
                <a:srgbClr val="0070C0"/>
              </a:solidFill>
            </a:endParaRPr>
          </a:p>
        </p:txBody>
      </p:sp>
      <p:pic>
        <p:nvPicPr>
          <p:cNvPr id="7" name="图片 6">
            <a:extLst>
              <a:ext uri="{FF2B5EF4-FFF2-40B4-BE49-F238E27FC236}">
                <a16:creationId xmlns:a16="http://schemas.microsoft.com/office/drawing/2014/main" id="{6717123D-6997-41F0-AEB3-CC3D6B23E3F5}"/>
              </a:ext>
            </a:extLst>
          </p:cNvPr>
          <p:cNvPicPr>
            <a:picLocks noChangeAspect="1"/>
          </p:cNvPicPr>
          <p:nvPr/>
        </p:nvPicPr>
        <p:blipFill>
          <a:blip r:embed="rId2"/>
          <a:stretch>
            <a:fillRect/>
          </a:stretch>
        </p:blipFill>
        <p:spPr>
          <a:xfrm>
            <a:off x="263352" y="3976934"/>
            <a:ext cx="6530353" cy="2188778"/>
          </a:xfrm>
          <a:prstGeom prst="rect">
            <a:avLst/>
          </a:prstGeom>
        </p:spPr>
      </p:pic>
      <p:pic>
        <p:nvPicPr>
          <p:cNvPr id="4" name="图片 3">
            <a:extLst>
              <a:ext uri="{FF2B5EF4-FFF2-40B4-BE49-F238E27FC236}">
                <a16:creationId xmlns:a16="http://schemas.microsoft.com/office/drawing/2014/main" id="{BF0AFBA7-FB07-4780-BD39-25DC2A9F3F1E}"/>
              </a:ext>
            </a:extLst>
          </p:cNvPr>
          <p:cNvPicPr>
            <a:picLocks noChangeAspect="1"/>
          </p:cNvPicPr>
          <p:nvPr/>
        </p:nvPicPr>
        <p:blipFill>
          <a:blip r:embed="rId3"/>
          <a:stretch>
            <a:fillRect/>
          </a:stretch>
        </p:blipFill>
        <p:spPr>
          <a:xfrm>
            <a:off x="2855640" y="1729335"/>
            <a:ext cx="3938065" cy="2247599"/>
          </a:xfrm>
          <a:prstGeom prst="rect">
            <a:avLst/>
          </a:prstGeom>
        </p:spPr>
      </p:pic>
      <p:sp>
        <p:nvSpPr>
          <p:cNvPr id="11" name="矩形 10">
            <a:extLst>
              <a:ext uri="{FF2B5EF4-FFF2-40B4-BE49-F238E27FC236}">
                <a16:creationId xmlns:a16="http://schemas.microsoft.com/office/drawing/2014/main" id="{F34C255A-DB70-47B3-8124-64FEEFB5CDA2}"/>
              </a:ext>
            </a:extLst>
          </p:cNvPr>
          <p:cNvSpPr/>
          <p:nvPr/>
        </p:nvSpPr>
        <p:spPr>
          <a:xfrm>
            <a:off x="3375" y="6389003"/>
            <a:ext cx="7920880" cy="307777"/>
          </a:xfrm>
          <a:prstGeom prst="rect">
            <a:avLst/>
          </a:prstGeom>
        </p:spPr>
        <p:txBody>
          <a:bodyPr wrap="square">
            <a:spAutoFit/>
          </a:bodyPr>
          <a:lstStyle/>
          <a:p>
            <a:r>
              <a:rPr lang="en-US" altLang="zh-CN" sz="1400"/>
              <a:t>D. Kafkes and J. St. John, BOOSTR: A dataset for accelerator control systems, Data 6, 42 </a:t>
            </a:r>
            <a:r>
              <a:rPr lang="en-US" altLang="zh-CN" sz="1400" b="1">
                <a:solidFill>
                  <a:srgbClr val="FF0000"/>
                </a:solidFill>
                <a:effectLst>
                  <a:outerShdw blurRad="38100" dist="38100" dir="2700000" algn="tl">
                    <a:srgbClr val="000000">
                      <a:alpha val="43137"/>
                    </a:srgbClr>
                  </a:outerShdw>
                </a:effectLst>
              </a:rPr>
              <a:t>(2021)</a:t>
            </a:r>
            <a:endParaRPr lang="zh-CN" altLang="en-US" sz="1400" b="1">
              <a:solidFill>
                <a:srgbClr val="FF0000"/>
              </a:solidFill>
              <a:effectLst>
                <a:outerShdw blurRad="38100" dist="38100" dir="2700000" algn="tl">
                  <a:srgbClr val="000000">
                    <a:alpha val="43137"/>
                  </a:srgbClr>
                </a:outerShdw>
              </a:effectLst>
            </a:endParaRPr>
          </a:p>
        </p:txBody>
      </p:sp>
      <p:pic>
        <p:nvPicPr>
          <p:cNvPr id="6" name="图片 5">
            <a:extLst>
              <a:ext uri="{FF2B5EF4-FFF2-40B4-BE49-F238E27FC236}">
                <a16:creationId xmlns:a16="http://schemas.microsoft.com/office/drawing/2014/main" id="{0A4C0AC6-C92F-4E28-B721-381ECE548900}"/>
              </a:ext>
            </a:extLst>
          </p:cNvPr>
          <p:cNvPicPr>
            <a:picLocks noChangeAspect="1"/>
          </p:cNvPicPr>
          <p:nvPr/>
        </p:nvPicPr>
        <p:blipFill>
          <a:blip r:embed="rId4"/>
          <a:stretch>
            <a:fillRect/>
          </a:stretch>
        </p:blipFill>
        <p:spPr>
          <a:xfrm>
            <a:off x="119336" y="1704224"/>
            <a:ext cx="2819810" cy="2247599"/>
          </a:xfrm>
          <a:prstGeom prst="rect">
            <a:avLst/>
          </a:prstGeom>
        </p:spPr>
      </p:pic>
      <p:pic>
        <p:nvPicPr>
          <p:cNvPr id="9" name="图片 8">
            <a:extLst>
              <a:ext uri="{FF2B5EF4-FFF2-40B4-BE49-F238E27FC236}">
                <a16:creationId xmlns:a16="http://schemas.microsoft.com/office/drawing/2014/main" id="{2E36112D-34E5-4999-973F-22A6315D7634}"/>
              </a:ext>
            </a:extLst>
          </p:cNvPr>
          <p:cNvPicPr>
            <a:picLocks noChangeAspect="1"/>
          </p:cNvPicPr>
          <p:nvPr/>
        </p:nvPicPr>
        <p:blipFill>
          <a:blip r:embed="rId5"/>
          <a:stretch>
            <a:fillRect/>
          </a:stretch>
        </p:blipFill>
        <p:spPr>
          <a:xfrm>
            <a:off x="7776833" y="2869587"/>
            <a:ext cx="3280974" cy="2535299"/>
          </a:xfrm>
          <a:prstGeom prst="rect">
            <a:avLst/>
          </a:prstGeom>
        </p:spPr>
      </p:pic>
      <p:pic>
        <p:nvPicPr>
          <p:cNvPr id="12" name="图片 11">
            <a:extLst>
              <a:ext uri="{FF2B5EF4-FFF2-40B4-BE49-F238E27FC236}">
                <a16:creationId xmlns:a16="http://schemas.microsoft.com/office/drawing/2014/main" id="{A674C9EA-0F68-4F89-A62F-62D1F2487627}"/>
              </a:ext>
            </a:extLst>
          </p:cNvPr>
          <p:cNvPicPr>
            <a:picLocks noChangeAspect="1"/>
          </p:cNvPicPr>
          <p:nvPr/>
        </p:nvPicPr>
        <p:blipFill rotWithShape="1">
          <a:blip r:embed="rId6"/>
          <a:srcRect l="8214" r="-1"/>
          <a:stretch/>
        </p:blipFill>
        <p:spPr>
          <a:xfrm>
            <a:off x="7542567" y="1698468"/>
            <a:ext cx="3686851" cy="1168966"/>
          </a:xfrm>
          <a:prstGeom prst="rect">
            <a:avLst/>
          </a:prstGeom>
          <a:effectLst>
            <a:outerShdw blurRad="63500" sx="102000" sy="102000" algn="ctr" rotWithShape="0">
              <a:prstClr val="black">
                <a:alpha val="40000"/>
              </a:prstClr>
            </a:outerShdw>
          </a:effectLst>
        </p:spPr>
      </p:pic>
      <p:cxnSp>
        <p:nvCxnSpPr>
          <p:cNvPr id="14" name="直接连接符 13">
            <a:extLst>
              <a:ext uri="{FF2B5EF4-FFF2-40B4-BE49-F238E27FC236}">
                <a16:creationId xmlns:a16="http://schemas.microsoft.com/office/drawing/2014/main" id="{BD0175C7-E467-4CF2-9A69-85ED566FC923}"/>
              </a:ext>
            </a:extLst>
          </p:cNvPr>
          <p:cNvCxnSpPr/>
          <p:nvPr/>
        </p:nvCxnSpPr>
        <p:spPr bwMode="auto">
          <a:xfrm>
            <a:off x="7797140" y="4293096"/>
            <a:ext cx="3240360" cy="0"/>
          </a:xfrm>
          <a:prstGeom prst="line">
            <a:avLst/>
          </a:prstGeom>
          <a:solidFill>
            <a:schemeClr val="accent1"/>
          </a:solidFill>
          <a:ln w="28575" cap="flat" cmpd="sng" algn="ctr">
            <a:solidFill>
              <a:srgbClr val="FF0000"/>
            </a:solidFill>
            <a:prstDash val="solid"/>
            <a:round/>
            <a:headEnd type="none" w="med" len="med"/>
            <a:tailEnd type="none" w="med" len="med"/>
          </a:ln>
        </p:spPr>
      </p:cxnSp>
      <p:sp>
        <p:nvSpPr>
          <p:cNvPr id="16" name="文本框 15">
            <a:extLst>
              <a:ext uri="{FF2B5EF4-FFF2-40B4-BE49-F238E27FC236}">
                <a16:creationId xmlns:a16="http://schemas.microsoft.com/office/drawing/2014/main" id="{40A71ABD-D61D-43D5-B2D5-01A1B2A23810}"/>
              </a:ext>
            </a:extLst>
          </p:cNvPr>
          <p:cNvSpPr txBox="1"/>
          <p:nvPr/>
        </p:nvSpPr>
        <p:spPr>
          <a:xfrm>
            <a:off x="7797141" y="5637013"/>
            <a:ext cx="3432278" cy="400110"/>
          </a:xfrm>
          <a:prstGeom prst="rect">
            <a:avLst/>
          </a:prstGeom>
          <a:solidFill>
            <a:schemeClr val="bg1"/>
          </a:solidFill>
          <a:ln>
            <a:solidFill>
              <a:srgbClr val="FF0000"/>
            </a:solidFill>
          </a:ln>
          <a:effectLst>
            <a:outerShdw blurRad="50800" dist="38100" dir="2700000" algn="tl" rotWithShape="0">
              <a:prstClr val="black">
                <a:alpha val="40000"/>
              </a:prstClr>
            </a:outerShdw>
          </a:effectLst>
        </p:spPr>
        <p:txBody>
          <a:bodyPr wrap="square" rtlCol="0">
            <a:spAutoFit/>
          </a:bodyPr>
          <a:lstStyle/>
          <a:p>
            <a:r>
              <a:rPr lang="en-US" altLang="zh-CN" sz="2000" b="1" dirty="0">
                <a:solidFill>
                  <a:srgbClr val="FF0000"/>
                </a:solidFill>
                <a:effectLst>
                  <a:outerShdw blurRad="38100" dist="38100" dir="2700000" algn="tl">
                    <a:srgbClr val="000000">
                      <a:alpha val="43137"/>
                    </a:srgbClr>
                  </a:outerShdw>
                </a:effectLst>
                <a:latin typeface="+mn-ea"/>
                <a:ea typeface="+mn-ea"/>
              </a:rPr>
              <a:t>High praise to this work</a:t>
            </a:r>
            <a:endParaRPr lang="zh-CN" altLang="en-US" sz="2000" b="1" dirty="0">
              <a:solidFill>
                <a:srgbClr val="FF0000"/>
              </a:solidFill>
              <a:effectLst>
                <a:outerShdw blurRad="38100" dist="38100" dir="2700000" algn="tl">
                  <a:srgbClr val="000000">
                    <a:alpha val="43137"/>
                  </a:srgbClr>
                </a:outerShdw>
              </a:effectLst>
              <a:latin typeface="+mn-ea"/>
              <a:ea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D8AE4219-3789-4E6E-B680-AF7372F8A37A}"/>
              </a:ext>
            </a:extLst>
          </p:cNvPr>
          <p:cNvSpPr txBox="1"/>
          <p:nvPr/>
        </p:nvSpPr>
        <p:spPr>
          <a:xfrm>
            <a:off x="1919536" y="1484784"/>
            <a:ext cx="8568952" cy="3671005"/>
          </a:xfrm>
          <a:prstGeom prst="rect">
            <a:avLst/>
          </a:prstGeom>
          <a:noFill/>
        </p:spPr>
        <p:txBody>
          <a:bodyPr wrap="square" rtlCol="0">
            <a:spAutoFit/>
          </a:bodyPr>
          <a:lstStyle/>
          <a:p>
            <a:pPr marL="342900" indent="-342900">
              <a:lnSpc>
                <a:spcPct val="200000"/>
              </a:lnSpc>
              <a:buFont typeface="Wingdings" panose="05000000000000000000" pitchFamily="2" charset="2"/>
              <a:buChar char="Ø"/>
            </a:pPr>
            <a:r>
              <a:rPr lang="en-US" altLang="zh-CN" sz="2400" dirty="0">
                <a:solidFill>
                  <a:schemeClr val="bg1">
                    <a:lumMod val="75000"/>
                  </a:schemeClr>
                </a:solidFill>
              </a:rPr>
              <a:t>Introduction and Motivation</a:t>
            </a:r>
          </a:p>
          <a:p>
            <a:pPr marL="342900" indent="-342900">
              <a:lnSpc>
                <a:spcPct val="200000"/>
              </a:lnSpc>
              <a:buFont typeface="Wingdings" panose="05000000000000000000" pitchFamily="2" charset="2"/>
              <a:buChar char="Ø"/>
            </a:pPr>
            <a:r>
              <a:rPr lang="en-US" altLang="zh-CN" sz="2400" dirty="0">
                <a:solidFill>
                  <a:schemeClr val="bg1">
                    <a:lumMod val="75000"/>
                  </a:schemeClr>
                </a:solidFill>
              </a:rPr>
              <a:t>AI-Ready Dataset</a:t>
            </a:r>
          </a:p>
          <a:p>
            <a:pPr marL="342900" indent="-342900">
              <a:lnSpc>
                <a:spcPct val="200000"/>
              </a:lnSpc>
              <a:buFont typeface="Wingdings" panose="05000000000000000000" pitchFamily="2" charset="2"/>
              <a:buChar char="Ø"/>
            </a:pPr>
            <a:r>
              <a:rPr lang="en-US" altLang="zh-CN" sz="2400" dirty="0"/>
              <a:t>Building a FAIR-Compliant Platform for AI-Ready Dataset in Particle Accelerator</a:t>
            </a:r>
          </a:p>
          <a:p>
            <a:pPr marL="342900" indent="-342900">
              <a:lnSpc>
                <a:spcPct val="200000"/>
              </a:lnSpc>
              <a:buFont typeface="Wingdings" panose="05000000000000000000" pitchFamily="2" charset="2"/>
              <a:buChar char="Ø"/>
            </a:pPr>
            <a:r>
              <a:rPr lang="en-US" altLang="zh-CN" sz="2400" dirty="0">
                <a:solidFill>
                  <a:schemeClr val="bg1">
                    <a:lumMod val="75000"/>
                  </a:schemeClr>
                </a:solidFill>
              </a:rPr>
              <a:t>Conclusion</a:t>
            </a:r>
          </a:p>
        </p:txBody>
      </p:sp>
    </p:spTree>
    <p:extLst>
      <p:ext uri="{BB962C8B-B14F-4D97-AF65-F5344CB8AC3E}">
        <p14:creationId xmlns:p14="http://schemas.microsoft.com/office/powerpoint/2010/main" val="329840809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9678" y="425207"/>
            <a:ext cx="11665296" cy="575999"/>
          </a:xfrm>
        </p:spPr>
        <p:txBody>
          <a:bodyPr/>
          <a:lstStyle/>
          <a:p>
            <a:r>
              <a:rPr lang="en-US" altLang="zh-CN" sz="2800" dirty="0">
                <a:solidFill>
                  <a:srgbClr val="0070C0"/>
                </a:solidFill>
                <a:cs typeface="Calibri" panose="020F0502020204030204" pitchFamily="34" charset="0"/>
              </a:rPr>
              <a:t>A FAIR-Compliant Platform for AI-Ready Data in Particle Accelerators </a:t>
            </a:r>
            <a:endParaRPr lang="zh-CN" altLang="en-US" sz="2800" dirty="0">
              <a:solidFill>
                <a:srgbClr val="0070C0"/>
              </a:solidFill>
              <a:cs typeface="Calibri" panose="020F0502020204030204" pitchFamily="34" charset="0"/>
            </a:endParaRPr>
          </a:p>
        </p:txBody>
      </p:sp>
      <p:sp>
        <p:nvSpPr>
          <p:cNvPr id="3" name="内容占位符 2"/>
          <p:cNvSpPr>
            <a:spLocks noGrp="1"/>
          </p:cNvSpPr>
          <p:nvPr>
            <p:ph idx="1"/>
          </p:nvPr>
        </p:nvSpPr>
        <p:spPr>
          <a:xfrm>
            <a:off x="476289" y="1268761"/>
            <a:ext cx="11239421" cy="1368152"/>
          </a:xfrm>
          <a:solidFill>
            <a:schemeClr val="bg1"/>
          </a:solidFill>
          <a:effectLst>
            <a:outerShdw blurRad="50800" dist="38100" dir="2700000" algn="tl" rotWithShape="0">
              <a:prstClr val="black">
                <a:alpha val="40000"/>
              </a:prstClr>
            </a:outerShdw>
          </a:effectLst>
        </p:spPr>
        <p:txBody>
          <a:bodyPr/>
          <a:lstStyle/>
          <a:p>
            <a:pPr>
              <a:buFont typeface="Wingdings" panose="05000000000000000000" pitchFamily="2" charset="2"/>
              <a:buChar char="p"/>
            </a:pPr>
            <a:r>
              <a:rPr lang="en-US" altLang="zh-CN" sz="2400" dirty="0">
                <a:solidFill>
                  <a:schemeClr val="tx1"/>
                </a:solidFill>
                <a:ea typeface="等线" panose="02010600030101010101" pitchFamily="2" charset="-122"/>
              </a:rPr>
              <a:t>Based on the </a:t>
            </a:r>
            <a:r>
              <a:rPr lang="en-US" altLang="zh-CN" sz="2400">
                <a:solidFill>
                  <a:schemeClr val="tx1"/>
                </a:solidFill>
                <a:ea typeface="等线" panose="02010600030101010101" pitchFamily="2" charset="-122"/>
              </a:rPr>
              <a:t>FAIR principle(</a:t>
            </a:r>
            <a:r>
              <a:rPr lang="en-US" altLang="zh-CN" sz="2400" dirty="0">
                <a:solidFill>
                  <a:schemeClr val="tx1"/>
                </a:solidFill>
                <a:ea typeface="等线" panose="02010600030101010101" pitchFamily="2" charset="-122"/>
              </a:rPr>
              <a:t>Findable, Accessible, Interoperable, Reusable)</a:t>
            </a:r>
          </a:p>
          <a:p>
            <a:pPr>
              <a:buFont typeface="Wingdings" panose="05000000000000000000" pitchFamily="2" charset="2"/>
              <a:buChar char="p"/>
            </a:pPr>
            <a:r>
              <a:rPr lang="en-US" altLang="zh-CN" sz="2400" dirty="0">
                <a:solidFill>
                  <a:schemeClr val="tx1"/>
                </a:solidFill>
                <a:ea typeface="等线" panose="02010600030101010101" pitchFamily="2" charset="-122"/>
              </a:rPr>
              <a:t>Develop and establish a comprehensive platform to generate AI-ready Data that meets the requirements for machine learning application.</a:t>
            </a:r>
          </a:p>
        </p:txBody>
      </p:sp>
      <p:sp>
        <p:nvSpPr>
          <p:cNvPr id="5" name="灯片编号占位符 4"/>
          <p:cNvSpPr>
            <a:spLocks noGrp="1"/>
          </p:cNvSpPr>
          <p:nvPr>
            <p:ph type="sldNum" sz="quarter" idx="12"/>
          </p:nvPr>
        </p:nvSpPr>
        <p:spPr/>
        <p:txBody>
          <a:bodyPr/>
          <a:lstStyle/>
          <a:p>
            <a:pPr>
              <a:defRPr/>
            </a:pPr>
            <a:fld id="{7CFD2C69-0BD4-41E4-AB27-AE65CFEAFB66}" type="slidenum">
              <a:rPr lang="en-US" altLang="zh-CN" smtClean="0"/>
              <a:t>14</a:t>
            </a:fld>
            <a:endParaRPr lang="en-US" altLang="zh-CN" dirty="0"/>
          </a:p>
        </p:txBody>
      </p:sp>
      <p:pic>
        <p:nvPicPr>
          <p:cNvPr id="7" name="图片 6">
            <a:extLst>
              <a:ext uri="{FF2B5EF4-FFF2-40B4-BE49-F238E27FC236}">
                <a16:creationId xmlns:a16="http://schemas.microsoft.com/office/drawing/2014/main" id="{5F71F121-3F5D-47DA-AA46-FE8AEB834903}"/>
              </a:ext>
            </a:extLst>
          </p:cNvPr>
          <p:cNvPicPr>
            <a:picLocks noChangeAspect="1"/>
          </p:cNvPicPr>
          <p:nvPr/>
        </p:nvPicPr>
        <p:blipFill>
          <a:blip r:embed="rId2"/>
          <a:stretch>
            <a:fillRect/>
          </a:stretch>
        </p:blipFill>
        <p:spPr>
          <a:xfrm>
            <a:off x="1157713" y="3503534"/>
            <a:ext cx="9876573" cy="3096344"/>
          </a:xfrm>
          <a:prstGeom prst="rect">
            <a:avLst/>
          </a:prstGeom>
        </p:spPr>
      </p:pic>
    </p:spTree>
    <p:extLst>
      <p:ext uri="{BB962C8B-B14F-4D97-AF65-F5344CB8AC3E}">
        <p14:creationId xmlns:p14="http://schemas.microsoft.com/office/powerpoint/2010/main" val="27826368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5E4E1395-FAFC-49B5-AEA1-19586E0177DC}"/>
              </a:ext>
            </a:extLst>
          </p:cNvPr>
          <p:cNvPicPr>
            <a:picLocks noChangeAspect="1"/>
          </p:cNvPicPr>
          <p:nvPr/>
        </p:nvPicPr>
        <p:blipFill>
          <a:blip r:embed="rId2"/>
          <a:stretch>
            <a:fillRect/>
          </a:stretch>
        </p:blipFill>
        <p:spPr>
          <a:xfrm>
            <a:off x="1157713" y="3503534"/>
            <a:ext cx="9876573" cy="3096344"/>
          </a:xfrm>
          <a:prstGeom prst="rect">
            <a:avLst/>
          </a:prstGeom>
        </p:spPr>
      </p:pic>
      <p:sp>
        <p:nvSpPr>
          <p:cNvPr id="5" name="灯片编号占位符 4"/>
          <p:cNvSpPr>
            <a:spLocks noGrp="1"/>
          </p:cNvSpPr>
          <p:nvPr>
            <p:ph type="sldNum" sz="quarter" idx="12"/>
          </p:nvPr>
        </p:nvSpPr>
        <p:spPr/>
        <p:txBody>
          <a:bodyPr/>
          <a:lstStyle/>
          <a:p>
            <a:pPr>
              <a:defRPr/>
            </a:pPr>
            <a:fld id="{7CFD2C69-0BD4-41E4-AB27-AE65CFEAFB66}" type="slidenum">
              <a:rPr lang="en-US" altLang="zh-CN" smtClean="0"/>
              <a:t>15</a:t>
            </a:fld>
            <a:endParaRPr lang="en-US" altLang="zh-CN" dirty="0"/>
          </a:p>
        </p:txBody>
      </p:sp>
      <p:sp>
        <p:nvSpPr>
          <p:cNvPr id="9" name="矩形: 圆角 8">
            <a:extLst>
              <a:ext uri="{FF2B5EF4-FFF2-40B4-BE49-F238E27FC236}">
                <a16:creationId xmlns:a16="http://schemas.microsoft.com/office/drawing/2014/main" id="{8A959F72-93B6-44B0-AF5E-CE0E7D426369}"/>
              </a:ext>
            </a:extLst>
          </p:cNvPr>
          <p:cNvSpPr/>
          <p:nvPr/>
        </p:nvSpPr>
        <p:spPr bwMode="auto">
          <a:xfrm>
            <a:off x="191344" y="1438409"/>
            <a:ext cx="2880320" cy="1207419"/>
          </a:xfrm>
          <a:prstGeom prst="round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285750" indent="-285750">
              <a:buFont typeface="Wingdings" panose="05000000000000000000" pitchFamily="2" charset="2"/>
              <a:buChar char="Ø"/>
            </a:pPr>
            <a:r>
              <a:rPr lang="en-US" altLang="zh-CN" sz="1600"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Data</a:t>
            </a:r>
            <a:r>
              <a:rPr lang="zh-CN" altLang="en-US" sz="1600"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 </a:t>
            </a:r>
            <a:r>
              <a:rPr lang="en-US" altLang="zh-CN" sz="1600"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integrity</a:t>
            </a:r>
          </a:p>
          <a:p>
            <a:pPr marL="285750" indent="-285750">
              <a:buFont typeface="Wingdings" panose="05000000000000000000" pitchFamily="2" charset="2"/>
              <a:buChar char="Ø"/>
            </a:pPr>
            <a:r>
              <a:rPr lang="en-US" altLang="zh-CN" sz="1600"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Data</a:t>
            </a:r>
            <a:r>
              <a:rPr lang="zh-CN" altLang="en-US" sz="1600"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 </a:t>
            </a:r>
            <a:r>
              <a:rPr lang="en-US" altLang="zh-CN" sz="1600"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synchronization</a:t>
            </a:r>
          </a:p>
          <a:p>
            <a:pPr marL="285750" indent="-285750">
              <a:buFont typeface="Wingdings" panose="05000000000000000000" pitchFamily="2" charset="2"/>
              <a:buChar char="Ø"/>
            </a:pPr>
            <a:r>
              <a:rPr lang="en-US" altLang="zh-CN" sz="1600"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Multimodal database</a:t>
            </a:r>
          </a:p>
          <a:p>
            <a:pPr marL="285750" indent="-285750">
              <a:buFont typeface="Wingdings" panose="05000000000000000000" pitchFamily="2" charset="2"/>
              <a:buChar char="Ø"/>
            </a:pPr>
            <a:r>
              <a:rPr lang="en-US" altLang="zh-CN" sz="1600"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Event-driven</a:t>
            </a:r>
            <a:r>
              <a:rPr lang="zh-CN" altLang="en-US" sz="1600"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 </a:t>
            </a:r>
            <a:r>
              <a:rPr lang="en-US" altLang="zh-CN" sz="1600"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data</a:t>
            </a:r>
            <a:r>
              <a:rPr lang="zh-CN" altLang="en-US" sz="1600"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 </a:t>
            </a:r>
            <a:r>
              <a:rPr lang="en-US" altLang="zh-CN" sz="1600"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storage</a:t>
            </a:r>
          </a:p>
        </p:txBody>
      </p:sp>
      <p:sp>
        <p:nvSpPr>
          <p:cNvPr id="10" name="箭头: 右 9">
            <a:extLst>
              <a:ext uri="{FF2B5EF4-FFF2-40B4-BE49-F238E27FC236}">
                <a16:creationId xmlns:a16="http://schemas.microsoft.com/office/drawing/2014/main" id="{3175F5E5-7D63-467D-967E-0A5E368FEDF0}"/>
              </a:ext>
            </a:extLst>
          </p:cNvPr>
          <p:cNvSpPr/>
          <p:nvPr/>
        </p:nvSpPr>
        <p:spPr bwMode="auto">
          <a:xfrm rot="14794584">
            <a:off x="1113438" y="2954798"/>
            <a:ext cx="908795" cy="288032"/>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FFCC00"/>
              </a:solidFill>
              <a:effectLst>
                <a:outerShdw blurRad="38100" dist="38100" dir="2700000" algn="tl">
                  <a:srgbClr val="000000">
                    <a:alpha val="43137"/>
                  </a:srgbClr>
                </a:outerShdw>
              </a:effectLst>
              <a:latin typeface="Arial" panose="020B0604020202020204" pitchFamily="34" charset="0"/>
              <a:ea typeface="宋体" pitchFamily="2" charset="-122"/>
            </a:endParaRPr>
          </a:p>
        </p:txBody>
      </p:sp>
      <p:sp>
        <p:nvSpPr>
          <p:cNvPr id="11" name="矩形: 圆角 10">
            <a:extLst>
              <a:ext uri="{FF2B5EF4-FFF2-40B4-BE49-F238E27FC236}">
                <a16:creationId xmlns:a16="http://schemas.microsoft.com/office/drawing/2014/main" id="{E55BF802-6D8F-410B-9594-141D69FE9D0B}"/>
              </a:ext>
            </a:extLst>
          </p:cNvPr>
          <p:cNvSpPr/>
          <p:nvPr/>
        </p:nvSpPr>
        <p:spPr bwMode="auto">
          <a:xfrm>
            <a:off x="3790167" y="1438409"/>
            <a:ext cx="3954651" cy="1626093"/>
          </a:xfrm>
          <a:prstGeom prst="round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285750" indent="-285750">
              <a:buFont typeface="Wingdings" panose="05000000000000000000" pitchFamily="2" charset="2"/>
              <a:buChar char="Ø"/>
            </a:pPr>
            <a:r>
              <a:rPr lang="en-US" altLang="zh-CN" sz="1600" dirty="0">
                <a:solidFill>
                  <a:srgbClr val="C00000"/>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Time stamp alignment</a:t>
            </a:r>
          </a:p>
          <a:p>
            <a:pPr marL="285750" indent="-285750">
              <a:buFont typeface="Wingdings" panose="05000000000000000000" pitchFamily="2" charset="2"/>
              <a:buChar char="Ø"/>
            </a:pPr>
            <a:r>
              <a:rPr lang="en-US" altLang="zh-CN" sz="1600"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Metadata:</a:t>
            </a:r>
            <a:r>
              <a:rPr lang="zh-CN" altLang="en-US" sz="1600"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 </a:t>
            </a:r>
            <a:r>
              <a:rPr lang="en-US" altLang="zh-CN" sz="1600"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Time,</a:t>
            </a:r>
            <a:r>
              <a:rPr lang="zh-CN" altLang="en-US" sz="1600"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 </a:t>
            </a:r>
            <a:r>
              <a:rPr lang="en-US" altLang="zh-CN" sz="1600"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Frequency, Channel Name, Data Type, Data Precision</a:t>
            </a:r>
          </a:p>
          <a:p>
            <a:pPr marL="285750" indent="-285750">
              <a:buFont typeface="Wingdings" panose="05000000000000000000" pitchFamily="2" charset="2"/>
              <a:buChar char="Ø"/>
            </a:pPr>
            <a:r>
              <a:rPr lang="en-US" altLang="zh-CN" sz="1600"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Physical Information: Meaning, Unit, Physical Symbol</a:t>
            </a:r>
          </a:p>
          <a:p>
            <a:pPr marL="285750" indent="-285750">
              <a:buFont typeface="Wingdings" panose="05000000000000000000" pitchFamily="2" charset="2"/>
              <a:buChar char="Ø"/>
            </a:pPr>
            <a:r>
              <a:rPr lang="en-US" altLang="zh-CN" sz="1600"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Data</a:t>
            </a:r>
            <a:r>
              <a:rPr lang="zh-CN" altLang="en-US" sz="1600"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 </a:t>
            </a:r>
            <a:r>
              <a:rPr lang="en-US" altLang="zh-CN" sz="1600"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Feature</a:t>
            </a:r>
            <a:r>
              <a:rPr lang="zh-CN" altLang="en-US" sz="1600"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 </a:t>
            </a:r>
            <a:r>
              <a:rPr lang="en-US" altLang="zh-CN" sz="1600"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Extraction</a:t>
            </a:r>
            <a:endParaRPr lang="zh-CN" altLang="en-US" sz="1600"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a:p>
            <a:pPr marL="0" marR="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dirty="0">
              <a:ln>
                <a:noFill/>
              </a:ln>
              <a:solidFill>
                <a:srgbClr val="FFCC00"/>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p:txBody>
      </p:sp>
      <p:sp>
        <p:nvSpPr>
          <p:cNvPr id="12" name="箭头: 右 11">
            <a:extLst>
              <a:ext uri="{FF2B5EF4-FFF2-40B4-BE49-F238E27FC236}">
                <a16:creationId xmlns:a16="http://schemas.microsoft.com/office/drawing/2014/main" id="{901618E0-7DB4-4E04-A40F-280EA496D3F2}"/>
              </a:ext>
            </a:extLst>
          </p:cNvPr>
          <p:cNvSpPr/>
          <p:nvPr/>
        </p:nvSpPr>
        <p:spPr bwMode="auto">
          <a:xfrm rot="16200000">
            <a:off x="5098681" y="3501008"/>
            <a:ext cx="1152128" cy="288032"/>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FFCC00"/>
              </a:solidFill>
              <a:effectLst>
                <a:outerShdw blurRad="38100" dist="38100" dir="2700000" algn="tl">
                  <a:srgbClr val="000000">
                    <a:alpha val="43137"/>
                  </a:srgbClr>
                </a:outerShdw>
              </a:effectLst>
              <a:latin typeface="Arial" panose="020B0604020202020204" pitchFamily="34" charset="0"/>
              <a:ea typeface="宋体" pitchFamily="2" charset="-122"/>
            </a:endParaRPr>
          </a:p>
        </p:txBody>
      </p:sp>
      <p:sp>
        <p:nvSpPr>
          <p:cNvPr id="13" name="矩形: 圆角 12">
            <a:extLst>
              <a:ext uri="{FF2B5EF4-FFF2-40B4-BE49-F238E27FC236}">
                <a16:creationId xmlns:a16="http://schemas.microsoft.com/office/drawing/2014/main" id="{05D31A10-B091-46C3-BDE3-49A27068A3F2}"/>
              </a:ext>
            </a:extLst>
          </p:cNvPr>
          <p:cNvSpPr/>
          <p:nvPr/>
        </p:nvSpPr>
        <p:spPr bwMode="auto">
          <a:xfrm>
            <a:off x="8040216" y="1252405"/>
            <a:ext cx="4067047" cy="1837267"/>
          </a:xfrm>
          <a:prstGeom prst="round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285750" indent="-285750">
              <a:buFont typeface="Wingdings" panose="05000000000000000000" pitchFamily="2" charset="2"/>
              <a:buChar char="Ø"/>
            </a:pPr>
            <a:r>
              <a:rPr lang="en-US" altLang="zh-CN" sz="1600"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Data</a:t>
            </a:r>
            <a:r>
              <a:rPr lang="zh-CN" altLang="en-US" sz="1600"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 </a:t>
            </a:r>
            <a:r>
              <a:rPr lang="en-US" altLang="zh-CN" sz="1600"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Integration</a:t>
            </a:r>
          </a:p>
          <a:p>
            <a:pPr marL="285750" indent="-285750">
              <a:buFont typeface="Wingdings" panose="05000000000000000000" pitchFamily="2" charset="2"/>
              <a:buChar char="Ø"/>
            </a:pPr>
            <a:r>
              <a:rPr lang="en-US" altLang="zh-CN" sz="1600"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Format</a:t>
            </a:r>
            <a:r>
              <a:rPr lang="zh-CN" altLang="en-US" sz="1600"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 </a:t>
            </a:r>
            <a:r>
              <a:rPr lang="en-US" altLang="zh-CN" sz="1600"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Selection,</a:t>
            </a:r>
            <a:r>
              <a:rPr lang="zh-CN" altLang="en-US" sz="1600"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 </a:t>
            </a:r>
            <a:r>
              <a:rPr lang="en-US" altLang="zh-CN" sz="1600"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e.g. HDF5</a:t>
            </a:r>
          </a:p>
          <a:p>
            <a:pPr marL="285750" indent="-285750">
              <a:buFont typeface="Wingdings" panose="05000000000000000000" pitchFamily="2" charset="2"/>
              <a:buChar char="Ø"/>
            </a:pPr>
            <a:r>
              <a:rPr lang="en-US" altLang="zh-CN" sz="1600"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Dataset Metadata: Content Description, Creation Data, Methodology, Data Format, Keywords, Access Information, Publishing Institution</a:t>
            </a:r>
          </a:p>
          <a:p>
            <a:pPr marL="285750" indent="-285750">
              <a:buFont typeface="Wingdings" panose="05000000000000000000" pitchFamily="2" charset="2"/>
              <a:buChar char="Ø"/>
            </a:pPr>
            <a:r>
              <a:rPr lang="en-US" altLang="zh-CN" sz="1600"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Data</a:t>
            </a:r>
            <a:r>
              <a:rPr lang="zh-CN" altLang="en-US" sz="1600"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 </a:t>
            </a:r>
            <a:r>
              <a:rPr lang="en-US" altLang="zh-CN" sz="1600"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Publishing</a:t>
            </a:r>
          </a:p>
          <a:p>
            <a:pPr marL="0" marR="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dirty="0">
              <a:ln>
                <a:noFill/>
              </a:ln>
              <a:solidFill>
                <a:srgbClr val="FFCC00"/>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p:txBody>
      </p:sp>
      <p:sp>
        <p:nvSpPr>
          <p:cNvPr id="14" name="箭头: 右 13">
            <a:extLst>
              <a:ext uri="{FF2B5EF4-FFF2-40B4-BE49-F238E27FC236}">
                <a16:creationId xmlns:a16="http://schemas.microsoft.com/office/drawing/2014/main" id="{18DA6E3D-3871-43B9-B48E-319C9BEEFBF4}"/>
              </a:ext>
            </a:extLst>
          </p:cNvPr>
          <p:cNvSpPr/>
          <p:nvPr/>
        </p:nvSpPr>
        <p:spPr bwMode="auto">
          <a:xfrm rot="18189141">
            <a:off x="9685540" y="3172161"/>
            <a:ext cx="622889" cy="324544"/>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FFCC00"/>
              </a:solidFill>
              <a:effectLst>
                <a:outerShdw blurRad="38100" dist="38100" dir="2700000" algn="tl">
                  <a:srgbClr val="000000">
                    <a:alpha val="43137"/>
                  </a:srgbClr>
                </a:outerShdw>
              </a:effectLst>
              <a:latin typeface="Arial" panose="020B0604020202020204" pitchFamily="34" charset="0"/>
              <a:ea typeface="宋体" pitchFamily="2" charset="-122"/>
            </a:endParaRPr>
          </a:p>
        </p:txBody>
      </p:sp>
      <p:sp>
        <p:nvSpPr>
          <p:cNvPr id="15" name="矩形: 圆角 14">
            <a:extLst>
              <a:ext uri="{FF2B5EF4-FFF2-40B4-BE49-F238E27FC236}">
                <a16:creationId xmlns:a16="http://schemas.microsoft.com/office/drawing/2014/main" id="{FAA0EF04-0269-4391-9418-3B3C7F1B69B5}"/>
              </a:ext>
            </a:extLst>
          </p:cNvPr>
          <p:cNvSpPr/>
          <p:nvPr/>
        </p:nvSpPr>
        <p:spPr bwMode="auto">
          <a:xfrm>
            <a:off x="9093768" y="5776780"/>
            <a:ext cx="3098232" cy="818939"/>
          </a:xfrm>
          <a:prstGeom prst="round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285750" indent="-285750">
              <a:buFont typeface="Wingdings" panose="05000000000000000000" pitchFamily="2" charset="2"/>
              <a:buChar char="Ø"/>
            </a:pPr>
            <a:r>
              <a:rPr lang="en-US" altLang="zh-CN" sz="1600"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ML-Model Selection</a:t>
            </a:r>
          </a:p>
          <a:p>
            <a:pPr marL="285750" indent="-285750">
              <a:buFont typeface="Wingdings" panose="05000000000000000000" pitchFamily="2" charset="2"/>
              <a:buChar char="Ø"/>
            </a:pPr>
            <a:r>
              <a:rPr lang="en-US" altLang="zh-CN" sz="1600"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Dataset</a:t>
            </a:r>
            <a:r>
              <a:rPr lang="zh-CN" altLang="en-US" sz="1600"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 </a:t>
            </a:r>
            <a:r>
              <a:rPr lang="en-US" altLang="zh-CN" sz="1600"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Training</a:t>
            </a:r>
          </a:p>
          <a:p>
            <a:pPr marL="285750" indent="-285750">
              <a:buFont typeface="Wingdings" panose="05000000000000000000" pitchFamily="2" charset="2"/>
              <a:buChar char="Ø"/>
            </a:pPr>
            <a:r>
              <a:rPr lang="en-US" altLang="zh-CN" sz="1600"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Trained</a:t>
            </a:r>
            <a:r>
              <a:rPr lang="zh-CN" altLang="en-US" sz="1600"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 </a:t>
            </a:r>
            <a:r>
              <a:rPr lang="en-US" altLang="zh-CN" sz="1600"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Model</a:t>
            </a:r>
            <a:r>
              <a:rPr lang="zh-CN" altLang="en-US" sz="1600"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 </a:t>
            </a:r>
            <a:r>
              <a:rPr lang="en-US" altLang="zh-CN" sz="1600"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Management</a:t>
            </a:r>
          </a:p>
        </p:txBody>
      </p:sp>
      <p:sp>
        <p:nvSpPr>
          <p:cNvPr id="16" name="箭头: 右 15">
            <a:extLst>
              <a:ext uri="{FF2B5EF4-FFF2-40B4-BE49-F238E27FC236}">
                <a16:creationId xmlns:a16="http://schemas.microsoft.com/office/drawing/2014/main" id="{5A4809AB-7D64-4246-8B04-7F47490D3851}"/>
              </a:ext>
            </a:extLst>
          </p:cNvPr>
          <p:cNvSpPr/>
          <p:nvPr/>
        </p:nvSpPr>
        <p:spPr bwMode="auto">
          <a:xfrm>
            <a:off x="8574689" y="6042233"/>
            <a:ext cx="502278" cy="288032"/>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FFCC00"/>
              </a:solidFill>
              <a:effectLst>
                <a:outerShdw blurRad="38100" dist="38100" dir="2700000" algn="tl">
                  <a:srgbClr val="000000">
                    <a:alpha val="43137"/>
                  </a:srgbClr>
                </a:outerShdw>
              </a:effectLst>
              <a:latin typeface="Arial" panose="020B0604020202020204" pitchFamily="34" charset="0"/>
              <a:ea typeface="宋体" pitchFamily="2" charset="-122"/>
            </a:endParaRPr>
          </a:p>
        </p:txBody>
      </p:sp>
      <p:sp>
        <p:nvSpPr>
          <p:cNvPr id="20" name="标题 1">
            <a:extLst>
              <a:ext uri="{FF2B5EF4-FFF2-40B4-BE49-F238E27FC236}">
                <a16:creationId xmlns:a16="http://schemas.microsoft.com/office/drawing/2014/main" id="{6105C71A-0C1D-4EA3-BB66-F7D0D2596143}"/>
              </a:ext>
            </a:extLst>
          </p:cNvPr>
          <p:cNvSpPr>
            <a:spLocks noGrp="1"/>
          </p:cNvSpPr>
          <p:nvPr>
            <p:ph type="title"/>
          </p:nvPr>
        </p:nvSpPr>
        <p:spPr>
          <a:xfrm>
            <a:off x="389678" y="425207"/>
            <a:ext cx="11665296" cy="575999"/>
          </a:xfrm>
        </p:spPr>
        <p:txBody>
          <a:bodyPr/>
          <a:lstStyle/>
          <a:p>
            <a:r>
              <a:rPr lang="en-US" altLang="zh-CN" sz="2800" dirty="0">
                <a:solidFill>
                  <a:srgbClr val="0070C0"/>
                </a:solidFill>
                <a:cs typeface="Calibri" panose="020F0502020204030204" pitchFamily="34" charset="0"/>
              </a:rPr>
              <a:t>A FAIR-Compliant Platform for AI-Ready Dataset in Particle Accelerator </a:t>
            </a:r>
            <a:endParaRPr lang="zh-CN" altLang="en-US" sz="2800" dirty="0">
              <a:solidFill>
                <a:srgbClr val="0070C0"/>
              </a:solidFill>
              <a:cs typeface="Calibri" panose="020F0502020204030204" pitchFamily="34" charset="0"/>
            </a:endParaRPr>
          </a:p>
        </p:txBody>
      </p:sp>
    </p:spTree>
    <p:extLst>
      <p:ext uri="{BB962C8B-B14F-4D97-AF65-F5344CB8AC3E}">
        <p14:creationId xmlns:p14="http://schemas.microsoft.com/office/powerpoint/2010/main" val="10500481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CE0A2C7-C8EF-489E-920F-5E56B1C3BD0B}"/>
              </a:ext>
            </a:extLst>
          </p:cNvPr>
          <p:cNvPicPr>
            <a:picLocks noChangeAspect="1"/>
          </p:cNvPicPr>
          <p:nvPr/>
        </p:nvPicPr>
        <p:blipFill>
          <a:blip r:embed="rId2"/>
          <a:stretch>
            <a:fillRect/>
          </a:stretch>
        </p:blipFill>
        <p:spPr>
          <a:xfrm>
            <a:off x="4034357" y="3811531"/>
            <a:ext cx="3726562" cy="2265963"/>
          </a:xfrm>
          <a:prstGeom prst="rect">
            <a:avLst/>
          </a:prstGeom>
        </p:spPr>
      </p:pic>
      <p:pic>
        <p:nvPicPr>
          <p:cNvPr id="19" name="图片 18">
            <a:extLst>
              <a:ext uri="{FF2B5EF4-FFF2-40B4-BE49-F238E27FC236}">
                <a16:creationId xmlns:a16="http://schemas.microsoft.com/office/drawing/2014/main" id="{8976A3B4-2EEC-4AD7-B8B0-68A00B42BBDA}"/>
              </a:ext>
            </a:extLst>
          </p:cNvPr>
          <p:cNvPicPr>
            <a:picLocks noChangeAspect="1"/>
          </p:cNvPicPr>
          <p:nvPr/>
        </p:nvPicPr>
        <p:blipFill rotWithShape="1">
          <a:blip r:embed="rId3">
            <a:extLst>
              <a:ext uri="{28A0092B-C50C-407E-A947-70E740481C1C}">
                <a14:useLocalDpi xmlns:a14="http://schemas.microsoft.com/office/drawing/2010/main" val="0"/>
              </a:ext>
            </a:extLst>
          </a:blip>
          <a:srcRect l="1108" t="22307"/>
          <a:stretch/>
        </p:blipFill>
        <p:spPr>
          <a:xfrm>
            <a:off x="307795" y="3810007"/>
            <a:ext cx="3726562" cy="2361884"/>
          </a:xfrm>
          <a:prstGeom prst="rect">
            <a:avLst/>
          </a:prstGeom>
        </p:spPr>
      </p:pic>
      <p:pic>
        <p:nvPicPr>
          <p:cNvPr id="15" name="图片 14">
            <a:extLst>
              <a:ext uri="{FF2B5EF4-FFF2-40B4-BE49-F238E27FC236}">
                <a16:creationId xmlns:a16="http://schemas.microsoft.com/office/drawing/2014/main" id="{EF3483CD-8936-4796-8266-6BB8466B2D55}"/>
              </a:ext>
            </a:extLst>
          </p:cNvPr>
          <p:cNvPicPr>
            <a:picLocks noChangeAspect="1"/>
          </p:cNvPicPr>
          <p:nvPr/>
        </p:nvPicPr>
        <p:blipFill>
          <a:blip r:embed="rId4"/>
          <a:stretch>
            <a:fillRect/>
          </a:stretch>
        </p:blipFill>
        <p:spPr>
          <a:xfrm>
            <a:off x="7900758" y="1171676"/>
            <a:ext cx="4162708" cy="1754242"/>
          </a:xfrm>
          <a:prstGeom prst="rect">
            <a:avLst/>
          </a:prstGeom>
        </p:spPr>
      </p:pic>
      <p:sp>
        <p:nvSpPr>
          <p:cNvPr id="4" name="页脚占位符 3"/>
          <p:cNvSpPr>
            <a:spLocks noGrp="1"/>
          </p:cNvSpPr>
          <p:nvPr>
            <p:ph type="ftr" sz="quarter" idx="11"/>
          </p:nvPr>
        </p:nvSpPr>
        <p:spPr/>
        <p:txBody>
          <a:bodyPr/>
          <a:lstStyle/>
          <a:p>
            <a:pPr>
              <a:defRPr/>
            </a:pPr>
            <a:r>
              <a:rPr lang="en-US" altLang="zh-CN"/>
              <a:t>Yi Jiao, IHEP, jiaoyi@ihep.ac.cn</a:t>
            </a:r>
            <a:endParaRPr lang="en-US" altLang="zh-CN" dirty="0"/>
          </a:p>
        </p:txBody>
      </p:sp>
      <p:sp>
        <p:nvSpPr>
          <p:cNvPr id="5" name="灯片编号占位符 4"/>
          <p:cNvSpPr>
            <a:spLocks noGrp="1"/>
          </p:cNvSpPr>
          <p:nvPr>
            <p:ph type="sldNum" sz="quarter" idx="12"/>
          </p:nvPr>
        </p:nvSpPr>
        <p:spPr/>
        <p:txBody>
          <a:bodyPr/>
          <a:lstStyle/>
          <a:p>
            <a:pPr>
              <a:defRPr/>
            </a:pPr>
            <a:fld id="{7CFD2C69-0BD4-41E4-AB27-AE65CFEAFB66}" type="slidenum">
              <a:rPr lang="en-US" altLang="zh-CN" smtClean="0"/>
              <a:t>16</a:t>
            </a:fld>
            <a:endParaRPr lang="en-US" altLang="zh-CN" dirty="0"/>
          </a:p>
        </p:txBody>
      </p:sp>
      <p:sp>
        <p:nvSpPr>
          <p:cNvPr id="9" name="标题 1">
            <a:extLst>
              <a:ext uri="{FF2B5EF4-FFF2-40B4-BE49-F238E27FC236}">
                <a16:creationId xmlns:a16="http://schemas.microsoft.com/office/drawing/2014/main" id="{E0CCDDBA-6B42-4C28-AF94-916E43B00CA0}"/>
              </a:ext>
            </a:extLst>
          </p:cNvPr>
          <p:cNvSpPr>
            <a:spLocks noGrp="1"/>
          </p:cNvSpPr>
          <p:nvPr>
            <p:ph type="title"/>
          </p:nvPr>
        </p:nvSpPr>
        <p:spPr>
          <a:xfrm>
            <a:off x="1919536" y="496321"/>
            <a:ext cx="7920880" cy="575999"/>
          </a:xfrm>
        </p:spPr>
        <p:txBody>
          <a:bodyPr/>
          <a:lstStyle/>
          <a:p>
            <a:r>
              <a:rPr lang="en-US" altLang="zh-CN" dirty="0">
                <a:solidFill>
                  <a:srgbClr val="0070C0"/>
                </a:solidFill>
              </a:rPr>
              <a:t>Multimodal Data Collection</a:t>
            </a:r>
            <a:endParaRPr lang="zh-CN" altLang="en-US" dirty="0">
              <a:solidFill>
                <a:srgbClr val="0070C0"/>
              </a:solidFill>
            </a:endParaRPr>
          </a:p>
        </p:txBody>
      </p:sp>
      <p:sp>
        <p:nvSpPr>
          <p:cNvPr id="21" name="文本框 20">
            <a:extLst>
              <a:ext uri="{FF2B5EF4-FFF2-40B4-BE49-F238E27FC236}">
                <a16:creationId xmlns:a16="http://schemas.microsoft.com/office/drawing/2014/main" id="{CF470BFF-FD82-4E3C-B1DF-361D5B3FD893}"/>
              </a:ext>
            </a:extLst>
          </p:cNvPr>
          <p:cNvSpPr txBox="1"/>
          <p:nvPr/>
        </p:nvSpPr>
        <p:spPr>
          <a:xfrm>
            <a:off x="1703512" y="6227451"/>
            <a:ext cx="1224136" cy="369332"/>
          </a:xfrm>
          <a:prstGeom prst="rect">
            <a:avLst/>
          </a:prstGeom>
          <a:noFill/>
        </p:spPr>
        <p:txBody>
          <a:bodyPr wrap="square" rtlCol="0">
            <a:spAutoFit/>
          </a:bodyPr>
          <a:lstStyle/>
          <a:p>
            <a:r>
              <a:rPr lang="en-US" altLang="zh-CN" dirty="0">
                <a:solidFill>
                  <a:srgbClr val="C00000"/>
                </a:solidFill>
                <a:latin typeface="等线" panose="02010600030101010101" pitchFamily="2" charset="-122"/>
                <a:ea typeface="等线" panose="02010600030101010101" pitchFamily="2" charset="-122"/>
              </a:rPr>
              <a:t>Waveform</a:t>
            </a:r>
            <a:endParaRPr lang="zh-CN" altLang="en-US" dirty="0">
              <a:solidFill>
                <a:srgbClr val="C00000"/>
              </a:solidFill>
              <a:latin typeface="等线" panose="02010600030101010101" pitchFamily="2" charset="-122"/>
              <a:ea typeface="等线" panose="02010600030101010101" pitchFamily="2" charset="-122"/>
            </a:endParaRPr>
          </a:p>
        </p:txBody>
      </p:sp>
      <p:sp>
        <p:nvSpPr>
          <p:cNvPr id="22" name="文本框 21">
            <a:extLst>
              <a:ext uri="{FF2B5EF4-FFF2-40B4-BE49-F238E27FC236}">
                <a16:creationId xmlns:a16="http://schemas.microsoft.com/office/drawing/2014/main" id="{6ABA9082-BED2-4F3F-A27D-0C99861ACBB7}"/>
              </a:ext>
            </a:extLst>
          </p:cNvPr>
          <p:cNvSpPr txBox="1"/>
          <p:nvPr/>
        </p:nvSpPr>
        <p:spPr>
          <a:xfrm>
            <a:off x="5560530" y="6235960"/>
            <a:ext cx="895509" cy="369332"/>
          </a:xfrm>
          <a:prstGeom prst="rect">
            <a:avLst/>
          </a:prstGeom>
          <a:noFill/>
        </p:spPr>
        <p:txBody>
          <a:bodyPr wrap="square" rtlCol="0">
            <a:spAutoFit/>
          </a:bodyPr>
          <a:lstStyle/>
          <a:p>
            <a:r>
              <a:rPr lang="en-US" altLang="zh-CN" dirty="0">
                <a:solidFill>
                  <a:srgbClr val="C00000"/>
                </a:solidFill>
                <a:latin typeface="等线" panose="02010600030101010101" pitchFamily="2" charset="-122"/>
                <a:ea typeface="等线" panose="02010600030101010101" pitchFamily="2" charset="-122"/>
              </a:rPr>
              <a:t>Image</a:t>
            </a:r>
            <a:endParaRPr lang="zh-CN" altLang="en-US" dirty="0">
              <a:solidFill>
                <a:srgbClr val="C00000"/>
              </a:solidFill>
              <a:latin typeface="等线" panose="02010600030101010101" pitchFamily="2" charset="-122"/>
              <a:ea typeface="等线" panose="02010600030101010101" pitchFamily="2" charset="-122"/>
            </a:endParaRPr>
          </a:p>
        </p:txBody>
      </p:sp>
      <p:sp>
        <p:nvSpPr>
          <p:cNvPr id="23" name="文本框 22">
            <a:extLst>
              <a:ext uri="{FF2B5EF4-FFF2-40B4-BE49-F238E27FC236}">
                <a16:creationId xmlns:a16="http://schemas.microsoft.com/office/drawing/2014/main" id="{38877A64-8969-4604-8931-0F83475A71D7}"/>
              </a:ext>
            </a:extLst>
          </p:cNvPr>
          <p:cNvSpPr txBox="1"/>
          <p:nvPr/>
        </p:nvSpPr>
        <p:spPr>
          <a:xfrm>
            <a:off x="9335192" y="6227451"/>
            <a:ext cx="2449440" cy="369332"/>
          </a:xfrm>
          <a:prstGeom prst="rect">
            <a:avLst/>
          </a:prstGeom>
          <a:noFill/>
        </p:spPr>
        <p:txBody>
          <a:bodyPr wrap="square" rtlCol="0">
            <a:spAutoFit/>
          </a:bodyPr>
          <a:lstStyle/>
          <a:p>
            <a:r>
              <a:rPr lang="en-US" altLang="zh-CN" dirty="0">
                <a:solidFill>
                  <a:srgbClr val="C00000"/>
                </a:solidFill>
                <a:latin typeface="等线" panose="02010600030101010101" pitchFamily="2" charset="-122"/>
                <a:ea typeface="等线" panose="02010600030101010101" pitchFamily="2" charset="-122"/>
              </a:rPr>
              <a:t>High-Repetition Rate</a:t>
            </a:r>
            <a:endParaRPr lang="zh-CN" altLang="en-US" dirty="0">
              <a:solidFill>
                <a:srgbClr val="C00000"/>
              </a:solidFill>
              <a:latin typeface="等线" panose="02010600030101010101" pitchFamily="2" charset="-122"/>
              <a:ea typeface="等线" panose="02010600030101010101" pitchFamily="2" charset="-122"/>
            </a:endParaRPr>
          </a:p>
        </p:txBody>
      </p:sp>
      <p:sp>
        <p:nvSpPr>
          <p:cNvPr id="25" name="文本框 24">
            <a:extLst>
              <a:ext uri="{FF2B5EF4-FFF2-40B4-BE49-F238E27FC236}">
                <a16:creationId xmlns:a16="http://schemas.microsoft.com/office/drawing/2014/main" id="{E2A86E65-7129-44C5-ADA4-B9B01C1E1B3F}"/>
              </a:ext>
            </a:extLst>
          </p:cNvPr>
          <p:cNvSpPr txBox="1"/>
          <p:nvPr/>
        </p:nvSpPr>
        <p:spPr>
          <a:xfrm>
            <a:off x="442723" y="1031320"/>
            <a:ext cx="7630642" cy="2708434"/>
          </a:xfrm>
          <a:prstGeom prst="rect">
            <a:avLst/>
          </a:prstGeom>
          <a:noFill/>
        </p:spPr>
        <p:txBody>
          <a:bodyPr wrap="square" rtlCol="0">
            <a:spAutoFit/>
          </a:bodyPr>
          <a:lstStyle/>
          <a:p>
            <a:pPr marL="342900" indent="-342900">
              <a:spcBef>
                <a:spcPts val="600"/>
              </a:spcBef>
              <a:spcAft>
                <a:spcPts val="600"/>
              </a:spcAft>
              <a:buFont typeface="Wingdings" panose="05000000000000000000" pitchFamily="2" charset="2"/>
              <a:buChar char="p"/>
            </a:pPr>
            <a:r>
              <a:rPr lang="en-US" altLang="zh-CN" sz="2000" b="1" dirty="0">
                <a:latin typeface="等线" panose="02010600030101010101" pitchFamily="2" charset="-122"/>
                <a:ea typeface="等线" panose="02010600030101010101" pitchFamily="2" charset="-122"/>
              </a:rPr>
              <a:t>Multimodal database</a:t>
            </a:r>
            <a:r>
              <a:rPr lang="en-US" altLang="zh-CN" sz="2000" dirty="0">
                <a:latin typeface="等线" panose="02010600030101010101" pitchFamily="2" charset="-122"/>
                <a:ea typeface="等线" panose="02010600030101010101" pitchFamily="2" charset="-122"/>
              </a:rPr>
              <a:t>, serving as supplements to conventional archiver database, primarily focus on the storage of waveform data, image data, and high repetition rate data. These data need large volumes. For instance, the beam loss monitoring system of the CSNS accelerator generates 41G of waveform data per hour.</a:t>
            </a:r>
          </a:p>
          <a:p>
            <a:pPr marL="342900" indent="-342900">
              <a:spcBef>
                <a:spcPts val="600"/>
              </a:spcBef>
              <a:spcAft>
                <a:spcPts val="600"/>
              </a:spcAft>
              <a:buFont typeface="Wingdings" panose="05000000000000000000" pitchFamily="2" charset="2"/>
              <a:buChar char="p"/>
            </a:pPr>
            <a:r>
              <a:rPr lang="en-US" altLang="zh-CN" sz="2000" dirty="0">
                <a:latin typeface="等线" panose="02010600030101010101" pitchFamily="2" charset="-122"/>
                <a:ea typeface="等线" panose="02010600030101010101" pitchFamily="2" charset="-122"/>
              </a:rPr>
              <a:t>The multimodal data collection  module does not employ a real-time continuous storage approach. It stores data on demand with an event-triggered method.</a:t>
            </a:r>
          </a:p>
        </p:txBody>
      </p:sp>
      <p:pic>
        <p:nvPicPr>
          <p:cNvPr id="14" name="图片 13">
            <a:extLst>
              <a:ext uri="{FF2B5EF4-FFF2-40B4-BE49-F238E27FC236}">
                <a16:creationId xmlns:a16="http://schemas.microsoft.com/office/drawing/2014/main" id="{E26F1D37-C5D3-408A-AD9C-D1A12F4E3D7E}"/>
              </a:ext>
            </a:extLst>
          </p:cNvPr>
          <p:cNvPicPr>
            <a:picLocks noChangeAspect="1"/>
          </p:cNvPicPr>
          <p:nvPr/>
        </p:nvPicPr>
        <p:blipFill rotWithShape="1">
          <a:blip r:embed="rId5">
            <a:extLst>
              <a:ext uri="{28A0092B-C50C-407E-A947-70E740481C1C}">
                <a14:useLocalDpi xmlns:a14="http://schemas.microsoft.com/office/drawing/2010/main" val="0"/>
              </a:ext>
            </a:extLst>
          </a:blip>
          <a:srcRect l="1788" t="-317"/>
          <a:stretch/>
        </p:blipFill>
        <p:spPr>
          <a:xfrm>
            <a:off x="8040217" y="3949202"/>
            <a:ext cx="3954687" cy="2114504"/>
          </a:xfrm>
          <a:prstGeom prst="rect">
            <a:avLst/>
          </a:prstGeom>
        </p:spPr>
      </p:pic>
      <p:sp>
        <p:nvSpPr>
          <p:cNvPr id="13" name="矩形 12">
            <a:extLst>
              <a:ext uri="{FF2B5EF4-FFF2-40B4-BE49-F238E27FC236}">
                <a16:creationId xmlns:a16="http://schemas.microsoft.com/office/drawing/2014/main" id="{F34A7DF7-FA84-4ECA-B3FD-57EF46D170D0}"/>
              </a:ext>
            </a:extLst>
          </p:cNvPr>
          <p:cNvSpPr/>
          <p:nvPr/>
        </p:nvSpPr>
        <p:spPr bwMode="auto">
          <a:xfrm>
            <a:off x="7909956" y="1160645"/>
            <a:ext cx="753652" cy="1529276"/>
          </a:xfrm>
          <a:prstGeom prst="rect">
            <a:avLst/>
          </a:prstGeom>
          <a:solidFill>
            <a:srgbClr val="FFC000">
              <a:alpha val="57000"/>
            </a:srgbClr>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FFCC00"/>
              </a:solidFill>
              <a:effectLst>
                <a:outerShdw blurRad="38100" dist="38100" dir="2700000" algn="tl">
                  <a:srgbClr val="000000">
                    <a:alpha val="43137"/>
                  </a:srgbClr>
                </a:outerShdw>
              </a:effectLst>
              <a:latin typeface="Arial" panose="020B0604020202020204" pitchFamily="34" charset="0"/>
              <a:ea typeface="宋体" pitchFamily="2" charset="-122"/>
            </a:endParaRPr>
          </a:p>
        </p:txBody>
      </p:sp>
    </p:spTree>
    <p:extLst>
      <p:ext uri="{BB962C8B-B14F-4D97-AF65-F5344CB8AC3E}">
        <p14:creationId xmlns:p14="http://schemas.microsoft.com/office/powerpoint/2010/main" val="14055871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CC5945BF-0C28-451F-BFC2-772BCE517B1C}"/>
              </a:ext>
            </a:extLst>
          </p:cNvPr>
          <p:cNvPicPr>
            <a:picLocks noChangeAspect="1"/>
          </p:cNvPicPr>
          <p:nvPr/>
        </p:nvPicPr>
        <p:blipFill>
          <a:blip r:embed="rId2"/>
          <a:stretch>
            <a:fillRect/>
          </a:stretch>
        </p:blipFill>
        <p:spPr>
          <a:xfrm>
            <a:off x="7900758" y="1171676"/>
            <a:ext cx="4162708" cy="1754242"/>
          </a:xfrm>
          <a:prstGeom prst="rect">
            <a:avLst/>
          </a:prstGeom>
        </p:spPr>
      </p:pic>
      <p:sp>
        <p:nvSpPr>
          <p:cNvPr id="4" name="页脚占位符 3"/>
          <p:cNvSpPr>
            <a:spLocks noGrp="1"/>
          </p:cNvSpPr>
          <p:nvPr>
            <p:ph type="ftr" sz="quarter" idx="11"/>
          </p:nvPr>
        </p:nvSpPr>
        <p:spPr/>
        <p:txBody>
          <a:bodyPr/>
          <a:lstStyle/>
          <a:p>
            <a:pPr>
              <a:defRPr/>
            </a:pPr>
            <a:r>
              <a:rPr lang="en-US" altLang="zh-CN"/>
              <a:t>Yi Jiao, IHEP, jiaoyi@ihep.ac.cn</a:t>
            </a:r>
            <a:endParaRPr lang="en-US" altLang="zh-CN" dirty="0"/>
          </a:p>
        </p:txBody>
      </p:sp>
      <p:sp>
        <p:nvSpPr>
          <p:cNvPr id="5" name="灯片编号占位符 4"/>
          <p:cNvSpPr>
            <a:spLocks noGrp="1"/>
          </p:cNvSpPr>
          <p:nvPr>
            <p:ph type="sldNum" sz="quarter" idx="12"/>
          </p:nvPr>
        </p:nvSpPr>
        <p:spPr/>
        <p:txBody>
          <a:bodyPr/>
          <a:lstStyle/>
          <a:p>
            <a:pPr>
              <a:defRPr/>
            </a:pPr>
            <a:fld id="{7CFD2C69-0BD4-41E4-AB27-AE65CFEAFB66}" type="slidenum">
              <a:rPr lang="en-US" altLang="zh-CN" smtClean="0"/>
              <a:t>17</a:t>
            </a:fld>
            <a:endParaRPr lang="en-US" altLang="zh-CN" dirty="0"/>
          </a:p>
        </p:txBody>
      </p:sp>
      <p:sp>
        <p:nvSpPr>
          <p:cNvPr id="6" name="文本框 5">
            <a:extLst>
              <a:ext uri="{FF2B5EF4-FFF2-40B4-BE49-F238E27FC236}">
                <a16:creationId xmlns:a16="http://schemas.microsoft.com/office/drawing/2014/main" id="{94A15F7A-AF29-4A07-9C9E-2C64525F8B1C}"/>
              </a:ext>
            </a:extLst>
          </p:cNvPr>
          <p:cNvSpPr txBox="1"/>
          <p:nvPr/>
        </p:nvSpPr>
        <p:spPr>
          <a:xfrm>
            <a:off x="3791744" y="4147832"/>
            <a:ext cx="8640960" cy="1712135"/>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p"/>
            </a:pPr>
            <a:r>
              <a:rPr lang="en-US" altLang="zh-CN" b="1" dirty="0">
                <a:solidFill>
                  <a:srgbClr val="C00000"/>
                </a:solidFill>
                <a:latin typeface="等线" panose="02010600030101010101" pitchFamily="2" charset="-122"/>
                <a:ea typeface="等线" panose="02010600030101010101" pitchFamily="2" charset="-122"/>
              </a:rPr>
              <a:t>EPICS 7</a:t>
            </a:r>
            <a:r>
              <a:rPr lang="zh-CN" altLang="en-US" b="1" dirty="0">
                <a:latin typeface="等线" panose="02010600030101010101" pitchFamily="2" charset="-122"/>
                <a:ea typeface="等线" panose="02010600030101010101" pitchFamily="2" charset="-122"/>
              </a:rPr>
              <a:t>：</a:t>
            </a:r>
            <a:r>
              <a:rPr lang="en-US" altLang="zh-CN" b="1" dirty="0">
                <a:latin typeface="等线" panose="02010600030101010101" pitchFamily="2" charset="-122"/>
                <a:ea typeface="等线" panose="02010600030101010101" pitchFamily="2" charset="-122"/>
              </a:rPr>
              <a:t>Assembling and fully describing the locked data read from devices</a:t>
            </a:r>
          </a:p>
          <a:p>
            <a:pPr marL="285750" indent="-285750" algn="just">
              <a:lnSpc>
                <a:spcPct val="150000"/>
              </a:lnSpc>
              <a:buFont typeface="Wingdings" panose="05000000000000000000" pitchFamily="2" charset="2"/>
              <a:buChar char="p"/>
            </a:pPr>
            <a:r>
              <a:rPr lang="en-US" altLang="zh-CN" b="1" dirty="0">
                <a:solidFill>
                  <a:srgbClr val="C00000"/>
                </a:solidFill>
                <a:latin typeface="等线" panose="02010600030101010101" pitchFamily="2" charset="-122"/>
                <a:ea typeface="等线" panose="02010600030101010101" pitchFamily="2" charset="-122"/>
              </a:rPr>
              <a:t>Kafka</a:t>
            </a:r>
            <a:r>
              <a:rPr lang="zh-CN" altLang="en-US" b="1" dirty="0">
                <a:latin typeface="等线" panose="02010600030101010101" pitchFamily="2" charset="-122"/>
                <a:ea typeface="等线" panose="02010600030101010101" pitchFamily="2" charset="-122"/>
              </a:rPr>
              <a:t>：</a:t>
            </a:r>
            <a:r>
              <a:rPr lang="en-US" altLang="zh-CN" b="1" dirty="0">
                <a:latin typeface="等线" panose="02010600030101010101" pitchFamily="2" charset="-122"/>
                <a:ea typeface="等线" panose="02010600030101010101" pitchFamily="2" charset="-122"/>
              </a:rPr>
              <a:t>Data transmission and caching to reduce the network load.</a:t>
            </a:r>
          </a:p>
          <a:p>
            <a:pPr marL="285750" indent="-285750" algn="just">
              <a:lnSpc>
                <a:spcPct val="150000"/>
              </a:lnSpc>
              <a:buFont typeface="Wingdings" panose="05000000000000000000" pitchFamily="2" charset="2"/>
              <a:buChar char="p"/>
            </a:pPr>
            <a:r>
              <a:rPr lang="en-US" altLang="zh-CN" b="1" dirty="0">
                <a:solidFill>
                  <a:srgbClr val="C00000"/>
                </a:solidFill>
                <a:latin typeface="等线" panose="02010600030101010101" pitchFamily="2" charset="-122"/>
                <a:ea typeface="等线" panose="02010600030101010101" pitchFamily="2" charset="-122"/>
              </a:rPr>
              <a:t>MongoDB+HDF5</a:t>
            </a:r>
            <a:r>
              <a:rPr lang="zh-CN" altLang="en-US" b="1" dirty="0">
                <a:latin typeface="等线" panose="02010600030101010101" pitchFamily="2" charset="-122"/>
                <a:ea typeface="等线" panose="02010600030101010101" pitchFamily="2" charset="-122"/>
              </a:rPr>
              <a:t>：</a:t>
            </a:r>
            <a:r>
              <a:rPr lang="en-US" altLang="zh-CN" b="1" dirty="0">
                <a:latin typeface="等线" panose="02010600030101010101" pitchFamily="2" charset="-122"/>
                <a:ea typeface="等线" panose="02010600030101010101" pitchFamily="2" charset="-122"/>
              </a:rPr>
              <a:t>Storing metadata and waveform data.</a:t>
            </a:r>
          </a:p>
          <a:p>
            <a:pPr marL="285750" indent="-285750" algn="just">
              <a:lnSpc>
                <a:spcPct val="150000"/>
              </a:lnSpc>
              <a:buFont typeface="Wingdings" panose="05000000000000000000" pitchFamily="2" charset="2"/>
              <a:buChar char="p"/>
            </a:pPr>
            <a:r>
              <a:rPr lang="en-US" altLang="zh-CN" b="1" dirty="0">
                <a:solidFill>
                  <a:srgbClr val="C00000"/>
                </a:solidFill>
                <a:latin typeface="等线" panose="02010600030101010101" pitchFamily="2" charset="-122"/>
                <a:ea typeface="等线" panose="02010600030101010101" pitchFamily="2" charset="-122"/>
              </a:rPr>
              <a:t>HTTP REST</a:t>
            </a:r>
            <a:r>
              <a:rPr lang="zh-CN" altLang="en-US" b="1" dirty="0">
                <a:solidFill>
                  <a:srgbClr val="C00000"/>
                </a:solidFill>
                <a:latin typeface="等线" panose="02010600030101010101" pitchFamily="2" charset="-122"/>
                <a:ea typeface="等线" panose="02010600030101010101" pitchFamily="2" charset="-122"/>
              </a:rPr>
              <a:t> </a:t>
            </a:r>
            <a:r>
              <a:rPr lang="en-US" altLang="zh-CN" b="1" dirty="0">
                <a:solidFill>
                  <a:srgbClr val="C00000"/>
                </a:solidFill>
                <a:latin typeface="等线" panose="02010600030101010101" pitchFamily="2" charset="-122"/>
                <a:ea typeface="等线" panose="02010600030101010101" pitchFamily="2" charset="-122"/>
              </a:rPr>
              <a:t>Interface</a:t>
            </a:r>
            <a:r>
              <a:rPr lang="zh-CN" altLang="en-US" b="1" dirty="0">
                <a:latin typeface="等线" panose="02010600030101010101" pitchFamily="2" charset="-122"/>
                <a:ea typeface="等线" panose="02010600030101010101" pitchFamily="2" charset="-122"/>
              </a:rPr>
              <a:t>：</a:t>
            </a:r>
            <a:r>
              <a:rPr lang="en-US" altLang="zh-CN" b="1" dirty="0">
                <a:latin typeface="等线" panose="02010600030101010101" pitchFamily="2" charset="-122"/>
                <a:ea typeface="等线" panose="02010600030101010101" pitchFamily="2" charset="-122"/>
              </a:rPr>
              <a:t>Querying, plotting, and downloading multimodal data</a:t>
            </a:r>
          </a:p>
        </p:txBody>
      </p:sp>
      <p:sp>
        <p:nvSpPr>
          <p:cNvPr id="7" name="标题 1">
            <a:extLst>
              <a:ext uri="{FF2B5EF4-FFF2-40B4-BE49-F238E27FC236}">
                <a16:creationId xmlns:a16="http://schemas.microsoft.com/office/drawing/2014/main" id="{94ECAC56-CDE9-433E-80DB-798BF2DD9716}"/>
              </a:ext>
            </a:extLst>
          </p:cNvPr>
          <p:cNvSpPr>
            <a:spLocks noGrp="1"/>
          </p:cNvSpPr>
          <p:nvPr>
            <p:ph type="title"/>
          </p:nvPr>
        </p:nvSpPr>
        <p:spPr>
          <a:xfrm>
            <a:off x="2783632" y="496359"/>
            <a:ext cx="5760640" cy="575999"/>
          </a:xfrm>
        </p:spPr>
        <p:txBody>
          <a:bodyPr/>
          <a:lstStyle/>
          <a:p>
            <a:r>
              <a:rPr lang="en-US" altLang="zh-CN" dirty="0">
                <a:solidFill>
                  <a:srgbClr val="0070C0"/>
                </a:solidFill>
              </a:rPr>
              <a:t>Data Acquisition and Storage</a:t>
            </a:r>
            <a:endParaRPr lang="zh-CN" altLang="en-US" dirty="0">
              <a:solidFill>
                <a:srgbClr val="0070C0"/>
              </a:solidFill>
            </a:endParaRPr>
          </a:p>
        </p:txBody>
      </p:sp>
      <p:grpSp>
        <p:nvGrpSpPr>
          <p:cNvPr id="11" name="组合 10">
            <a:extLst>
              <a:ext uri="{FF2B5EF4-FFF2-40B4-BE49-F238E27FC236}">
                <a16:creationId xmlns:a16="http://schemas.microsoft.com/office/drawing/2014/main" id="{CE1C35B2-0986-4052-972D-256D953D5910}"/>
              </a:ext>
            </a:extLst>
          </p:cNvPr>
          <p:cNvGrpSpPr/>
          <p:nvPr/>
        </p:nvGrpSpPr>
        <p:grpSpPr>
          <a:xfrm>
            <a:off x="59247" y="1160645"/>
            <a:ext cx="4380569" cy="5020671"/>
            <a:chOff x="7162501" y="613370"/>
            <a:chExt cx="5915751" cy="6055990"/>
          </a:xfrm>
        </p:grpSpPr>
        <p:pic>
          <p:nvPicPr>
            <p:cNvPr id="8" name="图片 7">
              <a:extLst>
                <a:ext uri="{FF2B5EF4-FFF2-40B4-BE49-F238E27FC236}">
                  <a16:creationId xmlns:a16="http://schemas.microsoft.com/office/drawing/2014/main" id="{59B4D2C0-1ADC-4805-96E4-4488D98EA6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501" y="613370"/>
              <a:ext cx="5040560" cy="6055990"/>
            </a:xfrm>
            <a:prstGeom prst="rect">
              <a:avLst/>
            </a:prstGeom>
          </p:spPr>
        </p:pic>
        <p:sp>
          <p:nvSpPr>
            <p:cNvPr id="10" name="文本框 9">
              <a:extLst>
                <a:ext uri="{FF2B5EF4-FFF2-40B4-BE49-F238E27FC236}">
                  <a16:creationId xmlns:a16="http://schemas.microsoft.com/office/drawing/2014/main" id="{9F6AA37B-6932-4DF4-9EE0-81485201D451}"/>
                </a:ext>
              </a:extLst>
            </p:cNvPr>
            <p:cNvSpPr txBox="1"/>
            <p:nvPr/>
          </p:nvSpPr>
          <p:spPr>
            <a:xfrm>
              <a:off x="8760296" y="6289575"/>
              <a:ext cx="4317956" cy="371244"/>
            </a:xfrm>
            <a:prstGeom prst="rect">
              <a:avLst/>
            </a:prstGeom>
            <a:solidFill>
              <a:schemeClr val="bg1"/>
            </a:solidFill>
          </p:spPr>
          <p:txBody>
            <a:bodyPr wrap="square" rtlCol="0">
              <a:spAutoFit/>
            </a:bodyPr>
            <a:lstStyle/>
            <a:p>
              <a:pPr algn="ctr"/>
              <a:r>
                <a:rPr lang="en-US" altLang="zh-CN" sz="1400" dirty="0"/>
                <a:t>Data</a:t>
              </a:r>
              <a:r>
                <a:rPr lang="zh-CN" altLang="en-US" sz="1400" dirty="0"/>
                <a:t> </a:t>
              </a:r>
              <a:r>
                <a:rPr lang="en-US" altLang="zh-CN" sz="1400" dirty="0"/>
                <a:t>acquisition</a:t>
              </a:r>
              <a:r>
                <a:rPr lang="zh-CN" altLang="en-US" sz="1400" dirty="0"/>
                <a:t> </a:t>
              </a:r>
              <a:r>
                <a:rPr lang="en-US" altLang="zh-CN" sz="1400" dirty="0"/>
                <a:t>event</a:t>
              </a:r>
              <a:r>
                <a:rPr lang="zh-CN" altLang="en-US" sz="1400" dirty="0"/>
                <a:t> </a:t>
              </a:r>
              <a:r>
                <a:rPr lang="en-US" altLang="zh-CN" sz="1400" dirty="0"/>
                <a:t>distribution</a:t>
              </a:r>
              <a:endParaRPr lang="zh-CN" altLang="en-US" sz="1400" dirty="0"/>
            </a:p>
          </p:txBody>
        </p:sp>
      </p:grpSp>
      <p:sp>
        <p:nvSpPr>
          <p:cNvPr id="12" name="矩形 11">
            <a:extLst>
              <a:ext uri="{FF2B5EF4-FFF2-40B4-BE49-F238E27FC236}">
                <a16:creationId xmlns:a16="http://schemas.microsoft.com/office/drawing/2014/main" id="{F73EF69A-1013-4DF7-A71F-E352940DB457}"/>
              </a:ext>
            </a:extLst>
          </p:cNvPr>
          <p:cNvSpPr/>
          <p:nvPr/>
        </p:nvSpPr>
        <p:spPr bwMode="auto">
          <a:xfrm>
            <a:off x="7909956" y="1160645"/>
            <a:ext cx="753652" cy="1529276"/>
          </a:xfrm>
          <a:prstGeom prst="rect">
            <a:avLst/>
          </a:prstGeom>
          <a:solidFill>
            <a:srgbClr val="FFC000">
              <a:alpha val="57000"/>
            </a:srgbClr>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FFCC00"/>
              </a:solidFill>
              <a:effectLst>
                <a:outerShdw blurRad="38100" dist="38100" dir="2700000" algn="tl">
                  <a:srgbClr val="000000">
                    <a:alpha val="43137"/>
                  </a:srgbClr>
                </a:outerShdw>
              </a:effectLst>
              <a:latin typeface="Arial" panose="020B0604020202020204" pitchFamily="34" charset="0"/>
              <a:ea typeface="宋体" pitchFamily="2" charset="-122"/>
            </a:endParaRPr>
          </a:p>
        </p:txBody>
      </p:sp>
      <p:sp>
        <p:nvSpPr>
          <p:cNvPr id="2" name="矩形 1">
            <a:extLst>
              <a:ext uri="{FF2B5EF4-FFF2-40B4-BE49-F238E27FC236}">
                <a16:creationId xmlns:a16="http://schemas.microsoft.com/office/drawing/2014/main" id="{B19DD0CF-A145-47C0-9483-6CB773151930}"/>
              </a:ext>
            </a:extLst>
          </p:cNvPr>
          <p:cNvSpPr/>
          <p:nvPr/>
        </p:nvSpPr>
        <p:spPr>
          <a:xfrm>
            <a:off x="3719999" y="1072358"/>
            <a:ext cx="4320218" cy="2958630"/>
          </a:xfrm>
          <a:prstGeom prst="rect">
            <a:avLst/>
          </a:prstGeom>
        </p:spPr>
        <p:txBody>
          <a:bodyPr wrap="square">
            <a:spAutoFit/>
          </a:bodyPr>
          <a:lstStyle/>
          <a:p>
            <a:pPr marL="285744" indent="-285744">
              <a:lnSpc>
                <a:spcPct val="150000"/>
              </a:lnSpc>
              <a:buFont typeface="Wingdings" panose="05000000000000000000" pitchFamily="2" charset="2"/>
              <a:buChar char="Ø"/>
            </a:pPr>
            <a:r>
              <a:rPr lang="en-US" altLang="zh-CN" b="1" dirty="0">
                <a:solidFill>
                  <a:srgbClr val="C00000"/>
                </a:solidFill>
                <a:latin typeface="等线" panose="02010600030101010101" pitchFamily="2" charset="-122"/>
                <a:ea typeface="等线" panose="02010600030101010101" pitchFamily="2" charset="-122"/>
              </a:rPr>
              <a:t>Device-level Data Caching: </a:t>
            </a:r>
            <a:r>
              <a:rPr lang="en-US" altLang="zh-CN" b="1" dirty="0">
                <a:latin typeface="等线" panose="02010600030101010101" pitchFamily="2" charset="-122"/>
                <a:ea typeface="等线" panose="02010600030101010101" pitchFamily="2" charset="-122"/>
              </a:rPr>
              <a:t>Ensuring High Temporal Resolution of Data</a:t>
            </a:r>
          </a:p>
          <a:p>
            <a:pPr marL="285744" indent="-285744">
              <a:lnSpc>
                <a:spcPct val="150000"/>
              </a:lnSpc>
              <a:buFont typeface="Wingdings" panose="05000000000000000000" pitchFamily="2" charset="2"/>
              <a:buChar char="Ø"/>
            </a:pPr>
            <a:r>
              <a:rPr lang="en-US" altLang="zh-CN" b="1" dirty="0">
                <a:solidFill>
                  <a:srgbClr val="C00000"/>
                </a:solidFill>
                <a:latin typeface="等线" panose="02010600030101010101" pitchFamily="2" charset="-122"/>
                <a:ea typeface="等线" panose="02010600030101010101" pitchFamily="2" charset="-122"/>
              </a:rPr>
              <a:t>High-Precision Time Synchronization System: </a:t>
            </a:r>
            <a:r>
              <a:rPr lang="en-US" altLang="zh-CN" b="1" dirty="0">
                <a:latin typeface="等线" panose="02010600030101010101" pitchFamily="2" charset="-122"/>
                <a:ea typeface="等线" panose="02010600030101010101" pitchFamily="2" charset="-122"/>
              </a:rPr>
              <a:t>Achieves global data acquisition event distribution, ensuring the relevance of the collected data.</a:t>
            </a:r>
          </a:p>
        </p:txBody>
      </p:sp>
    </p:spTree>
    <p:extLst>
      <p:ext uri="{BB962C8B-B14F-4D97-AF65-F5344CB8AC3E}">
        <p14:creationId xmlns:p14="http://schemas.microsoft.com/office/powerpoint/2010/main" val="38249145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64CBC8FF-6B3C-465B-A4B0-C0303BE0B8A5}"/>
              </a:ext>
            </a:extLst>
          </p:cNvPr>
          <p:cNvPicPr>
            <a:picLocks noChangeAspect="1"/>
          </p:cNvPicPr>
          <p:nvPr/>
        </p:nvPicPr>
        <p:blipFill>
          <a:blip r:embed="rId2"/>
          <a:stretch>
            <a:fillRect/>
          </a:stretch>
        </p:blipFill>
        <p:spPr>
          <a:xfrm>
            <a:off x="7900758" y="1171676"/>
            <a:ext cx="4162708" cy="1754242"/>
          </a:xfrm>
          <a:prstGeom prst="rect">
            <a:avLst/>
          </a:prstGeom>
        </p:spPr>
      </p:pic>
      <p:sp>
        <p:nvSpPr>
          <p:cNvPr id="5" name="灯片编号占位符 4"/>
          <p:cNvSpPr>
            <a:spLocks noGrp="1"/>
          </p:cNvSpPr>
          <p:nvPr>
            <p:ph type="sldNum" sz="quarter" idx="12"/>
          </p:nvPr>
        </p:nvSpPr>
        <p:spPr/>
        <p:txBody>
          <a:bodyPr/>
          <a:lstStyle/>
          <a:p>
            <a:pPr>
              <a:defRPr/>
            </a:pPr>
            <a:fld id="{7CFD2C69-0BD4-41E4-AB27-AE65CFEAFB66}" type="slidenum">
              <a:rPr lang="en-US" altLang="zh-CN" smtClean="0"/>
              <a:t>18</a:t>
            </a:fld>
            <a:endParaRPr lang="en-US" altLang="zh-CN" dirty="0"/>
          </a:p>
        </p:txBody>
      </p:sp>
      <p:sp>
        <p:nvSpPr>
          <p:cNvPr id="8" name="页脚占位符 3"/>
          <p:cNvSpPr>
            <a:spLocks noGrp="1"/>
          </p:cNvSpPr>
          <p:nvPr>
            <p:ph type="ftr" sz="quarter" idx="11"/>
          </p:nvPr>
        </p:nvSpPr>
        <p:spPr>
          <a:xfrm>
            <a:off x="2843808" y="6669360"/>
            <a:ext cx="3456384" cy="216024"/>
          </a:xfrm>
        </p:spPr>
        <p:txBody>
          <a:bodyPr/>
          <a:lstStyle/>
          <a:p>
            <a:pPr>
              <a:defRPr/>
            </a:pPr>
            <a:r>
              <a:rPr lang="en-US" altLang="zh-CN"/>
              <a:t>Yi Jiao, IHEP, jiaoyi@ihep.ac.cn</a:t>
            </a:r>
            <a:endParaRPr lang="en-US" altLang="zh-CN" dirty="0"/>
          </a:p>
        </p:txBody>
      </p:sp>
      <p:sp>
        <p:nvSpPr>
          <p:cNvPr id="9" name="灯片编号占位符 4"/>
          <p:cNvSpPr txBox="1"/>
          <p:nvPr/>
        </p:nvSpPr>
        <p:spPr bwMode="auto">
          <a:xfrm>
            <a:off x="6588224" y="6669360"/>
            <a:ext cx="2133600" cy="216024"/>
          </a:xfrm>
          <a:prstGeom prst="rect">
            <a:avLst/>
          </a:prstGeom>
          <a:noFill/>
          <a:ln w="9525">
            <a:noFill/>
            <a:miter lim="800000"/>
          </a:ln>
          <a:effectLst/>
        </p:spPr>
        <p:txBody>
          <a:bodyPr vert="horz" wrap="square" lIns="91440" tIns="45720" rIns="91440" bIns="45720" numCol="1" anchor="t" anchorCtr="0" compatLnSpc="1"/>
          <a:lstStyle>
            <a:defPPr>
              <a:defRPr lang="zh-CN"/>
            </a:defPPr>
            <a:lvl1pPr algn="r" rtl="0" fontAlgn="auto">
              <a:spcBef>
                <a:spcPts val="0"/>
              </a:spcBef>
              <a:spcAft>
                <a:spcPts val="0"/>
              </a:spcAft>
              <a:defRPr sz="1000" kern="1200">
                <a:solidFill>
                  <a:srgbClr val="000000"/>
                </a:solidFill>
                <a:effectLst/>
                <a:latin typeface="Times New Roman" panose="02020603050405020304" pitchFamily="18" charset="0"/>
                <a:ea typeface="+mn-ea"/>
                <a:cs typeface="Times New Roman" panose="02020603050405020304" pitchFamily="18" charset="0"/>
              </a:defRPr>
            </a:lvl1pPr>
            <a:lvl2pPr marL="457200" algn="l" rtl="0" fontAlgn="base">
              <a:spcBef>
                <a:spcPct val="0"/>
              </a:spcBef>
              <a:spcAft>
                <a:spcPct val="0"/>
              </a:spcAft>
              <a:defRPr kern="1200">
                <a:solidFill>
                  <a:schemeClr val="tx1"/>
                </a:solidFill>
                <a:latin typeface="Arial" panose="020B0604020202020204"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itchFamily="2" charset="-122"/>
                <a:cs typeface="+mn-cs"/>
              </a:defRPr>
            </a:lvl9pPr>
          </a:lstStyle>
          <a:p>
            <a:pPr>
              <a:defRPr/>
            </a:pPr>
            <a:fld id="{7CFD2C69-0BD4-41E4-AB27-AE65CFEAFB66}" type="slidenum">
              <a:rPr lang="en-US" altLang="zh-CN" smtClean="0"/>
              <a:t>18</a:t>
            </a:fld>
            <a:endParaRPr lang="en-US" altLang="zh-CN" dirty="0"/>
          </a:p>
        </p:txBody>
      </p:sp>
      <p:sp>
        <p:nvSpPr>
          <p:cNvPr id="10" name="文本框 9"/>
          <p:cNvSpPr txBox="1"/>
          <p:nvPr/>
        </p:nvSpPr>
        <p:spPr>
          <a:xfrm>
            <a:off x="288613" y="1116586"/>
            <a:ext cx="7463571" cy="646331"/>
          </a:xfrm>
          <a:prstGeom prst="rect">
            <a:avLst/>
          </a:prstGeom>
          <a:noFill/>
        </p:spPr>
        <p:txBody>
          <a:bodyPr wrap="square" rtlCol="0">
            <a:spAutoFit/>
          </a:bodyPr>
          <a:lstStyle/>
          <a:p>
            <a:r>
              <a:rPr lang="en-US" altLang="zh-CN" b="0" i="0" dirty="0">
                <a:solidFill>
                  <a:srgbClr val="0D0D0D"/>
                </a:solidFill>
                <a:effectLst/>
                <a:latin typeface="Söhne"/>
              </a:rPr>
              <a:t>Global timestamp synchronization for the accelerator is achieved through a combination of </a:t>
            </a:r>
            <a:r>
              <a:rPr lang="en-US" altLang="zh-CN" b="1" i="0" dirty="0">
                <a:solidFill>
                  <a:srgbClr val="C00000"/>
                </a:solidFill>
                <a:effectLst/>
                <a:latin typeface="Söhne"/>
              </a:rPr>
              <a:t>event-based timing systems </a:t>
            </a:r>
            <a:r>
              <a:rPr lang="en-US" altLang="zh-CN" b="0" i="0" dirty="0">
                <a:solidFill>
                  <a:srgbClr val="0D0D0D"/>
                </a:solidFill>
                <a:effectLst/>
                <a:latin typeface="Söhne"/>
              </a:rPr>
              <a:t>and </a:t>
            </a:r>
            <a:r>
              <a:rPr lang="en-US" altLang="zh-CN" b="1" i="0" dirty="0">
                <a:solidFill>
                  <a:srgbClr val="C00000"/>
                </a:solidFill>
                <a:effectLst/>
                <a:latin typeface="Söhne"/>
              </a:rPr>
              <a:t>NTP (Network Time Protocol)</a:t>
            </a:r>
            <a:endParaRPr lang="en-US" altLang="zh-CN" b="1" dirty="0">
              <a:solidFill>
                <a:srgbClr val="C00000"/>
              </a:solidFill>
              <a:latin typeface="等线" panose="02010600030101010101" pitchFamily="2" charset="-122"/>
              <a:ea typeface="等线" panose="02010600030101010101" pitchFamily="2" charset="-122"/>
            </a:endParaRPr>
          </a:p>
        </p:txBody>
      </p:sp>
      <p:sp>
        <p:nvSpPr>
          <p:cNvPr id="12" name="文本框 11"/>
          <p:cNvSpPr txBox="1"/>
          <p:nvPr/>
        </p:nvSpPr>
        <p:spPr>
          <a:xfrm>
            <a:off x="187991" y="1773948"/>
            <a:ext cx="8006064" cy="2127634"/>
          </a:xfrm>
          <a:prstGeom prst="rect">
            <a:avLst/>
          </a:prstGeom>
          <a:noFill/>
        </p:spPr>
        <p:txBody>
          <a:bodyPr wrap="square" rtlCol="0">
            <a:spAutoFit/>
          </a:bodyPr>
          <a:lstStyle/>
          <a:p>
            <a:pPr marL="285750" lvl="0" indent="-285750" algn="just">
              <a:lnSpc>
                <a:spcPct val="150000"/>
              </a:lnSpc>
              <a:buFont typeface="Wingdings" panose="05000000000000000000" pitchFamily="2" charset="2"/>
              <a:buChar char="p"/>
            </a:pPr>
            <a:r>
              <a:rPr lang="en-US" altLang="zh-CN" b="1"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Systems with configured event receivers</a:t>
            </a:r>
            <a:r>
              <a:rPr lang="zh-CN" altLang="en-US" b="1"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a:t>
            </a:r>
            <a:r>
              <a:rPr lang="en-US" altLang="zh-CN" b="1"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Global timing is synchronized through an event-based timing system.</a:t>
            </a:r>
          </a:p>
          <a:p>
            <a:pPr marL="285750" lvl="0" indent="-285750" algn="just">
              <a:lnSpc>
                <a:spcPct val="150000"/>
              </a:lnSpc>
              <a:buFont typeface="Wingdings" panose="05000000000000000000" pitchFamily="2" charset="2"/>
              <a:buChar char="p"/>
            </a:pPr>
            <a:r>
              <a:rPr lang="en-US" altLang="zh-CN" b="1"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For Systems unable to synchronize time using an event-based timing system: Time synchronization can be achieved using NTP or PTP, with real-time deviation calculations to calibrate data timing</a:t>
            </a:r>
          </a:p>
        </p:txBody>
      </p:sp>
      <p:sp>
        <p:nvSpPr>
          <p:cNvPr id="13" name="标题 1">
            <a:extLst>
              <a:ext uri="{FF2B5EF4-FFF2-40B4-BE49-F238E27FC236}">
                <a16:creationId xmlns:a16="http://schemas.microsoft.com/office/drawing/2014/main" id="{7B10D40C-C8C4-4A2A-8E9B-27E1B55B603F}"/>
              </a:ext>
            </a:extLst>
          </p:cNvPr>
          <p:cNvSpPr>
            <a:spLocks noGrp="1"/>
          </p:cNvSpPr>
          <p:nvPr>
            <p:ph type="title"/>
          </p:nvPr>
        </p:nvSpPr>
        <p:spPr>
          <a:xfrm>
            <a:off x="2783632" y="496359"/>
            <a:ext cx="5511044" cy="575999"/>
          </a:xfrm>
        </p:spPr>
        <p:txBody>
          <a:bodyPr/>
          <a:lstStyle/>
          <a:p>
            <a:r>
              <a:rPr lang="en-US" altLang="zh-CN" dirty="0">
                <a:solidFill>
                  <a:srgbClr val="0070C0"/>
                </a:solidFill>
              </a:rPr>
              <a:t>Data</a:t>
            </a:r>
            <a:r>
              <a:rPr lang="zh-CN" altLang="en-US" dirty="0">
                <a:solidFill>
                  <a:srgbClr val="0070C0"/>
                </a:solidFill>
              </a:rPr>
              <a:t> </a:t>
            </a:r>
            <a:r>
              <a:rPr lang="en-US" altLang="zh-CN" dirty="0">
                <a:solidFill>
                  <a:srgbClr val="0070C0"/>
                </a:solidFill>
              </a:rPr>
              <a:t>Synchronization</a:t>
            </a:r>
            <a:endParaRPr lang="zh-CN" altLang="en-US" dirty="0">
              <a:solidFill>
                <a:srgbClr val="0070C0"/>
              </a:solidFill>
            </a:endParaRPr>
          </a:p>
        </p:txBody>
      </p:sp>
      <p:sp>
        <p:nvSpPr>
          <p:cNvPr id="3" name="文本框 2">
            <a:extLst>
              <a:ext uri="{FF2B5EF4-FFF2-40B4-BE49-F238E27FC236}">
                <a16:creationId xmlns:a16="http://schemas.microsoft.com/office/drawing/2014/main" id="{62EF0986-8352-4180-8749-4EAB4422E744}"/>
              </a:ext>
            </a:extLst>
          </p:cNvPr>
          <p:cNvSpPr txBox="1"/>
          <p:nvPr/>
        </p:nvSpPr>
        <p:spPr>
          <a:xfrm>
            <a:off x="865060" y="6025575"/>
            <a:ext cx="3957495" cy="646331"/>
          </a:xfrm>
          <a:prstGeom prst="rect">
            <a:avLst/>
          </a:prstGeom>
          <a:noFill/>
        </p:spPr>
        <p:txBody>
          <a:bodyPr wrap="square" rtlCol="0">
            <a:spAutoFit/>
          </a:bodyPr>
          <a:lstStyle/>
          <a:p>
            <a:r>
              <a:rPr lang="en-US" altLang="zh-CN" dirty="0">
                <a:latin typeface="等线" panose="02010600030101010101" pitchFamily="2" charset="-122"/>
                <a:ea typeface="等线" panose="02010600030101010101" pitchFamily="2" charset="-122"/>
              </a:rPr>
              <a:t>Global high-precision timing through an </a:t>
            </a:r>
            <a:r>
              <a:rPr lang="en-US" altLang="zh-CN" b="1" dirty="0">
                <a:solidFill>
                  <a:srgbClr val="C00000"/>
                </a:solidFill>
                <a:latin typeface="等线" panose="02010600030101010101" pitchFamily="2" charset="-122"/>
                <a:ea typeface="等线" panose="02010600030101010101" pitchFamily="2" charset="-122"/>
              </a:rPr>
              <a:t>event-based timing system</a:t>
            </a:r>
            <a:endParaRPr lang="zh-CN" altLang="en-US" b="1" dirty="0">
              <a:solidFill>
                <a:srgbClr val="C00000"/>
              </a:solidFill>
              <a:latin typeface="等线" panose="02010600030101010101" pitchFamily="2" charset="-122"/>
              <a:ea typeface="等线" panose="02010600030101010101" pitchFamily="2" charset="-122"/>
            </a:endParaRPr>
          </a:p>
        </p:txBody>
      </p:sp>
      <p:sp>
        <p:nvSpPr>
          <p:cNvPr id="17" name="文本框 16">
            <a:extLst>
              <a:ext uri="{FF2B5EF4-FFF2-40B4-BE49-F238E27FC236}">
                <a16:creationId xmlns:a16="http://schemas.microsoft.com/office/drawing/2014/main" id="{A910AD59-4147-4488-82B2-DBDD643E0E58}"/>
              </a:ext>
            </a:extLst>
          </p:cNvPr>
          <p:cNvSpPr txBox="1"/>
          <p:nvPr/>
        </p:nvSpPr>
        <p:spPr>
          <a:xfrm>
            <a:off x="5762937" y="6024486"/>
            <a:ext cx="6336704" cy="369332"/>
          </a:xfrm>
          <a:prstGeom prst="rect">
            <a:avLst/>
          </a:prstGeom>
          <a:noFill/>
        </p:spPr>
        <p:txBody>
          <a:bodyPr wrap="square" rtlCol="0">
            <a:spAutoFit/>
          </a:bodyPr>
          <a:lstStyle/>
          <a:p>
            <a:r>
              <a:rPr lang="en-US" altLang="zh-CN" dirty="0">
                <a:latin typeface="等线" panose="02010600030101010101" pitchFamily="2" charset="-122"/>
                <a:ea typeface="等线" panose="02010600030101010101" pitchFamily="2" charset="-122"/>
              </a:rPr>
              <a:t>Timing</a:t>
            </a:r>
            <a:r>
              <a:rPr lang="zh-CN" altLang="en-US" dirty="0">
                <a:latin typeface="等线" panose="02010600030101010101" pitchFamily="2" charset="-122"/>
                <a:ea typeface="等线" panose="02010600030101010101" pitchFamily="2" charset="-122"/>
              </a:rPr>
              <a:t> </a:t>
            </a:r>
            <a:r>
              <a:rPr lang="en-US" altLang="zh-CN" dirty="0">
                <a:latin typeface="等线" panose="02010600030101010101" pitchFamily="2" charset="-122"/>
                <a:ea typeface="等线" panose="02010600030101010101" pitchFamily="2" charset="-122"/>
              </a:rPr>
              <a:t>and</a:t>
            </a:r>
            <a:r>
              <a:rPr lang="zh-CN" altLang="en-US" dirty="0">
                <a:latin typeface="等线" panose="02010600030101010101" pitchFamily="2" charset="-122"/>
                <a:ea typeface="等线" panose="02010600030101010101" pitchFamily="2" charset="-122"/>
              </a:rPr>
              <a:t> </a:t>
            </a:r>
            <a:r>
              <a:rPr lang="en-US" altLang="zh-CN" dirty="0">
                <a:latin typeface="等线" panose="02010600030101010101" pitchFamily="2" charset="-122"/>
                <a:ea typeface="等线" panose="02010600030101010101" pitchFamily="2" charset="-122"/>
              </a:rPr>
              <a:t>real-time</a:t>
            </a:r>
            <a:r>
              <a:rPr lang="zh-CN" altLang="en-US" dirty="0">
                <a:latin typeface="等线" panose="02010600030101010101" pitchFamily="2" charset="-122"/>
                <a:ea typeface="等线" panose="02010600030101010101" pitchFamily="2" charset="-122"/>
              </a:rPr>
              <a:t> </a:t>
            </a:r>
            <a:r>
              <a:rPr lang="en-US" altLang="zh-CN" dirty="0">
                <a:latin typeface="等线" panose="02010600030101010101" pitchFamily="2" charset="-122"/>
                <a:ea typeface="等线" panose="02010600030101010101" pitchFamily="2" charset="-122"/>
              </a:rPr>
              <a:t>deviation</a:t>
            </a:r>
            <a:r>
              <a:rPr lang="zh-CN" altLang="en-US" dirty="0">
                <a:latin typeface="等线" panose="02010600030101010101" pitchFamily="2" charset="-122"/>
                <a:ea typeface="等线" panose="02010600030101010101" pitchFamily="2" charset="-122"/>
              </a:rPr>
              <a:t> </a:t>
            </a:r>
            <a:r>
              <a:rPr lang="en-US" altLang="zh-CN" dirty="0">
                <a:latin typeface="等线" panose="02010600030101010101" pitchFamily="2" charset="-122"/>
                <a:ea typeface="等线" panose="02010600030101010101" pitchFamily="2" charset="-122"/>
              </a:rPr>
              <a:t>calculation</a:t>
            </a:r>
            <a:r>
              <a:rPr lang="zh-CN" altLang="en-US" dirty="0">
                <a:latin typeface="等线" panose="02010600030101010101" pitchFamily="2" charset="-122"/>
                <a:ea typeface="等线" panose="02010600030101010101" pitchFamily="2" charset="-122"/>
              </a:rPr>
              <a:t> </a:t>
            </a:r>
            <a:r>
              <a:rPr lang="en-US" altLang="zh-CN" dirty="0">
                <a:latin typeface="等线" panose="02010600030101010101" pitchFamily="2" charset="-122"/>
                <a:ea typeface="等线" panose="02010600030101010101" pitchFamily="2" charset="-122"/>
              </a:rPr>
              <a:t>based</a:t>
            </a:r>
            <a:r>
              <a:rPr lang="zh-CN" altLang="en-US" dirty="0">
                <a:latin typeface="等线" panose="02010600030101010101" pitchFamily="2" charset="-122"/>
                <a:ea typeface="等线" panose="02010600030101010101" pitchFamily="2" charset="-122"/>
              </a:rPr>
              <a:t> </a:t>
            </a:r>
            <a:r>
              <a:rPr lang="en-US" altLang="zh-CN" dirty="0">
                <a:latin typeface="等线" panose="02010600030101010101" pitchFamily="2" charset="-122"/>
                <a:ea typeface="等线" panose="02010600030101010101" pitchFamily="2" charset="-122"/>
              </a:rPr>
              <a:t>on</a:t>
            </a:r>
            <a:r>
              <a:rPr lang="zh-CN" altLang="en-US" dirty="0">
                <a:latin typeface="等线" panose="02010600030101010101" pitchFamily="2" charset="-122"/>
                <a:ea typeface="等线" panose="02010600030101010101" pitchFamily="2" charset="-122"/>
              </a:rPr>
              <a:t> </a:t>
            </a:r>
            <a:r>
              <a:rPr lang="en-US" altLang="zh-CN" b="1" dirty="0">
                <a:solidFill>
                  <a:srgbClr val="C00000"/>
                </a:solidFill>
                <a:latin typeface="等线" panose="02010600030101010101" pitchFamily="2" charset="-122"/>
                <a:ea typeface="等线" panose="02010600030101010101" pitchFamily="2" charset="-122"/>
              </a:rPr>
              <a:t>NTP/PTP</a:t>
            </a:r>
            <a:endParaRPr lang="zh-CN" altLang="en-US" b="1" dirty="0">
              <a:solidFill>
                <a:srgbClr val="C00000"/>
              </a:solidFill>
              <a:latin typeface="等线" panose="02010600030101010101" pitchFamily="2" charset="-122"/>
              <a:ea typeface="等线" panose="02010600030101010101" pitchFamily="2" charset="-122"/>
            </a:endParaRPr>
          </a:p>
        </p:txBody>
      </p:sp>
      <p:sp>
        <p:nvSpPr>
          <p:cNvPr id="18" name="矩形 17">
            <a:extLst>
              <a:ext uri="{FF2B5EF4-FFF2-40B4-BE49-F238E27FC236}">
                <a16:creationId xmlns:a16="http://schemas.microsoft.com/office/drawing/2014/main" id="{00FD517D-3A06-4159-B049-7DE6A4B06A80}"/>
              </a:ext>
            </a:extLst>
          </p:cNvPr>
          <p:cNvSpPr/>
          <p:nvPr/>
        </p:nvSpPr>
        <p:spPr bwMode="auto">
          <a:xfrm>
            <a:off x="7909956" y="1160645"/>
            <a:ext cx="753652" cy="1529276"/>
          </a:xfrm>
          <a:prstGeom prst="rect">
            <a:avLst/>
          </a:prstGeom>
          <a:solidFill>
            <a:srgbClr val="FFC000">
              <a:alpha val="57000"/>
            </a:srgbClr>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FFCC00"/>
              </a:solidFill>
              <a:effectLst>
                <a:outerShdw blurRad="38100" dist="38100" dir="2700000" algn="tl">
                  <a:srgbClr val="000000">
                    <a:alpha val="43137"/>
                  </a:srgbClr>
                </a:outerShdw>
              </a:effectLst>
              <a:latin typeface="Arial" panose="020B0604020202020204" pitchFamily="34" charset="0"/>
              <a:ea typeface="宋体" pitchFamily="2" charset="-122"/>
            </a:endParaRPr>
          </a:p>
        </p:txBody>
      </p:sp>
      <p:pic>
        <p:nvPicPr>
          <p:cNvPr id="15" name="图片 14">
            <a:extLst>
              <a:ext uri="{FF2B5EF4-FFF2-40B4-BE49-F238E27FC236}">
                <a16:creationId xmlns:a16="http://schemas.microsoft.com/office/drawing/2014/main" id="{C6C1A83F-6ACF-4950-80FD-874CE992D368}"/>
              </a:ext>
            </a:extLst>
          </p:cNvPr>
          <p:cNvPicPr>
            <a:picLocks noChangeAspect="1"/>
          </p:cNvPicPr>
          <p:nvPr/>
        </p:nvPicPr>
        <p:blipFill>
          <a:blip r:embed="rId3"/>
          <a:stretch>
            <a:fillRect/>
          </a:stretch>
        </p:blipFill>
        <p:spPr>
          <a:xfrm>
            <a:off x="6096000" y="4010361"/>
            <a:ext cx="5325842" cy="1738583"/>
          </a:xfrm>
          <a:prstGeom prst="rect">
            <a:avLst/>
          </a:prstGeom>
        </p:spPr>
      </p:pic>
      <p:pic>
        <p:nvPicPr>
          <p:cNvPr id="21" name="图片 20">
            <a:extLst>
              <a:ext uri="{FF2B5EF4-FFF2-40B4-BE49-F238E27FC236}">
                <a16:creationId xmlns:a16="http://schemas.microsoft.com/office/drawing/2014/main" id="{987DA006-3F7C-4D59-8A60-AAB2A6E40532}"/>
              </a:ext>
            </a:extLst>
          </p:cNvPr>
          <p:cNvPicPr>
            <a:picLocks noChangeAspect="1"/>
          </p:cNvPicPr>
          <p:nvPr/>
        </p:nvPicPr>
        <p:blipFill>
          <a:blip r:embed="rId4"/>
          <a:stretch>
            <a:fillRect/>
          </a:stretch>
        </p:blipFill>
        <p:spPr>
          <a:xfrm>
            <a:off x="571357" y="3915843"/>
            <a:ext cx="4544899" cy="197196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a:extLst>
              <a:ext uri="{FF2B5EF4-FFF2-40B4-BE49-F238E27FC236}">
                <a16:creationId xmlns:a16="http://schemas.microsoft.com/office/drawing/2014/main" id="{2AB80736-8ADB-4D2E-9904-37CAB5623F57}"/>
              </a:ext>
            </a:extLst>
          </p:cNvPr>
          <p:cNvPicPr>
            <a:picLocks noChangeAspect="1"/>
          </p:cNvPicPr>
          <p:nvPr/>
        </p:nvPicPr>
        <p:blipFill>
          <a:blip r:embed="rId3"/>
          <a:stretch>
            <a:fillRect/>
          </a:stretch>
        </p:blipFill>
        <p:spPr>
          <a:xfrm>
            <a:off x="7900758" y="1171676"/>
            <a:ext cx="4162708" cy="1754242"/>
          </a:xfrm>
          <a:prstGeom prst="rect">
            <a:avLst/>
          </a:prstGeom>
        </p:spPr>
      </p:pic>
      <p:pic>
        <p:nvPicPr>
          <p:cNvPr id="3" name="图片 2">
            <a:extLst>
              <a:ext uri="{FF2B5EF4-FFF2-40B4-BE49-F238E27FC236}">
                <a16:creationId xmlns:a16="http://schemas.microsoft.com/office/drawing/2014/main" id="{F749C519-DBC6-48F8-A348-0D0936BAAF2D}"/>
              </a:ext>
            </a:extLst>
          </p:cNvPr>
          <p:cNvPicPr>
            <a:picLocks noChangeAspect="1"/>
          </p:cNvPicPr>
          <p:nvPr/>
        </p:nvPicPr>
        <p:blipFill>
          <a:blip r:embed="rId4"/>
          <a:stretch>
            <a:fillRect/>
          </a:stretch>
        </p:blipFill>
        <p:spPr>
          <a:xfrm>
            <a:off x="8306871" y="3451736"/>
            <a:ext cx="3710045" cy="2848293"/>
          </a:xfrm>
          <a:prstGeom prst="rect">
            <a:avLst/>
          </a:prstGeom>
        </p:spPr>
      </p:pic>
      <p:sp>
        <p:nvSpPr>
          <p:cNvPr id="4" name="页脚占位符 3"/>
          <p:cNvSpPr>
            <a:spLocks noGrp="1"/>
          </p:cNvSpPr>
          <p:nvPr>
            <p:ph type="ftr" sz="quarter" idx="11"/>
          </p:nvPr>
        </p:nvSpPr>
        <p:spPr/>
        <p:txBody>
          <a:bodyPr/>
          <a:lstStyle/>
          <a:p>
            <a:pPr>
              <a:defRPr/>
            </a:pPr>
            <a:r>
              <a:rPr lang="en-US" altLang="zh-CN"/>
              <a:t>Yi Jiao, IHEP, jiaoyi@ihep.ac.cn</a:t>
            </a:r>
            <a:endParaRPr lang="en-US" altLang="zh-CN" dirty="0"/>
          </a:p>
        </p:txBody>
      </p:sp>
      <p:sp>
        <p:nvSpPr>
          <p:cNvPr id="5" name="灯片编号占位符 4"/>
          <p:cNvSpPr>
            <a:spLocks noGrp="1"/>
          </p:cNvSpPr>
          <p:nvPr>
            <p:ph type="sldNum" sz="quarter" idx="12"/>
          </p:nvPr>
        </p:nvSpPr>
        <p:spPr/>
        <p:txBody>
          <a:bodyPr/>
          <a:lstStyle/>
          <a:p>
            <a:pPr>
              <a:defRPr/>
            </a:pPr>
            <a:fld id="{7CFD2C69-0BD4-41E4-AB27-AE65CFEAFB66}" type="slidenum">
              <a:rPr lang="en-US" altLang="zh-CN" smtClean="0"/>
              <a:t>19</a:t>
            </a:fld>
            <a:endParaRPr lang="en-US" altLang="zh-CN" dirty="0"/>
          </a:p>
        </p:txBody>
      </p:sp>
      <p:sp>
        <p:nvSpPr>
          <p:cNvPr id="9" name="标题 1">
            <a:extLst>
              <a:ext uri="{FF2B5EF4-FFF2-40B4-BE49-F238E27FC236}">
                <a16:creationId xmlns:a16="http://schemas.microsoft.com/office/drawing/2014/main" id="{E0CCDDBA-6B42-4C28-AF94-916E43B00CA0}"/>
              </a:ext>
            </a:extLst>
          </p:cNvPr>
          <p:cNvSpPr>
            <a:spLocks noGrp="1"/>
          </p:cNvSpPr>
          <p:nvPr>
            <p:ph type="title"/>
          </p:nvPr>
        </p:nvSpPr>
        <p:spPr>
          <a:xfrm>
            <a:off x="2063552" y="539561"/>
            <a:ext cx="6480720" cy="575999"/>
          </a:xfrm>
        </p:spPr>
        <p:txBody>
          <a:bodyPr/>
          <a:lstStyle/>
          <a:p>
            <a:r>
              <a:rPr lang="en-US" altLang="zh-CN" dirty="0">
                <a:solidFill>
                  <a:srgbClr val="0070C0"/>
                </a:solidFill>
              </a:rPr>
              <a:t>Module 2</a:t>
            </a:r>
            <a:r>
              <a:rPr lang="zh-CN" altLang="en-US" dirty="0">
                <a:solidFill>
                  <a:srgbClr val="0070C0"/>
                </a:solidFill>
              </a:rPr>
              <a:t>：</a:t>
            </a:r>
            <a:r>
              <a:rPr lang="en-US" altLang="zh-CN" dirty="0">
                <a:solidFill>
                  <a:srgbClr val="0070C0"/>
                </a:solidFill>
              </a:rPr>
              <a:t>Data Processing</a:t>
            </a:r>
            <a:endParaRPr lang="zh-CN" altLang="en-US" dirty="0">
              <a:solidFill>
                <a:srgbClr val="0070C0"/>
              </a:solidFill>
            </a:endParaRPr>
          </a:p>
        </p:txBody>
      </p:sp>
      <p:sp>
        <p:nvSpPr>
          <p:cNvPr id="7" name="矩形 6">
            <a:extLst>
              <a:ext uri="{FF2B5EF4-FFF2-40B4-BE49-F238E27FC236}">
                <a16:creationId xmlns:a16="http://schemas.microsoft.com/office/drawing/2014/main" id="{0FC98EEE-E52D-4CE9-916F-A63D39FA7255}"/>
              </a:ext>
            </a:extLst>
          </p:cNvPr>
          <p:cNvSpPr/>
          <p:nvPr/>
        </p:nvSpPr>
        <p:spPr>
          <a:xfrm>
            <a:off x="128534" y="1103689"/>
            <a:ext cx="7814327" cy="2640146"/>
          </a:xfrm>
          <a:prstGeom prst="rect">
            <a:avLst/>
          </a:prstGeom>
        </p:spPr>
        <p:txBody>
          <a:bodyPr wrap="square">
            <a:spAutoFit/>
          </a:bodyPr>
          <a:lstStyle/>
          <a:p>
            <a:pPr marL="285750" indent="-285750">
              <a:lnSpc>
                <a:spcPct val="150000"/>
              </a:lnSpc>
              <a:buFont typeface="Wingdings" panose="05000000000000000000" pitchFamily="2" charset="2"/>
              <a:buChar char="p"/>
            </a:pPr>
            <a:r>
              <a:rPr lang="en-US" altLang="zh-CN" sz="1600" dirty="0">
                <a:latin typeface="Times New Roman" panose="02020603050405020304" pitchFamily="18" charset="0"/>
                <a:cs typeface="Times New Roman" panose="02020603050405020304" pitchFamily="18" charset="0"/>
              </a:rPr>
              <a:t>Data should be with rich metadata, such as time, frequency, device, channel name, data type, data precision.</a:t>
            </a:r>
          </a:p>
          <a:p>
            <a:pPr marL="285750" indent="-285750">
              <a:lnSpc>
                <a:spcPct val="150000"/>
              </a:lnSpc>
              <a:buFont typeface="Wingdings" panose="05000000000000000000" pitchFamily="2" charset="2"/>
              <a:buChar char="p"/>
            </a:pPr>
            <a:r>
              <a:rPr lang="en-US" altLang="zh-CN" sz="1600" dirty="0">
                <a:latin typeface="Times New Roman" panose="02020603050405020304" pitchFamily="18" charset="0"/>
                <a:ea typeface="等线" panose="02010600030101010101" pitchFamily="2" charset="-122"/>
                <a:cs typeface="Times New Roman" panose="02020603050405020304" pitchFamily="18" charset="0"/>
              </a:rPr>
              <a:t>Add physical contents to the data, include </a:t>
            </a:r>
            <a:r>
              <a:rPr lang="en-US" altLang="zh-CN" sz="1600" dirty="0">
                <a:latin typeface="Times New Roman" panose="02020603050405020304" pitchFamily="18" charset="0"/>
                <a:cs typeface="Times New Roman" panose="02020603050405020304" pitchFamily="18" charset="0"/>
              </a:rPr>
              <a:t>physical name, meaning, units, and symbols</a:t>
            </a:r>
            <a:endParaRPr lang="en-US" altLang="zh-CN" sz="1600" dirty="0">
              <a:latin typeface="Times New Roman" panose="02020603050405020304" pitchFamily="18" charset="0"/>
              <a:ea typeface="等线" panose="02010600030101010101" pitchFamily="2" charset="-122"/>
              <a:cs typeface="Times New Roman" panose="02020603050405020304" pitchFamily="18" charset="0"/>
            </a:endParaRPr>
          </a:p>
          <a:p>
            <a:pPr marL="285750" indent="-285750">
              <a:lnSpc>
                <a:spcPct val="150000"/>
              </a:lnSpc>
              <a:buFont typeface="Wingdings" panose="05000000000000000000" pitchFamily="2" charset="2"/>
              <a:buChar char="p"/>
            </a:pPr>
            <a:r>
              <a:rPr lang="en-US" altLang="zh-CN" sz="1600" dirty="0">
                <a:latin typeface="Times New Roman" panose="02020603050405020304" pitchFamily="18" charset="0"/>
                <a:ea typeface="等线" panose="02010600030101010101" pitchFamily="2" charset="-122"/>
                <a:cs typeface="Times New Roman" panose="02020603050405020304" pitchFamily="18" charset="0"/>
              </a:rPr>
              <a:t>Timestamp</a:t>
            </a:r>
            <a:r>
              <a:rPr lang="zh-CN" altLang="en-US" sz="1600" dirty="0">
                <a:latin typeface="Times New Roman" panose="02020603050405020304" pitchFamily="18" charset="0"/>
                <a:ea typeface="等线" panose="02010600030101010101" pitchFamily="2" charset="-122"/>
                <a:cs typeface="Times New Roman" panose="02020603050405020304" pitchFamily="18" charset="0"/>
              </a:rPr>
              <a:t> </a:t>
            </a:r>
            <a:r>
              <a:rPr lang="en-US" altLang="zh-CN" sz="1600" dirty="0">
                <a:latin typeface="Times New Roman" panose="02020603050405020304" pitchFamily="18" charset="0"/>
                <a:ea typeface="等线" panose="02010600030101010101" pitchFamily="2" charset="-122"/>
                <a:cs typeface="Times New Roman" panose="02020603050405020304" pitchFamily="18" charset="0"/>
              </a:rPr>
              <a:t>alignment</a:t>
            </a:r>
            <a:r>
              <a:rPr lang="zh-CN" altLang="en-US" sz="1600" dirty="0">
                <a:latin typeface="Times New Roman" panose="02020603050405020304" pitchFamily="18" charset="0"/>
                <a:ea typeface="等线" panose="02010600030101010101" pitchFamily="2" charset="-122"/>
                <a:cs typeface="Times New Roman" panose="02020603050405020304" pitchFamily="18" charset="0"/>
              </a:rPr>
              <a:t> </a:t>
            </a:r>
            <a:r>
              <a:rPr lang="en-US" altLang="zh-CN" sz="1600" dirty="0">
                <a:latin typeface="Times New Roman" panose="02020603050405020304" pitchFamily="18" charset="0"/>
                <a:ea typeface="等线" panose="02010600030101010101" pitchFamily="2" charset="-122"/>
                <a:cs typeface="Times New Roman" panose="02020603050405020304" pitchFamily="18" charset="0"/>
              </a:rPr>
              <a:t>for</a:t>
            </a:r>
            <a:r>
              <a:rPr lang="zh-CN" altLang="en-US" sz="1600" dirty="0">
                <a:latin typeface="Times New Roman" panose="02020603050405020304" pitchFamily="18" charset="0"/>
                <a:ea typeface="等线" panose="02010600030101010101" pitchFamily="2" charset="-122"/>
                <a:cs typeface="Times New Roman" panose="02020603050405020304" pitchFamily="18" charset="0"/>
              </a:rPr>
              <a:t> </a:t>
            </a:r>
            <a:r>
              <a:rPr lang="en-US" altLang="zh-CN" sz="1600" dirty="0">
                <a:latin typeface="Times New Roman" panose="02020603050405020304" pitchFamily="18" charset="0"/>
                <a:ea typeface="等线" panose="02010600030101010101" pitchFamily="2" charset="-122"/>
                <a:cs typeface="Times New Roman" panose="02020603050405020304" pitchFamily="18" charset="0"/>
              </a:rPr>
              <a:t>data,</a:t>
            </a:r>
            <a:r>
              <a:rPr lang="zh-CN" altLang="en-US" sz="1600" dirty="0">
                <a:latin typeface="Times New Roman" panose="02020603050405020304" pitchFamily="18" charset="0"/>
                <a:ea typeface="等线" panose="02010600030101010101" pitchFamily="2" charset="-122"/>
                <a:cs typeface="Times New Roman" panose="02020603050405020304" pitchFamily="18" charset="0"/>
              </a:rPr>
              <a:t> </a:t>
            </a:r>
            <a:r>
              <a:rPr lang="en-US" altLang="zh-CN" sz="1600" dirty="0">
                <a:latin typeface="Times New Roman" panose="02020603050405020304" pitchFamily="18" charset="0"/>
                <a:ea typeface="等线" panose="02010600030101010101" pitchFamily="2" charset="-122"/>
                <a:cs typeface="Times New Roman" panose="02020603050405020304" pitchFamily="18" charset="0"/>
              </a:rPr>
              <a:t>filling</a:t>
            </a:r>
            <a:r>
              <a:rPr lang="zh-CN" altLang="en-US" sz="1600" dirty="0">
                <a:latin typeface="Times New Roman" panose="02020603050405020304" pitchFamily="18" charset="0"/>
                <a:ea typeface="等线" panose="02010600030101010101" pitchFamily="2" charset="-122"/>
                <a:cs typeface="Times New Roman" panose="02020603050405020304" pitchFamily="18" charset="0"/>
              </a:rPr>
              <a:t> </a:t>
            </a:r>
            <a:r>
              <a:rPr lang="en-US" altLang="zh-CN" sz="1600" dirty="0">
                <a:latin typeface="Times New Roman" panose="02020603050405020304" pitchFamily="18" charset="0"/>
                <a:ea typeface="等线" panose="02010600030101010101" pitchFamily="2" charset="-122"/>
                <a:cs typeface="Times New Roman" panose="02020603050405020304" pitchFamily="18" charset="0"/>
              </a:rPr>
              <a:t>in</a:t>
            </a:r>
            <a:r>
              <a:rPr lang="zh-CN" altLang="en-US" sz="1600" dirty="0">
                <a:latin typeface="Times New Roman" panose="02020603050405020304" pitchFamily="18" charset="0"/>
                <a:ea typeface="等线" panose="02010600030101010101" pitchFamily="2" charset="-122"/>
                <a:cs typeface="Times New Roman" panose="02020603050405020304" pitchFamily="18" charset="0"/>
              </a:rPr>
              <a:t> </a:t>
            </a:r>
            <a:r>
              <a:rPr lang="en-US" altLang="zh-CN" sz="1600" dirty="0">
                <a:latin typeface="Times New Roman" panose="02020603050405020304" pitchFamily="18" charset="0"/>
                <a:ea typeface="等线" panose="02010600030101010101" pitchFamily="2" charset="-122"/>
                <a:cs typeface="Times New Roman" panose="02020603050405020304" pitchFamily="18" charset="0"/>
              </a:rPr>
              <a:t>missing</a:t>
            </a:r>
            <a:r>
              <a:rPr lang="zh-CN" altLang="en-US" sz="1600" dirty="0">
                <a:latin typeface="Times New Roman" panose="02020603050405020304" pitchFamily="18" charset="0"/>
                <a:ea typeface="等线" panose="02010600030101010101" pitchFamily="2" charset="-122"/>
                <a:cs typeface="Times New Roman" panose="02020603050405020304" pitchFamily="18" charset="0"/>
              </a:rPr>
              <a:t> </a:t>
            </a:r>
            <a:r>
              <a:rPr lang="en-US" altLang="zh-CN" sz="1600" dirty="0">
                <a:latin typeface="Times New Roman" panose="02020603050405020304" pitchFamily="18" charset="0"/>
                <a:ea typeface="等线" panose="02010600030101010101" pitchFamily="2" charset="-122"/>
                <a:cs typeface="Times New Roman" panose="02020603050405020304" pitchFamily="18" charset="0"/>
              </a:rPr>
              <a:t>values,</a:t>
            </a:r>
            <a:r>
              <a:rPr lang="zh-CN" altLang="en-US" sz="1600" dirty="0">
                <a:latin typeface="Times New Roman" panose="02020603050405020304" pitchFamily="18" charset="0"/>
                <a:ea typeface="等线" panose="02010600030101010101" pitchFamily="2" charset="-122"/>
                <a:cs typeface="Times New Roman" panose="02020603050405020304" pitchFamily="18" charset="0"/>
              </a:rPr>
              <a:t> </a:t>
            </a:r>
            <a:r>
              <a:rPr lang="en-US" altLang="zh-CN" sz="1600" dirty="0">
                <a:latin typeface="Times New Roman" panose="02020603050405020304" pitchFamily="18" charset="0"/>
                <a:ea typeface="等线" panose="02010600030101010101" pitchFamily="2" charset="-122"/>
                <a:cs typeface="Times New Roman" panose="02020603050405020304" pitchFamily="18" charset="0"/>
              </a:rPr>
              <a:t>eliminating</a:t>
            </a:r>
            <a:r>
              <a:rPr lang="zh-CN" altLang="en-US" sz="1600" dirty="0">
                <a:latin typeface="Times New Roman" panose="02020603050405020304" pitchFamily="18" charset="0"/>
                <a:ea typeface="等线" panose="02010600030101010101" pitchFamily="2" charset="-122"/>
                <a:cs typeface="Times New Roman" panose="02020603050405020304" pitchFamily="18" charset="0"/>
              </a:rPr>
              <a:t> </a:t>
            </a:r>
            <a:r>
              <a:rPr lang="en-US" altLang="zh-CN" sz="1600" dirty="0">
                <a:latin typeface="Times New Roman" panose="02020603050405020304" pitchFamily="18" charset="0"/>
                <a:ea typeface="等线" panose="02010600030101010101" pitchFamily="2" charset="-122"/>
                <a:cs typeface="Times New Roman" panose="02020603050405020304" pitchFamily="18" charset="0"/>
              </a:rPr>
              <a:t>anomalous</a:t>
            </a:r>
            <a:r>
              <a:rPr lang="zh-CN" altLang="en-US" sz="1600" dirty="0">
                <a:latin typeface="Times New Roman" panose="02020603050405020304" pitchFamily="18" charset="0"/>
                <a:ea typeface="等线" panose="02010600030101010101" pitchFamily="2" charset="-122"/>
                <a:cs typeface="Times New Roman" panose="02020603050405020304" pitchFamily="18" charset="0"/>
              </a:rPr>
              <a:t> </a:t>
            </a:r>
            <a:r>
              <a:rPr lang="en-US" altLang="zh-CN" sz="1600" dirty="0">
                <a:latin typeface="Times New Roman" panose="02020603050405020304" pitchFamily="18" charset="0"/>
                <a:ea typeface="等线" panose="02010600030101010101" pitchFamily="2" charset="-122"/>
                <a:cs typeface="Times New Roman" panose="02020603050405020304" pitchFamily="18" charset="0"/>
              </a:rPr>
              <a:t>data,</a:t>
            </a:r>
            <a:r>
              <a:rPr lang="zh-CN" altLang="en-US" sz="1600" dirty="0">
                <a:latin typeface="Times New Roman" panose="02020603050405020304" pitchFamily="18" charset="0"/>
                <a:ea typeface="等线" panose="02010600030101010101" pitchFamily="2" charset="-122"/>
                <a:cs typeface="Times New Roman" panose="02020603050405020304" pitchFamily="18" charset="0"/>
              </a:rPr>
              <a:t> </a:t>
            </a:r>
            <a:r>
              <a:rPr lang="en-US" altLang="zh-CN" sz="1600" dirty="0">
                <a:latin typeface="Times New Roman" panose="02020603050405020304" pitchFamily="18" charset="0"/>
                <a:ea typeface="等线" panose="02010600030101010101" pitchFamily="2" charset="-122"/>
                <a:cs typeface="Times New Roman" panose="02020603050405020304" pitchFamily="18" charset="0"/>
              </a:rPr>
              <a:t>and</a:t>
            </a:r>
            <a:r>
              <a:rPr lang="zh-CN" altLang="en-US" sz="1600" dirty="0">
                <a:latin typeface="Times New Roman" panose="02020603050405020304" pitchFamily="18" charset="0"/>
                <a:ea typeface="等线" panose="02010600030101010101" pitchFamily="2" charset="-122"/>
                <a:cs typeface="Times New Roman" panose="02020603050405020304" pitchFamily="18" charset="0"/>
              </a:rPr>
              <a:t> </a:t>
            </a:r>
            <a:r>
              <a:rPr lang="en-US" altLang="zh-CN" sz="1600" dirty="0">
                <a:latin typeface="Times New Roman" panose="02020603050405020304" pitchFamily="18" charset="0"/>
                <a:ea typeface="等线" panose="02010600030101010101" pitchFamily="2" charset="-122"/>
                <a:cs typeface="Times New Roman" panose="02020603050405020304" pitchFamily="18" charset="0"/>
              </a:rPr>
              <a:t>labeling the data as necessary</a:t>
            </a:r>
          </a:p>
          <a:p>
            <a:pPr marL="285750" indent="-285750">
              <a:lnSpc>
                <a:spcPct val="150000"/>
              </a:lnSpc>
              <a:buFont typeface="Wingdings" panose="05000000000000000000" pitchFamily="2" charset="2"/>
              <a:buChar char="p"/>
            </a:pPr>
            <a:r>
              <a:rPr lang="en-US" altLang="zh-CN" sz="1600" dirty="0">
                <a:latin typeface="Times New Roman" panose="02020603050405020304" pitchFamily="18" charset="0"/>
                <a:ea typeface="等线" panose="02010600030101010101" pitchFamily="2" charset="-122"/>
                <a:cs typeface="Times New Roman" panose="02020603050405020304" pitchFamily="18" charset="0"/>
              </a:rPr>
              <a:t>Feature extraction from data, such as dimensionality reduction, normalization, standardization, and color histograms for image data.</a:t>
            </a:r>
          </a:p>
        </p:txBody>
      </p:sp>
      <p:sp>
        <p:nvSpPr>
          <p:cNvPr id="14" name="矩形 13">
            <a:extLst>
              <a:ext uri="{FF2B5EF4-FFF2-40B4-BE49-F238E27FC236}">
                <a16:creationId xmlns:a16="http://schemas.microsoft.com/office/drawing/2014/main" id="{9B71529F-3670-40BA-87E6-A5CAAB35C89C}"/>
              </a:ext>
            </a:extLst>
          </p:cNvPr>
          <p:cNvSpPr/>
          <p:nvPr/>
        </p:nvSpPr>
        <p:spPr bwMode="auto">
          <a:xfrm>
            <a:off x="8616280" y="1484783"/>
            <a:ext cx="2520280" cy="720081"/>
          </a:xfrm>
          <a:prstGeom prst="rect">
            <a:avLst/>
          </a:prstGeom>
          <a:solidFill>
            <a:srgbClr val="FFC000">
              <a:alpha val="57000"/>
            </a:srgbClr>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FFCC00"/>
              </a:solidFill>
              <a:effectLst>
                <a:outerShdw blurRad="38100" dist="38100" dir="2700000" algn="tl">
                  <a:srgbClr val="000000">
                    <a:alpha val="43137"/>
                  </a:srgbClr>
                </a:outerShdw>
              </a:effectLst>
              <a:latin typeface="Arial" panose="020B0604020202020204" pitchFamily="34" charset="0"/>
              <a:ea typeface="宋体" pitchFamily="2" charset="-122"/>
            </a:endParaRPr>
          </a:p>
        </p:txBody>
      </p:sp>
      <p:sp>
        <p:nvSpPr>
          <p:cNvPr id="15" name="矩形: 圆角 14">
            <a:extLst>
              <a:ext uri="{FF2B5EF4-FFF2-40B4-BE49-F238E27FC236}">
                <a16:creationId xmlns:a16="http://schemas.microsoft.com/office/drawing/2014/main" id="{D7AA8EA9-BE2C-4ABA-B9B3-55F4060E7485}"/>
              </a:ext>
            </a:extLst>
          </p:cNvPr>
          <p:cNvSpPr/>
          <p:nvPr/>
        </p:nvSpPr>
        <p:spPr bwMode="auto">
          <a:xfrm>
            <a:off x="285547" y="5185067"/>
            <a:ext cx="7776864" cy="1484293"/>
          </a:xfrm>
          <a:prstGeom prst="round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FFCC00"/>
              </a:solidFill>
              <a:effectLst>
                <a:outerShdw blurRad="38100" dist="38100" dir="2700000" algn="tl">
                  <a:srgbClr val="000000">
                    <a:alpha val="43137"/>
                  </a:srgbClr>
                </a:outerShdw>
              </a:effectLst>
              <a:latin typeface="Arial" panose="020B0604020202020204" pitchFamily="34" charset="0"/>
              <a:ea typeface="宋体" pitchFamily="2" charset="-122"/>
            </a:endParaRPr>
          </a:p>
        </p:txBody>
      </p:sp>
      <p:sp>
        <p:nvSpPr>
          <p:cNvPr id="16" name="AutoShape 2" descr="Artificial Intelligence for Science">
            <a:extLst>
              <a:ext uri="{FF2B5EF4-FFF2-40B4-BE49-F238E27FC236}">
                <a16:creationId xmlns:a16="http://schemas.microsoft.com/office/drawing/2014/main" id="{10D1C6F7-9749-4B36-A3D1-61D1EA356400}"/>
              </a:ext>
            </a:extLst>
          </p:cNvPr>
          <p:cNvSpPr>
            <a:spLocks noChangeAspect="1" noChangeArrowheads="1"/>
          </p:cNvSpPr>
          <p:nvPr/>
        </p:nvSpPr>
        <p:spPr bwMode="auto">
          <a:xfrm>
            <a:off x="5677763" y="540109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矩形: 圆角 16">
            <a:extLst>
              <a:ext uri="{FF2B5EF4-FFF2-40B4-BE49-F238E27FC236}">
                <a16:creationId xmlns:a16="http://schemas.microsoft.com/office/drawing/2014/main" id="{12F193A5-4BC4-4648-B304-DF95B4996001}"/>
              </a:ext>
            </a:extLst>
          </p:cNvPr>
          <p:cNvSpPr/>
          <p:nvPr/>
        </p:nvSpPr>
        <p:spPr bwMode="auto">
          <a:xfrm>
            <a:off x="446961" y="5447670"/>
            <a:ext cx="1504991" cy="663338"/>
          </a:xfrm>
          <a:prstGeom prst="roundRect">
            <a:avLst/>
          </a:prstGeom>
          <a:solidFill>
            <a:srgbClr val="F4F4F4"/>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ctr" anchorCtr="0" compatLnSpc="1"/>
          <a:lstStyle/>
          <a:p>
            <a:pPr algn="ctr"/>
            <a:r>
              <a:rPr lang="en-US" altLang="zh-CN" dirty="0">
                <a:latin typeface="等线" panose="02010600030101010101" pitchFamily="2" charset="-122"/>
                <a:ea typeface="等线" panose="02010600030101010101" pitchFamily="2" charset="-122"/>
              </a:rPr>
              <a:t>Findable</a:t>
            </a:r>
          </a:p>
        </p:txBody>
      </p:sp>
      <p:sp>
        <p:nvSpPr>
          <p:cNvPr id="19" name="矩形: 圆角 18">
            <a:extLst>
              <a:ext uri="{FF2B5EF4-FFF2-40B4-BE49-F238E27FC236}">
                <a16:creationId xmlns:a16="http://schemas.microsoft.com/office/drawing/2014/main" id="{3B420EC9-C8EB-49A3-8B5F-C46EC3BB11BC}"/>
              </a:ext>
            </a:extLst>
          </p:cNvPr>
          <p:cNvSpPr/>
          <p:nvPr/>
        </p:nvSpPr>
        <p:spPr bwMode="auto">
          <a:xfrm>
            <a:off x="2229763" y="5447669"/>
            <a:ext cx="1619967" cy="663339"/>
          </a:xfrm>
          <a:prstGeom prst="roundRect">
            <a:avLst/>
          </a:prstGeom>
          <a:solidFill>
            <a:srgbClr val="F4F4F4"/>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ctr" anchorCtr="0" compatLnSpc="1"/>
          <a:lstStyle/>
          <a:p>
            <a:pPr algn="ctr"/>
            <a:r>
              <a:rPr lang="en-US" altLang="zh-CN" dirty="0">
                <a:latin typeface="等线" panose="02010600030101010101" pitchFamily="2" charset="-122"/>
                <a:ea typeface="等线" panose="02010600030101010101" pitchFamily="2" charset="-122"/>
              </a:rPr>
              <a:t>Accessible</a:t>
            </a:r>
          </a:p>
        </p:txBody>
      </p:sp>
      <p:sp>
        <p:nvSpPr>
          <p:cNvPr id="20" name="矩形: 圆角 19">
            <a:extLst>
              <a:ext uri="{FF2B5EF4-FFF2-40B4-BE49-F238E27FC236}">
                <a16:creationId xmlns:a16="http://schemas.microsoft.com/office/drawing/2014/main" id="{F69637BB-7B0F-4E03-A73D-88BE75582696}"/>
              </a:ext>
            </a:extLst>
          </p:cNvPr>
          <p:cNvSpPr/>
          <p:nvPr/>
        </p:nvSpPr>
        <p:spPr bwMode="auto">
          <a:xfrm>
            <a:off x="4131207" y="5455476"/>
            <a:ext cx="1770964" cy="655532"/>
          </a:xfrm>
          <a:prstGeom prst="roundRect">
            <a:avLst/>
          </a:prstGeom>
          <a:solidFill>
            <a:srgbClr val="F4F4F4"/>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ctr" anchorCtr="0" compatLnSpc="1"/>
          <a:lstStyle/>
          <a:p>
            <a:pPr algn="ctr"/>
            <a:r>
              <a:rPr lang="en-US" altLang="zh-CN" dirty="0">
                <a:latin typeface="等线" panose="02010600030101010101" pitchFamily="2" charset="-122"/>
                <a:ea typeface="等线" panose="02010600030101010101" pitchFamily="2" charset="-122"/>
              </a:rPr>
              <a:t>Interoperable</a:t>
            </a:r>
          </a:p>
        </p:txBody>
      </p:sp>
      <p:sp>
        <p:nvSpPr>
          <p:cNvPr id="21" name="矩形: 圆角 20">
            <a:extLst>
              <a:ext uri="{FF2B5EF4-FFF2-40B4-BE49-F238E27FC236}">
                <a16:creationId xmlns:a16="http://schemas.microsoft.com/office/drawing/2014/main" id="{D631FC07-DFAD-4BD3-9340-FA0BE55E5EFA}"/>
              </a:ext>
            </a:extLst>
          </p:cNvPr>
          <p:cNvSpPr/>
          <p:nvPr/>
        </p:nvSpPr>
        <p:spPr bwMode="auto">
          <a:xfrm>
            <a:off x="6147431" y="5455476"/>
            <a:ext cx="1770964" cy="655532"/>
          </a:xfrm>
          <a:prstGeom prst="roundRect">
            <a:avLst/>
          </a:prstGeom>
          <a:solidFill>
            <a:srgbClr val="F4F4F4"/>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ctr" anchorCtr="0" compatLnSpc="1"/>
          <a:lstStyle/>
          <a:p>
            <a:pPr algn="ctr"/>
            <a:r>
              <a:rPr lang="en-US" altLang="zh-CN" dirty="0">
                <a:latin typeface="等线" panose="02010600030101010101" pitchFamily="2" charset="-122"/>
                <a:ea typeface="等线" panose="02010600030101010101" pitchFamily="2" charset="-122"/>
              </a:rPr>
              <a:t>Reusable</a:t>
            </a:r>
            <a:endParaRPr lang="zh-CN" altLang="en-US" dirty="0">
              <a:latin typeface="等线" panose="02010600030101010101" pitchFamily="2" charset="-122"/>
              <a:ea typeface="等线" panose="02010600030101010101" pitchFamily="2" charset="-122"/>
            </a:endParaRPr>
          </a:p>
        </p:txBody>
      </p:sp>
      <p:sp>
        <p:nvSpPr>
          <p:cNvPr id="22" name="箭头: 下 21">
            <a:extLst>
              <a:ext uri="{FF2B5EF4-FFF2-40B4-BE49-F238E27FC236}">
                <a16:creationId xmlns:a16="http://schemas.microsoft.com/office/drawing/2014/main" id="{71717003-D67B-41AD-8A73-4457BB70D755}"/>
              </a:ext>
            </a:extLst>
          </p:cNvPr>
          <p:cNvSpPr/>
          <p:nvPr/>
        </p:nvSpPr>
        <p:spPr bwMode="auto">
          <a:xfrm rot="10800000">
            <a:off x="957650" y="4790958"/>
            <a:ext cx="360040" cy="495636"/>
          </a:xfrm>
          <a:prstGeom prst="down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FFCC00"/>
              </a:solidFill>
              <a:effectLst>
                <a:outerShdw blurRad="38100" dist="38100" dir="2700000" algn="tl">
                  <a:srgbClr val="000000">
                    <a:alpha val="43137"/>
                  </a:srgbClr>
                </a:outerShdw>
              </a:effectLst>
              <a:latin typeface="Arial" panose="020B0604020202020204" pitchFamily="34" charset="0"/>
              <a:ea typeface="宋体" pitchFamily="2" charset="-122"/>
            </a:endParaRPr>
          </a:p>
        </p:txBody>
      </p:sp>
      <p:sp>
        <p:nvSpPr>
          <p:cNvPr id="23" name="矩形: 圆角 22">
            <a:extLst>
              <a:ext uri="{FF2B5EF4-FFF2-40B4-BE49-F238E27FC236}">
                <a16:creationId xmlns:a16="http://schemas.microsoft.com/office/drawing/2014/main" id="{BA0D316C-BB3B-42DF-981A-090D50DA6486}"/>
              </a:ext>
            </a:extLst>
          </p:cNvPr>
          <p:cNvSpPr/>
          <p:nvPr/>
        </p:nvSpPr>
        <p:spPr bwMode="auto">
          <a:xfrm>
            <a:off x="119336" y="3998452"/>
            <a:ext cx="1943089" cy="792506"/>
          </a:xfrm>
          <a:prstGeom prst="round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285750" indent="-285750">
              <a:buFont typeface="Wingdings" panose="05000000000000000000" pitchFamily="2" charset="2"/>
              <a:buChar char="Ø"/>
            </a:pPr>
            <a:r>
              <a:rPr lang="en-US" altLang="zh-CN" sz="1400" b="1" dirty="0">
                <a:solidFill>
                  <a:schemeClr val="bg1">
                    <a:lumMod val="75000"/>
                  </a:schemeClr>
                </a:solidFill>
                <a:latin typeface="等线" panose="02010600030101010101" pitchFamily="2" charset="-122"/>
                <a:ea typeface="等线" panose="02010600030101010101" pitchFamily="2" charset="-122"/>
              </a:rPr>
              <a:t>Unique</a:t>
            </a:r>
            <a:r>
              <a:rPr lang="zh-CN" altLang="en-US" sz="1400" b="1" dirty="0">
                <a:solidFill>
                  <a:schemeClr val="bg1">
                    <a:lumMod val="75000"/>
                  </a:schemeClr>
                </a:solidFill>
                <a:latin typeface="等线" panose="02010600030101010101" pitchFamily="2" charset="-122"/>
                <a:ea typeface="等线" panose="02010600030101010101" pitchFamily="2" charset="-122"/>
              </a:rPr>
              <a:t> </a:t>
            </a:r>
            <a:r>
              <a:rPr lang="en-US" altLang="zh-CN" sz="1400" b="1" dirty="0">
                <a:solidFill>
                  <a:schemeClr val="bg1">
                    <a:lumMod val="75000"/>
                  </a:schemeClr>
                </a:solidFill>
                <a:latin typeface="等线" panose="02010600030101010101" pitchFamily="2" charset="-122"/>
                <a:ea typeface="等线" panose="02010600030101010101" pitchFamily="2" charset="-122"/>
              </a:rPr>
              <a:t>Identifier</a:t>
            </a:r>
          </a:p>
          <a:p>
            <a:pPr marL="285750" indent="-285750">
              <a:buFont typeface="Wingdings" panose="05000000000000000000" pitchFamily="2" charset="2"/>
              <a:buChar char="Ø"/>
            </a:pPr>
            <a:r>
              <a:rPr lang="en-US" altLang="zh-CN" sz="1400" b="1" dirty="0">
                <a:solidFill>
                  <a:srgbClr val="FF0000"/>
                </a:solidFill>
                <a:latin typeface="等线" panose="02010600030101010101" pitchFamily="2" charset="-122"/>
                <a:ea typeface="等线" panose="02010600030101010101" pitchFamily="2" charset="-122"/>
              </a:rPr>
              <a:t>Rich</a:t>
            </a:r>
            <a:r>
              <a:rPr lang="zh-CN" altLang="en-US" sz="1400" b="1" dirty="0">
                <a:solidFill>
                  <a:srgbClr val="FF0000"/>
                </a:solidFill>
                <a:latin typeface="等线" panose="02010600030101010101" pitchFamily="2" charset="-122"/>
                <a:ea typeface="等线" panose="02010600030101010101" pitchFamily="2" charset="-122"/>
              </a:rPr>
              <a:t> </a:t>
            </a:r>
            <a:r>
              <a:rPr lang="en-US" altLang="zh-CN" sz="1400" b="1" dirty="0">
                <a:solidFill>
                  <a:srgbClr val="FF0000"/>
                </a:solidFill>
                <a:latin typeface="等线" panose="02010600030101010101" pitchFamily="2" charset="-122"/>
                <a:ea typeface="等线" panose="02010600030101010101" pitchFamily="2" charset="-122"/>
              </a:rPr>
              <a:t>Metadata</a:t>
            </a:r>
          </a:p>
          <a:p>
            <a:pPr marL="285750" indent="-285750">
              <a:buFont typeface="Wingdings" panose="05000000000000000000" pitchFamily="2" charset="2"/>
              <a:buChar char="Ø"/>
            </a:pPr>
            <a:r>
              <a:rPr lang="en-US" altLang="zh-CN" sz="1400" b="1" dirty="0">
                <a:solidFill>
                  <a:schemeClr val="bg1">
                    <a:lumMod val="75000"/>
                  </a:schemeClr>
                </a:solidFill>
                <a:latin typeface="等线" panose="02010600030101010101" pitchFamily="2" charset="-122"/>
                <a:ea typeface="等线" panose="02010600030101010101" pitchFamily="2" charset="-122"/>
              </a:rPr>
              <a:t>Searchable</a:t>
            </a:r>
            <a:endParaRPr lang="zh-CN" altLang="en-US" sz="1400" b="1" dirty="0">
              <a:solidFill>
                <a:schemeClr val="bg1">
                  <a:lumMod val="75000"/>
                </a:schemeClr>
              </a:solidFill>
              <a:latin typeface="等线" panose="02010600030101010101" pitchFamily="2" charset="-122"/>
              <a:ea typeface="等线" panose="02010600030101010101" pitchFamily="2" charset="-122"/>
            </a:endParaRPr>
          </a:p>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rgbClr val="FFCC00"/>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p:txBody>
      </p:sp>
      <p:sp>
        <p:nvSpPr>
          <p:cNvPr id="26" name="箭头: 下 25">
            <a:extLst>
              <a:ext uri="{FF2B5EF4-FFF2-40B4-BE49-F238E27FC236}">
                <a16:creationId xmlns:a16="http://schemas.microsoft.com/office/drawing/2014/main" id="{A7D25BD9-9D2A-41CA-AB85-816B549A6867}"/>
              </a:ext>
            </a:extLst>
          </p:cNvPr>
          <p:cNvSpPr/>
          <p:nvPr/>
        </p:nvSpPr>
        <p:spPr bwMode="auto">
          <a:xfrm rot="10800000">
            <a:off x="6708070" y="4833519"/>
            <a:ext cx="360040" cy="495636"/>
          </a:xfrm>
          <a:prstGeom prst="down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FFCC00"/>
              </a:solidFill>
              <a:effectLst>
                <a:outerShdw blurRad="38100" dist="38100" dir="2700000" algn="tl">
                  <a:srgbClr val="000000">
                    <a:alpha val="43137"/>
                  </a:srgbClr>
                </a:outerShdw>
              </a:effectLst>
              <a:latin typeface="Arial" panose="020B0604020202020204" pitchFamily="34" charset="0"/>
              <a:ea typeface="宋体" pitchFamily="2" charset="-122"/>
            </a:endParaRPr>
          </a:p>
        </p:txBody>
      </p:sp>
      <p:sp>
        <p:nvSpPr>
          <p:cNvPr id="27" name="矩形: 圆角 26">
            <a:extLst>
              <a:ext uri="{FF2B5EF4-FFF2-40B4-BE49-F238E27FC236}">
                <a16:creationId xmlns:a16="http://schemas.microsoft.com/office/drawing/2014/main" id="{67A23808-DECF-4253-804F-4D25D182ADCE}"/>
              </a:ext>
            </a:extLst>
          </p:cNvPr>
          <p:cNvSpPr/>
          <p:nvPr/>
        </p:nvSpPr>
        <p:spPr bwMode="auto">
          <a:xfrm>
            <a:off x="5153464" y="3964197"/>
            <a:ext cx="3989023" cy="792507"/>
          </a:xfrm>
          <a:prstGeom prst="round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285750" indent="-285750">
              <a:buFont typeface="Wingdings" panose="05000000000000000000" pitchFamily="2" charset="2"/>
              <a:buChar char="Ø"/>
            </a:pPr>
            <a:r>
              <a:rPr lang="en-US" altLang="zh-CN" sz="1400" b="1" dirty="0">
                <a:solidFill>
                  <a:srgbClr val="FF0000"/>
                </a:solidFill>
                <a:latin typeface="等线" panose="02010600030101010101" pitchFamily="2" charset="-122"/>
                <a:ea typeface="等线" panose="02010600030101010101" pitchFamily="2" charset="-122"/>
              </a:rPr>
              <a:t>Accurate</a:t>
            </a:r>
            <a:r>
              <a:rPr lang="zh-CN" altLang="en-US" sz="1400" b="1" dirty="0">
                <a:solidFill>
                  <a:srgbClr val="FF0000"/>
                </a:solidFill>
                <a:latin typeface="等线" panose="02010600030101010101" pitchFamily="2" charset="-122"/>
                <a:ea typeface="等线" panose="02010600030101010101" pitchFamily="2" charset="-122"/>
              </a:rPr>
              <a:t> </a:t>
            </a:r>
            <a:r>
              <a:rPr lang="en-US" altLang="zh-CN" sz="1400" b="1" dirty="0">
                <a:solidFill>
                  <a:srgbClr val="FF0000"/>
                </a:solidFill>
                <a:latin typeface="等线" panose="02010600030101010101" pitchFamily="2" charset="-122"/>
                <a:ea typeface="等线" panose="02010600030101010101" pitchFamily="2" charset="-122"/>
              </a:rPr>
              <a:t>and</a:t>
            </a:r>
            <a:r>
              <a:rPr lang="zh-CN" altLang="en-US" sz="1400" b="1" dirty="0">
                <a:solidFill>
                  <a:srgbClr val="FF0000"/>
                </a:solidFill>
                <a:latin typeface="等线" panose="02010600030101010101" pitchFamily="2" charset="-122"/>
                <a:ea typeface="等线" panose="02010600030101010101" pitchFamily="2" charset="-122"/>
              </a:rPr>
              <a:t> </a:t>
            </a:r>
            <a:r>
              <a:rPr lang="en-US" altLang="zh-CN" sz="1400" b="1" dirty="0">
                <a:solidFill>
                  <a:srgbClr val="FF0000"/>
                </a:solidFill>
                <a:latin typeface="等线" panose="02010600030101010101" pitchFamily="2" charset="-122"/>
                <a:ea typeface="等线" panose="02010600030101010101" pitchFamily="2" charset="-122"/>
              </a:rPr>
              <a:t>detailed descriptions</a:t>
            </a:r>
          </a:p>
          <a:p>
            <a:pPr marL="285750" indent="-285750">
              <a:buFont typeface="Wingdings" panose="05000000000000000000" pitchFamily="2" charset="2"/>
              <a:buChar char="Ø"/>
            </a:pPr>
            <a:r>
              <a:rPr lang="en-US" altLang="zh-CN" sz="1400" b="1" dirty="0">
                <a:solidFill>
                  <a:schemeClr val="bg1">
                    <a:lumMod val="75000"/>
                  </a:schemeClr>
                </a:solidFill>
                <a:latin typeface="等线" panose="02010600030101010101" pitchFamily="2" charset="-122"/>
                <a:ea typeface="等线" panose="02010600030101010101" pitchFamily="2" charset="-122"/>
              </a:rPr>
              <a:t>Clear</a:t>
            </a:r>
            <a:r>
              <a:rPr lang="zh-CN" altLang="en-US" sz="1400" b="1" dirty="0">
                <a:solidFill>
                  <a:schemeClr val="bg1">
                    <a:lumMod val="75000"/>
                  </a:schemeClr>
                </a:solidFill>
                <a:latin typeface="等线" panose="02010600030101010101" pitchFamily="2" charset="-122"/>
                <a:ea typeface="等线" panose="02010600030101010101" pitchFamily="2" charset="-122"/>
              </a:rPr>
              <a:t> </a:t>
            </a:r>
            <a:r>
              <a:rPr lang="en-US" altLang="zh-CN" sz="1400" b="1" dirty="0">
                <a:solidFill>
                  <a:schemeClr val="bg1">
                    <a:lumMod val="75000"/>
                  </a:schemeClr>
                </a:solidFill>
                <a:latin typeface="等线" panose="02010600030101010101" pitchFamily="2" charset="-122"/>
                <a:ea typeface="等线" panose="02010600030101010101" pitchFamily="2" charset="-122"/>
              </a:rPr>
              <a:t>and</a:t>
            </a:r>
            <a:r>
              <a:rPr lang="zh-CN" altLang="en-US" sz="1400" b="1" dirty="0">
                <a:solidFill>
                  <a:schemeClr val="bg1">
                    <a:lumMod val="75000"/>
                  </a:schemeClr>
                </a:solidFill>
                <a:latin typeface="等线" panose="02010600030101010101" pitchFamily="2" charset="-122"/>
                <a:ea typeface="等线" panose="02010600030101010101" pitchFamily="2" charset="-122"/>
              </a:rPr>
              <a:t> </a:t>
            </a:r>
            <a:r>
              <a:rPr lang="en-US" altLang="zh-CN" sz="1400" b="1" dirty="0">
                <a:solidFill>
                  <a:schemeClr val="bg1">
                    <a:lumMod val="75000"/>
                  </a:schemeClr>
                </a:solidFill>
                <a:latin typeface="等线" panose="02010600030101010101" pitchFamily="2" charset="-122"/>
                <a:ea typeface="等线" panose="02010600030101010101" pitchFamily="2" charset="-122"/>
              </a:rPr>
              <a:t>accessible</a:t>
            </a:r>
            <a:r>
              <a:rPr lang="zh-CN" altLang="en-US" sz="1400" b="1" dirty="0">
                <a:solidFill>
                  <a:schemeClr val="bg1">
                    <a:lumMod val="75000"/>
                  </a:schemeClr>
                </a:solidFill>
                <a:latin typeface="等线" panose="02010600030101010101" pitchFamily="2" charset="-122"/>
                <a:ea typeface="等线" panose="02010600030101010101" pitchFamily="2" charset="-122"/>
              </a:rPr>
              <a:t> </a:t>
            </a:r>
            <a:r>
              <a:rPr lang="en-US" altLang="zh-CN" sz="1400" b="1" dirty="0">
                <a:solidFill>
                  <a:schemeClr val="bg1">
                    <a:lumMod val="75000"/>
                  </a:schemeClr>
                </a:solidFill>
                <a:latin typeface="等线" panose="02010600030101010101" pitchFamily="2" charset="-122"/>
                <a:ea typeface="等线" panose="02010600030101010101" pitchFamily="2" charset="-122"/>
              </a:rPr>
              <a:t>publishing</a:t>
            </a:r>
            <a:r>
              <a:rPr lang="zh-CN" altLang="en-US" sz="1400" b="1" dirty="0">
                <a:solidFill>
                  <a:schemeClr val="bg1">
                    <a:lumMod val="75000"/>
                  </a:schemeClr>
                </a:solidFill>
                <a:latin typeface="等线" panose="02010600030101010101" pitchFamily="2" charset="-122"/>
                <a:ea typeface="等线" panose="02010600030101010101" pitchFamily="2" charset="-122"/>
              </a:rPr>
              <a:t> </a:t>
            </a:r>
            <a:r>
              <a:rPr lang="en-US" altLang="zh-CN" sz="1400" b="1" dirty="0">
                <a:solidFill>
                  <a:schemeClr val="bg1">
                    <a:lumMod val="75000"/>
                  </a:schemeClr>
                </a:solidFill>
                <a:latin typeface="等线" panose="02010600030101010101" pitchFamily="2" charset="-122"/>
                <a:ea typeface="等线" panose="02010600030101010101" pitchFamily="2" charset="-122"/>
              </a:rPr>
              <a:t>licenses</a:t>
            </a:r>
          </a:p>
          <a:p>
            <a:pPr marL="285750" indent="-285750">
              <a:buFont typeface="Wingdings" panose="05000000000000000000" pitchFamily="2" charset="2"/>
              <a:buChar char="Ø"/>
            </a:pPr>
            <a:r>
              <a:rPr lang="en-US" altLang="zh-CN" sz="1400" b="1" dirty="0">
                <a:solidFill>
                  <a:srgbClr val="FF0000"/>
                </a:solidFill>
                <a:latin typeface="等线" panose="02010600030101010101" pitchFamily="2" charset="-122"/>
                <a:ea typeface="等线" panose="02010600030101010101" pitchFamily="2" charset="-122"/>
              </a:rPr>
              <a:t>Accurate information from the data source</a:t>
            </a:r>
            <a:endParaRPr kumimoji="0" lang="zh-CN" altLang="en-US" sz="1800" b="0" i="0" u="none" strike="noStrike" cap="none" normalizeH="0" baseline="0" dirty="0">
              <a:ln>
                <a:noFill/>
              </a:ln>
              <a:solidFill>
                <a:srgbClr val="FFCC00"/>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p:txBody>
      </p:sp>
      <p:sp>
        <p:nvSpPr>
          <p:cNvPr id="28" name="箭头: 下 27">
            <a:extLst>
              <a:ext uri="{FF2B5EF4-FFF2-40B4-BE49-F238E27FC236}">
                <a16:creationId xmlns:a16="http://schemas.microsoft.com/office/drawing/2014/main" id="{ED7ED8B0-E933-456C-8542-3FCD06DB666E}"/>
              </a:ext>
            </a:extLst>
          </p:cNvPr>
          <p:cNvSpPr/>
          <p:nvPr/>
        </p:nvSpPr>
        <p:spPr bwMode="auto">
          <a:xfrm rot="10800000">
            <a:off x="4287467" y="4818150"/>
            <a:ext cx="360040" cy="495636"/>
          </a:xfrm>
          <a:prstGeom prst="down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FFCC00"/>
              </a:solidFill>
              <a:effectLst>
                <a:outerShdw blurRad="38100" dist="38100" dir="2700000" algn="tl">
                  <a:srgbClr val="000000">
                    <a:alpha val="43137"/>
                  </a:srgbClr>
                </a:outerShdw>
              </a:effectLst>
              <a:latin typeface="Arial" panose="020B0604020202020204" pitchFamily="34" charset="0"/>
              <a:ea typeface="宋体" pitchFamily="2" charset="-122"/>
            </a:endParaRPr>
          </a:p>
        </p:txBody>
      </p:sp>
      <p:sp>
        <p:nvSpPr>
          <p:cNvPr id="29" name="矩形: 圆角 28">
            <a:extLst>
              <a:ext uri="{FF2B5EF4-FFF2-40B4-BE49-F238E27FC236}">
                <a16:creationId xmlns:a16="http://schemas.microsoft.com/office/drawing/2014/main" id="{AF0F31FB-D7B2-4D18-9118-EF74D9192753}"/>
              </a:ext>
            </a:extLst>
          </p:cNvPr>
          <p:cNvSpPr/>
          <p:nvPr/>
        </p:nvSpPr>
        <p:spPr bwMode="auto">
          <a:xfrm>
            <a:off x="2236824" y="3988136"/>
            <a:ext cx="2836503" cy="775629"/>
          </a:xfrm>
          <a:prstGeom prst="round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285750" marR="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pPr>
            <a:r>
              <a:rPr lang="en-US" altLang="zh-CN" sz="1400" b="1" dirty="0">
                <a:solidFill>
                  <a:schemeClr val="bg1">
                    <a:lumMod val="75000"/>
                  </a:schemeClr>
                </a:solidFill>
                <a:latin typeface="等线" panose="02010600030101010101" pitchFamily="2" charset="-122"/>
                <a:ea typeface="等线" panose="02010600030101010101" pitchFamily="2" charset="-122"/>
              </a:rPr>
              <a:t>Data</a:t>
            </a:r>
            <a:r>
              <a:rPr lang="zh-CN" altLang="en-US" sz="1400" b="1" dirty="0">
                <a:solidFill>
                  <a:schemeClr val="bg1">
                    <a:lumMod val="75000"/>
                  </a:schemeClr>
                </a:solidFill>
                <a:latin typeface="等线" panose="02010600030101010101" pitchFamily="2" charset="-122"/>
                <a:ea typeface="等线" panose="02010600030101010101" pitchFamily="2" charset="-122"/>
              </a:rPr>
              <a:t> </a:t>
            </a:r>
            <a:r>
              <a:rPr lang="en-US" altLang="zh-CN" sz="1400" b="1" dirty="0">
                <a:solidFill>
                  <a:schemeClr val="bg1">
                    <a:lumMod val="75000"/>
                  </a:schemeClr>
                </a:solidFill>
                <a:latin typeface="等线" panose="02010600030101010101" pitchFamily="2" charset="-122"/>
                <a:ea typeface="等线" panose="02010600030101010101" pitchFamily="2" charset="-122"/>
              </a:rPr>
              <a:t>format</a:t>
            </a:r>
            <a:r>
              <a:rPr lang="zh-CN" altLang="en-US" sz="1400" b="1" dirty="0">
                <a:solidFill>
                  <a:schemeClr val="bg1">
                    <a:lumMod val="75000"/>
                  </a:schemeClr>
                </a:solidFill>
                <a:latin typeface="等线" panose="02010600030101010101" pitchFamily="2" charset="-122"/>
                <a:ea typeface="等线" panose="02010600030101010101" pitchFamily="2" charset="-122"/>
              </a:rPr>
              <a:t> </a:t>
            </a:r>
            <a:r>
              <a:rPr lang="en-US" altLang="zh-CN" sz="1400" b="1" dirty="0">
                <a:solidFill>
                  <a:schemeClr val="bg1">
                    <a:lumMod val="75000"/>
                  </a:schemeClr>
                </a:solidFill>
                <a:latin typeface="等线" panose="02010600030101010101" pitchFamily="2" charset="-122"/>
                <a:ea typeface="等线" panose="02010600030101010101" pitchFamily="2" charset="-122"/>
              </a:rPr>
              <a:t>is</a:t>
            </a:r>
            <a:r>
              <a:rPr lang="zh-CN" altLang="en-US" sz="1400" b="1" dirty="0">
                <a:solidFill>
                  <a:schemeClr val="bg1">
                    <a:lumMod val="75000"/>
                  </a:schemeClr>
                </a:solidFill>
                <a:latin typeface="等线" panose="02010600030101010101" pitchFamily="2" charset="-122"/>
                <a:ea typeface="等线" panose="02010600030101010101" pitchFamily="2" charset="-122"/>
              </a:rPr>
              <a:t> </a:t>
            </a:r>
            <a:r>
              <a:rPr lang="en-US" altLang="zh-CN" sz="1400" b="1" dirty="0">
                <a:solidFill>
                  <a:schemeClr val="bg1">
                    <a:lumMod val="75000"/>
                  </a:schemeClr>
                </a:solidFill>
                <a:latin typeface="等线" panose="02010600030101010101" pitchFamily="2" charset="-122"/>
                <a:ea typeface="等线" panose="02010600030101010101" pitchFamily="2" charset="-122"/>
              </a:rPr>
              <a:t>standardized</a:t>
            </a:r>
          </a:p>
          <a:p>
            <a:pPr marL="285750" marR="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pPr>
            <a:r>
              <a:rPr kumimoji="0" lang="en-US" altLang="zh-CN" sz="1400" b="1" i="0" u="none" strike="noStrike" cap="none" normalizeH="0" baseline="0" dirty="0">
                <a:ln>
                  <a:noFill/>
                </a:ln>
                <a:solidFill>
                  <a:srgbClr val="FF0000"/>
                </a:solidFill>
                <a:latin typeface="等线" panose="02010600030101010101" pitchFamily="2" charset="-122"/>
                <a:ea typeface="等线" panose="02010600030101010101" pitchFamily="2" charset="-122"/>
              </a:rPr>
              <a:t>Descriptions must be standardized</a:t>
            </a:r>
          </a:p>
          <a:p>
            <a:pPr marL="285750" marR="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pPr>
            <a:endParaRPr kumimoji="0" lang="zh-CN" altLang="en-US" sz="1600" b="0" i="0" u="none" strike="noStrike" cap="none" normalizeH="0" baseline="0" dirty="0">
              <a:ln>
                <a:noFill/>
              </a:ln>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p:txBody>
      </p:sp>
      <p:pic>
        <p:nvPicPr>
          <p:cNvPr id="30" name="图片 29">
            <a:extLst>
              <a:ext uri="{FF2B5EF4-FFF2-40B4-BE49-F238E27FC236}">
                <a16:creationId xmlns:a16="http://schemas.microsoft.com/office/drawing/2014/main" id="{D3FB5275-F272-426C-BB66-210E018050B4}"/>
              </a:ext>
            </a:extLst>
          </p:cNvPr>
          <p:cNvPicPr>
            <a:picLocks noChangeAspect="1"/>
          </p:cNvPicPr>
          <p:nvPr/>
        </p:nvPicPr>
        <p:blipFill>
          <a:blip r:embed="rId5"/>
          <a:stretch>
            <a:fillRect/>
          </a:stretch>
        </p:blipFill>
        <p:spPr>
          <a:xfrm>
            <a:off x="928880" y="6106908"/>
            <a:ext cx="406421" cy="425472"/>
          </a:xfrm>
          <a:prstGeom prst="rect">
            <a:avLst/>
          </a:prstGeom>
        </p:spPr>
      </p:pic>
      <p:pic>
        <p:nvPicPr>
          <p:cNvPr id="31" name="图片 30">
            <a:extLst>
              <a:ext uri="{FF2B5EF4-FFF2-40B4-BE49-F238E27FC236}">
                <a16:creationId xmlns:a16="http://schemas.microsoft.com/office/drawing/2014/main" id="{6AD1E418-AD87-4FE3-B916-3A27F0899429}"/>
              </a:ext>
            </a:extLst>
          </p:cNvPr>
          <p:cNvPicPr>
            <a:picLocks noChangeAspect="1"/>
          </p:cNvPicPr>
          <p:nvPr/>
        </p:nvPicPr>
        <p:blipFill>
          <a:blip r:embed="rId6"/>
          <a:stretch>
            <a:fillRect/>
          </a:stretch>
        </p:blipFill>
        <p:spPr>
          <a:xfrm>
            <a:off x="2853076" y="6117274"/>
            <a:ext cx="406421" cy="430193"/>
          </a:xfrm>
          <a:prstGeom prst="rect">
            <a:avLst/>
          </a:prstGeom>
        </p:spPr>
      </p:pic>
      <p:pic>
        <p:nvPicPr>
          <p:cNvPr id="32" name="图片 31">
            <a:extLst>
              <a:ext uri="{FF2B5EF4-FFF2-40B4-BE49-F238E27FC236}">
                <a16:creationId xmlns:a16="http://schemas.microsoft.com/office/drawing/2014/main" id="{D3DDAEA1-A2CB-4B3F-9228-9884F60F8720}"/>
              </a:ext>
            </a:extLst>
          </p:cNvPr>
          <p:cNvPicPr>
            <a:picLocks noChangeAspect="1"/>
          </p:cNvPicPr>
          <p:nvPr/>
        </p:nvPicPr>
        <p:blipFill>
          <a:blip r:embed="rId7"/>
          <a:stretch>
            <a:fillRect/>
          </a:stretch>
        </p:blipFill>
        <p:spPr>
          <a:xfrm>
            <a:off x="4766094" y="6106908"/>
            <a:ext cx="387370" cy="415086"/>
          </a:xfrm>
          <a:prstGeom prst="rect">
            <a:avLst/>
          </a:prstGeom>
        </p:spPr>
      </p:pic>
      <p:pic>
        <p:nvPicPr>
          <p:cNvPr id="33" name="图片 32">
            <a:extLst>
              <a:ext uri="{FF2B5EF4-FFF2-40B4-BE49-F238E27FC236}">
                <a16:creationId xmlns:a16="http://schemas.microsoft.com/office/drawing/2014/main" id="{D3B0BBCE-C9E7-4E26-AD7F-704513781640}"/>
              </a:ext>
            </a:extLst>
          </p:cNvPr>
          <p:cNvPicPr>
            <a:picLocks noChangeAspect="1"/>
          </p:cNvPicPr>
          <p:nvPr/>
        </p:nvPicPr>
        <p:blipFill>
          <a:blip r:embed="rId8"/>
          <a:stretch>
            <a:fillRect/>
          </a:stretch>
        </p:blipFill>
        <p:spPr>
          <a:xfrm>
            <a:off x="6839228" y="6119794"/>
            <a:ext cx="387370" cy="360470"/>
          </a:xfrm>
          <a:prstGeom prst="rect">
            <a:avLst/>
          </a:prstGeom>
        </p:spPr>
      </p:pic>
    </p:spTree>
    <p:extLst>
      <p:ext uri="{BB962C8B-B14F-4D97-AF65-F5344CB8AC3E}">
        <p14:creationId xmlns:p14="http://schemas.microsoft.com/office/powerpoint/2010/main" val="7838461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1524000" y="476740"/>
            <a:ext cx="2051720" cy="575999"/>
          </a:xfrm>
        </p:spPr>
        <p:txBody>
          <a:bodyPr/>
          <a:lstStyle/>
          <a:p>
            <a:r>
              <a:rPr lang="en-US" altLang="zh-CN">
                <a:solidFill>
                  <a:srgbClr val="0070C0"/>
                </a:solidFill>
              </a:rPr>
              <a:t>Outline</a:t>
            </a:r>
            <a:endParaRPr lang="zh-CN" altLang="en-US" dirty="0">
              <a:solidFill>
                <a:srgbClr val="0070C0"/>
              </a:solidFill>
            </a:endParaRPr>
          </a:p>
        </p:txBody>
      </p:sp>
      <p:sp>
        <p:nvSpPr>
          <p:cNvPr id="4" name="文本框 3">
            <a:extLst>
              <a:ext uri="{FF2B5EF4-FFF2-40B4-BE49-F238E27FC236}">
                <a16:creationId xmlns:a16="http://schemas.microsoft.com/office/drawing/2014/main" id="{D8AE4219-3789-4E6E-B680-AF7372F8A37A}"/>
              </a:ext>
            </a:extLst>
          </p:cNvPr>
          <p:cNvSpPr txBox="1"/>
          <p:nvPr/>
        </p:nvSpPr>
        <p:spPr>
          <a:xfrm>
            <a:off x="1919536" y="1484784"/>
            <a:ext cx="8568952" cy="3671005"/>
          </a:xfrm>
          <a:prstGeom prst="rect">
            <a:avLst/>
          </a:prstGeom>
          <a:noFill/>
        </p:spPr>
        <p:txBody>
          <a:bodyPr wrap="square" rtlCol="0">
            <a:spAutoFit/>
          </a:bodyPr>
          <a:lstStyle/>
          <a:p>
            <a:pPr marL="342900" indent="-342900">
              <a:lnSpc>
                <a:spcPct val="200000"/>
              </a:lnSpc>
              <a:buFont typeface="Wingdings" panose="05000000000000000000" pitchFamily="2" charset="2"/>
              <a:buChar char="Ø"/>
            </a:pPr>
            <a:r>
              <a:rPr lang="en-US" altLang="zh-CN" sz="2400" dirty="0"/>
              <a:t>Introduction and Motivation</a:t>
            </a:r>
          </a:p>
          <a:p>
            <a:pPr marL="342900" indent="-342900">
              <a:lnSpc>
                <a:spcPct val="200000"/>
              </a:lnSpc>
              <a:buFont typeface="Wingdings" panose="05000000000000000000" pitchFamily="2" charset="2"/>
              <a:buChar char="Ø"/>
            </a:pPr>
            <a:r>
              <a:rPr lang="en-US" altLang="zh-CN" sz="2400" dirty="0"/>
              <a:t>AI-Ready Dataset</a:t>
            </a:r>
          </a:p>
          <a:p>
            <a:pPr marL="342900" indent="-342900">
              <a:lnSpc>
                <a:spcPct val="200000"/>
              </a:lnSpc>
              <a:buFont typeface="Wingdings" panose="05000000000000000000" pitchFamily="2" charset="2"/>
              <a:buChar char="Ø"/>
            </a:pPr>
            <a:r>
              <a:rPr lang="en-US" altLang="zh-CN" sz="2400" dirty="0"/>
              <a:t>Building FAIR-Compliant Platform for AI-Ready Data in Particle Accelerators</a:t>
            </a:r>
          </a:p>
          <a:p>
            <a:pPr marL="342900" indent="-342900">
              <a:lnSpc>
                <a:spcPct val="200000"/>
              </a:lnSpc>
              <a:buFont typeface="Wingdings" panose="05000000000000000000" pitchFamily="2" charset="2"/>
              <a:buChar char="Ø"/>
            </a:pPr>
            <a:r>
              <a:rPr lang="en-US" altLang="zh-CN" sz="2400" dirty="0"/>
              <a:t>Conclusion</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图片 52">
            <a:extLst>
              <a:ext uri="{FF2B5EF4-FFF2-40B4-BE49-F238E27FC236}">
                <a16:creationId xmlns:a16="http://schemas.microsoft.com/office/drawing/2014/main" id="{099F8759-CA4F-4BC5-906F-FE9F3AD2F13C}"/>
              </a:ext>
            </a:extLst>
          </p:cNvPr>
          <p:cNvPicPr>
            <a:picLocks noChangeAspect="1"/>
          </p:cNvPicPr>
          <p:nvPr/>
        </p:nvPicPr>
        <p:blipFill>
          <a:blip r:embed="rId3"/>
          <a:stretch>
            <a:fillRect/>
          </a:stretch>
        </p:blipFill>
        <p:spPr>
          <a:xfrm>
            <a:off x="7900758" y="1171676"/>
            <a:ext cx="4162708" cy="1754242"/>
          </a:xfrm>
          <a:prstGeom prst="rect">
            <a:avLst/>
          </a:prstGeom>
        </p:spPr>
      </p:pic>
      <p:sp>
        <p:nvSpPr>
          <p:cNvPr id="4" name="页脚占位符 3"/>
          <p:cNvSpPr>
            <a:spLocks noGrp="1"/>
          </p:cNvSpPr>
          <p:nvPr>
            <p:ph type="ftr" sz="quarter" idx="11"/>
          </p:nvPr>
        </p:nvSpPr>
        <p:spPr/>
        <p:txBody>
          <a:bodyPr/>
          <a:lstStyle/>
          <a:p>
            <a:pPr>
              <a:defRPr/>
            </a:pPr>
            <a:r>
              <a:rPr lang="en-US" altLang="zh-CN"/>
              <a:t>Yi Jiao, IHEP, jiaoyi@ihep.ac.cn</a:t>
            </a:r>
            <a:endParaRPr lang="en-US" altLang="zh-CN" dirty="0"/>
          </a:p>
        </p:txBody>
      </p:sp>
      <p:sp>
        <p:nvSpPr>
          <p:cNvPr id="5" name="灯片编号占位符 4"/>
          <p:cNvSpPr>
            <a:spLocks noGrp="1"/>
          </p:cNvSpPr>
          <p:nvPr>
            <p:ph type="sldNum" sz="quarter" idx="12"/>
          </p:nvPr>
        </p:nvSpPr>
        <p:spPr/>
        <p:txBody>
          <a:bodyPr/>
          <a:lstStyle/>
          <a:p>
            <a:pPr>
              <a:defRPr/>
            </a:pPr>
            <a:fld id="{7CFD2C69-0BD4-41E4-AB27-AE65CFEAFB66}" type="slidenum">
              <a:rPr lang="en-US" altLang="zh-CN" smtClean="0"/>
              <a:t>20</a:t>
            </a:fld>
            <a:endParaRPr lang="en-US" altLang="zh-CN" dirty="0"/>
          </a:p>
        </p:txBody>
      </p:sp>
      <p:sp>
        <p:nvSpPr>
          <p:cNvPr id="9" name="标题 1">
            <a:extLst>
              <a:ext uri="{FF2B5EF4-FFF2-40B4-BE49-F238E27FC236}">
                <a16:creationId xmlns:a16="http://schemas.microsoft.com/office/drawing/2014/main" id="{E0CCDDBA-6B42-4C28-AF94-916E43B00CA0}"/>
              </a:ext>
            </a:extLst>
          </p:cNvPr>
          <p:cNvSpPr>
            <a:spLocks noGrp="1"/>
          </p:cNvSpPr>
          <p:nvPr>
            <p:ph type="title"/>
          </p:nvPr>
        </p:nvSpPr>
        <p:spPr>
          <a:xfrm>
            <a:off x="1415480" y="485647"/>
            <a:ext cx="8275760" cy="575999"/>
          </a:xfrm>
        </p:spPr>
        <p:txBody>
          <a:bodyPr/>
          <a:lstStyle/>
          <a:p>
            <a:r>
              <a:rPr lang="en-US" altLang="zh-CN" dirty="0">
                <a:solidFill>
                  <a:srgbClr val="0070C0"/>
                </a:solidFill>
              </a:rPr>
              <a:t>Module 3</a:t>
            </a:r>
            <a:r>
              <a:rPr lang="zh-CN" altLang="en-US" dirty="0">
                <a:solidFill>
                  <a:srgbClr val="0070C0"/>
                </a:solidFill>
              </a:rPr>
              <a:t>：</a:t>
            </a:r>
            <a:r>
              <a:rPr lang="en-US" altLang="zh-CN" dirty="0">
                <a:solidFill>
                  <a:srgbClr val="0070C0"/>
                </a:solidFill>
              </a:rPr>
              <a:t>Data Packing and Publishing </a:t>
            </a:r>
            <a:endParaRPr lang="zh-CN" altLang="en-US" dirty="0">
              <a:solidFill>
                <a:srgbClr val="0070C0"/>
              </a:solidFill>
            </a:endParaRPr>
          </a:p>
        </p:txBody>
      </p:sp>
      <p:sp>
        <p:nvSpPr>
          <p:cNvPr id="13" name="矩形 12">
            <a:extLst>
              <a:ext uri="{FF2B5EF4-FFF2-40B4-BE49-F238E27FC236}">
                <a16:creationId xmlns:a16="http://schemas.microsoft.com/office/drawing/2014/main" id="{6B68E019-50D1-4E42-8D45-18EE78B16F42}"/>
              </a:ext>
            </a:extLst>
          </p:cNvPr>
          <p:cNvSpPr/>
          <p:nvPr/>
        </p:nvSpPr>
        <p:spPr>
          <a:xfrm>
            <a:off x="401605" y="1371614"/>
            <a:ext cx="6306464" cy="369332"/>
          </a:xfrm>
          <a:prstGeom prst="rect">
            <a:avLst/>
          </a:prstGeom>
        </p:spPr>
        <p:txBody>
          <a:bodyPr wrap="square">
            <a:spAutoFit/>
          </a:bodyPr>
          <a:lstStyle/>
          <a:p>
            <a:pPr marL="285750" indent="-285750" algn="just">
              <a:spcAft>
                <a:spcPts val="600"/>
              </a:spcAft>
              <a:buFont typeface="Wingdings" panose="05000000000000000000" pitchFamily="2" charset="2"/>
              <a:buChar char="p"/>
            </a:pPr>
            <a:r>
              <a:rPr lang="en-US" altLang="zh-CN" dirty="0">
                <a:latin typeface="等线" panose="02010600030101010101" pitchFamily="2" charset="-122"/>
                <a:ea typeface="等线" panose="02010600030101010101" pitchFamily="2" charset="-122"/>
              </a:rPr>
              <a:t>Packing and Publishing Dataset based on FAIR principle</a:t>
            </a:r>
          </a:p>
        </p:txBody>
      </p:sp>
      <p:sp>
        <p:nvSpPr>
          <p:cNvPr id="15" name="矩形 14">
            <a:extLst>
              <a:ext uri="{FF2B5EF4-FFF2-40B4-BE49-F238E27FC236}">
                <a16:creationId xmlns:a16="http://schemas.microsoft.com/office/drawing/2014/main" id="{F192A9A6-6E5E-4BC7-8FE8-872DB935D4CA}"/>
              </a:ext>
            </a:extLst>
          </p:cNvPr>
          <p:cNvSpPr/>
          <p:nvPr/>
        </p:nvSpPr>
        <p:spPr bwMode="auto">
          <a:xfrm>
            <a:off x="11197913" y="1103221"/>
            <a:ext cx="862372" cy="1267340"/>
          </a:xfrm>
          <a:prstGeom prst="rect">
            <a:avLst/>
          </a:prstGeom>
          <a:solidFill>
            <a:srgbClr val="FFC000">
              <a:alpha val="57000"/>
            </a:srgbClr>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FFCC00"/>
              </a:solidFill>
              <a:effectLst>
                <a:outerShdw blurRad="38100" dist="38100" dir="2700000" algn="tl">
                  <a:srgbClr val="000000">
                    <a:alpha val="43137"/>
                  </a:srgbClr>
                </a:outerShdw>
              </a:effectLst>
              <a:latin typeface="Arial" panose="020B0604020202020204" pitchFamily="34" charset="0"/>
              <a:ea typeface="宋体" pitchFamily="2" charset="-122"/>
            </a:endParaRPr>
          </a:p>
        </p:txBody>
      </p:sp>
      <p:sp>
        <p:nvSpPr>
          <p:cNvPr id="34" name="矩形: 圆角 33">
            <a:extLst>
              <a:ext uri="{FF2B5EF4-FFF2-40B4-BE49-F238E27FC236}">
                <a16:creationId xmlns:a16="http://schemas.microsoft.com/office/drawing/2014/main" id="{D2B96193-A01F-410F-ADE9-8688B1DF7B13}"/>
              </a:ext>
            </a:extLst>
          </p:cNvPr>
          <p:cNvSpPr/>
          <p:nvPr/>
        </p:nvSpPr>
        <p:spPr bwMode="auto">
          <a:xfrm>
            <a:off x="285547" y="5185067"/>
            <a:ext cx="7776864" cy="1484293"/>
          </a:xfrm>
          <a:prstGeom prst="round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FFCC00"/>
              </a:solidFill>
              <a:effectLst>
                <a:outerShdw blurRad="38100" dist="38100" dir="2700000" algn="tl">
                  <a:srgbClr val="000000">
                    <a:alpha val="43137"/>
                  </a:srgbClr>
                </a:outerShdw>
              </a:effectLst>
              <a:latin typeface="Arial" panose="020B0604020202020204" pitchFamily="34" charset="0"/>
              <a:ea typeface="宋体" pitchFamily="2" charset="-122"/>
            </a:endParaRPr>
          </a:p>
        </p:txBody>
      </p:sp>
      <p:sp>
        <p:nvSpPr>
          <p:cNvPr id="35" name="AutoShape 2" descr="Artificial Intelligence for Science">
            <a:extLst>
              <a:ext uri="{FF2B5EF4-FFF2-40B4-BE49-F238E27FC236}">
                <a16:creationId xmlns:a16="http://schemas.microsoft.com/office/drawing/2014/main" id="{709CF9D5-75F6-432E-8E69-9761D2FB40AB}"/>
              </a:ext>
            </a:extLst>
          </p:cNvPr>
          <p:cNvSpPr>
            <a:spLocks noChangeAspect="1" noChangeArrowheads="1"/>
          </p:cNvSpPr>
          <p:nvPr/>
        </p:nvSpPr>
        <p:spPr bwMode="auto">
          <a:xfrm>
            <a:off x="5677763" y="540109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矩形: 圆角 35">
            <a:extLst>
              <a:ext uri="{FF2B5EF4-FFF2-40B4-BE49-F238E27FC236}">
                <a16:creationId xmlns:a16="http://schemas.microsoft.com/office/drawing/2014/main" id="{02E91C14-8BE4-4C73-B09E-FF0FD52D41B5}"/>
              </a:ext>
            </a:extLst>
          </p:cNvPr>
          <p:cNvSpPr/>
          <p:nvPr/>
        </p:nvSpPr>
        <p:spPr bwMode="auto">
          <a:xfrm>
            <a:off x="446961" y="5447670"/>
            <a:ext cx="1504991" cy="663338"/>
          </a:xfrm>
          <a:prstGeom prst="roundRect">
            <a:avLst/>
          </a:prstGeom>
          <a:solidFill>
            <a:srgbClr val="F4F4F4"/>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ctr" anchorCtr="0" compatLnSpc="1"/>
          <a:lstStyle/>
          <a:p>
            <a:pPr algn="ctr"/>
            <a:r>
              <a:rPr lang="en-US" altLang="zh-CN" dirty="0">
                <a:latin typeface="等线" panose="02010600030101010101" pitchFamily="2" charset="-122"/>
                <a:ea typeface="等线" panose="02010600030101010101" pitchFamily="2" charset="-122"/>
              </a:rPr>
              <a:t>Findable</a:t>
            </a:r>
          </a:p>
        </p:txBody>
      </p:sp>
      <p:sp>
        <p:nvSpPr>
          <p:cNvPr id="37" name="矩形: 圆角 36">
            <a:extLst>
              <a:ext uri="{FF2B5EF4-FFF2-40B4-BE49-F238E27FC236}">
                <a16:creationId xmlns:a16="http://schemas.microsoft.com/office/drawing/2014/main" id="{2B8D3ADE-DEB5-4307-A57D-9AEC921C9099}"/>
              </a:ext>
            </a:extLst>
          </p:cNvPr>
          <p:cNvSpPr/>
          <p:nvPr/>
        </p:nvSpPr>
        <p:spPr bwMode="auto">
          <a:xfrm>
            <a:off x="2229763" y="5447669"/>
            <a:ext cx="1619967" cy="663339"/>
          </a:xfrm>
          <a:prstGeom prst="roundRect">
            <a:avLst/>
          </a:prstGeom>
          <a:solidFill>
            <a:srgbClr val="F4F4F4"/>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ctr" anchorCtr="0" compatLnSpc="1"/>
          <a:lstStyle/>
          <a:p>
            <a:pPr algn="ctr"/>
            <a:r>
              <a:rPr lang="en-US" altLang="zh-CN" dirty="0">
                <a:latin typeface="等线" panose="02010600030101010101" pitchFamily="2" charset="-122"/>
                <a:ea typeface="等线" panose="02010600030101010101" pitchFamily="2" charset="-122"/>
              </a:rPr>
              <a:t>Accessible</a:t>
            </a:r>
          </a:p>
        </p:txBody>
      </p:sp>
      <p:sp>
        <p:nvSpPr>
          <p:cNvPr id="38" name="矩形: 圆角 37">
            <a:extLst>
              <a:ext uri="{FF2B5EF4-FFF2-40B4-BE49-F238E27FC236}">
                <a16:creationId xmlns:a16="http://schemas.microsoft.com/office/drawing/2014/main" id="{FAEEA5F1-1D41-477A-B5C0-596E37EA0601}"/>
              </a:ext>
            </a:extLst>
          </p:cNvPr>
          <p:cNvSpPr/>
          <p:nvPr/>
        </p:nvSpPr>
        <p:spPr bwMode="auto">
          <a:xfrm>
            <a:off x="4131207" y="5455476"/>
            <a:ext cx="1770964" cy="655532"/>
          </a:xfrm>
          <a:prstGeom prst="roundRect">
            <a:avLst/>
          </a:prstGeom>
          <a:solidFill>
            <a:srgbClr val="F4F4F4"/>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ctr" anchorCtr="0" compatLnSpc="1"/>
          <a:lstStyle/>
          <a:p>
            <a:pPr algn="ctr"/>
            <a:r>
              <a:rPr lang="en-US" altLang="zh-CN" dirty="0">
                <a:latin typeface="等线" panose="02010600030101010101" pitchFamily="2" charset="-122"/>
                <a:ea typeface="等线" panose="02010600030101010101" pitchFamily="2" charset="-122"/>
              </a:rPr>
              <a:t>Interoperable</a:t>
            </a:r>
          </a:p>
        </p:txBody>
      </p:sp>
      <p:sp>
        <p:nvSpPr>
          <p:cNvPr id="39" name="矩形: 圆角 38">
            <a:extLst>
              <a:ext uri="{FF2B5EF4-FFF2-40B4-BE49-F238E27FC236}">
                <a16:creationId xmlns:a16="http://schemas.microsoft.com/office/drawing/2014/main" id="{1EE56DF6-2112-4C79-BEE5-39C929027A45}"/>
              </a:ext>
            </a:extLst>
          </p:cNvPr>
          <p:cNvSpPr/>
          <p:nvPr/>
        </p:nvSpPr>
        <p:spPr bwMode="auto">
          <a:xfrm>
            <a:off x="6147431" y="5455476"/>
            <a:ext cx="1770964" cy="655532"/>
          </a:xfrm>
          <a:prstGeom prst="roundRect">
            <a:avLst/>
          </a:prstGeom>
          <a:solidFill>
            <a:srgbClr val="F4F4F4"/>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ctr" anchorCtr="0" compatLnSpc="1"/>
          <a:lstStyle/>
          <a:p>
            <a:pPr algn="ctr"/>
            <a:r>
              <a:rPr lang="en-US" altLang="zh-CN" dirty="0">
                <a:latin typeface="等线" panose="02010600030101010101" pitchFamily="2" charset="-122"/>
                <a:ea typeface="等线" panose="02010600030101010101" pitchFamily="2" charset="-122"/>
              </a:rPr>
              <a:t>Reusable</a:t>
            </a:r>
            <a:endParaRPr lang="zh-CN" altLang="en-US" dirty="0">
              <a:latin typeface="等线" panose="02010600030101010101" pitchFamily="2" charset="-122"/>
              <a:ea typeface="等线" panose="02010600030101010101" pitchFamily="2" charset="-122"/>
            </a:endParaRPr>
          </a:p>
        </p:txBody>
      </p:sp>
      <p:sp>
        <p:nvSpPr>
          <p:cNvPr id="40" name="箭头: 下 39">
            <a:extLst>
              <a:ext uri="{FF2B5EF4-FFF2-40B4-BE49-F238E27FC236}">
                <a16:creationId xmlns:a16="http://schemas.microsoft.com/office/drawing/2014/main" id="{7C35A5C1-97AD-441B-BBFB-7561DA0E2029}"/>
              </a:ext>
            </a:extLst>
          </p:cNvPr>
          <p:cNvSpPr/>
          <p:nvPr/>
        </p:nvSpPr>
        <p:spPr bwMode="auto">
          <a:xfrm rot="10800000">
            <a:off x="957650" y="4790958"/>
            <a:ext cx="360040" cy="495636"/>
          </a:xfrm>
          <a:prstGeom prst="down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FFCC00"/>
              </a:solidFill>
              <a:effectLst>
                <a:outerShdw blurRad="38100" dist="38100" dir="2700000" algn="tl">
                  <a:srgbClr val="000000">
                    <a:alpha val="43137"/>
                  </a:srgbClr>
                </a:outerShdw>
              </a:effectLst>
              <a:latin typeface="Arial" panose="020B0604020202020204" pitchFamily="34" charset="0"/>
              <a:ea typeface="宋体" pitchFamily="2" charset="-122"/>
            </a:endParaRPr>
          </a:p>
        </p:txBody>
      </p:sp>
      <p:sp>
        <p:nvSpPr>
          <p:cNvPr id="41" name="矩形: 圆角 40">
            <a:extLst>
              <a:ext uri="{FF2B5EF4-FFF2-40B4-BE49-F238E27FC236}">
                <a16:creationId xmlns:a16="http://schemas.microsoft.com/office/drawing/2014/main" id="{57F61E38-6A7A-4939-85CD-293D3FC311D9}"/>
              </a:ext>
            </a:extLst>
          </p:cNvPr>
          <p:cNvSpPr/>
          <p:nvPr/>
        </p:nvSpPr>
        <p:spPr bwMode="auto">
          <a:xfrm>
            <a:off x="119336" y="3998452"/>
            <a:ext cx="1943089" cy="792506"/>
          </a:xfrm>
          <a:prstGeom prst="round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285750" indent="-285750">
              <a:buFont typeface="Wingdings" panose="05000000000000000000" pitchFamily="2" charset="2"/>
              <a:buChar char="Ø"/>
            </a:pPr>
            <a:r>
              <a:rPr lang="en-US" altLang="zh-CN" sz="1400" b="1" dirty="0">
                <a:solidFill>
                  <a:srgbClr val="FF0000"/>
                </a:solidFill>
                <a:latin typeface="Times New Roman" panose="02020603050405020304" pitchFamily="18" charset="0"/>
                <a:ea typeface="等线" panose="02010600030101010101" pitchFamily="2" charset="-122"/>
                <a:cs typeface="Times New Roman" panose="02020603050405020304" pitchFamily="18" charset="0"/>
              </a:rPr>
              <a:t>Unique</a:t>
            </a:r>
            <a:r>
              <a:rPr lang="zh-CN" altLang="en-US" sz="1400" b="1" dirty="0">
                <a:solidFill>
                  <a:srgbClr val="FF0000"/>
                </a:solidFill>
                <a:latin typeface="Times New Roman" panose="02020603050405020304" pitchFamily="18" charset="0"/>
                <a:ea typeface="等线" panose="02010600030101010101" pitchFamily="2" charset="-122"/>
                <a:cs typeface="Times New Roman" panose="02020603050405020304" pitchFamily="18" charset="0"/>
              </a:rPr>
              <a:t> </a:t>
            </a:r>
            <a:r>
              <a:rPr lang="en-US" altLang="zh-CN" sz="1400" b="1" dirty="0">
                <a:solidFill>
                  <a:srgbClr val="FF0000"/>
                </a:solidFill>
                <a:latin typeface="Times New Roman" panose="02020603050405020304" pitchFamily="18" charset="0"/>
                <a:ea typeface="等线" panose="02010600030101010101" pitchFamily="2" charset="-122"/>
                <a:cs typeface="Times New Roman" panose="02020603050405020304" pitchFamily="18" charset="0"/>
              </a:rPr>
              <a:t>Identifier</a:t>
            </a:r>
          </a:p>
          <a:p>
            <a:pPr marL="285750" indent="-285750">
              <a:buFont typeface="Wingdings" panose="05000000000000000000" pitchFamily="2" charset="2"/>
              <a:buChar char="Ø"/>
            </a:pPr>
            <a:r>
              <a:rPr lang="en-US" altLang="zh-CN" sz="1400" b="1" dirty="0">
                <a:solidFill>
                  <a:schemeClr val="bg1">
                    <a:lumMod val="75000"/>
                  </a:schemeClr>
                </a:solidFill>
                <a:latin typeface="Times New Roman" panose="02020603050405020304" pitchFamily="18" charset="0"/>
                <a:ea typeface="等线" panose="02010600030101010101" pitchFamily="2" charset="-122"/>
                <a:cs typeface="Times New Roman" panose="02020603050405020304" pitchFamily="18" charset="0"/>
              </a:rPr>
              <a:t>Rich</a:t>
            </a:r>
            <a:r>
              <a:rPr lang="zh-CN" altLang="en-US" sz="1400" b="1" dirty="0">
                <a:solidFill>
                  <a:schemeClr val="bg1">
                    <a:lumMod val="75000"/>
                  </a:schemeClr>
                </a:solidFill>
                <a:latin typeface="Times New Roman" panose="02020603050405020304" pitchFamily="18" charset="0"/>
                <a:ea typeface="等线" panose="02010600030101010101" pitchFamily="2" charset="-122"/>
                <a:cs typeface="Times New Roman" panose="02020603050405020304" pitchFamily="18" charset="0"/>
              </a:rPr>
              <a:t> </a:t>
            </a:r>
            <a:r>
              <a:rPr lang="en-US" altLang="zh-CN" sz="1400" b="1" dirty="0">
                <a:solidFill>
                  <a:schemeClr val="bg1">
                    <a:lumMod val="75000"/>
                  </a:schemeClr>
                </a:solidFill>
                <a:latin typeface="Times New Roman" panose="02020603050405020304" pitchFamily="18" charset="0"/>
                <a:ea typeface="等线" panose="02010600030101010101" pitchFamily="2" charset="-122"/>
                <a:cs typeface="Times New Roman" panose="02020603050405020304" pitchFamily="18" charset="0"/>
              </a:rPr>
              <a:t>Metadata</a:t>
            </a:r>
          </a:p>
          <a:p>
            <a:pPr marL="285750" indent="-285750">
              <a:buFont typeface="Wingdings" panose="05000000000000000000" pitchFamily="2" charset="2"/>
              <a:buChar char="Ø"/>
            </a:pPr>
            <a:r>
              <a:rPr lang="en-US" altLang="zh-CN" sz="1400" b="1" dirty="0">
                <a:solidFill>
                  <a:srgbClr val="FF0000"/>
                </a:solidFill>
                <a:latin typeface="Times New Roman" panose="02020603050405020304" pitchFamily="18" charset="0"/>
                <a:ea typeface="等线" panose="02010600030101010101" pitchFamily="2" charset="-122"/>
                <a:cs typeface="Times New Roman" panose="02020603050405020304" pitchFamily="18" charset="0"/>
              </a:rPr>
              <a:t>Searchable</a:t>
            </a:r>
            <a:endParaRPr lang="zh-CN" altLang="en-US" sz="1400" b="1" dirty="0">
              <a:solidFill>
                <a:srgbClr val="FF0000"/>
              </a:solidFill>
              <a:latin typeface="Times New Roman" panose="02020603050405020304" pitchFamily="18" charset="0"/>
              <a:ea typeface="等线" panose="02010600030101010101" pitchFamily="2" charset="-122"/>
              <a:cs typeface="Times New Roman" panose="02020603050405020304" pitchFamily="18" charset="0"/>
            </a:endParaRPr>
          </a:p>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rgbClr val="FFCC00"/>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p:txBody>
      </p:sp>
      <p:sp>
        <p:nvSpPr>
          <p:cNvPr id="42" name="箭头: 下 41">
            <a:extLst>
              <a:ext uri="{FF2B5EF4-FFF2-40B4-BE49-F238E27FC236}">
                <a16:creationId xmlns:a16="http://schemas.microsoft.com/office/drawing/2014/main" id="{D5736183-FF47-4FEC-8E69-DE2ECF3B96A6}"/>
              </a:ext>
            </a:extLst>
          </p:cNvPr>
          <p:cNvSpPr/>
          <p:nvPr/>
        </p:nvSpPr>
        <p:spPr bwMode="auto">
          <a:xfrm rot="10800000">
            <a:off x="2782784" y="4833519"/>
            <a:ext cx="360040" cy="495636"/>
          </a:xfrm>
          <a:prstGeom prst="down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FFCC00"/>
              </a:solidFill>
              <a:effectLst>
                <a:outerShdw blurRad="38100" dist="38100" dir="2700000" algn="tl">
                  <a:srgbClr val="000000">
                    <a:alpha val="43137"/>
                  </a:srgbClr>
                </a:outerShdw>
              </a:effectLst>
              <a:latin typeface="Arial" panose="020B0604020202020204" pitchFamily="34" charset="0"/>
              <a:ea typeface="宋体" pitchFamily="2" charset="-122"/>
            </a:endParaRPr>
          </a:p>
        </p:txBody>
      </p:sp>
      <p:sp>
        <p:nvSpPr>
          <p:cNvPr id="43" name="矩形: 圆角 42">
            <a:extLst>
              <a:ext uri="{FF2B5EF4-FFF2-40B4-BE49-F238E27FC236}">
                <a16:creationId xmlns:a16="http://schemas.microsoft.com/office/drawing/2014/main" id="{BE7CDDE5-B6B7-412A-8134-A6342722BBDD}"/>
              </a:ext>
            </a:extLst>
          </p:cNvPr>
          <p:cNvSpPr/>
          <p:nvPr/>
        </p:nvSpPr>
        <p:spPr bwMode="auto">
          <a:xfrm>
            <a:off x="2062425" y="4002554"/>
            <a:ext cx="2233997" cy="792506"/>
          </a:xfrm>
          <a:prstGeom prst="round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285750" marR="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pPr>
            <a:r>
              <a:rPr kumimoji="0" lang="en-US" altLang="zh-CN" sz="1400" b="1" i="0" u="none" strike="noStrike" cap="none" normalizeH="0" baseline="0" dirty="0">
                <a:ln>
                  <a:noFill/>
                </a:ln>
                <a:solidFill>
                  <a:srgbClr val="FF0000"/>
                </a:solidFill>
                <a:latin typeface="等线" panose="02010600030101010101" pitchFamily="2" charset="-122"/>
                <a:ea typeface="等线" panose="02010600030101010101" pitchFamily="2" charset="-122"/>
              </a:rPr>
              <a:t>Access with SCPs</a:t>
            </a:r>
          </a:p>
          <a:p>
            <a:pPr marL="285750" marR="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pPr>
            <a:r>
              <a:rPr kumimoji="0" lang="en-US" altLang="zh-CN" sz="1400" b="1" i="0" u="none" strike="noStrike" cap="none" normalizeH="0" baseline="0" dirty="0">
                <a:ln>
                  <a:noFill/>
                </a:ln>
                <a:solidFill>
                  <a:srgbClr val="FF0000"/>
                </a:solidFill>
                <a:latin typeface="等线" panose="02010600030101010101" pitchFamily="2" charset="-122"/>
                <a:ea typeface="等线" panose="02010600030101010101" pitchFamily="2" charset="-122"/>
              </a:rPr>
              <a:t>Metadata remains accessible</a:t>
            </a:r>
            <a:endParaRPr kumimoji="0" lang="zh-CN" altLang="en-US" sz="1400" b="1" i="0" u="none" strike="noStrike" cap="none" normalizeH="0" baseline="0" dirty="0">
              <a:ln>
                <a:noFill/>
              </a:ln>
              <a:solidFill>
                <a:srgbClr val="FF0000"/>
              </a:solidFill>
              <a:latin typeface="等线" panose="02010600030101010101" pitchFamily="2" charset="-122"/>
              <a:ea typeface="等线" panose="02010600030101010101" pitchFamily="2" charset="-122"/>
            </a:endParaRPr>
          </a:p>
        </p:txBody>
      </p:sp>
      <p:sp>
        <p:nvSpPr>
          <p:cNvPr id="44" name="箭头: 下 43">
            <a:extLst>
              <a:ext uri="{FF2B5EF4-FFF2-40B4-BE49-F238E27FC236}">
                <a16:creationId xmlns:a16="http://schemas.microsoft.com/office/drawing/2014/main" id="{D08A6B9D-FE75-4FC9-A759-9C54C8FCA8E2}"/>
              </a:ext>
            </a:extLst>
          </p:cNvPr>
          <p:cNvSpPr/>
          <p:nvPr/>
        </p:nvSpPr>
        <p:spPr bwMode="auto">
          <a:xfrm rot="10800000">
            <a:off x="6708070" y="4833519"/>
            <a:ext cx="360040" cy="495636"/>
          </a:xfrm>
          <a:prstGeom prst="down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FFCC00"/>
              </a:solidFill>
              <a:effectLst>
                <a:outerShdw blurRad="38100" dist="38100" dir="2700000" algn="tl">
                  <a:srgbClr val="000000">
                    <a:alpha val="43137"/>
                  </a:srgbClr>
                </a:outerShdw>
              </a:effectLst>
              <a:latin typeface="Arial" panose="020B0604020202020204" pitchFamily="34" charset="0"/>
              <a:ea typeface="宋体" pitchFamily="2" charset="-122"/>
            </a:endParaRPr>
          </a:p>
        </p:txBody>
      </p:sp>
      <p:sp>
        <p:nvSpPr>
          <p:cNvPr id="45" name="矩形: 圆角 44">
            <a:extLst>
              <a:ext uri="{FF2B5EF4-FFF2-40B4-BE49-F238E27FC236}">
                <a16:creationId xmlns:a16="http://schemas.microsoft.com/office/drawing/2014/main" id="{070D932C-B575-4ED2-900E-4ABCAFBA63AC}"/>
              </a:ext>
            </a:extLst>
          </p:cNvPr>
          <p:cNvSpPr/>
          <p:nvPr/>
        </p:nvSpPr>
        <p:spPr bwMode="auto">
          <a:xfrm>
            <a:off x="6584415" y="3977852"/>
            <a:ext cx="2233998" cy="792507"/>
          </a:xfrm>
          <a:prstGeom prst="round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285750" marR="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pPr>
            <a:r>
              <a:rPr kumimoji="0" lang="en-US" altLang="zh-CN" sz="1600" b="0" i="0" u="none" strike="noStrike" cap="none" normalizeH="0" baseline="0" dirty="0">
                <a:ln>
                  <a:noFill/>
                </a:ln>
                <a:solidFill>
                  <a:srgbClr val="FF0000"/>
                </a:solidFill>
                <a:latin typeface="Times New Roman" panose="02020603050405020304" pitchFamily="18" charset="0"/>
                <a:ea typeface="等线" panose="02010600030101010101" pitchFamily="2" charset="-122"/>
                <a:cs typeface="Times New Roman" panose="02020603050405020304" pitchFamily="18" charset="0"/>
              </a:rPr>
              <a:t>Clear and accessible publishing licenses</a:t>
            </a:r>
          </a:p>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rgbClr val="FFCC00"/>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p:txBody>
      </p:sp>
      <p:sp>
        <p:nvSpPr>
          <p:cNvPr id="46" name="箭头: 下 45">
            <a:extLst>
              <a:ext uri="{FF2B5EF4-FFF2-40B4-BE49-F238E27FC236}">
                <a16:creationId xmlns:a16="http://schemas.microsoft.com/office/drawing/2014/main" id="{C39ECC3B-9899-486D-8896-3E27A5F7241B}"/>
              </a:ext>
            </a:extLst>
          </p:cNvPr>
          <p:cNvSpPr/>
          <p:nvPr/>
        </p:nvSpPr>
        <p:spPr bwMode="auto">
          <a:xfrm rot="10800000">
            <a:off x="4742689" y="4790958"/>
            <a:ext cx="360040" cy="495636"/>
          </a:xfrm>
          <a:prstGeom prst="down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FFCC00"/>
              </a:solidFill>
              <a:effectLst>
                <a:outerShdw blurRad="38100" dist="38100" dir="2700000" algn="tl">
                  <a:srgbClr val="000000">
                    <a:alpha val="43137"/>
                  </a:srgbClr>
                </a:outerShdw>
              </a:effectLst>
              <a:latin typeface="Arial" panose="020B0604020202020204" pitchFamily="34" charset="0"/>
              <a:ea typeface="宋体" pitchFamily="2" charset="-122"/>
            </a:endParaRPr>
          </a:p>
        </p:txBody>
      </p:sp>
      <p:sp>
        <p:nvSpPr>
          <p:cNvPr id="47" name="矩形: 圆角 46">
            <a:extLst>
              <a:ext uri="{FF2B5EF4-FFF2-40B4-BE49-F238E27FC236}">
                <a16:creationId xmlns:a16="http://schemas.microsoft.com/office/drawing/2014/main" id="{AB0054CC-18F2-4524-9C49-240126717EF5}"/>
              </a:ext>
            </a:extLst>
          </p:cNvPr>
          <p:cNvSpPr/>
          <p:nvPr/>
        </p:nvSpPr>
        <p:spPr bwMode="auto">
          <a:xfrm>
            <a:off x="4468874" y="3998026"/>
            <a:ext cx="1943089" cy="775629"/>
          </a:xfrm>
          <a:prstGeom prst="round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285750" marR="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pPr>
            <a:r>
              <a:rPr lang="en-US" altLang="zh-CN" sz="1600" dirty="0">
                <a:solidFill>
                  <a:srgbClr val="FF0000"/>
                </a:solidFill>
                <a:latin typeface="Times New Roman" panose="02020603050405020304" pitchFamily="18" charset="0"/>
                <a:ea typeface="等线" panose="02010600030101010101" pitchFamily="2" charset="-122"/>
                <a:cs typeface="Times New Roman" panose="02020603050405020304" pitchFamily="18" charset="0"/>
              </a:rPr>
              <a:t>Data</a:t>
            </a:r>
            <a:r>
              <a:rPr lang="zh-CN" altLang="en-US" sz="1600" dirty="0">
                <a:solidFill>
                  <a:srgbClr val="FF0000"/>
                </a:solidFill>
                <a:latin typeface="Times New Roman" panose="02020603050405020304" pitchFamily="18" charset="0"/>
                <a:ea typeface="等线" panose="02010600030101010101" pitchFamily="2" charset="-122"/>
                <a:cs typeface="Times New Roman" panose="02020603050405020304" pitchFamily="18" charset="0"/>
              </a:rPr>
              <a:t> </a:t>
            </a:r>
            <a:r>
              <a:rPr lang="en-US" altLang="zh-CN" sz="1600" dirty="0">
                <a:solidFill>
                  <a:srgbClr val="FF0000"/>
                </a:solidFill>
                <a:latin typeface="Times New Roman" panose="02020603050405020304" pitchFamily="18" charset="0"/>
                <a:ea typeface="等线" panose="02010600030101010101" pitchFamily="2" charset="-122"/>
                <a:cs typeface="Times New Roman" panose="02020603050405020304" pitchFamily="18" charset="0"/>
              </a:rPr>
              <a:t>format</a:t>
            </a:r>
            <a:r>
              <a:rPr lang="zh-CN" altLang="en-US" sz="1600" dirty="0">
                <a:solidFill>
                  <a:srgbClr val="FF0000"/>
                </a:solidFill>
                <a:latin typeface="Times New Roman" panose="02020603050405020304" pitchFamily="18" charset="0"/>
                <a:ea typeface="等线" panose="02010600030101010101" pitchFamily="2" charset="-122"/>
                <a:cs typeface="Times New Roman" panose="02020603050405020304" pitchFamily="18" charset="0"/>
              </a:rPr>
              <a:t> </a:t>
            </a:r>
            <a:r>
              <a:rPr lang="en-US" altLang="zh-CN" sz="1600" dirty="0">
                <a:solidFill>
                  <a:srgbClr val="FF0000"/>
                </a:solidFill>
                <a:latin typeface="Times New Roman" panose="02020603050405020304" pitchFamily="18" charset="0"/>
                <a:ea typeface="等线" panose="02010600030101010101" pitchFamily="2" charset="-122"/>
                <a:cs typeface="Times New Roman" panose="02020603050405020304" pitchFamily="18" charset="0"/>
              </a:rPr>
              <a:t>is</a:t>
            </a:r>
            <a:r>
              <a:rPr lang="zh-CN" altLang="en-US" sz="1600" dirty="0">
                <a:solidFill>
                  <a:srgbClr val="FF0000"/>
                </a:solidFill>
                <a:latin typeface="Times New Roman" panose="02020603050405020304" pitchFamily="18" charset="0"/>
                <a:ea typeface="等线" panose="02010600030101010101" pitchFamily="2" charset="-122"/>
                <a:cs typeface="Times New Roman" panose="02020603050405020304" pitchFamily="18" charset="0"/>
              </a:rPr>
              <a:t> </a:t>
            </a:r>
            <a:r>
              <a:rPr lang="en-US" altLang="zh-CN" sz="1600" dirty="0">
                <a:solidFill>
                  <a:srgbClr val="FF0000"/>
                </a:solidFill>
                <a:latin typeface="Times New Roman" panose="02020603050405020304" pitchFamily="18" charset="0"/>
                <a:ea typeface="等线" panose="02010600030101010101" pitchFamily="2" charset="-122"/>
                <a:cs typeface="Times New Roman" panose="02020603050405020304" pitchFamily="18" charset="0"/>
              </a:rPr>
              <a:t>standardized</a:t>
            </a:r>
          </a:p>
          <a:p>
            <a:pPr marL="285750" marR="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pPr>
            <a:endParaRPr kumimoji="0" lang="zh-CN" altLang="en-US" sz="1600" b="0" i="0" u="none" strike="noStrike" cap="none" normalizeH="0" baseline="0" dirty="0">
              <a:ln>
                <a:noFill/>
              </a:ln>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p:txBody>
      </p:sp>
      <p:pic>
        <p:nvPicPr>
          <p:cNvPr id="48" name="图片 47">
            <a:extLst>
              <a:ext uri="{FF2B5EF4-FFF2-40B4-BE49-F238E27FC236}">
                <a16:creationId xmlns:a16="http://schemas.microsoft.com/office/drawing/2014/main" id="{3F0C3C6B-0734-42D8-964B-22889D64E0AF}"/>
              </a:ext>
            </a:extLst>
          </p:cNvPr>
          <p:cNvPicPr>
            <a:picLocks noChangeAspect="1"/>
          </p:cNvPicPr>
          <p:nvPr/>
        </p:nvPicPr>
        <p:blipFill>
          <a:blip r:embed="rId4"/>
          <a:stretch>
            <a:fillRect/>
          </a:stretch>
        </p:blipFill>
        <p:spPr>
          <a:xfrm>
            <a:off x="928880" y="6106908"/>
            <a:ext cx="406421" cy="425472"/>
          </a:xfrm>
          <a:prstGeom prst="rect">
            <a:avLst/>
          </a:prstGeom>
        </p:spPr>
      </p:pic>
      <p:pic>
        <p:nvPicPr>
          <p:cNvPr id="49" name="图片 48">
            <a:extLst>
              <a:ext uri="{FF2B5EF4-FFF2-40B4-BE49-F238E27FC236}">
                <a16:creationId xmlns:a16="http://schemas.microsoft.com/office/drawing/2014/main" id="{7E8AC143-661D-4574-B592-C44D9E74DDE3}"/>
              </a:ext>
            </a:extLst>
          </p:cNvPr>
          <p:cNvPicPr>
            <a:picLocks noChangeAspect="1"/>
          </p:cNvPicPr>
          <p:nvPr/>
        </p:nvPicPr>
        <p:blipFill>
          <a:blip r:embed="rId5"/>
          <a:stretch>
            <a:fillRect/>
          </a:stretch>
        </p:blipFill>
        <p:spPr>
          <a:xfrm>
            <a:off x="2853076" y="6117274"/>
            <a:ext cx="406421" cy="430193"/>
          </a:xfrm>
          <a:prstGeom prst="rect">
            <a:avLst/>
          </a:prstGeom>
        </p:spPr>
      </p:pic>
      <p:pic>
        <p:nvPicPr>
          <p:cNvPr id="50" name="图片 49">
            <a:extLst>
              <a:ext uri="{FF2B5EF4-FFF2-40B4-BE49-F238E27FC236}">
                <a16:creationId xmlns:a16="http://schemas.microsoft.com/office/drawing/2014/main" id="{F2CFF2B4-5E0A-4777-B4FA-B928DA2BF4D8}"/>
              </a:ext>
            </a:extLst>
          </p:cNvPr>
          <p:cNvPicPr>
            <a:picLocks noChangeAspect="1"/>
          </p:cNvPicPr>
          <p:nvPr/>
        </p:nvPicPr>
        <p:blipFill>
          <a:blip r:embed="rId6"/>
          <a:stretch>
            <a:fillRect/>
          </a:stretch>
        </p:blipFill>
        <p:spPr>
          <a:xfrm>
            <a:off x="4766094" y="6106908"/>
            <a:ext cx="387370" cy="415086"/>
          </a:xfrm>
          <a:prstGeom prst="rect">
            <a:avLst/>
          </a:prstGeom>
        </p:spPr>
      </p:pic>
      <p:pic>
        <p:nvPicPr>
          <p:cNvPr id="51" name="图片 50">
            <a:extLst>
              <a:ext uri="{FF2B5EF4-FFF2-40B4-BE49-F238E27FC236}">
                <a16:creationId xmlns:a16="http://schemas.microsoft.com/office/drawing/2014/main" id="{D5A9ADA5-B2DF-4FE9-A7C2-9B9D6F5CFACC}"/>
              </a:ext>
            </a:extLst>
          </p:cNvPr>
          <p:cNvPicPr>
            <a:picLocks noChangeAspect="1"/>
          </p:cNvPicPr>
          <p:nvPr/>
        </p:nvPicPr>
        <p:blipFill>
          <a:blip r:embed="rId7"/>
          <a:stretch>
            <a:fillRect/>
          </a:stretch>
        </p:blipFill>
        <p:spPr>
          <a:xfrm>
            <a:off x="6839228" y="6119794"/>
            <a:ext cx="387370" cy="360470"/>
          </a:xfrm>
          <a:prstGeom prst="rect">
            <a:avLst/>
          </a:prstGeom>
        </p:spPr>
      </p:pic>
      <p:grpSp>
        <p:nvGrpSpPr>
          <p:cNvPr id="2" name="组合 1">
            <a:extLst>
              <a:ext uri="{FF2B5EF4-FFF2-40B4-BE49-F238E27FC236}">
                <a16:creationId xmlns:a16="http://schemas.microsoft.com/office/drawing/2014/main" id="{76511BA4-F461-4903-A2CB-FBD3806CF58B}"/>
              </a:ext>
            </a:extLst>
          </p:cNvPr>
          <p:cNvGrpSpPr/>
          <p:nvPr/>
        </p:nvGrpSpPr>
        <p:grpSpPr>
          <a:xfrm>
            <a:off x="213167" y="2320596"/>
            <a:ext cx="7921623" cy="1339811"/>
            <a:chOff x="90994" y="2073484"/>
            <a:chExt cx="6969735" cy="1339811"/>
          </a:xfrm>
        </p:grpSpPr>
        <p:sp>
          <p:nvSpPr>
            <p:cNvPr id="8" name="矩形 7">
              <a:extLst>
                <a:ext uri="{FF2B5EF4-FFF2-40B4-BE49-F238E27FC236}">
                  <a16:creationId xmlns:a16="http://schemas.microsoft.com/office/drawing/2014/main" id="{F21B2F59-7F29-49F3-A134-3E315DF77EAB}"/>
                </a:ext>
              </a:extLst>
            </p:cNvPr>
            <p:cNvSpPr/>
            <p:nvPr/>
          </p:nvSpPr>
          <p:spPr bwMode="auto">
            <a:xfrm>
              <a:off x="90994" y="2073484"/>
              <a:ext cx="1860957" cy="598491"/>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lang="en-US" altLang="zh-CN"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Self-developed platform</a:t>
              </a:r>
              <a:endParaRPr kumimoji="0" lang="zh-CN" altLang="en-US" sz="1800" b="0" i="0" u="none" strike="noStrike" cap="none" normalizeH="0" baseline="0" dirty="0">
                <a:ln>
                  <a:noFill/>
                </a:ln>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p:txBody>
        </p:sp>
        <p:sp>
          <p:nvSpPr>
            <p:cNvPr id="52" name="矩形 51">
              <a:extLst>
                <a:ext uri="{FF2B5EF4-FFF2-40B4-BE49-F238E27FC236}">
                  <a16:creationId xmlns:a16="http://schemas.microsoft.com/office/drawing/2014/main" id="{229FB60D-742C-4757-893D-B8EB82A9CF5F}"/>
                </a:ext>
              </a:extLst>
            </p:cNvPr>
            <p:cNvSpPr/>
            <p:nvPr/>
          </p:nvSpPr>
          <p:spPr bwMode="auto">
            <a:xfrm>
              <a:off x="90996" y="2944255"/>
              <a:ext cx="1860957" cy="432048"/>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dirty="0" err="1">
                  <a:ln>
                    <a:noFill/>
                  </a:ln>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Zenodo</a:t>
              </a:r>
              <a:r>
                <a:rPr lang="zh-CN" altLang="en-US"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 </a:t>
              </a:r>
              <a:r>
                <a:rPr lang="en-US" altLang="zh-CN"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platform</a:t>
              </a:r>
              <a:endParaRPr kumimoji="0" lang="zh-CN" altLang="en-US" sz="1800" b="0" i="0" u="none" strike="noStrike" cap="none" normalizeH="0" baseline="0" dirty="0">
                <a:ln>
                  <a:noFill/>
                </a:ln>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p:txBody>
        </p:sp>
        <p:cxnSp>
          <p:nvCxnSpPr>
            <p:cNvPr id="54" name="直接箭头连接符 53">
              <a:extLst>
                <a:ext uri="{FF2B5EF4-FFF2-40B4-BE49-F238E27FC236}">
                  <a16:creationId xmlns:a16="http://schemas.microsoft.com/office/drawing/2014/main" id="{888EE942-2863-4AE7-8A00-E27327992F41}"/>
                </a:ext>
              </a:extLst>
            </p:cNvPr>
            <p:cNvCxnSpPr>
              <a:cxnSpLocks/>
              <a:stCxn id="52" idx="3"/>
              <a:endCxn id="57" idx="1"/>
            </p:cNvCxnSpPr>
            <p:nvPr/>
          </p:nvCxnSpPr>
          <p:spPr bwMode="auto">
            <a:xfrm flipV="1">
              <a:off x="1951953" y="2782005"/>
              <a:ext cx="439189" cy="378274"/>
            </a:xfrm>
            <a:prstGeom prst="straightConnector1">
              <a:avLst/>
            </a:prstGeom>
            <a:solidFill>
              <a:schemeClr val="accent1"/>
            </a:solidFill>
            <a:ln w="28575" cap="flat" cmpd="sng" algn="ctr">
              <a:solidFill>
                <a:schemeClr val="tx1"/>
              </a:solidFill>
              <a:prstDash val="solid"/>
              <a:round/>
              <a:headEnd type="none" w="med" len="med"/>
              <a:tailEnd type="triangle"/>
            </a:ln>
          </p:spPr>
        </p:cxnSp>
        <p:cxnSp>
          <p:nvCxnSpPr>
            <p:cNvPr id="56" name="直接箭头连接符 55">
              <a:extLst>
                <a:ext uri="{FF2B5EF4-FFF2-40B4-BE49-F238E27FC236}">
                  <a16:creationId xmlns:a16="http://schemas.microsoft.com/office/drawing/2014/main" id="{B2D48669-841A-4340-887B-5716E7B34F7B}"/>
                </a:ext>
              </a:extLst>
            </p:cNvPr>
            <p:cNvCxnSpPr>
              <a:cxnSpLocks/>
              <a:stCxn id="8" idx="3"/>
              <a:endCxn id="57" idx="1"/>
            </p:cNvCxnSpPr>
            <p:nvPr/>
          </p:nvCxnSpPr>
          <p:spPr bwMode="auto">
            <a:xfrm>
              <a:off x="1951951" y="2372730"/>
              <a:ext cx="439191" cy="409275"/>
            </a:xfrm>
            <a:prstGeom prst="straightConnector1">
              <a:avLst/>
            </a:prstGeom>
            <a:solidFill>
              <a:schemeClr val="accent1"/>
            </a:solidFill>
            <a:ln w="28575" cap="flat" cmpd="sng" algn="ctr">
              <a:solidFill>
                <a:schemeClr val="tx1"/>
              </a:solidFill>
              <a:prstDash val="solid"/>
              <a:round/>
              <a:headEnd type="none" w="med" len="med"/>
              <a:tailEnd type="triangle"/>
            </a:ln>
          </p:spPr>
        </p:cxnSp>
        <p:sp>
          <p:nvSpPr>
            <p:cNvPr id="57" name="矩形 56">
              <a:extLst>
                <a:ext uri="{FF2B5EF4-FFF2-40B4-BE49-F238E27FC236}">
                  <a16:creationId xmlns:a16="http://schemas.microsoft.com/office/drawing/2014/main" id="{51063DCA-39F1-4C9D-B2F2-195F42892698}"/>
                </a:ext>
              </a:extLst>
            </p:cNvPr>
            <p:cNvSpPr/>
            <p:nvPr/>
          </p:nvSpPr>
          <p:spPr bwMode="auto">
            <a:xfrm>
              <a:off x="2391142" y="2430398"/>
              <a:ext cx="2108213" cy="703213"/>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dirty="0">
                  <a:ln>
                    <a:noFill/>
                  </a:ln>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Ac</a:t>
              </a:r>
              <a:r>
                <a:rPr lang="en-US" altLang="zh-CN"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cess with http</a:t>
              </a:r>
              <a:r>
                <a:rPr kumimoji="0" lang="zh-CN" altLang="en-US" sz="1800" b="0" i="0" u="none" strike="noStrike" cap="none" normalizeH="0" baseline="0" dirty="0">
                  <a:ln>
                    <a:noFill/>
                  </a:ln>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a:t>
              </a:r>
              <a:r>
                <a:rPr kumimoji="0" lang="en-US" altLang="zh-CN" sz="1800" b="0" i="0" u="none" strike="noStrike" cap="none" normalizeH="0" baseline="0" dirty="0">
                  <a:ln>
                    <a:noFill/>
                  </a:ln>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query</a:t>
              </a:r>
              <a:r>
                <a:rPr kumimoji="0" lang="zh-CN" altLang="en-US" sz="1800" b="0" i="0" u="none" strike="noStrike" cap="none" normalizeH="0" baseline="0" dirty="0">
                  <a:ln>
                    <a:noFill/>
                  </a:ln>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a:t>
              </a:r>
              <a:r>
                <a:rPr kumimoji="0" lang="en-US" altLang="zh-CN" sz="1800" b="0" i="0" u="none" strike="noStrike" cap="none" normalizeH="0" baseline="0" dirty="0">
                  <a:ln>
                    <a:noFill/>
                  </a:ln>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download</a:t>
              </a:r>
              <a:r>
                <a:rPr kumimoji="0" lang="zh-CN" altLang="en-US" sz="1800" b="0" i="0" u="none" strike="noStrike" cap="none" normalizeH="0" baseline="0" dirty="0">
                  <a:ln>
                    <a:noFill/>
                  </a:ln>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a:t>
              </a:r>
            </a:p>
          </p:txBody>
        </p:sp>
        <p:sp>
          <p:nvSpPr>
            <p:cNvPr id="58" name="矩形 57">
              <a:extLst>
                <a:ext uri="{FF2B5EF4-FFF2-40B4-BE49-F238E27FC236}">
                  <a16:creationId xmlns:a16="http://schemas.microsoft.com/office/drawing/2014/main" id="{67A704DF-A8A1-4AB2-803A-2FA3C105A3EB}"/>
                </a:ext>
              </a:extLst>
            </p:cNvPr>
            <p:cNvSpPr/>
            <p:nvPr/>
          </p:nvSpPr>
          <p:spPr bwMode="auto">
            <a:xfrm>
              <a:off x="4786626" y="2149184"/>
              <a:ext cx="2274103" cy="1264111"/>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R="0" defTabSz="914400" rtl="0" eaLnBrk="1" fontAlgn="base" latinLnBrk="0" hangingPunct="1">
                <a:lnSpc>
                  <a:spcPct val="100000"/>
                </a:lnSpc>
                <a:spcBef>
                  <a:spcPct val="0"/>
                </a:spcBef>
                <a:spcAft>
                  <a:spcPct val="0"/>
                </a:spcAft>
                <a:buClrTx/>
                <a:buSzTx/>
              </a:pPr>
              <a:r>
                <a:rPr lang="en-US" altLang="zh-CN"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Packaged into HDF5</a:t>
              </a:r>
            </a:p>
            <a:p>
              <a:pPr marL="285750" marR="0" indent="-285750" defTabSz="914400" rtl="0" eaLnBrk="1" fontAlgn="base" latinLnBrk="0" hangingPunct="1">
                <a:lnSpc>
                  <a:spcPct val="100000"/>
                </a:lnSpc>
                <a:spcBef>
                  <a:spcPct val="0"/>
                </a:spcBef>
                <a:spcAft>
                  <a:spcPct val="0"/>
                </a:spcAft>
                <a:buClrTx/>
                <a:buSzTx/>
                <a:buFont typeface="Wingdings" panose="05000000000000000000" pitchFamily="2" charset="2"/>
                <a:buChar char="p"/>
              </a:pPr>
              <a:r>
                <a:rPr lang="en-US" altLang="zh-CN"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Rich Metadata</a:t>
              </a:r>
            </a:p>
            <a:p>
              <a:pPr marL="285750" marR="0" indent="-285750" defTabSz="914400" rtl="0" eaLnBrk="1" fontAlgn="base" latinLnBrk="0" hangingPunct="1">
                <a:lnSpc>
                  <a:spcPct val="100000"/>
                </a:lnSpc>
                <a:spcBef>
                  <a:spcPct val="0"/>
                </a:spcBef>
                <a:spcAft>
                  <a:spcPct val="0"/>
                </a:spcAft>
                <a:buClrTx/>
                <a:buSzTx/>
                <a:buFont typeface="Wingdings" panose="05000000000000000000" pitchFamily="2" charset="2"/>
                <a:buChar char="p"/>
              </a:pPr>
              <a:r>
                <a:rPr kumimoji="0" lang="en-US" altLang="zh-CN" sz="1800" b="0" i="0" u="none" strike="noStrike" cap="none" normalizeH="0" baseline="0" dirty="0">
                  <a:ln>
                    <a:noFill/>
                  </a:ln>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With DOI as identifier</a:t>
              </a:r>
            </a:p>
            <a:p>
              <a:pPr marL="285750" marR="0" indent="-285750" defTabSz="914400" rtl="0" eaLnBrk="1" fontAlgn="base" latinLnBrk="0" hangingPunct="1">
                <a:lnSpc>
                  <a:spcPct val="100000"/>
                </a:lnSpc>
                <a:spcBef>
                  <a:spcPct val="0"/>
                </a:spcBef>
                <a:spcAft>
                  <a:spcPct val="0"/>
                </a:spcAft>
                <a:buClrTx/>
                <a:buSzTx/>
                <a:buFont typeface="Wingdings" panose="05000000000000000000" pitchFamily="2" charset="2"/>
                <a:buChar char="p"/>
              </a:pPr>
              <a:r>
                <a:rPr lang="en-US" altLang="zh-CN"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With CC license</a:t>
              </a:r>
              <a:endParaRPr kumimoji="0" lang="zh-CN" altLang="en-US" sz="1800" b="0" i="0" u="none" strike="noStrike" cap="none" normalizeH="0" baseline="0" dirty="0">
                <a:ln>
                  <a:noFill/>
                </a:ln>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p:txBody>
        </p:sp>
        <p:cxnSp>
          <p:nvCxnSpPr>
            <p:cNvPr id="66" name="直接箭头连接符 65">
              <a:extLst>
                <a:ext uri="{FF2B5EF4-FFF2-40B4-BE49-F238E27FC236}">
                  <a16:creationId xmlns:a16="http://schemas.microsoft.com/office/drawing/2014/main" id="{E53C6469-C853-4D9A-95A6-39EFB92CB851}"/>
                </a:ext>
              </a:extLst>
            </p:cNvPr>
            <p:cNvCxnSpPr>
              <a:cxnSpLocks/>
              <a:stCxn id="57" idx="3"/>
              <a:endCxn id="58" idx="1"/>
            </p:cNvCxnSpPr>
            <p:nvPr/>
          </p:nvCxnSpPr>
          <p:spPr bwMode="auto">
            <a:xfrm flipV="1">
              <a:off x="4499355" y="2781240"/>
              <a:ext cx="287271" cy="765"/>
            </a:xfrm>
            <a:prstGeom prst="straightConnector1">
              <a:avLst/>
            </a:prstGeom>
            <a:solidFill>
              <a:schemeClr val="accent1"/>
            </a:solidFill>
            <a:ln w="28575" cap="flat" cmpd="sng" algn="ctr">
              <a:solidFill>
                <a:schemeClr val="tx1"/>
              </a:solidFill>
              <a:prstDash val="solid"/>
              <a:round/>
              <a:headEnd type="none" w="med" len="med"/>
              <a:tailEnd type="triangle"/>
            </a:ln>
          </p:spPr>
        </p:cxnSp>
      </p:grpSp>
      <p:sp>
        <p:nvSpPr>
          <p:cNvPr id="79" name="文本框 78">
            <a:extLst>
              <a:ext uri="{FF2B5EF4-FFF2-40B4-BE49-F238E27FC236}">
                <a16:creationId xmlns:a16="http://schemas.microsoft.com/office/drawing/2014/main" id="{8A942632-2057-4B29-8EBC-E42D09A5649A}"/>
              </a:ext>
            </a:extLst>
          </p:cNvPr>
          <p:cNvSpPr txBox="1"/>
          <p:nvPr/>
        </p:nvSpPr>
        <p:spPr>
          <a:xfrm>
            <a:off x="8360239" y="5070139"/>
            <a:ext cx="3546214" cy="1477328"/>
          </a:xfrm>
          <a:prstGeom prst="rect">
            <a:avLst/>
          </a:prstGeom>
          <a:noFill/>
          <a:ln w="28575">
            <a:solidFill>
              <a:schemeClr val="tx1"/>
            </a:solidFill>
            <a:prstDash val="dash"/>
          </a:ln>
        </p:spPr>
        <p:txBody>
          <a:bodyPr wrap="square" rtlCol="0">
            <a:spAutoFit/>
          </a:bodyPr>
          <a:lstStyle/>
          <a:p>
            <a:r>
              <a:rPr lang="en-US" altLang="zh-CN" dirty="0"/>
              <a:t>P.S.</a:t>
            </a:r>
            <a:r>
              <a:rPr lang="zh-CN" altLang="en-US" dirty="0"/>
              <a:t>：</a:t>
            </a:r>
            <a:endParaRPr lang="en-US" altLang="zh-CN" dirty="0"/>
          </a:p>
          <a:p>
            <a:r>
              <a:rPr lang="zh-CN" altLang="en-US" dirty="0"/>
              <a:t> </a:t>
            </a:r>
            <a:r>
              <a:rPr lang="en-US" altLang="zh-CN" b="1" dirty="0" err="1"/>
              <a:t>Zenodo</a:t>
            </a:r>
            <a:r>
              <a:rPr lang="zh-CN" altLang="en-US" b="1" dirty="0"/>
              <a:t> </a:t>
            </a:r>
            <a:r>
              <a:rPr lang="en-US" altLang="zh-CN" dirty="0"/>
              <a:t>is</a:t>
            </a:r>
            <a:r>
              <a:rPr lang="zh-CN" altLang="en-US" dirty="0"/>
              <a:t> </a:t>
            </a:r>
            <a:r>
              <a:rPr lang="en-US" altLang="zh-CN" dirty="0"/>
              <a:t>an</a:t>
            </a:r>
            <a:r>
              <a:rPr lang="zh-CN" altLang="en-US" dirty="0"/>
              <a:t> </a:t>
            </a:r>
            <a:r>
              <a:rPr lang="en-US" altLang="zh-CN" dirty="0"/>
              <a:t>internationally</a:t>
            </a:r>
            <a:r>
              <a:rPr lang="zh-CN" altLang="en-US" dirty="0"/>
              <a:t> </a:t>
            </a:r>
            <a:r>
              <a:rPr lang="en-US" altLang="zh-CN" dirty="0"/>
              <a:t>general</a:t>
            </a:r>
            <a:r>
              <a:rPr lang="zh-CN" altLang="en-US" dirty="0"/>
              <a:t> </a:t>
            </a:r>
            <a:r>
              <a:rPr lang="en-US" altLang="zh-CN" dirty="0"/>
              <a:t>platform</a:t>
            </a:r>
            <a:r>
              <a:rPr lang="zh-CN" altLang="en-US" dirty="0"/>
              <a:t> </a:t>
            </a:r>
            <a:r>
              <a:rPr lang="en-US" altLang="zh-CN" dirty="0"/>
              <a:t>for</a:t>
            </a:r>
            <a:r>
              <a:rPr lang="zh-CN" altLang="en-US" dirty="0"/>
              <a:t> </a:t>
            </a:r>
            <a:r>
              <a:rPr lang="en-US" altLang="zh-CN" dirty="0"/>
              <a:t>publishing</a:t>
            </a:r>
            <a:r>
              <a:rPr lang="zh-CN" altLang="en-US" dirty="0"/>
              <a:t> </a:t>
            </a:r>
            <a:r>
              <a:rPr lang="en-US" altLang="zh-CN" dirty="0"/>
              <a:t>dataset</a:t>
            </a:r>
            <a:r>
              <a:rPr lang="zh-CN" altLang="en-US" dirty="0"/>
              <a:t> </a:t>
            </a:r>
            <a:r>
              <a:rPr lang="en-US" altLang="zh-CN" dirty="0"/>
              <a:t>and</a:t>
            </a:r>
            <a:r>
              <a:rPr lang="zh-CN" altLang="en-US" dirty="0"/>
              <a:t> </a:t>
            </a:r>
            <a:r>
              <a:rPr lang="en-US" altLang="zh-CN" dirty="0"/>
              <a:t>related research outcomes, operated by </a:t>
            </a:r>
            <a:r>
              <a:rPr lang="en-US" altLang="zh-CN" b="1" dirty="0"/>
              <a:t>CERN</a:t>
            </a:r>
            <a:endParaRPr lang="zh-CN" altLang="en-US" dirty="0"/>
          </a:p>
        </p:txBody>
      </p:sp>
    </p:spTree>
    <p:extLst>
      <p:ext uri="{BB962C8B-B14F-4D97-AF65-F5344CB8AC3E}">
        <p14:creationId xmlns:p14="http://schemas.microsoft.com/office/powerpoint/2010/main" val="40268689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CFF8FB37-ADEF-4A16-B699-A4CE9B4FFCAA}"/>
              </a:ext>
            </a:extLst>
          </p:cNvPr>
          <p:cNvPicPr>
            <a:picLocks noChangeAspect="1"/>
          </p:cNvPicPr>
          <p:nvPr/>
        </p:nvPicPr>
        <p:blipFill>
          <a:blip r:embed="rId2"/>
          <a:stretch>
            <a:fillRect/>
          </a:stretch>
        </p:blipFill>
        <p:spPr>
          <a:xfrm>
            <a:off x="7900758" y="1171676"/>
            <a:ext cx="4162708" cy="1754242"/>
          </a:xfrm>
          <a:prstGeom prst="rect">
            <a:avLst/>
          </a:prstGeom>
        </p:spPr>
      </p:pic>
      <p:sp>
        <p:nvSpPr>
          <p:cNvPr id="5" name="灯片编号占位符 4"/>
          <p:cNvSpPr>
            <a:spLocks noGrp="1"/>
          </p:cNvSpPr>
          <p:nvPr>
            <p:ph type="sldNum" sz="quarter" idx="12"/>
          </p:nvPr>
        </p:nvSpPr>
        <p:spPr/>
        <p:txBody>
          <a:bodyPr/>
          <a:lstStyle/>
          <a:p>
            <a:pPr>
              <a:defRPr/>
            </a:pPr>
            <a:fld id="{7CFD2C69-0BD4-41E4-AB27-AE65CFEAFB66}" type="slidenum">
              <a:rPr lang="en-US" altLang="zh-CN" smtClean="0"/>
              <a:t>21</a:t>
            </a:fld>
            <a:endParaRPr lang="en-US" altLang="zh-CN" dirty="0"/>
          </a:p>
        </p:txBody>
      </p:sp>
      <p:sp>
        <p:nvSpPr>
          <p:cNvPr id="8" name="标题 1">
            <a:extLst>
              <a:ext uri="{FF2B5EF4-FFF2-40B4-BE49-F238E27FC236}">
                <a16:creationId xmlns:a16="http://schemas.microsoft.com/office/drawing/2014/main" id="{5BFF6474-6E5A-4FBC-8C1F-67C046395472}"/>
              </a:ext>
            </a:extLst>
          </p:cNvPr>
          <p:cNvSpPr>
            <a:spLocks noGrp="1"/>
          </p:cNvSpPr>
          <p:nvPr>
            <p:ph type="title"/>
          </p:nvPr>
        </p:nvSpPr>
        <p:spPr>
          <a:xfrm>
            <a:off x="695400" y="482938"/>
            <a:ext cx="10801200" cy="575999"/>
          </a:xfrm>
        </p:spPr>
        <p:txBody>
          <a:bodyPr/>
          <a:lstStyle/>
          <a:p>
            <a:r>
              <a:rPr lang="en-US" altLang="zh-CN" dirty="0">
                <a:solidFill>
                  <a:srgbClr val="0070C0"/>
                </a:solidFill>
              </a:rPr>
              <a:t>Module 4</a:t>
            </a:r>
            <a:r>
              <a:rPr lang="zh-CN" altLang="en-US" dirty="0">
                <a:solidFill>
                  <a:srgbClr val="0070C0"/>
                </a:solidFill>
              </a:rPr>
              <a:t>、</a:t>
            </a:r>
            <a:r>
              <a:rPr lang="en-US" altLang="zh-CN" dirty="0">
                <a:solidFill>
                  <a:srgbClr val="0070C0"/>
                </a:solidFill>
              </a:rPr>
              <a:t>Dataset validation and model management</a:t>
            </a:r>
            <a:endParaRPr lang="zh-CN" altLang="en-US" dirty="0">
              <a:solidFill>
                <a:srgbClr val="0070C0"/>
              </a:solidFill>
            </a:endParaRPr>
          </a:p>
        </p:txBody>
      </p:sp>
      <p:sp>
        <p:nvSpPr>
          <p:cNvPr id="9" name="矩形 8">
            <a:extLst>
              <a:ext uri="{FF2B5EF4-FFF2-40B4-BE49-F238E27FC236}">
                <a16:creationId xmlns:a16="http://schemas.microsoft.com/office/drawing/2014/main" id="{FB402D7F-3F6C-4145-817F-924DE382B22E}"/>
              </a:ext>
            </a:extLst>
          </p:cNvPr>
          <p:cNvSpPr/>
          <p:nvPr/>
        </p:nvSpPr>
        <p:spPr>
          <a:xfrm>
            <a:off x="263352" y="1131675"/>
            <a:ext cx="7452828" cy="1200329"/>
          </a:xfrm>
          <a:prstGeom prst="rect">
            <a:avLst/>
          </a:prstGeom>
        </p:spPr>
        <p:txBody>
          <a:bodyPr wrap="square">
            <a:spAutoFit/>
          </a:bodyPr>
          <a:lstStyle/>
          <a:p>
            <a:pPr marL="285750" indent="-285750">
              <a:spcBef>
                <a:spcPts val="600"/>
              </a:spcBef>
              <a:spcAft>
                <a:spcPts val="600"/>
              </a:spcAft>
              <a:buFont typeface="Wingdings" panose="05000000000000000000" pitchFamily="2" charset="2"/>
              <a:buChar char="p"/>
            </a:pPr>
            <a:r>
              <a:rPr lang="en-US" altLang="zh-CN" b="1" kern="100" dirty="0">
                <a:solidFill>
                  <a:srgbClr val="C00000"/>
                </a:solidFill>
                <a:latin typeface="等线" panose="02010600030101010101" pitchFamily="2" charset="-122"/>
                <a:ea typeface="等线" panose="02010600030101010101" pitchFamily="2" charset="-122"/>
                <a:cs typeface="Times New Roman" panose="02020603050405020304" pitchFamily="18" charset="0"/>
              </a:rPr>
              <a:t>Building a one-stop machine learning management platform, ML4ACC, </a:t>
            </a:r>
            <a:r>
              <a:rPr lang="en-US" altLang="zh-CN" b="1" kern="100" dirty="0">
                <a:latin typeface="等线" panose="02010600030101010101" pitchFamily="2" charset="-122"/>
                <a:ea typeface="等线" panose="02010600030101010101" pitchFamily="2" charset="-122"/>
                <a:cs typeface="Times New Roman" panose="02020603050405020304" pitchFamily="18" charset="0"/>
              </a:rPr>
              <a:t>to provide management and access to hyperparameters and models, thereby increasing the degree of automation in the model training workflow</a:t>
            </a:r>
          </a:p>
        </p:txBody>
      </p:sp>
      <p:sp>
        <p:nvSpPr>
          <p:cNvPr id="13" name="矩形 12">
            <a:extLst>
              <a:ext uri="{FF2B5EF4-FFF2-40B4-BE49-F238E27FC236}">
                <a16:creationId xmlns:a16="http://schemas.microsoft.com/office/drawing/2014/main" id="{EC0D3F4C-AE85-4AAE-AAE2-F354A3926682}"/>
              </a:ext>
            </a:extLst>
          </p:cNvPr>
          <p:cNvSpPr/>
          <p:nvPr/>
        </p:nvSpPr>
        <p:spPr bwMode="auto">
          <a:xfrm>
            <a:off x="8587827" y="2258680"/>
            <a:ext cx="2548734" cy="666265"/>
          </a:xfrm>
          <a:prstGeom prst="rect">
            <a:avLst/>
          </a:prstGeom>
          <a:solidFill>
            <a:srgbClr val="FFC000">
              <a:alpha val="57000"/>
            </a:srgbClr>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FFCC00"/>
              </a:solidFill>
              <a:effectLst>
                <a:outerShdw blurRad="38100" dist="38100" dir="2700000" algn="tl">
                  <a:srgbClr val="000000">
                    <a:alpha val="43137"/>
                  </a:srgbClr>
                </a:outerShdw>
              </a:effectLst>
              <a:latin typeface="Arial" panose="020B0604020202020204" pitchFamily="34" charset="0"/>
              <a:ea typeface="宋体" pitchFamily="2" charset="-122"/>
            </a:endParaRPr>
          </a:p>
        </p:txBody>
      </p:sp>
      <p:graphicFrame>
        <p:nvGraphicFramePr>
          <p:cNvPr id="2" name="图示 1">
            <a:extLst>
              <a:ext uri="{FF2B5EF4-FFF2-40B4-BE49-F238E27FC236}">
                <a16:creationId xmlns:a16="http://schemas.microsoft.com/office/drawing/2014/main" id="{F842D76B-5503-4E6B-A4FB-4D81AF3E6BC2}"/>
              </a:ext>
            </a:extLst>
          </p:cNvPr>
          <p:cNvGraphicFramePr/>
          <p:nvPr>
            <p:extLst>
              <p:ext uri="{D42A27DB-BD31-4B8C-83A1-F6EECF244321}">
                <p14:modId xmlns:p14="http://schemas.microsoft.com/office/powerpoint/2010/main" val="1966077259"/>
              </p:ext>
            </p:extLst>
          </p:nvPr>
        </p:nvGraphicFramePr>
        <p:xfrm>
          <a:off x="119336" y="3011143"/>
          <a:ext cx="3273632" cy="2650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4" name="组合 13">
            <a:extLst>
              <a:ext uri="{FF2B5EF4-FFF2-40B4-BE49-F238E27FC236}">
                <a16:creationId xmlns:a16="http://schemas.microsoft.com/office/drawing/2014/main" id="{AE99EA91-1A6C-47F8-A467-D324A534AA5A}"/>
              </a:ext>
            </a:extLst>
          </p:cNvPr>
          <p:cNvGrpSpPr/>
          <p:nvPr/>
        </p:nvGrpSpPr>
        <p:grpSpPr>
          <a:xfrm>
            <a:off x="1243009" y="3850982"/>
            <a:ext cx="1026285" cy="977238"/>
            <a:chOff x="1950905" y="1737"/>
            <a:chExt cx="1026285" cy="667085"/>
          </a:xfrm>
          <a:solidFill>
            <a:schemeClr val="accent5">
              <a:lumMod val="75000"/>
            </a:schemeClr>
          </a:solidFill>
        </p:grpSpPr>
        <p:sp>
          <p:nvSpPr>
            <p:cNvPr id="15" name="矩形: 圆角 14">
              <a:extLst>
                <a:ext uri="{FF2B5EF4-FFF2-40B4-BE49-F238E27FC236}">
                  <a16:creationId xmlns:a16="http://schemas.microsoft.com/office/drawing/2014/main" id="{046CF471-1CB5-4C17-924D-9D359AA627B6}"/>
                </a:ext>
              </a:extLst>
            </p:cNvPr>
            <p:cNvSpPr/>
            <p:nvPr/>
          </p:nvSpPr>
          <p:spPr>
            <a:xfrm>
              <a:off x="1950905" y="1737"/>
              <a:ext cx="1026285" cy="667085"/>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矩形: 圆角 4">
              <a:extLst>
                <a:ext uri="{FF2B5EF4-FFF2-40B4-BE49-F238E27FC236}">
                  <a16:creationId xmlns:a16="http://schemas.microsoft.com/office/drawing/2014/main" id="{8078D068-42BE-41A9-AE72-21F12C8C7EB5}"/>
                </a:ext>
              </a:extLst>
            </p:cNvPr>
            <p:cNvSpPr txBox="1"/>
            <p:nvPr/>
          </p:nvSpPr>
          <p:spPr>
            <a:xfrm>
              <a:off x="1983469" y="34301"/>
              <a:ext cx="961157" cy="6019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altLang="zh-CN" sz="1300" kern="1200" dirty="0"/>
                <a:t>ML4ACC</a:t>
              </a:r>
            </a:p>
            <a:p>
              <a:pPr marL="0" lvl="0" indent="0" algn="ctr" defTabSz="577850">
                <a:lnSpc>
                  <a:spcPct val="90000"/>
                </a:lnSpc>
                <a:spcBef>
                  <a:spcPct val="0"/>
                </a:spcBef>
                <a:spcAft>
                  <a:spcPct val="35000"/>
                </a:spcAft>
                <a:buNone/>
              </a:pPr>
              <a:r>
                <a:rPr lang="en-US" altLang="zh-CN" sz="1300" dirty="0"/>
                <a:t>ML</a:t>
              </a:r>
              <a:r>
                <a:rPr lang="zh-CN" altLang="en-US" sz="1300" dirty="0"/>
                <a:t> </a:t>
              </a:r>
              <a:r>
                <a:rPr lang="en-US" altLang="zh-CN" sz="1300" dirty="0"/>
                <a:t>Training</a:t>
              </a:r>
            </a:p>
            <a:p>
              <a:pPr marL="0" lvl="0" indent="0" algn="ctr" defTabSz="577850">
                <a:lnSpc>
                  <a:spcPct val="90000"/>
                </a:lnSpc>
                <a:spcBef>
                  <a:spcPct val="0"/>
                </a:spcBef>
                <a:spcAft>
                  <a:spcPct val="35000"/>
                </a:spcAft>
                <a:buNone/>
              </a:pPr>
              <a:r>
                <a:rPr lang="en-US" altLang="zh-CN" sz="1300" kern="1200" dirty="0"/>
                <a:t>workflow</a:t>
              </a:r>
              <a:endParaRPr lang="zh-CN" altLang="en-US" sz="1300" kern="1200" dirty="0"/>
            </a:p>
          </p:txBody>
        </p:sp>
      </p:grpSp>
      <p:pic>
        <p:nvPicPr>
          <p:cNvPr id="12" name="图片 11">
            <a:extLst>
              <a:ext uri="{FF2B5EF4-FFF2-40B4-BE49-F238E27FC236}">
                <a16:creationId xmlns:a16="http://schemas.microsoft.com/office/drawing/2014/main" id="{53647272-7F69-4D04-AAF2-D6C793A0AB83}"/>
              </a:ext>
            </a:extLst>
          </p:cNvPr>
          <p:cNvPicPr>
            <a:picLocks noChangeAspect="1"/>
          </p:cNvPicPr>
          <p:nvPr/>
        </p:nvPicPr>
        <p:blipFill>
          <a:blip r:embed="rId8"/>
          <a:stretch>
            <a:fillRect/>
          </a:stretch>
        </p:blipFill>
        <p:spPr>
          <a:xfrm>
            <a:off x="3287688" y="3294436"/>
            <a:ext cx="8520220" cy="308062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A34E5757-C9B2-4BBD-896D-890AC66BF90B}"/>
              </a:ext>
            </a:extLst>
          </p:cNvPr>
          <p:cNvSpPr txBox="1">
            <a:spLocks/>
          </p:cNvSpPr>
          <p:nvPr/>
        </p:nvSpPr>
        <p:spPr bwMode="auto">
          <a:xfrm>
            <a:off x="2783632" y="548680"/>
            <a:ext cx="5511044" cy="575999"/>
          </a:xfrm>
          <a:prstGeom prst="rect">
            <a:avLst/>
          </a:prstGeom>
          <a:no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3600" b="1">
                <a:solidFill>
                  <a:srgbClr val="FF3300"/>
                </a:solidFill>
                <a:latin typeface="Calibri" panose="020F0502020204030204" pitchFamily="34" charset="0"/>
                <a:ea typeface="+mj-ea"/>
                <a:cs typeface="+mj-cs"/>
              </a:defRPr>
            </a:lvl1pPr>
            <a:lvl2pPr algn="ctr" rtl="0" eaLnBrk="0" fontAlgn="base" hangingPunct="0">
              <a:spcBef>
                <a:spcPct val="0"/>
              </a:spcBef>
              <a:spcAft>
                <a:spcPct val="0"/>
              </a:spcAft>
              <a:defRPr sz="3600" b="1">
                <a:solidFill>
                  <a:srgbClr val="FF3300"/>
                </a:solidFill>
                <a:latin typeface="Arial" panose="020B0604020202020204" pitchFamily="34" charset="0"/>
                <a:ea typeface="华文新魏" pitchFamily="2" charset="-122"/>
              </a:defRPr>
            </a:lvl2pPr>
            <a:lvl3pPr algn="ctr" rtl="0" eaLnBrk="0" fontAlgn="base" hangingPunct="0">
              <a:spcBef>
                <a:spcPct val="0"/>
              </a:spcBef>
              <a:spcAft>
                <a:spcPct val="0"/>
              </a:spcAft>
              <a:defRPr sz="3600" b="1">
                <a:solidFill>
                  <a:srgbClr val="FF3300"/>
                </a:solidFill>
                <a:latin typeface="Arial" panose="020B0604020202020204" pitchFamily="34" charset="0"/>
                <a:ea typeface="华文新魏" pitchFamily="2" charset="-122"/>
              </a:defRPr>
            </a:lvl3pPr>
            <a:lvl4pPr algn="ctr" rtl="0" eaLnBrk="0" fontAlgn="base" hangingPunct="0">
              <a:spcBef>
                <a:spcPct val="0"/>
              </a:spcBef>
              <a:spcAft>
                <a:spcPct val="0"/>
              </a:spcAft>
              <a:defRPr sz="3600" b="1">
                <a:solidFill>
                  <a:srgbClr val="FF3300"/>
                </a:solidFill>
                <a:latin typeface="Arial" panose="020B0604020202020204" pitchFamily="34" charset="0"/>
                <a:ea typeface="华文新魏" pitchFamily="2" charset="-122"/>
              </a:defRPr>
            </a:lvl4pPr>
            <a:lvl5pPr algn="ctr" rtl="0" eaLnBrk="0" fontAlgn="base" hangingPunct="0">
              <a:spcBef>
                <a:spcPct val="0"/>
              </a:spcBef>
              <a:spcAft>
                <a:spcPct val="0"/>
              </a:spcAft>
              <a:defRPr sz="3600" b="1">
                <a:solidFill>
                  <a:srgbClr val="FF3300"/>
                </a:solidFill>
                <a:latin typeface="Arial" panose="020B0604020202020204" pitchFamily="34" charset="0"/>
                <a:ea typeface="华文新魏" pitchFamily="2" charset="-122"/>
              </a:defRPr>
            </a:lvl5pPr>
            <a:lvl6pPr marL="457200" algn="ctr" rtl="0" fontAlgn="base">
              <a:spcBef>
                <a:spcPct val="0"/>
              </a:spcBef>
              <a:spcAft>
                <a:spcPct val="0"/>
              </a:spcAft>
              <a:defRPr sz="3600" b="1">
                <a:solidFill>
                  <a:srgbClr val="FF3300"/>
                </a:solidFill>
                <a:latin typeface="Arial" panose="020B0604020202020204" pitchFamily="34" charset="0"/>
                <a:ea typeface="华文新魏" pitchFamily="2" charset="-122"/>
              </a:defRPr>
            </a:lvl6pPr>
            <a:lvl7pPr marL="914400" algn="ctr" rtl="0" fontAlgn="base">
              <a:spcBef>
                <a:spcPct val="0"/>
              </a:spcBef>
              <a:spcAft>
                <a:spcPct val="0"/>
              </a:spcAft>
              <a:defRPr sz="3600" b="1">
                <a:solidFill>
                  <a:srgbClr val="FF3300"/>
                </a:solidFill>
                <a:latin typeface="Arial" panose="020B0604020202020204" pitchFamily="34" charset="0"/>
                <a:ea typeface="华文新魏" pitchFamily="2" charset="-122"/>
              </a:defRPr>
            </a:lvl7pPr>
            <a:lvl8pPr marL="1371600" algn="ctr" rtl="0" fontAlgn="base">
              <a:spcBef>
                <a:spcPct val="0"/>
              </a:spcBef>
              <a:spcAft>
                <a:spcPct val="0"/>
              </a:spcAft>
              <a:defRPr sz="3600" b="1">
                <a:solidFill>
                  <a:srgbClr val="FF3300"/>
                </a:solidFill>
                <a:latin typeface="Arial" panose="020B0604020202020204" pitchFamily="34" charset="0"/>
                <a:ea typeface="华文新魏" pitchFamily="2" charset="-122"/>
              </a:defRPr>
            </a:lvl8pPr>
            <a:lvl9pPr marL="1828800" algn="ctr" rtl="0" fontAlgn="base">
              <a:spcBef>
                <a:spcPct val="0"/>
              </a:spcBef>
              <a:spcAft>
                <a:spcPct val="0"/>
              </a:spcAft>
              <a:defRPr sz="3600" b="1">
                <a:solidFill>
                  <a:srgbClr val="FF3300"/>
                </a:solidFill>
                <a:latin typeface="Arial" panose="020B0604020202020204" pitchFamily="34" charset="0"/>
                <a:ea typeface="华文新魏" pitchFamily="2" charset="-122"/>
              </a:defRPr>
            </a:lvl9pPr>
          </a:lstStyle>
          <a:p>
            <a:r>
              <a:rPr lang="en-US" altLang="zh-CN" kern="0">
                <a:solidFill>
                  <a:srgbClr val="0070C0"/>
                </a:solidFill>
              </a:rPr>
              <a:t>What we have done</a:t>
            </a:r>
            <a:endParaRPr lang="zh-CN" altLang="en-US" kern="0" dirty="0">
              <a:solidFill>
                <a:srgbClr val="0070C0"/>
              </a:solidFill>
            </a:endParaRPr>
          </a:p>
        </p:txBody>
      </p:sp>
      <p:sp>
        <p:nvSpPr>
          <p:cNvPr id="2" name="文本框 1">
            <a:extLst>
              <a:ext uri="{FF2B5EF4-FFF2-40B4-BE49-F238E27FC236}">
                <a16:creationId xmlns:a16="http://schemas.microsoft.com/office/drawing/2014/main" id="{D964FB0C-3800-45AC-AD3F-33D4F9C39F41}"/>
              </a:ext>
            </a:extLst>
          </p:cNvPr>
          <p:cNvSpPr txBox="1"/>
          <p:nvPr/>
        </p:nvSpPr>
        <p:spPr>
          <a:xfrm>
            <a:off x="325014" y="1164779"/>
            <a:ext cx="11171585" cy="646331"/>
          </a:xfrm>
          <a:prstGeom prst="rect">
            <a:avLst/>
          </a:prstGeom>
          <a:noFill/>
        </p:spPr>
        <p:txBody>
          <a:bodyPr wrap="square" rtlCol="0">
            <a:spAutoFit/>
          </a:bodyPr>
          <a:lstStyle>
            <a:defPPr>
              <a:defRPr lang="zh-CN"/>
            </a:defPPr>
            <a:lvl1pPr marL="342900" indent="-342900">
              <a:buFont typeface="Wingdings" panose="05000000000000000000" pitchFamily="2" charset="2"/>
              <a:buChar char="Ø"/>
              <a:defRPr>
                <a:latin typeface="等线" panose="02010600030101010101" pitchFamily="2" charset="-122"/>
                <a:ea typeface="等线" panose="02010600030101010101" pitchFamily="2" charset="-122"/>
              </a:defRPr>
            </a:lvl1pPr>
            <a:lvl2pPr lvl="1">
              <a:defRPr>
                <a:latin typeface="等线" panose="02010600030101010101" pitchFamily="2" charset="-122"/>
                <a:ea typeface="等线" panose="02010600030101010101" pitchFamily="2" charset="-122"/>
              </a:defRPr>
            </a:lvl2pPr>
          </a:lstStyle>
          <a:p>
            <a:r>
              <a:rPr lang="en-US" altLang="zh-CN" dirty="0"/>
              <a:t>Developed a</a:t>
            </a:r>
            <a:r>
              <a:rPr lang="zh-CN" altLang="en-US" dirty="0"/>
              <a:t> </a:t>
            </a:r>
            <a:r>
              <a:rPr lang="en-US" altLang="zh-CN" dirty="0"/>
              <a:t>data</a:t>
            </a:r>
            <a:r>
              <a:rPr lang="zh-CN" altLang="en-US" dirty="0"/>
              <a:t> </a:t>
            </a:r>
            <a:r>
              <a:rPr lang="en-US" altLang="zh-CN" dirty="0"/>
              <a:t>system</a:t>
            </a:r>
            <a:r>
              <a:rPr lang="zh-CN" altLang="en-US" dirty="0"/>
              <a:t> </a:t>
            </a:r>
            <a:r>
              <a:rPr lang="en-US" altLang="zh-CN" dirty="0"/>
              <a:t>for</a:t>
            </a:r>
            <a:r>
              <a:rPr lang="zh-CN" altLang="en-US" dirty="0"/>
              <a:t> </a:t>
            </a:r>
            <a:r>
              <a:rPr lang="en-US" altLang="zh-CN" dirty="0"/>
              <a:t>the</a:t>
            </a:r>
            <a:r>
              <a:rPr lang="zh-CN" altLang="en-US" dirty="0"/>
              <a:t> </a:t>
            </a:r>
            <a:r>
              <a:rPr lang="en-US" altLang="zh-CN" dirty="0"/>
              <a:t>CSNS</a:t>
            </a:r>
            <a:r>
              <a:rPr lang="zh-CN" altLang="en-US" dirty="0"/>
              <a:t> </a:t>
            </a:r>
            <a:r>
              <a:rPr lang="en-US" altLang="zh-CN" dirty="0"/>
              <a:t>accelerator</a:t>
            </a:r>
            <a:r>
              <a:rPr lang="zh-CN" altLang="en-US" dirty="0"/>
              <a:t> </a:t>
            </a:r>
            <a:r>
              <a:rPr lang="en-US" altLang="zh-CN" dirty="0"/>
              <a:t>using</a:t>
            </a:r>
            <a:r>
              <a:rPr lang="zh-CN" altLang="en-US" dirty="0"/>
              <a:t> </a:t>
            </a:r>
            <a:r>
              <a:rPr lang="en-US" altLang="zh-CN" dirty="0"/>
              <a:t>EPICS7,</a:t>
            </a:r>
            <a:r>
              <a:rPr lang="zh-CN" altLang="en-US" dirty="0"/>
              <a:t> </a:t>
            </a:r>
            <a:r>
              <a:rPr lang="en-US" altLang="zh-CN" dirty="0"/>
              <a:t>Kafka,</a:t>
            </a:r>
            <a:r>
              <a:rPr lang="zh-CN" altLang="en-US" dirty="0"/>
              <a:t> </a:t>
            </a:r>
            <a:r>
              <a:rPr lang="en-US" altLang="zh-CN" dirty="0"/>
              <a:t>Docker,</a:t>
            </a:r>
            <a:r>
              <a:rPr lang="zh-CN" altLang="en-US" dirty="0"/>
              <a:t> </a:t>
            </a:r>
            <a:r>
              <a:rPr lang="en-US" altLang="zh-CN" dirty="0"/>
              <a:t>and</a:t>
            </a:r>
            <a:r>
              <a:rPr lang="zh-CN" altLang="en-US" dirty="0"/>
              <a:t> </a:t>
            </a:r>
            <a:r>
              <a:rPr lang="en-US" altLang="zh-CN" dirty="0"/>
              <a:t>HDF5,</a:t>
            </a:r>
            <a:r>
              <a:rPr lang="zh-CN" altLang="en-US" dirty="0"/>
              <a:t> </a:t>
            </a:r>
            <a:r>
              <a:rPr lang="en-US" altLang="zh-CN" dirty="0"/>
              <a:t>handling</a:t>
            </a:r>
            <a:r>
              <a:rPr lang="zh-CN" altLang="en-US" dirty="0"/>
              <a:t> </a:t>
            </a:r>
            <a:r>
              <a:rPr lang="en-US" altLang="zh-CN" dirty="0"/>
              <a:t>data</a:t>
            </a:r>
            <a:r>
              <a:rPr lang="zh-CN" altLang="en-US" dirty="0"/>
              <a:t> </a:t>
            </a:r>
            <a:r>
              <a:rPr lang="en-US" altLang="zh-CN" dirty="0"/>
              <a:t>acquisition,</a:t>
            </a:r>
            <a:r>
              <a:rPr lang="zh-CN" altLang="en-US" dirty="0"/>
              <a:t> </a:t>
            </a:r>
            <a:r>
              <a:rPr lang="en-US" altLang="zh-CN" dirty="0"/>
              <a:t>storage, and access synchronized with the 25Hz beam cycle</a:t>
            </a:r>
          </a:p>
        </p:txBody>
      </p:sp>
      <p:pic>
        <p:nvPicPr>
          <p:cNvPr id="5" name="图片 4">
            <a:extLst>
              <a:ext uri="{FF2B5EF4-FFF2-40B4-BE49-F238E27FC236}">
                <a16:creationId xmlns:a16="http://schemas.microsoft.com/office/drawing/2014/main" id="{7BCC4E75-712C-4BEB-B985-60AB8878F33F}"/>
              </a:ext>
            </a:extLst>
          </p:cNvPr>
          <p:cNvPicPr>
            <a:picLocks noChangeAspect="1"/>
          </p:cNvPicPr>
          <p:nvPr/>
        </p:nvPicPr>
        <p:blipFill>
          <a:blip r:embed="rId3"/>
          <a:stretch>
            <a:fillRect/>
          </a:stretch>
        </p:blipFill>
        <p:spPr>
          <a:xfrm>
            <a:off x="325014" y="2000753"/>
            <a:ext cx="4917236" cy="2665972"/>
          </a:xfrm>
          <a:prstGeom prst="rect">
            <a:avLst/>
          </a:prstGeom>
          <a:effectLst>
            <a:outerShdw blurRad="63500" sx="102000" sy="102000" algn="ctr" rotWithShape="0">
              <a:prstClr val="black">
                <a:alpha val="40000"/>
              </a:prstClr>
            </a:outerShdw>
          </a:effectLst>
        </p:spPr>
      </p:pic>
      <p:pic>
        <p:nvPicPr>
          <p:cNvPr id="6" name="图片 5">
            <a:extLst>
              <a:ext uri="{FF2B5EF4-FFF2-40B4-BE49-F238E27FC236}">
                <a16:creationId xmlns:a16="http://schemas.microsoft.com/office/drawing/2014/main" id="{0C71DCB0-AC44-4D23-8FAF-8E05C9641F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5920" y="1818934"/>
            <a:ext cx="6336704" cy="3056351"/>
          </a:xfrm>
          <a:prstGeom prst="rect">
            <a:avLst/>
          </a:prstGeom>
        </p:spPr>
      </p:pic>
      <p:pic>
        <p:nvPicPr>
          <p:cNvPr id="7" name="图片 6">
            <a:extLst>
              <a:ext uri="{FF2B5EF4-FFF2-40B4-BE49-F238E27FC236}">
                <a16:creationId xmlns:a16="http://schemas.microsoft.com/office/drawing/2014/main" id="{8FE31014-4CD1-41B1-901C-BE677C081EEC}"/>
              </a:ext>
            </a:extLst>
          </p:cNvPr>
          <p:cNvPicPr>
            <a:picLocks noChangeAspect="1"/>
          </p:cNvPicPr>
          <p:nvPr/>
        </p:nvPicPr>
        <p:blipFill>
          <a:blip r:embed="rId5"/>
          <a:stretch>
            <a:fillRect/>
          </a:stretch>
        </p:blipFill>
        <p:spPr>
          <a:xfrm>
            <a:off x="1055440" y="5022855"/>
            <a:ext cx="9596966" cy="1656184"/>
          </a:xfrm>
          <a:prstGeom prst="rect">
            <a:avLst/>
          </a:prstGeom>
        </p:spPr>
      </p:pic>
      <p:sp>
        <p:nvSpPr>
          <p:cNvPr id="9" name="文本框 8">
            <a:extLst>
              <a:ext uri="{FF2B5EF4-FFF2-40B4-BE49-F238E27FC236}">
                <a16:creationId xmlns:a16="http://schemas.microsoft.com/office/drawing/2014/main" id="{F1D6B91A-55AB-4632-8E8A-082659B13F63}"/>
              </a:ext>
            </a:extLst>
          </p:cNvPr>
          <p:cNvSpPr txBox="1"/>
          <p:nvPr/>
        </p:nvSpPr>
        <p:spPr>
          <a:xfrm>
            <a:off x="3503712" y="6306616"/>
            <a:ext cx="8568952" cy="461665"/>
          </a:xfrm>
          <a:prstGeom prst="rect">
            <a:avLst/>
          </a:prstGeom>
          <a:solidFill>
            <a:schemeClr val="bg1"/>
          </a:solidFill>
        </p:spPr>
        <p:txBody>
          <a:bodyPr wrap="square">
            <a:spAutoFit/>
          </a:bodyPr>
          <a:lstStyle/>
          <a:p>
            <a:r>
              <a:rPr lang="en-US" altLang="zh-CN" sz="2400" b="0" i="0" dirty="0">
                <a:solidFill>
                  <a:srgbClr val="0D0D0D"/>
                </a:solidFill>
                <a:effectLst/>
                <a:latin typeface="Söhne"/>
              </a:rPr>
              <a:t>Time stamp difference between MEBT and DTL for a single trigger</a:t>
            </a:r>
            <a:endParaRPr lang="zh-CN" altLang="en-US" sz="2400" dirty="0"/>
          </a:p>
        </p:txBody>
      </p:sp>
      <p:cxnSp>
        <p:nvCxnSpPr>
          <p:cNvPr id="10" name="直接箭头连接符 9">
            <a:extLst>
              <a:ext uri="{FF2B5EF4-FFF2-40B4-BE49-F238E27FC236}">
                <a16:creationId xmlns:a16="http://schemas.microsoft.com/office/drawing/2014/main" id="{EE3B3C4F-535E-45C4-A4BD-6F05C3F6AD31}"/>
              </a:ext>
            </a:extLst>
          </p:cNvPr>
          <p:cNvCxnSpPr/>
          <p:nvPr/>
        </p:nvCxnSpPr>
        <p:spPr bwMode="auto">
          <a:xfrm>
            <a:off x="325014" y="5157192"/>
            <a:ext cx="1090466" cy="0"/>
          </a:xfrm>
          <a:prstGeom prst="straightConnector1">
            <a:avLst/>
          </a:prstGeom>
          <a:solidFill>
            <a:schemeClr val="accent1"/>
          </a:solidFill>
          <a:ln w="9525" cap="flat" cmpd="sng" algn="ctr">
            <a:solidFill>
              <a:schemeClr val="tx1"/>
            </a:solidFill>
            <a:prstDash val="solid"/>
            <a:round/>
            <a:headEnd type="none" w="med" len="med"/>
            <a:tailEnd type="triangle"/>
          </a:ln>
        </p:spPr>
      </p:cxnSp>
      <p:cxnSp>
        <p:nvCxnSpPr>
          <p:cNvPr id="11" name="直接箭头连接符 10">
            <a:extLst>
              <a:ext uri="{FF2B5EF4-FFF2-40B4-BE49-F238E27FC236}">
                <a16:creationId xmlns:a16="http://schemas.microsoft.com/office/drawing/2014/main" id="{5ED2EE15-4C23-48D1-AD04-BCE2A436B9D6}"/>
              </a:ext>
            </a:extLst>
          </p:cNvPr>
          <p:cNvCxnSpPr/>
          <p:nvPr/>
        </p:nvCxnSpPr>
        <p:spPr bwMode="auto">
          <a:xfrm>
            <a:off x="325014" y="6453336"/>
            <a:ext cx="1090466" cy="0"/>
          </a:xfrm>
          <a:prstGeom prst="straightConnector1">
            <a:avLst/>
          </a:prstGeom>
          <a:solidFill>
            <a:schemeClr val="accent1"/>
          </a:solidFill>
          <a:ln w="9525" cap="flat" cmpd="sng" algn="ctr">
            <a:solidFill>
              <a:schemeClr val="tx1"/>
            </a:solidFill>
            <a:prstDash val="solid"/>
            <a:round/>
            <a:headEnd type="none" w="med" len="med"/>
            <a:tailEnd type="triangle"/>
          </a:ln>
        </p:spPr>
      </p:cxnSp>
      <p:sp>
        <p:nvSpPr>
          <p:cNvPr id="12" name="文本框 11">
            <a:extLst>
              <a:ext uri="{FF2B5EF4-FFF2-40B4-BE49-F238E27FC236}">
                <a16:creationId xmlns:a16="http://schemas.microsoft.com/office/drawing/2014/main" id="{A2644C03-94F6-4093-8016-09422C12919F}"/>
              </a:ext>
            </a:extLst>
          </p:cNvPr>
          <p:cNvSpPr txBox="1"/>
          <p:nvPr/>
        </p:nvSpPr>
        <p:spPr>
          <a:xfrm>
            <a:off x="325014" y="5157192"/>
            <a:ext cx="1018458" cy="369332"/>
          </a:xfrm>
          <a:prstGeom prst="rect">
            <a:avLst/>
          </a:prstGeom>
          <a:noFill/>
        </p:spPr>
        <p:txBody>
          <a:bodyPr wrap="square" rtlCol="0">
            <a:spAutoFit/>
          </a:bodyPr>
          <a:lstStyle/>
          <a:p>
            <a:r>
              <a:rPr lang="en-US" altLang="zh-CN" dirty="0"/>
              <a:t>2.5ms</a:t>
            </a:r>
            <a:endParaRPr lang="zh-CN" altLang="en-US" dirty="0"/>
          </a:p>
        </p:txBody>
      </p:sp>
      <p:sp>
        <p:nvSpPr>
          <p:cNvPr id="13" name="文本框 12">
            <a:extLst>
              <a:ext uri="{FF2B5EF4-FFF2-40B4-BE49-F238E27FC236}">
                <a16:creationId xmlns:a16="http://schemas.microsoft.com/office/drawing/2014/main" id="{A1348F1F-E5D0-4A57-ACBC-554F6281EF9F}"/>
              </a:ext>
            </a:extLst>
          </p:cNvPr>
          <p:cNvSpPr txBox="1"/>
          <p:nvPr/>
        </p:nvSpPr>
        <p:spPr>
          <a:xfrm>
            <a:off x="422621" y="6125042"/>
            <a:ext cx="1018458" cy="369332"/>
          </a:xfrm>
          <a:prstGeom prst="rect">
            <a:avLst/>
          </a:prstGeom>
          <a:noFill/>
        </p:spPr>
        <p:txBody>
          <a:bodyPr wrap="square" rtlCol="0">
            <a:spAutoFit/>
          </a:bodyPr>
          <a:lstStyle/>
          <a:p>
            <a:r>
              <a:rPr lang="en-US" altLang="zh-CN" dirty="0"/>
              <a:t>-1ms</a:t>
            </a:r>
            <a:endParaRPr lang="zh-CN" altLang="en-US" dirty="0"/>
          </a:p>
        </p:txBody>
      </p:sp>
      <p:sp>
        <p:nvSpPr>
          <p:cNvPr id="14" name="文本框 13">
            <a:extLst>
              <a:ext uri="{FF2B5EF4-FFF2-40B4-BE49-F238E27FC236}">
                <a16:creationId xmlns:a16="http://schemas.microsoft.com/office/drawing/2014/main" id="{A32F2726-EAA8-4C26-BBDE-BD1B3C7B43DB}"/>
              </a:ext>
            </a:extLst>
          </p:cNvPr>
          <p:cNvSpPr txBox="1"/>
          <p:nvPr/>
        </p:nvSpPr>
        <p:spPr>
          <a:xfrm>
            <a:off x="10507530" y="3361173"/>
            <a:ext cx="1701163" cy="646331"/>
          </a:xfrm>
          <a:prstGeom prst="rect">
            <a:avLst/>
          </a:prstGeom>
          <a:noFill/>
        </p:spPr>
        <p:txBody>
          <a:bodyPr wrap="square" rtlCol="0">
            <a:spAutoFit/>
          </a:bodyPr>
          <a:lstStyle/>
          <a:p>
            <a:r>
              <a:rPr lang="en-US" altLang="zh-CN" dirty="0"/>
              <a:t>MEBT Vs DTL</a:t>
            </a:r>
          </a:p>
          <a:p>
            <a:r>
              <a:rPr lang="en-US" altLang="zh-CN" dirty="0"/>
              <a:t>CT Waveform</a:t>
            </a:r>
            <a:endParaRPr lang="zh-CN" altLang="en-US" dirty="0"/>
          </a:p>
        </p:txBody>
      </p:sp>
    </p:spTree>
    <p:extLst>
      <p:ext uri="{BB962C8B-B14F-4D97-AF65-F5344CB8AC3E}">
        <p14:creationId xmlns:p14="http://schemas.microsoft.com/office/powerpoint/2010/main" val="344144410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D8AE4219-3789-4E6E-B680-AF7372F8A37A}"/>
              </a:ext>
            </a:extLst>
          </p:cNvPr>
          <p:cNvSpPr txBox="1"/>
          <p:nvPr/>
        </p:nvSpPr>
        <p:spPr>
          <a:xfrm>
            <a:off x="1919536" y="1484784"/>
            <a:ext cx="8568952" cy="3671005"/>
          </a:xfrm>
          <a:prstGeom prst="rect">
            <a:avLst/>
          </a:prstGeom>
          <a:noFill/>
        </p:spPr>
        <p:txBody>
          <a:bodyPr wrap="square" rtlCol="0">
            <a:spAutoFit/>
          </a:bodyPr>
          <a:lstStyle/>
          <a:p>
            <a:pPr marL="342900" indent="-342900">
              <a:lnSpc>
                <a:spcPct val="200000"/>
              </a:lnSpc>
              <a:buFont typeface="Wingdings" panose="05000000000000000000" pitchFamily="2" charset="2"/>
              <a:buChar char="Ø"/>
            </a:pPr>
            <a:r>
              <a:rPr lang="en-US" altLang="zh-CN" sz="2400" dirty="0">
                <a:solidFill>
                  <a:schemeClr val="bg1">
                    <a:lumMod val="75000"/>
                  </a:schemeClr>
                </a:solidFill>
              </a:rPr>
              <a:t>Introduction and Motivation</a:t>
            </a:r>
          </a:p>
          <a:p>
            <a:pPr marL="342900" indent="-342900">
              <a:lnSpc>
                <a:spcPct val="200000"/>
              </a:lnSpc>
              <a:buFont typeface="Wingdings" panose="05000000000000000000" pitchFamily="2" charset="2"/>
              <a:buChar char="Ø"/>
            </a:pPr>
            <a:r>
              <a:rPr lang="en-US" altLang="zh-CN" sz="2400" dirty="0">
                <a:solidFill>
                  <a:schemeClr val="bg1">
                    <a:lumMod val="75000"/>
                  </a:schemeClr>
                </a:solidFill>
              </a:rPr>
              <a:t>AI-Ready Dataset</a:t>
            </a:r>
          </a:p>
          <a:p>
            <a:pPr marL="342900" indent="-342900">
              <a:lnSpc>
                <a:spcPct val="200000"/>
              </a:lnSpc>
              <a:buFont typeface="Wingdings" panose="05000000000000000000" pitchFamily="2" charset="2"/>
              <a:buChar char="Ø"/>
            </a:pPr>
            <a:r>
              <a:rPr lang="en-US" altLang="zh-CN" sz="2400" dirty="0">
                <a:solidFill>
                  <a:schemeClr val="bg1">
                    <a:lumMod val="75000"/>
                  </a:schemeClr>
                </a:solidFill>
              </a:rPr>
              <a:t>Building FAIR-Compliant Platform for AI-Ready Data in Particle Accelerators</a:t>
            </a:r>
          </a:p>
          <a:p>
            <a:pPr marL="342900" indent="-342900">
              <a:lnSpc>
                <a:spcPct val="200000"/>
              </a:lnSpc>
              <a:buFont typeface="Wingdings" panose="05000000000000000000" pitchFamily="2" charset="2"/>
              <a:buChar char="Ø"/>
            </a:pPr>
            <a:r>
              <a:rPr lang="en-US" altLang="zh-CN" sz="2400" dirty="0"/>
              <a:t>Conclusion</a:t>
            </a:r>
          </a:p>
        </p:txBody>
      </p:sp>
    </p:spTree>
    <p:extLst>
      <p:ext uri="{BB962C8B-B14F-4D97-AF65-F5344CB8AC3E}">
        <p14:creationId xmlns:p14="http://schemas.microsoft.com/office/powerpoint/2010/main" val="8731677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D8AE4219-3789-4E6E-B680-AF7372F8A37A}"/>
              </a:ext>
            </a:extLst>
          </p:cNvPr>
          <p:cNvSpPr txBox="1"/>
          <p:nvPr/>
        </p:nvSpPr>
        <p:spPr>
          <a:xfrm>
            <a:off x="12576" y="476672"/>
            <a:ext cx="11737304" cy="3667735"/>
          </a:xfrm>
          <a:prstGeom prst="rect">
            <a:avLst/>
          </a:prstGeom>
          <a:noFill/>
        </p:spPr>
        <p:txBody>
          <a:bodyPr wrap="square" rtlCol="0">
            <a:spAutoFit/>
          </a:bodyPr>
          <a:lstStyle/>
          <a:p>
            <a:pPr>
              <a:lnSpc>
                <a:spcPct val="200000"/>
              </a:lnSpc>
            </a:pPr>
            <a:r>
              <a:rPr lang="en-US" altLang="zh-CN" sz="2400" dirty="0"/>
              <a:t>Conclusion</a:t>
            </a:r>
          </a:p>
          <a:p>
            <a:pPr marL="342900" indent="-342900">
              <a:lnSpc>
                <a:spcPct val="200000"/>
              </a:lnSpc>
              <a:buFont typeface="Wingdings" panose="05000000000000000000" pitchFamily="2" charset="2"/>
              <a:buChar char="Ø"/>
            </a:pPr>
            <a:r>
              <a:rPr lang="en-US" altLang="zh-CN" sz="2400" b="1" dirty="0">
                <a:solidFill>
                  <a:srgbClr val="FF0000"/>
                </a:solidFill>
              </a:rPr>
              <a:t>High-quality</a:t>
            </a:r>
            <a:r>
              <a:rPr lang="zh-CN" altLang="en-US" sz="2400" b="1" dirty="0">
                <a:solidFill>
                  <a:srgbClr val="FF0000"/>
                </a:solidFill>
              </a:rPr>
              <a:t> </a:t>
            </a:r>
            <a:r>
              <a:rPr lang="en-US" altLang="zh-CN" sz="2400" b="1" dirty="0">
                <a:solidFill>
                  <a:srgbClr val="FF0000"/>
                </a:solidFill>
              </a:rPr>
              <a:t>data</a:t>
            </a:r>
            <a:r>
              <a:rPr lang="zh-CN" altLang="en-US" sz="2400" b="1" dirty="0">
                <a:solidFill>
                  <a:srgbClr val="FF0000"/>
                </a:solidFill>
              </a:rPr>
              <a:t> </a:t>
            </a:r>
            <a:r>
              <a:rPr lang="en-US" altLang="zh-CN" sz="2400" dirty="0"/>
              <a:t>is a key element in ML applications and the basis of all research</a:t>
            </a:r>
          </a:p>
          <a:p>
            <a:pPr marL="342900" indent="-342900">
              <a:lnSpc>
                <a:spcPct val="200000"/>
              </a:lnSpc>
              <a:buFont typeface="Wingdings" panose="05000000000000000000" pitchFamily="2" charset="2"/>
              <a:buChar char="Ø"/>
            </a:pPr>
            <a:r>
              <a:rPr lang="en-US" altLang="zh-CN" sz="2400" dirty="0"/>
              <a:t>We are dedicated to developing a </a:t>
            </a:r>
            <a:r>
              <a:rPr lang="en-US" altLang="zh-CN" sz="2400" b="1" dirty="0">
                <a:solidFill>
                  <a:srgbClr val="FF0000"/>
                </a:solidFill>
              </a:rPr>
              <a:t>FAIR-Compliant platform </a:t>
            </a:r>
            <a:r>
              <a:rPr lang="en-US" altLang="zh-CN" sz="2400" dirty="0"/>
              <a:t>to generate AI-Ready datasets.</a:t>
            </a:r>
          </a:p>
          <a:p>
            <a:pPr marL="342900" indent="-342900">
              <a:lnSpc>
                <a:spcPct val="200000"/>
              </a:lnSpc>
              <a:buFont typeface="Wingdings" panose="05000000000000000000" pitchFamily="2" charset="2"/>
              <a:buChar char="Ø"/>
            </a:pPr>
            <a:r>
              <a:rPr lang="en-US" altLang="zh-CN" sz="2400" dirty="0"/>
              <a:t>We</a:t>
            </a:r>
            <a:r>
              <a:rPr lang="zh-CN" altLang="en-US" sz="2400" dirty="0"/>
              <a:t> </a:t>
            </a:r>
            <a:r>
              <a:rPr lang="en-US" altLang="zh-CN" sz="2400" dirty="0"/>
              <a:t>have currently completed part of the </a:t>
            </a:r>
            <a:r>
              <a:rPr lang="en-US" altLang="zh-CN" sz="2400" b="1" dirty="0">
                <a:solidFill>
                  <a:srgbClr val="FF0000"/>
                </a:solidFill>
              </a:rPr>
              <a:t>data synchronization</a:t>
            </a:r>
            <a:r>
              <a:rPr lang="en-US" altLang="zh-CN" sz="2400" dirty="0"/>
              <a:t> experiments.</a:t>
            </a:r>
          </a:p>
        </p:txBody>
      </p:sp>
      <p:sp>
        <p:nvSpPr>
          <p:cNvPr id="2" name="文本框 1">
            <a:extLst>
              <a:ext uri="{FF2B5EF4-FFF2-40B4-BE49-F238E27FC236}">
                <a16:creationId xmlns:a16="http://schemas.microsoft.com/office/drawing/2014/main" id="{A9AC7144-CDCD-4C2C-8BD3-EA4DC16F8046}"/>
              </a:ext>
            </a:extLst>
          </p:cNvPr>
          <p:cNvSpPr txBox="1"/>
          <p:nvPr/>
        </p:nvSpPr>
        <p:spPr>
          <a:xfrm>
            <a:off x="2208820" y="4581128"/>
            <a:ext cx="7344816" cy="830997"/>
          </a:xfrm>
          <a:prstGeom prst="rect">
            <a:avLst/>
          </a:prstGeom>
          <a:noFill/>
        </p:spPr>
        <p:txBody>
          <a:bodyPr wrap="square" rtlCol="0">
            <a:spAutoFit/>
          </a:bodyPr>
          <a:lstStyle/>
          <a:p>
            <a:r>
              <a:rPr lang="en-US" altLang="zh-CN" sz="4800" dirty="0"/>
              <a:t>Thanks for your attention! </a:t>
            </a:r>
            <a:endParaRPr lang="zh-CN" altLang="en-US" sz="4800" dirty="0"/>
          </a:p>
        </p:txBody>
      </p:sp>
      <p:sp>
        <p:nvSpPr>
          <p:cNvPr id="3" name="文本框 2">
            <a:extLst>
              <a:ext uri="{FF2B5EF4-FFF2-40B4-BE49-F238E27FC236}">
                <a16:creationId xmlns:a16="http://schemas.microsoft.com/office/drawing/2014/main" id="{5EAF1519-89AE-4E34-847F-EBE4154E5600}"/>
              </a:ext>
            </a:extLst>
          </p:cNvPr>
          <p:cNvSpPr txBox="1"/>
          <p:nvPr/>
        </p:nvSpPr>
        <p:spPr>
          <a:xfrm>
            <a:off x="191344" y="6309320"/>
            <a:ext cx="5689884" cy="369332"/>
          </a:xfrm>
          <a:prstGeom prst="rect">
            <a:avLst/>
          </a:prstGeom>
          <a:noFill/>
        </p:spPr>
        <p:txBody>
          <a:bodyPr wrap="square" rtlCol="0">
            <a:spAutoFit/>
          </a:bodyPr>
          <a:lstStyle/>
          <a:p>
            <a:pPr algn="ctr"/>
            <a:r>
              <a:rPr lang="en-US" altLang="zh-CN" dirty="0"/>
              <a:t>Any questions or suggestions:    </a:t>
            </a:r>
            <a:r>
              <a:rPr lang="en-US" altLang="zh-CN" dirty="0">
                <a:hlinkClick r:id="rId2"/>
              </a:rPr>
              <a:t>luxh@ihep.ac.cn</a:t>
            </a:r>
            <a:endParaRPr lang="en-US" altLang="zh-CN" dirty="0"/>
          </a:p>
        </p:txBody>
      </p:sp>
    </p:spTree>
    <p:extLst>
      <p:ext uri="{BB962C8B-B14F-4D97-AF65-F5344CB8AC3E}">
        <p14:creationId xmlns:p14="http://schemas.microsoft.com/office/powerpoint/2010/main" val="42868344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a:t>backup</a:t>
            </a:r>
            <a:endParaRPr lang="zh-CN" altLang="en-US"/>
          </a:p>
        </p:txBody>
      </p:sp>
      <p:sp>
        <p:nvSpPr>
          <p:cNvPr id="4" name="页脚占位符 3"/>
          <p:cNvSpPr>
            <a:spLocks noGrp="1"/>
          </p:cNvSpPr>
          <p:nvPr>
            <p:ph type="ftr" sz="quarter" idx="11"/>
          </p:nvPr>
        </p:nvSpPr>
        <p:spPr/>
        <p:txBody>
          <a:bodyPr/>
          <a:lstStyle/>
          <a:p>
            <a:pPr>
              <a:defRPr/>
            </a:pPr>
            <a:r>
              <a:rPr lang="en-US" altLang="zh-CN"/>
              <a:t>Yi Jiao, IHEP, jiaoyi@ihep.ac.cn</a:t>
            </a:r>
            <a:endParaRPr lang="en-US" altLang="zh-CN" dirty="0"/>
          </a:p>
        </p:txBody>
      </p:sp>
      <p:sp>
        <p:nvSpPr>
          <p:cNvPr id="5" name="灯片编号占位符 4"/>
          <p:cNvSpPr>
            <a:spLocks noGrp="1"/>
          </p:cNvSpPr>
          <p:nvPr>
            <p:ph type="sldNum" sz="quarter" idx="12"/>
          </p:nvPr>
        </p:nvSpPr>
        <p:spPr/>
        <p:txBody>
          <a:bodyPr/>
          <a:lstStyle/>
          <a:p>
            <a:pPr>
              <a:defRPr/>
            </a:pPr>
            <a:fld id="{7CFD2C69-0BD4-41E4-AB27-AE65CFEAFB66}" type="slidenum">
              <a:rPr lang="en-US" altLang="zh-CN" smtClean="0"/>
              <a:t>25</a:t>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9416" y="530215"/>
            <a:ext cx="10096503" cy="575999"/>
          </a:xfrm>
        </p:spPr>
        <p:txBody>
          <a:bodyPr/>
          <a:lstStyle/>
          <a:p>
            <a:r>
              <a:rPr lang="en-US" altLang="zh-CN" dirty="0">
                <a:solidFill>
                  <a:srgbClr val="0070C0"/>
                </a:solidFill>
              </a:rPr>
              <a:t>Numerous applications of ML in</a:t>
            </a:r>
            <a:r>
              <a:rPr lang="zh-CN" altLang="en-US" dirty="0">
                <a:solidFill>
                  <a:srgbClr val="0070C0"/>
                </a:solidFill>
              </a:rPr>
              <a:t> </a:t>
            </a:r>
            <a:r>
              <a:rPr lang="en-US" altLang="zh-CN" dirty="0">
                <a:solidFill>
                  <a:srgbClr val="0070C0"/>
                </a:solidFill>
              </a:rPr>
              <a:t>particle</a:t>
            </a:r>
            <a:r>
              <a:rPr lang="zh-CN" altLang="en-US" dirty="0">
                <a:solidFill>
                  <a:srgbClr val="0070C0"/>
                </a:solidFill>
              </a:rPr>
              <a:t> </a:t>
            </a:r>
            <a:r>
              <a:rPr lang="en-US" altLang="zh-CN" dirty="0">
                <a:solidFill>
                  <a:srgbClr val="0070C0"/>
                </a:solidFill>
              </a:rPr>
              <a:t>accelerator </a:t>
            </a:r>
            <a:endParaRPr lang="zh-CN" altLang="en-US" dirty="0">
              <a:solidFill>
                <a:srgbClr val="0070C0"/>
              </a:solidFill>
            </a:endParaRPr>
          </a:p>
        </p:txBody>
      </p:sp>
      <p:sp>
        <p:nvSpPr>
          <p:cNvPr id="4" name="页脚占位符 3"/>
          <p:cNvSpPr>
            <a:spLocks noGrp="1"/>
          </p:cNvSpPr>
          <p:nvPr>
            <p:ph type="ftr" sz="quarter" idx="11"/>
          </p:nvPr>
        </p:nvSpPr>
        <p:spPr/>
        <p:txBody>
          <a:bodyPr/>
          <a:lstStyle/>
          <a:p>
            <a:pPr>
              <a:defRPr/>
            </a:pPr>
            <a:r>
              <a:rPr lang="en-US" altLang="zh-CN"/>
              <a:t>Yi Jiao, IHEP, jiaoyi@ihep.ac.cn</a:t>
            </a:r>
            <a:endParaRPr lang="en-US" altLang="zh-CN" dirty="0"/>
          </a:p>
        </p:txBody>
      </p:sp>
      <p:sp>
        <p:nvSpPr>
          <p:cNvPr id="5" name="灯片编号占位符 4"/>
          <p:cNvSpPr>
            <a:spLocks noGrp="1"/>
          </p:cNvSpPr>
          <p:nvPr>
            <p:ph type="sldNum" sz="quarter" idx="12"/>
          </p:nvPr>
        </p:nvSpPr>
        <p:spPr/>
        <p:txBody>
          <a:bodyPr/>
          <a:lstStyle/>
          <a:p>
            <a:pPr>
              <a:defRPr/>
            </a:pPr>
            <a:fld id="{7CFD2C69-0BD4-41E4-AB27-AE65CFEAFB66}" type="slidenum">
              <a:rPr lang="en-US" altLang="zh-CN" smtClean="0"/>
              <a:t>3</a:t>
            </a:fld>
            <a:endParaRPr lang="en-US" altLang="zh-CN" dirty="0"/>
          </a:p>
        </p:txBody>
      </p:sp>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39" t="12568" r="7954"/>
          <a:stretch>
            <a:fillRect/>
          </a:stretch>
        </p:blipFill>
        <p:spPr bwMode="auto">
          <a:xfrm>
            <a:off x="479376" y="1279463"/>
            <a:ext cx="11439829" cy="5561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文本框 2">
            <a:extLst>
              <a:ext uri="{FF2B5EF4-FFF2-40B4-BE49-F238E27FC236}">
                <a16:creationId xmlns:a16="http://schemas.microsoft.com/office/drawing/2014/main" id="{57F3922A-93B2-4C96-A8B9-939D5A0815A9}"/>
              </a:ext>
            </a:extLst>
          </p:cNvPr>
          <p:cNvSpPr txBox="1"/>
          <p:nvPr/>
        </p:nvSpPr>
        <p:spPr>
          <a:xfrm>
            <a:off x="695400" y="3145934"/>
            <a:ext cx="1944216" cy="261610"/>
          </a:xfrm>
          <a:prstGeom prst="rect">
            <a:avLst/>
          </a:prstGeom>
          <a:solidFill>
            <a:schemeClr val="bg1"/>
          </a:solidFill>
        </p:spPr>
        <p:txBody>
          <a:bodyPr wrap="square" rtlCol="0">
            <a:spAutoFit/>
          </a:bodyPr>
          <a:lstStyle/>
          <a:p>
            <a:r>
              <a:rPr lang="en-US" altLang="zh-CN" sz="1100" dirty="0"/>
              <a:t>ALS: Bunch Stability Control</a:t>
            </a:r>
            <a:endParaRPr lang="zh-CN" altLang="en-US" sz="1100" dirty="0"/>
          </a:p>
        </p:txBody>
      </p:sp>
      <p:sp>
        <p:nvSpPr>
          <p:cNvPr id="7" name="文本框 6">
            <a:extLst>
              <a:ext uri="{FF2B5EF4-FFF2-40B4-BE49-F238E27FC236}">
                <a16:creationId xmlns:a16="http://schemas.microsoft.com/office/drawing/2014/main" id="{4996D1F5-9026-4575-A35F-42BEACD62C61}"/>
              </a:ext>
            </a:extLst>
          </p:cNvPr>
          <p:cNvSpPr txBox="1"/>
          <p:nvPr/>
        </p:nvSpPr>
        <p:spPr>
          <a:xfrm>
            <a:off x="3371445" y="1872760"/>
            <a:ext cx="1800200" cy="430887"/>
          </a:xfrm>
          <a:prstGeom prst="rect">
            <a:avLst/>
          </a:prstGeom>
          <a:solidFill>
            <a:schemeClr val="bg1"/>
          </a:solidFill>
        </p:spPr>
        <p:txBody>
          <a:bodyPr wrap="square" rtlCol="0">
            <a:spAutoFit/>
          </a:bodyPr>
          <a:lstStyle/>
          <a:p>
            <a:r>
              <a:rPr lang="en-US" altLang="zh-CN" sz="1100" dirty="0"/>
              <a:t>NSLS-II: Beam Dynamics Analysis and Optimization</a:t>
            </a:r>
            <a:endParaRPr lang="zh-CN" altLang="en-US" sz="1100" dirty="0"/>
          </a:p>
        </p:txBody>
      </p:sp>
      <p:sp>
        <p:nvSpPr>
          <p:cNvPr id="8" name="文本框 7">
            <a:extLst>
              <a:ext uri="{FF2B5EF4-FFF2-40B4-BE49-F238E27FC236}">
                <a16:creationId xmlns:a16="http://schemas.microsoft.com/office/drawing/2014/main" id="{5DF1587F-D710-48AB-BD7E-F685F2E3D305}"/>
              </a:ext>
            </a:extLst>
          </p:cNvPr>
          <p:cNvSpPr txBox="1"/>
          <p:nvPr/>
        </p:nvSpPr>
        <p:spPr>
          <a:xfrm>
            <a:off x="5735960" y="1234650"/>
            <a:ext cx="1944216" cy="600164"/>
          </a:xfrm>
          <a:prstGeom prst="rect">
            <a:avLst/>
          </a:prstGeom>
          <a:solidFill>
            <a:schemeClr val="bg1"/>
          </a:solidFill>
        </p:spPr>
        <p:txBody>
          <a:bodyPr wrap="square" rtlCol="0">
            <a:spAutoFit/>
          </a:bodyPr>
          <a:lstStyle/>
          <a:p>
            <a:r>
              <a:rPr lang="en-US" altLang="zh-CN" sz="1100" dirty="0"/>
              <a:t>CERN: Beam Collimation, Equipment Control, Beam Dynamics Analysis</a:t>
            </a:r>
            <a:endParaRPr lang="zh-CN" altLang="en-US" sz="1100" dirty="0"/>
          </a:p>
        </p:txBody>
      </p:sp>
      <p:sp>
        <p:nvSpPr>
          <p:cNvPr id="9" name="文本框 8">
            <a:extLst>
              <a:ext uri="{FF2B5EF4-FFF2-40B4-BE49-F238E27FC236}">
                <a16:creationId xmlns:a16="http://schemas.microsoft.com/office/drawing/2014/main" id="{188EA23D-29E5-4172-971A-15F4A13BF42B}"/>
              </a:ext>
            </a:extLst>
          </p:cNvPr>
          <p:cNvSpPr txBox="1"/>
          <p:nvPr/>
        </p:nvSpPr>
        <p:spPr>
          <a:xfrm>
            <a:off x="7752184" y="1403927"/>
            <a:ext cx="2200966" cy="261610"/>
          </a:xfrm>
          <a:prstGeom prst="rect">
            <a:avLst/>
          </a:prstGeom>
          <a:solidFill>
            <a:schemeClr val="bg1"/>
          </a:solidFill>
        </p:spPr>
        <p:txBody>
          <a:bodyPr wrap="square" rtlCol="0">
            <a:spAutoFit/>
          </a:bodyPr>
          <a:lstStyle/>
          <a:p>
            <a:r>
              <a:rPr lang="en-US" altLang="zh-CN" sz="1100" dirty="0"/>
              <a:t>PETRA-III: Physics-Based ML</a:t>
            </a:r>
            <a:endParaRPr lang="zh-CN" altLang="en-US" sz="1100" dirty="0"/>
          </a:p>
        </p:txBody>
      </p:sp>
      <p:sp>
        <p:nvSpPr>
          <p:cNvPr id="11" name="文本框 10">
            <a:extLst>
              <a:ext uri="{FF2B5EF4-FFF2-40B4-BE49-F238E27FC236}">
                <a16:creationId xmlns:a16="http://schemas.microsoft.com/office/drawing/2014/main" id="{7974CD35-E67B-4586-AD6F-136DB27A1228}"/>
              </a:ext>
            </a:extLst>
          </p:cNvPr>
          <p:cNvSpPr txBox="1"/>
          <p:nvPr/>
        </p:nvSpPr>
        <p:spPr>
          <a:xfrm>
            <a:off x="9182901" y="2348880"/>
            <a:ext cx="2736304" cy="261610"/>
          </a:xfrm>
          <a:prstGeom prst="rect">
            <a:avLst/>
          </a:prstGeom>
          <a:solidFill>
            <a:schemeClr val="bg1"/>
          </a:solidFill>
        </p:spPr>
        <p:txBody>
          <a:bodyPr wrap="square" rtlCol="0">
            <a:spAutoFit/>
          </a:bodyPr>
          <a:lstStyle/>
          <a:p>
            <a:r>
              <a:rPr lang="en-US" altLang="zh-CN" sz="1100" dirty="0"/>
              <a:t>HEPS: Nonlinear Dynamics Optimization</a:t>
            </a:r>
            <a:endParaRPr lang="zh-CN" altLang="en-US" sz="1100" dirty="0"/>
          </a:p>
        </p:txBody>
      </p:sp>
      <p:sp>
        <p:nvSpPr>
          <p:cNvPr id="12" name="文本框 11">
            <a:extLst>
              <a:ext uri="{FF2B5EF4-FFF2-40B4-BE49-F238E27FC236}">
                <a16:creationId xmlns:a16="http://schemas.microsoft.com/office/drawing/2014/main" id="{7F688245-4B76-4EAF-8358-40CAFB531622}"/>
              </a:ext>
            </a:extLst>
          </p:cNvPr>
          <p:cNvSpPr txBox="1"/>
          <p:nvPr/>
        </p:nvSpPr>
        <p:spPr>
          <a:xfrm>
            <a:off x="7248128" y="2783739"/>
            <a:ext cx="2088232" cy="430887"/>
          </a:xfrm>
          <a:prstGeom prst="rect">
            <a:avLst/>
          </a:prstGeom>
          <a:solidFill>
            <a:schemeClr val="bg1"/>
          </a:solidFill>
        </p:spPr>
        <p:txBody>
          <a:bodyPr wrap="square" rtlCol="0">
            <a:spAutoFit/>
          </a:bodyPr>
          <a:lstStyle/>
          <a:p>
            <a:r>
              <a:rPr lang="en-US" altLang="zh-CN" sz="1100" dirty="0"/>
              <a:t>KARA: High-Frequency Cavity Feedback Control</a:t>
            </a:r>
            <a:endParaRPr lang="zh-CN" altLang="en-US" sz="1100" dirty="0"/>
          </a:p>
        </p:txBody>
      </p:sp>
      <p:sp>
        <p:nvSpPr>
          <p:cNvPr id="13" name="文本框 12">
            <a:extLst>
              <a:ext uri="{FF2B5EF4-FFF2-40B4-BE49-F238E27FC236}">
                <a16:creationId xmlns:a16="http://schemas.microsoft.com/office/drawing/2014/main" id="{A18CC57D-BE43-410C-ACE1-14561E3A2DA2}"/>
              </a:ext>
            </a:extLst>
          </p:cNvPr>
          <p:cNvSpPr txBox="1"/>
          <p:nvPr/>
        </p:nvSpPr>
        <p:spPr>
          <a:xfrm>
            <a:off x="9768408" y="3787197"/>
            <a:ext cx="2088232" cy="430887"/>
          </a:xfrm>
          <a:prstGeom prst="rect">
            <a:avLst/>
          </a:prstGeom>
          <a:solidFill>
            <a:schemeClr val="bg1"/>
          </a:solidFill>
        </p:spPr>
        <p:txBody>
          <a:bodyPr wrap="square" rtlCol="0">
            <a:spAutoFit/>
          </a:bodyPr>
          <a:lstStyle/>
          <a:p>
            <a:r>
              <a:rPr lang="en-US" altLang="zh-CN" sz="1100" dirty="0"/>
              <a:t>SSRF: Physical Information Extraction Based on TBT-Data</a:t>
            </a:r>
            <a:endParaRPr lang="zh-CN" altLang="en-US" sz="1100" dirty="0"/>
          </a:p>
        </p:txBody>
      </p:sp>
      <p:sp>
        <p:nvSpPr>
          <p:cNvPr id="14" name="文本框 13">
            <a:extLst>
              <a:ext uri="{FF2B5EF4-FFF2-40B4-BE49-F238E27FC236}">
                <a16:creationId xmlns:a16="http://schemas.microsoft.com/office/drawing/2014/main" id="{DBBA2D20-920E-4375-BE70-216132C2F67E}"/>
              </a:ext>
            </a:extLst>
          </p:cNvPr>
          <p:cNvSpPr txBox="1"/>
          <p:nvPr/>
        </p:nvSpPr>
        <p:spPr>
          <a:xfrm>
            <a:off x="7758029" y="4989466"/>
            <a:ext cx="2952328" cy="261610"/>
          </a:xfrm>
          <a:prstGeom prst="rect">
            <a:avLst/>
          </a:prstGeom>
          <a:solidFill>
            <a:schemeClr val="bg1"/>
          </a:solidFill>
        </p:spPr>
        <p:txBody>
          <a:bodyPr wrap="square" rtlCol="0">
            <a:spAutoFit/>
          </a:bodyPr>
          <a:lstStyle/>
          <a:p>
            <a:r>
              <a:rPr lang="en-US" altLang="zh-CN" sz="1100" dirty="0"/>
              <a:t>AS: Bunch Length and Energy Jitter Control</a:t>
            </a:r>
            <a:endParaRPr lang="zh-CN" altLang="en-US" sz="1100" dirty="0"/>
          </a:p>
        </p:txBody>
      </p:sp>
      <p:sp>
        <p:nvSpPr>
          <p:cNvPr id="15" name="文本框 14">
            <a:extLst>
              <a:ext uri="{FF2B5EF4-FFF2-40B4-BE49-F238E27FC236}">
                <a16:creationId xmlns:a16="http://schemas.microsoft.com/office/drawing/2014/main" id="{52E99780-79CC-4AB9-A656-2D1E25CBDFD7}"/>
              </a:ext>
            </a:extLst>
          </p:cNvPr>
          <p:cNvSpPr txBox="1"/>
          <p:nvPr/>
        </p:nvSpPr>
        <p:spPr>
          <a:xfrm>
            <a:off x="3359696" y="3581997"/>
            <a:ext cx="2736304" cy="261610"/>
          </a:xfrm>
          <a:prstGeom prst="rect">
            <a:avLst/>
          </a:prstGeom>
          <a:solidFill>
            <a:schemeClr val="bg1"/>
          </a:solidFill>
        </p:spPr>
        <p:txBody>
          <a:bodyPr wrap="square" rtlCol="0">
            <a:spAutoFit/>
          </a:bodyPr>
          <a:lstStyle/>
          <a:p>
            <a:r>
              <a:rPr lang="en-US" altLang="zh-CN" sz="1100" dirty="0"/>
              <a:t>FANL: Electron Gun Frequency Control</a:t>
            </a:r>
            <a:endParaRPr lang="zh-CN" altLang="en-US" sz="1100" dirty="0"/>
          </a:p>
        </p:txBody>
      </p:sp>
      <p:sp>
        <p:nvSpPr>
          <p:cNvPr id="16" name="文本框 15">
            <a:extLst>
              <a:ext uri="{FF2B5EF4-FFF2-40B4-BE49-F238E27FC236}">
                <a16:creationId xmlns:a16="http://schemas.microsoft.com/office/drawing/2014/main" id="{F621D8A6-6A8E-4882-8381-20C1CF4301B5}"/>
              </a:ext>
            </a:extLst>
          </p:cNvPr>
          <p:cNvSpPr txBox="1"/>
          <p:nvPr/>
        </p:nvSpPr>
        <p:spPr>
          <a:xfrm>
            <a:off x="695400" y="4218084"/>
            <a:ext cx="2160240" cy="430887"/>
          </a:xfrm>
          <a:prstGeom prst="rect">
            <a:avLst/>
          </a:prstGeom>
          <a:solidFill>
            <a:schemeClr val="bg1"/>
          </a:solidFill>
        </p:spPr>
        <p:txBody>
          <a:bodyPr wrap="square" rtlCol="0">
            <a:spAutoFit/>
          </a:bodyPr>
          <a:lstStyle/>
          <a:p>
            <a:r>
              <a:rPr lang="en-US" altLang="zh-CN" sz="1100" dirty="0"/>
              <a:t>SLAC: Optimization Design and Feedback Control Based on ML</a:t>
            </a:r>
            <a:endParaRPr lang="zh-CN" altLang="en-US" sz="1100" dirty="0"/>
          </a:p>
        </p:txBody>
      </p:sp>
      <p:sp>
        <p:nvSpPr>
          <p:cNvPr id="17" name="文本框 16">
            <a:extLst>
              <a:ext uri="{FF2B5EF4-FFF2-40B4-BE49-F238E27FC236}">
                <a16:creationId xmlns:a16="http://schemas.microsoft.com/office/drawing/2014/main" id="{A6C2EF1A-EC90-4992-95EA-17185C39D427}"/>
              </a:ext>
            </a:extLst>
          </p:cNvPr>
          <p:cNvSpPr txBox="1"/>
          <p:nvPr/>
        </p:nvSpPr>
        <p:spPr>
          <a:xfrm>
            <a:off x="2998664" y="4631268"/>
            <a:ext cx="3096344" cy="261610"/>
          </a:xfrm>
          <a:prstGeom prst="rect">
            <a:avLst/>
          </a:prstGeom>
          <a:solidFill>
            <a:schemeClr val="bg1"/>
          </a:solidFill>
        </p:spPr>
        <p:txBody>
          <a:bodyPr wrap="square" rtlCol="0">
            <a:spAutoFit/>
          </a:bodyPr>
          <a:lstStyle/>
          <a:p>
            <a:r>
              <a:rPr lang="en-US" altLang="zh-CN" sz="1100" dirty="0"/>
              <a:t>JLAB: Superconducting Cavity Fault Analysis</a:t>
            </a:r>
            <a:endParaRPr lang="zh-CN" altLang="en-US" sz="1100"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A34E5757-C9B2-4BBD-896D-890AC66BF90B}"/>
              </a:ext>
            </a:extLst>
          </p:cNvPr>
          <p:cNvSpPr txBox="1">
            <a:spLocks/>
          </p:cNvSpPr>
          <p:nvPr/>
        </p:nvSpPr>
        <p:spPr bwMode="auto">
          <a:xfrm>
            <a:off x="3143672" y="450993"/>
            <a:ext cx="5511044" cy="575999"/>
          </a:xfrm>
          <a:prstGeom prst="rect">
            <a:avLst/>
          </a:prstGeom>
          <a:no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3600" b="1">
                <a:solidFill>
                  <a:srgbClr val="FF3300"/>
                </a:solidFill>
                <a:latin typeface="Calibri" panose="020F0502020204030204" pitchFamily="34" charset="0"/>
                <a:ea typeface="+mj-ea"/>
                <a:cs typeface="+mj-cs"/>
              </a:defRPr>
            </a:lvl1pPr>
            <a:lvl2pPr algn="ctr" rtl="0" eaLnBrk="0" fontAlgn="base" hangingPunct="0">
              <a:spcBef>
                <a:spcPct val="0"/>
              </a:spcBef>
              <a:spcAft>
                <a:spcPct val="0"/>
              </a:spcAft>
              <a:defRPr sz="3600" b="1">
                <a:solidFill>
                  <a:srgbClr val="FF3300"/>
                </a:solidFill>
                <a:latin typeface="Arial" panose="020B0604020202020204" pitchFamily="34" charset="0"/>
                <a:ea typeface="华文新魏" pitchFamily="2" charset="-122"/>
              </a:defRPr>
            </a:lvl2pPr>
            <a:lvl3pPr algn="ctr" rtl="0" eaLnBrk="0" fontAlgn="base" hangingPunct="0">
              <a:spcBef>
                <a:spcPct val="0"/>
              </a:spcBef>
              <a:spcAft>
                <a:spcPct val="0"/>
              </a:spcAft>
              <a:defRPr sz="3600" b="1">
                <a:solidFill>
                  <a:srgbClr val="FF3300"/>
                </a:solidFill>
                <a:latin typeface="Arial" panose="020B0604020202020204" pitchFamily="34" charset="0"/>
                <a:ea typeface="华文新魏" pitchFamily="2" charset="-122"/>
              </a:defRPr>
            </a:lvl3pPr>
            <a:lvl4pPr algn="ctr" rtl="0" eaLnBrk="0" fontAlgn="base" hangingPunct="0">
              <a:spcBef>
                <a:spcPct val="0"/>
              </a:spcBef>
              <a:spcAft>
                <a:spcPct val="0"/>
              </a:spcAft>
              <a:defRPr sz="3600" b="1">
                <a:solidFill>
                  <a:srgbClr val="FF3300"/>
                </a:solidFill>
                <a:latin typeface="Arial" panose="020B0604020202020204" pitchFamily="34" charset="0"/>
                <a:ea typeface="华文新魏" pitchFamily="2" charset="-122"/>
              </a:defRPr>
            </a:lvl4pPr>
            <a:lvl5pPr algn="ctr" rtl="0" eaLnBrk="0" fontAlgn="base" hangingPunct="0">
              <a:spcBef>
                <a:spcPct val="0"/>
              </a:spcBef>
              <a:spcAft>
                <a:spcPct val="0"/>
              </a:spcAft>
              <a:defRPr sz="3600" b="1">
                <a:solidFill>
                  <a:srgbClr val="FF3300"/>
                </a:solidFill>
                <a:latin typeface="Arial" panose="020B0604020202020204" pitchFamily="34" charset="0"/>
                <a:ea typeface="华文新魏" pitchFamily="2" charset="-122"/>
              </a:defRPr>
            </a:lvl5pPr>
            <a:lvl6pPr marL="457200" algn="ctr" rtl="0" fontAlgn="base">
              <a:spcBef>
                <a:spcPct val="0"/>
              </a:spcBef>
              <a:spcAft>
                <a:spcPct val="0"/>
              </a:spcAft>
              <a:defRPr sz="3600" b="1">
                <a:solidFill>
                  <a:srgbClr val="FF3300"/>
                </a:solidFill>
                <a:latin typeface="Arial" panose="020B0604020202020204" pitchFamily="34" charset="0"/>
                <a:ea typeface="华文新魏" pitchFamily="2" charset="-122"/>
              </a:defRPr>
            </a:lvl6pPr>
            <a:lvl7pPr marL="914400" algn="ctr" rtl="0" fontAlgn="base">
              <a:spcBef>
                <a:spcPct val="0"/>
              </a:spcBef>
              <a:spcAft>
                <a:spcPct val="0"/>
              </a:spcAft>
              <a:defRPr sz="3600" b="1">
                <a:solidFill>
                  <a:srgbClr val="FF3300"/>
                </a:solidFill>
                <a:latin typeface="Arial" panose="020B0604020202020204" pitchFamily="34" charset="0"/>
                <a:ea typeface="华文新魏" pitchFamily="2" charset="-122"/>
              </a:defRPr>
            </a:lvl7pPr>
            <a:lvl8pPr marL="1371600" algn="ctr" rtl="0" fontAlgn="base">
              <a:spcBef>
                <a:spcPct val="0"/>
              </a:spcBef>
              <a:spcAft>
                <a:spcPct val="0"/>
              </a:spcAft>
              <a:defRPr sz="3600" b="1">
                <a:solidFill>
                  <a:srgbClr val="FF3300"/>
                </a:solidFill>
                <a:latin typeface="Arial" panose="020B0604020202020204" pitchFamily="34" charset="0"/>
                <a:ea typeface="华文新魏" pitchFamily="2" charset="-122"/>
              </a:defRPr>
            </a:lvl8pPr>
            <a:lvl9pPr marL="1828800" algn="ctr" rtl="0" fontAlgn="base">
              <a:spcBef>
                <a:spcPct val="0"/>
              </a:spcBef>
              <a:spcAft>
                <a:spcPct val="0"/>
              </a:spcAft>
              <a:defRPr sz="3600" b="1">
                <a:solidFill>
                  <a:srgbClr val="FF3300"/>
                </a:solidFill>
                <a:latin typeface="Arial" panose="020B0604020202020204" pitchFamily="34" charset="0"/>
                <a:ea typeface="华文新魏" pitchFamily="2" charset="-122"/>
              </a:defRPr>
            </a:lvl9pPr>
          </a:lstStyle>
          <a:p>
            <a:r>
              <a:rPr lang="en-US" altLang="zh-CN" kern="0" dirty="0">
                <a:solidFill>
                  <a:srgbClr val="0070C0"/>
                </a:solidFill>
              </a:rPr>
              <a:t>ML applications in our</a:t>
            </a:r>
            <a:r>
              <a:rPr lang="zh-CN" altLang="en-US" kern="0" dirty="0">
                <a:solidFill>
                  <a:srgbClr val="0070C0"/>
                </a:solidFill>
              </a:rPr>
              <a:t> </a:t>
            </a:r>
            <a:r>
              <a:rPr lang="en-US" altLang="zh-CN" kern="0" dirty="0">
                <a:solidFill>
                  <a:srgbClr val="0070C0"/>
                </a:solidFill>
              </a:rPr>
              <a:t>lab</a:t>
            </a:r>
            <a:endParaRPr lang="zh-CN" altLang="en-US" kern="0" dirty="0">
              <a:solidFill>
                <a:srgbClr val="0070C0"/>
              </a:solidFill>
            </a:endParaRPr>
          </a:p>
        </p:txBody>
      </p:sp>
      <p:pic>
        <p:nvPicPr>
          <p:cNvPr id="4" name="图片 3">
            <a:extLst>
              <a:ext uri="{FF2B5EF4-FFF2-40B4-BE49-F238E27FC236}">
                <a16:creationId xmlns:a16="http://schemas.microsoft.com/office/drawing/2014/main" id="{F2F0BE39-80DB-4EA2-A420-324AD6753570}"/>
              </a:ext>
            </a:extLst>
          </p:cNvPr>
          <p:cNvPicPr>
            <a:picLocks noChangeAspect="1"/>
          </p:cNvPicPr>
          <p:nvPr/>
        </p:nvPicPr>
        <p:blipFill>
          <a:blip r:embed="rId2"/>
          <a:stretch>
            <a:fillRect/>
          </a:stretch>
        </p:blipFill>
        <p:spPr>
          <a:xfrm>
            <a:off x="1495727" y="1174758"/>
            <a:ext cx="3867086" cy="2088307"/>
          </a:xfrm>
          <a:prstGeom prst="rect">
            <a:avLst/>
          </a:prstGeom>
          <a:effectLst>
            <a:outerShdw blurRad="63500" sx="102000" sy="102000" algn="ctr" rotWithShape="0">
              <a:prstClr val="black">
                <a:alpha val="40000"/>
              </a:prstClr>
            </a:outerShdw>
          </a:effectLst>
        </p:spPr>
      </p:pic>
      <p:pic>
        <p:nvPicPr>
          <p:cNvPr id="6" name="图片 5">
            <a:extLst>
              <a:ext uri="{FF2B5EF4-FFF2-40B4-BE49-F238E27FC236}">
                <a16:creationId xmlns:a16="http://schemas.microsoft.com/office/drawing/2014/main" id="{41A57C64-0AD7-4AD3-9764-D7BDC9816C3F}"/>
              </a:ext>
            </a:extLst>
          </p:cNvPr>
          <p:cNvPicPr>
            <a:picLocks noChangeAspect="1"/>
          </p:cNvPicPr>
          <p:nvPr/>
        </p:nvPicPr>
        <p:blipFill>
          <a:blip r:embed="rId3"/>
          <a:stretch>
            <a:fillRect/>
          </a:stretch>
        </p:blipFill>
        <p:spPr>
          <a:xfrm>
            <a:off x="6860407" y="1151298"/>
            <a:ext cx="3867085" cy="2135229"/>
          </a:xfrm>
          <a:prstGeom prst="rect">
            <a:avLst/>
          </a:prstGeom>
          <a:effectLst>
            <a:outerShdw blurRad="63500" sx="102000" sy="102000" algn="ctr" rotWithShape="0">
              <a:prstClr val="black">
                <a:alpha val="40000"/>
              </a:prstClr>
            </a:outerShdw>
          </a:effectLst>
        </p:spPr>
      </p:pic>
      <p:pic>
        <p:nvPicPr>
          <p:cNvPr id="9" name="图片 8">
            <a:extLst>
              <a:ext uri="{FF2B5EF4-FFF2-40B4-BE49-F238E27FC236}">
                <a16:creationId xmlns:a16="http://schemas.microsoft.com/office/drawing/2014/main" id="{02A4B055-6842-4C57-9071-0C0F932E1A07}"/>
              </a:ext>
            </a:extLst>
          </p:cNvPr>
          <p:cNvPicPr>
            <a:picLocks noChangeAspect="1"/>
          </p:cNvPicPr>
          <p:nvPr/>
        </p:nvPicPr>
        <p:blipFill>
          <a:blip r:embed="rId4"/>
          <a:stretch>
            <a:fillRect/>
          </a:stretch>
        </p:blipFill>
        <p:spPr>
          <a:xfrm>
            <a:off x="1443162" y="3884125"/>
            <a:ext cx="3888432" cy="2134906"/>
          </a:xfrm>
          <a:prstGeom prst="rect">
            <a:avLst/>
          </a:prstGeom>
          <a:effectLst>
            <a:outerShdw blurRad="63500" sx="102000" sy="102000" algn="ctr" rotWithShape="0">
              <a:prstClr val="black">
                <a:alpha val="40000"/>
              </a:prstClr>
            </a:outerShdw>
          </a:effectLst>
        </p:spPr>
      </p:pic>
      <p:pic>
        <p:nvPicPr>
          <p:cNvPr id="10" name="图片 9">
            <a:extLst>
              <a:ext uri="{FF2B5EF4-FFF2-40B4-BE49-F238E27FC236}">
                <a16:creationId xmlns:a16="http://schemas.microsoft.com/office/drawing/2014/main" id="{1674CE63-7412-4C9A-B659-A175673FF67F}"/>
              </a:ext>
            </a:extLst>
          </p:cNvPr>
          <p:cNvPicPr>
            <a:picLocks noChangeAspect="1"/>
          </p:cNvPicPr>
          <p:nvPr/>
        </p:nvPicPr>
        <p:blipFill>
          <a:blip r:embed="rId5"/>
          <a:stretch>
            <a:fillRect/>
          </a:stretch>
        </p:blipFill>
        <p:spPr>
          <a:xfrm>
            <a:off x="6860407" y="3884125"/>
            <a:ext cx="3867085" cy="2170894"/>
          </a:xfrm>
          <a:prstGeom prst="rect">
            <a:avLst/>
          </a:prstGeom>
          <a:effectLst>
            <a:outerShdw blurRad="63500" sx="102000" sy="102000" algn="ctr" rotWithShape="0">
              <a:prstClr val="black">
                <a:alpha val="40000"/>
              </a:prstClr>
            </a:outerShdw>
          </a:effectLst>
        </p:spPr>
      </p:pic>
      <p:sp>
        <p:nvSpPr>
          <p:cNvPr id="2" name="文本框 1">
            <a:extLst>
              <a:ext uri="{FF2B5EF4-FFF2-40B4-BE49-F238E27FC236}">
                <a16:creationId xmlns:a16="http://schemas.microsoft.com/office/drawing/2014/main" id="{EB305C41-0566-47EA-997F-41DC14F086C1}"/>
              </a:ext>
            </a:extLst>
          </p:cNvPr>
          <p:cNvSpPr txBox="1"/>
          <p:nvPr/>
        </p:nvSpPr>
        <p:spPr>
          <a:xfrm>
            <a:off x="6526574" y="6187125"/>
            <a:ext cx="5474082" cy="369332"/>
          </a:xfrm>
          <a:prstGeom prst="rect">
            <a:avLst/>
          </a:prstGeom>
          <a:noFill/>
        </p:spPr>
        <p:txBody>
          <a:bodyPr wrap="square" rtlCol="0">
            <a:spAutoFit/>
          </a:bodyPr>
          <a:lstStyle/>
          <a:p>
            <a:r>
              <a:rPr lang="en-US" altLang="zh-CN" b="1" dirty="0">
                <a:solidFill>
                  <a:srgbClr val="FF0000"/>
                </a:solidFill>
              </a:rPr>
              <a:t>ML-based correction of beam profile distortions</a:t>
            </a:r>
            <a:endParaRPr lang="zh-CN" altLang="en-US" b="1" dirty="0">
              <a:solidFill>
                <a:srgbClr val="FF0000"/>
              </a:solidFill>
            </a:endParaRPr>
          </a:p>
        </p:txBody>
      </p:sp>
      <p:sp>
        <p:nvSpPr>
          <p:cNvPr id="11" name="文本框 10">
            <a:extLst>
              <a:ext uri="{FF2B5EF4-FFF2-40B4-BE49-F238E27FC236}">
                <a16:creationId xmlns:a16="http://schemas.microsoft.com/office/drawing/2014/main" id="{B0B1FC36-1D73-419D-9479-A492C1C33BC5}"/>
              </a:ext>
            </a:extLst>
          </p:cNvPr>
          <p:cNvSpPr txBox="1"/>
          <p:nvPr/>
        </p:nvSpPr>
        <p:spPr>
          <a:xfrm>
            <a:off x="271045" y="6173475"/>
            <a:ext cx="6143293" cy="369332"/>
          </a:xfrm>
          <a:prstGeom prst="rect">
            <a:avLst/>
          </a:prstGeom>
          <a:noFill/>
        </p:spPr>
        <p:txBody>
          <a:bodyPr wrap="square" rtlCol="0">
            <a:spAutoFit/>
          </a:bodyPr>
          <a:lstStyle/>
          <a:p>
            <a:r>
              <a:rPr lang="en-US" altLang="zh-CN" b="1" dirty="0">
                <a:solidFill>
                  <a:srgbClr val="FF0000"/>
                </a:solidFill>
              </a:rPr>
              <a:t>Deep learning based accelerator early warning system</a:t>
            </a:r>
            <a:endParaRPr lang="zh-CN" altLang="en-US" b="1" dirty="0">
              <a:solidFill>
                <a:srgbClr val="FF0000"/>
              </a:solidFill>
            </a:endParaRPr>
          </a:p>
        </p:txBody>
      </p:sp>
      <p:sp>
        <p:nvSpPr>
          <p:cNvPr id="12" name="文本框 11">
            <a:extLst>
              <a:ext uri="{FF2B5EF4-FFF2-40B4-BE49-F238E27FC236}">
                <a16:creationId xmlns:a16="http://schemas.microsoft.com/office/drawing/2014/main" id="{25CA394F-371C-4199-A937-0460B1B45F53}"/>
              </a:ext>
            </a:extLst>
          </p:cNvPr>
          <p:cNvSpPr txBox="1"/>
          <p:nvPr/>
        </p:nvSpPr>
        <p:spPr>
          <a:xfrm>
            <a:off x="383281" y="3370281"/>
            <a:ext cx="5918822" cy="369332"/>
          </a:xfrm>
          <a:prstGeom prst="rect">
            <a:avLst/>
          </a:prstGeom>
          <a:noFill/>
        </p:spPr>
        <p:txBody>
          <a:bodyPr wrap="square" rtlCol="0">
            <a:spAutoFit/>
          </a:bodyPr>
          <a:lstStyle/>
          <a:p>
            <a:r>
              <a:rPr lang="en-US" altLang="zh-CN" b="1" dirty="0">
                <a:solidFill>
                  <a:srgbClr val="FF0000"/>
                </a:solidFill>
              </a:rPr>
              <a:t>Improvement of numerical optimization based on NN</a:t>
            </a:r>
            <a:endParaRPr lang="zh-CN" altLang="en-US" b="1" dirty="0">
              <a:solidFill>
                <a:srgbClr val="FF0000"/>
              </a:solidFill>
            </a:endParaRPr>
          </a:p>
        </p:txBody>
      </p:sp>
      <p:sp>
        <p:nvSpPr>
          <p:cNvPr id="13" name="文本框 12">
            <a:extLst>
              <a:ext uri="{FF2B5EF4-FFF2-40B4-BE49-F238E27FC236}">
                <a16:creationId xmlns:a16="http://schemas.microsoft.com/office/drawing/2014/main" id="{BDD0BFF6-A991-4851-B49B-51C801E8EFC4}"/>
              </a:ext>
            </a:extLst>
          </p:cNvPr>
          <p:cNvSpPr txBox="1"/>
          <p:nvPr/>
        </p:nvSpPr>
        <p:spPr>
          <a:xfrm>
            <a:off x="6526574" y="3370281"/>
            <a:ext cx="4970026" cy="369332"/>
          </a:xfrm>
          <a:prstGeom prst="rect">
            <a:avLst/>
          </a:prstGeom>
          <a:noFill/>
        </p:spPr>
        <p:txBody>
          <a:bodyPr wrap="square" rtlCol="0">
            <a:spAutoFit/>
          </a:bodyPr>
          <a:lstStyle/>
          <a:p>
            <a:r>
              <a:rPr lang="en-US" altLang="zh-CN" b="1" dirty="0">
                <a:solidFill>
                  <a:srgbClr val="FF0000"/>
                </a:solidFill>
              </a:rPr>
              <a:t>Prediction of DA based on random forests</a:t>
            </a:r>
            <a:endParaRPr lang="zh-CN" altLang="en-US" b="1" dirty="0">
              <a:solidFill>
                <a:srgbClr val="FF0000"/>
              </a:solidFill>
            </a:endParaRPr>
          </a:p>
        </p:txBody>
      </p:sp>
    </p:spTree>
    <p:extLst>
      <p:ext uri="{BB962C8B-B14F-4D97-AF65-F5344CB8AC3E}">
        <p14:creationId xmlns:p14="http://schemas.microsoft.com/office/powerpoint/2010/main" val="22802282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233B7D2-D104-4D9B-BD04-32027F58722A}"/>
              </a:ext>
            </a:extLst>
          </p:cNvPr>
          <p:cNvPicPr>
            <a:picLocks noChangeAspect="1"/>
          </p:cNvPicPr>
          <p:nvPr/>
        </p:nvPicPr>
        <p:blipFill>
          <a:blip r:embed="rId2"/>
          <a:stretch>
            <a:fillRect/>
          </a:stretch>
        </p:blipFill>
        <p:spPr>
          <a:xfrm>
            <a:off x="479376" y="3903921"/>
            <a:ext cx="9612066" cy="2648320"/>
          </a:xfrm>
          <a:prstGeom prst="rect">
            <a:avLst/>
          </a:prstGeom>
        </p:spPr>
      </p:pic>
      <p:sp>
        <p:nvSpPr>
          <p:cNvPr id="5" name="灯片编号占位符 4"/>
          <p:cNvSpPr>
            <a:spLocks noGrp="1"/>
          </p:cNvSpPr>
          <p:nvPr>
            <p:ph type="sldNum" sz="quarter" idx="12"/>
          </p:nvPr>
        </p:nvSpPr>
        <p:spPr/>
        <p:txBody>
          <a:bodyPr/>
          <a:lstStyle/>
          <a:p>
            <a:pPr>
              <a:defRPr/>
            </a:pPr>
            <a:fld id="{7CFD2C69-0BD4-41E4-AB27-AE65CFEAFB66}" type="slidenum">
              <a:rPr lang="en-US" altLang="zh-CN" smtClean="0"/>
              <a:t>5</a:t>
            </a:fld>
            <a:endParaRPr lang="en-US" altLang="zh-CN" dirty="0"/>
          </a:p>
        </p:txBody>
      </p:sp>
      <p:sp>
        <p:nvSpPr>
          <p:cNvPr id="9" name="标题 1"/>
          <p:cNvSpPr>
            <a:spLocks noGrp="1"/>
          </p:cNvSpPr>
          <p:nvPr>
            <p:ph type="title"/>
          </p:nvPr>
        </p:nvSpPr>
        <p:spPr>
          <a:xfrm>
            <a:off x="983432" y="536079"/>
            <a:ext cx="9912424" cy="1211609"/>
          </a:xfrm>
        </p:spPr>
        <p:txBody>
          <a:bodyPr/>
          <a:lstStyle/>
          <a:p>
            <a:r>
              <a:rPr lang="en-US" altLang="zh-CN" dirty="0">
                <a:solidFill>
                  <a:srgbClr val="0070C0"/>
                </a:solidFill>
              </a:rPr>
              <a:t>The Key for ML application in actual accelerators</a:t>
            </a:r>
            <a:r>
              <a:rPr lang="zh-CN" altLang="en-US" dirty="0">
                <a:solidFill>
                  <a:srgbClr val="0070C0"/>
                </a:solidFill>
              </a:rPr>
              <a:t>：</a:t>
            </a:r>
            <a:br>
              <a:rPr lang="en-US" altLang="zh-CN" dirty="0">
                <a:solidFill>
                  <a:srgbClr val="0070C0"/>
                </a:solidFill>
              </a:rPr>
            </a:br>
            <a:r>
              <a:rPr lang="en-US" altLang="zh-CN" dirty="0">
                <a:solidFill>
                  <a:srgbClr val="FF0000"/>
                </a:solidFill>
              </a:rPr>
              <a:t>High-quality data</a:t>
            </a:r>
            <a:endParaRPr lang="zh-CN" altLang="en-US" dirty="0">
              <a:solidFill>
                <a:srgbClr val="FF0000"/>
              </a:solidFill>
            </a:endParaRPr>
          </a:p>
        </p:txBody>
      </p:sp>
      <p:pic>
        <p:nvPicPr>
          <p:cNvPr id="10" name="内容占位符 9">
            <a:extLst>
              <a:ext uri="{FF2B5EF4-FFF2-40B4-BE49-F238E27FC236}">
                <a16:creationId xmlns:a16="http://schemas.microsoft.com/office/drawing/2014/main" id="{9456D115-0BCE-4BD9-AAC5-4DA7F7965CC0}"/>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56136" y="1957514"/>
            <a:ext cx="11679728" cy="1736581"/>
          </a:xfrm>
          <a:prstGeom prst="rect">
            <a:avLst/>
          </a:prstGeom>
          <a:noFill/>
          <a:ln>
            <a:noFill/>
          </a:ln>
        </p:spPr>
      </p:pic>
      <p:sp>
        <p:nvSpPr>
          <p:cNvPr id="3" name="下箭头 2"/>
          <p:cNvSpPr/>
          <p:nvPr/>
        </p:nvSpPr>
        <p:spPr bwMode="auto">
          <a:xfrm>
            <a:off x="3685488" y="3294196"/>
            <a:ext cx="432048" cy="638860"/>
          </a:xfrm>
          <a:prstGeom prst="downArrow">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FFCC00"/>
              </a:solidFill>
              <a:effectLst>
                <a:outerShdw blurRad="38100" dist="38100" dir="2700000" algn="tl">
                  <a:srgbClr val="000000">
                    <a:alpha val="43137"/>
                  </a:srgbClr>
                </a:outerShdw>
              </a:effectLst>
              <a:latin typeface="Arial" panose="020B0604020202020204" pitchFamily="34" charset="0"/>
              <a:ea typeface="宋体" pitchFamily="2" charset="-122"/>
            </a:endParaRPr>
          </a:p>
        </p:txBody>
      </p:sp>
      <p:sp>
        <p:nvSpPr>
          <p:cNvPr id="6" name="矩形 5"/>
          <p:cNvSpPr/>
          <p:nvPr/>
        </p:nvSpPr>
        <p:spPr bwMode="auto">
          <a:xfrm>
            <a:off x="2495600" y="3933056"/>
            <a:ext cx="3384376" cy="1440160"/>
          </a:xfrm>
          <a:prstGeom prst="rect">
            <a:avLst/>
          </a:prstGeom>
          <a:solidFill>
            <a:schemeClr val="accent1">
              <a:alpha val="50000"/>
            </a:schemeClr>
          </a:solidFill>
          <a:ln w="9525" cap="flat" cmpd="sng" algn="ctr">
            <a:solidFill>
              <a:srgbClr val="FF0000"/>
            </a:solidFill>
            <a:prstDash val="dash"/>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FFCC00"/>
              </a:solidFill>
              <a:effectLst>
                <a:outerShdw blurRad="38100" dist="38100" dir="2700000" algn="tl">
                  <a:srgbClr val="000000">
                    <a:alpha val="43137"/>
                  </a:srgbClr>
                </a:outerShdw>
              </a:effectLst>
              <a:latin typeface="Arial" panose="020B0604020202020204" pitchFamily="34" charset="0"/>
              <a:ea typeface="宋体" pitchFamily="2" charset="-122"/>
            </a:endParaRPr>
          </a:p>
        </p:txBody>
      </p:sp>
      <p:sp>
        <p:nvSpPr>
          <p:cNvPr id="2" name="箭头: 直角上 1">
            <a:extLst>
              <a:ext uri="{FF2B5EF4-FFF2-40B4-BE49-F238E27FC236}">
                <a16:creationId xmlns:a16="http://schemas.microsoft.com/office/drawing/2014/main" id="{58FCFE1C-951E-4D02-8507-C5C36723C842}"/>
              </a:ext>
            </a:extLst>
          </p:cNvPr>
          <p:cNvSpPr/>
          <p:nvPr/>
        </p:nvSpPr>
        <p:spPr bwMode="auto">
          <a:xfrm>
            <a:off x="10074997" y="3537334"/>
            <a:ext cx="701524" cy="2762858"/>
          </a:xfrm>
          <a:prstGeom prst="bentUpArrow">
            <a:avLst>
              <a:gd name="adj1" fmla="val 25000"/>
              <a:gd name="adj2" fmla="val 25000"/>
              <a:gd name="adj3" fmla="val 26852"/>
            </a:avLst>
          </a:prstGeom>
          <a:solidFill>
            <a:schemeClr val="accent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FFCC00"/>
              </a:solidFill>
              <a:effectLst>
                <a:outerShdw blurRad="38100" dist="38100" dir="2700000" algn="tl">
                  <a:srgbClr val="000000">
                    <a:alpha val="43137"/>
                  </a:srgbClr>
                </a:outerShdw>
              </a:effectLst>
              <a:latin typeface="Arial" panose="020B0604020202020204" pitchFamily="34" charset="0"/>
              <a:ea typeface="宋体"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81033" y="506861"/>
            <a:ext cx="9925133" cy="575999"/>
          </a:xfrm>
        </p:spPr>
        <p:txBody>
          <a:bodyPr/>
          <a:lstStyle/>
          <a:p>
            <a:r>
              <a:rPr lang="en-US" altLang="zh-CN" dirty="0">
                <a:solidFill>
                  <a:srgbClr val="FF0000"/>
                </a:solidFill>
              </a:rPr>
              <a:t>High-quality data </a:t>
            </a:r>
            <a:r>
              <a:rPr lang="en-US" altLang="zh-CN" dirty="0">
                <a:solidFill>
                  <a:srgbClr val="0070C0"/>
                </a:solidFill>
              </a:rPr>
              <a:t>problem in Particle Accelerator</a:t>
            </a:r>
            <a:endParaRPr lang="zh-CN" altLang="en-US" dirty="0">
              <a:solidFill>
                <a:srgbClr val="0070C0"/>
              </a:solidFill>
            </a:endParaRPr>
          </a:p>
        </p:txBody>
      </p:sp>
      <p:sp>
        <p:nvSpPr>
          <p:cNvPr id="4" name="页脚占位符 3"/>
          <p:cNvSpPr>
            <a:spLocks noGrp="1"/>
          </p:cNvSpPr>
          <p:nvPr>
            <p:ph type="ftr" sz="quarter" idx="11"/>
          </p:nvPr>
        </p:nvSpPr>
        <p:spPr/>
        <p:txBody>
          <a:bodyPr/>
          <a:lstStyle/>
          <a:p>
            <a:pPr>
              <a:defRPr/>
            </a:pPr>
            <a:r>
              <a:rPr lang="en-US" altLang="zh-CN"/>
              <a:t>Yi Jiao, IHEP, jiaoyi@ihep.ac.cn</a:t>
            </a:r>
            <a:endParaRPr lang="en-US" altLang="zh-CN" dirty="0"/>
          </a:p>
        </p:txBody>
      </p:sp>
      <p:sp>
        <p:nvSpPr>
          <p:cNvPr id="5" name="灯片编号占位符 4"/>
          <p:cNvSpPr>
            <a:spLocks noGrp="1"/>
          </p:cNvSpPr>
          <p:nvPr>
            <p:ph type="sldNum" sz="quarter" idx="12"/>
          </p:nvPr>
        </p:nvSpPr>
        <p:spPr/>
        <p:txBody>
          <a:bodyPr/>
          <a:lstStyle/>
          <a:p>
            <a:pPr>
              <a:defRPr/>
            </a:pPr>
            <a:fld id="{7CFD2C69-0BD4-41E4-AB27-AE65CFEAFB66}" type="slidenum">
              <a:rPr lang="en-US" altLang="zh-CN" smtClean="0"/>
              <a:t>6</a:t>
            </a:fld>
            <a:endParaRPr lang="en-US" altLang="zh-CN" dirty="0"/>
          </a:p>
        </p:txBody>
      </p:sp>
      <p:sp>
        <p:nvSpPr>
          <p:cNvPr id="7" name="AutoShape 2" descr="Group Photo"/>
          <p:cNvSpPr>
            <a:spLocks noChangeAspect="1" noChangeArrowheads="1"/>
          </p:cNvSpPr>
          <p:nvPr/>
        </p:nvSpPr>
        <p:spPr bwMode="auto">
          <a:xfrm>
            <a:off x="5943600" y="360681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9" name="图片 8"/>
          <p:cNvPicPr>
            <a:picLocks noChangeAspect="1"/>
          </p:cNvPicPr>
          <p:nvPr/>
        </p:nvPicPr>
        <p:blipFill>
          <a:blip r:embed="rId2"/>
          <a:stretch>
            <a:fillRect/>
          </a:stretch>
        </p:blipFill>
        <p:spPr>
          <a:xfrm>
            <a:off x="662949" y="3828099"/>
            <a:ext cx="3867501" cy="2529557"/>
          </a:xfrm>
          <a:prstGeom prst="rect">
            <a:avLst/>
          </a:prstGeom>
          <a:effectLst>
            <a:outerShdw blurRad="50800" dist="38100" dir="2700000" algn="tl" rotWithShape="0">
              <a:prstClr val="black">
                <a:alpha val="40000"/>
              </a:prstClr>
            </a:outerShdw>
          </a:effectLst>
        </p:spPr>
      </p:pic>
      <p:sp>
        <p:nvSpPr>
          <p:cNvPr id="24" name="文本框 23"/>
          <p:cNvSpPr txBox="1"/>
          <p:nvPr/>
        </p:nvSpPr>
        <p:spPr>
          <a:xfrm>
            <a:off x="335360" y="1714188"/>
            <a:ext cx="4333752" cy="1631216"/>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US" altLang="zh-CN" sz="2000" dirty="0">
                <a:latin typeface="Times New Roman" panose="02020603050405020304" pitchFamily="18" charset="0"/>
                <a:ea typeface="等线" panose="02010600030101010101" pitchFamily="2" charset="-122"/>
                <a:cs typeface="Times New Roman" panose="02020603050405020304" pitchFamily="18" charset="0"/>
              </a:rPr>
              <a:t>Data in accelerator is typically stored in </a:t>
            </a:r>
            <a:r>
              <a:rPr lang="en-US" altLang="zh-CN" sz="2000" b="1" dirty="0">
                <a:solidFill>
                  <a:srgbClr val="FF0000"/>
                </a:solidFill>
                <a:latin typeface="Times New Roman" panose="02020603050405020304" pitchFamily="18" charset="0"/>
                <a:ea typeface="等线" panose="02010600030101010101" pitchFamily="2" charset="-122"/>
                <a:cs typeface="Times New Roman" panose="02020603050405020304" pitchFamily="18" charset="0"/>
              </a:rPr>
              <a:t>heterogeneous</a:t>
            </a:r>
            <a:r>
              <a:rPr lang="en-US" altLang="zh-CN" sz="2000" dirty="0">
                <a:latin typeface="Times New Roman" panose="02020603050405020304" pitchFamily="18" charset="0"/>
                <a:ea typeface="等线" panose="02010600030101010101" pitchFamily="2" charset="-122"/>
                <a:cs typeface="Times New Roman" panose="02020603050405020304" pitchFamily="18" charset="0"/>
              </a:rPr>
              <a:t> or </a:t>
            </a:r>
            <a:r>
              <a:rPr lang="en-US" altLang="zh-CN" sz="2000" b="1" dirty="0">
                <a:solidFill>
                  <a:srgbClr val="FF0000"/>
                </a:solidFill>
                <a:latin typeface="Times New Roman" panose="02020603050405020304" pitchFamily="18" charset="0"/>
                <a:ea typeface="等线" panose="02010600030101010101" pitchFamily="2" charset="-122"/>
                <a:cs typeface="Times New Roman" panose="02020603050405020304" pitchFamily="18" charset="0"/>
              </a:rPr>
              <a:t>temporary formats</a:t>
            </a:r>
            <a:r>
              <a:rPr lang="en-US" altLang="zh-CN" sz="2000" dirty="0">
                <a:latin typeface="Times New Roman" panose="02020603050405020304" pitchFamily="18" charset="0"/>
                <a:ea typeface="等线" panose="02010600030101010101" pitchFamily="2" charset="-122"/>
                <a:cs typeface="Times New Roman" panose="02020603050405020304" pitchFamily="18" charset="0"/>
              </a:rPr>
              <a:t>. Some subsystem may stored data on local disks or at low frequencies, or not store data at all.</a:t>
            </a:r>
            <a:endParaRPr lang="zh-CN" altLang="en-US" sz="2000" dirty="0">
              <a:latin typeface="Times New Roman" panose="02020603050405020304" pitchFamily="18" charset="0"/>
              <a:ea typeface="等线" panose="02010600030101010101" pitchFamily="2" charset="-122"/>
              <a:cs typeface="Times New Roman" panose="02020603050405020304" pitchFamily="18" charset="0"/>
            </a:endParaRPr>
          </a:p>
        </p:txBody>
      </p:sp>
      <p:sp>
        <p:nvSpPr>
          <p:cNvPr id="25" name="矩形 24"/>
          <p:cNvSpPr/>
          <p:nvPr/>
        </p:nvSpPr>
        <p:spPr>
          <a:xfrm>
            <a:off x="586889" y="6453336"/>
            <a:ext cx="9116268" cy="276999"/>
          </a:xfrm>
          <a:prstGeom prst="rect">
            <a:avLst/>
          </a:prstGeom>
        </p:spPr>
        <p:txBody>
          <a:bodyPr wrap="square">
            <a:spAutoFit/>
          </a:bodyPr>
          <a:lstStyle/>
          <a:p>
            <a:r>
              <a:rPr lang="en-US" altLang="zh-CN" sz="1200" dirty="0" err="1">
                <a:solidFill>
                  <a:srgbClr val="374151"/>
                </a:solidFill>
                <a:latin typeface="Times New Roman" pitchFamily="18" charset="0"/>
                <a:cs typeface="Times New Roman" pitchFamily="18" charset="0"/>
              </a:rPr>
              <a:t>Edelen</a:t>
            </a:r>
            <a:r>
              <a:rPr lang="en-US" altLang="zh-CN" sz="1200" dirty="0">
                <a:solidFill>
                  <a:srgbClr val="374151"/>
                </a:solidFill>
                <a:latin typeface="Times New Roman" pitchFamily="18" charset="0"/>
                <a:cs typeface="Times New Roman" pitchFamily="18" charset="0"/>
              </a:rPr>
              <a:t>, A. et.al., (2018). Opportunities in Machine Learning for Particle Accelerators. arXiv:1811.03172.</a:t>
            </a:r>
            <a:endParaRPr lang="zh-CN" altLang="en-US" sz="1200" dirty="0">
              <a:latin typeface="Times New Roman" pitchFamily="18" charset="0"/>
              <a:cs typeface="Times New Roman" pitchFamily="18" charset="0"/>
            </a:endParaRPr>
          </a:p>
        </p:txBody>
      </p:sp>
      <p:sp>
        <p:nvSpPr>
          <p:cNvPr id="16" name="文本框 15"/>
          <p:cNvSpPr txBox="1"/>
          <p:nvPr/>
        </p:nvSpPr>
        <p:spPr>
          <a:xfrm>
            <a:off x="5364867" y="1250514"/>
            <a:ext cx="6778933" cy="2554545"/>
          </a:xfrm>
          <a:prstGeom prst="rect">
            <a:avLst/>
          </a:prstGeom>
          <a:solidFill>
            <a:schemeClr val="bg1"/>
          </a:solidFill>
          <a:ln>
            <a:solidFill>
              <a:srgbClr val="FF0000"/>
            </a:solidFill>
          </a:ln>
          <a:effectLst>
            <a:outerShdw blurRad="50800" dist="38100" dir="2700000" algn="tl" rotWithShape="0">
              <a:prstClr val="black">
                <a:alpha val="40000"/>
              </a:prstClr>
            </a:outerShdw>
          </a:effectLst>
        </p:spPr>
        <p:txBody>
          <a:bodyPr wrap="square" rtlCol="0">
            <a:spAutoFit/>
          </a:bodyPr>
          <a:lstStyle/>
          <a:p>
            <a:pPr marL="342900" indent="-342900">
              <a:buFont typeface="Wingdings" panose="05000000000000000000" pitchFamily="2" charset="2"/>
              <a:buChar char="p"/>
            </a:pPr>
            <a:r>
              <a:rPr lang="en-US" altLang="zh-CN" sz="2000" b="1" dirty="0">
                <a:latin typeface="Times New Roman" panose="02020603050405020304" pitchFamily="18" charset="0"/>
                <a:ea typeface="等线" panose="02010600030101010101" pitchFamily="2" charset="-122"/>
                <a:cs typeface="Times New Roman" panose="02020603050405020304" pitchFamily="18" charset="0"/>
              </a:rPr>
              <a:t>Applying ML to</a:t>
            </a:r>
            <a:r>
              <a:rPr lang="zh-CN" altLang="en-US" sz="2000" b="1" dirty="0">
                <a:latin typeface="Times New Roman" panose="02020603050405020304" pitchFamily="18" charset="0"/>
                <a:ea typeface="等线" panose="02010600030101010101" pitchFamily="2" charset="-122"/>
                <a:cs typeface="Times New Roman" panose="02020603050405020304" pitchFamily="18" charset="0"/>
              </a:rPr>
              <a:t> </a:t>
            </a:r>
            <a:r>
              <a:rPr lang="en-US" altLang="zh-CN" sz="2000" b="1" dirty="0">
                <a:latin typeface="Times New Roman" panose="02020603050405020304" pitchFamily="18" charset="0"/>
                <a:ea typeface="等线" panose="02010600030101010101" pitchFamily="2" charset="-122"/>
                <a:cs typeface="Times New Roman" panose="02020603050405020304" pitchFamily="18" charset="0"/>
              </a:rPr>
              <a:t>uncover</a:t>
            </a:r>
            <a:r>
              <a:rPr lang="zh-CN" altLang="en-US" sz="2000" b="1" dirty="0">
                <a:latin typeface="Times New Roman" panose="02020603050405020304" pitchFamily="18" charset="0"/>
                <a:ea typeface="等线" panose="02010600030101010101" pitchFamily="2" charset="-122"/>
                <a:cs typeface="Times New Roman" panose="02020603050405020304" pitchFamily="18" charset="0"/>
              </a:rPr>
              <a:t> </a:t>
            </a:r>
            <a:r>
              <a:rPr lang="en-US" altLang="zh-CN" sz="2000" b="1" dirty="0">
                <a:latin typeface="Times New Roman" panose="02020603050405020304" pitchFamily="18" charset="0"/>
                <a:ea typeface="等线" panose="02010600030101010101" pitchFamily="2" charset="-122"/>
                <a:cs typeface="Times New Roman" panose="02020603050405020304" pitchFamily="18" charset="0"/>
              </a:rPr>
              <a:t>hidden</a:t>
            </a:r>
            <a:r>
              <a:rPr lang="zh-CN" altLang="en-US" sz="2000" b="1" dirty="0">
                <a:latin typeface="Times New Roman" panose="02020603050405020304" pitchFamily="18" charset="0"/>
                <a:ea typeface="等线" panose="02010600030101010101" pitchFamily="2" charset="-122"/>
                <a:cs typeface="Times New Roman" panose="02020603050405020304" pitchFamily="18" charset="0"/>
              </a:rPr>
              <a:t> </a:t>
            </a:r>
            <a:r>
              <a:rPr lang="en-US" altLang="zh-CN" sz="2000" b="1" dirty="0">
                <a:latin typeface="Times New Roman" panose="02020603050405020304" pitchFamily="18" charset="0"/>
                <a:ea typeface="等线" panose="02010600030101010101" pitchFamily="2" charset="-122"/>
                <a:cs typeface="Times New Roman" panose="02020603050405020304" pitchFamily="18" charset="0"/>
              </a:rPr>
              <a:t>correlations</a:t>
            </a:r>
            <a:r>
              <a:rPr lang="zh-CN" altLang="en-US" sz="2000" b="1" dirty="0">
                <a:latin typeface="Times New Roman" panose="02020603050405020304" pitchFamily="18" charset="0"/>
                <a:ea typeface="等线" panose="02010600030101010101" pitchFamily="2" charset="-122"/>
                <a:cs typeface="Times New Roman" panose="02020603050405020304" pitchFamily="18" charset="0"/>
              </a:rPr>
              <a:t> </a:t>
            </a:r>
            <a:r>
              <a:rPr lang="en-US" altLang="zh-CN" sz="2000" b="1" dirty="0">
                <a:latin typeface="Times New Roman" panose="02020603050405020304" pitchFamily="18" charset="0"/>
                <a:ea typeface="等线" panose="02010600030101010101" pitchFamily="2" charset="-122"/>
                <a:cs typeface="Times New Roman" panose="02020603050405020304" pitchFamily="18" charset="0"/>
              </a:rPr>
              <a:t>among</a:t>
            </a:r>
            <a:r>
              <a:rPr lang="zh-CN" altLang="en-US" sz="2000" b="1" dirty="0">
                <a:latin typeface="Times New Roman" panose="02020603050405020304" pitchFamily="18" charset="0"/>
                <a:ea typeface="等线" panose="02010600030101010101" pitchFamily="2" charset="-122"/>
                <a:cs typeface="Times New Roman" panose="02020603050405020304" pitchFamily="18" charset="0"/>
              </a:rPr>
              <a:t> </a:t>
            </a:r>
            <a:r>
              <a:rPr lang="en-US" altLang="zh-CN" sz="2000" b="1" dirty="0">
                <a:latin typeface="Times New Roman" panose="02020603050405020304" pitchFamily="18" charset="0"/>
                <a:ea typeface="等线" panose="02010600030101010101" pitchFamily="2" charset="-122"/>
                <a:cs typeface="Times New Roman" panose="02020603050405020304" pitchFamily="18" charset="0"/>
              </a:rPr>
              <a:t>machine</a:t>
            </a:r>
            <a:r>
              <a:rPr lang="zh-CN" altLang="en-US" sz="2000" b="1" dirty="0">
                <a:latin typeface="Times New Roman" panose="02020603050405020304" pitchFamily="18" charset="0"/>
                <a:ea typeface="等线" panose="02010600030101010101" pitchFamily="2" charset="-122"/>
                <a:cs typeface="Times New Roman" panose="02020603050405020304" pitchFamily="18" charset="0"/>
              </a:rPr>
              <a:t> </a:t>
            </a:r>
            <a:r>
              <a:rPr lang="en-US" altLang="zh-CN" sz="2000" b="1" dirty="0">
                <a:latin typeface="Times New Roman" panose="02020603050405020304" pitchFamily="18" charset="0"/>
                <a:ea typeface="等线" panose="02010600030101010101" pitchFamily="2" charset="-122"/>
                <a:cs typeface="Times New Roman" panose="02020603050405020304" pitchFamily="18" charset="0"/>
              </a:rPr>
              <a:t>parameters</a:t>
            </a:r>
            <a:r>
              <a:rPr lang="zh-CN" altLang="en-US" sz="2000" b="1" dirty="0">
                <a:latin typeface="Times New Roman" panose="02020603050405020304" pitchFamily="18" charset="0"/>
                <a:ea typeface="等线" panose="02010600030101010101" pitchFamily="2" charset="-122"/>
                <a:cs typeface="Times New Roman" panose="02020603050405020304" pitchFamily="18" charset="0"/>
              </a:rPr>
              <a:t> </a:t>
            </a:r>
            <a:r>
              <a:rPr lang="en-US" altLang="zh-CN" sz="2000" b="1" dirty="0">
                <a:latin typeface="Times New Roman" panose="02020603050405020304" pitchFamily="18" charset="0"/>
                <a:ea typeface="等线" panose="02010600030101010101" pitchFamily="2" charset="-122"/>
                <a:cs typeface="Times New Roman" panose="02020603050405020304" pitchFamily="18" charset="0"/>
              </a:rPr>
              <a:t>in</a:t>
            </a:r>
            <a:r>
              <a:rPr lang="zh-CN" altLang="en-US" sz="2000" b="1" dirty="0">
                <a:latin typeface="Times New Roman" panose="02020603050405020304" pitchFamily="18" charset="0"/>
                <a:ea typeface="等线" panose="02010600030101010101" pitchFamily="2" charset="-122"/>
                <a:cs typeface="Times New Roman" panose="02020603050405020304" pitchFamily="18" charset="0"/>
              </a:rPr>
              <a:t> </a:t>
            </a:r>
            <a:r>
              <a:rPr lang="en-US" altLang="zh-CN" sz="2000" b="1" dirty="0">
                <a:latin typeface="Times New Roman" panose="02020603050405020304" pitchFamily="18" charset="0"/>
                <a:ea typeface="等线" panose="02010600030101010101" pitchFamily="2" charset="-122"/>
                <a:cs typeface="Times New Roman" panose="02020603050405020304" pitchFamily="18" charset="0"/>
              </a:rPr>
              <a:t>research, we need:</a:t>
            </a:r>
          </a:p>
          <a:p>
            <a:pPr marL="800100" lvl="1" indent="-342900">
              <a:buFont typeface="Wingdings" panose="05000000000000000000" pitchFamily="2" charset="2"/>
              <a:buChar char="u"/>
            </a:pPr>
            <a:r>
              <a:rPr lang="en-US" altLang="zh-CN" sz="2000" b="1" dirty="0">
                <a:solidFill>
                  <a:srgbClr val="C00000"/>
                </a:solidFill>
                <a:latin typeface="Times New Roman" panose="02020603050405020304" pitchFamily="18" charset="0"/>
                <a:ea typeface="等线" panose="02010600030101010101" pitchFamily="2" charset="-122"/>
                <a:cs typeface="Times New Roman" panose="02020603050405020304" pitchFamily="18" charset="0"/>
              </a:rPr>
              <a:t>More</a:t>
            </a:r>
            <a:r>
              <a:rPr lang="zh-CN" altLang="en-US" sz="2000" b="1" dirty="0">
                <a:solidFill>
                  <a:srgbClr val="C00000"/>
                </a:solidFill>
                <a:latin typeface="Times New Roman" panose="02020603050405020304" pitchFamily="18" charset="0"/>
                <a:ea typeface="等线" panose="02010600030101010101" pitchFamily="2" charset="-122"/>
                <a:cs typeface="Times New Roman" panose="02020603050405020304" pitchFamily="18" charset="0"/>
              </a:rPr>
              <a:t> </a:t>
            </a:r>
            <a:r>
              <a:rPr lang="en-US" altLang="zh-CN" sz="2000" b="1" dirty="0">
                <a:solidFill>
                  <a:srgbClr val="C00000"/>
                </a:solidFill>
                <a:latin typeface="Times New Roman" panose="02020603050405020304" pitchFamily="18" charset="0"/>
                <a:ea typeface="等线" panose="02010600030101010101" pitchFamily="2" charset="-122"/>
                <a:cs typeface="Times New Roman" panose="02020603050405020304" pitchFamily="18" charset="0"/>
              </a:rPr>
              <a:t>comprehensive</a:t>
            </a:r>
            <a:r>
              <a:rPr lang="zh-CN" altLang="en-US" sz="2000" b="1" dirty="0">
                <a:solidFill>
                  <a:srgbClr val="C00000"/>
                </a:solidFill>
                <a:latin typeface="Times New Roman" panose="02020603050405020304" pitchFamily="18" charset="0"/>
                <a:ea typeface="等线" panose="02010600030101010101" pitchFamily="2" charset="-122"/>
                <a:cs typeface="Times New Roman" panose="02020603050405020304" pitchFamily="18" charset="0"/>
              </a:rPr>
              <a:t> </a:t>
            </a:r>
            <a:r>
              <a:rPr lang="en-US" altLang="zh-CN" sz="2000" b="1" dirty="0">
                <a:solidFill>
                  <a:srgbClr val="C00000"/>
                </a:solidFill>
                <a:latin typeface="Times New Roman" panose="02020603050405020304" pitchFamily="18" charset="0"/>
                <a:ea typeface="等线" panose="02010600030101010101" pitchFamily="2" charset="-122"/>
                <a:cs typeface="Times New Roman" panose="02020603050405020304" pitchFamily="18" charset="0"/>
              </a:rPr>
              <a:t>data</a:t>
            </a:r>
            <a:r>
              <a:rPr lang="zh-CN" altLang="en-US" sz="2000" b="1" dirty="0">
                <a:solidFill>
                  <a:srgbClr val="C00000"/>
                </a:solidFill>
                <a:latin typeface="Times New Roman" panose="02020603050405020304" pitchFamily="18" charset="0"/>
                <a:ea typeface="等线" panose="02010600030101010101" pitchFamily="2" charset="-122"/>
                <a:cs typeface="Times New Roman" panose="02020603050405020304" pitchFamily="18" charset="0"/>
              </a:rPr>
              <a:t> </a:t>
            </a:r>
            <a:r>
              <a:rPr lang="en-US" altLang="zh-CN" sz="2000" b="1" dirty="0">
                <a:solidFill>
                  <a:srgbClr val="C00000"/>
                </a:solidFill>
                <a:latin typeface="Times New Roman" panose="02020603050405020304" pitchFamily="18" charset="0"/>
                <a:ea typeface="等线" panose="02010600030101010101" pitchFamily="2" charset="-122"/>
                <a:cs typeface="Times New Roman" panose="02020603050405020304" pitchFamily="18" charset="0"/>
              </a:rPr>
              <a:t>processing</a:t>
            </a:r>
            <a:r>
              <a:rPr lang="zh-CN" altLang="en-US" sz="2000" b="1" dirty="0">
                <a:solidFill>
                  <a:srgbClr val="C00000"/>
                </a:solidFill>
                <a:latin typeface="Times New Roman" panose="02020603050405020304" pitchFamily="18" charset="0"/>
                <a:ea typeface="等线" panose="02010600030101010101" pitchFamily="2" charset="-122"/>
                <a:cs typeface="Times New Roman" panose="02020603050405020304" pitchFamily="18" charset="0"/>
              </a:rPr>
              <a:t> </a:t>
            </a:r>
            <a:r>
              <a:rPr lang="en-US" altLang="zh-CN" sz="2000" b="1" dirty="0">
                <a:solidFill>
                  <a:srgbClr val="C00000"/>
                </a:solidFill>
                <a:latin typeface="Times New Roman" panose="02020603050405020304" pitchFamily="18" charset="0"/>
                <a:ea typeface="等线" panose="02010600030101010101" pitchFamily="2" charset="-122"/>
                <a:cs typeface="Times New Roman" panose="02020603050405020304" pitchFamily="18" charset="0"/>
              </a:rPr>
              <a:t>approach</a:t>
            </a:r>
          </a:p>
          <a:p>
            <a:pPr marL="800100" lvl="1" indent="-342900">
              <a:buFont typeface="Wingdings" panose="05000000000000000000" pitchFamily="2" charset="2"/>
              <a:buChar char="u"/>
            </a:pPr>
            <a:r>
              <a:rPr lang="en-US" altLang="zh-CN" sz="2000" b="1" dirty="0">
                <a:solidFill>
                  <a:srgbClr val="C00000"/>
                </a:solidFill>
                <a:latin typeface="Times New Roman" panose="02020603050405020304" pitchFamily="18" charset="0"/>
                <a:ea typeface="等线" panose="02010600030101010101" pitchFamily="2" charset="-122"/>
                <a:cs typeface="Times New Roman" panose="02020603050405020304" pitchFamily="18" charset="0"/>
              </a:rPr>
              <a:t>Faster</a:t>
            </a:r>
            <a:r>
              <a:rPr lang="zh-CN" altLang="en-US" sz="2000" b="1" dirty="0">
                <a:solidFill>
                  <a:srgbClr val="C00000"/>
                </a:solidFill>
                <a:latin typeface="Times New Roman" panose="02020603050405020304" pitchFamily="18" charset="0"/>
                <a:ea typeface="等线" panose="02010600030101010101" pitchFamily="2" charset="-122"/>
                <a:cs typeface="Times New Roman" panose="02020603050405020304" pitchFamily="18" charset="0"/>
              </a:rPr>
              <a:t> </a:t>
            </a:r>
            <a:r>
              <a:rPr lang="en-US" altLang="zh-CN" sz="2000" b="1" dirty="0">
                <a:solidFill>
                  <a:srgbClr val="C00000"/>
                </a:solidFill>
                <a:latin typeface="Times New Roman" panose="02020603050405020304" pitchFamily="18" charset="0"/>
                <a:ea typeface="等线" panose="02010600030101010101" pitchFamily="2" charset="-122"/>
                <a:cs typeface="Times New Roman" panose="02020603050405020304" pitchFamily="18" charset="0"/>
              </a:rPr>
              <a:t>transmission</a:t>
            </a:r>
            <a:r>
              <a:rPr lang="zh-CN" altLang="en-US" sz="2000" b="1" dirty="0">
                <a:solidFill>
                  <a:srgbClr val="C00000"/>
                </a:solidFill>
                <a:latin typeface="Times New Roman" panose="02020603050405020304" pitchFamily="18" charset="0"/>
                <a:ea typeface="等线" panose="02010600030101010101" pitchFamily="2" charset="-122"/>
                <a:cs typeface="Times New Roman" panose="02020603050405020304" pitchFamily="18" charset="0"/>
              </a:rPr>
              <a:t> </a:t>
            </a:r>
            <a:r>
              <a:rPr lang="en-US" altLang="zh-CN" sz="2000" b="1" dirty="0">
                <a:solidFill>
                  <a:srgbClr val="C00000"/>
                </a:solidFill>
                <a:latin typeface="Times New Roman" panose="02020603050405020304" pitchFamily="18" charset="0"/>
                <a:ea typeface="等线" panose="02010600030101010101" pitchFamily="2" charset="-122"/>
                <a:cs typeface="Times New Roman" panose="02020603050405020304" pitchFamily="18" charset="0"/>
              </a:rPr>
              <a:t>speed</a:t>
            </a:r>
          </a:p>
          <a:p>
            <a:pPr marL="800100" lvl="1" indent="-342900">
              <a:buFont typeface="Wingdings" panose="05000000000000000000" pitchFamily="2" charset="2"/>
              <a:buChar char="u"/>
            </a:pPr>
            <a:r>
              <a:rPr lang="en-US" altLang="zh-CN" sz="2000" b="1" dirty="0">
                <a:solidFill>
                  <a:srgbClr val="C00000"/>
                </a:solidFill>
                <a:latin typeface="Times New Roman" panose="02020603050405020304" pitchFamily="18" charset="0"/>
                <a:ea typeface="等线" panose="02010600030101010101" pitchFamily="2" charset="-122"/>
                <a:cs typeface="Times New Roman" panose="02020603050405020304" pitchFamily="18" charset="0"/>
              </a:rPr>
              <a:t>Enhanced storage capacity</a:t>
            </a:r>
          </a:p>
          <a:p>
            <a:pPr marL="342900" indent="-342900">
              <a:buFont typeface="Wingdings" panose="05000000000000000000" pitchFamily="2" charset="2"/>
              <a:buChar char="p"/>
            </a:pPr>
            <a:r>
              <a:rPr lang="en-US" altLang="zh-CN" sz="2000" b="1" dirty="0">
                <a:latin typeface="Times New Roman" panose="02020603050405020304" pitchFamily="18" charset="0"/>
                <a:ea typeface="等线" panose="02010600030101010101" pitchFamily="2" charset="-122"/>
                <a:cs typeface="Times New Roman" panose="02020603050405020304" pitchFamily="18" charset="0"/>
              </a:rPr>
              <a:t>Standardize, categorize, and label the data as early in process as possible</a:t>
            </a:r>
          </a:p>
          <a:p>
            <a:pPr marL="342900" indent="-342900">
              <a:buFont typeface="Wingdings" panose="05000000000000000000" pitchFamily="2" charset="2"/>
              <a:buChar char="p"/>
            </a:pPr>
            <a:r>
              <a:rPr lang="en-US" altLang="zh-CN" sz="2000" b="1" dirty="0">
                <a:latin typeface="Times New Roman" panose="02020603050405020304" pitchFamily="18" charset="0"/>
                <a:ea typeface="等线" panose="02010600030101010101" pitchFamily="2" charset="-122"/>
                <a:cs typeface="Times New Roman" panose="02020603050405020304" pitchFamily="18" charset="0"/>
              </a:rPr>
              <a:t>Ensure data is synchronized at the appropriate frequency</a:t>
            </a:r>
          </a:p>
        </p:txBody>
      </p:sp>
      <p:sp>
        <p:nvSpPr>
          <p:cNvPr id="3" name="箭头: 右 2"/>
          <p:cNvSpPr/>
          <p:nvPr/>
        </p:nvSpPr>
        <p:spPr bwMode="auto">
          <a:xfrm>
            <a:off x="4669112" y="2468377"/>
            <a:ext cx="720080" cy="451071"/>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FFCC00"/>
              </a:solidFill>
              <a:effectLst>
                <a:outerShdw blurRad="38100" dist="38100" dir="2700000" algn="tl">
                  <a:srgbClr val="000000">
                    <a:alpha val="43137"/>
                  </a:srgbClr>
                </a:outerShdw>
              </a:effectLst>
              <a:latin typeface="Arial" panose="020B0604020202020204" pitchFamily="34" charset="0"/>
              <a:ea typeface="宋体" pitchFamily="2" charset="-122"/>
            </a:endParaRPr>
          </a:p>
        </p:txBody>
      </p:sp>
      <p:grpSp>
        <p:nvGrpSpPr>
          <p:cNvPr id="14" name="组合 13"/>
          <p:cNvGrpSpPr/>
          <p:nvPr/>
        </p:nvGrpSpPr>
        <p:grpSpPr>
          <a:xfrm>
            <a:off x="4799856" y="3889856"/>
            <a:ext cx="4333753" cy="2474948"/>
            <a:chOff x="7824192" y="1454964"/>
            <a:chExt cx="4333753" cy="2474948"/>
          </a:xfrm>
        </p:grpSpPr>
        <p:pic>
          <p:nvPicPr>
            <p:cNvPr id="10" name="图片 9"/>
            <p:cNvPicPr>
              <a:picLocks noChangeAspect="1"/>
            </p:cNvPicPr>
            <p:nvPr/>
          </p:nvPicPr>
          <p:blipFill>
            <a:blip r:embed="rId3"/>
            <a:stretch>
              <a:fillRect/>
            </a:stretch>
          </p:blipFill>
          <p:spPr>
            <a:xfrm>
              <a:off x="7824192" y="1454964"/>
              <a:ext cx="4333753" cy="2474948"/>
            </a:xfrm>
            <a:prstGeom prst="rect">
              <a:avLst/>
            </a:prstGeom>
            <a:effectLst>
              <a:outerShdw blurRad="50800" dist="38100" dir="2700000" algn="tl" rotWithShape="0">
                <a:prstClr val="black">
                  <a:alpha val="40000"/>
                </a:prstClr>
              </a:outerShdw>
            </a:effectLst>
          </p:spPr>
        </p:pic>
        <p:sp>
          <p:nvSpPr>
            <p:cNvPr id="6" name="文本框 5"/>
            <p:cNvSpPr txBox="1"/>
            <p:nvPr/>
          </p:nvSpPr>
          <p:spPr>
            <a:xfrm>
              <a:off x="7844153" y="2204864"/>
              <a:ext cx="4300519" cy="504056"/>
            </a:xfrm>
            <a:prstGeom prst="rect">
              <a:avLst/>
            </a:prstGeom>
            <a:noFill/>
            <a:ln w="28575">
              <a:solidFill>
                <a:srgbClr val="FF0000"/>
              </a:solidFill>
              <a:prstDash val="sysDot"/>
            </a:ln>
          </p:spPr>
          <p:txBody>
            <a:bodyPr wrap="square" rtlCol="0">
              <a:spAutoFit/>
            </a:bodyPr>
            <a:lstStyle/>
            <a:p>
              <a:endParaRPr lang="zh-CN" altLang="en-US"/>
            </a:p>
          </p:txBody>
        </p:sp>
        <p:sp>
          <p:nvSpPr>
            <p:cNvPr id="12" name="矩形 11"/>
            <p:cNvSpPr/>
            <p:nvPr/>
          </p:nvSpPr>
          <p:spPr bwMode="auto">
            <a:xfrm>
              <a:off x="7824192" y="2891067"/>
              <a:ext cx="4300519" cy="984076"/>
            </a:xfrm>
            <a:prstGeom prst="rect">
              <a:avLst/>
            </a:prstGeom>
            <a:noFill/>
            <a:ln w="28575" cap="flat" cmpd="sng" algn="ctr">
              <a:solidFill>
                <a:srgbClr val="FF0000"/>
              </a:solidFill>
              <a:prstDash val="sysDot"/>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FFCC00"/>
                </a:solidFill>
                <a:effectLst>
                  <a:outerShdw blurRad="38100" dist="38100" dir="2700000" algn="tl">
                    <a:srgbClr val="000000">
                      <a:alpha val="43137"/>
                    </a:srgbClr>
                  </a:outerShdw>
                </a:effectLst>
                <a:latin typeface="Arial" panose="020B0604020202020204" pitchFamily="34" charset="0"/>
                <a:ea typeface="宋体" pitchFamily="2" charset="-122"/>
              </a:endParaRPr>
            </a:p>
          </p:txBody>
        </p:sp>
      </p:grpSp>
      <p:sp>
        <p:nvSpPr>
          <p:cNvPr id="8" name="文本框 7">
            <a:extLst>
              <a:ext uri="{FF2B5EF4-FFF2-40B4-BE49-F238E27FC236}">
                <a16:creationId xmlns:a16="http://schemas.microsoft.com/office/drawing/2014/main" id="{0A380FF2-08C1-47BE-B272-B7691D4A0D4A}"/>
              </a:ext>
            </a:extLst>
          </p:cNvPr>
          <p:cNvSpPr txBox="1"/>
          <p:nvPr/>
        </p:nvSpPr>
        <p:spPr>
          <a:xfrm>
            <a:off x="9748810" y="5006377"/>
            <a:ext cx="1584175" cy="461665"/>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ML-2018</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7CFD2C69-0BD4-41E4-AB27-AE65CFEAFB66}" type="slidenum">
              <a:rPr lang="en-US" altLang="zh-CN" smtClean="0"/>
              <a:t>7</a:t>
            </a:fld>
            <a:endParaRPr lang="en-US" altLang="zh-CN" dirty="0"/>
          </a:p>
        </p:txBody>
      </p:sp>
      <p:pic>
        <p:nvPicPr>
          <p:cNvPr id="3" name="图片 2"/>
          <p:cNvPicPr>
            <a:picLocks noChangeAspect="1"/>
          </p:cNvPicPr>
          <p:nvPr/>
        </p:nvPicPr>
        <p:blipFill>
          <a:blip r:embed="rId2"/>
          <a:stretch>
            <a:fillRect/>
          </a:stretch>
        </p:blipFill>
        <p:spPr>
          <a:xfrm>
            <a:off x="511644" y="1310529"/>
            <a:ext cx="5296324" cy="1761001"/>
          </a:xfrm>
          <a:prstGeom prst="rect">
            <a:avLst/>
          </a:prstGeom>
          <a:effectLst>
            <a:outerShdw blurRad="63500" sx="102000" sy="102000" algn="ctr" rotWithShape="0">
              <a:prstClr val="black">
                <a:alpha val="40000"/>
              </a:prstClr>
            </a:outerShdw>
          </a:effectLst>
        </p:spPr>
      </p:pic>
      <p:sp>
        <p:nvSpPr>
          <p:cNvPr id="4" name="文本框 3"/>
          <p:cNvSpPr txBox="1"/>
          <p:nvPr/>
        </p:nvSpPr>
        <p:spPr>
          <a:xfrm>
            <a:off x="63334" y="3227962"/>
            <a:ext cx="6192944" cy="461665"/>
          </a:xfrm>
          <a:prstGeom prst="rect">
            <a:avLst/>
          </a:prstGeom>
          <a:noFill/>
        </p:spPr>
        <p:txBody>
          <a:bodyPr wrap="square" rtlCol="0">
            <a:spAutoFit/>
          </a:bodyPr>
          <a:lstStyle/>
          <a:p>
            <a:r>
              <a:rPr lang="en-US" altLang="zh-CN" sz="2400" b="1"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NASA Solar Dynamics Observatory Dataset</a:t>
            </a:r>
            <a:endParaRPr lang="zh-CN" altLang="en-US" sz="2400" b="1"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p:txBody>
      </p:sp>
      <p:sp>
        <p:nvSpPr>
          <p:cNvPr id="15" name="文本框 14"/>
          <p:cNvSpPr txBox="1"/>
          <p:nvPr/>
        </p:nvSpPr>
        <p:spPr>
          <a:xfrm>
            <a:off x="6422258" y="3248979"/>
            <a:ext cx="5040560" cy="461665"/>
          </a:xfrm>
          <a:prstGeom prst="rect">
            <a:avLst/>
          </a:prstGeom>
          <a:noFill/>
        </p:spPr>
        <p:txBody>
          <a:bodyPr wrap="square" rtlCol="0">
            <a:spAutoFit/>
          </a:bodyPr>
          <a:lstStyle/>
          <a:p>
            <a:r>
              <a:rPr lang="en-US" altLang="zh-CN" sz="2400" b="1"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Electricity Theft Detection Dataset</a:t>
            </a:r>
            <a:endParaRPr lang="zh-CN" altLang="en-US" sz="2400" b="1"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p:txBody>
      </p:sp>
      <p:pic>
        <p:nvPicPr>
          <p:cNvPr id="16" name="图片 15"/>
          <p:cNvPicPr>
            <a:picLocks noChangeAspect="1"/>
          </p:cNvPicPr>
          <p:nvPr/>
        </p:nvPicPr>
        <p:blipFill>
          <a:blip r:embed="rId3"/>
          <a:stretch>
            <a:fillRect/>
          </a:stretch>
        </p:blipFill>
        <p:spPr>
          <a:xfrm>
            <a:off x="479376" y="3933056"/>
            <a:ext cx="5296324" cy="2052227"/>
          </a:xfrm>
          <a:prstGeom prst="rect">
            <a:avLst/>
          </a:prstGeom>
          <a:effectLst>
            <a:outerShdw blurRad="63500" sx="102000" sy="102000" algn="ctr" rotWithShape="0">
              <a:prstClr val="black">
                <a:alpha val="40000"/>
              </a:prstClr>
            </a:outerShdw>
          </a:effectLst>
        </p:spPr>
      </p:pic>
      <p:sp>
        <p:nvSpPr>
          <p:cNvPr id="17" name="文本框 16"/>
          <p:cNvSpPr txBox="1"/>
          <p:nvPr/>
        </p:nvSpPr>
        <p:spPr>
          <a:xfrm>
            <a:off x="542550" y="6111230"/>
            <a:ext cx="4833369" cy="461665"/>
          </a:xfrm>
          <a:prstGeom prst="rect">
            <a:avLst/>
          </a:prstGeom>
          <a:noFill/>
        </p:spPr>
        <p:txBody>
          <a:bodyPr wrap="square" rtlCol="0">
            <a:spAutoFit/>
          </a:bodyPr>
          <a:lstStyle/>
          <a:p>
            <a:r>
              <a:rPr lang="en-US" altLang="zh-CN" sz="2400" b="1" dirty="0" err="1">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QDataSet</a:t>
            </a:r>
            <a:r>
              <a:rPr lang="en-US" altLang="zh-CN" sz="2400" b="1"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  Quantum Dataset</a:t>
            </a:r>
            <a:endParaRPr lang="zh-CN" altLang="en-US" sz="2400" b="1"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p:txBody>
      </p:sp>
      <p:sp>
        <p:nvSpPr>
          <p:cNvPr id="13" name="标题 1"/>
          <p:cNvSpPr>
            <a:spLocks noGrp="1"/>
          </p:cNvSpPr>
          <p:nvPr>
            <p:ph type="title"/>
          </p:nvPr>
        </p:nvSpPr>
        <p:spPr>
          <a:xfrm>
            <a:off x="1055440" y="575793"/>
            <a:ext cx="9903532" cy="575999"/>
          </a:xfrm>
        </p:spPr>
        <p:txBody>
          <a:bodyPr/>
          <a:lstStyle/>
          <a:p>
            <a:r>
              <a:rPr lang="en-US" altLang="zh-CN" dirty="0">
                <a:solidFill>
                  <a:srgbClr val="0070C0"/>
                </a:solidFill>
              </a:rPr>
              <a:t>AI-Ready Dataset in other fields</a:t>
            </a:r>
            <a:endParaRPr lang="zh-CN" altLang="en-US" dirty="0">
              <a:solidFill>
                <a:srgbClr val="0070C0"/>
              </a:solidFill>
            </a:endParaRPr>
          </a:p>
        </p:txBody>
      </p:sp>
      <p:pic>
        <p:nvPicPr>
          <p:cNvPr id="8" name="图片 7"/>
          <p:cNvPicPr>
            <a:picLocks noChangeAspect="1"/>
          </p:cNvPicPr>
          <p:nvPr/>
        </p:nvPicPr>
        <p:blipFill>
          <a:blip r:embed="rId4"/>
          <a:stretch>
            <a:fillRect/>
          </a:stretch>
        </p:blipFill>
        <p:spPr>
          <a:xfrm>
            <a:off x="6247996" y="3933056"/>
            <a:ext cx="5389084" cy="2052227"/>
          </a:xfrm>
          <a:prstGeom prst="rect">
            <a:avLst/>
          </a:prstGeom>
          <a:effectLst>
            <a:outerShdw blurRad="63500" sx="102000" sy="102000" algn="ctr" rotWithShape="0">
              <a:prstClr val="black">
                <a:alpha val="40000"/>
              </a:prstClr>
            </a:outerShdw>
          </a:effectLst>
        </p:spPr>
      </p:pic>
      <p:pic>
        <p:nvPicPr>
          <p:cNvPr id="9" name="图片 8"/>
          <p:cNvPicPr>
            <a:picLocks noChangeAspect="1"/>
          </p:cNvPicPr>
          <p:nvPr/>
        </p:nvPicPr>
        <p:blipFill>
          <a:blip r:embed="rId5"/>
          <a:stretch>
            <a:fillRect/>
          </a:stretch>
        </p:blipFill>
        <p:spPr>
          <a:xfrm>
            <a:off x="6247996" y="1310529"/>
            <a:ext cx="5296323" cy="1761002"/>
          </a:xfrm>
          <a:prstGeom prst="rect">
            <a:avLst/>
          </a:prstGeom>
          <a:effectLst>
            <a:outerShdw blurRad="63500" sx="102000" sy="102000" algn="ctr" rotWithShape="0">
              <a:prstClr val="black">
                <a:alpha val="40000"/>
              </a:prstClr>
            </a:outerShdw>
          </a:effectLst>
        </p:spPr>
      </p:pic>
      <p:sp>
        <p:nvSpPr>
          <p:cNvPr id="20" name="文本框 19"/>
          <p:cNvSpPr txBox="1"/>
          <p:nvPr/>
        </p:nvSpPr>
        <p:spPr>
          <a:xfrm>
            <a:off x="6531615" y="6141715"/>
            <a:ext cx="5012704" cy="461665"/>
          </a:xfrm>
          <a:prstGeom prst="rect">
            <a:avLst/>
          </a:prstGeom>
          <a:noFill/>
        </p:spPr>
        <p:txBody>
          <a:bodyPr wrap="square" rtlCol="0">
            <a:spAutoFit/>
          </a:bodyPr>
          <a:lstStyle/>
          <a:p>
            <a:r>
              <a:rPr lang="en-US" altLang="zh-CN" sz="2400" b="1"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Higgs Boson Decay </a:t>
            </a:r>
            <a:r>
              <a:rPr lang="en-US" altLang="zh-CN" sz="2400" b="1" dirty="0">
                <a:solidFill>
                  <a:srgbClr val="FF0000"/>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FAIR</a:t>
            </a:r>
            <a:r>
              <a:rPr lang="en-US" altLang="zh-CN" sz="2400" b="1"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 Dataset</a:t>
            </a:r>
            <a:endParaRPr lang="zh-CN" altLang="en-US" sz="2400" b="1"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29256372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7CFD2C69-0BD4-41E4-AB27-AE65CFEAFB66}" type="slidenum">
              <a:rPr lang="en-US" altLang="zh-CN" smtClean="0"/>
              <a:t>8</a:t>
            </a:fld>
            <a:endParaRPr lang="en-US" altLang="zh-CN" dirty="0"/>
          </a:p>
        </p:txBody>
      </p:sp>
      <p:sp>
        <p:nvSpPr>
          <p:cNvPr id="13" name="标题 1"/>
          <p:cNvSpPr>
            <a:spLocks noGrp="1"/>
          </p:cNvSpPr>
          <p:nvPr>
            <p:ph type="title"/>
          </p:nvPr>
        </p:nvSpPr>
        <p:spPr>
          <a:xfrm>
            <a:off x="352694" y="444666"/>
            <a:ext cx="11359929" cy="976541"/>
          </a:xfrm>
        </p:spPr>
        <p:txBody>
          <a:bodyPr/>
          <a:lstStyle/>
          <a:p>
            <a:r>
              <a:rPr lang="en-US" altLang="zh-CN" dirty="0">
                <a:solidFill>
                  <a:srgbClr val="FF0000"/>
                </a:solidFill>
              </a:rPr>
              <a:t>High-quality datasets</a:t>
            </a:r>
            <a:r>
              <a:rPr lang="en-US" altLang="zh-CN" dirty="0">
                <a:solidFill>
                  <a:srgbClr val="0070C0"/>
                </a:solidFill>
              </a:rPr>
              <a:t>: </a:t>
            </a:r>
            <a:br>
              <a:rPr lang="en-US" altLang="zh-CN" dirty="0">
                <a:solidFill>
                  <a:srgbClr val="0070C0"/>
                </a:solidFill>
              </a:rPr>
            </a:br>
            <a:r>
              <a:rPr lang="en-US" altLang="zh-CN" dirty="0">
                <a:solidFill>
                  <a:srgbClr val="0070C0"/>
                </a:solidFill>
              </a:rPr>
              <a:t>The key to the success of large models like Pan Gu(“</a:t>
            </a:r>
            <a:r>
              <a:rPr lang="zh-CN" altLang="en-US" dirty="0">
                <a:solidFill>
                  <a:srgbClr val="0070C0"/>
                </a:solidFill>
              </a:rPr>
              <a:t>盘古</a:t>
            </a:r>
            <a:r>
              <a:rPr lang="en-US" altLang="zh-CN" dirty="0">
                <a:solidFill>
                  <a:srgbClr val="0070C0"/>
                </a:solidFill>
              </a:rPr>
              <a:t>”)</a:t>
            </a:r>
            <a:endParaRPr lang="zh-CN" altLang="en-US" dirty="0">
              <a:solidFill>
                <a:srgbClr val="0070C0"/>
              </a:solidFill>
            </a:endParaRPr>
          </a:p>
        </p:txBody>
      </p:sp>
      <p:pic>
        <p:nvPicPr>
          <p:cNvPr id="12" name="图片 11"/>
          <p:cNvPicPr/>
          <p:nvPr/>
        </p:nvPicPr>
        <p:blipFill>
          <a:blip r:embed="rId2"/>
          <a:stretch>
            <a:fillRect/>
          </a:stretch>
        </p:blipFill>
        <p:spPr>
          <a:xfrm>
            <a:off x="314271" y="1524660"/>
            <a:ext cx="4805482" cy="2448272"/>
          </a:xfrm>
          <a:prstGeom prst="rect">
            <a:avLst/>
          </a:prstGeom>
          <a:effectLst>
            <a:outerShdw blurRad="63500" sx="102000" sy="102000" algn="ctr" rotWithShape="0">
              <a:prstClr val="black">
                <a:alpha val="40000"/>
              </a:prstClr>
            </a:outerShdw>
          </a:effectLst>
        </p:spPr>
      </p:pic>
      <p:grpSp>
        <p:nvGrpSpPr>
          <p:cNvPr id="2" name="组合 1"/>
          <p:cNvGrpSpPr/>
          <p:nvPr/>
        </p:nvGrpSpPr>
        <p:grpSpPr>
          <a:xfrm>
            <a:off x="301943" y="4064600"/>
            <a:ext cx="4811970" cy="2618149"/>
            <a:chOff x="349180" y="3579944"/>
            <a:chExt cx="5213795" cy="3017408"/>
          </a:xfrm>
        </p:grpSpPr>
        <p:pic>
          <p:nvPicPr>
            <p:cNvPr id="14" name="图片 13"/>
            <p:cNvPicPr/>
            <p:nvPr/>
          </p:nvPicPr>
          <p:blipFill>
            <a:blip r:embed="rId3"/>
            <a:stretch>
              <a:fillRect/>
            </a:stretch>
          </p:blipFill>
          <p:spPr>
            <a:xfrm>
              <a:off x="349180" y="3579944"/>
              <a:ext cx="5213795" cy="3017408"/>
            </a:xfrm>
            <a:prstGeom prst="rect">
              <a:avLst/>
            </a:prstGeom>
            <a:ln>
              <a:noFill/>
            </a:ln>
            <a:effectLst>
              <a:outerShdw blurRad="63500" sx="102000" sy="102000" algn="ctr" rotWithShape="0">
                <a:prstClr val="black">
                  <a:alpha val="40000"/>
                </a:prstClr>
              </a:outerShdw>
            </a:effectLst>
          </p:spPr>
        </p:pic>
        <p:sp>
          <p:nvSpPr>
            <p:cNvPr id="18" name="文本框 1"/>
            <p:cNvSpPr txBox="1"/>
            <p:nvPr/>
          </p:nvSpPr>
          <p:spPr>
            <a:xfrm>
              <a:off x="404170" y="4662731"/>
              <a:ext cx="4896544" cy="369333"/>
            </a:xfrm>
            <a:prstGeom prst="rect">
              <a:avLst/>
            </a:prstGeom>
            <a:noFill/>
            <a:ln w="28575">
              <a:solidFill>
                <a:schemeClr val="tx1"/>
              </a:solidFill>
              <a:prstDash val="sysDash"/>
            </a:ln>
          </p:spPr>
          <p:txBody>
            <a:bodyPr wrap="square" rtlCol="0">
              <a:spAutoFit/>
            </a:bodyPr>
            <a:lstStyle/>
            <a:p>
              <a:endParaRPr lang="zh-CN" altLang="en-US"/>
            </a:p>
          </p:txBody>
        </p:sp>
      </p:grpSp>
      <p:pic>
        <p:nvPicPr>
          <p:cNvPr id="19" name="Picture 2" descr="https://pics4.baidu.com/feed/a686c9177f3e6709a30646abb5bb1031f9dc55ec.jpeg@f_auto?token=a0fbc0c83bc19f4657528725a0ce6c2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5920" y="1524660"/>
            <a:ext cx="4176464" cy="3779534"/>
          </a:xfrm>
          <a:prstGeom prst="rect">
            <a:avLst/>
          </a:prstGeom>
          <a:noFill/>
          <a:extLst>
            <a:ext uri="{909E8E84-426E-40DD-AFC4-6F175D3DCCD1}">
              <a14:hiddenFill xmlns:a14="http://schemas.microsoft.com/office/drawing/2010/main">
                <a:solidFill>
                  <a:srgbClr val="FFFFFF"/>
                </a:solidFill>
              </a14:hiddenFill>
            </a:ext>
          </a:extLst>
        </p:spPr>
      </p:pic>
      <p:cxnSp>
        <p:nvCxnSpPr>
          <p:cNvPr id="7" name="直接箭头连接符 6"/>
          <p:cNvCxnSpPr>
            <a:cxnSpLocks/>
          </p:cNvCxnSpPr>
          <p:nvPr/>
        </p:nvCxnSpPr>
        <p:spPr bwMode="auto">
          <a:xfrm flipH="1">
            <a:off x="7320136" y="2492896"/>
            <a:ext cx="2232248" cy="1571704"/>
          </a:xfrm>
          <a:prstGeom prst="straightConnector1">
            <a:avLst/>
          </a:prstGeom>
          <a:solidFill>
            <a:schemeClr val="accent1"/>
          </a:solidFill>
          <a:ln w="9525" cap="flat" cmpd="sng" algn="ctr">
            <a:solidFill>
              <a:schemeClr val="bg1">
                <a:lumMod val="50000"/>
              </a:schemeClr>
            </a:solidFill>
            <a:prstDash val="solid"/>
            <a:round/>
            <a:headEnd type="none" w="med" len="med"/>
            <a:tailEnd type="arrow"/>
          </a:ln>
        </p:spPr>
      </p:cxnSp>
      <p:sp>
        <p:nvSpPr>
          <p:cNvPr id="21" name="文本框 11"/>
          <p:cNvSpPr txBox="1"/>
          <p:nvPr/>
        </p:nvSpPr>
        <p:spPr>
          <a:xfrm>
            <a:off x="9552384" y="1916796"/>
            <a:ext cx="2639616" cy="1754326"/>
          </a:xfrm>
          <a:prstGeom prst="rect">
            <a:avLst/>
          </a:prstGeom>
          <a:noFill/>
        </p:spPr>
        <p:txBody>
          <a:bodyPr wrap="square" rtlCol="0">
            <a:spAutoFit/>
          </a:bodyPr>
          <a:lstStyle/>
          <a:p>
            <a:r>
              <a:rPr lang="en-US" altLang="zh-CN" b="1" dirty="0" err="1">
                <a:latin typeface="等线" panose="02010600030101010101" pitchFamily="2" charset="-122"/>
                <a:ea typeface="等线" panose="02010600030101010101" pitchFamily="2" charset="-122"/>
              </a:rPr>
              <a:t>PanGu</a:t>
            </a:r>
            <a:r>
              <a:rPr lang="en-US" altLang="zh-CN" b="1" dirty="0">
                <a:latin typeface="等线" panose="02010600030101010101" pitchFamily="2" charset="-122"/>
                <a:ea typeface="等线" panose="02010600030101010101" pitchFamily="2" charset="-122"/>
              </a:rPr>
              <a:t> accurately predicted the typhoon path, achieving a predication speed </a:t>
            </a:r>
            <a:r>
              <a:rPr lang="en-US" altLang="zh-CN" b="1" dirty="0">
                <a:solidFill>
                  <a:srgbClr val="FF0000"/>
                </a:solidFill>
                <a:latin typeface="等线" panose="02010600030101010101" pitchFamily="2" charset="-122"/>
                <a:ea typeface="等线" panose="02010600030101010101" pitchFamily="2" charset="-122"/>
              </a:rPr>
              <a:t>10000 times faster </a:t>
            </a:r>
            <a:r>
              <a:rPr lang="en-US" altLang="zh-CN" b="1" dirty="0">
                <a:latin typeface="等线" panose="02010600030101010101" pitchFamily="2" charset="-122"/>
                <a:ea typeface="等线" panose="02010600030101010101" pitchFamily="2" charset="-122"/>
              </a:rPr>
              <a:t>than traditional methods</a:t>
            </a:r>
            <a:endParaRPr lang="zh-CN" altLang="en-US" b="1" dirty="0">
              <a:latin typeface="等线" panose="02010600030101010101" pitchFamily="2" charset="-122"/>
              <a:ea typeface="等线" panose="02010600030101010101" pitchFamily="2" charset="-122"/>
            </a:endParaRPr>
          </a:p>
        </p:txBody>
      </p:sp>
      <p:sp>
        <p:nvSpPr>
          <p:cNvPr id="22" name="文本框 9"/>
          <p:cNvSpPr txBox="1"/>
          <p:nvPr/>
        </p:nvSpPr>
        <p:spPr>
          <a:xfrm>
            <a:off x="5303912" y="5425286"/>
            <a:ext cx="5256584"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ltLang="zh-CN" sz="2000" dirty="0">
                <a:solidFill>
                  <a:schemeClr val="tx1"/>
                </a:solidFill>
                <a:latin typeface="Times New Roman" pitchFamily="18" charset="0"/>
                <a:cs typeface="Times New Roman" pitchFamily="18" charset="0"/>
              </a:rPr>
              <a:t>Datasets from 1940 to the present</a:t>
            </a:r>
            <a:r>
              <a:rPr lang="zh-CN" altLang="en-US" sz="2000" dirty="0">
                <a:solidFill>
                  <a:schemeClr val="tx1"/>
                </a:solidFill>
                <a:latin typeface="Times New Roman" pitchFamily="18" charset="0"/>
                <a:cs typeface="Times New Roman" pitchFamily="18" charset="0"/>
              </a:rPr>
              <a:t>（</a:t>
            </a:r>
            <a:r>
              <a:rPr lang="en-US" altLang="zh-CN" sz="2000" dirty="0">
                <a:solidFill>
                  <a:schemeClr val="tx1"/>
                </a:solidFill>
                <a:latin typeface="Times New Roman" pitchFamily="18" charset="0"/>
                <a:cs typeface="Times New Roman" pitchFamily="18" charset="0"/>
              </a:rPr>
              <a:t>2000TB </a:t>
            </a:r>
            <a:r>
              <a:rPr lang="zh-CN" altLang="en-US" sz="2000" dirty="0">
                <a:solidFill>
                  <a:schemeClr val="tx1"/>
                </a:solidFill>
                <a:latin typeface="Times New Roman" pitchFamily="18" charset="0"/>
                <a:cs typeface="Times New Roman" pitchFamily="18" charset="0"/>
              </a:rPr>
              <a:t>）！</a:t>
            </a:r>
            <a:endParaRPr lang="en-US" altLang="zh-CN" sz="2000" dirty="0">
              <a:solidFill>
                <a:schemeClr val="tx1"/>
              </a:solidFill>
              <a:latin typeface="Times New Roman" pitchFamily="18" charset="0"/>
              <a:cs typeface="Times New Roman" pitchFamily="18" charset="0"/>
            </a:endParaRPr>
          </a:p>
          <a:p>
            <a:pPr algn="ctr"/>
            <a:r>
              <a:rPr lang="en-US" altLang="zh-CN" sz="2000" b="1" dirty="0">
                <a:solidFill>
                  <a:srgbClr val="C00000"/>
                </a:solidFill>
                <a:latin typeface="Times New Roman" pitchFamily="18" charset="0"/>
                <a:cs typeface="Times New Roman" pitchFamily="18" charset="0"/>
              </a:rPr>
              <a:t>Using 60 TB</a:t>
            </a:r>
            <a:r>
              <a:rPr lang="zh-CN" altLang="en-US" sz="2000" b="1" dirty="0">
                <a:solidFill>
                  <a:srgbClr val="C00000"/>
                </a:solidFill>
                <a:latin typeface="Times New Roman" pitchFamily="18" charset="0"/>
                <a:cs typeface="Times New Roman" pitchFamily="18" charset="0"/>
              </a:rPr>
              <a:t> </a:t>
            </a:r>
            <a:r>
              <a:rPr lang="en-US" altLang="zh-CN" sz="2000" b="1" dirty="0">
                <a:solidFill>
                  <a:srgbClr val="C00000"/>
                </a:solidFill>
                <a:latin typeface="Times New Roman" pitchFamily="18" charset="0"/>
                <a:cs typeface="Times New Roman" pitchFamily="18" charset="0"/>
              </a:rPr>
              <a:t>of</a:t>
            </a:r>
            <a:r>
              <a:rPr lang="zh-CN" altLang="en-US" sz="2000" b="1" dirty="0">
                <a:solidFill>
                  <a:srgbClr val="C00000"/>
                </a:solidFill>
                <a:latin typeface="Times New Roman" pitchFamily="18" charset="0"/>
                <a:cs typeface="Times New Roman" pitchFamily="18" charset="0"/>
              </a:rPr>
              <a:t> </a:t>
            </a:r>
            <a:r>
              <a:rPr lang="en-US" altLang="zh-CN" sz="2000" b="1" dirty="0">
                <a:solidFill>
                  <a:srgbClr val="C00000"/>
                </a:solidFill>
                <a:latin typeface="Times New Roman" pitchFamily="18" charset="0"/>
                <a:cs typeface="Times New Roman" pitchFamily="18" charset="0"/>
              </a:rPr>
              <a:t>data</a:t>
            </a:r>
            <a:r>
              <a:rPr lang="zh-CN" altLang="en-US" sz="2000" b="1" dirty="0">
                <a:solidFill>
                  <a:srgbClr val="C00000"/>
                </a:solidFill>
                <a:latin typeface="Times New Roman" pitchFamily="18" charset="0"/>
                <a:cs typeface="Times New Roman" pitchFamily="18" charset="0"/>
              </a:rPr>
              <a:t> </a:t>
            </a:r>
            <a:r>
              <a:rPr lang="en-US" altLang="zh-CN" sz="2000" b="1" dirty="0">
                <a:solidFill>
                  <a:srgbClr val="C00000"/>
                </a:solidFill>
                <a:latin typeface="Times New Roman" pitchFamily="18" charset="0"/>
                <a:cs typeface="Times New Roman" pitchFamily="18" charset="0"/>
              </a:rPr>
              <a:t>for</a:t>
            </a:r>
            <a:r>
              <a:rPr lang="zh-CN" altLang="en-US" sz="2000" b="1" dirty="0">
                <a:solidFill>
                  <a:srgbClr val="C00000"/>
                </a:solidFill>
                <a:latin typeface="Times New Roman" pitchFamily="18" charset="0"/>
                <a:cs typeface="Times New Roman" pitchFamily="18" charset="0"/>
              </a:rPr>
              <a:t> </a:t>
            </a:r>
            <a:r>
              <a:rPr lang="en-US" altLang="zh-CN" sz="2000" b="1" dirty="0">
                <a:solidFill>
                  <a:srgbClr val="C00000"/>
                </a:solidFill>
                <a:latin typeface="Times New Roman" pitchFamily="18" charset="0"/>
                <a:cs typeface="Times New Roman" pitchFamily="18" charset="0"/>
              </a:rPr>
              <a:t>model</a:t>
            </a:r>
            <a:r>
              <a:rPr lang="zh-CN" altLang="en-US" sz="2000" b="1" dirty="0">
                <a:solidFill>
                  <a:srgbClr val="C00000"/>
                </a:solidFill>
                <a:latin typeface="Times New Roman" pitchFamily="18" charset="0"/>
                <a:cs typeface="Times New Roman" pitchFamily="18" charset="0"/>
              </a:rPr>
              <a:t> </a:t>
            </a:r>
            <a:r>
              <a:rPr lang="en-US" altLang="zh-CN" sz="2000" b="1" dirty="0">
                <a:solidFill>
                  <a:srgbClr val="C00000"/>
                </a:solidFill>
                <a:latin typeface="Times New Roman" pitchFamily="18" charset="0"/>
                <a:cs typeface="Times New Roman" pitchFamily="18" charset="0"/>
              </a:rPr>
              <a:t>training.</a:t>
            </a:r>
          </a:p>
        </p:txBody>
      </p:sp>
    </p:spTree>
    <p:extLst>
      <p:ext uri="{BB962C8B-B14F-4D97-AF65-F5344CB8AC3E}">
        <p14:creationId xmlns:p14="http://schemas.microsoft.com/office/powerpoint/2010/main" val="10889316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D8AE4219-3789-4E6E-B680-AF7372F8A37A}"/>
              </a:ext>
            </a:extLst>
          </p:cNvPr>
          <p:cNvSpPr txBox="1"/>
          <p:nvPr/>
        </p:nvSpPr>
        <p:spPr>
          <a:xfrm>
            <a:off x="1919536" y="1484784"/>
            <a:ext cx="8568952" cy="3671005"/>
          </a:xfrm>
          <a:prstGeom prst="rect">
            <a:avLst/>
          </a:prstGeom>
          <a:noFill/>
        </p:spPr>
        <p:txBody>
          <a:bodyPr wrap="square" rtlCol="0">
            <a:spAutoFit/>
          </a:bodyPr>
          <a:lstStyle/>
          <a:p>
            <a:pPr marL="342900" indent="-342900">
              <a:lnSpc>
                <a:spcPct val="200000"/>
              </a:lnSpc>
              <a:buFont typeface="Wingdings" panose="05000000000000000000" pitchFamily="2" charset="2"/>
              <a:buChar char="Ø"/>
            </a:pPr>
            <a:r>
              <a:rPr lang="en-US" altLang="zh-CN" sz="2400" dirty="0">
                <a:solidFill>
                  <a:schemeClr val="bg1">
                    <a:lumMod val="75000"/>
                  </a:schemeClr>
                </a:solidFill>
              </a:rPr>
              <a:t>Introduction and Motivation</a:t>
            </a:r>
          </a:p>
          <a:p>
            <a:pPr marL="342900" indent="-342900">
              <a:lnSpc>
                <a:spcPct val="200000"/>
              </a:lnSpc>
              <a:buFont typeface="Wingdings" panose="05000000000000000000" pitchFamily="2" charset="2"/>
              <a:buChar char="Ø"/>
            </a:pPr>
            <a:r>
              <a:rPr lang="en-US" altLang="zh-CN" sz="2400" dirty="0">
                <a:solidFill>
                  <a:schemeClr val="tx1">
                    <a:lumMod val="65000"/>
                    <a:lumOff val="35000"/>
                  </a:schemeClr>
                </a:solidFill>
              </a:rPr>
              <a:t>AI-Ready Dataset</a:t>
            </a:r>
          </a:p>
          <a:p>
            <a:pPr marL="342900" indent="-342900">
              <a:lnSpc>
                <a:spcPct val="200000"/>
              </a:lnSpc>
              <a:buFont typeface="Wingdings" panose="05000000000000000000" pitchFamily="2" charset="2"/>
              <a:buChar char="Ø"/>
            </a:pPr>
            <a:r>
              <a:rPr lang="en-US" altLang="zh-CN" sz="2400" dirty="0">
                <a:solidFill>
                  <a:schemeClr val="bg1">
                    <a:lumMod val="75000"/>
                  </a:schemeClr>
                </a:solidFill>
              </a:rPr>
              <a:t>Building FAIR-Compliant Platform for AI-Ready Data in Particle Accelerators</a:t>
            </a:r>
          </a:p>
          <a:p>
            <a:pPr marL="342900" indent="-342900">
              <a:lnSpc>
                <a:spcPct val="200000"/>
              </a:lnSpc>
              <a:buFont typeface="Wingdings" panose="05000000000000000000" pitchFamily="2" charset="2"/>
              <a:buChar char="Ø"/>
            </a:pPr>
            <a:r>
              <a:rPr lang="en-US" altLang="zh-CN" sz="2400" dirty="0">
                <a:solidFill>
                  <a:schemeClr val="bg1">
                    <a:lumMod val="75000"/>
                  </a:schemeClr>
                </a:solidFill>
              </a:rPr>
              <a:t>Conclusion</a:t>
            </a:r>
          </a:p>
        </p:txBody>
      </p:sp>
    </p:spTree>
    <p:extLst>
      <p:ext uri="{BB962C8B-B14F-4D97-AF65-F5344CB8AC3E}">
        <p14:creationId xmlns:p14="http://schemas.microsoft.com/office/powerpoint/2010/main" val="30950803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华文新魏"/>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rgbClr val="FFCC00"/>
            </a:solidFill>
            <a:effectLst>
              <a:outerShdw blurRad="38100" dist="38100" dir="2700000" algn="tl">
                <a:srgbClr val="000000">
                  <a:alpha val="43137"/>
                </a:srgbClr>
              </a:outerShdw>
            </a:effectLst>
            <a:latin typeface="Arial" panose="020B0604020202020204"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rgbClr val="FFCC00"/>
            </a:solidFill>
            <a:effectLst>
              <a:outerShdw blurRad="38100" dist="38100" dir="2700000" algn="tl">
                <a:srgbClr val="000000">
                  <a:alpha val="43137"/>
                </a:srgbClr>
              </a:outerShdw>
            </a:effectLst>
            <a:latin typeface="Arial" panose="020B0604020202020204" pitchFamily="34"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5014</TotalTime>
  <Words>1734</Words>
  <Application>Microsoft Office PowerPoint</Application>
  <PresentationFormat>宽屏</PresentationFormat>
  <Paragraphs>228</Paragraphs>
  <Slides>25</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25</vt:i4>
      </vt:variant>
    </vt:vector>
  </HeadingPairs>
  <TitlesOfParts>
    <vt:vector size="33" baseType="lpstr">
      <vt:lpstr>Söhne</vt:lpstr>
      <vt:lpstr>等线</vt:lpstr>
      <vt:lpstr>黑体</vt:lpstr>
      <vt:lpstr>Arial</vt:lpstr>
      <vt:lpstr>Calibri</vt:lpstr>
      <vt:lpstr>Times New Roman</vt:lpstr>
      <vt:lpstr>Wingdings</vt:lpstr>
      <vt:lpstr>默认设计模板</vt:lpstr>
      <vt:lpstr>PowerPoint 演示文稿</vt:lpstr>
      <vt:lpstr>Outline</vt:lpstr>
      <vt:lpstr>Numerous applications of ML in particle accelerator </vt:lpstr>
      <vt:lpstr>PowerPoint 演示文稿</vt:lpstr>
      <vt:lpstr>The Key for ML application in actual accelerators： High-quality data</vt:lpstr>
      <vt:lpstr>High-quality data problem in Particle Accelerator</vt:lpstr>
      <vt:lpstr>AI-Ready Dataset in other fields</vt:lpstr>
      <vt:lpstr>High-quality datasets:  The key to the success of large models like Pan Gu(“盘古”)</vt:lpstr>
      <vt:lpstr>PowerPoint 演示文稿</vt:lpstr>
      <vt:lpstr>What are the requirements for AI-ready data</vt:lpstr>
      <vt:lpstr>FAIR-Compliant AI-Ready Dataset</vt:lpstr>
      <vt:lpstr>Fermilab developed a dataset generation system for gradient magnet power supply optimization</vt:lpstr>
      <vt:lpstr>PowerPoint 演示文稿</vt:lpstr>
      <vt:lpstr>A FAIR-Compliant Platform for AI-Ready Data in Particle Accelerators </vt:lpstr>
      <vt:lpstr>A FAIR-Compliant Platform for AI-Ready Dataset in Particle Accelerator </vt:lpstr>
      <vt:lpstr>Multimodal Data Collection</vt:lpstr>
      <vt:lpstr>Data Acquisition and Storage</vt:lpstr>
      <vt:lpstr>Data Synchronization</vt:lpstr>
      <vt:lpstr>Module 2：Data Processing</vt:lpstr>
      <vt:lpstr>Module 3：Data Packing and Publishing </vt:lpstr>
      <vt:lpstr>Module 4、Dataset validation and model management</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直线虚拟加速器讨论</dc:title>
  <dc:creator>dongyh</dc:creator>
  <cp:lastModifiedBy>xiaohan lu</cp:lastModifiedBy>
  <cp:revision>894</cp:revision>
  <dcterms:created xsi:type="dcterms:W3CDTF">2023-12-12T04:21:40Z</dcterms:created>
  <dcterms:modified xsi:type="dcterms:W3CDTF">2024-03-03T12:48:41Z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
  </property>
  <property fmtid="{D5CDD505-2E9C-101B-9397-08002B2CF9AE}" pid="3" name="KSOProductBuildVer">
    <vt:lpwstr>2052-0.0.0.0</vt:lpwstr>
  </property>
</Properties>
</file>