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648" r:id="rId2"/>
    <p:sldId id="1215" r:id="rId3"/>
    <p:sldId id="1220" r:id="rId4"/>
    <p:sldId id="1222" r:id="rId5"/>
    <p:sldId id="1259" r:id="rId6"/>
    <p:sldId id="1260" r:id="rId7"/>
    <p:sldId id="1157" r:id="rId8"/>
    <p:sldId id="1254" r:id="rId9"/>
    <p:sldId id="1245" r:id="rId10"/>
    <p:sldId id="1247" r:id="rId11"/>
    <p:sldId id="1248" r:id="rId12"/>
    <p:sldId id="1255" r:id="rId13"/>
    <p:sldId id="1242" r:id="rId14"/>
    <p:sldId id="1256" r:id="rId15"/>
    <p:sldId id="1200" r:id="rId16"/>
    <p:sldId id="1233" r:id="rId17"/>
    <p:sldId id="1207" r:id="rId18"/>
    <p:sldId id="1236" r:id="rId19"/>
    <p:sldId id="1241" r:id="rId20"/>
    <p:sldId id="1257" r:id="rId21"/>
    <p:sldId id="1234" r:id="rId22"/>
    <p:sldId id="1258" r:id="rId23"/>
    <p:sldId id="1243" r:id="rId24"/>
    <p:sldId id="1261" r:id="rId25"/>
    <p:sldId id="1221" r:id="rId26"/>
    <p:sldId id="1240" r:id="rId27"/>
    <p:sldId id="1225" r:id="rId28"/>
    <p:sldId id="1249" r:id="rId29"/>
    <p:sldId id="948" r:id="rId30"/>
    <p:sldId id="1252" r:id="rId31"/>
    <p:sldId id="1238" r:id="rId32"/>
    <p:sldId id="1231" r:id="rId33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AADD"/>
    <a:srgbClr val="0096FF"/>
    <a:srgbClr val="B51500"/>
    <a:srgbClr val="0076BB"/>
    <a:srgbClr val="1577FF"/>
    <a:srgbClr val="FF2600"/>
    <a:srgbClr val="0275BA"/>
    <a:srgbClr val="383DB7"/>
    <a:srgbClr val="84CBEE"/>
    <a:srgbClr val="2DD6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62"/>
    <p:restoredTop sz="87262"/>
  </p:normalViewPr>
  <p:slideViewPr>
    <p:cSldViewPr snapToGrid="0" snapToObjects="1">
      <p:cViewPr>
        <p:scale>
          <a:sx n="118" d="100"/>
          <a:sy n="118" d="100"/>
        </p:scale>
        <p:origin x="144" y="6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964B6-75A6-314F-9149-D72A4A8443D0}" type="datetimeFigureOut">
              <a:rPr lang="en-CH" smtClean="0"/>
              <a:t>05.03.2024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994D9-45EC-B945-B651-AA76890947D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8218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850900"/>
            <a:ext cx="4075113" cy="229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1FAA4-BC15-490A-837C-A73858A8822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73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multi-destination machines</a:t>
            </a:r>
          </a:p>
          <a:p>
            <a:r>
              <a:rPr lang="en-US" dirty="0"/>
              <a:t>mention google OR-tools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5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33702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5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28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74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977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31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47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28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25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5465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17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451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09200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883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73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50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70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35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15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F045-E7B0-EF4C-823B-27FF86C9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6D805-F13F-0044-98D4-371A94F18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53486-8B1A-A046-817E-8BBFF1F2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59DBD-7F86-A643-807E-33294A90E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138B4-9A3F-7F48-89D4-04B64249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3391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EE51-241D-CF4B-A9EF-23C9B9068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2571E-9053-7745-94BE-C3CCA5304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C5090-FD5C-F34A-91B4-A1EEB9562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66F1C-AE68-074B-948A-2219E875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AAD9C-CE3B-414C-9F90-1BBC14B2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3675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5AD91F-1DE0-3742-BDF1-750CDCB9A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52EB3-D7C0-854A-B5A2-B34924E65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AB85F-8543-D841-9B6F-FDF15394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8B4B-02D5-7C46-8589-ED2D81C8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DF7E6-ABA6-F744-8AC9-56856913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6800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17" y="55174"/>
            <a:ext cx="11413315" cy="68238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817" y="1603095"/>
            <a:ext cx="11413315" cy="45738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13817" y="515638"/>
            <a:ext cx="11413315" cy="914400"/>
          </a:xfrm>
        </p:spPr>
        <p:txBody>
          <a:bodyPr>
            <a:normAutofit/>
          </a:bodyPr>
          <a:lstStyle>
            <a:lvl1pPr marL="0" indent="0">
              <a:buNone/>
              <a:defRPr sz="2200" i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xfrm>
            <a:off x="413819" y="6492512"/>
            <a:ext cx="3952748" cy="365125"/>
          </a:xfrm>
        </p:spPr>
        <p:txBody>
          <a:bodyPr/>
          <a:lstStyle>
            <a:lvl1pPr algn="l">
              <a:defRPr sz="1200" i="1">
                <a:solidFill>
                  <a:schemeClr val="accent5">
                    <a:lumMod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>
            <a:lvl1pPr algn="r">
              <a:defRPr sz="1200" i="1">
                <a:solidFill>
                  <a:schemeClr val="accent5">
                    <a:lumMod val="75000"/>
                    <a:alpha val="70000"/>
                  </a:schemeClr>
                </a:solidFill>
              </a:defRPr>
            </a:lvl1pPr>
          </a:lstStyle>
          <a:p>
            <a:fld id="{E02D04CC-0B1D-4DCE-AE55-9105744B00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76225" y="902666"/>
            <a:ext cx="3381563" cy="0"/>
          </a:xfrm>
          <a:prstGeom prst="line">
            <a:avLst/>
          </a:prstGeom>
          <a:ln w="22225" cap="rnd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40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2E2D-0395-2945-A975-A57FABF4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175B0-4882-B44C-9D81-5404DC266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3138C-9B46-EC40-93BC-A49133FF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09403-86DE-FB47-A599-73A18EAC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1025C-E516-5A47-96AC-E8267D5D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03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B0CFC-0CE0-5148-AA18-ACFB0E0D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B6887-1102-C649-999D-08235755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D3489-CDDC-714C-B703-1B541DAE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CFCB-5848-4342-9869-B490529F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F0047-40CA-9A43-9E13-53CE87AB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4605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9E35-EE54-2344-99DC-2773EEC0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C0E5D-AB97-8D4C-B78A-C2287BDC5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34605-E615-BE49-93F9-3455111A5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ABFBC-0E79-5045-ADC6-671F17B14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947DA-2D59-8142-8AA4-0B00D94C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122BF-BB86-EF44-8B72-7E87605B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4469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2FF8-11C3-3248-A51C-6C337E6A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AFA5D-9DAB-FB40-BFAC-F669F460A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0FA8E-5FBA-974F-9A09-4285AFA2B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6C820-6C0D-E64A-9654-E341A7243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36729-57F6-E840-8F93-A1DE2D56E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6C8FD0-ADC0-0F45-ABDD-D243E71C0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05FAA4-B020-6F41-877A-44F6F0787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15F96-FA23-FE47-9600-0644253C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8738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5049E-4E34-D347-BF51-CB28B79A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75F2A-A493-004A-A693-A59E4D21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F84A2-8774-6A49-A652-3B7ECB0C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C4618-6171-724C-A5A0-E09B82E1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9730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5E089-629E-C44B-9C3C-5174DE0F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974D5-C7D8-5749-9C64-B4E5378E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753EC-07DD-2E4A-B26C-673A5E125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60365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5D7C-2302-C146-A7F7-D0EDF980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5B072-C5A9-714C-ADC9-FDBA154B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20BBD-AADC-3245-88FE-53915F64E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791CA-2411-7049-B431-A4D9E332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40C00-4FE9-B445-B366-094B8534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8B270-2E1F-4E4A-BBD8-6E6C78D5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911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6AB7-7A51-7448-AFAF-308BC79FB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826ACF-7C11-444F-9B04-136C68E87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DD793-7E1F-AC4F-9820-0B069834E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5B51C-051A-674A-A8B7-73EC2897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CDB16-A99A-3F4E-A596-CB77520D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8FFC7-5D4C-EE4B-88FE-48CD7F60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5769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18683-7D14-A14F-8167-7077D4EA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96AC8-DF34-D541-BA51-AD76BAA7C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5C204-EBA2-A145-8526-6CF701189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20BE3-8F69-0648-8DB1-DA9D859F4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6380F-0846-CC49-9701-1ABF0D8A4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8611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297159/contributions/5729179/attachments/2789958/4865324/IML-workshop-Jan-2024.pdf" TargetMode="External"/><Relationship Id="rId3" Type="http://schemas.openxmlformats.org/officeDocument/2006/relationships/hyperlink" Target="https://indico.cern.ch/event/1337597/" TargetMode="External"/><Relationship Id="rId7" Type="http://schemas.openxmlformats.org/officeDocument/2006/relationships/hyperlink" Target="https://proceedings.mlr.press/v28/wilson13.pdf" TargetMode="External"/><Relationship Id="rId2" Type="http://schemas.openxmlformats.org/officeDocument/2006/relationships/hyperlink" Target="https://edms.cern.ch/ui/file/2922514/1/efficiency_think_tank_final_release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ds.cern.ch/record/2809575/files/document.pdf" TargetMode="External"/><Relationship Id="rId5" Type="http://schemas.openxmlformats.org/officeDocument/2006/relationships/hyperlink" Target="https://indico.cern.ch/event/758212/contributions/3144308/attachments/1719839/2779243/thppc078.pdf" TargetMode="External"/><Relationship Id="rId4" Type="http://schemas.openxmlformats.org/officeDocument/2006/relationships/hyperlink" Target="https://indico.cern.ch/event/1343931/" TargetMode="External"/><Relationship Id="rId9" Type="http://schemas.openxmlformats.org/officeDocument/2006/relationships/hyperlink" Target="https://lhc-commissioning.web.cern.ch/schedule/LHC-long-term.htm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07" y="2152596"/>
            <a:ext cx="8571583" cy="1612423"/>
          </a:xfrm>
        </p:spPr>
        <p:txBody>
          <a:bodyPr anchor="ctr">
            <a:noAutofit/>
          </a:bodyPr>
          <a:lstStyle/>
          <a:p>
            <a:pPr algn="l"/>
            <a:r>
              <a:rPr lang="en-GB" sz="4400" b="1" i="0" dirty="0">
                <a:solidFill>
                  <a:srgbClr val="002060"/>
                </a:solidFill>
                <a:effectLst/>
                <a:latin typeface="+mn-lt"/>
              </a:rPr>
              <a:t>Automation at CERN</a:t>
            </a:r>
            <a:br>
              <a:rPr lang="en-GB" sz="4400" b="1" i="0" dirty="0">
                <a:solidFill>
                  <a:srgbClr val="002060"/>
                </a:solidFill>
                <a:effectLst/>
                <a:latin typeface="+mn-lt"/>
              </a:rPr>
            </a:br>
            <a:r>
              <a:rPr lang="en-GB" sz="3600" i="0" dirty="0">
                <a:solidFill>
                  <a:srgbClr val="002060"/>
                </a:solidFill>
                <a:effectLst/>
                <a:latin typeface="+mn-lt"/>
              </a:rPr>
              <a:t>progress with CERN’s accelerator fleet</a:t>
            </a:r>
            <a:endParaRPr lang="en-GB" sz="4400" i="0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83" y="6397140"/>
            <a:ext cx="11800057" cy="460860"/>
          </a:xfrm>
        </p:spPr>
        <p:txBody>
          <a:bodyPr>
            <a:normAutofit/>
          </a:bodyPr>
          <a:lstStyle/>
          <a:p>
            <a:pPr marL="9525" algn="l">
              <a:tabLst>
                <a:tab pos="11463338" algn="r"/>
                <a:tab pos="11599863" algn="r"/>
              </a:tabLst>
            </a:pPr>
            <a:r>
              <a:rPr lang="en-US" sz="1600" i="1" dirty="0">
                <a:solidFill>
                  <a:srgbClr val="002060"/>
                </a:solidFill>
              </a:rPr>
              <a:t>4</a:t>
            </a:r>
            <a:r>
              <a:rPr lang="en-US" sz="1600" i="1" baseline="30000" dirty="0">
                <a:solidFill>
                  <a:srgbClr val="002060"/>
                </a:solidFill>
              </a:rPr>
              <a:t>th</a:t>
            </a:r>
            <a:r>
              <a:rPr lang="en-US" sz="1600" i="1" dirty="0">
                <a:solidFill>
                  <a:srgbClr val="002060"/>
                </a:solidFill>
              </a:rPr>
              <a:t> ICFA Beam Dynamics Workshop on ML for Particle Accelerators, </a:t>
            </a:r>
            <a:r>
              <a:rPr lang="en-US" sz="1600" i="1" dirty="0" err="1">
                <a:solidFill>
                  <a:srgbClr val="002060"/>
                </a:solidFill>
              </a:rPr>
              <a:t>Gyeongju</a:t>
            </a:r>
            <a:r>
              <a:rPr lang="en-US" sz="1600" i="1" dirty="0">
                <a:solidFill>
                  <a:srgbClr val="002060"/>
                </a:solidFill>
              </a:rPr>
              <a:t>, Korea	06. March 2024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192859" y="4802515"/>
            <a:ext cx="7066238" cy="113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A. Huschauer, V. Kain, 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M. Schenk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F.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Velotti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on behalf of the extended EPA community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CAA9CB-D0A1-C259-D155-AAE158F77DB2}"/>
              </a:ext>
            </a:extLst>
          </p:cNvPr>
          <p:cNvCxnSpPr>
            <a:cxnSpLocks/>
          </p:cNvCxnSpPr>
          <p:nvPr/>
        </p:nvCxnSpPr>
        <p:spPr>
          <a:xfrm>
            <a:off x="1608053" y="1998195"/>
            <a:ext cx="3480053" cy="0"/>
          </a:xfrm>
          <a:prstGeom prst="line">
            <a:avLst/>
          </a:prstGeom>
          <a:ln w="34925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1000">
                  <a:schemeClr val="accent1">
                    <a:lumMod val="45000"/>
                    <a:lumOff val="5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100000">
                  <a:srgbClr val="00206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78D3D1-CA20-EF77-89AB-A6C50401EDED}"/>
              </a:ext>
            </a:extLst>
          </p:cNvPr>
          <p:cNvCxnSpPr>
            <a:cxnSpLocks/>
          </p:cNvCxnSpPr>
          <p:nvPr/>
        </p:nvCxnSpPr>
        <p:spPr>
          <a:xfrm>
            <a:off x="4446337" y="3879595"/>
            <a:ext cx="3673514" cy="0"/>
          </a:xfrm>
          <a:prstGeom prst="line">
            <a:avLst/>
          </a:prstGeom>
          <a:ln w="34925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1000">
                  <a:schemeClr val="accent1">
                    <a:lumMod val="45000"/>
                    <a:lumOff val="5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100000">
                  <a:srgbClr val="002060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41A86F2-4DDA-FD16-59C4-A9D6DA9E2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3" y="235334"/>
            <a:ext cx="1087851" cy="10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Infrastructure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UCAP &amp; acc-geoff4ucap</a:t>
            </a:r>
          </a:p>
        </p:txBody>
      </p:sp>
      <p:sp>
        <p:nvSpPr>
          <p:cNvPr id="1054" name="Slide Number Placeholder 1053">
            <a:extLst>
              <a:ext uri="{FF2B5EF4-FFF2-40B4-BE49-F238E27FC236}">
                <a16:creationId xmlns:a16="http://schemas.microsoft.com/office/drawing/2014/main" id="{510A6179-9135-50C4-AA34-E7B2FFB48F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4F2BBCB-4A28-BB18-9ECF-F2C024F37855}"/>
              </a:ext>
            </a:extLst>
          </p:cNvPr>
          <p:cNvSpPr/>
          <p:nvPr/>
        </p:nvSpPr>
        <p:spPr>
          <a:xfrm>
            <a:off x="1115094" y="2814764"/>
            <a:ext cx="1698171" cy="559433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Acquire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40843EA-9D83-BB28-D267-5D245CA5B616}"/>
              </a:ext>
            </a:extLst>
          </p:cNvPr>
          <p:cNvSpPr/>
          <p:nvPr/>
        </p:nvSpPr>
        <p:spPr>
          <a:xfrm>
            <a:off x="1094073" y="3832787"/>
            <a:ext cx="1698171" cy="553999"/>
          </a:xfrm>
          <a:prstGeom prst="roundRect">
            <a:avLst/>
          </a:prstGeom>
          <a:solidFill>
            <a:srgbClr val="C00000">
              <a:alpha val="25000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Transform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76E67C4-FE8A-0A5C-94F1-9CD63891EC9F}"/>
              </a:ext>
            </a:extLst>
          </p:cNvPr>
          <p:cNvSpPr/>
          <p:nvPr/>
        </p:nvSpPr>
        <p:spPr>
          <a:xfrm>
            <a:off x="1094072" y="4867368"/>
            <a:ext cx="1698171" cy="55399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Publish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511670C7-6A84-1E2C-1BFC-65E50CC0914C}"/>
              </a:ext>
            </a:extLst>
          </p:cNvPr>
          <p:cNvSpPr/>
          <p:nvPr/>
        </p:nvSpPr>
        <p:spPr>
          <a:xfrm rot="5400000">
            <a:off x="1841007" y="3462810"/>
            <a:ext cx="246342" cy="302079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F61DD3-8304-2A4E-4E04-619E3C9AC1D8}"/>
              </a:ext>
            </a:extLst>
          </p:cNvPr>
          <p:cNvSpPr txBox="1"/>
          <p:nvPr/>
        </p:nvSpPr>
        <p:spPr>
          <a:xfrm>
            <a:off x="2649089" y="2813601"/>
            <a:ext cx="2897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2275" indent="-20002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Subscribe to data sources</a:t>
            </a:r>
          </a:p>
          <a:p>
            <a:pPr marL="422275" indent="-20002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Group data via EventBuilder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D75B5-7BF6-B0DF-6EC9-3374017653DC}"/>
              </a:ext>
            </a:extLst>
          </p:cNvPr>
          <p:cNvSpPr txBox="1"/>
          <p:nvPr/>
        </p:nvSpPr>
        <p:spPr>
          <a:xfrm>
            <a:off x="2788949" y="3717371"/>
            <a:ext cx="2660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367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Process incoming data</a:t>
            </a:r>
          </a:p>
          <a:p>
            <a:pPr marL="285750" indent="-19367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Java or </a:t>
            </a:r>
            <a:r>
              <a:rPr lang="en-CH" sz="1500" b="1" i="1" dirty="0">
                <a:solidFill>
                  <a:srgbClr val="C00000"/>
                </a:solidFill>
                <a:latin typeface="PT Sans" panose="020B0503020203020204" pitchFamily="34" charset="77"/>
              </a:rPr>
              <a:t>Python</a:t>
            </a:r>
          </a:p>
          <a:p>
            <a:pPr marL="285750" indent="-193675">
              <a:buSzPct val="80000"/>
              <a:buFont typeface="Wingdings" pitchFamily="2" charset="2"/>
              <a:buChar char="Ø"/>
            </a:pPr>
            <a:r>
              <a:rPr lang="en-CH" sz="1500" b="1" i="1" dirty="0">
                <a:solidFill>
                  <a:srgbClr val="C00000"/>
                </a:solidFill>
                <a:latin typeface="PT Sans" panose="020B0503020203020204" pitchFamily="34" charset="77"/>
              </a:rPr>
              <a:t>GPU support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3C39D531-3709-E4EC-0B95-87D77328470C}"/>
              </a:ext>
            </a:extLst>
          </p:cNvPr>
          <p:cNvSpPr/>
          <p:nvPr/>
        </p:nvSpPr>
        <p:spPr>
          <a:xfrm rot="5400000">
            <a:off x="1841007" y="4476677"/>
            <a:ext cx="246342" cy="302079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7952E0B-8CDC-FB29-8E47-77C35435E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785" y="3160067"/>
            <a:ext cx="4924972" cy="1928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59AEE7B-7857-379C-753A-8EC92351119C}"/>
              </a:ext>
            </a:extLst>
          </p:cNvPr>
          <p:cNvSpPr/>
          <p:nvPr/>
        </p:nvSpPr>
        <p:spPr>
          <a:xfrm>
            <a:off x="6618782" y="3771026"/>
            <a:ext cx="2218444" cy="1317795"/>
          </a:xfrm>
          <a:prstGeom prst="roundRect">
            <a:avLst>
              <a:gd name="adj" fmla="val 0"/>
            </a:avLst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8CED153-C597-059E-CB0D-F9E1DBBA5B44}"/>
              </a:ext>
            </a:extLst>
          </p:cNvPr>
          <p:cNvSpPr/>
          <p:nvPr/>
        </p:nvSpPr>
        <p:spPr>
          <a:xfrm>
            <a:off x="8837227" y="4318813"/>
            <a:ext cx="2706529" cy="770007"/>
          </a:xfrm>
          <a:prstGeom prst="roundRect">
            <a:avLst>
              <a:gd name="adj" fmla="val 0"/>
            </a:avLst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A4C9D09-FA04-92E7-DF6A-763271020D28}"/>
              </a:ext>
            </a:extLst>
          </p:cNvPr>
          <p:cNvSpPr/>
          <p:nvPr/>
        </p:nvSpPr>
        <p:spPr>
          <a:xfrm>
            <a:off x="6618781" y="3160067"/>
            <a:ext cx="4924972" cy="610957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  <a:alpha val="497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309E6AE4-CF12-AB59-E959-5FE06AFE5B57}"/>
              </a:ext>
            </a:extLst>
          </p:cNvPr>
          <p:cNvSpPr/>
          <p:nvPr/>
        </p:nvSpPr>
        <p:spPr>
          <a:xfrm>
            <a:off x="8837227" y="3771026"/>
            <a:ext cx="2706526" cy="547787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  <a:alpha val="497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6623BB-3248-62BE-1B26-69A4D9FFD0C6}"/>
              </a:ext>
            </a:extLst>
          </p:cNvPr>
          <p:cNvGrpSpPr/>
          <p:nvPr/>
        </p:nvGrpSpPr>
        <p:grpSpPr>
          <a:xfrm>
            <a:off x="6605426" y="1196145"/>
            <a:ext cx="4957011" cy="1287173"/>
            <a:chOff x="6605426" y="1196145"/>
            <a:chExt cx="4957011" cy="128717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74912B8-4A4C-BF57-9525-224208271A49}"/>
                </a:ext>
              </a:extLst>
            </p:cNvPr>
            <p:cNvSpPr/>
            <p:nvPr/>
          </p:nvSpPr>
          <p:spPr>
            <a:xfrm>
              <a:off x="6605426" y="1196145"/>
              <a:ext cx="4957011" cy="1287173"/>
            </a:xfrm>
            <a:prstGeom prst="roundRect">
              <a:avLst>
                <a:gd name="adj" fmla="val 8441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703C288-B17E-8139-1A0B-9446CD94D2BD}"/>
                </a:ext>
              </a:extLst>
            </p:cNvPr>
            <p:cNvSpPr txBox="1"/>
            <p:nvPr/>
          </p:nvSpPr>
          <p:spPr>
            <a:xfrm>
              <a:off x="7040259" y="1283282"/>
              <a:ext cx="4236017" cy="106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400"/>
                </a:spcAft>
              </a:pPr>
              <a:r>
                <a:rPr lang="en-GB" sz="2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acc-geoff4ucap</a:t>
              </a:r>
              <a:endParaRPr lang="en-GB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spcAft>
                  <a:spcPts val="800"/>
                </a:spcAft>
              </a:pPr>
              <a:r>
                <a:rPr lang="en-GB" sz="190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r>
                <a:rPr lang="en-GB" sz="1900" dirty="0">
                  <a:latin typeface="Calibri" panose="020F0502020204030204" pitchFamily="34" charset="0"/>
                  <a:cs typeface="Calibri" panose="020F0502020204030204" pitchFamily="34" charset="0"/>
                </a:rPr>
                <a:t>se UCAP to </a:t>
              </a:r>
              <a:r>
                <a:rPr lang="en-GB" sz="19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implement the </a:t>
              </a:r>
              <a:r>
                <a:rPr lang="en-GB" sz="19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optimization / control loop on server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FD118B-4140-26C0-6824-5ADFB1B558F7}"/>
              </a:ext>
            </a:extLst>
          </p:cNvPr>
          <p:cNvGrpSpPr/>
          <p:nvPr/>
        </p:nvGrpSpPr>
        <p:grpSpPr>
          <a:xfrm>
            <a:off x="6364980" y="5515045"/>
            <a:ext cx="5586574" cy="1036087"/>
            <a:chOff x="6354468" y="5281580"/>
            <a:chExt cx="5586574" cy="10360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AC36335-5B40-3A23-BAFC-87FC3DD6002A}"/>
                </a:ext>
              </a:extLst>
            </p:cNvPr>
            <p:cNvSpPr txBox="1"/>
            <p:nvPr/>
          </p:nvSpPr>
          <p:spPr>
            <a:xfrm>
              <a:off x="6354468" y="5609781"/>
              <a:ext cx="5586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rgbClr val="002060"/>
                  </a:solidFill>
                </a:rPr>
                <a:t>Great infrastructure to run auto-pilots</a:t>
              </a:r>
              <a:br>
                <a:rPr lang="en-CH" sz="2000" b="1" dirty="0">
                  <a:solidFill>
                    <a:srgbClr val="002060"/>
                  </a:solidFill>
                </a:rPr>
              </a:br>
              <a:r>
                <a:rPr lang="en-CH" sz="2000" dirty="0">
                  <a:solidFill>
                    <a:srgbClr val="002060"/>
                  </a:solidFill>
                </a:rPr>
                <a:t>continuous controllers or auto-launching optimizers</a:t>
              </a:r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4227A0E5-28F6-5844-67CE-67A94F3197FB}"/>
                </a:ext>
              </a:extLst>
            </p:cNvPr>
            <p:cNvSpPr/>
            <p:nvPr/>
          </p:nvSpPr>
          <p:spPr>
            <a:xfrm rot="5400000">
              <a:off x="9000945" y="5213746"/>
              <a:ext cx="293619" cy="42928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69FB935-1799-8076-F154-70E5BA0DB379}"/>
              </a:ext>
            </a:extLst>
          </p:cNvPr>
          <p:cNvSpPr/>
          <p:nvPr/>
        </p:nvSpPr>
        <p:spPr>
          <a:xfrm>
            <a:off x="654519" y="1196145"/>
            <a:ext cx="4957011" cy="1287173"/>
          </a:xfrm>
          <a:prstGeom prst="roundRect">
            <a:avLst>
              <a:gd name="adj" fmla="val 844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168AB-2998-BE06-3672-20C3D0129179}"/>
              </a:ext>
            </a:extLst>
          </p:cNvPr>
          <p:cNvSpPr txBox="1"/>
          <p:nvPr/>
        </p:nvSpPr>
        <p:spPr>
          <a:xfrm>
            <a:off x="654519" y="1283282"/>
            <a:ext cx="4957011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2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UCAP</a:t>
            </a:r>
            <a:endParaRPr lang="en-GB" sz="19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200"/>
              </a:spcAft>
            </a:pPr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sz="19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ramework &amp; service</a:t>
            </a:r>
            <a:r>
              <a:rPr lang="en-GB" sz="19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implement &amp; run </a:t>
            </a:r>
            <a:r>
              <a:rPr lang="en-GB" sz="19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en-GB" sz="19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data processing pipelines</a:t>
            </a:r>
          </a:p>
        </p:txBody>
      </p:sp>
      <p:pic>
        <p:nvPicPr>
          <p:cNvPr id="12" name="Picture 2" descr="New stamp Royalty Free Vector Image - VectorStock">
            <a:extLst>
              <a:ext uri="{FF2B5EF4-FFF2-40B4-BE49-F238E27FC236}">
                <a16:creationId xmlns:a16="http://schemas.microsoft.com/office/drawing/2014/main" id="{C1A5EAB9-5ED0-5B7D-9021-DB38E129A1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9"/>
          <a:stretch/>
        </p:blipFill>
        <p:spPr bwMode="auto">
          <a:xfrm rot="603308">
            <a:off x="11036362" y="948383"/>
            <a:ext cx="765990" cy="77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814B10-36CD-04A0-1CE2-946E8D41EAD0}"/>
              </a:ext>
            </a:extLst>
          </p:cNvPr>
          <p:cNvSpPr txBox="1"/>
          <p:nvPr/>
        </p:nvSpPr>
        <p:spPr>
          <a:xfrm>
            <a:off x="2649089" y="4867367"/>
            <a:ext cx="24255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22275" indent="-20002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P</a:t>
            </a:r>
            <a:r>
              <a:rPr lang="en-GB" sz="1500" i="1" dirty="0">
                <a:latin typeface="PT Sans" panose="020B0503020203020204" pitchFamily="34" charset="77"/>
              </a:rPr>
              <a:t>u</a:t>
            </a:r>
            <a:r>
              <a:rPr lang="en-CH" sz="1500" i="1" dirty="0">
                <a:latin typeface="PT Sans" panose="020B0503020203020204" pitchFamily="34" charset="77"/>
              </a:rPr>
              <a:t>blish results</a:t>
            </a:r>
          </a:p>
          <a:p>
            <a:pPr marL="422275" indent="-20002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Can be </a:t>
            </a:r>
            <a:r>
              <a:rPr lang="en-CH" sz="1500" b="1" i="1" dirty="0">
                <a:solidFill>
                  <a:srgbClr val="C00000"/>
                </a:solidFill>
                <a:latin typeface="PT Sans" panose="020B0503020203020204" pitchFamily="34" charset="77"/>
              </a:rPr>
              <a:t>hardware “sets”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54E51-738C-B1DD-C8B4-AD18AC5E2812}"/>
              </a:ext>
            </a:extLst>
          </p:cNvPr>
          <p:cNvSpPr txBox="1"/>
          <p:nvPr/>
        </p:nvSpPr>
        <p:spPr>
          <a:xfrm>
            <a:off x="756329" y="5692711"/>
            <a:ext cx="445792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1900" dirty="0">
                <a:solidFill>
                  <a:srgbClr val="002060"/>
                </a:solidFill>
              </a:rPr>
              <a:t>UCAP pipelines can be </a:t>
            </a:r>
            <a:r>
              <a:rPr lang="en-CH" sz="1900" b="1" dirty="0">
                <a:solidFill>
                  <a:srgbClr val="002060"/>
                </a:solidFill>
              </a:rPr>
              <a:t>chained</a:t>
            </a:r>
            <a:r>
              <a:rPr lang="en-CH" sz="1900" dirty="0">
                <a:solidFill>
                  <a:srgbClr val="002060"/>
                </a:solidFill>
              </a:rPr>
              <a:t> and built into </a:t>
            </a:r>
            <a:r>
              <a:rPr lang="en-CH" sz="1900" b="1" dirty="0">
                <a:solidFill>
                  <a:srgbClr val="002060"/>
                </a:solidFill>
              </a:rPr>
              <a:t>hierarchies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1900" dirty="0">
                <a:solidFill>
                  <a:srgbClr val="002060"/>
                </a:solidFill>
              </a:rPr>
              <a:t>Conceptually simple, and very </a:t>
            </a:r>
            <a:r>
              <a:rPr lang="en-CH" sz="1900" b="1" dirty="0">
                <a:solidFill>
                  <a:srgbClr val="002060"/>
                </a:solidFill>
              </a:rPr>
              <a:t>powerful</a:t>
            </a:r>
          </a:p>
        </p:txBody>
      </p:sp>
    </p:spTree>
    <p:extLst>
      <p:ext uri="{BB962C8B-B14F-4D97-AF65-F5344CB8AC3E}">
        <p14:creationId xmlns:p14="http://schemas.microsoft.com/office/powerpoint/2010/main" val="231383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  <p:bldLst>
      <p:bldP spid="38" grpId="0" animBg="1"/>
      <p:bldP spid="39" grpId="0" animBg="1"/>
      <p:bldP spid="40" grpId="0" animBg="1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246276"/>
            <a:ext cx="11540949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Efficient Particle Accelerators project</a:t>
            </a:r>
            <a:b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H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transforming machine operations</a:t>
            </a:r>
            <a:endParaRPr lang="en-CH" sz="14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Infrastructure</a:t>
            </a:r>
            <a:b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H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frameworks &amp; building blocks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Status &amp; results</a:t>
            </a:r>
            <a:br>
              <a:rPr lang="en-CH" sz="2400" b="1" dirty="0">
                <a:solidFill>
                  <a:srgbClr val="002060"/>
                </a:solidFill>
              </a:rPr>
            </a:br>
            <a:r>
              <a:rPr lang="en-CH" sz="2000" i="1" dirty="0">
                <a:solidFill>
                  <a:srgbClr val="002060"/>
                </a:solidFill>
              </a:rPr>
              <a:t>some highlights</a:t>
            </a:r>
          </a:p>
          <a:p>
            <a:pPr marL="544513" lvl="2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Outlook &amp; conclusions</a:t>
            </a:r>
            <a:b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H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timeline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66EB2-CB2A-9357-F51C-6785CAE5EB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8486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EPA: ETT recommendations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FB2C313-2759-3730-C44B-7635A68C1F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BD3C2-A3DC-DF60-4156-2EFCD225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04" y="1676401"/>
            <a:ext cx="9486391" cy="4378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C4FC13-4B06-B4EB-283C-D1146DDB80C2}"/>
              </a:ext>
            </a:extLst>
          </p:cNvPr>
          <p:cNvSpPr/>
          <p:nvPr/>
        </p:nvSpPr>
        <p:spPr>
          <a:xfrm>
            <a:off x="1481283" y="2833894"/>
            <a:ext cx="2848253" cy="821611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ffectLst>
            <a:glow rad="190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7226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0095F4-363A-026B-FC8C-D8248BA5B65A}"/>
              </a:ext>
            </a:extLst>
          </p:cNvPr>
          <p:cNvSpPr txBox="1"/>
          <p:nvPr/>
        </p:nvSpPr>
        <p:spPr>
          <a:xfrm>
            <a:off x="645221" y="1231960"/>
            <a:ext cx="8683266" cy="3090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CH" sz="1900" b="1" dirty="0"/>
              <a:t>Supercycle</a:t>
            </a:r>
            <a:r>
              <a:rPr lang="en-CH" sz="1900" dirty="0"/>
              <a:t> (SC)</a:t>
            </a:r>
            <a:r>
              <a:rPr lang="en-CH" sz="1900" b="1" dirty="0"/>
              <a:t>:</a:t>
            </a:r>
            <a:r>
              <a:rPr lang="en-CH" sz="1900" dirty="0"/>
              <a:t> sequence of beam types / cycles played over and over</a:t>
            </a:r>
            <a:endParaRPr lang="en-CH" sz="200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CH" sz="1900" dirty="0"/>
              <a:t>Programming SC is a </a:t>
            </a:r>
            <a:r>
              <a:rPr lang="en-CH" sz="1900" b="1" dirty="0"/>
              <a:t>constrained scheduling problem</a:t>
            </a:r>
            <a:br>
              <a:rPr lang="en-CH" sz="2800" dirty="0">
                <a:solidFill>
                  <a:srgbClr val="002060"/>
                </a:solidFill>
              </a:rPr>
            </a:br>
            <a:r>
              <a:rPr lang="en-CH" sz="17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Constraints: </a:t>
            </a:r>
            <a:r>
              <a:rPr lang="en-CH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 beams cannot be adjacent, respect priorities, etc.</a:t>
            </a:r>
            <a:endParaRPr lang="en-GB" sz="17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900" b="1" dirty="0"/>
              <a:t>Manually </a:t>
            </a:r>
            <a:r>
              <a:rPr lang="en-GB" sz="1900" dirty="0"/>
              <a:t>defining SC has severe </a:t>
            </a:r>
            <a:r>
              <a:rPr lang="en-GB" sz="1900" b="1" dirty="0"/>
              <a:t>impact on efficiency &amp; OP resources</a:t>
            </a:r>
            <a:br>
              <a:rPr lang="en-GB" b="1" dirty="0"/>
            </a:br>
            <a:r>
              <a:rPr lang="en-GB" sz="17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Stats: </a:t>
            </a:r>
            <a:r>
              <a:rPr lang="en-GB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 change takes 2 - 25 min; 40 - 60 x / 24 h</a:t>
            </a:r>
            <a:endParaRPr lang="en-GB" sz="1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Plans</a:t>
            </a:r>
          </a:p>
          <a:p>
            <a:pPr marL="742950" lvl="1" indent="-28575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2024: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template SC with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placeholders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to be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filled in automatically</a:t>
            </a:r>
          </a:p>
          <a:p>
            <a:pPr marL="742950" lvl="1" indent="-28575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2025: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no programmed SC;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schedule beams “as we go”</a:t>
            </a:r>
          </a:p>
          <a:p>
            <a:pPr marL="742950" lvl="1" indent="-285750">
              <a:spcAft>
                <a:spcPts val="600"/>
              </a:spcAft>
              <a:buSzPct val="80000"/>
              <a:buFont typeface="Wingdings" pitchFamily="2" charset="2"/>
              <a:buChar char="Ø"/>
              <a:tabLst>
                <a:tab pos="1238250" algn="l"/>
              </a:tabLst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Eventually: dynamic cycle length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(“play beams only for time needed”)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WP1: Dynamic beam scheduling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4C7F4FF1-D78B-94C2-7393-BAAE9D2C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F76EF-33BE-3AED-0A8D-D5B3051EA1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51A84F2-D132-43C0-F025-AAEEBC439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60" y="4721608"/>
            <a:ext cx="10248479" cy="1476777"/>
          </a:xfrm>
          <a:prstGeom prst="rect">
            <a:avLst/>
          </a:prstGeom>
          <a:ln>
            <a:noFill/>
          </a:ln>
          <a:effectLst>
            <a:outerShdw blurRad="292100" dist="889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03BE3-65A8-328C-CAB4-FF50F2197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625" y="1651726"/>
            <a:ext cx="2804962" cy="21068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15BE0-4F60-F705-8698-9155B363D0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" t="24033" r="67122" b="52252"/>
          <a:stretch/>
        </p:blipFill>
        <p:spPr>
          <a:xfrm>
            <a:off x="10260106" y="74026"/>
            <a:ext cx="1844336" cy="61471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760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EPA: ETT recommendations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FB2C313-2759-3730-C44B-7635A68C1F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BD3C2-A3DC-DF60-4156-2EFCD225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04" y="1676401"/>
            <a:ext cx="9486391" cy="4378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C4FC13-4B06-B4EB-283C-D1146DDB80C2}"/>
              </a:ext>
            </a:extLst>
          </p:cNvPr>
          <p:cNvSpPr/>
          <p:nvPr/>
        </p:nvSpPr>
        <p:spPr>
          <a:xfrm>
            <a:off x="7882086" y="2826080"/>
            <a:ext cx="2848253" cy="821611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ffectLst>
            <a:glow rad="190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79060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62A317-6226-F236-B043-2F71FC1F5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115" y="4187620"/>
            <a:ext cx="3504017" cy="5014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A0CC31-5257-30F8-6459-150587017108}"/>
              </a:ext>
            </a:extLst>
          </p:cNvPr>
          <p:cNvSpPr txBox="1"/>
          <p:nvPr/>
        </p:nvSpPr>
        <p:spPr>
          <a:xfrm>
            <a:off x="467408" y="4295614"/>
            <a:ext cx="11724592" cy="2213426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900" dirty="0">
                <a:solidFill>
                  <a:srgbClr val="002060"/>
                </a:solidFill>
              </a:rPr>
              <a:t>Auto-pilots &amp; optimizers are </a:t>
            </a:r>
            <a:r>
              <a:rPr lang="en-CH" sz="1900" b="1" dirty="0">
                <a:solidFill>
                  <a:srgbClr val="002060"/>
                </a:solidFill>
              </a:rPr>
              <a:t>all across the injector complex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</a:rPr>
              <a:t>2023</a:t>
            </a:r>
          </a:p>
          <a:p>
            <a:pPr marL="765175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Many </a:t>
            </a:r>
            <a:r>
              <a:rPr lang="en-CH" b="1" dirty="0"/>
              <a:t>automatic solutions </a:t>
            </a:r>
            <a:r>
              <a:rPr lang="en-CH" dirty="0"/>
              <a:t>(20+ problems) in place and used in </a:t>
            </a:r>
            <a:r>
              <a:rPr lang="en-CH" b="1" dirty="0"/>
              <a:t>commissioning &amp; day-to-day operation</a:t>
            </a:r>
          </a:p>
          <a:p>
            <a:pPr marL="765175" lvl="1" indent="-342900">
              <a:spcAft>
                <a:spcPts val="8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Plenty new ones </a:t>
            </a:r>
            <a:r>
              <a:rPr lang="en-CH" b="1" dirty="0"/>
              <a:t>under development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190875" algn="l"/>
                <a:tab pos="5862638" algn="l"/>
              </a:tabLst>
            </a:pPr>
            <a:r>
              <a:rPr lang="en-CH" sz="1900" b="1" dirty="0">
                <a:solidFill>
                  <a:srgbClr val="002060"/>
                </a:solidFill>
              </a:rPr>
              <a:t>Trend 2024: </a:t>
            </a:r>
            <a:r>
              <a:rPr lang="en-CH" sz="1900" b="1" dirty="0"/>
              <a:t>from on-demand to continuous control	</a:t>
            </a:r>
            <a:r>
              <a:rPr lang="en-CH" sz="1900" dirty="0"/>
              <a:t>infrastructure is key (UCAP)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3190875" algn="l"/>
              </a:tabLst>
            </a:pPr>
            <a:r>
              <a:rPr lang="en-CH" sz="1900" b="1" dirty="0">
                <a:solidFill>
                  <a:srgbClr val="002060"/>
                </a:solidFill>
              </a:rPr>
              <a:t>Until end of Run 3: </a:t>
            </a:r>
            <a:r>
              <a:rPr lang="en-CH" sz="1900" dirty="0"/>
              <a:t>implement </a:t>
            </a:r>
            <a:r>
              <a:rPr lang="en-CH" sz="1900" b="1" dirty="0"/>
              <a:t>auto-pilots</a:t>
            </a:r>
            <a:r>
              <a:rPr lang="en-CH" sz="1900" dirty="0"/>
              <a:t> for</a:t>
            </a:r>
            <a:r>
              <a:rPr lang="en-CH" sz="1900" b="1" dirty="0"/>
              <a:t> </a:t>
            </a:r>
            <a:r>
              <a:rPr lang="en-CH" sz="1900" dirty="0"/>
              <a:t>remaining control problems in </a:t>
            </a:r>
            <a:r>
              <a:rPr lang="en-CH" sz="1900" b="1" dirty="0"/>
              <a:t>standard operation</a:t>
            </a:r>
            <a:endParaRPr lang="en-CH" sz="1700" i="1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3AB1AB7-1932-94DA-311C-1DA7FB2B21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7281040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Incomplete overview of auto-pilots and optimizers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06B648E-0118-96E2-A816-9E53B5DC9EAB}"/>
              </a:ext>
            </a:extLst>
          </p:cNvPr>
          <p:cNvSpPr/>
          <p:nvPr/>
        </p:nvSpPr>
        <p:spPr>
          <a:xfrm>
            <a:off x="6096753" y="5802593"/>
            <a:ext cx="239362" cy="23021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B92498E0-5372-02B4-2D8E-FE669E01D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353" y="1120771"/>
            <a:ext cx="9956701" cy="2987011"/>
          </a:xfrm>
          <a:prstGeom prst="rect">
            <a:avLst/>
          </a:prstGeom>
        </p:spPr>
      </p:pic>
      <p:sp>
        <p:nvSpPr>
          <p:cNvPr id="101" name="Slide Number Placeholder 100">
            <a:extLst>
              <a:ext uri="{FF2B5EF4-FFF2-40B4-BE49-F238E27FC236}">
                <a16:creationId xmlns:a16="http://schemas.microsoft.com/office/drawing/2014/main" id="{DC39FB54-4898-AF6F-F2CB-BDAFACF70B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3E06E-E569-9FFC-0616-67E7795E2C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057" t="24283" r="105" b="52002"/>
          <a:stretch/>
        </p:blipFill>
        <p:spPr>
          <a:xfrm>
            <a:off x="10260106" y="74026"/>
            <a:ext cx="1844336" cy="61471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68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Auto-pilots: a selection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4C7F4FF1-D78B-94C2-7393-BAAE9D2C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grpSp>
        <p:nvGrpSpPr>
          <p:cNvPr id="1056" name="Group 1055">
            <a:extLst>
              <a:ext uri="{FF2B5EF4-FFF2-40B4-BE49-F238E27FC236}">
                <a16:creationId xmlns:a16="http://schemas.microsoft.com/office/drawing/2014/main" id="{B50747E4-0109-EBE2-9E1D-D873322E0CF3}"/>
              </a:ext>
            </a:extLst>
          </p:cNvPr>
          <p:cNvGrpSpPr/>
          <p:nvPr/>
        </p:nvGrpSpPr>
        <p:grpSpPr>
          <a:xfrm>
            <a:off x="413818" y="1080791"/>
            <a:ext cx="11183874" cy="2678625"/>
            <a:chOff x="413818" y="1080791"/>
            <a:chExt cx="11183874" cy="2678625"/>
          </a:xfrm>
        </p:grpSpPr>
        <p:sp>
          <p:nvSpPr>
            <p:cNvPr id="42" name="Round Diagonal Corner of Rectangle 41">
              <a:extLst>
                <a:ext uri="{FF2B5EF4-FFF2-40B4-BE49-F238E27FC236}">
                  <a16:creationId xmlns:a16="http://schemas.microsoft.com/office/drawing/2014/main" id="{17BAD1FA-6BE6-75BD-C642-1427E0DAC1D3}"/>
                </a:ext>
              </a:extLst>
            </p:cNvPr>
            <p:cNvSpPr/>
            <p:nvPr/>
          </p:nvSpPr>
          <p:spPr>
            <a:xfrm>
              <a:off x="413818" y="1080791"/>
              <a:ext cx="11183874" cy="2623268"/>
            </a:xfrm>
            <a:prstGeom prst="round2DiagRect">
              <a:avLst>
                <a:gd name="adj1" fmla="val 7012"/>
                <a:gd name="adj2" fmla="val 0"/>
              </a:avLst>
            </a:prstGeom>
            <a:solidFill>
              <a:schemeClr val="accent3">
                <a:lumMod val="20000"/>
                <a:lumOff val="80000"/>
                <a:alpha val="8007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870E50-A9F4-4C0D-F36E-377FE33ABC64}"/>
                </a:ext>
              </a:extLst>
            </p:cNvPr>
            <p:cNvSpPr txBox="1"/>
            <p:nvPr/>
          </p:nvSpPr>
          <p:spPr>
            <a:xfrm>
              <a:off x="2664177" y="1577206"/>
              <a:ext cx="4516950" cy="1777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sz="1700" b="1" dirty="0"/>
                <a:t>Automatic drift compensation</a:t>
              </a:r>
            </a:p>
            <a:p>
              <a:pPr marL="742950" lvl="1" indent="-285750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sz="1700" b="1" dirty="0"/>
                <a:t>Successfully tested </a:t>
              </a:r>
              <a:r>
                <a:rPr lang="en-CH" sz="1700" dirty="0"/>
                <a:t>and tuned in MDs with controllers on </a:t>
              </a:r>
              <a:r>
                <a:rPr lang="en-CH" sz="1700" b="1" dirty="0"/>
                <a:t>UCAP</a:t>
              </a:r>
            </a:p>
            <a:p>
              <a:pPr marL="742950" lvl="1" indent="-285750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sz="1700" b="1" dirty="0"/>
                <a:t>Hybrid agent: </a:t>
              </a:r>
              <a:r>
                <a:rPr lang="en-CH" sz="1700" dirty="0"/>
                <a:t>continuous controller interleaved with optimizer when far off</a:t>
              </a:r>
            </a:p>
            <a:p>
              <a:pPr marL="742950" lvl="1" indent="-285750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sz="1700" b="1" dirty="0"/>
                <a:t>Upcoming operational test</a:t>
              </a:r>
              <a:endParaRPr lang="en-CH" sz="17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79F9CAC-B9C2-D790-2897-306913995E3A}"/>
                </a:ext>
              </a:extLst>
            </p:cNvPr>
            <p:cNvSpPr txBox="1"/>
            <p:nvPr/>
          </p:nvSpPr>
          <p:spPr>
            <a:xfrm>
              <a:off x="2946332" y="1197847"/>
              <a:ext cx="270118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9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PS Multi-Turn Extraction</a:t>
              </a:r>
            </a:p>
          </p:txBody>
        </p: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BF598DB2-8330-32DB-BCBF-A125F28F28DA}"/>
                </a:ext>
              </a:extLst>
            </p:cNvPr>
            <p:cNvGrpSpPr/>
            <p:nvPr/>
          </p:nvGrpSpPr>
          <p:grpSpPr>
            <a:xfrm>
              <a:off x="671843" y="1371727"/>
              <a:ext cx="2081287" cy="2073643"/>
              <a:chOff x="409220" y="1573319"/>
              <a:chExt cx="2828268" cy="2817880"/>
            </a:xfrm>
          </p:grpSpPr>
          <p:pic>
            <p:nvPicPr>
              <p:cNvPr id="62" name="Picture 2" descr="zoom">
                <a:extLst>
                  <a:ext uri="{FF2B5EF4-FFF2-40B4-BE49-F238E27FC236}">
                    <a16:creationId xmlns:a16="http://schemas.microsoft.com/office/drawing/2014/main" id="{0003E72A-E7AE-7584-FE33-352974F0FE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33" t="57384" r="27528" b="15139"/>
              <a:stretch/>
            </p:blipFill>
            <p:spPr bwMode="auto">
              <a:xfrm>
                <a:off x="409220" y="1573319"/>
                <a:ext cx="2828268" cy="1298876"/>
              </a:xfrm>
              <a:prstGeom prst="rect">
                <a:avLst/>
              </a:prstGeom>
              <a:noFill/>
              <a:effectLst>
                <a:glow rad="101600">
                  <a:srgbClr val="FF0000">
                    <a:alpha val="75000"/>
                  </a:srgb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4" descr="zoom">
                <a:extLst>
                  <a:ext uri="{FF2B5EF4-FFF2-40B4-BE49-F238E27FC236}">
                    <a16:creationId xmlns:a16="http://schemas.microsoft.com/office/drawing/2014/main" id="{C9B97533-7F86-D286-620F-182CDF3E95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6" t="57355" r="27310" b="15139"/>
              <a:stretch/>
            </p:blipFill>
            <p:spPr bwMode="auto">
              <a:xfrm>
                <a:off x="409220" y="3103781"/>
                <a:ext cx="2828268" cy="1287418"/>
              </a:xfrm>
              <a:prstGeom prst="rect">
                <a:avLst/>
              </a:prstGeom>
              <a:noFill/>
              <a:effectLst>
                <a:glow rad="101600">
                  <a:schemeClr val="accent6">
                    <a:satMod val="175000"/>
                    <a:alpha val="75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294DF81C-F7F7-3623-C2DC-12762D9F6064}"/>
                </a:ext>
              </a:extLst>
            </p:cNvPr>
            <p:cNvGrpSpPr/>
            <p:nvPr/>
          </p:nvGrpSpPr>
          <p:grpSpPr>
            <a:xfrm>
              <a:off x="7140920" y="1080791"/>
              <a:ext cx="4352767" cy="2678625"/>
              <a:chOff x="7428875" y="-114426"/>
              <a:chExt cx="4352767" cy="2678625"/>
            </a:xfrm>
          </p:grpSpPr>
          <p:grpSp>
            <p:nvGrpSpPr>
              <p:cNvPr id="1027" name="Group 1026">
                <a:extLst>
                  <a:ext uri="{FF2B5EF4-FFF2-40B4-BE49-F238E27FC236}">
                    <a16:creationId xmlns:a16="http://schemas.microsoft.com/office/drawing/2014/main" id="{1E2349EA-F1EF-FE3A-7D8D-E67E6B82A901}"/>
                  </a:ext>
                </a:extLst>
              </p:cNvPr>
              <p:cNvGrpSpPr/>
              <p:nvPr/>
            </p:nvGrpSpPr>
            <p:grpSpPr>
              <a:xfrm>
                <a:off x="10006961" y="-16818"/>
                <a:ext cx="1065614" cy="2256094"/>
                <a:chOff x="5193009" y="3257196"/>
                <a:chExt cx="1450386" cy="3070727"/>
              </a:xfrm>
            </p:grpSpPr>
            <p:sp>
              <p:nvSpPr>
                <p:cNvPr id="1032" name="Rectangle 1031">
                  <a:extLst>
                    <a:ext uri="{FF2B5EF4-FFF2-40B4-BE49-F238E27FC236}">
                      <a16:creationId xmlns:a16="http://schemas.microsoft.com/office/drawing/2014/main" id="{D464A1BB-F9E1-349E-0C2B-D258B67CEB7F}"/>
                    </a:ext>
                  </a:extLst>
                </p:cNvPr>
                <p:cNvSpPr/>
                <p:nvPr/>
              </p:nvSpPr>
              <p:spPr>
                <a:xfrm>
                  <a:off x="5193009" y="4863108"/>
                  <a:ext cx="1092007" cy="1426468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sz="1200"/>
                </a:p>
              </p:txBody>
            </p:sp>
            <p:sp>
              <p:nvSpPr>
                <p:cNvPr id="1035" name="Rectangle 1034">
                  <a:extLst>
                    <a:ext uri="{FF2B5EF4-FFF2-40B4-BE49-F238E27FC236}">
                      <a16:creationId xmlns:a16="http://schemas.microsoft.com/office/drawing/2014/main" id="{70CA2BBC-9D12-B85A-989D-4BCB8CAA475F}"/>
                    </a:ext>
                  </a:extLst>
                </p:cNvPr>
                <p:cNvSpPr/>
                <p:nvPr/>
              </p:nvSpPr>
              <p:spPr>
                <a:xfrm>
                  <a:off x="5196047" y="3257196"/>
                  <a:ext cx="1092007" cy="1419862"/>
                </a:xfrm>
                <a:prstGeom prst="rect">
                  <a:avLst/>
                </a:prstGeom>
                <a:gradFill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sz="1200"/>
                </a:p>
              </p:txBody>
            </p:sp>
            <p:sp>
              <p:nvSpPr>
                <p:cNvPr id="1033" name="Rectangle 1032">
                  <a:extLst>
                    <a:ext uri="{FF2B5EF4-FFF2-40B4-BE49-F238E27FC236}">
                      <a16:creationId xmlns:a16="http://schemas.microsoft.com/office/drawing/2014/main" id="{F8D935CA-6AB3-14BF-2230-B08588A0B821}"/>
                    </a:ext>
                  </a:extLst>
                </p:cNvPr>
                <p:cNvSpPr/>
                <p:nvPr/>
              </p:nvSpPr>
              <p:spPr>
                <a:xfrm>
                  <a:off x="6285016" y="3257196"/>
                  <a:ext cx="126471" cy="141986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6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sz="1200"/>
                </a:p>
              </p:txBody>
            </p:sp>
            <p:sp>
              <p:nvSpPr>
                <p:cNvPr id="1034" name="Rectangle 1033">
                  <a:extLst>
                    <a:ext uri="{FF2B5EF4-FFF2-40B4-BE49-F238E27FC236}">
                      <a16:creationId xmlns:a16="http://schemas.microsoft.com/office/drawing/2014/main" id="{5D79F90B-6D1B-AB6A-D923-70210B8A2D3C}"/>
                    </a:ext>
                  </a:extLst>
                </p:cNvPr>
                <p:cNvSpPr/>
                <p:nvPr/>
              </p:nvSpPr>
              <p:spPr>
                <a:xfrm>
                  <a:off x="6409424" y="3257196"/>
                  <a:ext cx="233971" cy="1419865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  <a:alpha val="6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sz="1200"/>
                </a:p>
              </p:txBody>
            </p:sp>
            <p:sp>
              <p:nvSpPr>
                <p:cNvPr id="1036" name="Rectangle 1035">
                  <a:extLst>
                    <a:ext uri="{FF2B5EF4-FFF2-40B4-BE49-F238E27FC236}">
                      <a16:creationId xmlns:a16="http://schemas.microsoft.com/office/drawing/2014/main" id="{7CB88BBE-E55B-B53A-FFF5-3FC103EADD97}"/>
                    </a:ext>
                  </a:extLst>
                </p:cNvPr>
                <p:cNvSpPr/>
                <p:nvPr/>
              </p:nvSpPr>
              <p:spPr>
                <a:xfrm>
                  <a:off x="6285016" y="4872095"/>
                  <a:ext cx="134709" cy="1414748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6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sz="1200" dirty="0"/>
                </a:p>
              </p:txBody>
            </p:sp>
            <p:sp>
              <p:nvSpPr>
                <p:cNvPr id="1037" name="Rectangle 1036">
                  <a:extLst>
                    <a:ext uri="{FF2B5EF4-FFF2-40B4-BE49-F238E27FC236}">
                      <a16:creationId xmlns:a16="http://schemas.microsoft.com/office/drawing/2014/main" id="{014D3760-C97B-77CD-4363-62E6F65C37F3}"/>
                    </a:ext>
                  </a:extLst>
                </p:cNvPr>
                <p:cNvSpPr/>
                <p:nvPr/>
              </p:nvSpPr>
              <p:spPr>
                <a:xfrm>
                  <a:off x="6409423" y="4870505"/>
                  <a:ext cx="233971" cy="1426468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  <a:alpha val="6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sz="1200"/>
                </a:p>
              </p:txBody>
            </p:sp>
            <p:sp>
              <p:nvSpPr>
                <p:cNvPr id="1038" name="TextBox 1037">
                  <a:extLst>
                    <a:ext uri="{FF2B5EF4-FFF2-40B4-BE49-F238E27FC236}">
                      <a16:creationId xmlns:a16="http://schemas.microsoft.com/office/drawing/2014/main" id="{2D548A96-1C88-EB54-8C56-18E8EB7D3CF6}"/>
                    </a:ext>
                  </a:extLst>
                </p:cNvPr>
                <p:cNvSpPr txBox="1"/>
                <p:nvPr/>
              </p:nvSpPr>
              <p:spPr>
                <a:xfrm rot="16200000">
                  <a:off x="5533773" y="5903420"/>
                  <a:ext cx="486556" cy="354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sz="1200" b="1" dirty="0">
                      <a:solidFill>
                        <a:schemeClr val="accent2"/>
                      </a:solidFill>
                    </a:rPr>
                    <a:t>ES</a:t>
                  </a:r>
                </a:p>
              </p:txBody>
            </p:sp>
            <p:sp>
              <p:nvSpPr>
                <p:cNvPr id="1039" name="TextBox 1038">
                  <a:extLst>
                    <a:ext uri="{FF2B5EF4-FFF2-40B4-BE49-F238E27FC236}">
                      <a16:creationId xmlns:a16="http://schemas.microsoft.com/office/drawing/2014/main" id="{E6BA0B93-B733-E5B0-B980-FC038C82622C}"/>
                    </a:ext>
                  </a:extLst>
                </p:cNvPr>
                <p:cNvSpPr txBox="1"/>
                <p:nvPr/>
              </p:nvSpPr>
              <p:spPr>
                <a:xfrm rot="16200000">
                  <a:off x="5924463" y="5824045"/>
                  <a:ext cx="72988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H" sz="1200" b="1" dirty="0">
                      <a:solidFill>
                        <a:schemeClr val="accent1">
                          <a:lumMod val="75000"/>
                        </a:schemeClr>
                      </a:solidFill>
                    </a:rPr>
                    <a:t>BOBYQA</a:t>
                  </a:r>
                </a:p>
              </p:txBody>
            </p:sp>
            <p:sp>
              <p:nvSpPr>
                <p:cNvPr id="1040" name="TextBox 1039">
                  <a:extLst>
                    <a:ext uri="{FF2B5EF4-FFF2-40B4-BE49-F238E27FC236}">
                      <a16:creationId xmlns:a16="http://schemas.microsoft.com/office/drawing/2014/main" id="{838D3B32-E0B2-EC7F-4D12-34EF9D20D56C}"/>
                    </a:ext>
                  </a:extLst>
                </p:cNvPr>
                <p:cNvSpPr txBox="1"/>
                <p:nvPr/>
              </p:nvSpPr>
              <p:spPr>
                <a:xfrm rot="16200000">
                  <a:off x="6324641" y="6024089"/>
                  <a:ext cx="3306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H" sz="1200" b="1" dirty="0">
                      <a:solidFill>
                        <a:schemeClr val="accent6"/>
                      </a:solidFill>
                    </a:rPr>
                    <a:t>ES</a:t>
                  </a:r>
                </a:p>
              </p:txBody>
            </p:sp>
          </p:grpSp>
          <p:cxnSp>
            <p:nvCxnSpPr>
              <p:cNvPr id="1029" name="Straight Arrow Connector 1028">
                <a:extLst>
                  <a:ext uri="{FF2B5EF4-FFF2-40B4-BE49-F238E27FC236}">
                    <a16:creationId xmlns:a16="http://schemas.microsoft.com/office/drawing/2014/main" id="{EFBD47D8-BA6C-E516-2FEC-0AFA93092F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92873" y="1471885"/>
                <a:ext cx="233028" cy="191683"/>
              </a:xfrm>
              <a:prstGeom prst="straightConnector1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0" name="TextBox 1029">
                <a:extLst>
                  <a:ext uri="{FF2B5EF4-FFF2-40B4-BE49-F238E27FC236}">
                    <a16:creationId xmlns:a16="http://schemas.microsoft.com/office/drawing/2014/main" id="{0A4DBF56-3499-07F3-F38F-4781D121BE17}"/>
                  </a:ext>
                </a:extLst>
              </p:cNvPr>
              <p:cNvSpPr txBox="1"/>
              <p:nvPr/>
            </p:nvSpPr>
            <p:spPr>
              <a:xfrm>
                <a:off x="9961882" y="1617922"/>
                <a:ext cx="763223" cy="293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000" dirty="0">
                    <a:solidFill>
                      <a:schemeClr val="bg2">
                        <a:lumMod val="50000"/>
                      </a:schemeClr>
                    </a:solidFill>
                  </a:rPr>
                  <a:t>supercycle change</a:t>
                </a:r>
              </a:p>
            </p:txBody>
          </p:sp>
          <p:pic>
            <p:nvPicPr>
              <p:cNvPr id="1031" name="Picture 1030">
                <a:extLst>
                  <a:ext uri="{FF2B5EF4-FFF2-40B4-BE49-F238E27FC236}">
                    <a16:creationId xmlns:a16="http://schemas.microsoft.com/office/drawing/2014/main" id="{2260F22C-2FC8-C4D1-E3EA-F8A97D2EA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8875" y="-114426"/>
                <a:ext cx="4352767" cy="2678625"/>
              </a:xfrm>
              <a:prstGeom prst="rect">
                <a:avLst/>
              </a:prstGeom>
            </p:spPr>
          </p:pic>
        </p:grpSp>
      </p:grpSp>
      <p:sp>
        <p:nvSpPr>
          <p:cNvPr id="1057" name="Slide Number Placeholder 1056">
            <a:extLst>
              <a:ext uri="{FF2B5EF4-FFF2-40B4-BE49-F238E27FC236}">
                <a16:creationId xmlns:a16="http://schemas.microsoft.com/office/drawing/2014/main" id="{98D1A1B7-641A-B033-525B-85B18FD665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4D4799CA-89FD-FB6B-3521-3FA588003097}"/>
              </a:ext>
            </a:extLst>
          </p:cNvPr>
          <p:cNvGrpSpPr/>
          <p:nvPr/>
        </p:nvGrpSpPr>
        <p:grpSpPr>
          <a:xfrm>
            <a:off x="-190384" y="3861300"/>
            <a:ext cx="6004156" cy="2756776"/>
            <a:chOff x="-190384" y="3861300"/>
            <a:chExt cx="6004156" cy="2756776"/>
          </a:xfrm>
        </p:grpSpPr>
        <p:grpSp>
          <p:nvGrpSpPr>
            <p:cNvPr id="1055" name="Group 1054">
              <a:extLst>
                <a:ext uri="{FF2B5EF4-FFF2-40B4-BE49-F238E27FC236}">
                  <a16:creationId xmlns:a16="http://schemas.microsoft.com/office/drawing/2014/main" id="{3FFD44B0-5E03-1B7F-8E32-95DD8CB97509}"/>
                </a:ext>
              </a:extLst>
            </p:cNvPr>
            <p:cNvGrpSpPr/>
            <p:nvPr/>
          </p:nvGrpSpPr>
          <p:grpSpPr>
            <a:xfrm>
              <a:off x="-190384" y="3861300"/>
              <a:ext cx="6004156" cy="2749255"/>
              <a:chOff x="-190384" y="3861300"/>
              <a:chExt cx="6004156" cy="2749255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7712C13-E6BA-0658-6A3B-677AB424D1B0}"/>
                  </a:ext>
                </a:extLst>
              </p:cNvPr>
              <p:cNvGrpSpPr/>
              <p:nvPr/>
            </p:nvGrpSpPr>
            <p:grpSpPr>
              <a:xfrm>
                <a:off x="-190384" y="3861300"/>
                <a:ext cx="6004156" cy="2749255"/>
                <a:chOff x="-425784" y="755825"/>
                <a:chExt cx="6004156" cy="2749255"/>
              </a:xfrm>
            </p:grpSpPr>
            <p:sp>
              <p:nvSpPr>
                <p:cNvPr id="29" name="Round Diagonal Corner of Rectangle 28">
                  <a:extLst>
                    <a:ext uri="{FF2B5EF4-FFF2-40B4-BE49-F238E27FC236}">
                      <a16:creationId xmlns:a16="http://schemas.microsoft.com/office/drawing/2014/main" id="{F6778A01-3714-7D70-E9B5-B29902BCFE43}"/>
                    </a:ext>
                  </a:extLst>
                </p:cNvPr>
                <p:cNvSpPr/>
                <p:nvPr/>
              </p:nvSpPr>
              <p:spPr>
                <a:xfrm>
                  <a:off x="178418" y="755825"/>
                  <a:ext cx="5399954" cy="2749255"/>
                </a:xfrm>
                <a:prstGeom prst="round2DiagRect">
                  <a:avLst>
                    <a:gd name="adj1" fmla="val 6066"/>
                    <a:gd name="adj2" fmla="val 0"/>
                  </a:avLst>
                </a:prstGeom>
                <a:solidFill>
                  <a:schemeClr val="accent1">
                    <a:lumMod val="20000"/>
                    <a:lumOff val="80000"/>
                    <a:alpha val="5965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0CC05B7-511F-1565-0706-A9FA6CF49A03}"/>
                    </a:ext>
                  </a:extLst>
                </p:cNvPr>
                <p:cNvSpPr txBox="1"/>
                <p:nvPr/>
              </p:nvSpPr>
              <p:spPr>
                <a:xfrm>
                  <a:off x="-425784" y="1603732"/>
                  <a:ext cx="4247176" cy="17466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1162050" lvl="2" indent="-311150">
                    <a:spcAft>
                      <a:spcPts val="3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sz="1700" b="1" dirty="0">
                      <a:solidFill>
                        <a:srgbClr val="202426"/>
                      </a:solidFill>
                    </a:rPr>
                    <a:t>Versatile objective</a:t>
                  </a:r>
                  <a:br>
                    <a:rPr lang="en-GB" b="1" dirty="0">
                      <a:solidFill>
                        <a:srgbClr val="202426"/>
                      </a:solidFill>
                    </a:rPr>
                  </a:br>
                  <a:r>
                    <a:rPr lang="en-GB" sz="1600" i="1" dirty="0">
                      <a:solidFill>
                        <a:srgbClr val="202426"/>
                      </a:solidFill>
                    </a:rPr>
                    <a:t>Beam position, beam loss, …</a:t>
                  </a:r>
                  <a:endParaRPr lang="en-GB" sz="1600" b="1" i="1" dirty="0">
                    <a:solidFill>
                      <a:srgbClr val="202426"/>
                    </a:solidFill>
                  </a:endParaRPr>
                </a:p>
                <a:p>
                  <a:pPr marL="1162050" lvl="2" indent="-311150">
                    <a:spcAft>
                      <a:spcPts val="3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sz="1700" b="1" dirty="0">
                      <a:solidFill>
                        <a:srgbClr val="202426"/>
                      </a:solidFill>
                    </a:rPr>
                    <a:t>Generic settings &amp; actors</a:t>
                  </a:r>
                </a:p>
                <a:p>
                  <a:pPr marL="1162050" lvl="2" indent="-311150">
                    <a:spcAft>
                      <a:spcPts val="3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sz="1700" b="1" dirty="0">
                      <a:solidFill>
                        <a:srgbClr val="202426"/>
                      </a:solidFill>
                    </a:rPr>
                    <a:t>Various algorithms</a:t>
                  </a:r>
                  <a:br>
                    <a:rPr lang="en-GB" sz="1700" b="1" dirty="0">
                      <a:solidFill>
                        <a:srgbClr val="202426"/>
                      </a:solidFill>
                    </a:rPr>
                  </a:br>
                  <a:r>
                    <a:rPr lang="en-GB" sz="1600" i="1" dirty="0">
                      <a:solidFill>
                        <a:srgbClr val="202426"/>
                      </a:solidFill>
                    </a:rPr>
                    <a:t>incl. </a:t>
                  </a:r>
                  <a:r>
                    <a:rPr lang="en-GB" sz="1600" i="1" dirty="0" err="1">
                      <a:solidFill>
                        <a:srgbClr val="202426"/>
                      </a:solidFill>
                    </a:rPr>
                    <a:t>Micado</a:t>
                  </a:r>
                  <a:r>
                    <a:rPr lang="en-GB" sz="1600" i="1" dirty="0">
                      <a:solidFill>
                        <a:srgbClr val="202426"/>
                      </a:solidFill>
                    </a:rPr>
                    <a:t> / SVD</a:t>
                  </a:r>
                </a:p>
                <a:p>
                  <a:pPr marL="1162050" lvl="2" indent="-311150">
                    <a:spcAft>
                      <a:spcPts val="3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sz="1700" b="1" dirty="0">
                      <a:solidFill>
                        <a:srgbClr val="202426"/>
                      </a:solidFill>
                    </a:rPr>
                    <a:t>In 2024: </a:t>
                  </a:r>
                  <a:r>
                    <a:rPr lang="en-GB" sz="1700" dirty="0">
                      <a:solidFill>
                        <a:srgbClr val="202426"/>
                      </a:solidFill>
                    </a:rPr>
                    <a:t>PS2SPS, SPS2LHC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A666F32-A5BE-A0C9-1659-3D5B36B9C1C9}"/>
                    </a:ext>
                  </a:extLst>
                </p:cNvPr>
                <p:cNvSpPr txBox="1"/>
                <p:nvPr/>
              </p:nvSpPr>
              <p:spPr>
                <a:xfrm>
                  <a:off x="295181" y="863443"/>
                  <a:ext cx="325018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11113" lvl="1">
                    <a:spcAft>
                      <a:spcPts val="300"/>
                    </a:spcAft>
                    <a:buSzPct val="100000"/>
                    <a:tabLst>
                      <a:tab pos="1062038" algn="l"/>
                    </a:tabLst>
                  </a:pPr>
                  <a:r>
                    <a:rPr lang="en-US" sz="1900" b="1" dirty="0">
                      <a:solidFill>
                        <a:srgbClr val="002060"/>
                      </a:solidFill>
                    </a:rPr>
                    <a:t>Trajectory </a:t>
                  </a:r>
                  <a:r>
                    <a:rPr lang="en-GB" sz="1900" b="1" dirty="0">
                      <a:solidFill>
                        <a:srgbClr val="002060"/>
                      </a:solidFill>
                      <a:effectLst/>
                    </a:rPr>
                    <a:t>steering framework</a:t>
                  </a:r>
                  <a:br>
                    <a:rPr lang="en-GB" sz="1900" b="1" dirty="0">
                      <a:solidFill>
                        <a:srgbClr val="002060"/>
                      </a:solidFill>
                      <a:effectLst/>
                    </a:rPr>
                  </a:br>
                  <a:r>
                    <a:rPr lang="en-GB" sz="1700" i="1" dirty="0">
                      <a:solidFill>
                        <a:srgbClr val="002060"/>
                      </a:solidFill>
                    </a:rPr>
                    <a:t>using </a:t>
                  </a:r>
                  <a:r>
                    <a:rPr lang="en-GB" sz="1700" i="1" dirty="0">
                      <a:solidFill>
                        <a:srgbClr val="002060"/>
                      </a:solidFill>
                      <a:effectLst/>
                    </a:rPr>
                    <a:t>acc-geoff4ucap</a:t>
                  </a:r>
                </a:p>
              </p:txBody>
            </p:sp>
          </p:grpSp>
          <p:pic>
            <p:nvPicPr>
              <p:cNvPr id="1053" name="Picture 1052">
                <a:extLst>
                  <a:ext uri="{FF2B5EF4-FFF2-40B4-BE49-F238E27FC236}">
                    <a16:creationId xmlns:a16="http://schemas.microsoft.com/office/drawing/2014/main" id="{8834D4E7-E8AF-22A2-F731-7DBB1B337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7560" y="3948440"/>
                <a:ext cx="1294573" cy="2335481"/>
              </a:xfrm>
              <a:prstGeom prst="rect">
                <a:avLst/>
              </a:prstGeom>
              <a:ln>
                <a:noFill/>
              </a:ln>
              <a:effectLst>
                <a:outerShdw blurRad="190500" dist="508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058" name="TextBox 1057">
              <a:extLst>
                <a:ext uri="{FF2B5EF4-FFF2-40B4-BE49-F238E27FC236}">
                  <a16:creationId xmlns:a16="http://schemas.microsoft.com/office/drawing/2014/main" id="{78B9DEAF-4135-EBBB-5999-E7C7CB17BA10}"/>
                </a:ext>
              </a:extLst>
            </p:cNvPr>
            <p:cNvSpPr txBox="1"/>
            <p:nvPr/>
          </p:nvSpPr>
          <p:spPr>
            <a:xfrm>
              <a:off x="4155453" y="6310299"/>
              <a:ext cx="14187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i="1" dirty="0"/>
                <a:t>G. Trad, F. Velotti</a:t>
              </a:r>
            </a:p>
          </p:txBody>
        </p:sp>
      </p:grpSp>
      <p:grpSp>
        <p:nvGrpSpPr>
          <p:cNvPr id="1061" name="Group 1060">
            <a:extLst>
              <a:ext uri="{FF2B5EF4-FFF2-40B4-BE49-F238E27FC236}">
                <a16:creationId xmlns:a16="http://schemas.microsoft.com/office/drawing/2014/main" id="{3DA8AA8E-8496-3A57-0A66-1755C47D767A}"/>
              </a:ext>
            </a:extLst>
          </p:cNvPr>
          <p:cNvGrpSpPr/>
          <p:nvPr/>
        </p:nvGrpSpPr>
        <p:grpSpPr>
          <a:xfrm>
            <a:off x="6197738" y="3866613"/>
            <a:ext cx="5399954" cy="2751463"/>
            <a:chOff x="6197738" y="3866613"/>
            <a:chExt cx="5399954" cy="2751463"/>
          </a:xfrm>
        </p:grpSpPr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C8504D30-1540-23EA-D19E-77D5383DF84C}"/>
                </a:ext>
              </a:extLst>
            </p:cNvPr>
            <p:cNvGrpSpPr/>
            <p:nvPr/>
          </p:nvGrpSpPr>
          <p:grpSpPr>
            <a:xfrm>
              <a:off x="6197738" y="3866613"/>
              <a:ext cx="5399954" cy="2751463"/>
              <a:chOff x="6197738" y="3866613"/>
              <a:chExt cx="5399954" cy="2751463"/>
            </a:xfrm>
          </p:grpSpPr>
          <p:sp>
            <p:nvSpPr>
              <p:cNvPr id="1052" name="Round Diagonal Corner of Rectangle 1051">
                <a:extLst>
                  <a:ext uri="{FF2B5EF4-FFF2-40B4-BE49-F238E27FC236}">
                    <a16:creationId xmlns:a16="http://schemas.microsoft.com/office/drawing/2014/main" id="{CB0A9AD2-C352-6EF2-D72A-12D53423A667}"/>
                  </a:ext>
                </a:extLst>
              </p:cNvPr>
              <p:cNvSpPr/>
              <p:nvPr/>
            </p:nvSpPr>
            <p:spPr>
              <a:xfrm>
                <a:off x="6197738" y="3866613"/>
                <a:ext cx="5399954" cy="2751463"/>
              </a:xfrm>
              <a:prstGeom prst="round2DiagRect">
                <a:avLst>
                  <a:gd name="adj1" fmla="val 6066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  <a:alpha val="5965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048" name="TextBox 1047">
                <a:extLst>
                  <a:ext uri="{FF2B5EF4-FFF2-40B4-BE49-F238E27FC236}">
                    <a16:creationId xmlns:a16="http://schemas.microsoft.com/office/drawing/2014/main" id="{229AF3E9-D375-8A79-F33F-DBF2DDC1B1EC}"/>
                  </a:ext>
                </a:extLst>
              </p:cNvPr>
              <p:cNvSpPr txBox="1"/>
              <p:nvPr/>
            </p:nvSpPr>
            <p:spPr>
              <a:xfrm>
                <a:off x="6311537" y="4003306"/>
                <a:ext cx="4570332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CH" sz="1900" b="1" dirty="0">
                    <a:solidFill>
                      <a:schemeClr val="accent6">
                        <a:lumMod val="75000"/>
                      </a:schemeClr>
                    </a:solidFill>
                  </a:rPr>
                  <a:t>PS EAST: </a:t>
                </a:r>
                <a:r>
                  <a:rPr lang="en-CH" sz="1900" dirty="0">
                    <a:solidFill>
                      <a:schemeClr val="accent6">
                        <a:lumMod val="75000"/>
                      </a:schemeClr>
                    </a:solidFill>
                  </a:rPr>
                  <a:t>fixed target beam steering</a:t>
                </a:r>
              </a:p>
            </p:txBody>
          </p:sp>
          <p:pic>
            <p:nvPicPr>
              <p:cNvPr id="1049" name="Picture 4">
                <a:extLst>
                  <a:ext uri="{FF2B5EF4-FFF2-40B4-BE49-F238E27FC236}">
                    <a16:creationId xmlns:a16="http://schemas.microsoft.com/office/drawing/2014/main" id="{375B39C7-304B-ACEE-E583-F14CA13185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74"/>
              <a:stretch/>
            </p:blipFill>
            <p:spPr bwMode="auto">
              <a:xfrm>
                <a:off x="9617514" y="4423875"/>
                <a:ext cx="1716198" cy="183261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51" name="TextBox 1050">
                <a:extLst>
                  <a:ext uri="{FF2B5EF4-FFF2-40B4-BE49-F238E27FC236}">
                    <a16:creationId xmlns:a16="http://schemas.microsoft.com/office/drawing/2014/main" id="{E127EEA8-20E8-1948-2772-6200D4865891}"/>
                  </a:ext>
                </a:extLst>
              </p:cNvPr>
              <p:cNvSpPr txBox="1"/>
              <p:nvPr/>
            </p:nvSpPr>
            <p:spPr>
              <a:xfrm>
                <a:off x="6496149" y="4555180"/>
                <a:ext cx="2835157" cy="1777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17500" lvl="1" indent="-317500">
                  <a:spcAft>
                    <a:spcPts val="3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1700" b="1" dirty="0"/>
                  <a:t>PID </a:t>
                </a:r>
                <a:r>
                  <a:rPr lang="en-CH" sz="1700" dirty="0"/>
                  <a:t>regulator on </a:t>
                </a:r>
                <a:r>
                  <a:rPr lang="en-CH" sz="1700" b="1" dirty="0"/>
                  <a:t>UCAP</a:t>
                </a:r>
              </a:p>
              <a:p>
                <a:pPr marL="317500" lvl="1" indent="-317500">
                  <a:spcAft>
                    <a:spcPts val="3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1700" b="1" dirty="0"/>
                  <a:t>Simple &amp; effective</a:t>
                </a:r>
              </a:p>
              <a:p>
                <a:pPr marL="317500" lvl="1" indent="-317500">
                  <a:spcAft>
                    <a:spcPts val="3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1700" b="1" dirty="0"/>
                  <a:t>2024: </a:t>
                </a:r>
                <a:r>
                  <a:rPr lang="en-CH" sz="1700" dirty="0"/>
                  <a:t>integrate with acc-geoff4ucap</a:t>
                </a:r>
              </a:p>
              <a:p>
                <a:pPr marL="317500" lvl="1" indent="-317500">
                  <a:spcAft>
                    <a:spcPts val="3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1700" b="1" dirty="0"/>
                  <a:t>Similar controller </a:t>
                </a:r>
                <a:r>
                  <a:rPr lang="en-CH" sz="1700" dirty="0"/>
                  <a:t>for TL towards AD</a:t>
                </a:r>
              </a:p>
            </p:txBody>
          </p:sp>
        </p:grpSp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3AC39360-F27A-A486-39C9-52A81FFFEC2E}"/>
                </a:ext>
              </a:extLst>
            </p:cNvPr>
            <p:cNvSpPr txBox="1"/>
            <p:nvPr/>
          </p:nvSpPr>
          <p:spPr>
            <a:xfrm>
              <a:off x="10307264" y="6309167"/>
              <a:ext cx="10742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i="1" dirty="0"/>
                <a:t>J. McCarthy</a:t>
              </a:r>
            </a:p>
          </p:txBody>
        </p:sp>
      </p:grpSp>
      <p:sp>
        <p:nvSpPr>
          <p:cNvPr id="1062" name="TextBox 1061">
            <a:extLst>
              <a:ext uri="{FF2B5EF4-FFF2-40B4-BE49-F238E27FC236}">
                <a16:creationId xmlns:a16="http://schemas.microsoft.com/office/drawing/2014/main" id="{E86A5B99-1AB6-7AEE-6A97-78C009EF6F02}"/>
              </a:ext>
            </a:extLst>
          </p:cNvPr>
          <p:cNvSpPr txBox="1"/>
          <p:nvPr/>
        </p:nvSpPr>
        <p:spPr>
          <a:xfrm>
            <a:off x="4647058" y="3385137"/>
            <a:ext cx="2621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/>
              <a:t>A. Huschauer, M. Schenk, C. Uden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B73510-66EF-C45C-3B1B-05599A3054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057" t="24283" r="105" b="52002"/>
          <a:stretch/>
        </p:blipFill>
        <p:spPr>
          <a:xfrm>
            <a:off x="10260106" y="74026"/>
            <a:ext cx="1844336" cy="61471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366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Auto-pilots: spill noise cancellation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4C7F4FF1-D78B-94C2-7393-BAAE9D2C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06CA17-6A44-0DC5-C9B5-C918D590FD65}"/>
              </a:ext>
            </a:extLst>
          </p:cNvPr>
          <p:cNvSpPr txBox="1"/>
          <p:nvPr/>
        </p:nvSpPr>
        <p:spPr>
          <a:xfrm>
            <a:off x="555604" y="1452599"/>
            <a:ext cx="6988423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</a:rPr>
              <a:t>2022: </a:t>
            </a:r>
            <a:r>
              <a:rPr lang="en-CH" sz="1900" dirty="0">
                <a:solidFill>
                  <a:srgbClr val="002060"/>
                </a:solidFill>
              </a:rPr>
              <a:t>auto-launching numerical optimizer</a:t>
            </a:r>
          </a:p>
          <a:p>
            <a:pPr marL="671513" lvl="1" indent="-287338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Effective for 50 Hz, but </a:t>
            </a:r>
            <a:r>
              <a:rPr lang="en-CH" b="1" dirty="0"/>
              <a:t>not for 100 Hz</a:t>
            </a:r>
          </a:p>
          <a:p>
            <a:pPr marL="671513" lvl="1" indent="-287338">
              <a:spcAft>
                <a:spcPts val="8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Phases of </a:t>
            </a:r>
            <a:r>
              <a:rPr lang="en-CH" b="1" dirty="0"/>
              <a:t>strong exploration</a:t>
            </a:r>
            <a:endParaRPr lang="en-CH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A59C6F-9F41-357B-0F8D-40683B72D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391" y="2226951"/>
            <a:ext cx="3264005" cy="1976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924807-36F4-41FF-C92F-C70414B0F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774" y="3829519"/>
            <a:ext cx="3698027" cy="1773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45DF261-32EB-ED42-563B-3DA80A688BFD}"/>
              </a:ext>
            </a:extLst>
          </p:cNvPr>
          <p:cNvSpPr/>
          <p:nvPr/>
        </p:nvSpPr>
        <p:spPr>
          <a:xfrm rot="20095952">
            <a:off x="8799337" y="2645033"/>
            <a:ext cx="297414" cy="1075295"/>
          </a:xfrm>
          <a:prstGeom prst="ellipse">
            <a:avLst/>
          </a:pr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24778AD-003E-A621-2DFC-8A0880D2502F}"/>
              </a:ext>
            </a:extLst>
          </p:cNvPr>
          <p:cNvSpPr/>
          <p:nvPr/>
        </p:nvSpPr>
        <p:spPr>
          <a:xfrm>
            <a:off x="7907772" y="3225905"/>
            <a:ext cx="835267" cy="1194134"/>
          </a:xfrm>
          <a:custGeom>
            <a:avLst/>
            <a:gdLst>
              <a:gd name="connsiteX0" fmla="*/ 1182973 w 1182973"/>
              <a:gd name="connsiteY0" fmla="*/ 0 h 1865870"/>
              <a:gd name="connsiteX1" fmla="*/ 21438 w 1182973"/>
              <a:gd name="connsiteY1" fmla="*/ 1013254 h 1865870"/>
              <a:gd name="connsiteX2" fmla="*/ 540422 w 1182973"/>
              <a:gd name="connsiteY2" fmla="*/ 1865870 h 186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2973" h="1865870">
                <a:moveTo>
                  <a:pt x="1182973" y="0"/>
                </a:moveTo>
                <a:cubicBezTo>
                  <a:pt x="655751" y="351138"/>
                  <a:pt x="128530" y="702276"/>
                  <a:pt x="21438" y="1013254"/>
                </a:cubicBezTo>
                <a:cubicBezTo>
                  <a:pt x="-85654" y="1324232"/>
                  <a:pt x="227384" y="1595051"/>
                  <a:pt x="540422" y="1865870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2105F4-4D07-1E1E-9D11-9ACFDC297FB6}"/>
              </a:ext>
            </a:extLst>
          </p:cNvPr>
          <p:cNvCxnSpPr/>
          <p:nvPr/>
        </p:nvCxnSpPr>
        <p:spPr>
          <a:xfrm>
            <a:off x="8136313" y="4533743"/>
            <a:ext cx="3023243" cy="0"/>
          </a:xfrm>
          <a:prstGeom prst="line">
            <a:avLst/>
          </a:prstGeom>
          <a:ln w="2222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B58C05-CEB1-8819-E797-F09047D2D141}"/>
              </a:ext>
            </a:extLst>
          </p:cNvPr>
          <p:cNvSpPr txBox="1"/>
          <p:nvPr/>
        </p:nvSpPr>
        <p:spPr>
          <a:xfrm>
            <a:off x="555604" y="2437456"/>
            <a:ext cx="6824448" cy="1872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</a:rPr>
              <a:t>2023: </a:t>
            </a:r>
            <a:r>
              <a:rPr lang="en-CH" sz="1900" dirty="0">
                <a:solidFill>
                  <a:srgbClr val="002060"/>
                </a:solidFill>
              </a:rPr>
              <a:t>continuous control &amp; empty bucket channeling</a:t>
            </a:r>
            <a:endParaRPr lang="en-CH" sz="1900" i="1" dirty="0">
              <a:solidFill>
                <a:srgbClr val="002060"/>
              </a:solidFill>
            </a:endParaRPr>
          </a:p>
          <a:p>
            <a:pPr marL="666750" lvl="1" indent="-277813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Adaptive Bayesian optimization </a:t>
            </a:r>
            <a:r>
              <a:rPr lang="en-CH" dirty="0"/>
              <a:t>(ABO)</a:t>
            </a:r>
            <a:br>
              <a:rPr lang="en-CH" dirty="0"/>
            </a:br>
            <a:r>
              <a:rPr lang="en-CH" i="1" dirty="0"/>
              <a:t>a spatio-temporal GP model</a:t>
            </a:r>
            <a:endParaRPr lang="en-CH" b="1" i="1" dirty="0"/>
          </a:p>
          <a:p>
            <a:pPr marL="666750" lvl="1" indent="-277813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Improvements </a:t>
            </a:r>
            <a:r>
              <a:rPr lang="en-CH" dirty="0"/>
              <a:t>throughout the run (UCAP GPU, EBC)</a:t>
            </a:r>
            <a:endParaRPr lang="en-CH" sz="1600" i="1" dirty="0"/>
          </a:p>
          <a:p>
            <a:pPr marL="666750" lvl="1" indent="-277813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Well</a:t>
            </a:r>
            <a:r>
              <a:rPr lang="en-CH" dirty="0"/>
              <a:t> </a:t>
            </a:r>
            <a:r>
              <a:rPr lang="en-CH" b="1" dirty="0"/>
              <a:t>within objective</a:t>
            </a:r>
            <a:endParaRPr lang="en-CH" dirty="0"/>
          </a:p>
          <a:p>
            <a:pPr marL="666750" lvl="1" indent="-277813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Occasional </a:t>
            </a:r>
            <a:r>
              <a:rPr lang="en-CH" b="1" dirty="0"/>
              <a:t>exploration spikes</a:t>
            </a:r>
            <a:r>
              <a:rPr lang="en-CH" dirty="0"/>
              <a:t>: use proximal biasing in 2024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42DA35-33F7-B8E4-6403-BA6FD4D30FCD}"/>
              </a:ext>
            </a:extLst>
          </p:cNvPr>
          <p:cNvGrpSpPr/>
          <p:nvPr/>
        </p:nvGrpSpPr>
        <p:grpSpPr>
          <a:xfrm>
            <a:off x="595830" y="4260885"/>
            <a:ext cx="7051366" cy="2577722"/>
            <a:chOff x="535746" y="4443900"/>
            <a:chExt cx="6446424" cy="235657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59CD82D-56BD-1614-EB43-AB86ED4445BF}"/>
                </a:ext>
              </a:extLst>
            </p:cNvPr>
            <p:cNvGrpSpPr/>
            <p:nvPr/>
          </p:nvGrpSpPr>
          <p:grpSpPr>
            <a:xfrm>
              <a:off x="535746" y="4443900"/>
              <a:ext cx="5756654" cy="2113234"/>
              <a:chOff x="309301" y="4416877"/>
              <a:chExt cx="5979446" cy="219502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AA5E0B7-2ACC-F5F3-EB94-C04DE46404EC}"/>
                  </a:ext>
                </a:extLst>
              </p:cNvPr>
              <p:cNvGrpSpPr/>
              <p:nvPr/>
            </p:nvGrpSpPr>
            <p:grpSpPr>
              <a:xfrm>
                <a:off x="3239763" y="4487969"/>
                <a:ext cx="3048984" cy="2111815"/>
                <a:chOff x="3427486" y="4416878"/>
                <a:chExt cx="3169111" cy="219501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34BDBA0B-4BAC-C1A7-B844-350E909F9F16}"/>
                    </a:ext>
                  </a:extLst>
                </p:cNvPr>
                <p:cNvGrpSpPr/>
                <p:nvPr/>
              </p:nvGrpSpPr>
              <p:grpSpPr>
                <a:xfrm>
                  <a:off x="3603098" y="4416878"/>
                  <a:ext cx="2993499" cy="2195019"/>
                  <a:chOff x="8153143" y="4254333"/>
                  <a:chExt cx="2993499" cy="2195019"/>
                </a:xfrm>
              </p:grpSpPr>
              <p:pic>
                <p:nvPicPr>
                  <p:cNvPr id="30" name="Picture 29">
                    <a:extLst>
                      <a:ext uri="{FF2B5EF4-FFF2-40B4-BE49-F238E27FC236}">
                        <a16:creationId xmlns:a16="http://schemas.microsoft.com/office/drawing/2014/main" id="{9F999436-86BE-70A3-05F6-6B735B23AC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9082"/>
                  <a:stretch/>
                </p:blipFill>
                <p:spPr>
                  <a:xfrm>
                    <a:off x="8153143" y="4254333"/>
                    <a:ext cx="2993499" cy="2195019"/>
                  </a:xfrm>
                  <a:prstGeom prst="rect">
                    <a:avLst/>
                  </a:prstGeom>
                </p:spPr>
              </p:pic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36698450-DE7E-26EB-22B4-0256235344A6}"/>
                      </a:ext>
                    </a:extLst>
                  </p:cNvPr>
                  <p:cNvSpPr/>
                  <p:nvPr/>
                </p:nvSpPr>
                <p:spPr>
                  <a:xfrm>
                    <a:off x="8473107" y="4377542"/>
                    <a:ext cx="437465" cy="213421"/>
                  </a:xfrm>
                  <a:prstGeom prst="ellipse">
                    <a:avLst/>
                  </a:prstGeom>
                  <a:noFill/>
                  <a:ln w="0">
                    <a:solidFill>
                      <a:srgbClr val="0432FF"/>
                    </a:solidFill>
                  </a:ln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B94FBDF4-162D-1D1C-77C4-9341E9E86C75}"/>
                    </a:ext>
                  </a:extLst>
                </p:cNvPr>
                <p:cNvSpPr/>
                <p:nvPr/>
              </p:nvSpPr>
              <p:spPr>
                <a:xfrm>
                  <a:off x="3427486" y="4709646"/>
                  <a:ext cx="224057" cy="16081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64B3813C-682F-13FF-5A82-DC2AEE17953F}"/>
                  </a:ext>
                </a:extLst>
              </p:cNvPr>
              <p:cNvGrpSpPr/>
              <p:nvPr/>
            </p:nvGrpSpPr>
            <p:grpSpPr>
              <a:xfrm>
                <a:off x="309301" y="4416877"/>
                <a:ext cx="3118185" cy="2195020"/>
                <a:chOff x="309301" y="4416877"/>
                <a:chExt cx="3118185" cy="2195020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B50536E8-A8E3-AEC1-902D-7A0DF127547F}"/>
                    </a:ext>
                  </a:extLst>
                </p:cNvPr>
                <p:cNvGrpSpPr/>
                <p:nvPr/>
              </p:nvGrpSpPr>
              <p:grpSpPr>
                <a:xfrm>
                  <a:off x="309301" y="4416877"/>
                  <a:ext cx="3039462" cy="2195020"/>
                  <a:chOff x="5232528" y="4326061"/>
                  <a:chExt cx="3039462" cy="2195020"/>
                </a:xfrm>
              </p:grpSpPr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B0FDAA46-3893-9778-9366-367F5E6735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r="7686"/>
                  <a:stretch/>
                </p:blipFill>
                <p:spPr>
                  <a:xfrm>
                    <a:off x="5232528" y="4326061"/>
                    <a:ext cx="3039462" cy="2195020"/>
                  </a:xfrm>
                  <a:prstGeom prst="rect">
                    <a:avLst/>
                  </a:prstGeom>
                </p:spPr>
              </p:pic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B2EFD78C-BECE-4871-96E1-6070D11EA988}"/>
                      </a:ext>
                    </a:extLst>
                  </p:cNvPr>
                  <p:cNvSpPr/>
                  <p:nvPr/>
                </p:nvSpPr>
                <p:spPr>
                  <a:xfrm>
                    <a:off x="5848752" y="4512120"/>
                    <a:ext cx="437465" cy="213421"/>
                  </a:xfrm>
                  <a:prstGeom prst="ellipse">
                    <a:avLst/>
                  </a:prstGeom>
                  <a:noFill/>
                  <a:ln w="0">
                    <a:solidFill>
                      <a:srgbClr val="0432FF"/>
                    </a:solidFill>
                  </a:ln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FD4E469-C52A-6EA4-B446-97EE19CB07D5}"/>
                    </a:ext>
                  </a:extLst>
                </p:cNvPr>
                <p:cNvSpPr/>
                <p:nvPr/>
              </p:nvSpPr>
              <p:spPr>
                <a:xfrm>
                  <a:off x="3300318" y="4880837"/>
                  <a:ext cx="127168" cy="26644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360586-FA79-E037-B0FD-B81FC4137514}"/>
                </a:ext>
              </a:extLst>
            </p:cNvPr>
            <p:cNvSpPr txBox="1"/>
            <p:nvPr/>
          </p:nvSpPr>
          <p:spPr>
            <a:xfrm>
              <a:off x="3816046" y="6477312"/>
              <a:ext cx="3166124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500" i="1" dirty="0"/>
                <a:t>P. Arrutia, V. Kain, M. Schenk, F. Velotti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CDA0EF2-3C51-7E2E-CB70-DE4AFC4829E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057" t="24283" r="105" b="52002"/>
          <a:stretch/>
        </p:blipFill>
        <p:spPr>
          <a:xfrm>
            <a:off x="10260106" y="74026"/>
            <a:ext cx="1844336" cy="6147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6E1103-BABB-193A-A816-4920EFCD5A9F}"/>
              </a:ext>
            </a:extLst>
          </p:cNvPr>
          <p:cNvSpPr txBox="1"/>
          <p:nvPr/>
        </p:nvSpPr>
        <p:spPr>
          <a:xfrm>
            <a:off x="555604" y="1107457"/>
            <a:ext cx="1150363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</a:rPr>
              <a:t>SPS </a:t>
            </a:r>
            <a:r>
              <a:rPr lang="en-CH" sz="1900" dirty="0">
                <a:solidFill>
                  <a:srgbClr val="002060"/>
                </a:solidFill>
              </a:rPr>
              <a:t>slow-extracted beam current has </a:t>
            </a:r>
            <a:r>
              <a:rPr lang="en-CH" sz="1900" b="1" dirty="0">
                <a:solidFill>
                  <a:srgbClr val="002060"/>
                </a:solidFill>
              </a:rPr>
              <a:t>50 Hz &amp; 100 Hz noise </a:t>
            </a:r>
            <a:r>
              <a:rPr lang="en-CH" sz="1900" dirty="0">
                <a:solidFill>
                  <a:srgbClr val="002060"/>
                </a:solidFill>
              </a:rPr>
              <a:t>originating from </a:t>
            </a:r>
            <a:r>
              <a:rPr lang="en-CH" sz="1900" b="1" dirty="0">
                <a:solidFill>
                  <a:srgbClr val="002060"/>
                </a:solidFill>
              </a:rPr>
              <a:t>quadrupole</a:t>
            </a:r>
            <a:r>
              <a:rPr lang="en-CH" sz="1900" dirty="0">
                <a:solidFill>
                  <a:srgbClr val="002060"/>
                </a:solidFill>
              </a:rPr>
              <a:t> power converter </a:t>
            </a:r>
            <a:r>
              <a:rPr lang="en-CH" sz="1900" b="1" dirty="0">
                <a:solidFill>
                  <a:srgbClr val="002060"/>
                </a:solidFill>
              </a:rPr>
              <a:t>ripple </a:t>
            </a:r>
          </a:p>
        </p:txBody>
      </p:sp>
    </p:spTree>
    <p:extLst>
      <p:ext uri="{BB962C8B-B14F-4D97-AF65-F5344CB8AC3E}">
        <p14:creationId xmlns:p14="http://schemas.microsoft.com/office/powerpoint/2010/main" val="20895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7"/>
            </p:par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Reinforcement learning: a selection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4C7F4FF1-D78B-94C2-7393-BAAE9D2C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246A005-7683-DD19-6248-BFF499A7E528}"/>
              </a:ext>
            </a:extLst>
          </p:cNvPr>
          <p:cNvGrpSpPr/>
          <p:nvPr/>
        </p:nvGrpSpPr>
        <p:grpSpPr>
          <a:xfrm>
            <a:off x="122662" y="1198021"/>
            <a:ext cx="5930446" cy="2623268"/>
            <a:chOff x="122662" y="1291805"/>
            <a:chExt cx="5930446" cy="2623268"/>
          </a:xfrm>
        </p:grpSpPr>
        <p:sp>
          <p:nvSpPr>
            <p:cNvPr id="42" name="Round Diagonal Corner of Rectangle 41">
              <a:extLst>
                <a:ext uri="{FF2B5EF4-FFF2-40B4-BE49-F238E27FC236}">
                  <a16:creationId xmlns:a16="http://schemas.microsoft.com/office/drawing/2014/main" id="{17BAD1FA-6BE6-75BD-C642-1427E0DAC1D3}"/>
                </a:ext>
              </a:extLst>
            </p:cNvPr>
            <p:cNvSpPr/>
            <p:nvPr/>
          </p:nvSpPr>
          <p:spPr>
            <a:xfrm>
              <a:off x="122662" y="1291805"/>
              <a:ext cx="5930446" cy="2623268"/>
            </a:xfrm>
            <a:prstGeom prst="round2DiagRect">
              <a:avLst>
                <a:gd name="adj1" fmla="val 7012"/>
                <a:gd name="adj2" fmla="val 0"/>
              </a:avLst>
            </a:prstGeom>
            <a:solidFill>
              <a:schemeClr val="accent6">
                <a:lumMod val="20000"/>
                <a:lumOff val="80000"/>
                <a:alpha val="8007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DC469B-4A69-98BE-6378-329E6F69F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5421" y="1414504"/>
              <a:ext cx="1323219" cy="239956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870E50-A9F4-4C0D-F36E-377FE33ABC64}"/>
                </a:ext>
              </a:extLst>
            </p:cNvPr>
            <p:cNvSpPr txBox="1"/>
            <p:nvPr/>
          </p:nvSpPr>
          <p:spPr>
            <a:xfrm>
              <a:off x="1787051" y="1781139"/>
              <a:ext cx="4156480" cy="1592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500"/>
                </a:spcAft>
                <a:buSzPct val="80000"/>
                <a:buFont typeface="Wingdings" pitchFamily="2" charset="2"/>
                <a:buChar char="Ø"/>
              </a:pPr>
              <a:r>
                <a:rPr lang="en-GB" sz="1700" dirty="0"/>
                <a:t>Correct RF </a:t>
              </a:r>
              <a:r>
                <a:rPr lang="en-GB" sz="1700" b="1" dirty="0"/>
                <a:t>phase &amp; voltage </a:t>
              </a:r>
              <a:r>
                <a:rPr lang="en-GB" sz="1700" dirty="0"/>
                <a:t>for </a:t>
              </a:r>
              <a:r>
                <a:rPr lang="en-GB" sz="1700" b="1" dirty="0"/>
                <a:t>uniform bunch splitting </a:t>
              </a:r>
              <a:r>
                <a:rPr lang="en-GB" sz="1700" dirty="0"/>
                <a:t>(LHC beams)</a:t>
              </a:r>
            </a:p>
            <a:p>
              <a:pPr marL="285750" indent="-285750">
                <a:spcAft>
                  <a:spcPts val="500"/>
                </a:spcAft>
                <a:buFont typeface="Wingdings" pitchFamily="2" charset="2"/>
                <a:buChar char="Ø"/>
              </a:pPr>
              <a:r>
                <a:rPr lang="en-GB" sz="1700" dirty="0"/>
                <a:t>Successful </a:t>
              </a:r>
              <a:r>
                <a:rPr lang="en-GB" sz="1700" b="1" dirty="0"/>
                <a:t>sim2real </a:t>
              </a:r>
              <a:r>
                <a:rPr lang="en-GB" sz="1700" dirty="0"/>
                <a:t>&amp; fully </a:t>
              </a:r>
              <a:r>
                <a:rPr lang="en-GB" sz="1700" b="1" dirty="0"/>
                <a:t>operational</a:t>
              </a:r>
            </a:p>
            <a:p>
              <a:pPr marL="285750" indent="-285750">
                <a:spcAft>
                  <a:spcPts val="500"/>
                </a:spcAft>
                <a:buFont typeface="Wingdings" pitchFamily="2" charset="2"/>
                <a:buChar char="Ø"/>
              </a:pPr>
              <a:r>
                <a:rPr lang="en-GB" sz="1700" b="1" dirty="0"/>
                <a:t>Multi-agent</a:t>
              </a:r>
              <a:r>
                <a:rPr lang="en-GB" sz="1700" dirty="0"/>
                <a:t> (SAC) &amp; </a:t>
              </a:r>
              <a:r>
                <a:rPr lang="en-GB" sz="1700" b="1" dirty="0"/>
                <a:t>CNN</a:t>
              </a:r>
              <a:r>
                <a:rPr lang="en-GB" sz="1700" dirty="0"/>
                <a:t> for initial guess</a:t>
              </a:r>
            </a:p>
            <a:p>
              <a:pPr marL="285750" indent="-285750">
                <a:spcAft>
                  <a:spcPts val="500"/>
                </a:spcAft>
                <a:buFont typeface="Wingdings" pitchFamily="2" charset="2"/>
                <a:buChar char="Ø"/>
              </a:pPr>
              <a:r>
                <a:rPr lang="en-GB" sz="1700" b="1" dirty="0"/>
                <a:t>Next: continuous</a:t>
              </a:r>
              <a:r>
                <a:rPr lang="en-GB" sz="1700" dirty="0"/>
                <a:t> controller (UCAP)</a:t>
              </a:r>
              <a:endParaRPr lang="en-GB" sz="1700" b="1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79F9CAC-B9C2-D790-2897-306913995E3A}"/>
                </a:ext>
              </a:extLst>
            </p:cNvPr>
            <p:cNvSpPr txBox="1"/>
            <p:nvPr/>
          </p:nvSpPr>
          <p:spPr>
            <a:xfrm>
              <a:off x="1700343" y="1356629"/>
              <a:ext cx="42992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900" b="1" dirty="0">
                  <a:solidFill>
                    <a:schemeClr val="accent6">
                      <a:lumMod val="50000"/>
                    </a:schemeClr>
                  </a:solidFill>
                </a:rPr>
                <a:t>PS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0467EA-0915-1299-E8B2-981B4D4A1120}"/>
              </a:ext>
            </a:extLst>
          </p:cNvPr>
          <p:cNvGrpSpPr/>
          <p:nvPr/>
        </p:nvGrpSpPr>
        <p:grpSpPr>
          <a:xfrm>
            <a:off x="122662" y="4059045"/>
            <a:ext cx="5930446" cy="2618592"/>
            <a:chOff x="122662" y="4059045"/>
            <a:chExt cx="5930446" cy="26185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96A956C-2F4A-A970-D230-9CF0D985F7B8}"/>
                </a:ext>
              </a:extLst>
            </p:cNvPr>
            <p:cNvGrpSpPr/>
            <p:nvPr/>
          </p:nvGrpSpPr>
          <p:grpSpPr>
            <a:xfrm>
              <a:off x="122662" y="4059045"/>
              <a:ext cx="5930446" cy="2618592"/>
              <a:chOff x="122662" y="4059045"/>
              <a:chExt cx="5930446" cy="2618592"/>
            </a:xfrm>
          </p:grpSpPr>
          <p:sp>
            <p:nvSpPr>
              <p:cNvPr id="29" name="Round Diagonal Corner of Rectangle 28">
                <a:extLst>
                  <a:ext uri="{FF2B5EF4-FFF2-40B4-BE49-F238E27FC236}">
                    <a16:creationId xmlns:a16="http://schemas.microsoft.com/office/drawing/2014/main" id="{F6778A01-3714-7D70-E9B5-B29902BCFE43}"/>
                  </a:ext>
                </a:extLst>
              </p:cNvPr>
              <p:cNvSpPr/>
              <p:nvPr/>
            </p:nvSpPr>
            <p:spPr>
              <a:xfrm>
                <a:off x="122662" y="4059045"/>
                <a:ext cx="5930446" cy="2618592"/>
              </a:xfrm>
              <a:prstGeom prst="round2DiagRect">
                <a:avLst>
                  <a:gd name="adj1" fmla="val 6066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  <a:alpha val="5965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0F713EE-6F69-49BB-F072-AAB40CC14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65735" y="4633168"/>
                <a:ext cx="2367667" cy="170457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0CC05B7-511F-1565-0706-A9FA6CF49A03}"/>
                  </a:ext>
                </a:extLst>
              </p:cNvPr>
              <p:cNvSpPr txBox="1"/>
              <p:nvPr/>
            </p:nvSpPr>
            <p:spPr>
              <a:xfrm>
                <a:off x="285720" y="4519658"/>
                <a:ext cx="3575080" cy="2051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b="1" dirty="0"/>
                  <a:t>PhD project </a:t>
                </a:r>
                <a:r>
                  <a:rPr lang="en-GB" sz="1700" i="1" dirty="0"/>
                  <a:t>(B. Rodriguez)</a:t>
                </a:r>
                <a:r>
                  <a:rPr lang="en-GB" sz="1700" b="1" dirty="0"/>
                  <a:t>:</a:t>
                </a:r>
                <a:br>
                  <a:rPr lang="en-GB" sz="1700" b="1" dirty="0"/>
                </a:br>
                <a:r>
                  <a:rPr lang="en-GB" sz="1700" dirty="0"/>
                  <a:t>control LINAC3 cavities for </a:t>
                </a:r>
                <a:r>
                  <a:rPr lang="en-GB" sz="1700" b="1" dirty="0"/>
                  <a:t>optimal injection efficiency </a:t>
                </a:r>
                <a:r>
                  <a:rPr lang="en-GB" sz="1700" dirty="0"/>
                  <a:t>into LEIR</a:t>
                </a:r>
              </a:p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RL state based on </a:t>
                </a:r>
                <a:r>
                  <a:rPr lang="en-GB" sz="1700" b="1" dirty="0"/>
                  <a:t>VAE-encoded Schottky</a:t>
                </a:r>
                <a:r>
                  <a:rPr lang="en-GB" sz="1700" dirty="0"/>
                  <a:t> spectra</a:t>
                </a:r>
              </a:p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Agent trained on </a:t>
                </a:r>
                <a:r>
                  <a:rPr lang="en-GB" sz="1700" b="1" dirty="0"/>
                  <a:t>data-driven dynamics model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A666F32-A5BE-A0C9-1659-3D5B36B9C1C9}"/>
                  </a:ext>
                </a:extLst>
              </p:cNvPr>
              <p:cNvSpPr txBox="1"/>
              <p:nvPr/>
            </p:nvSpPr>
            <p:spPr>
              <a:xfrm>
                <a:off x="184752" y="4137068"/>
                <a:ext cx="1547540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900" b="1" dirty="0">
                    <a:solidFill>
                      <a:srgbClr val="002060"/>
                    </a:solidFill>
                  </a:rPr>
                  <a:t>LINAC3 / LEIR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B3B4BA-0F67-E77A-A66F-8CAA85C2933E}"/>
                </a:ext>
              </a:extLst>
            </p:cNvPr>
            <p:cNvSpPr txBox="1"/>
            <p:nvPr/>
          </p:nvSpPr>
          <p:spPr>
            <a:xfrm>
              <a:off x="4373882" y="6369860"/>
              <a:ext cx="1539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i="1" dirty="0"/>
                <a:t>V. Kain, N. Madysa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260E57-3D2E-5A3C-0789-562E121798E9}"/>
              </a:ext>
            </a:extLst>
          </p:cNvPr>
          <p:cNvGrpSpPr/>
          <p:nvPr/>
        </p:nvGrpSpPr>
        <p:grpSpPr>
          <a:xfrm>
            <a:off x="6233066" y="4054369"/>
            <a:ext cx="5836271" cy="2623268"/>
            <a:chOff x="6233066" y="4054369"/>
            <a:chExt cx="5836271" cy="26232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7DCA515-4E62-033B-CAA5-D10699C122C4}"/>
                </a:ext>
              </a:extLst>
            </p:cNvPr>
            <p:cNvGrpSpPr/>
            <p:nvPr/>
          </p:nvGrpSpPr>
          <p:grpSpPr>
            <a:xfrm>
              <a:off x="6233066" y="4054369"/>
              <a:ext cx="5836271" cy="2623268"/>
              <a:chOff x="6233066" y="4054369"/>
              <a:chExt cx="5836271" cy="2623268"/>
            </a:xfrm>
          </p:grpSpPr>
          <p:sp>
            <p:nvSpPr>
              <p:cNvPr id="59" name="Round Diagonal Corner of Rectangle 58">
                <a:extLst>
                  <a:ext uri="{FF2B5EF4-FFF2-40B4-BE49-F238E27FC236}">
                    <a16:creationId xmlns:a16="http://schemas.microsoft.com/office/drawing/2014/main" id="{CE8F19F8-EF22-254E-F21F-7F81FF90977D}"/>
                  </a:ext>
                </a:extLst>
              </p:cNvPr>
              <p:cNvSpPr/>
              <p:nvPr/>
            </p:nvSpPr>
            <p:spPr>
              <a:xfrm>
                <a:off x="6233066" y="4054369"/>
                <a:ext cx="5836271" cy="2623268"/>
              </a:xfrm>
              <a:prstGeom prst="round2DiagRect">
                <a:avLst>
                  <a:gd name="adj1" fmla="val 7012"/>
                  <a:gd name="adj2" fmla="val 0"/>
                </a:avLst>
              </a:prstGeom>
              <a:solidFill>
                <a:schemeClr val="accent3">
                  <a:lumMod val="20000"/>
                  <a:lumOff val="80000"/>
                  <a:alpha val="8007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87A295-7A05-24E1-8784-66930CEBCC87}"/>
                  </a:ext>
                </a:extLst>
              </p:cNvPr>
              <p:cNvSpPr txBox="1"/>
              <p:nvPr/>
            </p:nvSpPr>
            <p:spPr>
              <a:xfrm>
                <a:off x="8186219" y="4619004"/>
                <a:ext cx="3833555" cy="1528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b="1" dirty="0"/>
                  <a:t>Steer DC beams </a:t>
                </a:r>
                <a:r>
                  <a:rPr lang="en-GB" sz="1700" dirty="0"/>
                  <a:t>in TT20 TL using </a:t>
                </a:r>
                <a:r>
                  <a:rPr lang="en-GB" sz="1700" b="1" dirty="0"/>
                  <a:t>split-foil </a:t>
                </a:r>
                <a:r>
                  <a:rPr lang="en-GB" sz="1700" dirty="0"/>
                  <a:t>secondary emission </a:t>
                </a:r>
                <a:r>
                  <a:rPr lang="en-GB" sz="1700" b="1" dirty="0"/>
                  <a:t>monitors</a:t>
                </a:r>
              </a:p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Works well in simulations, </a:t>
                </a:r>
                <a:r>
                  <a:rPr lang="en-GB" sz="1700" b="1" dirty="0"/>
                  <a:t>with noise and varying emittances</a:t>
                </a:r>
              </a:p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Ready for </a:t>
                </a:r>
                <a:r>
                  <a:rPr lang="en-GB" sz="1700" b="1" dirty="0"/>
                  <a:t>sim2real test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887C65C-75D4-0276-BB97-1EEBBA68997E}"/>
                  </a:ext>
                </a:extLst>
              </p:cNvPr>
              <p:cNvGrpSpPr/>
              <p:nvPr/>
            </p:nvGrpSpPr>
            <p:grpSpPr>
              <a:xfrm>
                <a:off x="6381493" y="4186068"/>
                <a:ext cx="1592243" cy="2382389"/>
                <a:chOff x="4421264" y="347431"/>
                <a:chExt cx="4196801" cy="6279451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35BE2401-A20C-C2A4-B90B-EE12CC1CBD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21264" y="347431"/>
                  <a:ext cx="4196801" cy="3098801"/>
                </a:xfrm>
                <a:prstGeom prst="rect">
                  <a:avLst/>
                </a:prstGeom>
              </p:spPr>
            </p:pic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BFB40DFF-F077-9FF0-3A0F-A01A7183F0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35659" y="3563888"/>
                  <a:ext cx="4054701" cy="3062994"/>
                </a:xfrm>
                <a:prstGeom prst="rect">
                  <a:avLst/>
                </a:prstGeom>
              </p:spPr>
            </p:pic>
          </p:grp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90AEC75-CA61-5106-DB34-6EC4CDD815FD}"/>
                  </a:ext>
                </a:extLst>
              </p:cNvPr>
              <p:cNvSpPr txBox="1"/>
              <p:nvPr/>
            </p:nvSpPr>
            <p:spPr>
              <a:xfrm>
                <a:off x="8053329" y="4188816"/>
                <a:ext cx="782009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900" b="1" dirty="0">
                    <a:solidFill>
                      <a:schemeClr val="bg2">
                        <a:lumMod val="25000"/>
                      </a:schemeClr>
                    </a:solidFill>
                  </a:rPr>
                  <a:t>SPS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76E6FB-591C-D61F-BD14-8A142EEC838A}"/>
                </a:ext>
              </a:extLst>
            </p:cNvPr>
            <p:cNvSpPr txBox="1"/>
            <p:nvPr/>
          </p:nvSpPr>
          <p:spPr>
            <a:xfrm>
              <a:off x="7988801" y="6369860"/>
              <a:ext cx="15608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i="1" dirty="0"/>
                <a:t>N. Bruchon, V. Kain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2A4D5E-F464-D514-2F20-8843BCFF14A0}"/>
              </a:ext>
            </a:extLst>
          </p:cNvPr>
          <p:cNvGrpSpPr/>
          <p:nvPr/>
        </p:nvGrpSpPr>
        <p:grpSpPr>
          <a:xfrm>
            <a:off x="6233066" y="1208869"/>
            <a:ext cx="5836271" cy="2623268"/>
            <a:chOff x="6233066" y="1208869"/>
            <a:chExt cx="5836271" cy="26232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83FAF73-B0F4-B1F2-A99A-5F23B3D240C4}"/>
                </a:ext>
              </a:extLst>
            </p:cNvPr>
            <p:cNvGrpSpPr/>
            <p:nvPr/>
          </p:nvGrpSpPr>
          <p:grpSpPr>
            <a:xfrm>
              <a:off x="6233066" y="1208869"/>
              <a:ext cx="5836271" cy="2623268"/>
              <a:chOff x="6233066" y="1208869"/>
              <a:chExt cx="5836271" cy="2623268"/>
            </a:xfrm>
          </p:grpSpPr>
          <p:sp>
            <p:nvSpPr>
              <p:cNvPr id="53" name="Round Diagonal Corner of Rectangle 52">
                <a:extLst>
                  <a:ext uri="{FF2B5EF4-FFF2-40B4-BE49-F238E27FC236}">
                    <a16:creationId xmlns:a16="http://schemas.microsoft.com/office/drawing/2014/main" id="{012199C1-DBEF-D6D5-C08D-0A41455BCA75}"/>
                  </a:ext>
                </a:extLst>
              </p:cNvPr>
              <p:cNvSpPr/>
              <p:nvPr/>
            </p:nvSpPr>
            <p:spPr>
              <a:xfrm>
                <a:off x="6233066" y="1208869"/>
                <a:ext cx="5836271" cy="2623268"/>
              </a:xfrm>
              <a:prstGeom prst="round2DiagRect">
                <a:avLst>
                  <a:gd name="adj1" fmla="val 7012"/>
                  <a:gd name="adj2" fmla="val 0"/>
                </a:avLst>
              </a:prstGeom>
              <a:solidFill>
                <a:schemeClr val="accent2">
                  <a:lumMod val="20000"/>
                  <a:lumOff val="80000"/>
                  <a:alpha val="8007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34DF3ACA-D398-8A12-7AFE-966C7BDC5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155407" y="1264126"/>
                <a:ext cx="1667686" cy="2456160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CE74C38-E0D4-6AD0-DF73-AD44BCF1F0CB}"/>
                  </a:ext>
                </a:extLst>
              </p:cNvPr>
              <p:cNvSpPr txBox="1"/>
              <p:nvPr/>
            </p:nvSpPr>
            <p:spPr>
              <a:xfrm>
                <a:off x="6487025" y="1821007"/>
                <a:ext cx="3102451" cy="15286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Adjust </a:t>
                </a:r>
                <a:r>
                  <a:rPr lang="en-GB" sz="1700" b="1" dirty="0"/>
                  <a:t>fine delays </a:t>
                </a:r>
                <a:r>
                  <a:rPr lang="en-GB" sz="1700" dirty="0"/>
                  <a:t>of SPS </a:t>
                </a:r>
                <a:r>
                  <a:rPr lang="en-GB" sz="1700" b="1" dirty="0"/>
                  <a:t>injection kicker</a:t>
                </a:r>
              </a:p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RL agent (PPO) trained on </a:t>
                </a:r>
                <a:r>
                  <a:rPr lang="en-GB" sz="1700" b="1" dirty="0"/>
                  <a:t>data-driven dynamics model</a:t>
                </a:r>
              </a:p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Ready for </a:t>
                </a:r>
                <a:r>
                  <a:rPr lang="en-GB" sz="1700" b="1" dirty="0"/>
                  <a:t>sim2real test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92546D4-30CE-E29B-3325-BA975CA7F485}"/>
                  </a:ext>
                </a:extLst>
              </p:cNvPr>
              <p:cNvSpPr txBox="1"/>
              <p:nvPr/>
            </p:nvSpPr>
            <p:spPr>
              <a:xfrm>
                <a:off x="6288286" y="1262845"/>
                <a:ext cx="1113638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900" b="1" dirty="0">
                    <a:solidFill>
                      <a:srgbClr val="C00000"/>
                    </a:solidFill>
                  </a:rPr>
                  <a:t>PS to SPS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8B0855-8834-F640-5A96-7FCD1607DA54}"/>
                </a:ext>
              </a:extLst>
            </p:cNvPr>
            <p:cNvSpPr txBox="1"/>
            <p:nvPr/>
          </p:nvSpPr>
          <p:spPr>
            <a:xfrm>
              <a:off x="8531420" y="3482429"/>
              <a:ext cx="16044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i="1" dirty="0"/>
                <a:t>M. Remta, F. Velotti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CBD023D-4619-6A98-BCD3-17CB927AE31F}"/>
              </a:ext>
            </a:extLst>
          </p:cNvPr>
          <p:cNvSpPr txBox="1"/>
          <p:nvPr/>
        </p:nvSpPr>
        <p:spPr>
          <a:xfrm>
            <a:off x="1660253" y="3482428"/>
            <a:ext cx="1595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/>
              <a:t>A. Lasheen, J. Wulff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86A6E9-5C8D-D260-85B2-8D8BF7EE54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057" t="24283" r="105" b="52002"/>
          <a:stretch/>
        </p:blipFill>
        <p:spPr>
          <a:xfrm>
            <a:off x="10260106" y="74026"/>
            <a:ext cx="1844336" cy="61471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64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Enhanced diagnostics: ML </a:t>
            </a:r>
            <a:r>
              <a:rPr lang="en-US" dirty="0" err="1">
                <a:solidFill>
                  <a:srgbClr val="002060"/>
                </a:solidFill>
              </a:rPr>
              <a:t>tomoscope</a:t>
            </a:r>
            <a:r>
              <a:rPr lang="en-US" dirty="0">
                <a:solidFill>
                  <a:srgbClr val="002060"/>
                </a:solidFill>
              </a:rPr>
              <a:t> in LHC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4C7F4FF1-D78B-94C2-7393-BAAE9D2C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44AD69-8766-DB46-4B1B-662170BAA217}"/>
              </a:ext>
            </a:extLst>
          </p:cNvPr>
          <p:cNvSpPr txBox="1"/>
          <p:nvPr/>
        </p:nvSpPr>
        <p:spPr>
          <a:xfrm>
            <a:off x="723987" y="1315502"/>
            <a:ext cx="1041514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omographic bunch-by-bunch reconstruction 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LHC using </a:t>
            </a:r>
            <a:r>
              <a:rPr lang="en-GB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auto-encoder ensemble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Not possible without ML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Fully operational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 using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Machine Learning Platform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(MLP)</a:t>
            </a:r>
            <a:endParaRPr lang="en-GB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eady to be used in the control room to </a:t>
            </a:r>
            <a:r>
              <a:rPr lang="en-GB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  <a:r>
              <a:rPr lang="en-GB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injection errors</a:t>
            </a:r>
            <a:endParaRPr lang="en-GB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58A4B304-F3A9-ECFE-E6C4-B9B9972F18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1697F0D-5360-5CE3-9724-CB3B5E7FE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42" y="3323122"/>
            <a:ext cx="10824315" cy="2933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09124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246276"/>
            <a:ext cx="11540949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Efficient Particle Accelerators project</a:t>
            </a:r>
            <a:br>
              <a:rPr lang="en-CH" sz="2400" b="1" dirty="0">
                <a:solidFill>
                  <a:srgbClr val="002060"/>
                </a:solidFill>
              </a:rPr>
            </a:br>
            <a:r>
              <a:rPr lang="en-CH" sz="2000" i="1" dirty="0">
                <a:solidFill>
                  <a:srgbClr val="002060"/>
                </a:solidFill>
              </a:rPr>
              <a:t>transforming machine operations</a:t>
            </a:r>
            <a:endParaRPr lang="en-CH" sz="1400" i="1" dirty="0">
              <a:solidFill>
                <a:srgbClr val="002060"/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Infrastructure</a:t>
            </a:r>
            <a:br>
              <a:rPr lang="en-CH" sz="2400" b="1" dirty="0">
                <a:solidFill>
                  <a:srgbClr val="002060"/>
                </a:solidFill>
              </a:rPr>
            </a:br>
            <a:r>
              <a:rPr lang="en-CH" sz="2000" i="1" dirty="0">
                <a:solidFill>
                  <a:srgbClr val="002060"/>
                </a:solidFill>
              </a:rPr>
              <a:t>frameworks &amp; building blocks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Status &amp; results</a:t>
            </a:r>
            <a:br>
              <a:rPr lang="en-CH" sz="2400" b="1" dirty="0">
                <a:solidFill>
                  <a:srgbClr val="002060"/>
                </a:solidFill>
              </a:rPr>
            </a:br>
            <a:r>
              <a:rPr lang="en-CH" sz="2000" i="1" dirty="0">
                <a:solidFill>
                  <a:srgbClr val="002060"/>
                </a:solidFill>
              </a:rPr>
              <a:t>some highlights</a:t>
            </a:r>
          </a:p>
          <a:p>
            <a:pPr marL="544513" lvl="2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Outlook &amp; conclusions</a:t>
            </a:r>
            <a:br>
              <a:rPr lang="en-CH" sz="2400" b="1" dirty="0">
                <a:solidFill>
                  <a:srgbClr val="002060"/>
                </a:solidFill>
              </a:rPr>
            </a:br>
            <a:r>
              <a:rPr lang="en-CH" sz="2000" i="1" dirty="0">
                <a:solidFill>
                  <a:srgbClr val="002060"/>
                </a:solidFill>
              </a:rPr>
              <a:t>timeline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66EB2-CB2A-9357-F51C-6785CAE5EB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4542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EPA: ETT recommendations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FB2C313-2759-3730-C44B-7635A68C1F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BD3C2-A3DC-DF60-4156-2EFCD225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04" y="1676401"/>
            <a:ext cx="9486391" cy="4378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C4FC13-4B06-B4EB-283C-D1146DDB80C2}"/>
              </a:ext>
            </a:extLst>
          </p:cNvPr>
          <p:cNvSpPr/>
          <p:nvPr/>
        </p:nvSpPr>
        <p:spPr>
          <a:xfrm>
            <a:off x="1503058" y="3947308"/>
            <a:ext cx="2848253" cy="821611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ffectLst>
            <a:glow rad="190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44379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WP4: Hysteresis compensation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4C7F4FF1-D78B-94C2-7393-BAAE9D2C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F76EF-33BE-3AED-0A8D-D5B3051EA1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1B191-BCCD-173D-C50B-9902C7907E81}"/>
              </a:ext>
            </a:extLst>
          </p:cNvPr>
          <p:cNvSpPr txBox="1"/>
          <p:nvPr/>
        </p:nvSpPr>
        <p:spPr>
          <a:xfrm>
            <a:off x="519413" y="1305312"/>
            <a:ext cx="7532729" cy="4991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798513" algn="l"/>
              </a:tabLst>
            </a:pPr>
            <a:r>
              <a:rPr lang="en-CH" sz="2000" b="1" dirty="0">
                <a:solidFill>
                  <a:srgbClr val="002060"/>
                </a:solidFill>
              </a:rPr>
              <a:t>Feed-forward correction </a:t>
            </a:r>
            <a:r>
              <a:rPr lang="en-CH" sz="2000" dirty="0">
                <a:solidFill>
                  <a:srgbClr val="002060"/>
                </a:solidFill>
              </a:rPr>
              <a:t>to provide </a:t>
            </a:r>
            <a:r>
              <a:rPr lang="en-CH" sz="2000" b="1" dirty="0">
                <a:solidFill>
                  <a:srgbClr val="002060"/>
                </a:solidFill>
              </a:rPr>
              <a:t>reproducible magnetic fields</a:t>
            </a: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  <a:tabLst>
                <a:tab pos="798513" algn="l"/>
              </a:tabLst>
            </a:pPr>
            <a:r>
              <a:rPr lang="en-CH" sz="1900" b="1" dirty="0"/>
              <a:t>Saving</a:t>
            </a:r>
            <a:r>
              <a:rPr lang="en-CH" sz="1900" dirty="0"/>
              <a:t> cost &amp; time</a:t>
            </a: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  <a:tabLst>
                <a:tab pos="798513" algn="l"/>
              </a:tabLst>
            </a:pPr>
            <a:r>
              <a:rPr lang="en-CH" sz="1900" b="1" dirty="0"/>
              <a:t>Reproducible </a:t>
            </a:r>
            <a:r>
              <a:rPr lang="en-CH" sz="1900" dirty="0"/>
              <a:t>beams &amp; slow-extraction spills</a:t>
            </a:r>
          </a:p>
          <a:p>
            <a:pPr marL="800100" lvl="1" indent="-342900">
              <a:spcAft>
                <a:spcPts val="1000"/>
              </a:spcAft>
              <a:buSzPct val="80000"/>
              <a:buFont typeface="Wingdings" pitchFamily="2" charset="2"/>
              <a:buChar char="Ø"/>
              <a:tabLst>
                <a:tab pos="798513" algn="l"/>
              </a:tabLst>
            </a:pPr>
            <a:r>
              <a:rPr lang="en-CH" sz="1900" b="1" dirty="0"/>
              <a:t>Flexibility:</a:t>
            </a:r>
            <a:r>
              <a:rPr lang="en-CH" sz="1900" dirty="0"/>
              <a:t> dynamic beam scheduling</a:t>
            </a:r>
            <a:endParaRPr lang="en-CH" sz="1600" i="1" dirty="0"/>
          </a:p>
          <a:p>
            <a:pPr marL="342900" indent="-3429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>
                <a:solidFill>
                  <a:schemeClr val="tx1"/>
                </a:solidFill>
              </a:rPr>
              <a:t>PhD project: </a:t>
            </a:r>
            <a:r>
              <a:rPr lang="en-CH" sz="2000" dirty="0">
                <a:solidFill>
                  <a:schemeClr val="tx1"/>
                </a:solidFill>
              </a:rPr>
              <a:t>PoC at SPS </a:t>
            </a:r>
            <a:r>
              <a:rPr lang="en-CH" sz="2000" i="1" dirty="0">
                <a:solidFill>
                  <a:schemeClr val="tx1"/>
                </a:solidFill>
              </a:rPr>
              <a:t>(A. Lu, V. Kain)</a:t>
            </a:r>
          </a:p>
          <a:p>
            <a:pPr marL="342900" indent="-342900"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Progress</a:t>
            </a: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</a:pPr>
            <a:r>
              <a:rPr lang="en-CH" sz="1900" dirty="0"/>
              <a:t>First </a:t>
            </a:r>
            <a:r>
              <a:rPr lang="en-CH" sz="1900" b="1" dirty="0"/>
              <a:t>Phy-LSTM &amp; Transformer models </a:t>
            </a:r>
            <a:r>
              <a:rPr lang="en-CH" sz="1900" dirty="0"/>
              <a:t>trained on </a:t>
            </a:r>
            <a:br>
              <a:rPr lang="en-CH" sz="1900" dirty="0"/>
            </a:br>
            <a:r>
              <a:rPr lang="en-CH" sz="1900" b="1" dirty="0"/>
              <a:t>main dipole data</a:t>
            </a:r>
          </a:p>
          <a:p>
            <a:pPr marL="800100" lvl="1" indent="-342900">
              <a:spcAft>
                <a:spcPts val="1000"/>
              </a:spcAft>
              <a:buSzPct val="80000"/>
              <a:buFont typeface="Wingdings" pitchFamily="2" charset="2"/>
              <a:buChar char="Ø"/>
            </a:pPr>
            <a:r>
              <a:rPr lang="en-CH" sz="1900" b="1" dirty="0"/>
              <a:t>Inference and trim pipeline </a:t>
            </a:r>
            <a:r>
              <a:rPr lang="en-CH" sz="1900" dirty="0"/>
              <a:t>successfully tested</a:t>
            </a:r>
            <a:br>
              <a:rPr lang="en-CH" sz="1900" dirty="0"/>
            </a:br>
            <a:r>
              <a:rPr lang="en-CH" sz="1900" dirty="0"/>
              <a:t>in the control room</a:t>
            </a:r>
            <a:endParaRPr lang="en-CH" sz="2000" b="1" dirty="0"/>
          </a:p>
          <a:p>
            <a:pPr marL="342900" indent="-342900"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Outlook &amp; challenges</a:t>
            </a: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</a:pPr>
            <a:r>
              <a:rPr lang="en-CH" sz="1900" b="1" dirty="0"/>
              <a:t>G</a:t>
            </a:r>
            <a:r>
              <a:rPr lang="en-CH" sz="1900" b="1" dirty="0">
                <a:solidFill>
                  <a:schemeClr val="tx1"/>
                </a:solidFill>
              </a:rPr>
              <a:t>eneraliz</a:t>
            </a:r>
            <a:r>
              <a:rPr lang="en-CH" sz="1900" b="1" dirty="0"/>
              <a:t>ability &amp; accuracy </a:t>
            </a:r>
            <a:r>
              <a:rPr lang="en-CH" sz="1900" dirty="0"/>
              <a:t>of model</a:t>
            </a:r>
          </a:p>
          <a:p>
            <a:pPr marL="800100" lvl="1" indent="-342900">
              <a:spcAft>
                <a:spcPts val="600"/>
              </a:spcAft>
              <a:buSzPct val="80000"/>
              <a:buFont typeface="Wingdings" pitchFamily="2" charset="2"/>
              <a:buChar char="Ø"/>
            </a:pPr>
            <a:r>
              <a:rPr lang="en-CH" sz="1900" dirty="0">
                <a:solidFill>
                  <a:schemeClr val="tx1"/>
                </a:solidFill>
              </a:rPr>
              <a:t>Further magnet </a:t>
            </a:r>
            <a:r>
              <a:rPr lang="en-CH" sz="1900" b="1" dirty="0">
                <a:solidFill>
                  <a:schemeClr val="tx1"/>
                </a:solidFill>
              </a:rPr>
              <a:t>measurements</a:t>
            </a:r>
            <a:r>
              <a:rPr lang="en-CH" sz="1900" dirty="0">
                <a:solidFill>
                  <a:schemeClr val="tx1"/>
                </a:solidFill>
              </a:rPr>
              <a:t> in lab and</a:t>
            </a:r>
            <a:br>
              <a:rPr lang="en-CH" sz="1900" dirty="0">
                <a:solidFill>
                  <a:schemeClr val="tx1"/>
                </a:solidFill>
              </a:rPr>
            </a:br>
            <a:r>
              <a:rPr lang="en-CH" sz="1900" b="1" dirty="0">
                <a:solidFill>
                  <a:schemeClr val="tx1"/>
                </a:solidFill>
              </a:rPr>
              <a:t>multipole modelling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3B5EBE-231E-7FA4-9406-D06581148B32}"/>
              </a:ext>
            </a:extLst>
          </p:cNvPr>
          <p:cNvGrpSpPr/>
          <p:nvPr/>
        </p:nvGrpSpPr>
        <p:grpSpPr>
          <a:xfrm>
            <a:off x="8184925" y="1001684"/>
            <a:ext cx="3554284" cy="2320223"/>
            <a:chOff x="6806386" y="539153"/>
            <a:chExt cx="3191065" cy="20831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3456CC-4152-B1D5-CE92-D35FA45B0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3711"/>
            <a:stretch/>
          </p:blipFill>
          <p:spPr>
            <a:xfrm>
              <a:off x="6806386" y="539153"/>
              <a:ext cx="3191065" cy="20831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ABC5250-3322-0A6B-F3D4-76F11DB3E9FB}"/>
                </a:ext>
              </a:extLst>
            </p:cNvPr>
            <p:cNvSpPr/>
            <p:nvPr/>
          </p:nvSpPr>
          <p:spPr>
            <a:xfrm>
              <a:off x="8670564" y="1269090"/>
              <a:ext cx="278141" cy="18134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E7232EC-78A6-E59D-3AFC-C3BDAE6B59E9}"/>
                </a:ext>
              </a:extLst>
            </p:cNvPr>
            <p:cNvSpPr/>
            <p:nvPr/>
          </p:nvSpPr>
          <p:spPr>
            <a:xfrm>
              <a:off x="6806386" y="1241489"/>
              <a:ext cx="278141" cy="18134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2BAD4C2-A52E-ECBA-11D8-2EB2F57E4FFD}"/>
                </a:ext>
              </a:extLst>
            </p:cNvPr>
            <p:cNvSpPr/>
            <p:nvPr/>
          </p:nvSpPr>
          <p:spPr>
            <a:xfrm>
              <a:off x="8192501" y="1115436"/>
              <a:ext cx="486228" cy="267208"/>
            </a:xfrm>
            <a:custGeom>
              <a:avLst/>
              <a:gdLst>
                <a:gd name="connsiteX0" fmla="*/ 0 w 508000"/>
                <a:gd name="connsiteY0" fmla="*/ 189852 h 189852"/>
                <a:gd name="connsiteX1" fmla="*/ 254000 w 508000"/>
                <a:gd name="connsiteY1" fmla="*/ 1167 h 189852"/>
                <a:gd name="connsiteX2" fmla="*/ 508000 w 508000"/>
                <a:gd name="connsiteY2" fmla="*/ 124538 h 18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189852">
                  <a:moveTo>
                    <a:pt x="0" y="189852"/>
                  </a:moveTo>
                  <a:cubicBezTo>
                    <a:pt x="84666" y="100952"/>
                    <a:pt x="169333" y="12053"/>
                    <a:pt x="254000" y="1167"/>
                  </a:cubicBezTo>
                  <a:cubicBezTo>
                    <a:pt x="338667" y="-9719"/>
                    <a:pt x="423333" y="57409"/>
                    <a:pt x="508000" y="124538"/>
                  </a:cubicBezTo>
                </a:path>
              </a:pathLst>
            </a:custGeom>
            <a:noFill/>
            <a:ln>
              <a:solidFill>
                <a:schemeClr val="accent2"/>
              </a:solidFill>
              <a:tailEnd type="stealth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12A987-8D45-3BF1-CF33-DA3D4DD151F7}"/>
              </a:ext>
            </a:extLst>
          </p:cNvPr>
          <p:cNvGrpSpPr/>
          <p:nvPr/>
        </p:nvGrpSpPr>
        <p:grpSpPr>
          <a:xfrm>
            <a:off x="10538434" y="2145398"/>
            <a:ext cx="1566249" cy="2037938"/>
            <a:chOff x="10183605" y="2351505"/>
            <a:chExt cx="1490367" cy="19392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C9ACB8-903A-FBCF-384D-444474EAA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83605" y="2351505"/>
              <a:ext cx="1490367" cy="19392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E73175-6A00-C89A-4A45-45232D97B430}"/>
                </a:ext>
              </a:extLst>
            </p:cNvPr>
            <p:cNvSpPr/>
            <p:nvPr/>
          </p:nvSpPr>
          <p:spPr>
            <a:xfrm rot="18797702">
              <a:off x="11121542" y="3473797"/>
              <a:ext cx="230705" cy="78631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07A844-CA39-A63C-0BB9-621103127C3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3" t="50195" r="66519" b="26090"/>
          <a:stretch/>
        </p:blipFill>
        <p:spPr>
          <a:xfrm>
            <a:off x="10260106" y="74026"/>
            <a:ext cx="1844336" cy="6147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F6B92E-F94E-F674-B955-9BF46417996F}"/>
              </a:ext>
            </a:extLst>
          </p:cNvPr>
          <p:cNvSpPr txBox="1"/>
          <p:nvPr/>
        </p:nvSpPr>
        <p:spPr>
          <a:xfrm>
            <a:off x="8212340" y="6441254"/>
            <a:ext cx="25468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Lu, V. Kain, V. Di Capua</a:t>
            </a:r>
            <a:endParaRPr lang="en-GB" sz="16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ysteresis-prediction">
            <a:hlinkClick r:id="" action="ppaction://media"/>
            <a:extLst>
              <a:ext uri="{FF2B5EF4-FFF2-40B4-BE49-F238E27FC236}">
                <a16:creationId xmlns:a16="http://schemas.microsoft.com/office/drawing/2014/main" id="{94794AF7-E03E-8B27-9E67-C02EC31163B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69856" y="4449179"/>
            <a:ext cx="3434073" cy="191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42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6"/>
            </p:par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EPA: ETT recommendations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FB2C313-2759-3730-C44B-7635A68C1F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BD3C2-A3DC-DF60-4156-2EFCD225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04" y="1676401"/>
            <a:ext cx="9486391" cy="4378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C4FC13-4B06-B4EB-283C-D1146DDB80C2}"/>
              </a:ext>
            </a:extLst>
          </p:cNvPr>
          <p:cNvSpPr/>
          <p:nvPr/>
        </p:nvSpPr>
        <p:spPr>
          <a:xfrm>
            <a:off x="4671872" y="5094512"/>
            <a:ext cx="2848253" cy="821611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ffectLst>
            <a:glow rad="190500">
              <a:srgbClr val="00B050">
                <a:alpha val="40000"/>
              </a:srgb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21939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WP8: Automate equipment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4C7F4FF1-D78B-94C2-7393-BAAE9D2C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1B191-BCCD-173D-C50B-9902C7907E81}"/>
              </a:ext>
            </a:extLst>
          </p:cNvPr>
          <p:cNvSpPr txBox="1"/>
          <p:nvPr/>
        </p:nvSpPr>
        <p:spPr>
          <a:xfrm>
            <a:off x="555799" y="2143905"/>
            <a:ext cx="5892641" cy="3057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efine new paradigm of </a:t>
            </a:r>
            <a:r>
              <a:rPr lang="en-GB" sz="1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smart and agile equipment</a:t>
            </a:r>
            <a:br>
              <a:rPr lang="en-GB" sz="1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7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e.g. aware of beam parameters, machine state, etc.</a:t>
            </a:r>
            <a:endParaRPr lang="en-GB" sz="17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000"/>
              </a:spcAft>
              <a:tabLst>
                <a:tab pos="795338" algn="l"/>
              </a:tabLst>
            </a:pPr>
            <a:r>
              <a:rPr lang="en-GB" sz="17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900" dirty="0"/>
              <a:t>automate </a:t>
            </a:r>
            <a:r>
              <a:rPr lang="en-GB" sz="1900" b="1" dirty="0"/>
              <a:t>setup, fault analysis, and recovery </a:t>
            </a:r>
          </a:p>
          <a:p>
            <a:pPr marL="342900" indent="-342900"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Plans 2024 &amp; 2025</a:t>
            </a: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Pilot implementations of parts of a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new equipment</a:t>
            </a:r>
            <a:b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automation framework</a:t>
            </a:r>
          </a:p>
          <a:p>
            <a:pPr marL="800100" lvl="1" indent="-342900">
              <a:spcAft>
                <a:spcPts val="1000"/>
              </a:spcAft>
              <a:buSzPct val="80000"/>
              <a:buFont typeface="Wingdings" pitchFamily="2" charset="2"/>
              <a:buChar char="Ø"/>
            </a:pPr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safe auto-resets following SPS kicker vacuum interlocks</a:t>
            </a:r>
          </a:p>
          <a:p>
            <a:pPr marL="342900" indent="-342900"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9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Plans 2026 – 2028 (LS3): </a:t>
            </a:r>
            <a:r>
              <a:rPr lang="en-GB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implement entire framework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24DD82-9063-2FB7-8A8E-0A67052C1B74}"/>
              </a:ext>
            </a:extLst>
          </p:cNvPr>
          <p:cNvGrpSpPr/>
          <p:nvPr/>
        </p:nvGrpSpPr>
        <p:grpSpPr>
          <a:xfrm>
            <a:off x="6487029" y="990463"/>
            <a:ext cx="5326658" cy="4084570"/>
            <a:chOff x="7208469" y="2797008"/>
            <a:chExt cx="4358244" cy="334197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CD5A0D-4B62-E99B-AFD0-3E26026AF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7980" y="3082101"/>
              <a:ext cx="4258733" cy="305688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4CD7E-CC2A-4688-CFF4-07773321A567}"/>
                </a:ext>
              </a:extLst>
            </p:cNvPr>
            <p:cNvSpPr txBox="1"/>
            <p:nvPr/>
          </p:nvSpPr>
          <p:spPr>
            <a:xfrm>
              <a:off x="7208469" y="2797008"/>
              <a:ext cx="4303729" cy="277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CH" sz="1600" b="1" i="1" dirty="0"/>
                <a:t>Example: </a:t>
              </a:r>
              <a:r>
                <a:rPr lang="en-CH" sz="1600" i="1" dirty="0"/>
                <a:t>auto-reset of SPS kicker following vacuum interlock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025621-4461-52DE-CD4B-69ADCFBA86D4}"/>
              </a:ext>
            </a:extLst>
          </p:cNvPr>
          <p:cNvGrpSpPr/>
          <p:nvPr/>
        </p:nvGrpSpPr>
        <p:grpSpPr>
          <a:xfrm>
            <a:off x="9626660" y="1824660"/>
            <a:ext cx="2410227" cy="1847869"/>
            <a:chOff x="9610321" y="2647931"/>
            <a:chExt cx="2410227" cy="18478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0A3190-B9E3-34D1-4420-58EBCF00140B}"/>
                </a:ext>
              </a:extLst>
            </p:cNvPr>
            <p:cNvGrpSpPr/>
            <p:nvPr/>
          </p:nvGrpSpPr>
          <p:grpSpPr>
            <a:xfrm>
              <a:off x="9610321" y="2647931"/>
              <a:ext cx="2410227" cy="1847869"/>
              <a:chOff x="10278801" y="3332558"/>
              <a:chExt cx="1706341" cy="1308216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31A39B6-D357-A35D-A865-27C64658DB72}"/>
                  </a:ext>
                </a:extLst>
              </p:cNvPr>
              <p:cNvSpPr/>
              <p:nvPr/>
            </p:nvSpPr>
            <p:spPr>
              <a:xfrm>
                <a:off x="10278801" y="3332558"/>
                <a:ext cx="1706341" cy="1308216"/>
              </a:xfrm>
              <a:prstGeom prst="roundRect">
                <a:avLst>
                  <a:gd name="adj" fmla="val 8935"/>
                </a:avLst>
              </a:prstGeom>
              <a:solidFill>
                <a:schemeClr val="accent3">
                  <a:lumMod val="40000"/>
                  <a:lumOff val="60000"/>
                  <a:alpha val="70027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BBC777-C327-6A15-4545-461DC2820BC5}"/>
                  </a:ext>
                </a:extLst>
              </p:cNvPr>
              <p:cNvSpPr txBox="1"/>
              <p:nvPr/>
            </p:nvSpPr>
            <p:spPr>
              <a:xfrm>
                <a:off x="10319263" y="3383050"/>
                <a:ext cx="1621286" cy="37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400" b="1" dirty="0">
                    <a:solidFill>
                      <a:srgbClr val="002060"/>
                    </a:solidFill>
                  </a:rPr>
                  <a:t>VAE for anomaly detection from vaccum pressure data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3EC0DF-BB86-6DA8-A271-CC235073B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9902" y="3300593"/>
              <a:ext cx="2199069" cy="10531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F57126-EEB7-0CEE-ECC2-9881E4C25834}"/>
              </a:ext>
            </a:extLst>
          </p:cNvPr>
          <p:cNvGrpSpPr/>
          <p:nvPr/>
        </p:nvGrpSpPr>
        <p:grpSpPr>
          <a:xfrm>
            <a:off x="6922836" y="5265776"/>
            <a:ext cx="4936274" cy="1290289"/>
            <a:chOff x="6542699" y="4956740"/>
            <a:chExt cx="4936274" cy="129028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700517-ED44-344D-954A-6E956E097EB0}"/>
                </a:ext>
              </a:extLst>
            </p:cNvPr>
            <p:cNvGrpSpPr/>
            <p:nvPr/>
          </p:nvGrpSpPr>
          <p:grpSpPr>
            <a:xfrm>
              <a:off x="6745048" y="4956740"/>
              <a:ext cx="4733925" cy="1290289"/>
              <a:chOff x="7140832" y="72755"/>
              <a:chExt cx="4733925" cy="1290289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659428C5-4BDA-898B-4E6F-E0B6D6DA32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-1" b="5807"/>
              <a:stretch/>
            </p:blipFill>
            <p:spPr>
              <a:xfrm>
                <a:off x="7140832" y="458546"/>
                <a:ext cx="4733925" cy="90449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3B817F-0E21-2DA0-2393-9535CFDA6746}"/>
                  </a:ext>
                </a:extLst>
              </p:cNvPr>
              <p:cNvSpPr txBox="1"/>
              <p:nvPr/>
            </p:nvSpPr>
            <p:spPr>
              <a:xfrm>
                <a:off x="7206108" y="72755"/>
                <a:ext cx="38381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600" b="1" dirty="0"/>
                  <a:t>Make sure to check out Francesco’s poster!</a:t>
                </a:r>
              </a:p>
            </p:txBody>
          </p:sp>
        </p:grp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62AA4EF7-81F5-6F76-6690-A9E89DAFFE0B}"/>
                </a:ext>
              </a:extLst>
            </p:cNvPr>
            <p:cNvSpPr/>
            <p:nvPr/>
          </p:nvSpPr>
          <p:spPr>
            <a:xfrm>
              <a:off x="6542699" y="5010908"/>
              <a:ext cx="239362" cy="230218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1624BC3-9184-DE22-3011-EC6E22A13C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51" t="75610" r="33711" b="675"/>
          <a:stretch/>
        </p:blipFill>
        <p:spPr>
          <a:xfrm>
            <a:off x="10260106" y="74026"/>
            <a:ext cx="1844336" cy="6147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94DCB532-930D-1C8C-FEEC-8B270AF94DCC}"/>
              </a:ext>
            </a:extLst>
          </p:cNvPr>
          <p:cNvSpPr/>
          <p:nvPr/>
        </p:nvSpPr>
        <p:spPr>
          <a:xfrm>
            <a:off x="1109536" y="2830107"/>
            <a:ext cx="239362" cy="23021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5507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5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246276"/>
            <a:ext cx="11540949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Efficient Particle Accelerators project</a:t>
            </a:r>
            <a:b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H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transforming machine operations</a:t>
            </a:r>
            <a:endParaRPr lang="en-CH" sz="14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Infrastructure</a:t>
            </a:r>
            <a:b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H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frameworks &amp; building blocks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90AADD"/>
                </a:solidFill>
              </a:rPr>
              <a:t>Status &amp; results</a:t>
            </a:r>
            <a:br>
              <a:rPr lang="en-CH" sz="2400" b="1" dirty="0">
                <a:solidFill>
                  <a:srgbClr val="90AADD"/>
                </a:solidFill>
              </a:rPr>
            </a:br>
            <a:r>
              <a:rPr lang="en-CH" sz="2000" i="1" dirty="0">
                <a:solidFill>
                  <a:srgbClr val="90AADD"/>
                </a:solidFill>
              </a:rPr>
              <a:t>some highlights</a:t>
            </a:r>
          </a:p>
          <a:p>
            <a:pPr marL="544513" lvl="2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Outlook &amp; conclusions</a:t>
            </a:r>
            <a:br>
              <a:rPr lang="en-CH" sz="2400" b="1" dirty="0">
                <a:solidFill>
                  <a:srgbClr val="002060"/>
                </a:solidFill>
              </a:rPr>
            </a:br>
            <a:r>
              <a:rPr lang="en-CH" sz="2000" i="1" dirty="0">
                <a:solidFill>
                  <a:srgbClr val="002060"/>
                </a:solidFill>
              </a:rPr>
              <a:t>timeline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66EB2-CB2A-9357-F51C-6785CAE5EB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9255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Outlook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EPA project timeline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B1C307-493F-3A78-41D1-BE853C4497AF}"/>
              </a:ext>
            </a:extLst>
          </p:cNvPr>
          <p:cNvSpPr txBox="1"/>
          <p:nvPr/>
        </p:nvSpPr>
        <p:spPr>
          <a:xfrm>
            <a:off x="716254" y="4097704"/>
            <a:ext cx="7313647" cy="2241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H" sz="2100" b="1" dirty="0"/>
              <a:t>EPA: </a:t>
            </a:r>
            <a:r>
              <a:rPr lang="en-CH" sz="2100" dirty="0"/>
              <a:t>time-bound project for </a:t>
            </a:r>
            <a:r>
              <a:rPr lang="en-CH" sz="2100" b="1" dirty="0"/>
              <a:t>5 years </a:t>
            </a:r>
            <a:r>
              <a:rPr lang="en-CH" sz="2100" dirty="0"/>
              <a:t>to have improvements </a:t>
            </a:r>
            <a:r>
              <a:rPr lang="en-CH" sz="2100" b="1" dirty="0"/>
              <a:t>ready for Run 4 </a:t>
            </a:r>
            <a:r>
              <a:rPr lang="en-CH" sz="2100" dirty="0"/>
              <a:t>starting in </a:t>
            </a:r>
            <a:r>
              <a:rPr lang="en-CH" sz="2100" b="1" dirty="0"/>
              <a:t>2029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H" sz="2100" b="1" dirty="0"/>
              <a:t>2 phases</a:t>
            </a:r>
          </a:p>
          <a:p>
            <a:pPr marL="712788" lvl="1" indent="-312738">
              <a:spcAft>
                <a:spcPts val="400"/>
              </a:spcAft>
              <a:buSzPct val="80000"/>
              <a:buFont typeface="Wingdings" pitchFamily="2" charset="2"/>
              <a:buChar char="Ø"/>
            </a:pPr>
            <a:r>
              <a:rPr lang="en-CH" sz="2000" b="1" dirty="0"/>
              <a:t>Prototyping </a:t>
            </a:r>
            <a:r>
              <a:rPr lang="en-CH" sz="2000" dirty="0"/>
              <a:t>&amp; first operational tests in </a:t>
            </a:r>
            <a:r>
              <a:rPr lang="en-CH" sz="2000" b="1" dirty="0"/>
              <a:t>Run 3</a:t>
            </a:r>
            <a:endParaRPr lang="en-CH" sz="2000" i="1" dirty="0"/>
          </a:p>
          <a:p>
            <a:pPr marL="712788" lvl="1" indent="-312738">
              <a:buSzPct val="80000"/>
              <a:buFont typeface="Wingdings" pitchFamily="2" charset="2"/>
              <a:buChar char="Ø"/>
            </a:pPr>
            <a:r>
              <a:rPr lang="en-CH" sz="2000" b="1" dirty="0"/>
              <a:t>Full implementation during LS3 </a:t>
            </a:r>
            <a:r>
              <a:rPr lang="en-CH" sz="2000" dirty="0"/>
              <a:t>and sequential commissioning in Run 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A14663-B6C7-00E5-CD32-E9031042C6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453816" y="1166491"/>
            <a:ext cx="8399207" cy="17713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13BA945-0737-CD3A-C272-20EE63C1B1ED}"/>
              </a:ext>
            </a:extLst>
          </p:cNvPr>
          <p:cNvGrpSpPr/>
          <p:nvPr/>
        </p:nvGrpSpPr>
        <p:grpSpPr>
          <a:xfrm>
            <a:off x="2618832" y="1695714"/>
            <a:ext cx="205975" cy="1544808"/>
            <a:chOff x="4480560" y="2573191"/>
            <a:chExt cx="0" cy="133798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CDE3FC9-D4CF-11FC-3035-97BE699677A5}"/>
                </a:ext>
              </a:extLst>
            </p:cNvPr>
            <p:cNvCxnSpPr>
              <a:cxnSpLocks/>
            </p:cNvCxnSpPr>
            <p:nvPr/>
          </p:nvCxnSpPr>
          <p:spPr>
            <a:xfrm>
              <a:off x="4480560" y="2573191"/>
              <a:ext cx="0" cy="1056607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B6D7B73-0179-9CD0-3C75-58EAEEB411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0560" y="3649917"/>
              <a:ext cx="0" cy="2612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B53EE4-202C-E1F8-D3E2-42B291427323}"/>
              </a:ext>
            </a:extLst>
          </p:cNvPr>
          <p:cNvSpPr txBox="1"/>
          <p:nvPr/>
        </p:nvSpPr>
        <p:spPr>
          <a:xfrm>
            <a:off x="2284221" y="3302236"/>
            <a:ext cx="669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600" dirty="0">
                <a:solidFill>
                  <a:srgbClr val="C00000"/>
                </a:solidFill>
              </a:rPr>
              <a:t>Today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22A9F5-F540-CE4C-64DD-046C65DA42C6}"/>
              </a:ext>
            </a:extLst>
          </p:cNvPr>
          <p:cNvGrpSpPr/>
          <p:nvPr/>
        </p:nvGrpSpPr>
        <p:grpSpPr>
          <a:xfrm>
            <a:off x="4444199" y="1688780"/>
            <a:ext cx="205975" cy="1544808"/>
            <a:chOff x="4480560" y="2573191"/>
            <a:chExt cx="0" cy="133798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3C0DF57-BD3B-A947-44A4-8D227DD325A6}"/>
                </a:ext>
              </a:extLst>
            </p:cNvPr>
            <p:cNvCxnSpPr>
              <a:cxnSpLocks/>
            </p:cNvCxnSpPr>
            <p:nvPr/>
          </p:nvCxnSpPr>
          <p:spPr>
            <a:xfrm>
              <a:off x="4480560" y="2573191"/>
              <a:ext cx="0" cy="1056607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8F2E47C-7D11-7BF1-11DD-5669704CEA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0560" y="3649917"/>
              <a:ext cx="0" cy="2612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017AB80-321E-1D2B-C69B-C52F6504C58B}"/>
              </a:ext>
            </a:extLst>
          </p:cNvPr>
          <p:cNvSpPr txBox="1"/>
          <p:nvPr/>
        </p:nvSpPr>
        <p:spPr>
          <a:xfrm>
            <a:off x="3801345" y="3301330"/>
            <a:ext cx="1285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dirty="0">
                <a:solidFill>
                  <a:srgbClr val="C00000"/>
                </a:solidFill>
              </a:rPr>
              <a:t>End Run 3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D8CC0A-ACED-C439-54D6-899FD4799BD8}"/>
              </a:ext>
            </a:extLst>
          </p:cNvPr>
          <p:cNvGrpSpPr/>
          <p:nvPr/>
        </p:nvGrpSpPr>
        <p:grpSpPr>
          <a:xfrm>
            <a:off x="7890042" y="1693731"/>
            <a:ext cx="205975" cy="1544808"/>
            <a:chOff x="4480560" y="2573191"/>
            <a:chExt cx="0" cy="133798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5366289-E9B0-BD46-F2B1-0C1C5B3A5615}"/>
                </a:ext>
              </a:extLst>
            </p:cNvPr>
            <p:cNvCxnSpPr>
              <a:cxnSpLocks/>
            </p:cNvCxnSpPr>
            <p:nvPr/>
          </p:nvCxnSpPr>
          <p:spPr>
            <a:xfrm>
              <a:off x="4480560" y="2573191"/>
              <a:ext cx="0" cy="1056607"/>
            </a:xfrm>
            <a:prstGeom prst="line">
              <a:avLst/>
            </a:prstGeom>
            <a:ln w="19050">
              <a:solidFill>
                <a:srgbClr val="FF0000"/>
              </a:solidFill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6EA34B8-085F-D0EA-EFAE-C5BD84016E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0560" y="3649917"/>
              <a:ext cx="0" cy="26125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02B0224-BCDB-903D-AF9B-67486B3423DD}"/>
              </a:ext>
            </a:extLst>
          </p:cNvPr>
          <p:cNvSpPr txBox="1"/>
          <p:nvPr/>
        </p:nvSpPr>
        <p:spPr>
          <a:xfrm>
            <a:off x="7247188" y="3295771"/>
            <a:ext cx="1285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dirty="0">
                <a:solidFill>
                  <a:srgbClr val="C00000"/>
                </a:solidFill>
              </a:rPr>
              <a:t>Start Run 4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CEC654-39C9-9887-8325-224A390F0577}"/>
              </a:ext>
            </a:extLst>
          </p:cNvPr>
          <p:cNvGrpSpPr/>
          <p:nvPr/>
        </p:nvGrpSpPr>
        <p:grpSpPr>
          <a:xfrm>
            <a:off x="8464206" y="2754215"/>
            <a:ext cx="3434791" cy="3915554"/>
            <a:chOff x="8464206" y="2754215"/>
            <a:chExt cx="3434791" cy="39155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095A4CA-8A8B-BAD0-8C20-078E35F0E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66"/>
            <a:stretch/>
          </p:blipFill>
          <p:spPr>
            <a:xfrm>
              <a:off x="8464206" y="3153102"/>
              <a:ext cx="3434791" cy="3516667"/>
            </a:xfrm>
            <a:prstGeom prst="rect">
              <a:avLst/>
            </a:prstGeom>
            <a:ln>
              <a:noFill/>
            </a:ln>
            <a:effectLst>
              <a:outerShdw blurRad="292100" dist="635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773200-7005-9DA5-8443-DF29024B8F4D}"/>
                </a:ext>
              </a:extLst>
            </p:cNvPr>
            <p:cNvSpPr txBox="1"/>
            <p:nvPr/>
          </p:nvSpPr>
          <p:spPr>
            <a:xfrm>
              <a:off x="10511694" y="2754215"/>
              <a:ext cx="1387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EPA timeline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05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Conclusions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DDD3C-246C-CE25-C7AE-2A4384B7B5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486CDC-5FB4-F68A-BF84-7286BA6292A5}"/>
              </a:ext>
            </a:extLst>
          </p:cNvPr>
          <p:cNvSpPr txBox="1"/>
          <p:nvPr/>
        </p:nvSpPr>
        <p:spPr>
          <a:xfrm>
            <a:off x="711839" y="1144814"/>
            <a:ext cx="10761704" cy="4003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Efficient Particle Accelerators </a:t>
            </a:r>
            <a:r>
              <a:rPr lang="en-GB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project put in place to </a:t>
            </a:r>
            <a:r>
              <a:rPr lang="en-GB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systematically</a:t>
            </a:r>
            <a:r>
              <a:rPr lang="en-GB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transform how we run</a:t>
            </a:r>
            <a:r>
              <a:rPr lang="en-GB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accelerator complex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has actually started </a:t>
            </a:r>
            <a:r>
              <a:rPr lang="en-GB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years ago </a:t>
            </a: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have seen </a:t>
            </a:r>
            <a:r>
              <a:rPr lang="en-GB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numerous improvements</a:t>
            </a:r>
          </a:p>
          <a:p>
            <a:pPr marL="342900" indent="-342900"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 </a:t>
            </a:r>
            <a:r>
              <a:rPr lang="en-GB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already in </a:t>
            </a:r>
            <a:r>
              <a:rPr lang="en-GB" sz="2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good shape</a:t>
            </a: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</a:pPr>
            <a:r>
              <a:rPr lang="en-GB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 development has been crucial</a:t>
            </a:r>
          </a:p>
          <a:p>
            <a:pPr marL="800100" lvl="1" indent="-342900">
              <a:spcAft>
                <a:spcPts val="1000"/>
              </a:spcAft>
              <a:buSzPct val="80000"/>
              <a:buFont typeface="Wingdings" pitchFamily="2" charset="2"/>
              <a:buChar char="Ø"/>
            </a:pPr>
            <a:r>
              <a:rPr lang="en-GB" sz="2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building blocks are available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EPA</a:t>
            </a:r>
            <a:r>
              <a:rPr lang="en-GB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has </a:t>
            </a:r>
            <a:r>
              <a:rPr lang="en-GB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 years </a:t>
            </a:r>
            <a:r>
              <a:rPr lang="en-GB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address further </a:t>
            </a:r>
            <a:r>
              <a:rPr lang="en-GB" sz="2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efficiency bottlenecks </a:t>
            </a:r>
            <a:r>
              <a:rPr lang="en-GB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through</a:t>
            </a:r>
          </a:p>
          <a:p>
            <a:pPr marL="800100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ystematic automation of accelerator operation &amp; equipment</a:t>
            </a:r>
          </a:p>
          <a:p>
            <a:pPr marL="800100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improving efficiency of operations through </a:t>
            </a:r>
            <a:r>
              <a:rPr lang="en-GB" sz="2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</a:p>
          <a:p>
            <a:pPr marL="800100" lvl="1" indent="-342900">
              <a:spcAft>
                <a:spcPts val="1000"/>
              </a:spcAft>
              <a:buSzPct val="80000"/>
              <a:buFont typeface="Wingdings" pitchFamily="2" charset="2"/>
              <a:buChar char="Ø"/>
            </a:pPr>
            <a:r>
              <a:rPr lang="en-GB" sz="21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1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ntegrating AI / ML solutions at scale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DA556D-5EEA-CDCC-B1BA-48FF66CF8EBE}"/>
              </a:ext>
            </a:extLst>
          </p:cNvPr>
          <p:cNvSpPr txBox="1"/>
          <p:nvPr/>
        </p:nvSpPr>
        <p:spPr>
          <a:xfrm>
            <a:off x="4841041" y="5444777"/>
            <a:ext cx="2509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4000" b="1" dirty="0">
                <a:solidFill>
                  <a:srgbClr val="002060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47776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5557E-9325-FB06-807D-3C571E2B67A7}"/>
              </a:ext>
            </a:extLst>
          </p:cNvPr>
          <p:cNvSpPr txBox="1"/>
          <p:nvPr/>
        </p:nvSpPr>
        <p:spPr>
          <a:xfrm>
            <a:off x="749252" y="1213686"/>
            <a:ext cx="9813646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/>
              <a:t>A. Huschauer, V. Kain, K. Papastergiou, F. Velotti, </a:t>
            </a:r>
            <a:r>
              <a:rPr lang="en-CH" i="1" dirty="0">
                <a:hlinkClick r:id="rId2"/>
              </a:rPr>
              <a:t>ETT report</a:t>
            </a:r>
            <a:r>
              <a:rPr lang="en-CH" dirty="0"/>
              <a:t>, 2023.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>
                <a:hlinkClick r:id="rId3"/>
              </a:rPr>
              <a:t>CERN Joint Accelerator Performance Workshop</a:t>
            </a:r>
            <a:r>
              <a:rPr lang="en-CH" dirty="0"/>
              <a:t>, Montreux, Switzerland, 2023.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>
                <a:hlinkClick r:id="rId4"/>
              </a:rPr>
              <a:t>CERN LHC Performance Workshop</a:t>
            </a:r>
            <a:r>
              <a:rPr lang="en-CH" dirty="0"/>
              <a:t>, Chamonix, France, 2024.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/>
              <a:t>D. Anderson et al., </a:t>
            </a:r>
            <a:r>
              <a:rPr lang="en-CH" i="1" dirty="0"/>
              <a:t>“</a:t>
            </a:r>
            <a:r>
              <a:rPr lang="en-CH" i="1" dirty="0">
                <a:hlinkClick r:id="rId5"/>
              </a:rPr>
              <a:t>The AccTesting Framework: an extensible framework for accelerator commissioning and systematic testing</a:t>
            </a:r>
            <a:r>
              <a:rPr lang="en-CH" i="1" dirty="0"/>
              <a:t>”, </a:t>
            </a:r>
            <a:r>
              <a:rPr lang="en-CH" dirty="0"/>
              <a:t>ICALEPCS’13, California, 2013.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/>
              <a:t>L. Cseppento, M. Buttner, </a:t>
            </a:r>
            <a:r>
              <a:rPr lang="en-CH" i="1" dirty="0"/>
              <a:t>“</a:t>
            </a:r>
            <a:r>
              <a:rPr lang="en-GB" i="1" dirty="0">
                <a:hlinkClick r:id="rId6"/>
              </a:rPr>
              <a:t>UCAP: A FRAMEWORK FOR ACCELERATOR CONTROLS DATA PROCESSING @ CERN</a:t>
            </a:r>
            <a:r>
              <a:rPr lang="en-GB" i="1" dirty="0"/>
              <a:t>”</a:t>
            </a:r>
            <a:r>
              <a:rPr lang="en-GB" dirty="0"/>
              <a:t>, ICALEPCS’21, China, 2021.</a:t>
            </a:r>
            <a:endParaRPr lang="en-CH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A. G. Wilson and R. P. Adams, </a:t>
            </a:r>
            <a:r>
              <a:rPr lang="en-GB" i="1" dirty="0"/>
              <a:t>“</a:t>
            </a:r>
            <a:r>
              <a:rPr lang="en-GB" i="1" dirty="0">
                <a:hlinkClick r:id="rId7"/>
              </a:rPr>
              <a:t>Gaussian Process Kernels for Pattern Discovery and Extrapolation</a:t>
            </a:r>
            <a:r>
              <a:rPr lang="en-GB" i="1" dirty="0"/>
              <a:t>”,</a:t>
            </a:r>
            <a:br>
              <a:rPr lang="en-GB" i="1" dirty="0"/>
            </a:br>
            <a:r>
              <a:rPr lang="en-GB" dirty="0"/>
              <a:t>PMLR </a:t>
            </a:r>
            <a:r>
              <a:rPr lang="en-CH" b="0" dirty="0">
                <a:solidFill>
                  <a:srgbClr val="303030"/>
                </a:solidFill>
                <a:effectLst/>
                <a:latin typeface="-apple-system"/>
              </a:rPr>
              <a:t>28(3):1067-1075, Georgia, 2013.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K. Iliakis et al., </a:t>
            </a:r>
            <a:r>
              <a:rPr lang="en-GB" i="1" dirty="0">
                <a:hlinkClick r:id="rId8"/>
              </a:rPr>
              <a:t>Longitudinal Beam Diagnostics and Phase Space Reconstruction in the LHC Using ML</a:t>
            </a:r>
            <a:r>
              <a:rPr lang="en-GB" dirty="0"/>
              <a:t>, 6</a:t>
            </a:r>
            <a:r>
              <a:rPr lang="en-GB" baseline="30000" dirty="0"/>
              <a:t>th</a:t>
            </a:r>
            <a:r>
              <a:rPr lang="en-GB" dirty="0"/>
              <a:t> Inter-Experiment Machine Learning Workshop, CERN, Geneva, Switzerland, 2024.</a:t>
            </a:r>
            <a:endParaRPr lang="en-CH" b="0" dirty="0">
              <a:solidFill>
                <a:srgbClr val="303030"/>
              </a:solidFill>
              <a:effectLst/>
              <a:latin typeface="-apple-system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303030"/>
                </a:solidFill>
                <a:latin typeface="-apple-system"/>
                <a:hlinkClick r:id="rId9"/>
              </a:rPr>
              <a:t>HL-LHC commissioning long-term plan</a:t>
            </a:r>
            <a:r>
              <a:rPr lang="en-CH" dirty="0">
                <a:solidFill>
                  <a:srgbClr val="303030"/>
                </a:solidFill>
                <a:latin typeface="-apple-system"/>
              </a:rPr>
              <a:t>, Mar 2024.</a:t>
            </a:r>
            <a:endParaRPr lang="en-GB" dirty="0">
              <a:solidFill>
                <a:srgbClr val="303030"/>
              </a:solidFill>
              <a:latin typeface="-apple-system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3D5A8-8412-DA60-7BB9-1F53EE4506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05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F2727CE-CBCF-4628-1D51-AD072B64C364}"/>
              </a:ext>
            </a:extLst>
          </p:cNvPr>
          <p:cNvSpPr txBox="1"/>
          <p:nvPr/>
        </p:nvSpPr>
        <p:spPr>
          <a:xfrm>
            <a:off x="5230154" y="3075057"/>
            <a:ext cx="1731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000" b="1" dirty="0">
                <a:solidFill>
                  <a:srgbClr val="002060"/>
                </a:solidFill>
              </a:rPr>
              <a:t>Backup</a:t>
            </a:r>
            <a:endParaRPr lang="en-CH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65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3D742-03FB-8B6B-341C-03AAF8AFB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 project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7E98-B436-0A17-B860-55E749261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1413315" cy="544235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CERN automation history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84C79-9565-C0B9-6200-C69B069DC0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29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DF8D02-28D1-9FCF-712C-BBC96F658333}"/>
              </a:ext>
            </a:extLst>
          </p:cNvPr>
          <p:cNvCxnSpPr>
            <a:cxnSpLocks/>
          </p:cNvCxnSpPr>
          <p:nvPr/>
        </p:nvCxnSpPr>
        <p:spPr>
          <a:xfrm>
            <a:off x="411315" y="4023851"/>
            <a:ext cx="10497954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chemeClr val="accent1">
                    <a:lumMod val="60000"/>
                    <a:lumOff val="40000"/>
                  </a:schemeClr>
                </a:gs>
                <a:gs pos="88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CDD54DE-44D3-998E-26AD-E08F4B95E0AF}"/>
              </a:ext>
            </a:extLst>
          </p:cNvPr>
          <p:cNvGrpSpPr/>
          <p:nvPr/>
        </p:nvGrpSpPr>
        <p:grpSpPr>
          <a:xfrm>
            <a:off x="7971472" y="3497167"/>
            <a:ext cx="3569960" cy="3018495"/>
            <a:chOff x="8179819" y="2798408"/>
            <a:chExt cx="3569960" cy="3018495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400E463-8520-A59B-A1B1-B20AA15A2016}"/>
                </a:ext>
              </a:extLst>
            </p:cNvPr>
            <p:cNvSpPr/>
            <p:nvPr/>
          </p:nvSpPr>
          <p:spPr>
            <a:xfrm>
              <a:off x="8179819" y="4049035"/>
              <a:ext cx="3569960" cy="1767868"/>
            </a:xfrm>
            <a:prstGeom prst="roundRect">
              <a:avLst>
                <a:gd name="adj" fmla="val 6585"/>
              </a:avLst>
            </a:prstGeom>
            <a:solidFill>
              <a:srgbClr val="C00000">
                <a:alpha val="2179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A5A56C5-5B2D-45A0-3D49-49E7B9989D23}"/>
                </a:ext>
              </a:extLst>
            </p:cNvPr>
            <p:cNvGrpSpPr/>
            <p:nvPr/>
          </p:nvGrpSpPr>
          <p:grpSpPr>
            <a:xfrm>
              <a:off x="8270057" y="2798408"/>
              <a:ext cx="3402545" cy="2960909"/>
              <a:chOff x="8270057" y="2798408"/>
              <a:chExt cx="3402545" cy="296090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50E873C-3A36-1ECF-F973-91204FEFB48F}"/>
                  </a:ext>
                </a:extLst>
              </p:cNvPr>
              <p:cNvGrpSpPr/>
              <p:nvPr/>
            </p:nvGrpSpPr>
            <p:grpSpPr>
              <a:xfrm>
                <a:off x="8297571" y="2798408"/>
                <a:ext cx="1269138" cy="722625"/>
                <a:chOff x="4652696" y="2798408"/>
                <a:chExt cx="1269138" cy="722625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4D5F00D-C5F4-38EE-84B8-9FCEFFF725FE}"/>
                    </a:ext>
                  </a:extLst>
                </p:cNvPr>
                <p:cNvSpPr/>
                <p:nvPr/>
              </p:nvSpPr>
              <p:spPr>
                <a:xfrm>
                  <a:off x="4964766" y="3179618"/>
                  <a:ext cx="290945" cy="290945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73544A1-0A6B-3C40-CE91-7824E64DA68C}"/>
                    </a:ext>
                  </a:extLst>
                </p:cNvPr>
                <p:cNvSpPr txBox="1"/>
                <p:nvPr/>
              </p:nvSpPr>
              <p:spPr>
                <a:xfrm>
                  <a:off x="4652696" y="2798408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H" b="1" dirty="0">
                      <a:solidFill>
                        <a:srgbClr val="C00000"/>
                      </a:solidFill>
                    </a:rPr>
                    <a:t>2018</a:t>
                  </a:r>
                  <a:endParaRPr lang="en-CH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9" name="Right Arrow 48">
                  <a:extLst>
                    <a:ext uri="{FF2B5EF4-FFF2-40B4-BE49-F238E27FC236}">
                      <a16:creationId xmlns:a16="http://schemas.microsoft.com/office/drawing/2014/main" id="{F8459D34-C30B-564B-EACC-21BC28106993}"/>
                    </a:ext>
                  </a:extLst>
                </p:cNvPr>
                <p:cNvSpPr/>
                <p:nvPr/>
              </p:nvSpPr>
              <p:spPr>
                <a:xfrm>
                  <a:off x="5269091" y="3129147"/>
                  <a:ext cx="652743" cy="391886"/>
                </a:xfrm>
                <a:prstGeom prst="rightArrow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9000">
                      <a:schemeClr val="accent2">
                        <a:lumMod val="40000"/>
                        <a:lumOff val="60000"/>
                      </a:schemeClr>
                    </a:gs>
                    <a:gs pos="62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C00000">
                        <a:alpha val="90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C3BB8F3-4E6D-EAA1-2DCF-46E29C262021}"/>
                  </a:ext>
                </a:extLst>
              </p:cNvPr>
              <p:cNvSpPr txBox="1"/>
              <p:nvPr/>
            </p:nvSpPr>
            <p:spPr>
              <a:xfrm>
                <a:off x="8270057" y="4128101"/>
                <a:ext cx="3402545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9250" lvl="2" indent="-349250"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Optimizers, ML, …</a:t>
                </a:r>
              </a:p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Learn models </a:t>
                </a:r>
                <a:r>
                  <a:rPr lang="en-GB" sz="1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if not available</a:t>
                </a:r>
                <a:endPara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Infrastructure: 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Python &amp; frameworks</a:t>
                </a:r>
              </a:p>
              <a:p>
                <a:pPr marL="349250" lvl="2" indent="-349250"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GB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ypically </a:t>
                </a:r>
                <a:r>
                  <a:rPr lang="en-GB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n-demand</a:t>
                </a:r>
                <a:endParaRPr lang="en-GB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97A8569-9DA8-E1F5-C061-3C125D9F27D1}"/>
              </a:ext>
            </a:extLst>
          </p:cNvPr>
          <p:cNvGrpSpPr/>
          <p:nvPr/>
        </p:nvGrpSpPr>
        <p:grpSpPr>
          <a:xfrm>
            <a:off x="8579578" y="1466966"/>
            <a:ext cx="3626038" cy="3146281"/>
            <a:chOff x="8787925" y="768207"/>
            <a:chExt cx="3626038" cy="3146281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ACE27DC2-9FB8-E391-470C-98CBBD6990A5}"/>
                </a:ext>
              </a:extLst>
            </p:cNvPr>
            <p:cNvSpPr/>
            <p:nvPr/>
          </p:nvSpPr>
          <p:spPr>
            <a:xfrm>
              <a:off x="8787925" y="768207"/>
              <a:ext cx="3526674" cy="2076500"/>
            </a:xfrm>
            <a:prstGeom prst="roundRect">
              <a:avLst>
                <a:gd name="adj" fmla="val 602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A08BC73-3AEA-4A10-B76F-46796213B831}"/>
                </a:ext>
              </a:extLst>
            </p:cNvPr>
            <p:cNvGrpSpPr/>
            <p:nvPr/>
          </p:nvGrpSpPr>
          <p:grpSpPr>
            <a:xfrm>
              <a:off x="9492071" y="3136164"/>
              <a:ext cx="1170246" cy="778324"/>
              <a:chOff x="5039279" y="3136164"/>
              <a:chExt cx="1170246" cy="77832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11F64A5-00C6-EB8A-B9F9-C60B484615D0}"/>
                  </a:ext>
                </a:extLst>
              </p:cNvPr>
              <p:cNvSpPr/>
              <p:nvPr/>
            </p:nvSpPr>
            <p:spPr>
              <a:xfrm>
                <a:off x="5256271" y="3179618"/>
                <a:ext cx="290945" cy="290945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8EC051B-985F-4C2D-56F8-C5FDE82B5881}"/>
                  </a:ext>
                </a:extLst>
              </p:cNvPr>
              <p:cNvSpPr txBox="1"/>
              <p:nvPr/>
            </p:nvSpPr>
            <p:spPr>
              <a:xfrm>
                <a:off x="5039279" y="3545156"/>
                <a:ext cx="8290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accent6"/>
                    </a:solidFill>
                  </a:rPr>
                  <a:t>2021 - </a:t>
                </a:r>
                <a:endParaRPr lang="en-CH" i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3" name="Right Arrow 52">
                <a:extLst>
                  <a:ext uri="{FF2B5EF4-FFF2-40B4-BE49-F238E27FC236}">
                    <a16:creationId xmlns:a16="http://schemas.microsoft.com/office/drawing/2014/main" id="{C3D74708-B2AB-2CF7-B3A7-4A2ECC870963}"/>
                  </a:ext>
                </a:extLst>
              </p:cNvPr>
              <p:cNvSpPr/>
              <p:nvPr/>
            </p:nvSpPr>
            <p:spPr>
              <a:xfrm>
                <a:off x="5556782" y="3136164"/>
                <a:ext cx="652743" cy="391886"/>
              </a:xfrm>
              <a:prstGeom prst="rightArrow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6">
                      <a:lumMod val="40000"/>
                      <a:lumOff val="60000"/>
                    </a:schemeClr>
                  </a:gs>
                  <a:gs pos="83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CCD2D60-5F98-0338-2133-D0201852C1BA}"/>
                </a:ext>
              </a:extLst>
            </p:cNvPr>
            <p:cNvSpPr txBox="1"/>
            <p:nvPr/>
          </p:nvSpPr>
          <p:spPr>
            <a:xfrm>
              <a:off x="8887288" y="884297"/>
              <a:ext cx="3526675" cy="1856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9250" lvl="2" indent="-349250">
                <a:spcBef>
                  <a:spcPts val="0"/>
                </a:spcBef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GB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Closing the loop: </a:t>
              </a:r>
              <a:r>
                <a:rPr lang="en-GB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ontinuous</a:t>
              </a:r>
              <a:b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control or a</a:t>
              </a:r>
              <a:r>
                <a:rPr lang="en-GB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uto-launch</a:t>
              </a:r>
            </a:p>
            <a:p>
              <a:pPr marL="349250" lvl="2" indent="-349250">
                <a:spcBef>
                  <a:spcPts val="0"/>
                </a:spcBef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GB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Infrastructure: </a:t>
              </a:r>
              <a: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server-based solutions</a:t>
              </a:r>
              <a:endPara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9250" lvl="2" indent="-349250">
                <a:spcBef>
                  <a:spcPts val="0"/>
                </a:spcBef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GB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Equipment: </a:t>
              </a:r>
              <a:r>
                <a:rPr lang="en-GB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predictive maintenance, fault analysis,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C4A6F2-2694-1B2F-77BD-9106F7EEB322}"/>
              </a:ext>
            </a:extLst>
          </p:cNvPr>
          <p:cNvGrpSpPr/>
          <p:nvPr/>
        </p:nvGrpSpPr>
        <p:grpSpPr>
          <a:xfrm>
            <a:off x="193322" y="4581943"/>
            <a:ext cx="3991543" cy="1830432"/>
            <a:chOff x="254084" y="4013344"/>
            <a:chExt cx="5406209" cy="24791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ADA688-3C4C-6684-90B7-440745950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84" y="4013344"/>
              <a:ext cx="5393509" cy="24791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10599E-4C0C-06FC-BDA2-3012249102D3}"/>
                </a:ext>
              </a:extLst>
            </p:cNvPr>
            <p:cNvGrpSpPr/>
            <p:nvPr/>
          </p:nvGrpSpPr>
          <p:grpSpPr>
            <a:xfrm>
              <a:off x="254084" y="4019694"/>
              <a:ext cx="4775014" cy="2112452"/>
              <a:chOff x="254084" y="4019694"/>
              <a:chExt cx="4775014" cy="2112452"/>
            </a:xfrm>
          </p:grpSpPr>
          <p:sp>
            <p:nvSpPr>
              <p:cNvPr id="10" name="Cloud 9">
                <a:extLst>
                  <a:ext uri="{FF2B5EF4-FFF2-40B4-BE49-F238E27FC236}">
                    <a16:creationId xmlns:a16="http://schemas.microsoft.com/office/drawing/2014/main" id="{0258BC2B-DC8F-5613-08C6-845FB660490E}"/>
                  </a:ext>
                </a:extLst>
              </p:cNvPr>
              <p:cNvSpPr/>
              <p:nvPr/>
            </p:nvSpPr>
            <p:spPr>
              <a:xfrm>
                <a:off x="254084" y="4019694"/>
                <a:ext cx="3771816" cy="177656"/>
              </a:xfrm>
              <a:prstGeom prst="cloud">
                <a:avLst/>
              </a:prstGeom>
              <a:solidFill>
                <a:schemeClr val="accent4">
                  <a:alpha val="50467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6F164A5-F596-83B6-E791-29FD3A889134}"/>
                  </a:ext>
                </a:extLst>
              </p:cNvPr>
              <p:cNvGrpSpPr/>
              <p:nvPr/>
            </p:nvGrpSpPr>
            <p:grpSpPr>
              <a:xfrm>
                <a:off x="811699" y="5323828"/>
                <a:ext cx="4217399" cy="227138"/>
                <a:chOff x="811699" y="5323828"/>
                <a:chExt cx="4217399" cy="227138"/>
              </a:xfrm>
            </p:grpSpPr>
            <p:sp>
              <p:nvSpPr>
                <p:cNvPr id="16" name="Cloud 15">
                  <a:extLst>
                    <a:ext uri="{FF2B5EF4-FFF2-40B4-BE49-F238E27FC236}">
                      <a16:creationId xmlns:a16="http://schemas.microsoft.com/office/drawing/2014/main" id="{C2DB53AA-1712-8CDD-67FC-FC2A732FA267}"/>
                    </a:ext>
                  </a:extLst>
                </p:cNvPr>
                <p:cNvSpPr/>
                <p:nvPr/>
              </p:nvSpPr>
              <p:spPr>
                <a:xfrm>
                  <a:off x="811699" y="5438056"/>
                  <a:ext cx="2325150" cy="112910"/>
                </a:xfrm>
                <a:prstGeom prst="cloud">
                  <a:avLst/>
                </a:prstGeom>
                <a:solidFill>
                  <a:schemeClr val="accent4">
                    <a:alpha val="5046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8" name="Cloud 17">
                  <a:extLst>
                    <a:ext uri="{FF2B5EF4-FFF2-40B4-BE49-F238E27FC236}">
                      <a16:creationId xmlns:a16="http://schemas.microsoft.com/office/drawing/2014/main" id="{1060A330-B552-0B5A-0023-642F7A375366}"/>
                    </a:ext>
                  </a:extLst>
                </p:cNvPr>
                <p:cNvSpPr/>
                <p:nvPr/>
              </p:nvSpPr>
              <p:spPr>
                <a:xfrm>
                  <a:off x="3136849" y="5323828"/>
                  <a:ext cx="1892249" cy="112910"/>
                </a:xfrm>
                <a:prstGeom prst="cloud">
                  <a:avLst/>
                </a:prstGeom>
                <a:solidFill>
                  <a:schemeClr val="accent4">
                    <a:alpha val="5046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B6CD9BA-144B-8987-0C17-EBFDB735FA41}"/>
                  </a:ext>
                </a:extLst>
              </p:cNvPr>
              <p:cNvGrpSpPr/>
              <p:nvPr/>
            </p:nvGrpSpPr>
            <p:grpSpPr>
              <a:xfrm>
                <a:off x="774649" y="5564912"/>
                <a:ext cx="4178351" cy="220788"/>
                <a:chOff x="3136849" y="5223546"/>
                <a:chExt cx="4178351" cy="220788"/>
              </a:xfrm>
            </p:grpSpPr>
            <p:sp>
              <p:nvSpPr>
                <p:cNvPr id="14" name="Cloud 13">
                  <a:extLst>
                    <a:ext uri="{FF2B5EF4-FFF2-40B4-BE49-F238E27FC236}">
                      <a16:creationId xmlns:a16="http://schemas.microsoft.com/office/drawing/2014/main" id="{237E1DB7-FEFC-20D8-0D47-6F0836516061}"/>
                    </a:ext>
                  </a:extLst>
                </p:cNvPr>
                <p:cNvSpPr/>
                <p:nvPr/>
              </p:nvSpPr>
              <p:spPr>
                <a:xfrm>
                  <a:off x="6959063" y="5223546"/>
                  <a:ext cx="356137" cy="96028"/>
                </a:xfrm>
                <a:prstGeom prst="cloud">
                  <a:avLst/>
                </a:prstGeom>
                <a:solidFill>
                  <a:schemeClr val="accent4">
                    <a:alpha val="5046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5" name="Cloud 14">
                  <a:extLst>
                    <a:ext uri="{FF2B5EF4-FFF2-40B4-BE49-F238E27FC236}">
                      <a16:creationId xmlns:a16="http://schemas.microsoft.com/office/drawing/2014/main" id="{DBA1C7FE-1988-BF93-7F5F-3761F3502C8C}"/>
                    </a:ext>
                  </a:extLst>
                </p:cNvPr>
                <p:cNvSpPr/>
                <p:nvPr/>
              </p:nvSpPr>
              <p:spPr>
                <a:xfrm>
                  <a:off x="3136849" y="5331424"/>
                  <a:ext cx="2648001" cy="112910"/>
                </a:xfrm>
                <a:prstGeom prst="cloud">
                  <a:avLst/>
                </a:prstGeom>
                <a:solidFill>
                  <a:schemeClr val="accent4">
                    <a:alpha val="5046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sp>
            <p:nvSpPr>
              <p:cNvPr id="13" name="Cloud 12">
                <a:extLst>
                  <a:ext uri="{FF2B5EF4-FFF2-40B4-BE49-F238E27FC236}">
                    <a16:creationId xmlns:a16="http://schemas.microsoft.com/office/drawing/2014/main" id="{E27FA1E5-452D-6841-0C3C-2642F17E36EA}"/>
                  </a:ext>
                </a:extLst>
              </p:cNvPr>
              <p:cNvSpPr/>
              <p:nvPr/>
            </p:nvSpPr>
            <p:spPr>
              <a:xfrm>
                <a:off x="2119745" y="6019236"/>
                <a:ext cx="2242705" cy="112910"/>
              </a:xfrm>
              <a:prstGeom prst="cloud">
                <a:avLst/>
              </a:prstGeom>
              <a:solidFill>
                <a:schemeClr val="accent4">
                  <a:alpha val="50467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07BFDA-1C1C-2726-88F8-C67FE796AEB6}"/>
              </a:ext>
            </a:extLst>
          </p:cNvPr>
          <p:cNvGrpSpPr/>
          <p:nvPr/>
        </p:nvGrpSpPr>
        <p:grpSpPr>
          <a:xfrm>
            <a:off x="154188" y="1784099"/>
            <a:ext cx="2979717" cy="2435693"/>
            <a:chOff x="246788" y="1622049"/>
            <a:chExt cx="2979717" cy="2435693"/>
          </a:xfrm>
        </p:grpSpPr>
        <p:sp>
          <p:nvSpPr>
            <p:cNvPr id="81" name="Right Arrow 80">
              <a:extLst>
                <a:ext uri="{FF2B5EF4-FFF2-40B4-BE49-F238E27FC236}">
                  <a16:creationId xmlns:a16="http://schemas.microsoft.com/office/drawing/2014/main" id="{E2852D20-1505-7832-22C2-503DEFFE41DE}"/>
                </a:ext>
              </a:extLst>
            </p:cNvPr>
            <p:cNvSpPr/>
            <p:nvPr/>
          </p:nvSpPr>
          <p:spPr>
            <a:xfrm>
              <a:off x="2265219" y="3665856"/>
              <a:ext cx="652743" cy="391886"/>
            </a:xfrm>
            <a:prstGeom prst="rightArrow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283FBB-6AAD-47A8-7E81-584AF776C278}"/>
                </a:ext>
              </a:extLst>
            </p:cNvPr>
            <p:cNvGrpSpPr/>
            <p:nvPr/>
          </p:nvGrpSpPr>
          <p:grpSpPr>
            <a:xfrm>
              <a:off x="1676658" y="3335722"/>
              <a:ext cx="652743" cy="671551"/>
              <a:chOff x="1676658" y="2799013"/>
              <a:chExt cx="652743" cy="67155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E7CC5AD-126A-A73C-D6A9-FBC1DF7075EC}"/>
                  </a:ext>
                </a:extLst>
              </p:cNvPr>
              <p:cNvSpPr/>
              <p:nvPr/>
            </p:nvSpPr>
            <p:spPr>
              <a:xfrm>
                <a:off x="1974274" y="3179619"/>
                <a:ext cx="290945" cy="290945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DFEA0B8-4DA8-7424-66E0-933F0BE61EF4}"/>
                  </a:ext>
                </a:extLst>
              </p:cNvPr>
              <p:cNvSpPr txBox="1"/>
              <p:nvPr/>
            </p:nvSpPr>
            <p:spPr>
              <a:xfrm>
                <a:off x="1676658" y="2799013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accent4"/>
                    </a:solidFill>
                  </a:rPr>
                  <a:t>1980</a:t>
                </a:r>
                <a:endParaRPr lang="en-CH" i="1"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FFE7387-CF3A-7EA4-6090-2D9655513735}"/>
                </a:ext>
              </a:extLst>
            </p:cNvPr>
            <p:cNvGrpSpPr/>
            <p:nvPr/>
          </p:nvGrpSpPr>
          <p:grpSpPr>
            <a:xfrm>
              <a:off x="246788" y="1622049"/>
              <a:ext cx="2979717" cy="1486106"/>
              <a:chOff x="2703340" y="4999524"/>
              <a:chExt cx="2979717" cy="1486106"/>
            </a:xfrm>
          </p:grpSpPr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CB493E4C-DA07-E6BF-75E8-3EE3CDEED544}"/>
                  </a:ext>
                </a:extLst>
              </p:cNvPr>
              <p:cNvSpPr/>
              <p:nvPr/>
            </p:nvSpPr>
            <p:spPr>
              <a:xfrm>
                <a:off x="2703340" y="4999524"/>
                <a:ext cx="2979717" cy="1486106"/>
              </a:xfrm>
              <a:prstGeom prst="roundRect">
                <a:avLst>
                  <a:gd name="adj" fmla="val 884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67D0231-EC48-FE20-0A96-06ABFD3038A9}"/>
                  </a:ext>
                </a:extLst>
              </p:cNvPr>
              <p:cNvSpPr txBox="1"/>
              <p:nvPr/>
            </p:nvSpPr>
            <p:spPr>
              <a:xfrm>
                <a:off x="2774335" y="5108977"/>
                <a:ext cx="2727188" cy="1251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igh-level parameter 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control</a:t>
                </a:r>
              </a:p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Conditional </a:t>
                </a:r>
                <a:r>
                  <a:rPr lang="en-GB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sequencing</a:t>
                </a:r>
                <a:r>
                  <a:rPr lang="en-GB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actions</a:t>
                </a:r>
                <a:endParaRPr lang="en-GB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C15B96-CADD-242A-20AD-CDEB26D58BD2}"/>
              </a:ext>
            </a:extLst>
          </p:cNvPr>
          <p:cNvGrpSpPr/>
          <p:nvPr/>
        </p:nvGrpSpPr>
        <p:grpSpPr>
          <a:xfrm>
            <a:off x="7053645" y="572259"/>
            <a:ext cx="1112367" cy="5873952"/>
            <a:chOff x="7053645" y="572259"/>
            <a:chExt cx="1112367" cy="587395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7E20E39-8F8B-0235-8056-8D0DBFE31A34}"/>
                </a:ext>
              </a:extLst>
            </p:cNvPr>
            <p:cNvCxnSpPr>
              <a:cxnSpLocks/>
            </p:cNvCxnSpPr>
            <p:nvPr/>
          </p:nvCxnSpPr>
          <p:spPr>
            <a:xfrm>
              <a:off x="7616138" y="1253279"/>
              <a:ext cx="0" cy="519293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84CF05-684C-CC5E-080A-C5FC3EDB3C7F}"/>
                </a:ext>
              </a:extLst>
            </p:cNvPr>
            <p:cNvSpPr txBox="1"/>
            <p:nvPr/>
          </p:nvSpPr>
          <p:spPr>
            <a:xfrm rot="16200000">
              <a:off x="6064880" y="1561024"/>
              <a:ext cx="2377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Classical automation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3A3DE7-1240-EB67-9329-347292F192CC}"/>
                </a:ext>
              </a:extLst>
            </p:cNvPr>
            <p:cNvSpPr txBox="1"/>
            <p:nvPr/>
          </p:nvSpPr>
          <p:spPr>
            <a:xfrm rot="16200000">
              <a:off x="7076130" y="1561024"/>
              <a:ext cx="1779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Adding AI / ML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D19B196-129E-C337-599E-28C0AA1425B3}"/>
              </a:ext>
            </a:extLst>
          </p:cNvPr>
          <p:cNvGrpSpPr/>
          <p:nvPr/>
        </p:nvGrpSpPr>
        <p:grpSpPr>
          <a:xfrm>
            <a:off x="3307704" y="1494871"/>
            <a:ext cx="3646576" cy="4513461"/>
            <a:chOff x="3307704" y="1494871"/>
            <a:chExt cx="3646576" cy="4513461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F60430A-298A-9944-8299-293AEF0BD423}"/>
                </a:ext>
              </a:extLst>
            </p:cNvPr>
            <p:cNvGrpSpPr/>
            <p:nvPr/>
          </p:nvGrpSpPr>
          <p:grpSpPr>
            <a:xfrm>
              <a:off x="3307704" y="1494871"/>
              <a:ext cx="3646576" cy="3118376"/>
              <a:chOff x="3573927" y="796112"/>
              <a:chExt cx="3646576" cy="3118376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5485D5B0-6DC3-8973-0F3C-1AB1740E00A6}"/>
                  </a:ext>
                </a:extLst>
              </p:cNvPr>
              <p:cNvSpPr/>
              <p:nvPr/>
            </p:nvSpPr>
            <p:spPr>
              <a:xfrm>
                <a:off x="3573927" y="796112"/>
                <a:ext cx="3646576" cy="1989782"/>
              </a:xfrm>
              <a:prstGeom prst="roundRect">
                <a:avLst>
                  <a:gd name="adj" fmla="val 8842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4101B3B9-28F9-7213-9F3B-56A7AC9F3FEE}"/>
                  </a:ext>
                </a:extLst>
              </p:cNvPr>
              <p:cNvGrpSpPr/>
              <p:nvPr/>
            </p:nvGrpSpPr>
            <p:grpSpPr>
              <a:xfrm>
                <a:off x="3697439" y="920014"/>
                <a:ext cx="3397845" cy="2994474"/>
                <a:chOff x="3697439" y="920014"/>
                <a:chExt cx="3397845" cy="2994474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C549B093-8823-368F-3353-2BD0CAB09444}"/>
                    </a:ext>
                  </a:extLst>
                </p:cNvPr>
                <p:cNvGrpSpPr/>
                <p:nvPr/>
              </p:nvGrpSpPr>
              <p:grpSpPr>
                <a:xfrm>
                  <a:off x="5152096" y="3130780"/>
                  <a:ext cx="953843" cy="783708"/>
                  <a:chOff x="5152096" y="3130780"/>
                  <a:chExt cx="953843" cy="783708"/>
                </a:xfrm>
              </p:grpSpPr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8C69E74C-5911-6045-75E0-46C5E74CE516}"/>
                      </a:ext>
                    </a:extLst>
                  </p:cNvPr>
                  <p:cNvSpPr/>
                  <p:nvPr/>
                </p:nvSpPr>
                <p:spPr>
                  <a:xfrm>
                    <a:off x="5152096" y="3179618"/>
                    <a:ext cx="290945" cy="290945"/>
                  </a:xfrm>
                  <a:prstGeom prst="ellipse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1F80A86-88FC-A13A-A0C0-B1E9748ACFAA}"/>
                      </a:ext>
                    </a:extLst>
                  </p:cNvPr>
                  <p:cNvSpPr txBox="1"/>
                  <p:nvPr/>
                </p:nvSpPr>
                <p:spPr>
                  <a:xfrm>
                    <a:off x="5152096" y="3545156"/>
                    <a:ext cx="6527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CH" b="1" dirty="0">
                        <a:solidFill>
                          <a:srgbClr val="002060"/>
                        </a:solidFill>
                      </a:rPr>
                      <a:t>2006</a:t>
                    </a:r>
                    <a:endParaRPr lang="en-CH" i="1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42" name="Right Arrow 41">
                    <a:extLst>
                      <a:ext uri="{FF2B5EF4-FFF2-40B4-BE49-F238E27FC236}">
                        <a16:creationId xmlns:a16="http://schemas.microsoft.com/office/drawing/2014/main" id="{95926CAA-27A6-A70B-CA0B-82FF2650969A}"/>
                      </a:ext>
                    </a:extLst>
                  </p:cNvPr>
                  <p:cNvSpPr/>
                  <p:nvPr/>
                </p:nvSpPr>
                <p:spPr>
                  <a:xfrm>
                    <a:off x="5453196" y="3130780"/>
                    <a:ext cx="652743" cy="391886"/>
                  </a:xfrm>
                  <a:prstGeom prst="rightArrow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</p:grp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749AF3C-D4DA-5140-8ABB-3A60DD12811B}"/>
                    </a:ext>
                  </a:extLst>
                </p:cNvPr>
                <p:cNvSpPr txBox="1"/>
                <p:nvPr/>
              </p:nvSpPr>
              <p:spPr>
                <a:xfrm>
                  <a:off x="3697439" y="920014"/>
                  <a:ext cx="3397845" cy="17440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9250" lvl="2" indent="-349250">
                    <a:spcBef>
                      <a:spcPts val="0"/>
                    </a:spcBef>
                    <a:spcAft>
                      <a:spcPts val="4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sz="1800" b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</a:t>
                  </a: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educe complexity</a:t>
                  </a:r>
                  <a:b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through models</a:t>
                  </a:r>
                  <a:b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GB" sz="1600" i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LSA: high-level parameter models</a:t>
                  </a:r>
                  <a:r>
                    <a:rPr lang="en-GB" sz="1600" i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with hierarchies, value generation</a:t>
                  </a:r>
                  <a:endParaRPr lang="en-GB" sz="1600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349250" lvl="2" indent="-349250">
                    <a:spcAft>
                      <a:spcPts val="4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b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</a:t>
                  </a: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equencers, </a:t>
                  </a:r>
                  <a:r>
                    <a:rPr lang="en-GB" sz="18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watchdogs &amp; SW </a:t>
                  </a: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interlocks, classic control</a:t>
                  </a:r>
                  <a:endParaRPr lang="en-GB" sz="1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2050" name="Picture 2" descr="Welt der Physik: Häufige Fragen zum LHC">
              <a:extLst>
                <a:ext uri="{FF2B5EF4-FFF2-40B4-BE49-F238E27FC236}">
                  <a16:creationId xmlns:a16="http://schemas.microsoft.com/office/drawing/2014/main" id="{9877A66E-6A74-3785-64FF-1CB28264D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67" t="28018" r="26131" b="15488"/>
            <a:stretch/>
          </p:blipFill>
          <p:spPr bwMode="auto">
            <a:xfrm>
              <a:off x="4577172" y="4690545"/>
              <a:ext cx="2183673" cy="13177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528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DF9D19-7771-7030-7973-9C67C57A2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163" y="4243503"/>
            <a:ext cx="7436272" cy="24416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EBFB69-54B7-8B5D-9710-FF28B4A9A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163" y="4243503"/>
            <a:ext cx="7436272" cy="24416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Motivation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Efficiency Think Tank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CC100-87C4-1618-7A6C-ADD11ECF86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55422-897F-B5C7-A78E-8F21E8F77BE0}"/>
              </a:ext>
            </a:extLst>
          </p:cNvPr>
          <p:cNvSpPr txBox="1"/>
          <p:nvPr/>
        </p:nvSpPr>
        <p:spPr>
          <a:xfrm>
            <a:off x="1774372" y="1048600"/>
            <a:ext cx="8636064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CH" sz="2100" dirty="0"/>
              <a:t>Question coming up repeatedly at CERN end-of-year workshops ‘21 &amp; ‘22</a:t>
            </a:r>
            <a:endParaRPr lang="en-CH" sz="2100" b="1" dirty="0"/>
          </a:p>
          <a:p>
            <a:pPr algn="ctr">
              <a:spcAft>
                <a:spcPts val="1200"/>
              </a:spcAft>
            </a:pPr>
            <a:r>
              <a:rPr lang="en-CH" sz="2400" b="1" dirty="0">
                <a:solidFill>
                  <a:srgbClr val="002060"/>
                </a:solidFill>
              </a:rPr>
              <a:t>How to best exploit the accelerator complex?</a:t>
            </a:r>
            <a:br>
              <a:rPr lang="en-CH" sz="2100" b="1" dirty="0">
                <a:solidFill>
                  <a:srgbClr val="002060"/>
                </a:solidFill>
              </a:rPr>
            </a:br>
            <a:r>
              <a:rPr lang="en-CH" sz="1900" i="1" dirty="0">
                <a:solidFill>
                  <a:srgbClr val="002060"/>
                </a:solidFill>
              </a:rPr>
              <a:t>in terms of efficiency, reproducibility, flexibility, and performance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DEB0AA-AAB6-1DCE-2E61-2234C045D765}"/>
              </a:ext>
            </a:extLst>
          </p:cNvPr>
          <p:cNvGrpSpPr/>
          <p:nvPr/>
        </p:nvGrpSpPr>
        <p:grpSpPr>
          <a:xfrm>
            <a:off x="3656844" y="2319975"/>
            <a:ext cx="4878308" cy="1005933"/>
            <a:chOff x="550351" y="1083521"/>
            <a:chExt cx="5322615" cy="10059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8ADE30-0D12-98B1-B41F-6435A6FC99D5}"/>
                </a:ext>
              </a:extLst>
            </p:cNvPr>
            <p:cNvSpPr txBox="1"/>
            <p:nvPr/>
          </p:nvSpPr>
          <p:spPr>
            <a:xfrm>
              <a:off x="550351" y="1381568"/>
              <a:ext cx="53226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  <a:tabLst>
                  <a:tab pos="300038" algn="l"/>
                </a:tabLst>
              </a:pPr>
              <a:r>
                <a:rPr lang="en-CH" sz="2100" b="1" dirty="0"/>
                <a:t>	Efficiency Think Tank (ETT)</a:t>
              </a:r>
              <a:br>
                <a:rPr lang="en-CH" sz="2100" b="1" dirty="0"/>
              </a:br>
              <a:r>
                <a:rPr lang="en-CH" sz="1900" dirty="0"/>
                <a:t>in 2023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1E7C97AA-26C4-4ADB-30E7-813428F168DA}"/>
                </a:ext>
              </a:extLst>
            </p:cNvPr>
            <p:cNvSpPr/>
            <p:nvPr/>
          </p:nvSpPr>
          <p:spPr>
            <a:xfrm rot="5400000">
              <a:off x="3067191" y="1004956"/>
              <a:ext cx="288938" cy="44606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1D71E7E-FFB4-15AD-797C-EA49F76E1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817" y="2336403"/>
            <a:ext cx="3417268" cy="131189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F4E9F4E-1BF7-1258-F404-3233FF7DC18F}"/>
              </a:ext>
            </a:extLst>
          </p:cNvPr>
          <p:cNvGrpSpPr/>
          <p:nvPr/>
        </p:nvGrpSpPr>
        <p:grpSpPr>
          <a:xfrm>
            <a:off x="3656844" y="3399233"/>
            <a:ext cx="4878308" cy="717297"/>
            <a:chOff x="3656844" y="3279487"/>
            <a:chExt cx="4878308" cy="7172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AAA858-86A6-4120-5785-B34005B08347}"/>
                </a:ext>
              </a:extLst>
            </p:cNvPr>
            <p:cNvSpPr txBox="1"/>
            <p:nvPr/>
          </p:nvSpPr>
          <p:spPr>
            <a:xfrm>
              <a:off x="3656844" y="3581286"/>
              <a:ext cx="487830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CH" sz="2100" b="1" dirty="0">
                  <a:solidFill>
                    <a:srgbClr val="002060"/>
                  </a:solidFill>
                </a:rPr>
                <a:t>7 strategic recommendations</a:t>
              </a:r>
              <a:endParaRPr lang="en-CH" sz="2100" dirty="0">
                <a:solidFill>
                  <a:srgbClr val="002060"/>
                </a:solidFill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08F24BD9-5D96-F2F8-F126-B729100EAA7F}"/>
                </a:ext>
              </a:extLst>
            </p:cNvPr>
            <p:cNvSpPr/>
            <p:nvPr/>
          </p:nvSpPr>
          <p:spPr>
            <a:xfrm rot="5400000">
              <a:off x="5951528" y="3219540"/>
              <a:ext cx="288938" cy="408831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</p:spTree>
    <p:extLst>
      <p:ext uri="{BB962C8B-B14F-4D97-AF65-F5344CB8AC3E}">
        <p14:creationId xmlns:p14="http://schemas.microsoft.com/office/powerpoint/2010/main" val="17046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3D742-03FB-8B6B-341C-03AAF8AFB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 project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7E98-B436-0A17-B860-55E749261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1413315" cy="544235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CERN automation history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84C79-9565-C0B9-6200-C69B069DC0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30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DF8D02-28D1-9FCF-712C-BBC96F658333}"/>
              </a:ext>
            </a:extLst>
          </p:cNvPr>
          <p:cNvCxnSpPr>
            <a:cxnSpLocks/>
          </p:cNvCxnSpPr>
          <p:nvPr/>
        </p:nvCxnSpPr>
        <p:spPr>
          <a:xfrm>
            <a:off x="411315" y="4023851"/>
            <a:ext cx="10497954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chemeClr val="accent1">
                    <a:lumMod val="60000"/>
                    <a:lumOff val="40000"/>
                  </a:schemeClr>
                </a:gs>
                <a:gs pos="88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CDD54DE-44D3-998E-26AD-E08F4B95E0AF}"/>
              </a:ext>
            </a:extLst>
          </p:cNvPr>
          <p:cNvGrpSpPr/>
          <p:nvPr/>
        </p:nvGrpSpPr>
        <p:grpSpPr>
          <a:xfrm>
            <a:off x="7971472" y="3497167"/>
            <a:ext cx="3569960" cy="3018495"/>
            <a:chOff x="8179819" y="2798408"/>
            <a:chExt cx="3569960" cy="3018495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400E463-8520-A59B-A1B1-B20AA15A2016}"/>
                </a:ext>
              </a:extLst>
            </p:cNvPr>
            <p:cNvSpPr/>
            <p:nvPr/>
          </p:nvSpPr>
          <p:spPr>
            <a:xfrm>
              <a:off x="8179819" y="4049035"/>
              <a:ext cx="3569960" cy="1767868"/>
            </a:xfrm>
            <a:prstGeom prst="roundRect">
              <a:avLst>
                <a:gd name="adj" fmla="val 6585"/>
              </a:avLst>
            </a:prstGeom>
            <a:solidFill>
              <a:srgbClr val="C00000">
                <a:alpha val="2179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A5A56C5-5B2D-45A0-3D49-49E7B9989D23}"/>
                </a:ext>
              </a:extLst>
            </p:cNvPr>
            <p:cNvGrpSpPr/>
            <p:nvPr/>
          </p:nvGrpSpPr>
          <p:grpSpPr>
            <a:xfrm>
              <a:off x="8270057" y="2798408"/>
              <a:ext cx="3402545" cy="2960909"/>
              <a:chOff x="8270057" y="2798408"/>
              <a:chExt cx="3402545" cy="296090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50E873C-3A36-1ECF-F973-91204FEFB48F}"/>
                  </a:ext>
                </a:extLst>
              </p:cNvPr>
              <p:cNvGrpSpPr/>
              <p:nvPr/>
            </p:nvGrpSpPr>
            <p:grpSpPr>
              <a:xfrm>
                <a:off x="8297571" y="2798408"/>
                <a:ext cx="1269138" cy="722625"/>
                <a:chOff x="4652696" y="2798408"/>
                <a:chExt cx="1269138" cy="722625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4D5F00D-C5F4-38EE-84B8-9FCEFFF725FE}"/>
                    </a:ext>
                  </a:extLst>
                </p:cNvPr>
                <p:cNvSpPr/>
                <p:nvPr/>
              </p:nvSpPr>
              <p:spPr>
                <a:xfrm>
                  <a:off x="4964766" y="3179618"/>
                  <a:ext cx="290945" cy="290945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73544A1-0A6B-3C40-CE91-7824E64DA68C}"/>
                    </a:ext>
                  </a:extLst>
                </p:cNvPr>
                <p:cNvSpPr txBox="1"/>
                <p:nvPr/>
              </p:nvSpPr>
              <p:spPr>
                <a:xfrm>
                  <a:off x="4652696" y="2798408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H" b="1" dirty="0">
                      <a:solidFill>
                        <a:srgbClr val="C00000"/>
                      </a:solidFill>
                    </a:rPr>
                    <a:t>2018</a:t>
                  </a:r>
                  <a:endParaRPr lang="en-CH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9" name="Right Arrow 48">
                  <a:extLst>
                    <a:ext uri="{FF2B5EF4-FFF2-40B4-BE49-F238E27FC236}">
                      <a16:creationId xmlns:a16="http://schemas.microsoft.com/office/drawing/2014/main" id="{F8459D34-C30B-564B-EACC-21BC28106993}"/>
                    </a:ext>
                  </a:extLst>
                </p:cNvPr>
                <p:cNvSpPr/>
                <p:nvPr/>
              </p:nvSpPr>
              <p:spPr>
                <a:xfrm>
                  <a:off x="5269091" y="3129147"/>
                  <a:ext cx="652743" cy="391886"/>
                </a:xfrm>
                <a:prstGeom prst="rightArrow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9000">
                      <a:schemeClr val="accent2">
                        <a:lumMod val="40000"/>
                        <a:lumOff val="60000"/>
                      </a:schemeClr>
                    </a:gs>
                    <a:gs pos="62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C00000">
                        <a:alpha val="90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C3BB8F3-4E6D-EAA1-2DCF-46E29C262021}"/>
                  </a:ext>
                </a:extLst>
              </p:cNvPr>
              <p:cNvSpPr txBox="1"/>
              <p:nvPr/>
            </p:nvSpPr>
            <p:spPr>
              <a:xfrm>
                <a:off x="8270057" y="4128101"/>
                <a:ext cx="3402545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9250" lvl="2" indent="-349250"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Optimizers, ML, …</a:t>
                </a:r>
              </a:p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Learn models </a:t>
                </a:r>
                <a:r>
                  <a:rPr lang="en-GB" sz="1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if not available</a:t>
                </a:r>
                <a:endPara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Infrastructure: 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Python &amp; frameworks</a:t>
                </a:r>
              </a:p>
              <a:p>
                <a:pPr marL="349250" lvl="2" indent="-349250"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GB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ypically </a:t>
                </a:r>
                <a:r>
                  <a:rPr lang="en-GB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n-demand</a:t>
                </a:r>
                <a:endParaRPr lang="en-GB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97A8569-9DA8-E1F5-C061-3C125D9F27D1}"/>
              </a:ext>
            </a:extLst>
          </p:cNvPr>
          <p:cNvGrpSpPr/>
          <p:nvPr/>
        </p:nvGrpSpPr>
        <p:grpSpPr>
          <a:xfrm>
            <a:off x="8579578" y="1466966"/>
            <a:ext cx="3626038" cy="3146281"/>
            <a:chOff x="8787925" y="768207"/>
            <a:chExt cx="3626038" cy="3146281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ACE27DC2-9FB8-E391-470C-98CBBD6990A5}"/>
                </a:ext>
              </a:extLst>
            </p:cNvPr>
            <p:cNvSpPr/>
            <p:nvPr/>
          </p:nvSpPr>
          <p:spPr>
            <a:xfrm>
              <a:off x="8787925" y="768207"/>
              <a:ext cx="3526674" cy="2076500"/>
            </a:xfrm>
            <a:prstGeom prst="roundRect">
              <a:avLst>
                <a:gd name="adj" fmla="val 602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A08BC73-3AEA-4A10-B76F-46796213B831}"/>
                </a:ext>
              </a:extLst>
            </p:cNvPr>
            <p:cNvGrpSpPr/>
            <p:nvPr/>
          </p:nvGrpSpPr>
          <p:grpSpPr>
            <a:xfrm>
              <a:off x="9492071" y="3136164"/>
              <a:ext cx="1170246" cy="778324"/>
              <a:chOff x="5039279" y="3136164"/>
              <a:chExt cx="1170246" cy="77832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11F64A5-00C6-EB8A-B9F9-C60B484615D0}"/>
                  </a:ext>
                </a:extLst>
              </p:cNvPr>
              <p:cNvSpPr/>
              <p:nvPr/>
            </p:nvSpPr>
            <p:spPr>
              <a:xfrm>
                <a:off x="5256271" y="3179618"/>
                <a:ext cx="290945" cy="290945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8EC051B-985F-4C2D-56F8-C5FDE82B5881}"/>
                  </a:ext>
                </a:extLst>
              </p:cNvPr>
              <p:cNvSpPr txBox="1"/>
              <p:nvPr/>
            </p:nvSpPr>
            <p:spPr>
              <a:xfrm>
                <a:off x="5039279" y="3545156"/>
                <a:ext cx="8290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accent6"/>
                    </a:solidFill>
                  </a:rPr>
                  <a:t>2021 - </a:t>
                </a:r>
                <a:endParaRPr lang="en-CH" i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3" name="Right Arrow 52">
                <a:extLst>
                  <a:ext uri="{FF2B5EF4-FFF2-40B4-BE49-F238E27FC236}">
                    <a16:creationId xmlns:a16="http://schemas.microsoft.com/office/drawing/2014/main" id="{C3D74708-B2AB-2CF7-B3A7-4A2ECC870963}"/>
                  </a:ext>
                </a:extLst>
              </p:cNvPr>
              <p:cNvSpPr/>
              <p:nvPr/>
            </p:nvSpPr>
            <p:spPr>
              <a:xfrm>
                <a:off x="5556782" y="3136164"/>
                <a:ext cx="652743" cy="391886"/>
              </a:xfrm>
              <a:prstGeom prst="rightArrow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6">
                      <a:lumMod val="40000"/>
                      <a:lumOff val="60000"/>
                    </a:schemeClr>
                  </a:gs>
                  <a:gs pos="83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CCD2D60-5F98-0338-2133-D0201852C1BA}"/>
                </a:ext>
              </a:extLst>
            </p:cNvPr>
            <p:cNvSpPr txBox="1"/>
            <p:nvPr/>
          </p:nvSpPr>
          <p:spPr>
            <a:xfrm>
              <a:off x="8887288" y="884297"/>
              <a:ext cx="3526675" cy="1856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9250" lvl="2" indent="-349250">
                <a:spcBef>
                  <a:spcPts val="0"/>
                </a:spcBef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GB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Closing the loop: </a:t>
              </a:r>
              <a:r>
                <a:rPr lang="en-GB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ontinuous</a:t>
              </a:r>
              <a:b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control or a</a:t>
              </a:r>
              <a:r>
                <a:rPr lang="en-GB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uto-launch</a:t>
              </a:r>
            </a:p>
            <a:p>
              <a:pPr marL="349250" lvl="2" indent="-349250">
                <a:spcBef>
                  <a:spcPts val="0"/>
                </a:spcBef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GB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Infrastructure: </a:t>
              </a:r>
              <a: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server-based solutions</a:t>
              </a:r>
              <a:endPara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9250" lvl="2" indent="-349250">
                <a:spcBef>
                  <a:spcPts val="0"/>
                </a:spcBef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GB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Equipment: </a:t>
              </a:r>
              <a:r>
                <a:rPr lang="en-GB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predictive maintenance, fault analysis,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3C4A6F2-2694-1B2F-77BD-9106F7EEB322}"/>
              </a:ext>
            </a:extLst>
          </p:cNvPr>
          <p:cNvGrpSpPr/>
          <p:nvPr/>
        </p:nvGrpSpPr>
        <p:grpSpPr>
          <a:xfrm>
            <a:off x="193322" y="4581943"/>
            <a:ext cx="3991543" cy="1830432"/>
            <a:chOff x="254084" y="4013344"/>
            <a:chExt cx="5406209" cy="24791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ADA688-3C4C-6684-90B7-440745950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84" y="4013344"/>
              <a:ext cx="5393509" cy="24791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10599E-4C0C-06FC-BDA2-3012249102D3}"/>
                </a:ext>
              </a:extLst>
            </p:cNvPr>
            <p:cNvGrpSpPr/>
            <p:nvPr/>
          </p:nvGrpSpPr>
          <p:grpSpPr>
            <a:xfrm>
              <a:off x="254084" y="4019694"/>
              <a:ext cx="4775014" cy="2112452"/>
              <a:chOff x="254084" y="4019694"/>
              <a:chExt cx="4775014" cy="2112452"/>
            </a:xfrm>
          </p:grpSpPr>
          <p:sp>
            <p:nvSpPr>
              <p:cNvPr id="10" name="Cloud 9">
                <a:extLst>
                  <a:ext uri="{FF2B5EF4-FFF2-40B4-BE49-F238E27FC236}">
                    <a16:creationId xmlns:a16="http://schemas.microsoft.com/office/drawing/2014/main" id="{0258BC2B-DC8F-5613-08C6-845FB660490E}"/>
                  </a:ext>
                </a:extLst>
              </p:cNvPr>
              <p:cNvSpPr/>
              <p:nvPr/>
            </p:nvSpPr>
            <p:spPr>
              <a:xfrm>
                <a:off x="254084" y="4019694"/>
                <a:ext cx="3771816" cy="177656"/>
              </a:xfrm>
              <a:prstGeom prst="cloud">
                <a:avLst/>
              </a:prstGeom>
              <a:solidFill>
                <a:schemeClr val="accent4">
                  <a:alpha val="50467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6F164A5-F596-83B6-E791-29FD3A889134}"/>
                  </a:ext>
                </a:extLst>
              </p:cNvPr>
              <p:cNvGrpSpPr/>
              <p:nvPr/>
            </p:nvGrpSpPr>
            <p:grpSpPr>
              <a:xfrm>
                <a:off x="811699" y="5323828"/>
                <a:ext cx="4217399" cy="227138"/>
                <a:chOff x="811699" y="5323828"/>
                <a:chExt cx="4217399" cy="227138"/>
              </a:xfrm>
            </p:grpSpPr>
            <p:sp>
              <p:nvSpPr>
                <p:cNvPr id="16" name="Cloud 15">
                  <a:extLst>
                    <a:ext uri="{FF2B5EF4-FFF2-40B4-BE49-F238E27FC236}">
                      <a16:creationId xmlns:a16="http://schemas.microsoft.com/office/drawing/2014/main" id="{C2DB53AA-1712-8CDD-67FC-FC2A732FA267}"/>
                    </a:ext>
                  </a:extLst>
                </p:cNvPr>
                <p:cNvSpPr/>
                <p:nvPr/>
              </p:nvSpPr>
              <p:spPr>
                <a:xfrm>
                  <a:off x="811699" y="5438056"/>
                  <a:ext cx="2325150" cy="112910"/>
                </a:xfrm>
                <a:prstGeom prst="cloud">
                  <a:avLst/>
                </a:prstGeom>
                <a:solidFill>
                  <a:schemeClr val="accent4">
                    <a:alpha val="5046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8" name="Cloud 17">
                  <a:extLst>
                    <a:ext uri="{FF2B5EF4-FFF2-40B4-BE49-F238E27FC236}">
                      <a16:creationId xmlns:a16="http://schemas.microsoft.com/office/drawing/2014/main" id="{1060A330-B552-0B5A-0023-642F7A375366}"/>
                    </a:ext>
                  </a:extLst>
                </p:cNvPr>
                <p:cNvSpPr/>
                <p:nvPr/>
              </p:nvSpPr>
              <p:spPr>
                <a:xfrm>
                  <a:off x="3136849" y="5323828"/>
                  <a:ext cx="1892249" cy="112910"/>
                </a:xfrm>
                <a:prstGeom prst="cloud">
                  <a:avLst/>
                </a:prstGeom>
                <a:solidFill>
                  <a:schemeClr val="accent4">
                    <a:alpha val="5046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B6CD9BA-144B-8987-0C17-EBFDB735FA41}"/>
                  </a:ext>
                </a:extLst>
              </p:cNvPr>
              <p:cNvGrpSpPr/>
              <p:nvPr/>
            </p:nvGrpSpPr>
            <p:grpSpPr>
              <a:xfrm>
                <a:off x="774649" y="5564912"/>
                <a:ext cx="4178351" cy="220788"/>
                <a:chOff x="3136849" y="5223546"/>
                <a:chExt cx="4178351" cy="220788"/>
              </a:xfrm>
            </p:grpSpPr>
            <p:sp>
              <p:nvSpPr>
                <p:cNvPr id="14" name="Cloud 13">
                  <a:extLst>
                    <a:ext uri="{FF2B5EF4-FFF2-40B4-BE49-F238E27FC236}">
                      <a16:creationId xmlns:a16="http://schemas.microsoft.com/office/drawing/2014/main" id="{237E1DB7-FEFC-20D8-0D47-6F0836516061}"/>
                    </a:ext>
                  </a:extLst>
                </p:cNvPr>
                <p:cNvSpPr/>
                <p:nvPr/>
              </p:nvSpPr>
              <p:spPr>
                <a:xfrm>
                  <a:off x="6959063" y="5223546"/>
                  <a:ext cx="356137" cy="96028"/>
                </a:xfrm>
                <a:prstGeom prst="cloud">
                  <a:avLst/>
                </a:prstGeom>
                <a:solidFill>
                  <a:schemeClr val="accent4">
                    <a:alpha val="5046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5" name="Cloud 14">
                  <a:extLst>
                    <a:ext uri="{FF2B5EF4-FFF2-40B4-BE49-F238E27FC236}">
                      <a16:creationId xmlns:a16="http://schemas.microsoft.com/office/drawing/2014/main" id="{DBA1C7FE-1988-BF93-7F5F-3761F3502C8C}"/>
                    </a:ext>
                  </a:extLst>
                </p:cNvPr>
                <p:cNvSpPr/>
                <p:nvPr/>
              </p:nvSpPr>
              <p:spPr>
                <a:xfrm>
                  <a:off x="3136849" y="5331424"/>
                  <a:ext cx="2648001" cy="112910"/>
                </a:xfrm>
                <a:prstGeom prst="cloud">
                  <a:avLst/>
                </a:prstGeom>
                <a:solidFill>
                  <a:schemeClr val="accent4">
                    <a:alpha val="50467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sp>
            <p:nvSpPr>
              <p:cNvPr id="13" name="Cloud 12">
                <a:extLst>
                  <a:ext uri="{FF2B5EF4-FFF2-40B4-BE49-F238E27FC236}">
                    <a16:creationId xmlns:a16="http://schemas.microsoft.com/office/drawing/2014/main" id="{E27FA1E5-452D-6841-0C3C-2642F17E36EA}"/>
                  </a:ext>
                </a:extLst>
              </p:cNvPr>
              <p:cNvSpPr/>
              <p:nvPr/>
            </p:nvSpPr>
            <p:spPr>
              <a:xfrm>
                <a:off x="2119745" y="6019236"/>
                <a:ext cx="2242705" cy="112910"/>
              </a:xfrm>
              <a:prstGeom prst="cloud">
                <a:avLst/>
              </a:prstGeom>
              <a:solidFill>
                <a:schemeClr val="accent4">
                  <a:alpha val="50467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07BFDA-1C1C-2726-88F8-C67FE796AEB6}"/>
              </a:ext>
            </a:extLst>
          </p:cNvPr>
          <p:cNvGrpSpPr/>
          <p:nvPr/>
        </p:nvGrpSpPr>
        <p:grpSpPr>
          <a:xfrm>
            <a:off x="154188" y="1784099"/>
            <a:ext cx="2979717" cy="2435693"/>
            <a:chOff x="246788" y="1622049"/>
            <a:chExt cx="2979717" cy="2435693"/>
          </a:xfrm>
        </p:grpSpPr>
        <p:sp>
          <p:nvSpPr>
            <p:cNvPr id="81" name="Right Arrow 80">
              <a:extLst>
                <a:ext uri="{FF2B5EF4-FFF2-40B4-BE49-F238E27FC236}">
                  <a16:creationId xmlns:a16="http://schemas.microsoft.com/office/drawing/2014/main" id="{E2852D20-1505-7832-22C2-503DEFFE41DE}"/>
                </a:ext>
              </a:extLst>
            </p:cNvPr>
            <p:cNvSpPr/>
            <p:nvPr/>
          </p:nvSpPr>
          <p:spPr>
            <a:xfrm>
              <a:off x="2265219" y="3665856"/>
              <a:ext cx="652743" cy="391886"/>
            </a:xfrm>
            <a:prstGeom prst="rightArrow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283FBB-6AAD-47A8-7E81-584AF776C278}"/>
                </a:ext>
              </a:extLst>
            </p:cNvPr>
            <p:cNvGrpSpPr/>
            <p:nvPr/>
          </p:nvGrpSpPr>
          <p:grpSpPr>
            <a:xfrm>
              <a:off x="1676658" y="3335722"/>
              <a:ext cx="652743" cy="671551"/>
              <a:chOff x="1676658" y="2799013"/>
              <a:chExt cx="652743" cy="67155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E7CC5AD-126A-A73C-D6A9-FBC1DF7075EC}"/>
                  </a:ext>
                </a:extLst>
              </p:cNvPr>
              <p:cNvSpPr/>
              <p:nvPr/>
            </p:nvSpPr>
            <p:spPr>
              <a:xfrm>
                <a:off x="1974274" y="3179619"/>
                <a:ext cx="290945" cy="290945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DFEA0B8-4DA8-7424-66E0-933F0BE61EF4}"/>
                  </a:ext>
                </a:extLst>
              </p:cNvPr>
              <p:cNvSpPr txBox="1"/>
              <p:nvPr/>
            </p:nvSpPr>
            <p:spPr>
              <a:xfrm>
                <a:off x="1676658" y="2799013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accent4"/>
                    </a:solidFill>
                  </a:rPr>
                  <a:t>1980</a:t>
                </a:r>
                <a:endParaRPr lang="en-CH" i="1"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FFE7387-CF3A-7EA4-6090-2D9655513735}"/>
                </a:ext>
              </a:extLst>
            </p:cNvPr>
            <p:cNvGrpSpPr/>
            <p:nvPr/>
          </p:nvGrpSpPr>
          <p:grpSpPr>
            <a:xfrm>
              <a:off x="246788" y="1622049"/>
              <a:ext cx="2979717" cy="1486106"/>
              <a:chOff x="2703340" y="4999524"/>
              <a:chExt cx="2979717" cy="1486106"/>
            </a:xfrm>
          </p:grpSpPr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CB493E4C-DA07-E6BF-75E8-3EE3CDEED544}"/>
                  </a:ext>
                </a:extLst>
              </p:cNvPr>
              <p:cNvSpPr/>
              <p:nvPr/>
            </p:nvSpPr>
            <p:spPr>
              <a:xfrm>
                <a:off x="2703340" y="4999524"/>
                <a:ext cx="2979717" cy="1486106"/>
              </a:xfrm>
              <a:prstGeom prst="roundRect">
                <a:avLst>
                  <a:gd name="adj" fmla="val 884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67D0231-EC48-FE20-0A96-06ABFD3038A9}"/>
                  </a:ext>
                </a:extLst>
              </p:cNvPr>
              <p:cNvSpPr txBox="1"/>
              <p:nvPr/>
            </p:nvSpPr>
            <p:spPr>
              <a:xfrm>
                <a:off x="2774335" y="5108977"/>
                <a:ext cx="2727188" cy="1251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igh-level parameter 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control</a:t>
                </a:r>
              </a:p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Conditional </a:t>
                </a:r>
                <a:r>
                  <a:rPr lang="en-GB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sequencing</a:t>
                </a:r>
                <a:r>
                  <a:rPr lang="en-GB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actions</a:t>
                </a:r>
                <a:endParaRPr lang="en-GB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C15B96-CADD-242A-20AD-CDEB26D58BD2}"/>
              </a:ext>
            </a:extLst>
          </p:cNvPr>
          <p:cNvGrpSpPr/>
          <p:nvPr/>
        </p:nvGrpSpPr>
        <p:grpSpPr>
          <a:xfrm>
            <a:off x="7053645" y="572259"/>
            <a:ext cx="1112367" cy="5873952"/>
            <a:chOff x="7053645" y="572259"/>
            <a:chExt cx="1112367" cy="587395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7E20E39-8F8B-0235-8056-8D0DBFE31A34}"/>
                </a:ext>
              </a:extLst>
            </p:cNvPr>
            <p:cNvCxnSpPr>
              <a:cxnSpLocks/>
            </p:cNvCxnSpPr>
            <p:nvPr/>
          </p:nvCxnSpPr>
          <p:spPr>
            <a:xfrm>
              <a:off x="7616138" y="1253279"/>
              <a:ext cx="0" cy="519293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84CF05-684C-CC5E-080A-C5FC3EDB3C7F}"/>
                </a:ext>
              </a:extLst>
            </p:cNvPr>
            <p:cNvSpPr txBox="1"/>
            <p:nvPr/>
          </p:nvSpPr>
          <p:spPr>
            <a:xfrm rot="16200000">
              <a:off x="6064880" y="1561024"/>
              <a:ext cx="2377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Classical automation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3A3DE7-1240-EB67-9329-347292F192CC}"/>
                </a:ext>
              </a:extLst>
            </p:cNvPr>
            <p:cNvSpPr txBox="1"/>
            <p:nvPr/>
          </p:nvSpPr>
          <p:spPr>
            <a:xfrm rot="16200000">
              <a:off x="7076130" y="1561024"/>
              <a:ext cx="1779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Adding AI / ML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D19B196-129E-C337-599E-28C0AA1425B3}"/>
              </a:ext>
            </a:extLst>
          </p:cNvPr>
          <p:cNvGrpSpPr/>
          <p:nvPr/>
        </p:nvGrpSpPr>
        <p:grpSpPr>
          <a:xfrm>
            <a:off x="3307704" y="1494871"/>
            <a:ext cx="3646576" cy="4513461"/>
            <a:chOff x="3307704" y="1494871"/>
            <a:chExt cx="3646576" cy="4513461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F60430A-298A-9944-8299-293AEF0BD423}"/>
                </a:ext>
              </a:extLst>
            </p:cNvPr>
            <p:cNvGrpSpPr/>
            <p:nvPr/>
          </p:nvGrpSpPr>
          <p:grpSpPr>
            <a:xfrm>
              <a:off x="3307704" y="1494871"/>
              <a:ext cx="3646576" cy="3118376"/>
              <a:chOff x="3573927" y="796112"/>
              <a:chExt cx="3646576" cy="3118376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5485D5B0-6DC3-8973-0F3C-1AB1740E00A6}"/>
                  </a:ext>
                </a:extLst>
              </p:cNvPr>
              <p:cNvSpPr/>
              <p:nvPr/>
            </p:nvSpPr>
            <p:spPr>
              <a:xfrm>
                <a:off x="3573927" y="796112"/>
                <a:ext cx="3646576" cy="1989782"/>
              </a:xfrm>
              <a:prstGeom prst="roundRect">
                <a:avLst>
                  <a:gd name="adj" fmla="val 8842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4101B3B9-28F9-7213-9F3B-56A7AC9F3FEE}"/>
                  </a:ext>
                </a:extLst>
              </p:cNvPr>
              <p:cNvGrpSpPr/>
              <p:nvPr/>
            </p:nvGrpSpPr>
            <p:grpSpPr>
              <a:xfrm>
                <a:off x="3697439" y="920014"/>
                <a:ext cx="3397845" cy="2994474"/>
                <a:chOff x="3697439" y="920014"/>
                <a:chExt cx="3397845" cy="2994474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C549B093-8823-368F-3353-2BD0CAB09444}"/>
                    </a:ext>
                  </a:extLst>
                </p:cNvPr>
                <p:cNvGrpSpPr/>
                <p:nvPr/>
              </p:nvGrpSpPr>
              <p:grpSpPr>
                <a:xfrm>
                  <a:off x="5152096" y="3130780"/>
                  <a:ext cx="953843" cy="783708"/>
                  <a:chOff x="5152096" y="3130780"/>
                  <a:chExt cx="953843" cy="783708"/>
                </a:xfrm>
              </p:grpSpPr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8C69E74C-5911-6045-75E0-46C5E74CE516}"/>
                      </a:ext>
                    </a:extLst>
                  </p:cNvPr>
                  <p:cNvSpPr/>
                  <p:nvPr/>
                </p:nvSpPr>
                <p:spPr>
                  <a:xfrm>
                    <a:off x="5152096" y="3179618"/>
                    <a:ext cx="290945" cy="290945"/>
                  </a:xfrm>
                  <a:prstGeom prst="ellipse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1F80A86-88FC-A13A-A0C0-B1E9748ACFAA}"/>
                      </a:ext>
                    </a:extLst>
                  </p:cNvPr>
                  <p:cNvSpPr txBox="1"/>
                  <p:nvPr/>
                </p:nvSpPr>
                <p:spPr>
                  <a:xfrm>
                    <a:off x="5152096" y="3545156"/>
                    <a:ext cx="6527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CH" b="1" dirty="0">
                        <a:solidFill>
                          <a:srgbClr val="002060"/>
                        </a:solidFill>
                      </a:rPr>
                      <a:t>2006</a:t>
                    </a:r>
                    <a:endParaRPr lang="en-CH" i="1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42" name="Right Arrow 41">
                    <a:extLst>
                      <a:ext uri="{FF2B5EF4-FFF2-40B4-BE49-F238E27FC236}">
                        <a16:creationId xmlns:a16="http://schemas.microsoft.com/office/drawing/2014/main" id="{95926CAA-27A6-A70B-CA0B-82FF2650969A}"/>
                      </a:ext>
                    </a:extLst>
                  </p:cNvPr>
                  <p:cNvSpPr/>
                  <p:nvPr/>
                </p:nvSpPr>
                <p:spPr>
                  <a:xfrm>
                    <a:off x="5453196" y="3130780"/>
                    <a:ext cx="652743" cy="391886"/>
                  </a:xfrm>
                  <a:prstGeom prst="rightArrow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</p:grp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749AF3C-D4DA-5140-8ABB-3A60DD12811B}"/>
                    </a:ext>
                  </a:extLst>
                </p:cNvPr>
                <p:cNvSpPr txBox="1"/>
                <p:nvPr/>
              </p:nvSpPr>
              <p:spPr>
                <a:xfrm>
                  <a:off x="3697439" y="920014"/>
                  <a:ext cx="3397845" cy="17440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9250" lvl="2" indent="-349250">
                    <a:spcBef>
                      <a:spcPts val="0"/>
                    </a:spcBef>
                    <a:spcAft>
                      <a:spcPts val="4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sz="1800" b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</a:t>
                  </a: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educe complexity</a:t>
                  </a:r>
                  <a:b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through models</a:t>
                  </a:r>
                  <a:b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GB" sz="1600" i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LSA: high-level parameter models</a:t>
                  </a:r>
                  <a:r>
                    <a:rPr lang="en-GB" sz="1600" i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with hierarchies, value generation</a:t>
                  </a:r>
                  <a:endParaRPr lang="en-GB" sz="1600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349250" lvl="2" indent="-349250">
                    <a:spcAft>
                      <a:spcPts val="4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b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</a:t>
                  </a: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equencers, </a:t>
                  </a:r>
                  <a:r>
                    <a:rPr lang="en-GB" sz="18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watchdogs &amp; SW </a:t>
                  </a: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interlocks, classic control</a:t>
                  </a:r>
                  <a:endParaRPr lang="en-GB" sz="1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2050" name="Picture 2" descr="Welt der Physik: Häufige Fragen zum LHC">
              <a:extLst>
                <a:ext uri="{FF2B5EF4-FFF2-40B4-BE49-F238E27FC236}">
                  <a16:creationId xmlns:a16="http://schemas.microsoft.com/office/drawing/2014/main" id="{9877A66E-6A74-3785-64FF-1CB28264D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67" t="28018" r="26131" b="15488"/>
            <a:stretch/>
          </p:blipFill>
          <p:spPr bwMode="auto">
            <a:xfrm>
              <a:off x="4577172" y="4690545"/>
              <a:ext cx="2183673" cy="13177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B0AA98B-9F92-367A-65E4-26E3C47D7F53}"/>
              </a:ext>
            </a:extLst>
          </p:cNvPr>
          <p:cNvSpPr/>
          <p:nvPr/>
        </p:nvSpPr>
        <p:spPr>
          <a:xfrm>
            <a:off x="0" y="0"/>
            <a:ext cx="12192000" cy="6857636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AE7CCF-E837-F9F7-FDC9-4AFFC47E54A1}"/>
              </a:ext>
            </a:extLst>
          </p:cNvPr>
          <p:cNvGrpSpPr/>
          <p:nvPr/>
        </p:nvGrpSpPr>
        <p:grpSpPr>
          <a:xfrm>
            <a:off x="1469988" y="2935433"/>
            <a:ext cx="9439282" cy="1339014"/>
            <a:chOff x="1469988" y="2935433"/>
            <a:chExt cx="9439282" cy="1339014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4B89A33B-C9BD-4D26-ABF6-0B01AF3BAEA7}"/>
                </a:ext>
              </a:extLst>
            </p:cNvPr>
            <p:cNvSpPr/>
            <p:nvPr/>
          </p:nvSpPr>
          <p:spPr>
            <a:xfrm>
              <a:off x="1469988" y="2935433"/>
              <a:ext cx="9439282" cy="133901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FB2695-5CE9-47C6-4BBD-39114B48F4C0}"/>
                </a:ext>
              </a:extLst>
            </p:cNvPr>
            <p:cNvSpPr txBox="1"/>
            <p:nvPr/>
          </p:nvSpPr>
          <p:spPr>
            <a:xfrm>
              <a:off x="1829746" y="3129743"/>
              <a:ext cx="85814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800" b="1" dirty="0">
                  <a:solidFill>
                    <a:srgbClr val="002060"/>
                  </a:solidFill>
                </a:rPr>
                <a:t>Key: </a:t>
              </a:r>
              <a:r>
                <a:rPr lang="en-GB" sz="2800" dirty="0">
                  <a:solidFill>
                    <a:srgbClr val="002060"/>
                  </a:solidFill>
                  <a:latin typeface="Söhne"/>
                </a:rPr>
                <a:t>b</a:t>
              </a:r>
              <a:r>
                <a:rPr lang="en-GB" sz="2800" b="0" i="0" dirty="0">
                  <a:solidFill>
                    <a:srgbClr val="002060"/>
                  </a:solidFill>
                  <a:effectLst/>
                  <a:latin typeface="Söhne"/>
                </a:rPr>
                <a:t>uilding infrastructure to support full integration of </a:t>
              </a:r>
              <a:r>
                <a:rPr lang="en-GB" sz="2800" dirty="0">
                  <a:solidFill>
                    <a:srgbClr val="002060"/>
                  </a:solidFill>
                  <a:latin typeface="Söhne"/>
                </a:rPr>
                <a:t>AI / ML </a:t>
              </a:r>
              <a:r>
                <a:rPr lang="en-GB" sz="2800" b="0" i="0" dirty="0">
                  <a:solidFill>
                    <a:srgbClr val="002060"/>
                  </a:solidFill>
                  <a:effectLst/>
                  <a:latin typeface="Söhne"/>
                </a:rPr>
                <a:t>technologies into the control system</a:t>
              </a:r>
              <a:endParaRPr lang="en-CH" sz="28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329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Hysteresis compensation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4C7F4FF1-D78B-94C2-7393-BAAE9D2C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Status &amp; results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1D536E4A-50DF-10AA-BDBA-48DE35505313}"/>
              </a:ext>
            </a:extLst>
          </p:cNvPr>
          <p:cNvSpPr/>
          <p:nvPr/>
        </p:nvSpPr>
        <p:spPr>
          <a:xfrm>
            <a:off x="391819" y="2977292"/>
            <a:ext cx="2159859" cy="173302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b="1" dirty="0">
                <a:solidFill>
                  <a:schemeClr val="accent6">
                    <a:lumMod val="75000"/>
                  </a:schemeClr>
                </a:solidFill>
              </a:rPr>
              <a:t>Model</a:t>
            </a:r>
            <a:br>
              <a:rPr lang="en-CH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CH" sz="1400" i="1" dirty="0">
                <a:solidFill>
                  <a:schemeClr val="accent6">
                    <a:lumMod val="75000"/>
                  </a:schemeClr>
                </a:solidFill>
              </a:rPr>
              <a:t>Predict hysteresis &amp; eddy-current effects based on past</a:t>
            </a:r>
            <a:endParaRPr lang="en-CH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2542C15B-EF56-D4DE-078B-8AA394D476DF}"/>
              </a:ext>
            </a:extLst>
          </p:cNvPr>
          <p:cNvSpPr/>
          <p:nvPr/>
        </p:nvSpPr>
        <p:spPr>
          <a:xfrm>
            <a:off x="391818" y="4863059"/>
            <a:ext cx="2159861" cy="1733020"/>
          </a:xfrm>
          <a:prstGeom prst="round2Diag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br>
              <a:rPr kumimoji="0" lang="en-CH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CH" sz="1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deployment</a:t>
            </a:r>
            <a:r>
              <a:rPr lang="en-CH" sz="1400" i="1" dirty="0">
                <a:solidFill>
                  <a:srgbClr val="C00000"/>
                </a:solidFill>
                <a:latin typeface="Calibri" panose="020F0502020204030204"/>
              </a:rPr>
              <a:t> &amp; integration into</a:t>
            </a:r>
            <a:r>
              <a:rPr kumimoji="0" lang="en-CH" sz="1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controls infrastructure</a:t>
            </a:r>
          </a:p>
        </p:txBody>
      </p:sp>
      <p:sp>
        <p:nvSpPr>
          <p:cNvPr id="8" name="Round Diagonal Corner of Rectangle 7">
            <a:extLst>
              <a:ext uri="{FF2B5EF4-FFF2-40B4-BE49-F238E27FC236}">
                <a16:creationId xmlns:a16="http://schemas.microsoft.com/office/drawing/2014/main" id="{15BEDBE4-2499-DFB3-A461-A553991D54EF}"/>
              </a:ext>
            </a:extLst>
          </p:cNvPr>
          <p:cNvSpPr/>
          <p:nvPr/>
        </p:nvSpPr>
        <p:spPr>
          <a:xfrm>
            <a:off x="391819" y="1091525"/>
            <a:ext cx="2159859" cy="1733020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b="1" dirty="0">
                <a:solidFill>
                  <a:srgbClr val="002060"/>
                </a:solidFill>
              </a:rPr>
              <a:t>Data</a:t>
            </a:r>
            <a:br>
              <a:rPr lang="en-CH" b="1" dirty="0">
                <a:solidFill>
                  <a:srgbClr val="002060"/>
                </a:solidFill>
              </a:rPr>
            </a:br>
            <a:r>
              <a:rPr lang="en-CH" sz="1400" i="1" dirty="0">
                <a:solidFill>
                  <a:srgbClr val="002060"/>
                </a:solidFill>
              </a:rPr>
              <a:t>SPS B-Train (dipoles) &amp; Lab (other multipoles)</a:t>
            </a:r>
            <a:endParaRPr lang="en-CH" i="1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6188B2-0E7B-57E9-F1FE-D28E8C368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565" y="4658701"/>
            <a:ext cx="3220154" cy="1734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5AA880-EFAD-4C40-FC80-F1B712805998}"/>
                  </a:ext>
                </a:extLst>
              </p:cNvPr>
              <p:cNvSpPr txBox="1"/>
              <p:nvPr/>
            </p:nvSpPr>
            <p:spPr>
              <a:xfrm>
                <a:off x="2742851" y="5075293"/>
                <a:ext cx="5276542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11163" lvl="1" indent="-341313">
                  <a:spcAft>
                    <a:spcPts val="200"/>
                  </a:spcAft>
                  <a:buSzPct val="100000"/>
                  <a:buFont typeface="Arial" panose="020B0604020202020204" pitchFamily="34" charset="0"/>
                  <a:buChar char="•"/>
                </a:pPr>
                <a:r>
                  <a:rPr lang="en-CH" sz="1900" dirty="0"/>
                  <a:t>Provide</a:t>
                </a:r>
                <a:r>
                  <a:rPr lang="en-CH" sz="1900" b="1" dirty="0"/>
                  <a:t> r</a:t>
                </a:r>
                <a:r>
                  <a:rPr lang="en-CH" sz="1900" b="1" dirty="0">
                    <a:solidFill>
                      <a:schemeClr val="tx1"/>
                    </a:solidFill>
                  </a:rPr>
                  <a:t>eproducible magnetic fields </a:t>
                </a:r>
                <a:r>
                  <a:rPr lang="en-CH" sz="1900" dirty="0">
                    <a:solidFill>
                      <a:schemeClr val="tx1"/>
                    </a:solidFill>
                  </a:rPr>
                  <a:t>for every cycle through </a:t>
                </a:r>
                <a:r>
                  <a:rPr lang="en-CH" sz="1900" b="1" dirty="0">
                    <a:solidFill>
                      <a:schemeClr val="tx1"/>
                    </a:solidFill>
                  </a:rPr>
                  <a:t>feed-forward correction</a:t>
                </a:r>
              </a:p>
              <a:p>
                <a:pPr marL="411163" lvl="1" indent="-341313">
                  <a:spcAft>
                    <a:spcPts val="1200"/>
                  </a:spcAft>
                  <a:buSzPct val="100000"/>
                  <a:buFont typeface="Arial" panose="020B0604020202020204" pitchFamily="34" charset="0"/>
                  <a:buChar char="•"/>
                </a:pPr>
                <a:r>
                  <a:rPr lang="en-CH" sz="1900" b="1" dirty="0">
                    <a:solidFill>
                      <a:srgbClr val="C00000"/>
                    </a:solidFill>
                  </a:rPr>
                  <a:t>Challenge: </a:t>
                </a:r>
                <a:r>
                  <a:rPr lang="en-CH" sz="1900" b="1" dirty="0">
                    <a:solidFill>
                      <a:schemeClr val="tx1"/>
                    </a:solidFill>
                  </a:rPr>
                  <a:t>2.5 s </a:t>
                </a:r>
                <a:r>
                  <a:rPr lang="en-CH" sz="1900" dirty="0">
                    <a:solidFill>
                      <a:schemeClr val="tx1"/>
                    </a:solidFill>
                  </a:rPr>
                  <a:t>to </a:t>
                </a:r>
                <a:r>
                  <a:rPr lang="en-CH" sz="1900" b="1" dirty="0">
                    <a:solidFill>
                      <a:schemeClr val="tx1"/>
                    </a:solidFill>
                  </a:rPr>
                  <a:t>calculate &amp; apply </a:t>
                </a:r>
                <a14:m>
                  <m:oMath xmlns:m="http://schemas.openxmlformats.org/officeDocument/2006/math">
                    <m:r>
                      <a:rPr lang="en-US" sz="19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sz="19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𝐁</m:t>
                    </m:r>
                  </m:oMath>
                </a14:m>
                <a:r>
                  <a:rPr lang="en-CH" sz="1900" b="1" dirty="0">
                    <a:solidFill>
                      <a:schemeClr val="tx1"/>
                    </a:solidFill>
                  </a:rPr>
                  <a:t> trim</a:t>
                </a:r>
                <a:r>
                  <a:rPr lang="en-CH" sz="1900" dirty="0">
                    <a:solidFill>
                      <a:schemeClr val="tx1"/>
                    </a:solidFill>
                  </a:rPr>
                  <a:t> before next cycle starts</a:t>
                </a:r>
                <a:endParaRPr lang="en-CH" sz="1900" b="1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5AA880-EFAD-4C40-FC80-F1B7128059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2851" y="5075293"/>
                <a:ext cx="5276542" cy="1287532"/>
              </a:xfrm>
              <a:prstGeom prst="rect">
                <a:avLst/>
              </a:prstGeom>
              <a:blipFill>
                <a:blip r:embed="rId6"/>
                <a:stretch>
                  <a:fillRect t="-1942" r="-240" b="-58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8A0C9732-84F5-31A0-B953-EC3EDFFF6EA2}"/>
              </a:ext>
            </a:extLst>
          </p:cNvPr>
          <p:cNvSpPr txBox="1"/>
          <p:nvPr/>
        </p:nvSpPr>
        <p:spPr>
          <a:xfrm>
            <a:off x="2333661" y="3157493"/>
            <a:ext cx="5948491" cy="1313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chemeClr val="accent6">
                    <a:lumMod val="75000"/>
                  </a:schemeClr>
                </a:solidFill>
              </a:rPr>
              <a:t>PhyLSTM: </a:t>
            </a:r>
            <a:r>
              <a:rPr lang="en-CH" sz="1900" dirty="0"/>
              <a:t>physics-inspired loss function</a:t>
            </a:r>
          </a:p>
          <a:p>
            <a:pPr marL="800100" lvl="1" indent="-3429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>
                <a:tab pos="1635125" algn="l"/>
              </a:tabLst>
            </a:pPr>
            <a:r>
              <a:rPr lang="en-CH" sz="1900" b="1" dirty="0">
                <a:solidFill>
                  <a:schemeClr val="accent6">
                    <a:lumMod val="75000"/>
                  </a:schemeClr>
                </a:solidFill>
              </a:rPr>
              <a:t>Transformers:</a:t>
            </a:r>
            <a:r>
              <a:rPr lang="en-CH" b="1" dirty="0"/>
              <a:t> </a:t>
            </a:r>
            <a:r>
              <a:rPr lang="en-CH" sz="1900" dirty="0"/>
              <a:t>powerful, but data hungry &amp; compute-intensive </a:t>
            </a:r>
            <a:r>
              <a:rPr lang="en-CH" sz="1600" i="1" dirty="0"/>
              <a:t>(see tutorial by A. Lu)</a:t>
            </a:r>
            <a:endParaRPr lang="en-CH" sz="1900" i="1" dirty="0"/>
          </a:p>
          <a:p>
            <a:pPr marL="800100" lvl="1" indent="-3429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>
                <a:tab pos="1635125" algn="l"/>
              </a:tabLst>
            </a:pPr>
            <a:r>
              <a:rPr lang="en-CH" sz="1900" b="1" dirty="0">
                <a:solidFill>
                  <a:schemeClr val="accent6">
                    <a:lumMod val="75000"/>
                  </a:schemeClr>
                </a:solidFill>
              </a:rPr>
              <a:t>Challenge: </a:t>
            </a:r>
            <a:r>
              <a:rPr lang="en-CH" sz="1900" dirty="0"/>
              <a:t>achieving sub-Gauss accuracy</a:t>
            </a:r>
          </a:p>
        </p:txBody>
      </p:sp>
      <p:pic>
        <p:nvPicPr>
          <p:cNvPr id="30" name="hysteresis-prediction">
            <a:hlinkClick r:id="" action="ppaction://media"/>
            <a:extLst>
              <a:ext uri="{FF2B5EF4-FFF2-40B4-BE49-F238E27FC236}">
                <a16:creationId xmlns:a16="http://schemas.microsoft.com/office/drawing/2014/main" id="{D1FFD2E3-02EC-E722-3471-A5B38B3096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6957" y="2556848"/>
            <a:ext cx="3434073" cy="191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182C273-5A21-8F4D-8C1E-AADE4F2878AB}"/>
              </a:ext>
            </a:extLst>
          </p:cNvPr>
          <p:cNvSpPr txBox="1"/>
          <p:nvPr/>
        </p:nvSpPr>
        <p:spPr>
          <a:xfrm>
            <a:off x="8282152" y="6450470"/>
            <a:ext cx="25468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Lu, V. Kain, V. Di Capua</a:t>
            </a:r>
            <a:endParaRPr lang="en-GB" sz="160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68FCC8-F762-B088-2695-EF1CFD81FC18}"/>
              </a:ext>
            </a:extLst>
          </p:cNvPr>
          <p:cNvGrpSpPr/>
          <p:nvPr/>
        </p:nvGrpSpPr>
        <p:grpSpPr>
          <a:xfrm>
            <a:off x="2333661" y="1123835"/>
            <a:ext cx="6547580" cy="1631216"/>
            <a:chOff x="2333661" y="1123835"/>
            <a:chExt cx="6547580" cy="163121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690C1C2-85C2-8583-0612-5391D84E52C3}"/>
                </a:ext>
              </a:extLst>
            </p:cNvPr>
            <p:cNvSpPr txBox="1"/>
            <p:nvPr/>
          </p:nvSpPr>
          <p:spPr>
            <a:xfrm>
              <a:off x="2333661" y="1123835"/>
              <a:ext cx="6547580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11213" lvl="1" indent="-354013">
                <a:buSzPct val="100000"/>
                <a:buFont typeface="Arial" panose="020B0604020202020204" pitchFamily="34" charset="0"/>
                <a:buChar char="•"/>
              </a:pPr>
              <a:r>
                <a:rPr lang="en-CH" sz="1900" b="1" dirty="0">
                  <a:solidFill>
                    <a:srgbClr val="002060"/>
                  </a:solidFill>
                </a:rPr>
                <a:t>OP-parasitic: </a:t>
              </a:r>
              <a:r>
                <a:rPr lang="en-CH" sz="1900" dirty="0"/>
                <a:t>abundant, but lacking variability</a:t>
              </a:r>
            </a:p>
            <a:p>
              <a:pPr lvl="1">
                <a:spcAft>
                  <a:spcPts val="200"/>
                </a:spcAft>
                <a:buSzPct val="100000"/>
                <a:tabLst>
                  <a:tab pos="1195388" algn="l"/>
                </a:tabLst>
              </a:pPr>
              <a:r>
                <a:rPr lang="en-CH" sz="1900" b="1" dirty="0">
                  <a:solidFill>
                    <a:srgbClr val="002060"/>
                  </a:solidFill>
                </a:rPr>
                <a:t>	</a:t>
              </a:r>
              <a:r>
                <a:rPr lang="en-CH" sz="1900" dirty="0">
                  <a:solidFill>
                    <a:srgbClr val="002060"/>
                  </a:solidFill>
                </a:rPr>
                <a:t>e</a:t>
              </a:r>
              <a:r>
                <a:rPr lang="en-CH" sz="1900" dirty="0"/>
                <a:t>xtend dataset by varying supercycles</a:t>
              </a:r>
            </a:p>
            <a:p>
              <a:pPr marL="800100" lvl="1" indent="-342900">
                <a:spcAft>
                  <a:spcPts val="200"/>
                </a:spcAft>
                <a:buSzPct val="100000"/>
                <a:buFont typeface="Arial" panose="020B0604020202020204" pitchFamily="34" charset="0"/>
                <a:buChar char="•"/>
                <a:tabLst>
                  <a:tab pos="1638300" algn="l"/>
                </a:tabLst>
              </a:pPr>
              <a:r>
                <a:rPr lang="en-CH" sz="1900" b="1" dirty="0">
                  <a:solidFill>
                    <a:srgbClr val="002060"/>
                  </a:solidFill>
                </a:rPr>
                <a:t>Outlook: </a:t>
              </a:r>
              <a:r>
                <a:rPr lang="en-CH" sz="1900" dirty="0"/>
                <a:t>measure multipoles in lab</a:t>
              </a:r>
            </a:p>
            <a:p>
              <a:pPr marL="800100" lvl="1" indent="-342900">
                <a:spcAft>
                  <a:spcPts val="200"/>
                </a:spcAft>
                <a:buSzPct val="100000"/>
                <a:buFont typeface="Arial" panose="020B0604020202020204" pitchFamily="34" charset="0"/>
                <a:buChar char="•"/>
                <a:tabLst>
                  <a:tab pos="1638300" algn="l"/>
                </a:tabLst>
              </a:pPr>
              <a:r>
                <a:rPr lang="en-CH" sz="1900" b="1" dirty="0">
                  <a:solidFill>
                    <a:srgbClr val="002060"/>
                  </a:solidFill>
                </a:rPr>
                <a:t>Challenges: </a:t>
              </a:r>
              <a:r>
                <a:rPr lang="en-CH" sz="1900" dirty="0"/>
                <a:t>pre-processing &amp; securing adequate</a:t>
              </a:r>
              <a:br>
                <a:rPr lang="en-CH" sz="1900" dirty="0"/>
              </a:br>
              <a:r>
                <a:rPr lang="en-CH" sz="1900" dirty="0"/>
                <a:t>data variability</a:t>
              </a:r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F5FFBEEE-318C-2D94-2DC9-7B4AD7BC8B8D}"/>
                </a:ext>
              </a:extLst>
            </p:cNvPr>
            <p:cNvSpPr/>
            <p:nvPr/>
          </p:nvSpPr>
          <p:spPr>
            <a:xfrm>
              <a:off x="3328315" y="1523983"/>
              <a:ext cx="212418" cy="189001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FDE18D3E-6AA6-F0C7-0B0C-A7D28553A1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89664A-0709-B490-98A4-2679BD5E52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3" t="50195" r="66519" b="26090"/>
          <a:stretch/>
        </p:blipFill>
        <p:spPr>
          <a:xfrm>
            <a:off x="10260106" y="74026"/>
            <a:ext cx="1844336" cy="61471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9034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4"/>
            </p:par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7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 project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Work packages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E75DA-5FE0-723D-88D3-B34ABB0B7DCE}"/>
              </a:ext>
            </a:extLst>
          </p:cNvPr>
          <p:cNvSpPr txBox="1"/>
          <p:nvPr/>
        </p:nvSpPr>
        <p:spPr>
          <a:xfrm>
            <a:off x="3517106" y="1408169"/>
            <a:ext cx="809788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 b="1" dirty="0"/>
              <a:t>Remove fixed </a:t>
            </a:r>
            <a:r>
              <a:rPr lang="en-GB" sz="1900" b="1" dirty="0" err="1"/>
              <a:t>supercycles</a:t>
            </a:r>
            <a:r>
              <a:rPr lang="en-GB" sz="1900" b="1" dirty="0"/>
              <a:t> </a:t>
            </a:r>
            <a:r>
              <a:rPr lang="en-GB" sz="1900" dirty="0"/>
              <a:t>by algorithmically &amp; </a:t>
            </a:r>
            <a:r>
              <a:rPr lang="en-GB" sz="1900" b="1" dirty="0"/>
              <a:t>dynamically scheduling </a:t>
            </a:r>
            <a:r>
              <a:rPr lang="en-GB" sz="1900" dirty="0"/>
              <a:t>beams</a:t>
            </a:r>
            <a:endParaRPr lang="en-CH" sz="1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7DE32A-D660-82C0-AFC0-C237B2962B5B}"/>
              </a:ext>
            </a:extLst>
          </p:cNvPr>
          <p:cNvSpPr txBox="1"/>
          <p:nvPr/>
        </p:nvSpPr>
        <p:spPr>
          <a:xfrm>
            <a:off x="3517105" y="2012324"/>
            <a:ext cx="819647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2"/>
            <a:r>
              <a:rPr lang="en-GB" sz="1900" dirty="0"/>
              <a:t>Automate &amp; standardise </a:t>
            </a:r>
            <a:r>
              <a:rPr lang="en-GB" sz="1900" b="1" dirty="0"/>
              <a:t>beam preparation </a:t>
            </a:r>
            <a:r>
              <a:rPr lang="en-GB" sz="1900" dirty="0"/>
              <a:t>in injectors and </a:t>
            </a:r>
            <a:r>
              <a:rPr lang="en-GB" sz="1900" b="1" dirty="0"/>
              <a:t>LHC filling;</a:t>
            </a:r>
            <a:br>
              <a:rPr lang="en-GB" sz="1900" b="1" dirty="0"/>
            </a:br>
            <a:r>
              <a:rPr lang="en-GB" sz="1900" b="1" dirty="0"/>
              <a:t>Reduce impact </a:t>
            </a:r>
            <a:r>
              <a:rPr lang="en-GB" sz="1900" dirty="0"/>
              <a:t>on fixed target users and LHC turn-around time.</a:t>
            </a:r>
            <a:br>
              <a:rPr lang="en-GB" sz="1900" dirty="0"/>
            </a:br>
            <a:r>
              <a:rPr lang="en-GB" sz="1700" i="1" dirty="0"/>
              <a:t>Requires: orchestration of task sequences, auto-pilots, beam quality metrics</a:t>
            </a:r>
            <a:endParaRPr lang="en-CH" sz="17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17C8D1-C58A-4BED-92F5-51EDA3C3BC09}"/>
              </a:ext>
            </a:extLst>
          </p:cNvPr>
          <p:cNvSpPr txBox="1"/>
          <p:nvPr/>
        </p:nvSpPr>
        <p:spPr>
          <a:xfrm>
            <a:off x="3517106" y="3139790"/>
            <a:ext cx="698272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 dirty="0"/>
              <a:t>Automate </a:t>
            </a:r>
            <a:r>
              <a:rPr lang="en-GB" sz="1900" b="1" dirty="0"/>
              <a:t>parameter optimisation </a:t>
            </a:r>
            <a:r>
              <a:rPr lang="en-GB" sz="1900" dirty="0"/>
              <a:t>&amp; automatically </a:t>
            </a:r>
            <a:r>
              <a:rPr lang="en-GB" sz="1900" b="1" dirty="0"/>
              <a:t>contain drifts</a:t>
            </a:r>
            <a:endParaRPr lang="en-CH" sz="19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1C17B0-734A-DBC9-BEFF-2A8446896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09" y="1198021"/>
            <a:ext cx="2692550" cy="51806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91D518D-5B70-ECD1-8848-A632C1F28616}"/>
              </a:ext>
            </a:extLst>
          </p:cNvPr>
          <p:cNvSpPr txBox="1"/>
          <p:nvPr/>
        </p:nvSpPr>
        <p:spPr>
          <a:xfrm>
            <a:off x="3517105" y="3983243"/>
            <a:ext cx="767641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 dirty="0"/>
              <a:t>Deterministic </a:t>
            </a:r>
            <a:r>
              <a:rPr lang="en-GB" sz="1900" b="1" dirty="0"/>
              <a:t>magnetic field control </a:t>
            </a:r>
            <a:r>
              <a:rPr lang="en-GB" sz="1900" dirty="0"/>
              <a:t>with the aim of </a:t>
            </a:r>
            <a:r>
              <a:rPr lang="en-GB" sz="1900" b="1" dirty="0"/>
              <a:t>decoupling cycles</a:t>
            </a:r>
            <a:endParaRPr lang="en-CH" sz="19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FDF110-6CED-4642-848F-EADB4BDEDC7A}"/>
              </a:ext>
            </a:extLst>
          </p:cNvPr>
          <p:cNvSpPr txBox="1"/>
          <p:nvPr/>
        </p:nvSpPr>
        <p:spPr>
          <a:xfrm>
            <a:off x="3517106" y="4731719"/>
            <a:ext cx="583399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 b="1" dirty="0" err="1"/>
              <a:t>AccTesting</a:t>
            </a:r>
            <a:r>
              <a:rPr lang="en-GB" sz="1900" dirty="0"/>
              <a:t> for “all” equipment for injectors &amp; LHC</a:t>
            </a:r>
            <a:br>
              <a:rPr lang="en-GB" sz="1900" dirty="0"/>
            </a:br>
            <a:r>
              <a:rPr lang="en-GB" sz="1900" dirty="0"/>
              <a:t>to </a:t>
            </a:r>
            <a:r>
              <a:rPr lang="en-GB" sz="1900" b="1" dirty="0"/>
              <a:t>automate hardware commissioning</a:t>
            </a:r>
            <a:endParaRPr lang="en-CH" sz="19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440A0B-AB4B-01D1-86E9-733FD41DB848}"/>
              </a:ext>
            </a:extLst>
          </p:cNvPr>
          <p:cNvSpPr txBox="1"/>
          <p:nvPr/>
        </p:nvSpPr>
        <p:spPr>
          <a:xfrm>
            <a:off x="3517106" y="5583797"/>
            <a:ext cx="652537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900" dirty="0"/>
              <a:t>Automation of </a:t>
            </a:r>
            <a:r>
              <a:rPr lang="en-GB" sz="1900" b="1" dirty="0"/>
              <a:t>equipment setup, fault analysis, and recovery</a:t>
            </a:r>
            <a:r>
              <a:rPr lang="en-GB" sz="1900" dirty="0"/>
              <a:t>; preparing the grounds for </a:t>
            </a:r>
            <a:r>
              <a:rPr lang="en-GB" sz="1900" b="1" dirty="0"/>
              <a:t>preventive maintenance</a:t>
            </a:r>
            <a:endParaRPr lang="en-CH" sz="1900" b="1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2EDAF43-D2F5-5662-E9A0-94DB68A165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7" grpId="0"/>
      <p:bldP spid="19" grpId="0"/>
      <p:bldP spid="2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From think-tank to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8ADE30-0D12-98B1-B41F-6435A6FC99D5}"/>
              </a:ext>
            </a:extLst>
          </p:cNvPr>
          <p:cNvSpPr txBox="1"/>
          <p:nvPr/>
        </p:nvSpPr>
        <p:spPr>
          <a:xfrm>
            <a:off x="587630" y="1321906"/>
            <a:ext cx="95824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08075" algn="l"/>
              </a:tabLst>
            </a:pPr>
            <a:r>
              <a:rPr lang="en-CH" sz="2000" b="1" dirty="0"/>
              <a:t>ETT	</a:t>
            </a:r>
            <a:r>
              <a:rPr lang="en-CH" sz="2000" b="1" dirty="0">
                <a:solidFill>
                  <a:srgbClr val="002060"/>
                </a:solidFill>
              </a:rPr>
              <a:t>Efficient Particle Accelerators (EPA) project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Approved </a:t>
            </a:r>
            <a:r>
              <a:rPr lang="en-CH" sz="2000" dirty="0"/>
              <a:t>in autumn 2023 for a </a:t>
            </a:r>
            <a:r>
              <a:rPr lang="en-CH" sz="2000" b="1" dirty="0"/>
              <a:t>5-year period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10 strongly interlinked work packages </a:t>
            </a:r>
            <a:r>
              <a:rPr lang="en-CH" sz="2000" dirty="0"/>
              <a:t>(WP)</a:t>
            </a:r>
            <a:endParaRPr lang="en-CH" sz="2000" dirty="0">
              <a:solidFill>
                <a:srgbClr val="B516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BD3C2-A3DC-DF60-4156-2EFCD225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379" y="2955161"/>
            <a:ext cx="7541242" cy="348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F026D9BE-ADB6-662B-E721-C0E38836732E}"/>
              </a:ext>
            </a:extLst>
          </p:cNvPr>
          <p:cNvSpPr/>
          <p:nvPr/>
        </p:nvSpPr>
        <p:spPr>
          <a:xfrm>
            <a:off x="1445233" y="1415736"/>
            <a:ext cx="248206" cy="21924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FB2C313-2759-3730-C44B-7635A68C1F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9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From think-tank to project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FB2C313-2759-3730-C44B-7635A68C1F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E75AE-4613-DA46-D320-AFCD15BDF225}"/>
              </a:ext>
            </a:extLst>
          </p:cNvPr>
          <p:cNvSpPr txBox="1"/>
          <p:nvPr/>
        </p:nvSpPr>
        <p:spPr>
          <a:xfrm>
            <a:off x="10126537" y="5220420"/>
            <a:ext cx="1559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b="1" dirty="0">
                <a:solidFill>
                  <a:srgbClr val="B51600"/>
                </a:solidFill>
              </a:rPr>
              <a:t>I</a:t>
            </a:r>
            <a:r>
              <a:rPr lang="en-CH" sz="1800" b="1" dirty="0">
                <a:solidFill>
                  <a:srgbClr val="B51600"/>
                </a:solidFill>
              </a:rPr>
              <a:t>nfrastructure evolution</a:t>
            </a:r>
            <a:endParaRPr lang="en-CH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D7B2B-D961-9027-016B-B17E5E002BD8}"/>
              </a:ext>
            </a:extLst>
          </p:cNvPr>
          <p:cNvSpPr txBox="1"/>
          <p:nvPr/>
        </p:nvSpPr>
        <p:spPr>
          <a:xfrm>
            <a:off x="93597" y="4819175"/>
            <a:ext cx="1913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1800" b="1" dirty="0">
                <a:solidFill>
                  <a:srgbClr val="0076BB"/>
                </a:solidFill>
              </a:rPr>
              <a:t>ETT recommendations</a:t>
            </a:r>
            <a:endParaRPr lang="en-CH" b="1" dirty="0">
              <a:solidFill>
                <a:srgbClr val="0076BB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B5549C-3B34-10A6-3FED-E6EF6DA3E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379" y="2955161"/>
            <a:ext cx="7541242" cy="348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39EF91-A9AA-4557-1515-C40B6B8B8B83}"/>
              </a:ext>
            </a:extLst>
          </p:cNvPr>
          <p:cNvSpPr/>
          <p:nvPr/>
        </p:nvSpPr>
        <p:spPr>
          <a:xfrm>
            <a:off x="2325379" y="3810000"/>
            <a:ext cx="7541242" cy="859972"/>
          </a:xfrm>
          <a:prstGeom prst="rect">
            <a:avLst/>
          </a:prstGeom>
          <a:solidFill>
            <a:srgbClr val="0076BB">
              <a:alpha val="294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882FAE-3550-1784-98B9-9C24D7B008B4}"/>
              </a:ext>
            </a:extLst>
          </p:cNvPr>
          <p:cNvSpPr/>
          <p:nvPr/>
        </p:nvSpPr>
        <p:spPr>
          <a:xfrm>
            <a:off x="2325379" y="5584294"/>
            <a:ext cx="5044250" cy="859972"/>
          </a:xfrm>
          <a:prstGeom prst="rect">
            <a:avLst/>
          </a:prstGeom>
          <a:solidFill>
            <a:srgbClr val="0076BB">
              <a:alpha val="294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EC7593-106B-74A5-CEEC-C7D87325A3A5}"/>
              </a:ext>
            </a:extLst>
          </p:cNvPr>
          <p:cNvSpPr/>
          <p:nvPr/>
        </p:nvSpPr>
        <p:spPr>
          <a:xfrm>
            <a:off x="2325379" y="4667544"/>
            <a:ext cx="2518764" cy="916749"/>
          </a:xfrm>
          <a:prstGeom prst="rect">
            <a:avLst/>
          </a:prstGeom>
          <a:solidFill>
            <a:srgbClr val="0076BB">
              <a:alpha val="294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D9BB87-D55A-0311-3502-800F65F62D09}"/>
              </a:ext>
            </a:extLst>
          </p:cNvPr>
          <p:cNvGrpSpPr/>
          <p:nvPr/>
        </p:nvGrpSpPr>
        <p:grpSpPr>
          <a:xfrm>
            <a:off x="4844143" y="4667543"/>
            <a:ext cx="5022478" cy="1779077"/>
            <a:chOff x="4844143" y="4667543"/>
            <a:chExt cx="5022478" cy="1779077"/>
          </a:xfrm>
          <a:solidFill>
            <a:srgbClr val="B51500">
              <a:alpha val="29587"/>
            </a:srgb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20627A-64B0-E203-EA1B-DD80F910A600}"/>
                </a:ext>
              </a:extLst>
            </p:cNvPr>
            <p:cNvSpPr/>
            <p:nvPr/>
          </p:nvSpPr>
          <p:spPr>
            <a:xfrm>
              <a:off x="4844143" y="4667543"/>
              <a:ext cx="5022478" cy="91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A63DD6D-7928-C6BA-6914-68DAC275FB64}"/>
                </a:ext>
              </a:extLst>
            </p:cNvPr>
            <p:cNvSpPr/>
            <p:nvPr/>
          </p:nvSpPr>
          <p:spPr>
            <a:xfrm>
              <a:off x="7362906" y="5586648"/>
              <a:ext cx="2503715" cy="8599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EA7B79C-E5AB-5FA6-7953-F066B69ED688}"/>
              </a:ext>
            </a:extLst>
          </p:cNvPr>
          <p:cNvSpPr txBox="1"/>
          <p:nvPr/>
        </p:nvSpPr>
        <p:spPr>
          <a:xfrm>
            <a:off x="587630" y="1321906"/>
            <a:ext cx="95824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08075" algn="l"/>
              </a:tabLst>
            </a:pPr>
            <a:r>
              <a:rPr lang="en-CH" sz="2000" b="1" dirty="0"/>
              <a:t>ETT	</a:t>
            </a:r>
            <a:r>
              <a:rPr lang="en-CH" sz="2000" b="1" dirty="0">
                <a:solidFill>
                  <a:srgbClr val="002060"/>
                </a:solidFill>
              </a:rPr>
              <a:t>Efficient Particle Accelerators (EPA) project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Approved </a:t>
            </a:r>
            <a:r>
              <a:rPr lang="en-CH" sz="2000" dirty="0"/>
              <a:t>in autumn 2023 for a </a:t>
            </a:r>
            <a:r>
              <a:rPr lang="en-CH" sz="2000" b="1" dirty="0"/>
              <a:t>5-year period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10 strongly interlinked work packages </a:t>
            </a:r>
            <a:r>
              <a:rPr lang="en-CH" sz="2000" dirty="0"/>
              <a:t>(WP)</a:t>
            </a:r>
            <a:endParaRPr lang="en-CH" sz="2000" dirty="0">
              <a:solidFill>
                <a:srgbClr val="B51600"/>
              </a:solidFill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D4E5A601-4FA3-33C8-97C4-77736E4AD105}"/>
              </a:ext>
            </a:extLst>
          </p:cNvPr>
          <p:cNvSpPr/>
          <p:nvPr/>
        </p:nvSpPr>
        <p:spPr>
          <a:xfrm>
            <a:off x="1445233" y="1415736"/>
            <a:ext cx="248206" cy="21924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76301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246276"/>
            <a:ext cx="11540949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Efficient Particle Accelerators project</a:t>
            </a:r>
            <a:b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H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transforming machine operations</a:t>
            </a:r>
            <a:endParaRPr lang="en-CH" sz="14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Infrastructure</a:t>
            </a:r>
            <a:br>
              <a:rPr lang="en-CH" sz="2400" b="1" dirty="0">
                <a:solidFill>
                  <a:srgbClr val="002060"/>
                </a:solidFill>
              </a:rPr>
            </a:br>
            <a:r>
              <a:rPr lang="en-CH" sz="2000" i="1" dirty="0">
                <a:solidFill>
                  <a:srgbClr val="002060"/>
                </a:solidFill>
              </a:rPr>
              <a:t>frameworks &amp; building blocks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90AADD"/>
                </a:solidFill>
              </a:rPr>
              <a:t>Status &amp; results</a:t>
            </a:r>
            <a:br>
              <a:rPr lang="en-CH" sz="2400" b="1" dirty="0">
                <a:solidFill>
                  <a:srgbClr val="90AADD"/>
                </a:solidFill>
              </a:rPr>
            </a:br>
            <a:r>
              <a:rPr lang="en-CH" sz="2000" i="1" dirty="0">
                <a:solidFill>
                  <a:srgbClr val="90AADD"/>
                </a:solidFill>
              </a:rPr>
              <a:t>some highlights</a:t>
            </a:r>
          </a:p>
          <a:p>
            <a:pPr marL="544513" lvl="2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Outlook &amp; conclusions</a:t>
            </a:r>
            <a:br>
              <a:rPr lang="en-CH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CH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timeline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66EB2-CB2A-9357-F51C-6785CAE5EB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370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Infrastructure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Frameworks &amp; building blocks</a:t>
            </a:r>
          </a:p>
        </p:txBody>
      </p: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54CFC743-4B57-4C81-46FD-35EB2B4C20DC}"/>
              </a:ext>
            </a:extLst>
          </p:cNvPr>
          <p:cNvGrpSpPr/>
          <p:nvPr/>
        </p:nvGrpSpPr>
        <p:grpSpPr>
          <a:xfrm>
            <a:off x="7573035" y="4216759"/>
            <a:ext cx="4394904" cy="2399100"/>
            <a:chOff x="5275474" y="531698"/>
            <a:chExt cx="4394904" cy="239910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C05AD38-6F8C-FCCB-8041-3F9F408C1D8F}"/>
                </a:ext>
              </a:extLst>
            </p:cNvPr>
            <p:cNvGrpSpPr/>
            <p:nvPr/>
          </p:nvGrpSpPr>
          <p:grpSpPr>
            <a:xfrm>
              <a:off x="5275474" y="531698"/>
              <a:ext cx="4394904" cy="2399100"/>
              <a:chOff x="6351573" y="3775278"/>
              <a:chExt cx="4394904" cy="2399100"/>
            </a:xfrm>
          </p:grpSpPr>
          <p:sp>
            <p:nvSpPr>
              <p:cNvPr id="49" name="Round Diagonal Corner of Rectangle 48">
                <a:extLst>
                  <a:ext uri="{FF2B5EF4-FFF2-40B4-BE49-F238E27FC236}">
                    <a16:creationId xmlns:a16="http://schemas.microsoft.com/office/drawing/2014/main" id="{28705B65-199E-B867-3D57-6D5D978735D3}"/>
                  </a:ext>
                </a:extLst>
              </p:cNvPr>
              <p:cNvSpPr/>
              <p:nvPr/>
            </p:nvSpPr>
            <p:spPr>
              <a:xfrm>
                <a:off x="6351573" y="3775278"/>
                <a:ext cx="4394904" cy="2399100"/>
              </a:xfrm>
              <a:prstGeom prst="round2DiagRect">
                <a:avLst>
                  <a:gd name="adj1" fmla="val 7510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772773C-38DD-5397-E291-096679933C22}"/>
                  </a:ext>
                </a:extLst>
              </p:cNvPr>
              <p:cNvSpPr txBox="1"/>
              <p:nvPr/>
            </p:nvSpPr>
            <p:spPr>
              <a:xfrm>
                <a:off x="6471944" y="3880544"/>
                <a:ext cx="28800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b="1" dirty="0">
                    <a:solidFill>
                      <a:schemeClr val="accent4">
                        <a:lumMod val="75000"/>
                      </a:schemeClr>
                    </a:solidFill>
                  </a:rPr>
                  <a:t>Machine Learning Platform</a:t>
                </a:r>
                <a:br>
                  <a:rPr lang="en-CH" b="1" dirty="0">
                    <a:solidFill>
                      <a:schemeClr val="accent4">
                        <a:lumMod val="75000"/>
                      </a:schemeClr>
                    </a:solidFill>
                  </a:rPr>
                </a:br>
                <a:r>
                  <a:rPr lang="en-CH" sz="1500" i="1" dirty="0">
                    <a:solidFill>
                      <a:schemeClr val="accent4">
                        <a:lumMod val="75000"/>
                      </a:schemeClr>
                    </a:solidFill>
                  </a:rPr>
                  <a:t>Deployment &amp; inference of</a:t>
                </a:r>
                <a:br>
                  <a:rPr lang="en-CH" sz="1500" i="1" dirty="0">
                    <a:solidFill>
                      <a:schemeClr val="accent4">
                        <a:lumMod val="75000"/>
                      </a:schemeClr>
                    </a:solidFill>
                  </a:rPr>
                </a:br>
                <a:r>
                  <a:rPr lang="en-CH" sz="1500" i="1" dirty="0">
                    <a:solidFill>
                      <a:schemeClr val="accent4">
                        <a:lumMod val="75000"/>
                      </a:schemeClr>
                    </a:solidFill>
                  </a:rPr>
                  <a:t>(ML) models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FED3822-C823-D1CF-A033-FAC05DA42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719750" y="4052155"/>
                <a:ext cx="1873408" cy="1780507"/>
              </a:xfrm>
              <a:prstGeom prst="rect">
                <a:avLst/>
              </a:prstGeom>
            </p:spPr>
          </p:pic>
        </p:grp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127B1AC1-17C2-E289-4128-BA71735E44B0}"/>
                </a:ext>
              </a:extLst>
            </p:cNvPr>
            <p:cNvSpPr txBox="1"/>
            <p:nvPr/>
          </p:nvSpPr>
          <p:spPr>
            <a:xfrm>
              <a:off x="5502718" y="1526498"/>
              <a:ext cx="24781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b="1" dirty="0"/>
                <a:t>Train, store &amp; share ML models with VC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dirty="0"/>
                <a:t>Language agnostic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dirty="0"/>
                <a:t>Available in control room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CB6C570-7CCE-13C8-C427-EEFAAE594367}"/>
              </a:ext>
            </a:extLst>
          </p:cNvPr>
          <p:cNvGrpSpPr/>
          <p:nvPr/>
        </p:nvGrpSpPr>
        <p:grpSpPr>
          <a:xfrm>
            <a:off x="4383185" y="857338"/>
            <a:ext cx="3114663" cy="2393545"/>
            <a:chOff x="8142492" y="2056543"/>
            <a:chExt cx="3114663" cy="239354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386385B-2669-E270-0BC3-3DF4E7C63C90}"/>
                </a:ext>
              </a:extLst>
            </p:cNvPr>
            <p:cNvGrpSpPr/>
            <p:nvPr/>
          </p:nvGrpSpPr>
          <p:grpSpPr>
            <a:xfrm>
              <a:off x="8142492" y="2056543"/>
              <a:ext cx="3114663" cy="2393545"/>
              <a:chOff x="4853718" y="1920818"/>
              <a:chExt cx="3114663" cy="2393545"/>
            </a:xfrm>
          </p:grpSpPr>
          <p:sp>
            <p:nvSpPr>
              <p:cNvPr id="54" name="Round Diagonal Corner of Rectangle 53">
                <a:extLst>
                  <a:ext uri="{FF2B5EF4-FFF2-40B4-BE49-F238E27FC236}">
                    <a16:creationId xmlns:a16="http://schemas.microsoft.com/office/drawing/2014/main" id="{4EF24D5C-904D-4FC3-8F7B-DB9157298BF0}"/>
                  </a:ext>
                </a:extLst>
              </p:cNvPr>
              <p:cNvSpPr/>
              <p:nvPr/>
            </p:nvSpPr>
            <p:spPr>
              <a:xfrm>
                <a:off x="4853718" y="1920818"/>
                <a:ext cx="3114663" cy="2393545"/>
              </a:xfrm>
              <a:prstGeom prst="round2DiagRect">
                <a:avLst>
                  <a:gd name="adj1" fmla="val 7510"/>
                  <a:gd name="adj2" fmla="val 0"/>
                </a:avLst>
              </a:prstGeom>
              <a:solidFill>
                <a:schemeClr val="accent2">
                  <a:lumMod val="40000"/>
                  <a:lumOff val="60000"/>
                  <a:alpha val="1991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844207A-9FEF-4710-8805-A02D28DFAB14}"/>
                  </a:ext>
                </a:extLst>
              </p:cNvPr>
              <p:cNvSpPr txBox="1"/>
              <p:nvPr/>
            </p:nvSpPr>
            <p:spPr>
              <a:xfrm>
                <a:off x="4941513" y="1971509"/>
                <a:ext cx="3022317" cy="2231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tabLst>
                    <a:tab pos="433388" algn="l"/>
                  </a:tabLst>
                </a:pPr>
                <a:r>
                  <a:rPr lang="en-CH" b="1" dirty="0">
                    <a:solidFill>
                      <a:srgbClr val="C00000"/>
                    </a:solidFill>
                  </a:rPr>
                  <a:t>Acc-Py</a:t>
                </a:r>
                <a:br>
                  <a:rPr lang="en-CH" b="1" dirty="0">
                    <a:solidFill>
                      <a:srgbClr val="C00000"/>
                    </a:solidFill>
                  </a:rPr>
                </a:br>
                <a:r>
                  <a:rPr lang="en-CH" sz="1500" dirty="0">
                    <a:solidFill>
                      <a:srgbClr val="C00000"/>
                    </a:solidFill>
                  </a:rPr>
                  <a:t>“</a:t>
                </a:r>
                <a:r>
                  <a:rPr lang="en-CH" sz="1500" i="1" dirty="0">
                    <a:solidFill>
                      <a:srgbClr val="C00000"/>
                    </a:solidFill>
                  </a:rPr>
                  <a:t>accelerating Python”</a:t>
                </a:r>
                <a:endParaRPr lang="en-CH" sz="1500" dirty="0"/>
              </a:p>
              <a:p>
                <a:pPr marL="365125" indent="-263525">
                  <a:buSzPct val="80000"/>
                  <a:buFont typeface="Wingdings" pitchFamily="2" charset="2"/>
                  <a:buChar char="Ø"/>
                </a:pPr>
                <a:r>
                  <a:rPr lang="en-CH" sz="1600" b="1" dirty="0"/>
                  <a:t>Full integration of Python</a:t>
                </a:r>
                <a:br>
                  <a:rPr lang="en-CH" sz="1600" b="1" dirty="0"/>
                </a:br>
                <a:r>
                  <a:rPr lang="en-CH" sz="1600" b="1" dirty="0"/>
                  <a:t>with control system</a:t>
                </a:r>
              </a:p>
              <a:p>
                <a:pPr marL="365125" indent="-263525">
                  <a:buSzPct val="80000"/>
                  <a:buFont typeface="Wingdings" pitchFamily="2" charset="2"/>
                  <a:buChar char="Ø"/>
                </a:pPr>
                <a:r>
                  <a:rPr lang="en-CH" sz="1600" dirty="0"/>
                  <a:t>Online data acquisition, equipment access (set / get), app development, …</a:t>
                </a:r>
              </a:p>
              <a:p>
                <a:pPr marL="365125" indent="-263525">
                  <a:buSzPct val="80000"/>
                  <a:buFont typeface="Wingdings" pitchFamily="2" charset="2"/>
                  <a:buChar char="Ø"/>
                </a:pPr>
                <a:r>
                  <a:rPr lang="en-CH" sz="1600" dirty="0"/>
                  <a:t>Python package index</a:t>
                </a:r>
              </a:p>
            </p:txBody>
          </p:sp>
        </p:grpSp>
        <p:pic>
          <p:nvPicPr>
            <p:cNvPr id="1026" name="Picture 2" descr="Python (programming language) - Wikipedia">
              <a:extLst>
                <a:ext uri="{FF2B5EF4-FFF2-40B4-BE49-F238E27FC236}">
                  <a16:creationId xmlns:a16="http://schemas.microsoft.com/office/drawing/2014/main" id="{72ED920F-D958-4BE5-4540-19B64A6F9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7200" y="2162494"/>
              <a:ext cx="595571" cy="652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55EAD816-F240-ED9E-7F14-9FAD9B852682}"/>
              </a:ext>
            </a:extLst>
          </p:cNvPr>
          <p:cNvGrpSpPr/>
          <p:nvPr/>
        </p:nvGrpSpPr>
        <p:grpSpPr>
          <a:xfrm>
            <a:off x="151089" y="1230610"/>
            <a:ext cx="4060040" cy="2534107"/>
            <a:chOff x="8049011" y="1069015"/>
            <a:chExt cx="4060040" cy="2534107"/>
          </a:xfrm>
        </p:grpSpPr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A955E774-F281-5AD8-7705-6581B8CE45A0}"/>
                </a:ext>
              </a:extLst>
            </p:cNvPr>
            <p:cNvGrpSpPr/>
            <p:nvPr/>
          </p:nvGrpSpPr>
          <p:grpSpPr>
            <a:xfrm>
              <a:off x="8049011" y="1069015"/>
              <a:ext cx="4060040" cy="2534107"/>
              <a:chOff x="372567" y="1128411"/>
              <a:chExt cx="4060040" cy="2534107"/>
            </a:xfrm>
          </p:grpSpPr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C181DF46-D907-42F0-6095-3CD1064C60D0}"/>
                  </a:ext>
                </a:extLst>
              </p:cNvPr>
              <p:cNvGrpSpPr/>
              <p:nvPr/>
            </p:nvGrpSpPr>
            <p:grpSpPr>
              <a:xfrm>
                <a:off x="372567" y="1128411"/>
                <a:ext cx="4060040" cy="2534107"/>
                <a:chOff x="4218934" y="1911150"/>
                <a:chExt cx="4060040" cy="2534107"/>
              </a:xfrm>
            </p:grpSpPr>
            <p:sp>
              <p:nvSpPr>
                <p:cNvPr id="1036" name="Round Diagonal Corner of Rectangle 1035">
                  <a:extLst>
                    <a:ext uri="{FF2B5EF4-FFF2-40B4-BE49-F238E27FC236}">
                      <a16:creationId xmlns:a16="http://schemas.microsoft.com/office/drawing/2014/main" id="{AB64EEA8-44A2-AB79-3247-E34834C4E737}"/>
                    </a:ext>
                  </a:extLst>
                </p:cNvPr>
                <p:cNvSpPr/>
                <p:nvPr/>
              </p:nvSpPr>
              <p:spPr>
                <a:xfrm>
                  <a:off x="4218934" y="1911150"/>
                  <a:ext cx="4060040" cy="2534107"/>
                </a:xfrm>
                <a:prstGeom prst="round2DiagRect">
                  <a:avLst>
                    <a:gd name="adj1" fmla="val 7510"/>
                    <a:gd name="adj2" fmla="val 0"/>
                  </a:avLst>
                </a:prstGeom>
                <a:solidFill>
                  <a:schemeClr val="accent3">
                    <a:lumMod val="40000"/>
                    <a:lumOff val="60000"/>
                    <a:alpha val="1991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1037" name="TextBox 1036">
                  <a:extLst>
                    <a:ext uri="{FF2B5EF4-FFF2-40B4-BE49-F238E27FC236}">
                      <a16:creationId xmlns:a16="http://schemas.microsoft.com/office/drawing/2014/main" id="{B75BC747-2C23-3D05-EA08-E25227315627}"/>
                    </a:ext>
                  </a:extLst>
                </p:cNvPr>
                <p:cNvSpPr txBox="1"/>
                <p:nvPr/>
              </p:nvSpPr>
              <p:spPr>
                <a:xfrm>
                  <a:off x="4320434" y="2008589"/>
                  <a:ext cx="34109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  <a:tabLst>
                      <a:tab pos="433388" algn="l"/>
                    </a:tabLst>
                  </a:pPr>
                  <a:r>
                    <a:rPr lang="en-CH" b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Classical automation concepts</a:t>
                  </a:r>
                  <a:endParaRPr lang="en-CH" sz="1600" dirty="0"/>
                </a:p>
              </p:txBody>
            </p:sp>
          </p:grpSp>
          <p:sp>
            <p:nvSpPr>
              <p:cNvPr id="1032" name="Right Arrow 1031">
                <a:extLst>
                  <a:ext uri="{FF2B5EF4-FFF2-40B4-BE49-F238E27FC236}">
                    <a16:creationId xmlns:a16="http://schemas.microsoft.com/office/drawing/2014/main" id="{FCBCFEAB-9283-560B-D099-1FE387C49F4D}"/>
                  </a:ext>
                </a:extLst>
              </p:cNvPr>
              <p:cNvSpPr/>
              <p:nvPr/>
            </p:nvSpPr>
            <p:spPr>
              <a:xfrm>
                <a:off x="629196" y="3088615"/>
                <a:ext cx="276998" cy="266416"/>
              </a:xfrm>
              <a:prstGeom prst="rightArrow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1A4B3D1B-0376-789E-7A2E-E130013D9CC9}"/>
                  </a:ext>
                </a:extLst>
              </p:cNvPr>
              <p:cNvSpPr txBox="1"/>
              <p:nvPr/>
            </p:nvSpPr>
            <p:spPr>
              <a:xfrm>
                <a:off x="958691" y="2935326"/>
                <a:ext cx="341674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H" sz="1600" b="1" dirty="0"/>
                  <a:t>EPA: </a:t>
                </a:r>
                <a:r>
                  <a:rPr lang="en-CH" sz="1600" dirty="0"/>
                  <a:t>sequencer 2.0, equipment testing, efficient settings management</a:t>
                </a:r>
              </a:p>
            </p:txBody>
          </p:sp>
        </p:grp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39F34419-9217-B2E4-D8D5-D14FCBE176F6}"/>
                </a:ext>
              </a:extLst>
            </p:cNvPr>
            <p:cNvSpPr txBox="1"/>
            <p:nvPr/>
          </p:nvSpPr>
          <p:spPr>
            <a:xfrm>
              <a:off x="8321479" y="1542110"/>
              <a:ext cx="270196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b="1" dirty="0"/>
                <a:t>Sequencer: </a:t>
              </a:r>
              <a:r>
                <a:rPr lang="en-CH" sz="1600" dirty="0"/>
                <a:t>programmatic execution of tasks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dirty="0"/>
                <a:t>High-level parameter models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b="1" dirty="0"/>
                <a:t>AccTesting</a:t>
              </a:r>
              <a:endParaRPr lang="en-GB" sz="1600" b="1" dirty="0"/>
            </a:p>
          </p:txBody>
        </p: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A09AC8EF-4BF2-F3E5-6DC5-BC38CD868CA7}"/>
              </a:ext>
            </a:extLst>
          </p:cNvPr>
          <p:cNvGrpSpPr/>
          <p:nvPr/>
        </p:nvGrpSpPr>
        <p:grpSpPr>
          <a:xfrm>
            <a:off x="224061" y="3984986"/>
            <a:ext cx="7126577" cy="2709941"/>
            <a:chOff x="-31294" y="3970417"/>
            <a:chExt cx="7126577" cy="2709941"/>
          </a:xfrm>
        </p:grpSpPr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95322098-232E-0A38-8D32-3912C2C8CDA0}"/>
                </a:ext>
              </a:extLst>
            </p:cNvPr>
            <p:cNvGrpSpPr/>
            <p:nvPr/>
          </p:nvGrpSpPr>
          <p:grpSpPr>
            <a:xfrm>
              <a:off x="-31294" y="3970417"/>
              <a:ext cx="7126577" cy="2709941"/>
              <a:chOff x="135110" y="3733458"/>
              <a:chExt cx="7126577" cy="2709941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16DAAC86-A22A-5705-84BD-C0E5AA6F7D7E}"/>
                  </a:ext>
                </a:extLst>
              </p:cNvPr>
              <p:cNvGrpSpPr/>
              <p:nvPr/>
            </p:nvGrpSpPr>
            <p:grpSpPr>
              <a:xfrm>
                <a:off x="135110" y="3733458"/>
                <a:ext cx="7126577" cy="2709941"/>
                <a:chOff x="-2111326" y="3263633"/>
                <a:chExt cx="7126577" cy="2709941"/>
              </a:xfrm>
            </p:grpSpPr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664076A3-7636-713C-F5E9-C6B3108E9919}"/>
                    </a:ext>
                  </a:extLst>
                </p:cNvPr>
                <p:cNvSpPr/>
                <p:nvPr/>
              </p:nvSpPr>
              <p:spPr>
                <a:xfrm>
                  <a:off x="-2111326" y="3263633"/>
                  <a:ext cx="7126577" cy="2709941"/>
                </a:xfrm>
                <a:prstGeom prst="roundRect">
                  <a:avLst>
                    <a:gd name="adj" fmla="val 6809"/>
                  </a:avLst>
                </a:prstGeom>
                <a:solidFill>
                  <a:schemeClr val="accent5">
                    <a:lumMod val="20000"/>
                    <a:lumOff val="80000"/>
                    <a:alpha val="40773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5E191F97-97DE-F3D8-28E1-FF7EF87209A0}"/>
                    </a:ext>
                  </a:extLst>
                </p:cNvPr>
                <p:cNvGrpSpPr/>
                <p:nvPr/>
              </p:nvGrpSpPr>
              <p:grpSpPr>
                <a:xfrm>
                  <a:off x="985717" y="3420854"/>
                  <a:ext cx="3844429" cy="1210776"/>
                  <a:chOff x="1260409" y="1619813"/>
                  <a:chExt cx="3844429" cy="1210776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870B7666-3922-FAE4-BE02-7FE112A26B03}"/>
                      </a:ext>
                    </a:extLst>
                  </p:cNvPr>
                  <p:cNvGrpSpPr/>
                  <p:nvPr/>
                </p:nvGrpSpPr>
                <p:grpSpPr>
                  <a:xfrm>
                    <a:off x="1260409" y="1619813"/>
                    <a:ext cx="3844429" cy="1210776"/>
                    <a:chOff x="1870831" y="1161422"/>
                    <a:chExt cx="4593811" cy="1210776"/>
                  </a:xfrm>
                </p:grpSpPr>
                <p:sp>
                  <p:nvSpPr>
                    <p:cNvPr id="7" name="Round Diagonal Corner of Rectangle 6">
                      <a:extLst>
                        <a:ext uri="{FF2B5EF4-FFF2-40B4-BE49-F238E27FC236}">
                          <a16:creationId xmlns:a16="http://schemas.microsoft.com/office/drawing/2014/main" id="{AFED8DEF-655B-7093-FEE0-F1BFB8A8AC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0831" y="1161422"/>
                      <a:ext cx="4593811" cy="1210776"/>
                    </a:xfrm>
                    <a:prstGeom prst="round2DiagRect">
                      <a:avLst>
                        <a:gd name="adj1" fmla="val 12290"/>
                        <a:gd name="adj2" fmla="val 0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 dirty="0"/>
                    </a:p>
                  </p:txBody>
                </p:sp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F8C12477-8A6C-95CF-4A9A-954A013D6E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96754" y="1217939"/>
                      <a:ext cx="2413688" cy="10618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7938" lvl="2">
                        <a:spcAft>
                          <a:spcPts val="200"/>
                        </a:spcAft>
                        <a:buSzPct val="100000"/>
                        <a:tabLst>
                          <a:tab pos="481013" algn="l"/>
                        </a:tabLst>
                      </a:pPr>
                      <a:r>
                        <a:rPr lang="en-CH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GeOFF</a:t>
                      </a:r>
                      <a:br>
                        <a:rPr lang="en-CH" sz="1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CH" sz="1500" i="1" dirty="0"/>
                        <a:t>Generic Optimization Framework and Frontend</a:t>
                      </a:r>
                    </a:p>
                  </p:txBody>
                </p:sp>
              </p:grpSp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5518F1F8-A45F-D235-B4AE-1AE8A6ED591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231168" y="1732341"/>
                    <a:ext cx="1678174" cy="996240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</p:spPr>
              </p:pic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D14C81F-A28B-0BF9-331C-5361709C04E3}"/>
                    </a:ext>
                  </a:extLst>
                </p:cNvPr>
                <p:cNvGrpSpPr/>
                <p:nvPr/>
              </p:nvGrpSpPr>
              <p:grpSpPr>
                <a:xfrm>
                  <a:off x="985717" y="4727172"/>
                  <a:ext cx="3844429" cy="1128858"/>
                  <a:chOff x="700509" y="3777385"/>
                  <a:chExt cx="3844429" cy="1128858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885A9864-778C-81EE-6D3E-3C1CE2748325}"/>
                      </a:ext>
                    </a:extLst>
                  </p:cNvPr>
                  <p:cNvGrpSpPr/>
                  <p:nvPr/>
                </p:nvGrpSpPr>
                <p:grpSpPr>
                  <a:xfrm>
                    <a:off x="700509" y="3777385"/>
                    <a:ext cx="3844429" cy="1128858"/>
                    <a:chOff x="1870832" y="1081708"/>
                    <a:chExt cx="4593811" cy="1271850"/>
                  </a:xfrm>
                </p:grpSpPr>
                <p:sp>
                  <p:nvSpPr>
                    <p:cNvPr id="16" name="Round Diagonal Corner of Rectangle 15">
                      <a:extLst>
                        <a:ext uri="{FF2B5EF4-FFF2-40B4-BE49-F238E27FC236}">
                          <a16:creationId xmlns:a16="http://schemas.microsoft.com/office/drawing/2014/main" id="{F28E5723-BDC8-6B5F-6EAD-D31EB4100F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0832" y="1081708"/>
                      <a:ext cx="4593811" cy="1271850"/>
                    </a:xfrm>
                    <a:prstGeom prst="round2DiagRect">
                      <a:avLst>
                        <a:gd name="adj1" fmla="val 13662"/>
                        <a:gd name="adj2" fmla="val 0"/>
                      </a:avLst>
                    </a:prstGeom>
                    <a:solidFill>
                      <a:schemeClr val="accent1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 dirty="0"/>
                    </a:p>
                  </p:txBody>
                </p:sp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9103BA94-1F3F-D799-C6FB-C4AE604952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19465" y="1113702"/>
                      <a:ext cx="2060078" cy="1196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7938" lvl="2">
                        <a:spcAft>
                          <a:spcPts val="200"/>
                        </a:spcAft>
                        <a:buSzPct val="100000"/>
                        <a:tabLst>
                          <a:tab pos="481013" algn="l"/>
                        </a:tabLst>
                      </a:pPr>
                      <a:r>
                        <a:rPr lang="en-CH" b="1" dirty="0">
                          <a:solidFill>
                            <a:srgbClr val="002060"/>
                          </a:solidFill>
                        </a:rPr>
                        <a:t>acc-geoff4ucap</a:t>
                      </a:r>
                      <a:br>
                        <a:rPr lang="en-CH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</a:br>
                      <a:r>
                        <a:rPr lang="en-CH" sz="1500" i="1" dirty="0"/>
                        <a:t>Framework for optimization &amp; control via UCAP</a:t>
                      </a:r>
                    </a:p>
                  </p:txBody>
                </p:sp>
              </p:grpSp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9DA220A2-63CE-684C-EC92-60AFD3FBF09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2467891" y="3970404"/>
                    <a:ext cx="2019946" cy="840298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5C8769B-1446-0477-BE52-1E137362A71E}"/>
                  </a:ext>
                </a:extLst>
              </p:cNvPr>
              <p:cNvSpPr txBox="1"/>
              <p:nvPr/>
            </p:nvSpPr>
            <p:spPr>
              <a:xfrm>
                <a:off x="262203" y="4389267"/>
                <a:ext cx="2862522" cy="1672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03225" lvl="4" indent="-269875"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  <a:tabLst>
                    <a:tab pos="754063" algn="l"/>
                  </a:tabLst>
                </a:pPr>
                <a:r>
                  <a:rPr lang="en-CH" sz="1600" b="1" dirty="0"/>
                  <a:t>Facilitate</a:t>
                </a:r>
                <a:r>
                  <a:rPr lang="en-CH" sz="1600" dirty="0"/>
                  <a:t> implementation of control problems</a:t>
                </a:r>
              </a:p>
              <a:p>
                <a:pPr marL="403225" lvl="4" indent="-269875"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  <a:tabLst>
                    <a:tab pos="754063" algn="l"/>
                  </a:tabLst>
                </a:pPr>
                <a:r>
                  <a:rPr lang="en-CH" sz="1600" b="1" dirty="0"/>
                  <a:t>Exploit &amp; expose features </a:t>
                </a:r>
                <a:r>
                  <a:rPr lang="en-CH" sz="1600" dirty="0"/>
                  <a:t>of control architecture</a:t>
                </a:r>
              </a:p>
              <a:p>
                <a:pPr marL="403225" lvl="4" indent="-269875">
                  <a:spcAft>
                    <a:spcPts val="1200"/>
                  </a:spcAft>
                  <a:buSzPct val="80000"/>
                  <a:buFont typeface="Wingdings" pitchFamily="2" charset="2"/>
                  <a:buChar char="Ø"/>
                  <a:tabLst>
                    <a:tab pos="754063" algn="l"/>
                  </a:tabLst>
                </a:pPr>
                <a:r>
                  <a:rPr lang="en-CH" sz="1600" dirty="0"/>
                  <a:t>Maintain </a:t>
                </a:r>
                <a:r>
                  <a:rPr lang="en-CH" sz="1600" b="1" dirty="0"/>
                  <a:t>uniformity</a:t>
                </a:r>
                <a:r>
                  <a:rPr lang="en-CH" sz="1600" dirty="0"/>
                  <a:t> across complex</a:t>
                </a:r>
              </a:p>
            </p:txBody>
          </p:sp>
        </p:grp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CAF4B0FD-9C48-7597-0408-AE4E2C3672EF}"/>
                </a:ext>
              </a:extLst>
            </p:cNvPr>
            <p:cNvSpPr txBox="1"/>
            <p:nvPr/>
          </p:nvSpPr>
          <p:spPr>
            <a:xfrm>
              <a:off x="95799" y="4068505"/>
              <a:ext cx="27124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938" lvl="2">
                <a:spcAft>
                  <a:spcPts val="200"/>
                </a:spcAft>
                <a:buSzPct val="100000"/>
                <a:tabLst>
                  <a:tab pos="481013" algn="l"/>
                </a:tabLst>
              </a:pPr>
              <a:r>
                <a:rPr lang="en-CH" b="1" dirty="0">
                  <a:solidFill>
                    <a:schemeClr val="accent5">
                      <a:lumMod val="50000"/>
                    </a:schemeClr>
                  </a:solidFill>
                </a:rPr>
                <a:t>Auto-pilots &amp; optimizers</a:t>
              </a:r>
              <a:endParaRPr lang="en-CH" sz="1500" i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B2115BAE-0CA1-7B39-9B22-D99266891654}"/>
              </a:ext>
            </a:extLst>
          </p:cNvPr>
          <p:cNvGrpSpPr/>
          <p:nvPr/>
        </p:nvGrpSpPr>
        <p:grpSpPr>
          <a:xfrm>
            <a:off x="7664353" y="1149160"/>
            <a:ext cx="4342732" cy="1903993"/>
            <a:chOff x="7718148" y="350859"/>
            <a:chExt cx="4342732" cy="190399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2E1F582-918E-B8D6-01F2-918BE850EC00}"/>
                </a:ext>
              </a:extLst>
            </p:cNvPr>
            <p:cNvGrpSpPr/>
            <p:nvPr/>
          </p:nvGrpSpPr>
          <p:grpSpPr>
            <a:xfrm>
              <a:off x="7718148" y="350859"/>
              <a:ext cx="4342732" cy="1903993"/>
              <a:chOff x="5542331" y="1725520"/>
              <a:chExt cx="4342732" cy="190399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9FF26DAA-63AB-19DC-0397-547D309C1230}"/>
                  </a:ext>
                </a:extLst>
              </p:cNvPr>
              <p:cNvGrpSpPr/>
              <p:nvPr/>
            </p:nvGrpSpPr>
            <p:grpSpPr>
              <a:xfrm>
                <a:off x="5542331" y="1725520"/>
                <a:ext cx="4342732" cy="1903993"/>
                <a:chOff x="4897524" y="1987933"/>
                <a:chExt cx="4342732" cy="1903993"/>
              </a:xfrm>
            </p:grpSpPr>
            <p:sp>
              <p:nvSpPr>
                <p:cNvPr id="46" name="Round Diagonal Corner of Rectangle 45">
                  <a:extLst>
                    <a:ext uri="{FF2B5EF4-FFF2-40B4-BE49-F238E27FC236}">
                      <a16:creationId xmlns:a16="http://schemas.microsoft.com/office/drawing/2014/main" id="{C69ADB4E-A893-AC8D-6C9F-215339927436}"/>
                    </a:ext>
                  </a:extLst>
                </p:cNvPr>
                <p:cNvSpPr/>
                <p:nvPr/>
              </p:nvSpPr>
              <p:spPr>
                <a:xfrm>
                  <a:off x="4897524" y="2048685"/>
                  <a:ext cx="4342732" cy="1843241"/>
                </a:xfrm>
                <a:prstGeom prst="round2DiagRect">
                  <a:avLst>
                    <a:gd name="adj1" fmla="val 6109"/>
                    <a:gd name="adj2" fmla="val 0"/>
                  </a:avLst>
                </a:prstGeom>
                <a:solidFill>
                  <a:schemeClr val="accent6">
                    <a:lumMod val="40000"/>
                    <a:lumOff val="60000"/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2C9824C-8876-F1AB-0DBF-0AA67E77315D}"/>
                    </a:ext>
                  </a:extLst>
                </p:cNvPr>
                <p:cNvSpPr txBox="1"/>
                <p:nvPr/>
              </p:nvSpPr>
              <p:spPr>
                <a:xfrm>
                  <a:off x="5018155" y="2159368"/>
                  <a:ext cx="3488705" cy="6001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7938" lvl="2">
                    <a:spcAft>
                      <a:spcPts val="200"/>
                    </a:spcAft>
                    <a:buSzPct val="100000"/>
                    <a:tabLst>
                      <a:tab pos="481013" algn="l"/>
                    </a:tabLst>
                  </a:pPr>
                  <a:r>
                    <a:rPr lang="en-CH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UCAP</a:t>
                  </a:r>
                  <a:br>
                    <a:rPr lang="en-CH" sz="1600" b="1" dirty="0">
                      <a:solidFill>
                        <a:srgbClr val="002060"/>
                      </a:solidFill>
                    </a:rPr>
                  </a:br>
                  <a:r>
                    <a:rPr lang="en-CH" sz="1500" i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Unified Controls Acquisition &amp; Processing</a:t>
                  </a:r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D2C36CEF-DD22-1C55-76C9-E66528258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379757" y="1987933"/>
                  <a:ext cx="840531" cy="921719"/>
                </a:xfrm>
                <a:prstGeom prst="rect">
                  <a:avLst/>
                </a:prstGeom>
              </p:spPr>
            </p:pic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D408CFB-DA91-5039-D7AA-F2C4ED254F54}"/>
                  </a:ext>
                </a:extLst>
              </p:cNvPr>
              <p:cNvSpPr txBox="1"/>
              <p:nvPr/>
            </p:nvSpPr>
            <p:spPr>
              <a:xfrm>
                <a:off x="5576891" y="2549751"/>
                <a:ext cx="4117762" cy="61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4025" indent="-28575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600" b="1" dirty="0">
                    <a:solidFill>
                      <a:srgbClr val="11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Virtual device service</a:t>
                </a:r>
                <a:endParaRPr lang="en-GB" sz="1600" dirty="0">
                  <a:solidFill>
                    <a:srgbClr val="11111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4025" indent="-28575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600" dirty="0">
                    <a:solidFill>
                      <a:srgbClr val="11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Event-based, online </a:t>
                </a:r>
                <a:r>
                  <a:rPr lang="en-GB" sz="1600" b="1" dirty="0"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data transformations</a:t>
                </a:r>
                <a:endParaRPr lang="en-GB" sz="1600" b="1" dirty="0">
                  <a:solidFill>
                    <a:srgbClr val="11111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B816923-A5EA-6C7E-41C1-26781077F3D8}"/>
                </a:ext>
              </a:extLst>
            </p:cNvPr>
            <p:cNvSpPr txBox="1"/>
            <p:nvPr/>
          </p:nvSpPr>
          <p:spPr>
            <a:xfrm>
              <a:off x="8278953" y="1803556"/>
              <a:ext cx="302932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8275">
                <a:spcAft>
                  <a:spcPts val="200"/>
                </a:spcAft>
                <a:buSzPct val="80000"/>
              </a:pPr>
              <a:r>
                <a:rPr lang="en-GB" sz="1600" b="1" dirty="0">
                  <a:solidFill>
                    <a:srgbClr val="11111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Further evolution with EPA</a:t>
              </a:r>
              <a:endParaRPr lang="en-GB" sz="16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9" name="Right Arrow 1048">
              <a:extLst>
                <a:ext uri="{FF2B5EF4-FFF2-40B4-BE49-F238E27FC236}">
                  <a16:creationId xmlns:a16="http://schemas.microsoft.com/office/drawing/2014/main" id="{6668164E-265C-F01D-36BE-4AD619B11174}"/>
                </a:ext>
              </a:extLst>
            </p:cNvPr>
            <p:cNvSpPr/>
            <p:nvPr/>
          </p:nvSpPr>
          <p:spPr>
            <a:xfrm>
              <a:off x="8113390" y="1835215"/>
              <a:ext cx="301605" cy="266416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69A8BD8A-FA19-9581-4D01-94EEEE935D3B}"/>
              </a:ext>
            </a:extLst>
          </p:cNvPr>
          <p:cNvGrpSpPr/>
          <p:nvPr/>
        </p:nvGrpSpPr>
        <p:grpSpPr>
          <a:xfrm>
            <a:off x="6498997" y="2548444"/>
            <a:ext cx="3215000" cy="2378290"/>
            <a:chOff x="5800037" y="2688523"/>
            <a:chExt cx="3215001" cy="2378290"/>
          </a:xfrm>
        </p:grpSpPr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68D7C629-A4DD-C9D5-8312-DAE8018E4FEB}"/>
                </a:ext>
              </a:extLst>
            </p:cNvPr>
            <p:cNvSpPr/>
            <p:nvPr/>
          </p:nvSpPr>
          <p:spPr>
            <a:xfrm>
              <a:off x="5800037" y="2688523"/>
              <a:ext cx="3215001" cy="2378290"/>
            </a:xfrm>
            <a:prstGeom prst="ellipse">
              <a:avLst/>
            </a:prstGeom>
            <a:solidFill>
              <a:srgbClr val="A32CFA">
                <a:alpha val="1137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B1406DD7-04FE-0872-9CDF-9B2EC97FD486}"/>
                </a:ext>
              </a:extLst>
            </p:cNvPr>
            <p:cNvSpPr txBox="1"/>
            <p:nvPr/>
          </p:nvSpPr>
          <p:spPr>
            <a:xfrm>
              <a:off x="6180719" y="3517192"/>
              <a:ext cx="24536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rgbClr val="7030A0"/>
                  </a:solidFill>
                </a:rPr>
                <a:t>Enabling automation with AI / ML</a:t>
              </a:r>
            </a:p>
          </p:txBody>
        </p:sp>
      </p:grpSp>
      <p:sp>
        <p:nvSpPr>
          <p:cNvPr id="1054" name="Slide Number Placeholder 1053">
            <a:extLst>
              <a:ext uri="{FF2B5EF4-FFF2-40B4-BE49-F238E27FC236}">
                <a16:creationId xmlns:a16="http://schemas.microsoft.com/office/drawing/2014/main" id="{510A6179-9135-50C4-AA34-E7B2FFB48F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83C0410D-4773-0EC7-9F8C-6A4E1A997D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1425" y="2048005"/>
            <a:ext cx="1351215" cy="962376"/>
          </a:xfrm>
          <a:prstGeom prst="rect">
            <a:avLst/>
          </a:prstGeom>
          <a:ln>
            <a:noFill/>
          </a:ln>
          <a:effectLst>
            <a:outerShdw blurRad="215900" dist="762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976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3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Infrastructure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Frameworks &amp; building blocks</a:t>
            </a:r>
          </a:p>
        </p:txBody>
      </p: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54CFC743-4B57-4C81-46FD-35EB2B4C20DC}"/>
              </a:ext>
            </a:extLst>
          </p:cNvPr>
          <p:cNvGrpSpPr/>
          <p:nvPr/>
        </p:nvGrpSpPr>
        <p:grpSpPr>
          <a:xfrm>
            <a:off x="7573035" y="4216759"/>
            <a:ext cx="4394904" cy="2399100"/>
            <a:chOff x="5275474" y="531698"/>
            <a:chExt cx="4394904" cy="239910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C05AD38-6F8C-FCCB-8041-3F9F408C1D8F}"/>
                </a:ext>
              </a:extLst>
            </p:cNvPr>
            <p:cNvGrpSpPr/>
            <p:nvPr/>
          </p:nvGrpSpPr>
          <p:grpSpPr>
            <a:xfrm>
              <a:off x="5275474" y="531698"/>
              <a:ext cx="4394904" cy="2399100"/>
              <a:chOff x="6351573" y="3775278"/>
              <a:chExt cx="4394904" cy="2399100"/>
            </a:xfrm>
          </p:grpSpPr>
          <p:sp>
            <p:nvSpPr>
              <p:cNvPr id="49" name="Round Diagonal Corner of Rectangle 48">
                <a:extLst>
                  <a:ext uri="{FF2B5EF4-FFF2-40B4-BE49-F238E27FC236}">
                    <a16:creationId xmlns:a16="http://schemas.microsoft.com/office/drawing/2014/main" id="{28705B65-199E-B867-3D57-6D5D978735D3}"/>
                  </a:ext>
                </a:extLst>
              </p:cNvPr>
              <p:cNvSpPr/>
              <p:nvPr/>
            </p:nvSpPr>
            <p:spPr>
              <a:xfrm>
                <a:off x="6351573" y="3775278"/>
                <a:ext cx="4394904" cy="2399100"/>
              </a:xfrm>
              <a:prstGeom prst="round2DiagRect">
                <a:avLst>
                  <a:gd name="adj1" fmla="val 7510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772773C-38DD-5397-E291-096679933C22}"/>
                  </a:ext>
                </a:extLst>
              </p:cNvPr>
              <p:cNvSpPr txBox="1"/>
              <p:nvPr/>
            </p:nvSpPr>
            <p:spPr>
              <a:xfrm>
                <a:off x="6471944" y="3880544"/>
                <a:ext cx="28800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b="1" dirty="0">
                    <a:solidFill>
                      <a:schemeClr val="accent4">
                        <a:lumMod val="75000"/>
                      </a:schemeClr>
                    </a:solidFill>
                  </a:rPr>
                  <a:t>Machine Learning Platform</a:t>
                </a:r>
                <a:br>
                  <a:rPr lang="en-CH" b="1" dirty="0">
                    <a:solidFill>
                      <a:schemeClr val="accent4">
                        <a:lumMod val="75000"/>
                      </a:schemeClr>
                    </a:solidFill>
                  </a:rPr>
                </a:br>
                <a:r>
                  <a:rPr lang="en-CH" sz="1500" i="1" dirty="0">
                    <a:solidFill>
                      <a:schemeClr val="accent4">
                        <a:lumMod val="75000"/>
                      </a:schemeClr>
                    </a:solidFill>
                  </a:rPr>
                  <a:t>Deployment &amp; inference of</a:t>
                </a:r>
                <a:br>
                  <a:rPr lang="en-CH" sz="1500" i="1" dirty="0">
                    <a:solidFill>
                      <a:schemeClr val="accent4">
                        <a:lumMod val="75000"/>
                      </a:schemeClr>
                    </a:solidFill>
                  </a:rPr>
                </a:br>
                <a:r>
                  <a:rPr lang="en-CH" sz="1500" i="1" dirty="0">
                    <a:solidFill>
                      <a:schemeClr val="accent4">
                        <a:lumMod val="75000"/>
                      </a:schemeClr>
                    </a:solidFill>
                  </a:rPr>
                  <a:t>(ML) models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FED3822-C823-D1CF-A033-FAC05DA42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719750" y="4052155"/>
                <a:ext cx="1873408" cy="1780507"/>
              </a:xfrm>
              <a:prstGeom prst="rect">
                <a:avLst/>
              </a:prstGeom>
            </p:spPr>
          </p:pic>
        </p:grp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127B1AC1-17C2-E289-4128-BA71735E44B0}"/>
                </a:ext>
              </a:extLst>
            </p:cNvPr>
            <p:cNvSpPr txBox="1"/>
            <p:nvPr/>
          </p:nvSpPr>
          <p:spPr>
            <a:xfrm>
              <a:off x="5502718" y="1526498"/>
              <a:ext cx="24781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b="1" dirty="0"/>
                <a:t>Train, store &amp; share ML models with VC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dirty="0"/>
                <a:t>Language agnostic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dirty="0"/>
                <a:t>Available in control room</a:t>
              </a: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55EAD816-F240-ED9E-7F14-9FAD9B852682}"/>
              </a:ext>
            </a:extLst>
          </p:cNvPr>
          <p:cNvGrpSpPr/>
          <p:nvPr/>
        </p:nvGrpSpPr>
        <p:grpSpPr>
          <a:xfrm>
            <a:off x="151089" y="1230610"/>
            <a:ext cx="4060040" cy="2534107"/>
            <a:chOff x="8049011" y="1069015"/>
            <a:chExt cx="4060040" cy="2534107"/>
          </a:xfrm>
        </p:grpSpPr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A955E774-F281-5AD8-7705-6581B8CE45A0}"/>
                </a:ext>
              </a:extLst>
            </p:cNvPr>
            <p:cNvGrpSpPr/>
            <p:nvPr/>
          </p:nvGrpSpPr>
          <p:grpSpPr>
            <a:xfrm>
              <a:off x="8049011" y="1069015"/>
              <a:ext cx="4060040" cy="2534107"/>
              <a:chOff x="372567" y="1128411"/>
              <a:chExt cx="4060040" cy="2534107"/>
            </a:xfrm>
          </p:grpSpPr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C181DF46-D907-42F0-6095-3CD1064C60D0}"/>
                  </a:ext>
                </a:extLst>
              </p:cNvPr>
              <p:cNvGrpSpPr/>
              <p:nvPr/>
            </p:nvGrpSpPr>
            <p:grpSpPr>
              <a:xfrm>
                <a:off x="372567" y="1128411"/>
                <a:ext cx="4060040" cy="2534107"/>
                <a:chOff x="4218934" y="1911150"/>
                <a:chExt cx="4060040" cy="2534107"/>
              </a:xfrm>
            </p:grpSpPr>
            <p:sp>
              <p:nvSpPr>
                <p:cNvPr id="1036" name="Round Diagonal Corner of Rectangle 1035">
                  <a:extLst>
                    <a:ext uri="{FF2B5EF4-FFF2-40B4-BE49-F238E27FC236}">
                      <a16:creationId xmlns:a16="http://schemas.microsoft.com/office/drawing/2014/main" id="{AB64EEA8-44A2-AB79-3247-E34834C4E737}"/>
                    </a:ext>
                  </a:extLst>
                </p:cNvPr>
                <p:cNvSpPr/>
                <p:nvPr/>
              </p:nvSpPr>
              <p:spPr>
                <a:xfrm>
                  <a:off x="4218934" y="1911150"/>
                  <a:ext cx="4060040" cy="2534107"/>
                </a:xfrm>
                <a:prstGeom prst="round2DiagRect">
                  <a:avLst>
                    <a:gd name="adj1" fmla="val 7510"/>
                    <a:gd name="adj2" fmla="val 0"/>
                  </a:avLst>
                </a:prstGeom>
                <a:solidFill>
                  <a:schemeClr val="accent3">
                    <a:lumMod val="40000"/>
                    <a:lumOff val="60000"/>
                    <a:alpha val="1991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1037" name="TextBox 1036">
                  <a:extLst>
                    <a:ext uri="{FF2B5EF4-FFF2-40B4-BE49-F238E27FC236}">
                      <a16:creationId xmlns:a16="http://schemas.microsoft.com/office/drawing/2014/main" id="{B75BC747-2C23-3D05-EA08-E25227315627}"/>
                    </a:ext>
                  </a:extLst>
                </p:cNvPr>
                <p:cNvSpPr txBox="1"/>
                <p:nvPr/>
              </p:nvSpPr>
              <p:spPr>
                <a:xfrm>
                  <a:off x="4320434" y="2008589"/>
                  <a:ext cx="34109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  <a:tabLst>
                      <a:tab pos="433388" algn="l"/>
                    </a:tabLst>
                  </a:pPr>
                  <a:r>
                    <a:rPr lang="en-CH" b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Classical automation concepts</a:t>
                  </a:r>
                  <a:endParaRPr lang="en-CH" sz="1600" dirty="0"/>
                </a:p>
              </p:txBody>
            </p:sp>
          </p:grpSp>
          <p:sp>
            <p:nvSpPr>
              <p:cNvPr id="1032" name="Right Arrow 1031">
                <a:extLst>
                  <a:ext uri="{FF2B5EF4-FFF2-40B4-BE49-F238E27FC236}">
                    <a16:creationId xmlns:a16="http://schemas.microsoft.com/office/drawing/2014/main" id="{FCBCFEAB-9283-560B-D099-1FE387C49F4D}"/>
                  </a:ext>
                </a:extLst>
              </p:cNvPr>
              <p:cNvSpPr/>
              <p:nvPr/>
            </p:nvSpPr>
            <p:spPr>
              <a:xfrm>
                <a:off x="629196" y="3088615"/>
                <a:ext cx="276998" cy="266416"/>
              </a:xfrm>
              <a:prstGeom prst="rightArrow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1A4B3D1B-0376-789E-7A2E-E130013D9CC9}"/>
                  </a:ext>
                </a:extLst>
              </p:cNvPr>
              <p:cNvSpPr txBox="1"/>
              <p:nvPr/>
            </p:nvSpPr>
            <p:spPr>
              <a:xfrm>
                <a:off x="958691" y="2935326"/>
                <a:ext cx="341674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H" sz="1600" b="1" dirty="0"/>
                  <a:t>EPA: </a:t>
                </a:r>
                <a:r>
                  <a:rPr lang="en-CH" sz="1600" dirty="0"/>
                  <a:t>sequencer 2.0, equipment testing, efficient settings management</a:t>
                </a:r>
              </a:p>
            </p:txBody>
          </p:sp>
        </p:grp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39F34419-9217-B2E4-D8D5-D14FCBE176F6}"/>
                </a:ext>
              </a:extLst>
            </p:cNvPr>
            <p:cNvSpPr txBox="1"/>
            <p:nvPr/>
          </p:nvSpPr>
          <p:spPr>
            <a:xfrm>
              <a:off x="8321479" y="1542110"/>
              <a:ext cx="270196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b="1" dirty="0"/>
                <a:t>Sequencer: </a:t>
              </a:r>
              <a:r>
                <a:rPr lang="en-CH" sz="1600" dirty="0"/>
                <a:t>programmatic execution of tasks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dirty="0"/>
                <a:t>High-level parameter models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b="1" dirty="0"/>
                <a:t>AccTesting</a:t>
              </a:r>
              <a:endParaRPr lang="en-GB" sz="1600" b="1" dirty="0"/>
            </a:p>
          </p:txBody>
        </p: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A09AC8EF-4BF2-F3E5-6DC5-BC38CD868CA7}"/>
              </a:ext>
            </a:extLst>
          </p:cNvPr>
          <p:cNvGrpSpPr/>
          <p:nvPr/>
        </p:nvGrpSpPr>
        <p:grpSpPr>
          <a:xfrm>
            <a:off x="224061" y="3984986"/>
            <a:ext cx="7126577" cy="2709941"/>
            <a:chOff x="-31294" y="3970417"/>
            <a:chExt cx="7126577" cy="2709941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6DAAC86-A22A-5705-84BD-C0E5AA6F7D7E}"/>
                </a:ext>
              </a:extLst>
            </p:cNvPr>
            <p:cNvGrpSpPr/>
            <p:nvPr/>
          </p:nvGrpSpPr>
          <p:grpSpPr>
            <a:xfrm>
              <a:off x="-31294" y="3970417"/>
              <a:ext cx="7126577" cy="2709941"/>
              <a:chOff x="-2111326" y="3263633"/>
              <a:chExt cx="7126577" cy="2709941"/>
            </a:xfrm>
          </p:grpSpPr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664076A3-7636-713C-F5E9-C6B3108E9919}"/>
                  </a:ext>
                </a:extLst>
              </p:cNvPr>
              <p:cNvSpPr/>
              <p:nvPr/>
            </p:nvSpPr>
            <p:spPr>
              <a:xfrm>
                <a:off x="-2111326" y="3263633"/>
                <a:ext cx="7126577" cy="2709941"/>
              </a:xfrm>
              <a:prstGeom prst="roundRect">
                <a:avLst>
                  <a:gd name="adj" fmla="val 6809"/>
                </a:avLst>
              </a:prstGeom>
              <a:solidFill>
                <a:schemeClr val="accent5">
                  <a:lumMod val="20000"/>
                  <a:lumOff val="80000"/>
                  <a:alpha val="4077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E191F97-97DE-F3D8-28E1-FF7EF87209A0}"/>
                  </a:ext>
                </a:extLst>
              </p:cNvPr>
              <p:cNvGrpSpPr/>
              <p:nvPr/>
            </p:nvGrpSpPr>
            <p:grpSpPr>
              <a:xfrm>
                <a:off x="985717" y="3420854"/>
                <a:ext cx="3844429" cy="1210776"/>
                <a:chOff x="1260409" y="1619813"/>
                <a:chExt cx="3844429" cy="1210776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870B7666-3922-FAE4-BE02-7FE112A26B03}"/>
                    </a:ext>
                  </a:extLst>
                </p:cNvPr>
                <p:cNvGrpSpPr/>
                <p:nvPr/>
              </p:nvGrpSpPr>
              <p:grpSpPr>
                <a:xfrm>
                  <a:off x="1260409" y="1619813"/>
                  <a:ext cx="3844429" cy="1210776"/>
                  <a:chOff x="1870831" y="1161422"/>
                  <a:chExt cx="4593811" cy="1210776"/>
                </a:xfrm>
              </p:grpSpPr>
              <p:sp>
                <p:nvSpPr>
                  <p:cNvPr id="7" name="Round Diagonal Corner of Rectangle 6">
                    <a:extLst>
                      <a:ext uri="{FF2B5EF4-FFF2-40B4-BE49-F238E27FC236}">
                        <a16:creationId xmlns:a16="http://schemas.microsoft.com/office/drawing/2014/main" id="{AFED8DEF-655B-7093-FEE0-F1BFB8A8AC6C}"/>
                      </a:ext>
                    </a:extLst>
                  </p:cNvPr>
                  <p:cNvSpPr/>
                  <p:nvPr/>
                </p:nvSpPr>
                <p:spPr>
                  <a:xfrm>
                    <a:off x="1870831" y="1161422"/>
                    <a:ext cx="4593811" cy="1210776"/>
                  </a:xfrm>
                  <a:prstGeom prst="round2DiagRect">
                    <a:avLst>
                      <a:gd name="adj1" fmla="val 12290"/>
                      <a:gd name="adj2" fmla="val 0"/>
                    </a:avLst>
                  </a:prstGeom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F8C12477-8A6C-95CF-4A9A-954A013D6E8C}"/>
                      </a:ext>
                    </a:extLst>
                  </p:cNvPr>
                  <p:cNvSpPr txBox="1"/>
                  <p:nvPr/>
                </p:nvSpPr>
                <p:spPr>
                  <a:xfrm>
                    <a:off x="1996754" y="1217939"/>
                    <a:ext cx="2413688" cy="106182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7938" lvl="2">
                      <a:spcAft>
                        <a:spcPts val="200"/>
                      </a:spcAft>
                      <a:buSzPct val="100000"/>
                      <a:tabLst>
                        <a:tab pos="481013" algn="l"/>
                      </a:tabLst>
                    </a:pPr>
                    <a:r>
                      <a:rPr lang="en-CH" b="1" dirty="0">
                        <a:solidFill>
                          <a:schemeClr val="accent5">
                            <a:lumMod val="75000"/>
                          </a:schemeClr>
                        </a:solidFill>
                      </a:rPr>
                      <a:t>GeOFF</a:t>
                    </a:r>
                    <a:br>
                      <a:rPr lang="en-CH" sz="1600" b="1" dirty="0">
                        <a:solidFill>
                          <a:srgbClr val="C00000"/>
                        </a:solidFill>
                      </a:rPr>
                    </a:br>
                    <a:r>
                      <a:rPr lang="en-CH" sz="1500" i="1" dirty="0"/>
                      <a:t>Generic Optimization Framework and Frontend</a:t>
                    </a:r>
                  </a:p>
                </p:txBody>
              </p:sp>
            </p:grp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5518F1F8-A45F-D235-B4AE-1AE8A6ED59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31168" y="1732341"/>
                  <a:ext cx="1678174" cy="996240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DD14C81F-A28B-0BF9-331C-5361709C04E3}"/>
                  </a:ext>
                </a:extLst>
              </p:cNvPr>
              <p:cNvGrpSpPr/>
              <p:nvPr/>
            </p:nvGrpSpPr>
            <p:grpSpPr>
              <a:xfrm>
                <a:off x="985717" y="4727172"/>
                <a:ext cx="3844429" cy="1128858"/>
                <a:chOff x="700509" y="3777385"/>
                <a:chExt cx="3844429" cy="112885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885A9864-778C-81EE-6D3E-3C1CE2748325}"/>
                    </a:ext>
                  </a:extLst>
                </p:cNvPr>
                <p:cNvGrpSpPr/>
                <p:nvPr/>
              </p:nvGrpSpPr>
              <p:grpSpPr>
                <a:xfrm>
                  <a:off x="700509" y="3777385"/>
                  <a:ext cx="3844429" cy="1128858"/>
                  <a:chOff x="1870832" y="1081708"/>
                  <a:chExt cx="4593811" cy="1271850"/>
                </a:xfrm>
              </p:grpSpPr>
              <p:sp>
                <p:nvSpPr>
                  <p:cNvPr id="16" name="Round Diagonal Corner of Rectangle 15">
                    <a:extLst>
                      <a:ext uri="{FF2B5EF4-FFF2-40B4-BE49-F238E27FC236}">
                        <a16:creationId xmlns:a16="http://schemas.microsoft.com/office/drawing/2014/main" id="{F28E5723-BDC8-6B5F-6EAD-D31EB4100F39}"/>
                      </a:ext>
                    </a:extLst>
                  </p:cNvPr>
                  <p:cNvSpPr/>
                  <p:nvPr/>
                </p:nvSpPr>
                <p:spPr>
                  <a:xfrm>
                    <a:off x="1870832" y="1081708"/>
                    <a:ext cx="4593811" cy="1271850"/>
                  </a:xfrm>
                  <a:prstGeom prst="round2DiagRect">
                    <a:avLst>
                      <a:gd name="adj1" fmla="val 13662"/>
                      <a:gd name="adj2" fmla="val 0"/>
                    </a:avLst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>
                    <a:glow rad="101600">
                      <a:srgbClr val="C00000">
                        <a:alpha val="60000"/>
                      </a:srgbClr>
                    </a:glo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9103BA94-1F3F-D799-C6FB-C4AE60495279}"/>
                      </a:ext>
                    </a:extLst>
                  </p:cNvPr>
                  <p:cNvSpPr txBox="1"/>
                  <p:nvPr/>
                </p:nvSpPr>
                <p:spPr>
                  <a:xfrm>
                    <a:off x="2019465" y="1113702"/>
                    <a:ext cx="2060078" cy="1196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marL="7938" lvl="2">
                      <a:spcAft>
                        <a:spcPts val="200"/>
                      </a:spcAft>
                      <a:buSzPct val="100000"/>
                      <a:tabLst>
                        <a:tab pos="481013" algn="l"/>
                      </a:tabLst>
                    </a:pPr>
                    <a:r>
                      <a:rPr lang="en-CH" b="1" dirty="0">
                        <a:solidFill>
                          <a:srgbClr val="002060"/>
                        </a:solidFill>
                      </a:rPr>
                      <a:t>acc-geoff4ucap</a:t>
                    </a:r>
                    <a:br>
                      <a:rPr lang="en-CH" sz="1600" b="1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</a:br>
                    <a:r>
                      <a:rPr lang="en-CH" sz="1500" i="1" dirty="0"/>
                      <a:t>Framework for optimization &amp; control via UCAP</a:t>
                    </a:r>
                  </a:p>
                </p:txBody>
              </p:sp>
            </p:grp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9DA220A2-63CE-684C-EC92-60AFD3FBF0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467891" y="3970404"/>
                  <a:ext cx="2019946" cy="840298"/>
                </a:xfrm>
                <a:prstGeom prst="rect">
                  <a:avLst/>
                </a:prstGeom>
              </p:spPr>
            </p:pic>
          </p:grpSp>
        </p:grpSp>
        <p:sp>
          <p:nvSpPr>
            <p:cNvPr id="1042" name="TextBox 1041">
              <a:extLst>
                <a:ext uri="{FF2B5EF4-FFF2-40B4-BE49-F238E27FC236}">
                  <a16:creationId xmlns:a16="http://schemas.microsoft.com/office/drawing/2014/main" id="{CAF4B0FD-9C48-7597-0408-AE4E2C3672EF}"/>
                </a:ext>
              </a:extLst>
            </p:cNvPr>
            <p:cNvSpPr txBox="1"/>
            <p:nvPr/>
          </p:nvSpPr>
          <p:spPr>
            <a:xfrm>
              <a:off x="95799" y="4068505"/>
              <a:ext cx="27124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938" lvl="2">
                <a:spcAft>
                  <a:spcPts val="200"/>
                </a:spcAft>
                <a:buSzPct val="100000"/>
                <a:tabLst>
                  <a:tab pos="481013" algn="l"/>
                </a:tabLst>
              </a:pPr>
              <a:r>
                <a:rPr lang="en-CH" b="1" dirty="0">
                  <a:solidFill>
                    <a:schemeClr val="accent5">
                      <a:lumMod val="50000"/>
                    </a:schemeClr>
                  </a:solidFill>
                </a:rPr>
                <a:t>Auto-pilots &amp; optimizers</a:t>
              </a:r>
              <a:endParaRPr lang="en-CH" sz="1500" i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B2115BAE-0CA1-7B39-9B22-D99266891654}"/>
              </a:ext>
            </a:extLst>
          </p:cNvPr>
          <p:cNvGrpSpPr/>
          <p:nvPr/>
        </p:nvGrpSpPr>
        <p:grpSpPr>
          <a:xfrm>
            <a:off x="7664353" y="1149160"/>
            <a:ext cx="4342732" cy="1903993"/>
            <a:chOff x="7718148" y="350859"/>
            <a:chExt cx="4342732" cy="190399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2E1F582-918E-B8D6-01F2-918BE850EC00}"/>
                </a:ext>
              </a:extLst>
            </p:cNvPr>
            <p:cNvGrpSpPr/>
            <p:nvPr/>
          </p:nvGrpSpPr>
          <p:grpSpPr>
            <a:xfrm>
              <a:off x="7718148" y="350859"/>
              <a:ext cx="4342732" cy="1903993"/>
              <a:chOff x="5542331" y="1725520"/>
              <a:chExt cx="4342732" cy="190399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9FF26DAA-63AB-19DC-0397-547D309C1230}"/>
                  </a:ext>
                </a:extLst>
              </p:cNvPr>
              <p:cNvGrpSpPr/>
              <p:nvPr/>
            </p:nvGrpSpPr>
            <p:grpSpPr>
              <a:xfrm>
                <a:off x="5542331" y="1725520"/>
                <a:ext cx="4342732" cy="1903993"/>
                <a:chOff x="4897524" y="1987933"/>
                <a:chExt cx="4342732" cy="1903993"/>
              </a:xfrm>
            </p:grpSpPr>
            <p:sp>
              <p:nvSpPr>
                <p:cNvPr id="46" name="Round Diagonal Corner of Rectangle 45">
                  <a:extLst>
                    <a:ext uri="{FF2B5EF4-FFF2-40B4-BE49-F238E27FC236}">
                      <a16:creationId xmlns:a16="http://schemas.microsoft.com/office/drawing/2014/main" id="{C69ADB4E-A893-AC8D-6C9F-215339927436}"/>
                    </a:ext>
                  </a:extLst>
                </p:cNvPr>
                <p:cNvSpPr/>
                <p:nvPr/>
              </p:nvSpPr>
              <p:spPr>
                <a:xfrm>
                  <a:off x="4897524" y="2048685"/>
                  <a:ext cx="4342732" cy="1843241"/>
                </a:xfrm>
                <a:prstGeom prst="round2DiagRect">
                  <a:avLst>
                    <a:gd name="adj1" fmla="val 6109"/>
                    <a:gd name="adj2" fmla="val 0"/>
                  </a:avLst>
                </a:prstGeom>
                <a:solidFill>
                  <a:schemeClr val="accent6">
                    <a:lumMod val="40000"/>
                    <a:lumOff val="60000"/>
                    <a:alpha val="70000"/>
                  </a:schemeClr>
                </a:solidFill>
                <a:ln>
                  <a:noFill/>
                </a:ln>
                <a:effectLst>
                  <a:glow rad="101600">
                    <a:srgbClr val="C00000">
                      <a:alpha val="60000"/>
                    </a:srgb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2C9824C-8876-F1AB-0DBF-0AA67E77315D}"/>
                    </a:ext>
                  </a:extLst>
                </p:cNvPr>
                <p:cNvSpPr txBox="1"/>
                <p:nvPr/>
              </p:nvSpPr>
              <p:spPr>
                <a:xfrm>
                  <a:off x="5018155" y="2159368"/>
                  <a:ext cx="3488705" cy="6001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7938" lvl="2">
                    <a:spcAft>
                      <a:spcPts val="200"/>
                    </a:spcAft>
                    <a:buSzPct val="100000"/>
                    <a:tabLst>
                      <a:tab pos="481013" algn="l"/>
                    </a:tabLst>
                  </a:pPr>
                  <a:r>
                    <a:rPr lang="en-CH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UCAP</a:t>
                  </a:r>
                  <a:br>
                    <a:rPr lang="en-CH" sz="1600" b="1" dirty="0">
                      <a:solidFill>
                        <a:srgbClr val="002060"/>
                      </a:solidFill>
                    </a:rPr>
                  </a:br>
                  <a:r>
                    <a:rPr lang="en-CH" sz="1500" i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Unified Controls Acquisition &amp; Processing</a:t>
                  </a:r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D2C36CEF-DD22-1C55-76C9-E66528258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379757" y="1987933"/>
                  <a:ext cx="840531" cy="921719"/>
                </a:xfrm>
                <a:prstGeom prst="rect">
                  <a:avLst/>
                </a:prstGeom>
              </p:spPr>
            </p:pic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D408CFB-DA91-5039-D7AA-F2C4ED254F54}"/>
                  </a:ext>
                </a:extLst>
              </p:cNvPr>
              <p:cNvSpPr txBox="1"/>
              <p:nvPr/>
            </p:nvSpPr>
            <p:spPr>
              <a:xfrm>
                <a:off x="5576891" y="2549751"/>
                <a:ext cx="4117762" cy="61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4025" indent="-28575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600" b="1" dirty="0">
                    <a:solidFill>
                      <a:srgbClr val="11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Virtual device service</a:t>
                </a:r>
                <a:endParaRPr lang="en-GB" sz="1600" dirty="0">
                  <a:solidFill>
                    <a:srgbClr val="11111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4025" indent="-28575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600" dirty="0">
                    <a:solidFill>
                      <a:srgbClr val="11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Event-based, online </a:t>
                </a:r>
                <a:r>
                  <a:rPr lang="en-GB" sz="1600" b="1" dirty="0"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data transformations</a:t>
                </a:r>
                <a:endParaRPr lang="en-GB" sz="1600" b="1" dirty="0">
                  <a:solidFill>
                    <a:srgbClr val="11111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B816923-A5EA-6C7E-41C1-26781077F3D8}"/>
                </a:ext>
              </a:extLst>
            </p:cNvPr>
            <p:cNvSpPr txBox="1"/>
            <p:nvPr/>
          </p:nvSpPr>
          <p:spPr>
            <a:xfrm>
              <a:off x="8278953" y="1803556"/>
              <a:ext cx="302932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8275">
                <a:spcAft>
                  <a:spcPts val="200"/>
                </a:spcAft>
                <a:buSzPct val="80000"/>
              </a:pPr>
              <a:r>
                <a:rPr lang="en-GB" sz="1600" b="1" dirty="0">
                  <a:solidFill>
                    <a:srgbClr val="11111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Further evolution with EPA</a:t>
              </a:r>
              <a:endParaRPr lang="en-GB" sz="16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9" name="Right Arrow 1048">
              <a:extLst>
                <a:ext uri="{FF2B5EF4-FFF2-40B4-BE49-F238E27FC236}">
                  <a16:creationId xmlns:a16="http://schemas.microsoft.com/office/drawing/2014/main" id="{6668164E-265C-F01D-36BE-4AD619B11174}"/>
                </a:ext>
              </a:extLst>
            </p:cNvPr>
            <p:cNvSpPr/>
            <p:nvPr/>
          </p:nvSpPr>
          <p:spPr>
            <a:xfrm>
              <a:off x="8113390" y="1835215"/>
              <a:ext cx="301605" cy="266416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69A8BD8A-FA19-9581-4D01-94EEEE935D3B}"/>
              </a:ext>
            </a:extLst>
          </p:cNvPr>
          <p:cNvGrpSpPr/>
          <p:nvPr/>
        </p:nvGrpSpPr>
        <p:grpSpPr>
          <a:xfrm>
            <a:off x="6498997" y="2548444"/>
            <a:ext cx="3215000" cy="2378290"/>
            <a:chOff x="5800037" y="2688523"/>
            <a:chExt cx="3215001" cy="2378290"/>
          </a:xfrm>
        </p:grpSpPr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68D7C629-A4DD-C9D5-8312-DAE8018E4FEB}"/>
                </a:ext>
              </a:extLst>
            </p:cNvPr>
            <p:cNvSpPr/>
            <p:nvPr/>
          </p:nvSpPr>
          <p:spPr>
            <a:xfrm>
              <a:off x="5800037" y="2688523"/>
              <a:ext cx="3215001" cy="2378290"/>
            </a:xfrm>
            <a:prstGeom prst="ellipse">
              <a:avLst/>
            </a:prstGeom>
            <a:solidFill>
              <a:srgbClr val="A32CFA">
                <a:alpha val="1137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B1406DD7-04FE-0872-9CDF-9B2EC97FD486}"/>
                </a:ext>
              </a:extLst>
            </p:cNvPr>
            <p:cNvSpPr txBox="1"/>
            <p:nvPr/>
          </p:nvSpPr>
          <p:spPr>
            <a:xfrm>
              <a:off x="6180719" y="3517192"/>
              <a:ext cx="24536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rgbClr val="7030A0"/>
                  </a:solidFill>
                </a:rPr>
                <a:t>Enabling automation with AI / ML</a:t>
              </a:r>
            </a:p>
          </p:txBody>
        </p:sp>
      </p:grpSp>
      <p:sp>
        <p:nvSpPr>
          <p:cNvPr id="1054" name="Slide Number Placeholder 1053">
            <a:extLst>
              <a:ext uri="{FF2B5EF4-FFF2-40B4-BE49-F238E27FC236}">
                <a16:creationId xmlns:a16="http://schemas.microsoft.com/office/drawing/2014/main" id="{510A6179-9135-50C4-AA34-E7B2FFB48F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83C0410D-4773-0EC7-9F8C-6A4E1A997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1425" y="2048005"/>
            <a:ext cx="1351215" cy="962376"/>
          </a:xfrm>
          <a:prstGeom prst="rect">
            <a:avLst/>
          </a:prstGeom>
          <a:ln>
            <a:noFill/>
          </a:ln>
          <a:effectLst>
            <a:outerShdw blurRad="215900" dist="762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 descr="New stamp Royalty Free Vector Image - VectorStock">
            <a:extLst>
              <a:ext uri="{FF2B5EF4-FFF2-40B4-BE49-F238E27FC236}">
                <a16:creationId xmlns:a16="http://schemas.microsoft.com/office/drawing/2014/main" id="{6CC74484-FF82-896C-4949-E0D1261A4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9"/>
          <a:stretch/>
        </p:blipFill>
        <p:spPr bwMode="auto">
          <a:xfrm rot="603308">
            <a:off x="6857725" y="5217216"/>
            <a:ext cx="585465" cy="59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3D149-0E58-F473-2BE6-6EC5A00B8BA1}"/>
              </a:ext>
            </a:extLst>
          </p:cNvPr>
          <p:cNvSpPr txBox="1"/>
          <p:nvPr/>
        </p:nvSpPr>
        <p:spPr>
          <a:xfrm>
            <a:off x="351154" y="4640795"/>
            <a:ext cx="2862522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3225" lvl="4" indent="-269875">
              <a:spcAft>
                <a:spcPts val="400"/>
              </a:spcAft>
              <a:buSzPct val="80000"/>
              <a:buFont typeface="Wingdings" pitchFamily="2" charset="2"/>
              <a:buChar char="Ø"/>
              <a:tabLst>
                <a:tab pos="754063" algn="l"/>
              </a:tabLst>
            </a:pPr>
            <a:r>
              <a:rPr lang="en-CH" sz="1600" b="1" dirty="0"/>
              <a:t>Facilitate</a:t>
            </a:r>
            <a:r>
              <a:rPr lang="en-CH" sz="1600" dirty="0"/>
              <a:t> implementation of control problems</a:t>
            </a:r>
          </a:p>
          <a:p>
            <a:pPr marL="403225" lvl="4" indent="-269875">
              <a:spcAft>
                <a:spcPts val="400"/>
              </a:spcAft>
              <a:buSzPct val="80000"/>
              <a:buFont typeface="Wingdings" pitchFamily="2" charset="2"/>
              <a:buChar char="Ø"/>
              <a:tabLst>
                <a:tab pos="754063" algn="l"/>
              </a:tabLst>
            </a:pPr>
            <a:r>
              <a:rPr lang="en-CH" sz="1600" b="1" dirty="0"/>
              <a:t>Exploit &amp; expose features </a:t>
            </a:r>
            <a:r>
              <a:rPr lang="en-CH" sz="1600" dirty="0"/>
              <a:t>of control architecture</a:t>
            </a:r>
          </a:p>
          <a:p>
            <a:pPr marL="403225" lvl="4" indent="-269875">
              <a:spcAft>
                <a:spcPts val="1200"/>
              </a:spcAft>
              <a:buSzPct val="80000"/>
              <a:buFont typeface="Wingdings" pitchFamily="2" charset="2"/>
              <a:buChar char="Ø"/>
              <a:tabLst>
                <a:tab pos="754063" algn="l"/>
              </a:tabLst>
            </a:pPr>
            <a:r>
              <a:rPr lang="en-CH" sz="1600" dirty="0"/>
              <a:t>Maintain </a:t>
            </a:r>
            <a:r>
              <a:rPr lang="en-CH" sz="1600" b="1" dirty="0"/>
              <a:t>uniformity</a:t>
            </a:r>
            <a:r>
              <a:rPr lang="en-CH" sz="1600" dirty="0"/>
              <a:t> across complex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456F95-97F7-C9EC-B1F6-6AC76CE6AD5A}"/>
              </a:ext>
            </a:extLst>
          </p:cNvPr>
          <p:cNvGrpSpPr/>
          <p:nvPr/>
        </p:nvGrpSpPr>
        <p:grpSpPr>
          <a:xfrm>
            <a:off x="4383185" y="857338"/>
            <a:ext cx="3114663" cy="2393545"/>
            <a:chOff x="8142492" y="2056543"/>
            <a:chExt cx="3114663" cy="239354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8DA57AD-D7B9-6287-633E-1971FB399BFE}"/>
                </a:ext>
              </a:extLst>
            </p:cNvPr>
            <p:cNvGrpSpPr/>
            <p:nvPr/>
          </p:nvGrpSpPr>
          <p:grpSpPr>
            <a:xfrm>
              <a:off x="8142492" y="2056543"/>
              <a:ext cx="3114663" cy="2393545"/>
              <a:chOff x="4853718" y="1920818"/>
              <a:chExt cx="3114663" cy="2393545"/>
            </a:xfrm>
          </p:grpSpPr>
          <p:sp>
            <p:nvSpPr>
              <p:cNvPr id="13" name="Round Diagonal Corner of Rectangle 12">
                <a:extLst>
                  <a:ext uri="{FF2B5EF4-FFF2-40B4-BE49-F238E27FC236}">
                    <a16:creationId xmlns:a16="http://schemas.microsoft.com/office/drawing/2014/main" id="{FA7AA1A5-5DAF-D3D3-B586-ABFAD68927CF}"/>
                  </a:ext>
                </a:extLst>
              </p:cNvPr>
              <p:cNvSpPr/>
              <p:nvPr/>
            </p:nvSpPr>
            <p:spPr>
              <a:xfrm>
                <a:off x="4853718" y="1920818"/>
                <a:ext cx="3114663" cy="2393545"/>
              </a:xfrm>
              <a:prstGeom prst="round2DiagRect">
                <a:avLst>
                  <a:gd name="adj1" fmla="val 7510"/>
                  <a:gd name="adj2" fmla="val 0"/>
                </a:avLst>
              </a:prstGeom>
              <a:solidFill>
                <a:schemeClr val="accent2">
                  <a:lumMod val="40000"/>
                  <a:lumOff val="60000"/>
                  <a:alpha val="1991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C84A99B-C5BB-F8DB-BA24-9F546B61F060}"/>
                  </a:ext>
                </a:extLst>
              </p:cNvPr>
              <p:cNvSpPr txBox="1"/>
              <p:nvPr/>
            </p:nvSpPr>
            <p:spPr>
              <a:xfrm>
                <a:off x="4941513" y="1971509"/>
                <a:ext cx="3022317" cy="2231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tabLst>
                    <a:tab pos="433388" algn="l"/>
                  </a:tabLst>
                </a:pPr>
                <a:r>
                  <a:rPr lang="en-CH" b="1" dirty="0">
                    <a:solidFill>
                      <a:srgbClr val="C00000"/>
                    </a:solidFill>
                  </a:rPr>
                  <a:t>Acc-Py</a:t>
                </a:r>
                <a:br>
                  <a:rPr lang="en-CH" b="1" dirty="0">
                    <a:solidFill>
                      <a:srgbClr val="C00000"/>
                    </a:solidFill>
                  </a:rPr>
                </a:br>
                <a:r>
                  <a:rPr lang="en-CH" sz="1500" dirty="0">
                    <a:solidFill>
                      <a:srgbClr val="C00000"/>
                    </a:solidFill>
                  </a:rPr>
                  <a:t>“</a:t>
                </a:r>
                <a:r>
                  <a:rPr lang="en-CH" sz="1500" i="1" dirty="0">
                    <a:solidFill>
                      <a:srgbClr val="C00000"/>
                    </a:solidFill>
                  </a:rPr>
                  <a:t>accelerating Python”</a:t>
                </a:r>
                <a:endParaRPr lang="en-CH" sz="1500" dirty="0"/>
              </a:p>
              <a:p>
                <a:pPr marL="365125" indent="-263525">
                  <a:buSzPct val="80000"/>
                  <a:buFont typeface="Wingdings" pitchFamily="2" charset="2"/>
                  <a:buChar char="Ø"/>
                </a:pPr>
                <a:r>
                  <a:rPr lang="en-CH" sz="1600" b="1" dirty="0"/>
                  <a:t>Full integration of Python</a:t>
                </a:r>
                <a:br>
                  <a:rPr lang="en-CH" sz="1600" b="1" dirty="0"/>
                </a:br>
                <a:r>
                  <a:rPr lang="en-CH" sz="1600" b="1" dirty="0"/>
                  <a:t>with control system</a:t>
                </a:r>
              </a:p>
              <a:p>
                <a:pPr marL="365125" indent="-263525">
                  <a:buSzPct val="80000"/>
                  <a:buFont typeface="Wingdings" pitchFamily="2" charset="2"/>
                  <a:buChar char="Ø"/>
                </a:pPr>
                <a:r>
                  <a:rPr lang="en-CH" sz="1600" dirty="0"/>
                  <a:t>Online data acquisition, equipment access (set / get), app development, …</a:t>
                </a:r>
              </a:p>
              <a:p>
                <a:pPr marL="365125" indent="-263525">
                  <a:buSzPct val="80000"/>
                  <a:buFont typeface="Wingdings" pitchFamily="2" charset="2"/>
                  <a:buChar char="Ø"/>
                </a:pPr>
                <a:r>
                  <a:rPr lang="en-CH" sz="1600" dirty="0"/>
                  <a:t>Python package index</a:t>
                </a:r>
              </a:p>
            </p:txBody>
          </p:sp>
        </p:grpSp>
        <p:pic>
          <p:nvPicPr>
            <p:cNvPr id="12" name="Picture 2" descr="Python (programming language) - Wikipedia">
              <a:extLst>
                <a:ext uri="{FF2B5EF4-FFF2-40B4-BE49-F238E27FC236}">
                  <a16:creationId xmlns:a16="http://schemas.microsoft.com/office/drawing/2014/main" id="{E213EABF-7687-7B76-C6D7-34746EEAB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7200" y="2162494"/>
              <a:ext cx="595571" cy="652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47940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ounded Rectangle 1026">
            <a:extLst>
              <a:ext uri="{FF2B5EF4-FFF2-40B4-BE49-F238E27FC236}">
                <a16:creationId xmlns:a16="http://schemas.microsoft.com/office/drawing/2014/main" id="{42D6874B-E313-D8DE-7AAB-DC5FAF8E0178}"/>
              </a:ext>
            </a:extLst>
          </p:cNvPr>
          <p:cNvSpPr/>
          <p:nvPr/>
        </p:nvSpPr>
        <p:spPr>
          <a:xfrm>
            <a:off x="654519" y="1196145"/>
            <a:ext cx="4957011" cy="1287173"/>
          </a:xfrm>
          <a:prstGeom prst="roundRect">
            <a:avLst>
              <a:gd name="adj" fmla="val 8441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25" name="Rounded Rectangle 1024">
            <a:extLst>
              <a:ext uri="{FF2B5EF4-FFF2-40B4-BE49-F238E27FC236}">
                <a16:creationId xmlns:a16="http://schemas.microsoft.com/office/drawing/2014/main" id="{1DF25ED7-0BBC-C4DF-D650-426D5995EAAD}"/>
              </a:ext>
            </a:extLst>
          </p:cNvPr>
          <p:cNvSpPr/>
          <p:nvPr/>
        </p:nvSpPr>
        <p:spPr>
          <a:xfrm>
            <a:off x="1115094" y="2814764"/>
            <a:ext cx="1698171" cy="559433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Acquire</a:t>
            </a: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Infrastructure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UCAP &amp; acc-geoff4ucap</a:t>
            </a:r>
          </a:p>
        </p:txBody>
      </p:sp>
      <p:sp>
        <p:nvSpPr>
          <p:cNvPr id="1054" name="Slide Number Placeholder 1053">
            <a:extLst>
              <a:ext uri="{FF2B5EF4-FFF2-40B4-BE49-F238E27FC236}">
                <a16:creationId xmlns:a16="http://schemas.microsoft.com/office/drawing/2014/main" id="{510A6179-9135-50C4-AA34-E7B2FFB48F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DE3E91-E240-E174-105A-19435C428009}"/>
              </a:ext>
            </a:extLst>
          </p:cNvPr>
          <p:cNvSpPr txBox="1"/>
          <p:nvPr/>
        </p:nvSpPr>
        <p:spPr>
          <a:xfrm>
            <a:off x="654519" y="1283282"/>
            <a:ext cx="4957011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sz="2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UCAP</a:t>
            </a:r>
            <a:endParaRPr lang="en-GB" sz="19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200"/>
              </a:spcAft>
            </a:pPr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sz="19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ramework &amp; service</a:t>
            </a:r>
            <a:r>
              <a:rPr lang="en-GB" sz="19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implement &amp; run </a:t>
            </a:r>
            <a:r>
              <a:rPr lang="en-GB" sz="19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en-GB" sz="19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data processing pipelines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40843EA-9D83-BB28-D267-5D245CA5B616}"/>
              </a:ext>
            </a:extLst>
          </p:cNvPr>
          <p:cNvSpPr/>
          <p:nvPr/>
        </p:nvSpPr>
        <p:spPr>
          <a:xfrm>
            <a:off x="1094073" y="3832785"/>
            <a:ext cx="1698171" cy="553999"/>
          </a:xfrm>
          <a:prstGeom prst="roundRect">
            <a:avLst/>
          </a:prstGeom>
          <a:solidFill>
            <a:srgbClr val="C00000">
              <a:alpha val="25000"/>
            </a:srgb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Transform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76E67C4-FE8A-0A5C-94F1-9CD63891EC9F}"/>
              </a:ext>
            </a:extLst>
          </p:cNvPr>
          <p:cNvSpPr/>
          <p:nvPr/>
        </p:nvSpPr>
        <p:spPr>
          <a:xfrm>
            <a:off x="1094072" y="4867366"/>
            <a:ext cx="1698171" cy="55399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Publish</a:t>
            </a: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511670C7-6A84-1E2C-1BFC-65E50CC0914C}"/>
              </a:ext>
            </a:extLst>
          </p:cNvPr>
          <p:cNvSpPr/>
          <p:nvPr/>
        </p:nvSpPr>
        <p:spPr>
          <a:xfrm rot="5400000">
            <a:off x="1841007" y="3462808"/>
            <a:ext cx="246342" cy="302079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F61DD3-8304-2A4E-4E04-619E3C9AC1D8}"/>
              </a:ext>
            </a:extLst>
          </p:cNvPr>
          <p:cNvSpPr txBox="1"/>
          <p:nvPr/>
        </p:nvSpPr>
        <p:spPr>
          <a:xfrm>
            <a:off x="2649089" y="2813599"/>
            <a:ext cx="28974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2275" indent="-20002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Subscribe to data sources</a:t>
            </a:r>
          </a:p>
          <a:p>
            <a:pPr marL="422275" indent="-20002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Group data via EventBuilder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9D75B5-7BF6-B0DF-6EC9-3374017653DC}"/>
              </a:ext>
            </a:extLst>
          </p:cNvPr>
          <p:cNvSpPr txBox="1"/>
          <p:nvPr/>
        </p:nvSpPr>
        <p:spPr>
          <a:xfrm>
            <a:off x="2788949" y="3717369"/>
            <a:ext cx="26603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9367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Process incoming data</a:t>
            </a:r>
          </a:p>
          <a:p>
            <a:pPr marL="285750" indent="-19367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Java or Python</a:t>
            </a:r>
          </a:p>
          <a:p>
            <a:pPr marL="285750" indent="-19367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GPU support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D34ED6-3C73-5BE0-19BA-8A43C03DC468}"/>
              </a:ext>
            </a:extLst>
          </p:cNvPr>
          <p:cNvSpPr txBox="1"/>
          <p:nvPr/>
        </p:nvSpPr>
        <p:spPr>
          <a:xfrm>
            <a:off x="2649089" y="4867367"/>
            <a:ext cx="24013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22275" indent="-20002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P</a:t>
            </a:r>
            <a:r>
              <a:rPr lang="en-GB" sz="1500" i="1" dirty="0">
                <a:latin typeface="PT Sans" panose="020B0503020203020204" pitchFamily="34" charset="77"/>
              </a:rPr>
              <a:t>u</a:t>
            </a:r>
            <a:r>
              <a:rPr lang="en-CH" sz="1500" i="1" dirty="0">
                <a:latin typeface="PT Sans" panose="020B0503020203020204" pitchFamily="34" charset="77"/>
              </a:rPr>
              <a:t>blish results</a:t>
            </a:r>
          </a:p>
          <a:p>
            <a:pPr marL="422275" indent="-200025">
              <a:buSzPct val="80000"/>
              <a:buFont typeface="Wingdings" pitchFamily="2" charset="2"/>
              <a:buChar char="Ø"/>
            </a:pPr>
            <a:r>
              <a:rPr lang="en-CH" sz="1500" i="1" dirty="0">
                <a:latin typeface="PT Sans" panose="020B0503020203020204" pitchFamily="34" charset="77"/>
              </a:rPr>
              <a:t>Can be hardware “sets”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3C39D531-3709-E4EC-0B95-87D77328470C}"/>
              </a:ext>
            </a:extLst>
          </p:cNvPr>
          <p:cNvSpPr/>
          <p:nvPr/>
        </p:nvSpPr>
        <p:spPr>
          <a:xfrm rot="5400000">
            <a:off x="1841007" y="4476675"/>
            <a:ext cx="246342" cy="302079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781642-9CE9-FB9D-EC48-A6F28ABCB2CE}"/>
              </a:ext>
            </a:extLst>
          </p:cNvPr>
          <p:cNvSpPr txBox="1"/>
          <p:nvPr/>
        </p:nvSpPr>
        <p:spPr>
          <a:xfrm>
            <a:off x="756329" y="5692711"/>
            <a:ext cx="445792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1900" dirty="0">
                <a:solidFill>
                  <a:srgbClr val="002060"/>
                </a:solidFill>
              </a:rPr>
              <a:t>UCAP pipelines can be </a:t>
            </a:r>
            <a:r>
              <a:rPr lang="en-CH" sz="1900" b="1" dirty="0">
                <a:solidFill>
                  <a:srgbClr val="002060"/>
                </a:solidFill>
              </a:rPr>
              <a:t>chained</a:t>
            </a:r>
            <a:r>
              <a:rPr lang="en-CH" sz="1900" dirty="0">
                <a:solidFill>
                  <a:srgbClr val="002060"/>
                </a:solidFill>
              </a:rPr>
              <a:t> and built into </a:t>
            </a:r>
            <a:r>
              <a:rPr lang="en-CH" sz="1900" b="1" dirty="0">
                <a:solidFill>
                  <a:srgbClr val="002060"/>
                </a:solidFill>
              </a:rPr>
              <a:t>hierarchies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H" sz="1900" dirty="0">
                <a:solidFill>
                  <a:srgbClr val="002060"/>
                </a:solidFill>
              </a:rPr>
              <a:t>Conceptually simple, and very</a:t>
            </a:r>
            <a:r>
              <a:rPr lang="en-CH" sz="1900" b="1" dirty="0">
                <a:solidFill>
                  <a:srgbClr val="002060"/>
                </a:solidFill>
              </a:rPr>
              <a:t> powerful</a:t>
            </a:r>
          </a:p>
        </p:txBody>
      </p:sp>
    </p:spTree>
    <p:extLst>
      <p:ext uri="{BB962C8B-B14F-4D97-AF65-F5344CB8AC3E}">
        <p14:creationId xmlns:p14="http://schemas.microsoft.com/office/powerpoint/2010/main" val="5695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124168</TotalTime>
  <Words>2314</Words>
  <Application>Microsoft Macintosh PowerPoint</Application>
  <PresentationFormat>Widescreen</PresentationFormat>
  <Paragraphs>384</Paragraphs>
  <Slides>32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-apple-system</vt:lpstr>
      <vt:lpstr>Arial</vt:lpstr>
      <vt:lpstr>Calibri</vt:lpstr>
      <vt:lpstr>Calibri Light</vt:lpstr>
      <vt:lpstr>Cambria Math</vt:lpstr>
      <vt:lpstr>PT Sans</vt:lpstr>
      <vt:lpstr>Söhne</vt:lpstr>
      <vt:lpstr>Wingdings</vt:lpstr>
      <vt:lpstr>Office Theme</vt:lpstr>
      <vt:lpstr>Automation at CERN progress with CERN’s accelerator fleet</vt:lpstr>
      <vt:lpstr>Contents</vt:lpstr>
      <vt:lpstr>Motivation</vt:lpstr>
      <vt:lpstr>Efficient Particle Accelerators</vt:lpstr>
      <vt:lpstr>Efficient Particle Accelerators</vt:lpstr>
      <vt:lpstr>Contents</vt:lpstr>
      <vt:lpstr>Infrastructure</vt:lpstr>
      <vt:lpstr>Infrastructure</vt:lpstr>
      <vt:lpstr>Infrastructure</vt:lpstr>
      <vt:lpstr>Infrastructure</vt:lpstr>
      <vt:lpstr>Contents</vt:lpstr>
      <vt:lpstr>Status &amp; results</vt:lpstr>
      <vt:lpstr>Status &amp; results</vt:lpstr>
      <vt:lpstr>Status &amp; results</vt:lpstr>
      <vt:lpstr>Status &amp; results</vt:lpstr>
      <vt:lpstr>Status &amp; results</vt:lpstr>
      <vt:lpstr>Status &amp; results</vt:lpstr>
      <vt:lpstr>Status &amp; results</vt:lpstr>
      <vt:lpstr>Status &amp; results</vt:lpstr>
      <vt:lpstr>Status &amp; results</vt:lpstr>
      <vt:lpstr>Status &amp; results</vt:lpstr>
      <vt:lpstr>Status &amp; results</vt:lpstr>
      <vt:lpstr>Status &amp; results</vt:lpstr>
      <vt:lpstr>Contents</vt:lpstr>
      <vt:lpstr>Outlook</vt:lpstr>
      <vt:lpstr>Conclusions</vt:lpstr>
      <vt:lpstr>References</vt:lpstr>
      <vt:lpstr>PowerPoint Presentation</vt:lpstr>
      <vt:lpstr>Efficient Particle Accelerators project</vt:lpstr>
      <vt:lpstr>Efficient Particle Accelerators project</vt:lpstr>
      <vt:lpstr>Status &amp; results</vt:lpstr>
      <vt:lpstr>Efficient Particle Accelerators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Discussion topics</dc:title>
  <dc:creator>Michael Schenk</dc:creator>
  <cp:lastModifiedBy>Michael Schenk</cp:lastModifiedBy>
  <cp:revision>6143</cp:revision>
  <dcterms:created xsi:type="dcterms:W3CDTF">2020-05-11T10:51:45Z</dcterms:created>
  <dcterms:modified xsi:type="dcterms:W3CDTF">2024-03-06T02:09:48Z</dcterms:modified>
</cp:coreProperties>
</file>