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2"/>
  </p:notesMasterIdLst>
  <p:handoutMasterIdLst>
    <p:handoutMasterId r:id="rId23"/>
  </p:handoutMasterIdLst>
  <p:sldIdLst>
    <p:sldId id="363" r:id="rId2"/>
    <p:sldId id="365" r:id="rId3"/>
    <p:sldId id="366" r:id="rId4"/>
    <p:sldId id="367" r:id="rId5"/>
    <p:sldId id="368" r:id="rId6"/>
    <p:sldId id="370" r:id="rId7"/>
    <p:sldId id="371" r:id="rId8"/>
    <p:sldId id="375" r:id="rId9"/>
    <p:sldId id="376" r:id="rId10"/>
    <p:sldId id="374" r:id="rId11"/>
    <p:sldId id="377" r:id="rId12"/>
    <p:sldId id="378" r:id="rId13"/>
    <p:sldId id="380" r:id="rId14"/>
    <p:sldId id="381" r:id="rId15"/>
    <p:sldId id="379" r:id="rId16"/>
    <p:sldId id="369" r:id="rId17"/>
    <p:sldId id="383" r:id="rId18"/>
    <p:sldId id="384" r:id="rId19"/>
    <p:sldId id="385" r:id="rId20"/>
    <p:sldId id="382" r:id="rId21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849" userDrawn="1">
          <p15:clr>
            <a:srgbClr val="A4A3A4"/>
          </p15:clr>
        </p15:guide>
        <p15:guide id="3" orient="horz" pos="826">
          <p15:clr>
            <a:srgbClr val="A4A3A4"/>
          </p15:clr>
        </p15:guide>
        <p15:guide id="4" orient="horz" pos="1824">
          <p15:clr>
            <a:srgbClr val="A4A3A4"/>
          </p15:clr>
        </p15:guide>
        <p15:guide id="5" orient="horz" pos="311">
          <p15:clr>
            <a:srgbClr val="A4A3A4"/>
          </p15:clr>
        </p15:guide>
        <p15:guide id="6" orient="horz" pos="554">
          <p15:clr>
            <a:srgbClr val="A4A3A4"/>
          </p15:clr>
        </p15:guide>
        <p15:guide id="7" pos="226">
          <p15:clr>
            <a:srgbClr val="A4A3A4"/>
          </p15:clr>
        </p15:guide>
        <p15:guide id="8" pos="5534">
          <p15:clr>
            <a:srgbClr val="A4A3A4"/>
          </p15:clr>
        </p15:guide>
        <p15:guide id="9" pos="2812">
          <p15:clr>
            <a:srgbClr val="A4A3A4"/>
          </p15:clr>
        </p15:guide>
        <p15:guide id="10" pos="2948">
          <p15:clr>
            <a:srgbClr val="A4A3A4"/>
          </p15:clr>
        </p15:guide>
        <p15:guide id="11" pos="1435">
          <p15:clr>
            <a:srgbClr val="A4A3A4"/>
          </p15:clr>
        </p15:guide>
        <p15:guide id="12" pos="4309" userDrawn="1">
          <p15:clr>
            <a:srgbClr val="A4A3A4"/>
          </p15:clr>
        </p15:guide>
        <p15:guide id="13" pos="4173">
          <p15:clr>
            <a:srgbClr val="A4A3A4"/>
          </p15:clr>
        </p15:guide>
        <p15:guide id="14" pos="1596">
          <p15:clr>
            <a:srgbClr val="A4A3A4"/>
          </p15:clr>
        </p15:guide>
        <p15:guide id="15" pos="46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ämer, Julia" initials="KJ" lastIdx="5" clrIdx="0">
    <p:extLst>
      <p:ext uri="{19B8F6BF-5375-455C-9EA6-DF929625EA0E}">
        <p15:presenceInfo xmlns:p15="http://schemas.microsoft.com/office/powerpoint/2012/main" userId="S-1-5-21-3262521613-164117625-2965018878-9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CA0"/>
    <a:srgbClr val="0A2D6E"/>
    <a:srgbClr val="8CB423"/>
    <a:srgbClr val="005AA0"/>
    <a:srgbClr val="A0235A"/>
    <a:srgbClr val="F0781E"/>
    <a:srgbClr val="50C8AA"/>
    <a:srgbClr val="D23264"/>
    <a:srgbClr val="326469"/>
    <a:srgbClr val="FFD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26" autoAdjust="0"/>
  </p:normalViewPr>
  <p:slideViewPr>
    <p:cSldViewPr snapToObjects="1" showGuides="1">
      <p:cViewPr varScale="1">
        <p:scale>
          <a:sx n="73" d="100"/>
          <a:sy n="73" d="100"/>
        </p:scale>
        <p:origin x="250" y="53"/>
      </p:cViewPr>
      <p:guideLst>
        <p:guide orient="horz" pos="2981"/>
        <p:guide orient="horz" pos="849"/>
        <p:guide orient="horz" pos="826"/>
        <p:guide orient="horz" pos="1824"/>
        <p:guide orient="horz" pos="311"/>
        <p:guide orient="horz" pos="554"/>
        <p:guide pos="226"/>
        <p:guide pos="5534"/>
        <p:guide pos="2812"/>
        <p:guide pos="2948"/>
        <p:guide pos="1435"/>
        <p:guide pos="4309"/>
        <p:guide pos="4173"/>
        <p:guide pos="1596"/>
        <p:guide pos="46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286AD-5EA9-4866-A37C-F6230134725D}" type="datetimeFigureOut">
              <a:rPr lang="de-DE" smtClean="0"/>
              <a:t>07.03.2024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DAD-F6EC-4137-B0EC-64D05B2A59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48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07.03.2024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9B954B6-0D9D-704D-8D67-8E2BEBE0A9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21355"/>
            <a:ext cx="9144000" cy="4322146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3797B2-AA75-F841-A320-816DA8E35F75}"/>
              </a:ext>
            </a:extLst>
          </p:cNvPr>
          <p:cNvGrpSpPr/>
          <p:nvPr userDrawn="1"/>
        </p:nvGrpSpPr>
        <p:grpSpPr>
          <a:xfrm>
            <a:off x="5820446" y="141352"/>
            <a:ext cx="3160692" cy="558190"/>
            <a:chOff x="7863840" y="213360"/>
            <a:chExt cx="4038600" cy="713232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EAFD8E49-0769-674D-A1C0-C2BB398BCD2A}"/>
                </a:ext>
              </a:extLst>
            </p:cNvPr>
            <p:cNvSpPr/>
            <p:nvPr userDrawn="1"/>
          </p:nvSpPr>
          <p:spPr>
            <a:xfrm>
              <a:off x="7863840" y="213360"/>
              <a:ext cx="4038600" cy="713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8683655-2B52-7042-8CCE-1FF2393F3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107680" y="369006"/>
              <a:ext cx="3595370" cy="39401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9EB8CB4D-DC70-1144-9DF0-240646E8DF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296190"/>
            <a:ext cx="4104050" cy="895218"/>
          </a:xfrm>
          <a:prstGeom prst="rect">
            <a:avLst/>
          </a:prstGeom>
          <a:noFill/>
        </p:spPr>
        <p:txBody>
          <a:bodyPr wrap="square" lIns="108000" tIns="108000" rIns="72000" bIns="108000" anchor="b" anchorCtr="0">
            <a:spAutoFit/>
          </a:bodyPr>
          <a:lstStyle>
            <a:lvl1pPr algn="l">
              <a:defRPr sz="22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  <a:br>
              <a:rPr lang="de-DE" dirty="0"/>
            </a:br>
            <a:r>
              <a:rPr lang="de-DE" dirty="0"/>
              <a:t>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0417390B-A77E-9B46-9237-BD89D25DD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319722"/>
            <a:ext cx="410405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Optional Subheadline</a:t>
            </a:r>
            <a:br>
              <a:rPr lang="de-DE" dirty="0"/>
            </a:br>
            <a:r>
              <a:rPr lang="de-DE" dirty="0"/>
              <a:t>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244B809-6D64-7047-B814-501E710681F0}"/>
              </a:ext>
            </a:extLst>
          </p:cNvPr>
          <p:cNvGrpSpPr/>
          <p:nvPr userDrawn="1"/>
        </p:nvGrpSpPr>
        <p:grpSpPr>
          <a:xfrm>
            <a:off x="-25758" y="814729"/>
            <a:ext cx="9195516" cy="4328771"/>
            <a:chOff x="-25758" y="814729"/>
            <a:chExt cx="9195516" cy="4328771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F8FAB8F-90A0-4944-B04C-CB25E3C2B08F}"/>
                </a:ext>
              </a:extLst>
            </p:cNvPr>
            <p:cNvGrpSpPr/>
            <p:nvPr userDrawn="1"/>
          </p:nvGrpSpPr>
          <p:grpSpPr>
            <a:xfrm>
              <a:off x="0" y="3422310"/>
              <a:ext cx="1080000" cy="1440000"/>
              <a:chOff x="0" y="3422310"/>
              <a:chExt cx="1080000" cy="1440000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873F8120-466C-6048-A7E3-535A1E13483F}"/>
                  </a:ext>
                </a:extLst>
              </p:cNvPr>
              <p:cNvSpPr/>
              <p:nvPr userDrawn="1"/>
            </p:nvSpPr>
            <p:spPr>
              <a:xfrm>
                <a:off x="720000" y="4502310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BFF37368-0BF9-DC4D-8674-66E27C51C5BA}"/>
                  </a:ext>
                </a:extLst>
              </p:cNvPr>
              <p:cNvSpPr/>
              <p:nvPr userDrawn="1"/>
            </p:nvSpPr>
            <p:spPr>
              <a:xfrm>
                <a:off x="0" y="4142310"/>
                <a:ext cx="360000" cy="360000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72A35786-F2EB-F841-8E54-58A17679FC31}"/>
                  </a:ext>
                </a:extLst>
              </p:cNvPr>
              <p:cNvSpPr/>
              <p:nvPr userDrawn="1"/>
            </p:nvSpPr>
            <p:spPr>
              <a:xfrm>
                <a:off x="360000" y="4142310"/>
                <a:ext cx="360000" cy="360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AB60E5CD-1E7A-2F44-90BC-C9E941E5A1AD}"/>
                  </a:ext>
                </a:extLst>
              </p:cNvPr>
              <p:cNvSpPr/>
              <p:nvPr userDrawn="1"/>
            </p:nvSpPr>
            <p:spPr>
              <a:xfrm>
                <a:off x="360000" y="3782310"/>
                <a:ext cx="360000" cy="360000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F64D162F-F652-E74D-8A51-4E17056237E0}"/>
                  </a:ext>
                </a:extLst>
              </p:cNvPr>
              <p:cNvSpPr/>
              <p:nvPr userDrawn="1"/>
            </p:nvSpPr>
            <p:spPr>
              <a:xfrm>
                <a:off x="720000" y="3782310"/>
                <a:ext cx="360000" cy="360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D99C07E7-618D-144C-96B7-653E34274EA4}"/>
                  </a:ext>
                </a:extLst>
              </p:cNvPr>
              <p:cNvSpPr/>
              <p:nvPr userDrawn="1"/>
            </p:nvSpPr>
            <p:spPr>
              <a:xfrm>
                <a:off x="0" y="3422310"/>
                <a:ext cx="360000" cy="360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E4BD2773-3B88-6348-B7BF-F4922B91B617}"/>
                </a:ext>
              </a:extLst>
            </p:cNvPr>
            <p:cNvGrpSpPr/>
            <p:nvPr userDrawn="1"/>
          </p:nvGrpSpPr>
          <p:grpSpPr>
            <a:xfrm>
              <a:off x="8424000" y="814729"/>
              <a:ext cx="720708" cy="720000"/>
              <a:chOff x="8424000" y="814729"/>
              <a:chExt cx="720708" cy="720000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821D7119-8E03-FF4E-9904-20ABDBDDFE1A}"/>
                  </a:ext>
                </a:extLst>
              </p:cNvPr>
              <p:cNvSpPr/>
              <p:nvPr userDrawn="1"/>
            </p:nvSpPr>
            <p:spPr>
              <a:xfrm>
                <a:off x="8784708" y="117472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32905685-B1AD-9F4C-ABE4-F781AAADEA90}"/>
                  </a:ext>
                </a:extLst>
              </p:cNvPr>
              <p:cNvSpPr/>
              <p:nvPr userDrawn="1"/>
            </p:nvSpPr>
            <p:spPr>
              <a:xfrm>
                <a:off x="8424000" y="81472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7292DF8-993C-2B46-A5AF-1B8EF11762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5758" y="4716068"/>
              <a:ext cx="9195516" cy="427432"/>
            </a:xfrm>
            <a:prstGeom prst="rect">
              <a:avLst/>
            </a:prstGeom>
          </p:spPr>
        </p:pic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1A011D80-595F-BC4A-97EA-5E10BDD653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20311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6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, </a:t>
            </a:r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Subheadline optional,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 hasCustomPrompt="1"/>
          </p:nvPr>
        </p:nvSpPr>
        <p:spPr>
          <a:xfrm>
            <a:off x="358775" y="1311275"/>
            <a:ext cx="8424000" cy="320469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" </a:t>
            </a:r>
            <a:r>
              <a:rPr lang="de-DE" dirty="0" err="1"/>
              <a:t>buttons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Start </a:t>
            </a:r>
            <a:r>
              <a:rPr lang="de-DE" dirty="0" err="1"/>
              <a:t>tab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2nd Level</a:t>
            </a:r>
          </a:p>
          <a:p>
            <a:pPr lvl="2"/>
            <a:r>
              <a:rPr lang="de-DE" dirty="0"/>
              <a:t>3rd Level</a:t>
            </a:r>
          </a:p>
          <a:p>
            <a:pPr lvl="3"/>
            <a:r>
              <a:rPr lang="de-DE" dirty="0"/>
              <a:t>4th Level</a:t>
            </a:r>
          </a:p>
          <a:p>
            <a:pPr lvl="4"/>
            <a:r>
              <a:rPr lang="de-DE" dirty="0"/>
              <a:t>5th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B46B3A-044B-A746-9FB5-2084D76B91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07603" y="4842906"/>
            <a:ext cx="5508613" cy="274637"/>
          </a:xfrm>
        </p:spPr>
        <p:txBody>
          <a:bodyPr/>
          <a:lstStyle>
            <a:lvl1pPr>
              <a:defRPr b="0" u="none">
                <a:latin typeface="NimbusRomNo9L-Medi"/>
              </a:defRPr>
            </a:lvl1pPr>
          </a:lstStyle>
          <a:p>
            <a:r>
              <a:rPr lang="en-US" dirty="0"/>
              <a:t>Condition Monitoring and Disturbance Classification | </a:t>
            </a:r>
            <a:r>
              <a:rPr lang="de-DE" dirty="0"/>
              <a:t>Arne Grünhagen</a:t>
            </a:r>
          </a:p>
        </p:txBody>
      </p:sp>
    </p:spTree>
    <p:extLst>
      <p:ext uri="{BB962C8B-B14F-4D97-AF65-F5344CB8AC3E}">
        <p14:creationId xmlns:p14="http://schemas.microsoft.com/office/powerpoint/2010/main" val="410926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0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, </a:t>
            </a:r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Subheadline optional,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836BFC-D2D3-5543-8EE1-C6B15C4255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Condition Monitoring and Disturbance Classification | </a:t>
            </a:r>
            <a:r>
              <a:rPr lang="de-DE" dirty="0"/>
              <a:t>Arne Grünhagen</a:t>
            </a:r>
          </a:p>
        </p:txBody>
      </p:sp>
    </p:spTree>
    <p:extLst>
      <p:ext uri="{BB962C8B-B14F-4D97-AF65-F5344CB8AC3E}">
        <p14:creationId xmlns:p14="http://schemas.microsoft.com/office/powerpoint/2010/main" val="6642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, </a:t>
            </a:r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Subheadline optional,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 hasCustomPrompt="1"/>
          </p:nvPr>
        </p:nvSpPr>
        <p:spPr>
          <a:xfrm>
            <a:off x="358775" y="1311275"/>
            <a:ext cx="4105275" cy="3204691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" </a:t>
            </a:r>
            <a:r>
              <a:rPr lang="de-DE" dirty="0" err="1"/>
              <a:t>buttons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Start </a:t>
            </a:r>
            <a:r>
              <a:rPr lang="de-DE" dirty="0" err="1"/>
              <a:t>tab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2nd Level</a:t>
            </a:r>
          </a:p>
          <a:p>
            <a:pPr lvl="2"/>
            <a:r>
              <a:rPr lang="de-DE" dirty="0"/>
              <a:t>3rd Level</a:t>
            </a:r>
          </a:p>
          <a:p>
            <a:pPr lvl="3"/>
            <a:r>
              <a:rPr lang="de-DE" dirty="0"/>
              <a:t>4th Level</a:t>
            </a:r>
          </a:p>
          <a:p>
            <a:pPr lvl="4"/>
            <a:r>
              <a:rPr lang="de-DE" dirty="0"/>
              <a:t>5th Level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 hasCustomPrompt="1"/>
          </p:nvPr>
        </p:nvSpPr>
        <p:spPr>
          <a:xfrm>
            <a:off x="4679950" y="1311275"/>
            <a:ext cx="4092575" cy="3204691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" </a:t>
            </a:r>
            <a:r>
              <a:rPr lang="de-DE" dirty="0" err="1"/>
              <a:t>buttons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Start </a:t>
            </a:r>
            <a:r>
              <a:rPr lang="de-DE" dirty="0" err="1"/>
              <a:t>tab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2nd Level</a:t>
            </a:r>
          </a:p>
          <a:p>
            <a:pPr lvl="2"/>
            <a:r>
              <a:rPr lang="de-DE" dirty="0"/>
              <a:t>3rd Level</a:t>
            </a:r>
          </a:p>
          <a:p>
            <a:pPr lvl="3"/>
            <a:r>
              <a:rPr lang="de-DE" dirty="0"/>
              <a:t>4th Level</a:t>
            </a:r>
          </a:p>
          <a:p>
            <a:pPr lvl="4"/>
            <a:r>
              <a:rPr lang="de-DE" dirty="0"/>
              <a:t>5th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A1BEBB-6793-7A4B-9C9C-D4B6D408D6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Condition Monitoring and Disturbance Classification | </a:t>
            </a:r>
            <a:r>
              <a:rPr lang="de-DE" dirty="0"/>
              <a:t>Arne Grünhagen</a:t>
            </a:r>
          </a:p>
        </p:txBody>
      </p:sp>
    </p:spTree>
    <p:extLst>
      <p:ext uri="{BB962C8B-B14F-4D97-AF65-F5344CB8AC3E}">
        <p14:creationId xmlns:p14="http://schemas.microsoft.com/office/powerpoint/2010/main" val="410444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, </a:t>
            </a:r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Subheadline optional,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 hasCustomPrompt="1"/>
          </p:nvPr>
        </p:nvSpPr>
        <p:spPr>
          <a:xfrm>
            <a:off x="358775" y="1311275"/>
            <a:ext cx="5509369" cy="3204691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" </a:t>
            </a:r>
            <a:r>
              <a:rPr lang="de-DE" dirty="0" err="1"/>
              <a:t>buttons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Start </a:t>
            </a:r>
            <a:r>
              <a:rPr lang="de-DE" dirty="0" err="1"/>
              <a:t>tab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2nd Level</a:t>
            </a:r>
          </a:p>
          <a:p>
            <a:pPr lvl="2"/>
            <a:r>
              <a:rPr lang="de-DE" dirty="0"/>
              <a:t>3rd Level</a:t>
            </a:r>
          </a:p>
          <a:p>
            <a:pPr lvl="3"/>
            <a:r>
              <a:rPr lang="de-DE" dirty="0"/>
              <a:t>4th Level</a:t>
            </a:r>
          </a:p>
          <a:p>
            <a:pPr lvl="4"/>
            <a:r>
              <a:rPr lang="de-DE" dirty="0"/>
              <a:t>5th Level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 hasCustomPrompt="1"/>
          </p:nvPr>
        </p:nvSpPr>
        <p:spPr>
          <a:xfrm>
            <a:off x="6120172" y="1311275"/>
            <a:ext cx="2652353" cy="3204691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" </a:t>
            </a:r>
            <a:r>
              <a:rPr lang="de-DE" dirty="0" err="1"/>
              <a:t>buttons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Start </a:t>
            </a:r>
            <a:r>
              <a:rPr lang="de-DE" dirty="0" err="1"/>
              <a:t>tab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2nd Level</a:t>
            </a:r>
          </a:p>
          <a:p>
            <a:pPr lvl="2"/>
            <a:r>
              <a:rPr lang="de-DE" dirty="0"/>
              <a:t>3rd Level</a:t>
            </a:r>
          </a:p>
          <a:p>
            <a:pPr lvl="3"/>
            <a:r>
              <a:rPr lang="de-DE" dirty="0"/>
              <a:t>4th Level</a:t>
            </a:r>
          </a:p>
          <a:p>
            <a:pPr lvl="4"/>
            <a:r>
              <a:rPr lang="de-DE" dirty="0"/>
              <a:t>5th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C71924-5BB9-554B-B5DD-1CB9281F04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Condition Monitoring and Disturbance Classification | </a:t>
            </a:r>
            <a:r>
              <a:rPr lang="de-DE" dirty="0"/>
              <a:t>Arne Grünhagen</a:t>
            </a:r>
          </a:p>
        </p:txBody>
      </p:sp>
    </p:spTree>
    <p:extLst>
      <p:ext uri="{BB962C8B-B14F-4D97-AF65-F5344CB8AC3E}">
        <p14:creationId xmlns:p14="http://schemas.microsoft.com/office/powerpoint/2010/main" val="262259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, </a:t>
            </a:r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Subheadline optional,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 hasCustomPrompt="1"/>
          </p:nvPr>
        </p:nvSpPr>
        <p:spPr>
          <a:xfrm>
            <a:off x="360001" y="1311275"/>
            <a:ext cx="8422774" cy="1260475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" </a:t>
            </a:r>
            <a:r>
              <a:rPr lang="de-DE" dirty="0" err="1"/>
              <a:t>buttons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Start </a:t>
            </a:r>
            <a:r>
              <a:rPr lang="de-DE" dirty="0" err="1"/>
              <a:t>tab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2nd Level</a:t>
            </a:r>
          </a:p>
          <a:p>
            <a:pPr lvl="2"/>
            <a:r>
              <a:rPr lang="de-DE" dirty="0"/>
              <a:t>3rd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80000"/>
            <a:ext cx="4105275" cy="16620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66229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30D2F3-06A1-1544-B350-F5999D2C829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Condition Monitoring and Disturbance Classification | </a:t>
            </a:r>
            <a:r>
              <a:rPr lang="de-DE" dirty="0"/>
              <a:t>Arne Grünhagen</a:t>
            </a:r>
          </a:p>
        </p:txBody>
      </p:sp>
    </p:spTree>
    <p:extLst>
      <p:ext uri="{BB962C8B-B14F-4D97-AF65-F5344CB8AC3E}">
        <p14:creationId xmlns:p14="http://schemas.microsoft.com/office/powerpoint/2010/main" val="263560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schspalti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E676C5F-BB34-D140-81A8-6F025B637F22}"/>
              </a:ext>
            </a:extLst>
          </p:cNvPr>
          <p:cNvGrpSpPr/>
          <p:nvPr userDrawn="1"/>
        </p:nvGrpSpPr>
        <p:grpSpPr>
          <a:xfrm>
            <a:off x="0" y="814729"/>
            <a:ext cx="9144708" cy="4028177"/>
            <a:chOff x="0" y="814729"/>
            <a:chExt cx="9144708" cy="4028177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D0A5A51-1836-1F4B-9E08-C46F5768C788}"/>
                </a:ext>
              </a:extLst>
            </p:cNvPr>
            <p:cNvGrpSpPr/>
            <p:nvPr userDrawn="1"/>
          </p:nvGrpSpPr>
          <p:grpSpPr>
            <a:xfrm>
              <a:off x="0" y="3422310"/>
              <a:ext cx="1080000" cy="1420596"/>
              <a:chOff x="0" y="3422310"/>
              <a:chExt cx="1080000" cy="1420596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F9F2DA33-05F4-8A4C-845E-0FAAE57ED1C1}"/>
                  </a:ext>
                </a:extLst>
              </p:cNvPr>
              <p:cNvSpPr/>
              <p:nvPr userDrawn="1"/>
            </p:nvSpPr>
            <p:spPr>
              <a:xfrm>
                <a:off x="720000" y="4502310"/>
                <a:ext cx="360000" cy="340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308801C-D9AA-B548-80DA-889B51778DC7}"/>
                  </a:ext>
                </a:extLst>
              </p:cNvPr>
              <p:cNvSpPr/>
              <p:nvPr userDrawn="1"/>
            </p:nvSpPr>
            <p:spPr>
              <a:xfrm>
                <a:off x="0" y="4142310"/>
                <a:ext cx="360000" cy="360000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9C1EDE1-B8BF-F145-92D4-618D9ADB071A}"/>
                  </a:ext>
                </a:extLst>
              </p:cNvPr>
              <p:cNvSpPr/>
              <p:nvPr userDrawn="1"/>
            </p:nvSpPr>
            <p:spPr>
              <a:xfrm>
                <a:off x="360000" y="4142310"/>
                <a:ext cx="360000" cy="360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4D4A3B67-A84E-064B-BEA1-BA04510E5198}"/>
                  </a:ext>
                </a:extLst>
              </p:cNvPr>
              <p:cNvSpPr/>
              <p:nvPr userDrawn="1"/>
            </p:nvSpPr>
            <p:spPr>
              <a:xfrm>
                <a:off x="360000" y="3782310"/>
                <a:ext cx="360000" cy="360000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132446C4-1860-6F4C-BE5C-2399CAF96741}"/>
                  </a:ext>
                </a:extLst>
              </p:cNvPr>
              <p:cNvSpPr/>
              <p:nvPr userDrawn="1"/>
            </p:nvSpPr>
            <p:spPr>
              <a:xfrm>
                <a:off x="720000" y="3782310"/>
                <a:ext cx="360000" cy="360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0F43E8A9-795F-9042-A01E-876582F091BF}"/>
                  </a:ext>
                </a:extLst>
              </p:cNvPr>
              <p:cNvSpPr/>
              <p:nvPr userDrawn="1"/>
            </p:nvSpPr>
            <p:spPr>
              <a:xfrm>
                <a:off x="0" y="3422310"/>
                <a:ext cx="360000" cy="360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A4E5C892-A1E3-0645-A237-7E23528FCE8C}"/>
                </a:ext>
              </a:extLst>
            </p:cNvPr>
            <p:cNvGrpSpPr/>
            <p:nvPr userDrawn="1"/>
          </p:nvGrpSpPr>
          <p:grpSpPr>
            <a:xfrm>
              <a:off x="8424000" y="814729"/>
              <a:ext cx="720708" cy="720000"/>
              <a:chOff x="8424000" y="814729"/>
              <a:chExt cx="720708" cy="720000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3C8BC4AC-F7A1-F143-8B5A-69211E796DDB}"/>
                  </a:ext>
                </a:extLst>
              </p:cNvPr>
              <p:cNvSpPr/>
              <p:nvPr userDrawn="1"/>
            </p:nvSpPr>
            <p:spPr>
              <a:xfrm>
                <a:off x="8784708" y="117472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726B318A-CBAE-694E-B527-14A92039007C}"/>
                  </a:ext>
                </a:extLst>
              </p:cNvPr>
              <p:cNvSpPr/>
              <p:nvPr userDrawn="1"/>
            </p:nvSpPr>
            <p:spPr>
              <a:xfrm>
                <a:off x="8424000" y="81472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30D2F3-06A1-1544-B350-F5999D2C829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 dirty="0"/>
              <a:t>The Helmholtz Graduate School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Matter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DABBF85-50B8-E740-806C-9FB09CA91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2" y="283886"/>
            <a:ext cx="971636" cy="205327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199C8EA9-A083-3A4B-A135-08E12ADC84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22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Chapter/</a:t>
            </a:r>
            <a:r>
              <a:rPr lang="de-DE" dirty="0" err="1"/>
              <a:t>Divider</a:t>
            </a:r>
            <a:r>
              <a:rPr lang="de-DE" dirty="0"/>
              <a:t> Title</a:t>
            </a:r>
            <a:br>
              <a:rPr lang="de-DE" dirty="0"/>
            </a:br>
            <a:r>
              <a:rPr lang="de-DE" dirty="0"/>
              <a:t>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2B3F446F-D84E-1E4B-A91C-82C08845C2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Optional Subheadline</a:t>
            </a:r>
            <a:br>
              <a:rPr lang="de-DE" dirty="0"/>
            </a:br>
            <a:r>
              <a:rPr lang="de-DE" dirty="0"/>
              <a:t>Click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795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CC71EAC-D517-234D-8D2E-B49B6A263B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5758" y="4716068"/>
            <a:ext cx="9195516" cy="42743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6523253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Headline,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, </a:t>
            </a:r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168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" </a:t>
            </a:r>
            <a:r>
              <a:rPr lang="de-DE" dirty="0" err="1"/>
              <a:t>buttons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Start </a:t>
            </a:r>
            <a:r>
              <a:rPr lang="de-DE" dirty="0" err="1"/>
              <a:t>tab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2nd Level</a:t>
            </a:r>
          </a:p>
          <a:p>
            <a:pPr lvl="2"/>
            <a:r>
              <a:rPr lang="de-DE" dirty="0"/>
              <a:t>3rd Level</a:t>
            </a:r>
          </a:p>
          <a:p>
            <a:pPr lvl="3"/>
            <a:r>
              <a:rPr lang="de-DE" dirty="0"/>
              <a:t>4th Level</a:t>
            </a:r>
          </a:p>
          <a:p>
            <a:pPr lvl="4"/>
            <a:r>
              <a:rPr lang="de-DE" dirty="0"/>
              <a:t>5th Level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6B2F0B8-46CD-7545-8E6E-5917F56526D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20311"/>
            <a:ext cx="1073123" cy="3077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CB2FB06-79EB-334C-AEAC-A2FEB5C9243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12360" y="283886"/>
            <a:ext cx="971640" cy="205327"/>
          </a:xfrm>
          <a:prstGeom prst="rect">
            <a:avLst/>
          </a:prstGeom>
        </p:spPr>
      </p:pic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78493300-5761-D249-BB39-074F03495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7604" y="4842906"/>
            <a:ext cx="5364596" cy="274637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 sz="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The Helmholtz Graduate School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Matter</a:t>
            </a: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A6E8A6F4-5338-014C-AEB9-058D36A30BE2}"/>
              </a:ext>
            </a:extLst>
          </p:cNvPr>
          <p:cNvSpPr txBox="1">
            <a:spLocks/>
          </p:cNvSpPr>
          <p:nvPr userDrawn="1"/>
        </p:nvSpPr>
        <p:spPr>
          <a:xfrm>
            <a:off x="375605" y="4842906"/>
            <a:ext cx="559991" cy="274637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F90F41-B330-3340-A5AE-7607BB04B689}" type="datetime1">
              <a:rPr lang="de-DE" sz="800" baseline="0" smtClean="0">
                <a:solidFill>
                  <a:schemeClr val="bg1"/>
                </a:solidFill>
              </a:rPr>
              <a:t>07.03.2024</a:t>
            </a:fld>
            <a:endParaRPr lang="de-DE" sz="800" baseline="0" dirty="0">
              <a:solidFill>
                <a:schemeClr val="bg1"/>
              </a:solidFill>
            </a:endParaRPr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FFFC30AB-F5B1-BA48-BE57-B69578F74CF8}"/>
              </a:ext>
            </a:extLst>
          </p:cNvPr>
          <p:cNvSpPr txBox="1">
            <a:spLocks/>
          </p:cNvSpPr>
          <p:nvPr userDrawn="1"/>
        </p:nvSpPr>
        <p:spPr>
          <a:xfrm>
            <a:off x="8361371" y="4842906"/>
            <a:ext cx="421404" cy="274637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defRPr sz="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3B1F10B-F7F9-E643-9D71-5C1107356DD7}" type="slidenum">
              <a:rPr lang="de-DE" smtClean="0">
                <a:solidFill>
                  <a:schemeClr val="bg1"/>
                </a:solidFill>
              </a:rPr>
              <a:pPr algn="r"/>
              <a:t>‹#›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4" r:id="rId2"/>
    <p:sldLayoutId id="2147483715" r:id="rId3"/>
    <p:sldLayoutId id="2147483656" r:id="rId4"/>
    <p:sldLayoutId id="2147483716" r:id="rId5"/>
    <p:sldLayoutId id="2147483657" r:id="rId6"/>
    <p:sldLayoutId id="2147483719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00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FontTx/>
        <a:buNone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6213" algn="l" defTabSz="914400" rtl="0" eaLnBrk="1" latinLnBrk="0" hangingPunct="1">
        <a:spcBef>
          <a:spcPts val="600"/>
        </a:spcBef>
        <a:buClr>
          <a:schemeClr val="accent3"/>
        </a:buClr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ts val="6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ts val="6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ts val="6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ebooks.iospress.nl/volumearticle/6625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A61EC-A256-1A7C-9690-7CE3CCD5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8029F6A3-168D-BAB4-AD81-BAD237D4C3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3" name="Titel 32">
            <a:extLst>
              <a:ext uri="{FF2B5EF4-FFF2-40B4-BE49-F238E27FC236}">
                <a16:creationId xmlns:a16="http://schemas.microsoft.com/office/drawing/2014/main" id="{3E89235D-DD56-8531-1320-652ED6265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619082"/>
            <a:ext cx="8038242" cy="1572326"/>
          </a:xfrm>
        </p:spPr>
        <p:txBody>
          <a:bodyPr lIns="0"/>
          <a:lstStyle/>
          <a:p>
            <a:r>
              <a:rPr lang="de-DE" dirty="0"/>
              <a:t>Data-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 Monitoring and </a:t>
            </a:r>
            <a:r>
              <a:rPr lang="de-DE" dirty="0" err="1"/>
              <a:t>Disturbance</a:t>
            </a:r>
            <a:r>
              <a:rPr lang="de-DE" dirty="0"/>
              <a:t> Classification in </a:t>
            </a:r>
            <a:r>
              <a:rPr lang="de-DE" dirty="0" err="1"/>
              <a:t>Actively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Laser </a:t>
            </a:r>
            <a:r>
              <a:rPr lang="de-DE" dirty="0" err="1"/>
              <a:t>Oscillators</a:t>
            </a:r>
            <a:endParaRPr lang="de-DE" dirty="0"/>
          </a:p>
        </p:txBody>
      </p:sp>
      <p:sp>
        <p:nvSpPr>
          <p:cNvPr id="34" name="Untertitel 33">
            <a:extLst>
              <a:ext uri="{FF2B5EF4-FFF2-40B4-BE49-F238E27FC236}">
                <a16:creationId xmlns:a16="http://schemas.microsoft.com/office/drawing/2014/main" id="{CF563496-8B5C-73D5-5FA0-5A35F5176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2671272"/>
            <a:ext cx="7596376" cy="692566"/>
          </a:xfrm>
        </p:spPr>
        <p:txBody>
          <a:bodyPr/>
          <a:lstStyle/>
          <a:p>
            <a:r>
              <a:rPr lang="de-DE" dirty="0">
                <a:latin typeface="NimbusRomNo9L-Medi"/>
              </a:rPr>
              <a:t>Arne Grünhagen, Annika Eichler, Marina </a:t>
            </a:r>
            <a:r>
              <a:rPr lang="de-DE" dirty="0" err="1">
                <a:latin typeface="NimbusRomNo9L-Medi"/>
              </a:rPr>
              <a:t>Tropmann</a:t>
            </a:r>
            <a:r>
              <a:rPr lang="de-DE" dirty="0">
                <a:latin typeface="NimbusRomNo9L-Medi"/>
              </a:rPr>
              <a:t>-Frick, </a:t>
            </a:r>
            <a:r>
              <a:rPr lang="de-DE" dirty="0" err="1">
                <a:latin typeface="NimbusRomNo9L-Medi"/>
              </a:rPr>
              <a:t>Görschwin</a:t>
            </a:r>
            <a:r>
              <a:rPr lang="de-DE" dirty="0">
                <a:latin typeface="NimbusRomNo9L-Medi"/>
              </a:rPr>
              <a:t> Fey</a:t>
            </a:r>
          </a:p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E1699FD-379D-743A-64F8-C589B69A2071}"/>
              </a:ext>
            </a:extLst>
          </p:cNvPr>
          <p:cNvGrpSpPr/>
          <p:nvPr/>
        </p:nvGrpSpPr>
        <p:grpSpPr>
          <a:xfrm>
            <a:off x="-25758" y="814729"/>
            <a:ext cx="9195516" cy="4328771"/>
            <a:chOff x="-25758" y="814729"/>
            <a:chExt cx="9195516" cy="4328771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C9B25DA7-42AF-C3AA-F9B2-0928BA26C3C5}"/>
                </a:ext>
              </a:extLst>
            </p:cNvPr>
            <p:cNvGrpSpPr/>
            <p:nvPr userDrawn="1"/>
          </p:nvGrpSpPr>
          <p:grpSpPr>
            <a:xfrm>
              <a:off x="-25758" y="814729"/>
              <a:ext cx="9195516" cy="4328771"/>
              <a:chOff x="-25758" y="814729"/>
              <a:chExt cx="9195516" cy="4328771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6500406F-179D-F22C-2401-F08FCF5091CA}"/>
                  </a:ext>
                </a:extLst>
              </p:cNvPr>
              <p:cNvGrpSpPr/>
              <p:nvPr userDrawn="1"/>
            </p:nvGrpSpPr>
            <p:grpSpPr>
              <a:xfrm>
                <a:off x="0" y="3422310"/>
                <a:ext cx="1080000" cy="1440000"/>
                <a:chOff x="0" y="3422310"/>
                <a:chExt cx="1080000" cy="1440000"/>
              </a:xfrm>
            </p:grpSpPr>
            <p:sp>
              <p:nvSpPr>
                <p:cNvPr id="13" name="Rechteck 12">
                  <a:extLst>
                    <a:ext uri="{FF2B5EF4-FFF2-40B4-BE49-F238E27FC236}">
                      <a16:creationId xmlns:a16="http://schemas.microsoft.com/office/drawing/2014/main" id="{524F07FC-F205-2E2B-4A7B-8B9EE716F1EE}"/>
                    </a:ext>
                  </a:extLst>
                </p:cNvPr>
                <p:cNvSpPr/>
                <p:nvPr userDrawn="1"/>
              </p:nvSpPr>
              <p:spPr>
                <a:xfrm>
                  <a:off x="720000" y="4502310"/>
                  <a:ext cx="360000" cy="3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082C640B-4FCF-9D9E-B3AE-40B9737F323C}"/>
                    </a:ext>
                  </a:extLst>
                </p:cNvPr>
                <p:cNvSpPr/>
                <p:nvPr userDrawn="1"/>
              </p:nvSpPr>
              <p:spPr>
                <a:xfrm>
                  <a:off x="0" y="414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02D8F3FF-64F6-65E2-A628-B65E1B898EAF}"/>
                    </a:ext>
                  </a:extLst>
                </p:cNvPr>
                <p:cNvSpPr/>
                <p:nvPr userDrawn="1"/>
              </p:nvSpPr>
              <p:spPr>
                <a:xfrm>
                  <a:off x="360000" y="414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7653CDA3-9E6A-6ED2-246A-C221D57CB69F}"/>
                    </a:ext>
                  </a:extLst>
                </p:cNvPr>
                <p:cNvSpPr/>
                <p:nvPr userDrawn="1"/>
              </p:nvSpPr>
              <p:spPr>
                <a:xfrm>
                  <a:off x="360000" y="378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48F5ED79-1FB5-5894-C5E7-08F6495835A7}"/>
                    </a:ext>
                  </a:extLst>
                </p:cNvPr>
                <p:cNvSpPr/>
                <p:nvPr userDrawn="1"/>
              </p:nvSpPr>
              <p:spPr>
                <a:xfrm>
                  <a:off x="720000" y="378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04AD64C5-BB22-4D27-0B05-F2D3EE6FED23}"/>
                    </a:ext>
                  </a:extLst>
                </p:cNvPr>
                <p:cNvSpPr/>
                <p:nvPr userDrawn="1"/>
              </p:nvSpPr>
              <p:spPr>
                <a:xfrm>
                  <a:off x="0" y="342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D8A83639-78FE-9A64-C6EC-AAD72853AE7A}"/>
                  </a:ext>
                </a:extLst>
              </p:cNvPr>
              <p:cNvGrpSpPr/>
              <p:nvPr userDrawn="1"/>
            </p:nvGrpSpPr>
            <p:grpSpPr>
              <a:xfrm>
                <a:off x="8424000" y="814729"/>
                <a:ext cx="720708" cy="720000"/>
                <a:chOff x="8424000" y="814729"/>
                <a:chExt cx="720708" cy="720000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663862D5-8BB5-D5F0-0AF0-AE276F875E77}"/>
                    </a:ext>
                  </a:extLst>
                </p:cNvPr>
                <p:cNvSpPr/>
                <p:nvPr userDrawn="1"/>
              </p:nvSpPr>
              <p:spPr>
                <a:xfrm>
                  <a:off x="8784708" y="1174729"/>
                  <a:ext cx="360000" cy="3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" name="Rechteck 11">
                  <a:extLst>
                    <a:ext uri="{FF2B5EF4-FFF2-40B4-BE49-F238E27FC236}">
                      <a16:creationId xmlns:a16="http://schemas.microsoft.com/office/drawing/2014/main" id="{B027BBF5-B845-549A-1446-AA6D55042207}"/>
                    </a:ext>
                  </a:extLst>
                </p:cNvPr>
                <p:cNvSpPr/>
                <p:nvPr userDrawn="1"/>
              </p:nvSpPr>
              <p:spPr>
                <a:xfrm>
                  <a:off x="8424000" y="814729"/>
                  <a:ext cx="360000" cy="3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88304D7E-7E0E-FC42-C796-F2512FEB5C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25758" y="4716068"/>
                <a:ext cx="9195516" cy="427432"/>
              </a:xfrm>
              <a:prstGeom prst="rect">
                <a:avLst/>
              </a:prstGeom>
            </p:spPr>
          </p:pic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7529691-920B-F42D-9968-5ED0F81C2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53" y="4820311"/>
              <a:ext cx="1073123" cy="307723"/>
            </a:xfrm>
            <a:prstGeom prst="rect">
              <a:avLst/>
            </a:prstGeom>
          </p:spPr>
        </p:pic>
      </p:grpSp>
      <p:pic>
        <p:nvPicPr>
          <p:cNvPr id="2" name="Picture Placeholder 10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59F7702-C4BC-5BA0-49FA-04A3CD46A7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843" b="16843"/>
          <a:stretch>
            <a:fillRect/>
          </a:stretch>
        </p:blipFill>
        <p:spPr>
          <a:xfrm>
            <a:off x="434975" y="171666"/>
            <a:ext cx="2062163" cy="503238"/>
          </a:xfrm>
          <a:prstGeom prst="rect">
            <a:avLst/>
          </a:prstGeom>
        </p:spPr>
      </p:pic>
      <p:pic>
        <p:nvPicPr>
          <p:cNvPr id="3" name="Picture 2" descr="A picture containing circle, graphics, font, graphic design&#10;&#10;Description automatically generated">
            <a:extLst>
              <a:ext uri="{FF2B5EF4-FFF2-40B4-BE49-F238E27FC236}">
                <a16:creationId xmlns:a16="http://schemas.microsoft.com/office/drawing/2014/main" id="{A2E579CE-2621-7C21-5FA2-A9C9842D6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506" y="171666"/>
            <a:ext cx="504679" cy="5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9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CF83-6CB7-7E63-EF77-796CBB07C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Detection, Fault Classification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3B008-54C3-6DBE-0EA8-72A1824E3C8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2210807"/>
            <a:ext cx="8424000" cy="2560987"/>
          </a:xfrm>
        </p:spPr>
        <p:txBody>
          <a:bodyPr/>
          <a:lstStyle/>
          <a:p>
            <a:r>
              <a:rPr lang="en-US" sz="1200" b="1" dirty="0">
                <a:latin typeface="NimbusRomNo9L-Medi"/>
              </a:rPr>
              <a:t>Detection (19 algorithms)</a:t>
            </a:r>
          </a:p>
          <a:p>
            <a:r>
              <a:rPr lang="en-US" sz="1200" dirty="0">
                <a:latin typeface="NimbusRomNo9L-Medi"/>
              </a:rPr>
              <a:t>Semi supervised learning: compare unknown new data with known healthy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NimbusRomNo9L-Medi"/>
              </a:rPr>
              <a:t>Clustering algorithms (4)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NimbusRomNo9L-Medi"/>
              </a:rPr>
              <a:t>Data samples are grouped into categories with similar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NimbusRomNo9L-Medi"/>
              </a:rPr>
              <a:t>Outlier detection algorithms (15)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NimbusRomNo9L-Medi"/>
              </a:rPr>
              <a:t>Identify rare items that differ significantly from most of the other items</a:t>
            </a:r>
          </a:p>
          <a:p>
            <a:r>
              <a:rPr lang="en-US" sz="1200" b="1" dirty="0">
                <a:latin typeface="NimbusRomNo9L-Medi"/>
              </a:rPr>
              <a:t>Classification (4 algorithms)</a:t>
            </a:r>
          </a:p>
          <a:p>
            <a:r>
              <a:rPr lang="en-US" sz="1200" dirty="0">
                <a:latin typeface="NimbusRomNo9L-Medi"/>
              </a:rPr>
              <a:t>supervised learning: fault/disturbance classes must be 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NimbusRomNo9L-Medi"/>
              </a:rPr>
              <a:t>For each fault class, the classifier assigns a feature vector to the fault class with the maximum likelihood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B0D05-3CAF-3835-624C-B26E667135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ACEC7D-FE1E-9AD2-B815-18C42487EAA4}"/>
              </a:ext>
            </a:extLst>
          </p:cNvPr>
          <p:cNvSpPr/>
          <p:nvPr/>
        </p:nvSpPr>
        <p:spPr>
          <a:xfrm>
            <a:off x="683570" y="1230710"/>
            <a:ext cx="2376263" cy="35382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Feature vector of 0.1 s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767B6B-5F80-1850-B91F-7987556F6272}"/>
              </a:ext>
            </a:extLst>
          </p:cNvPr>
          <p:cNvSpPr/>
          <p:nvPr/>
        </p:nvSpPr>
        <p:spPr>
          <a:xfrm>
            <a:off x="3581890" y="1037998"/>
            <a:ext cx="1836205" cy="35382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Detection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0CA92B-D99D-BA1A-43F6-0C5B0FB637EC}"/>
              </a:ext>
            </a:extLst>
          </p:cNvPr>
          <p:cNvSpPr/>
          <p:nvPr/>
        </p:nvSpPr>
        <p:spPr>
          <a:xfrm>
            <a:off x="3599890" y="1593369"/>
            <a:ext cx="1836205" cy="35382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Classification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593C47-5E46-325F-1517-0387D31984EE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059833" y="1214909"/>
            <a:ext cx="522057" cy="192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57AA4E-C760-38FD-38E8-7E9C97CD121D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3059833" y="1407621"/>
            <a:ext cx="540057" cy="362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C5E568A-CA64-679C-CA5E-D0AD542A0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18287"/>
              </p:ext>
            </p:extLst>
          </p:nvPr>
        </p:nvGraphicFramePr>
        <p:xfrm>
          <a:off x="6012160" y="564888"/>
          <a:ext cx="2173832" cy="1645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40093">
                  <a:extLst>
                    <a:ext uri="{9D8B030D-6E8A-4147-A177-3AD203B41FA5}">
                      <a16:colId xmlns:a16="http://schemas.microsoft.com/office/drawing/2014/main" val="2224448763"/>
                    </a:ext>
                  </a:extLst>
                </a:gridCol>
                <a:gridCol w="1433739">
                  <a:extLst>
                    <a:ext uri="{9D8B030D-6E8A-4147-A177-3AD203B41FA5}">
                      <a16:colId xmlns:a16="http://schemas.microsoft.com/office/drawing/2014/main" val="4164543168"/>
                    </a:ext>
                  </a:extLst>
                </a:gridCol>
              </a:tblGrid>
              <a:tr h="2638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Evaluation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785958"/>
                  </a:ext>
                </a:extLst>
              </a:tr>
              <a:tr h="26387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Certainty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111352"/>
                  </a:ext>
                </a:extLst>
              </a:tr>
              <a:tr h="263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healthy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health 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898025"/>
                  </a:ext>
                </a:extLst>
              </a:tr>
              <a:tr h="263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type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class 1 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572132"/>
                  </a:ext>
                </a:extLst>
              </a:tr>
              <a:tr h="263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type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class 2 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146117"/>
                  </a:ext>
                </a:extLst>
              </a:tr>
              <a:tr h="263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79242"/>
                  </a:ext>
                </a:extLst>
              </a:tr>
            </a:tbl>
          </a:graphicData>
        </a:graphic>
      </p:graphicFrame>
      <p:sp>
        <p:nvSpPr>
          <p:cNvPr id="32" name="Left Brace 31">
            <a:extLst>
              <a:ext uri="{FF2B5EF4-FFF2-40B4-BE49-F238E27FC236}">
                <a16:creationId xmlns:a16="http://schemas.microsoft.com/office/drawing/2014/main" id="{A931D73F-E612-BBC9-2120-8457F30B8CD4}"/>
              </a:ext>
            </a:extLst>
          </p:cNvPr>
          <p:cNvSpPr/>
          <p:nvPr/>
        </p:nvSpPr>
        <p:spPr>
          <a:xfrm>
            <a:off x="5508103" y="1413574"/>
            <a:ext cx="432049" cy="726126"/>
          </a:xfrm>
          <a:prstGeom prst="leftBrace">
            <a:avLst>
              <a:gd name="adj1" fmla="val 10437"/>
              <a:gd name="adj2" fmla="val 392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90E579-121D-BC13-BB6F-979D25FB3B53}"/>
              </a:ext>
            </a:extLst>
          </p:cNvPr>
          <p:cNvCxnSpPr>
            <a:stCxn id="10" idx="3"/>
          </p:cNvCxnSpPr>
          <p:nvPr/>
        </p:nvCxnSpPr>
        <p:spPr>
          <a:xfrm>
            <a:off x="5418095" y="1214909"/>
            <a:ext cx="522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168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D079-1AAF-A8FB-D7BE-B1A9117C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84B98-2C6B-8D4E-B2B9-564E8BE15D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Acoustical Disturbance of a Laser Oscillator (Laboratory Environment)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ACDAD-419C-CA14-C26B-3BDF43EC15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1070" y="3051922"/>
            <a:ext cx="4952636" cy="1400377"/>
          </a:xfrm>
        </p:spPr>
        <p:txBody>
          <a:bodyPr/>
          <a:lstStyle/>
          <a:p>
            <a:r>
              <a:rPr lang="en-US" b="1" dirty="0">
                <a:latin typeface="NimbusRomNo9L-Medi"/>
              </a:rPr>
              <a:t>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Disturbed frequencies: 0.5 kHz, 1.0 kHz, 1.5 kHz, …, 4.5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4 different intensity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30 s of data for each combination of disturbed frequency and intensity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60 s of data with no acoustical disturbance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110B1-EE71-ECBC-6990-0D6393B70E2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7" name="Content Placeholder 12" descr="A picture containing electrical wiring, text, electronics, cable&#10;&#10;Description automatically generated">
            <a:extLst>
              <a:ext uri="{FF2B5EF4-FFF2-40B4-BE49-F238E27FC236}">
                <a16:creationId xmlns:a16="http://schemas.microsoft.com/office/drawing/2014/main" id="{220E96C3-40DC-06A1-3D58-16C06E221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690" y="1659829"/>
            <a:ext cx="1692016" cy="1290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9DAE40-4BB3-967A-AE9A-F4716A15D5F9}"/>
              </a:ext>
            </a:extLst>
          </p:cNvPr>
          <p:cNvSpPr txBox="1"/>
          <p:nvPr/>
        </p:nvSpPr>
        <p:spPr>
          <a:xfrm>
            <a:off x="4283647" y="1059156"/>
            <a:ext cx="1383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NimbusRomNo9L-Medi"/>
              </a:rPr>
              <a:t>laser oscillator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3E74D-658E-AFCB-4ECA-3CC5CBD1193C}"/>
              </a:ext>
            </a:extLst>
          </p:cNvPr>
          <p:cNvSpPr txBox="1"/>
          <p:nvPr/>
        </p:nvSpPr>
        <p:spPr>
          <a:xfrm>
            <a:off x="3181649" y="1059156"/>
            <a:ext cx="117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NimbusRomNo9L-Medi"/>
              </a:rPr>
              <a:t>loudspeaker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0FBAFA-8331-3EDD-6DA4-81FA8737F81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767771" y="1366933"/>
            <a:ext cx="0" cy="266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C0E48D-EA54-3C12-81C0-3B616FCA9E6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975309" y="1366933"/>
            <a:ext cx="0" cy="266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5BE640C-FD0C-181B-84AC-25C4A70822F6}"/>
              </a:ext>
            </a:extLst>
          </p:cNvPr>
          <p:cNvSpPr txBox="1"/>
          <p:nvPr/>
        </p:nvSpPr>
        <p:spPr>
          <a:xfrm>
            <a:off x="225544" y="1512319"/>
            <a:ext cx="327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NimbusRomNo9L-Medi"/>
              </a:rPr>
              <a:t>Experiment Description</a:t>
            </a:r>
          </a:p>
          <a:p>
            <a:r>
              <a:rPr lang="en-US" sz="1400" dirty="0">
                <a:latin typeface="NimbusRomNo9L-Medi"/>
              </a:rPr>
              <a:t>Sounds are played with individual frequencies with different intensities on a surface loudspeaker next to a laboratory laser oscillator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D01784-8138-ECA7-0FD8-27FF390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891" y="1059582"/>
            <a:ext cx="3528888" cy="3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5C46-15C4-3645-6FFD-75C5B831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7F81FF-2EA5-6C60-F99C-66680B3128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591530"/>
            <a:ext cx="8424000" cy="266400"/>
          </a:xfrm>
        </p:spPr>
        <p:txBody>
          <a:bodyPr/>
          <a:lstStyle/>
          <a:p>
            <a:r>
              <a:rPr lang="en-US" dirty="0"/>
              <a:t>Performance Criteria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28FA8A-E2BC-B3C8-976D-BD95B6FB055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1057270"/>
            <a:ext cx="8424000" cy="32046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RomNo9L-Medi"/>
              </a:rPr>
              <a:t>Inference duration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RomNo9L-Medi"/>
              </a:rPr>
              <a:t>Feature extraction, fault detection and fault classification for a 0.1 s data snippet must be below 0.1s.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RomNo9L-Medi"/>
              </a:rPr>
              <a:t>Prediction quality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RomNo9L-Medi"/>
              </a:rPr>
              <a:t>Area Under the Receiver Operating Characteristic (AUROC) score and Accuracies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NimbusRomNo9L-Med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RomNo9L-Medi"/>
              </a:rPr>
              <a:t>Different hyperparameters were systematically selected for each algorithm.	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C3308-883D-5BB9-C265-5F7BAFAB74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68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6C25-7FD4-F523-3513-34A3578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Detection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4F66-4384-114B-41F3-CA390ED6949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8DC6E30-8B7C-F2E2-4076-28F28FC51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56" y="1716244"/>
            <a:ext cx="8964488" cy="1059632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E4059D6D-30D3-2212-FE31-7314FDD01A17}"/>
              </a:ext>
            </a:extLst>
          </p:cNvPr>
          <p:cNvSpPr/>
          <p:nvPr/>
        </p:nvSpPr>
        <p:spPr>
          <a:xfrm rot="5400000">
            <a:off x="1775745" y="454439"/>
            <a:ext cx="227914" cy="183620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0D4937D4-0D9C-B4F8-9F6D-6AB12731CBF1}"/>
              </a:ext>
            </a:extLst>
          </p:cNvPr>
          <p:cNvSpPr/>
          <p:nvPr/>
        </p:nvSpPr>
        <p:spPr>
          <a:xfrm rot="5400000">
            <a:off x="5808193" y="-1677671"/>
            <a:ext cx="227914" cy="608467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9ABB8-2A80-F33F-0A84-5244BAE76344}"/>
              </a:ext>
            </a:extLst>
          </p:cNvPr>
          <p:cNvSpPr txBox="1"/>
          <p:nvPr/>
        </p:nvSpPr>
        <p:spPr>
          <a:xfrm>
            <a:off x="1169622" y="77392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Clustering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812B2-A1E5-3C0F-0A37-28F8C3D6E137}"/>
              </a:ext>
            </a:extLst>
          </p:cNvPr>
          <p:cNvSpPr txBox="1"/>
          <p:nvPr/>
        </p:nvSpPr>
        <p:spPr>
          <a:xfrm>
            <a:off x="4814900" y="77392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Outlier Detection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1B9921-65B8-47B2-88E6-1737EF27947B}"/>
              </a:ext>
            </a:extLst>
          </p:cNvPr>
          <p:cNvSpPr txBox="1"/>
          <p:nvPr/>
        </p:nvSpPr>
        <p:spPr>
          <a:xfrm>
            <a:off x="359766" y="3220382"/>
            <a:ext cx="860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NimbusRomNo9L-Medi"/>
              </a:rPr>
              <a:t>Inference Duration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NimbusRomNo9L-Medi"/>
              </a:rPr>
              <a:t>for a selection of many neighbors (&gt;80) ABOD needs more than 0.1 sec per sample.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NimbusRomNo9L-Medi"/>
              </a:rPr>
              <a:t>All algorithms with good prediction results have an inference time &lt; 0.001 s per 0.1 s data sample.</a:t>
            </a:r>
          </a:p>
        </p:txBody>
      </p:sp>
    </p:spTree>
    <p:extLst>
      <p:ext uri="{BB962C8B-B14F-4D97-AF65-F5344CB8AC3E}">
        <p14:creationId xmlns:p14="http://schemas.microsoft.com/office/powerpoint/2010/main" val="313225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BEAC-0161-FF7D-E5EE-6E16343B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Classification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C7BB8-D8F8-4015-A77A-80AC1678ABE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229F2-4C2B-B6E4-F891-874F5CA5B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87574"/>
            <a:ext cx="6166766" cy="1301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69018B-7B8B-DEBA-AC83-A0293806BEF0}"/>
              </a:ext>
            </a:extLst>
          </p:cNvPr>
          <p:cNvSpPr txBox="1"/>
          <p:nvPr/>
        </p:nvSpPr>
        <p:spPr>
          <a:xfrm>
            <a:off x="359766" y="3220382"/>
            <a:ext cx="860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NimbusRomNo9L-Medi"/>
              </a:rPr>
              <a:t>Inference Duration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NimbusRomNo9L-Medi"/>
              </a:rPr>
              <a:t>SVM on statistics of PSDs is the slowest with 0.0024s for a 0.1s data sample.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NimbusRomNo9L-Medi"/>
              </a:rPr>
              <a:t>The other combinations require less than 0.0001s per 0.1s data sample.</a:t>
            </a:r>
          </a:p>
        </p:txBody>
      </p:sp>
    </p:spTree>
    <p:extLst>
      <p:ext uri="{BB962C8B-B14F-4D97-AF65-F5344CB8AC3E}">
        <p14:creationId xmlns:p14="http://schemas.microsoft.com/office/powerpoint/2010/main" val="3001659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530C5-7AC4-D15F-926E-50D30F41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48CEF-B913-2E9C-927F-D57BD788BD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843559"/>
            <a:ext cx="8424000" cy="3672408"/>
          </a:xfrm>
        </p:spPr>
        <p:txBody>
          <a:bodyPr/>
          <a:lstStyle/>
          <a:p>
            <a:pPr algn="just"/>
            <a:r>
              <a:rPr lang="en-US" sz="1400" b="1" i="0" u="none" strike="noStrike" baseline="0" dirty="0">
                <a:latin typeface="NimbusRomNo9L-Medi"/>
              </a:rPr>
              <a:t>Goal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NimbusRomNo9L-Medi"/>
              </a:rPr>
              <a:t>Comparison of existing methods to detect and </a:t>
            </a:r>
            <a:r>
              <a:rPr lang="en-US" sz="1400" dirty="0">
                <a:latin typeface="NimbusRomNo9L-Medi"/>
              </a:rPr>
              <a:t>classify acoustical </a:t>
            </a:r>
            <a:r>
              <a:rPr lang="en-US" sz="1400" b="0" i="0" u="none" strike="noStrike" baseline="0" dirty="0">
                <a:latin typeface="NimbusRomNo9L-Medi"/>
              </a:rPr>
              <a:t>disturbances influencing the performance of laser oscillators.</a:t>
            </a:r>
          </a:p>
          <a:p>
            <a:pPr algn="just"/>
            <a:r>
              <a:rPr lang="en-US" sz="1400" b="1" i="0" u="none" strike="noStrike" baseline="0" dirty="0">
                <a:latin typeface="NimbusRomNo9L-Medi"/>
              </a:rPr>
              <a:t>Experimental Evaluation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NimbusRomNo9L-Medi"/>
              </a:rPr>
              <a:t>Simulation of one specific failure type for an experimental laser setup.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Peak detection works so well because that's exactly what we generate with the experiment</a:t>
            </a:r>
            <a:endParaRPr lang="en-US" sz="1400" b="0" i="0" u="none" strike="noStrike" baseline="0" dirty="0">
              <a:latin typeface="NimbusRomNo9L-Med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NimbusRomNo9L-Medi"/>
              </a:rPr>
              <a:t>Disturbances and faults during real operation are not so easy to detect.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NimbusRomNo9L-Medi"/>
              </a:rPr>
              <a:t>In real operation, peaks and changes in PSDs indicate different disturbances and causes of faults.</a:t>
            </a:r>
          </a:p>
          <a:p>
            <a:pPr algn="just"/>
            <a:r>
              <a:rPr lang="en-US" sz="1400" b="1" dirty="0">
                <a:latin typeface="NimbusRomNo9L-Medi"/>
              </a:rPr>
              <a:t>Ongoing Work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Apply the evaluated pipeline to operational data from different laser setups.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Changes to the configuration of the setup causes previously trained diagnostic models to become invalid.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latin typeface="NimbusRomNo9L-Med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40566-14AD-336B-AB7F-FEF2DFCB4DC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81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65EF1-E3C2-2953-D779-21A20A9A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52AC8F7D-B2E2-E8A9-1DB3-7B537B6228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3" name="Titel 32">
            <a:extLst>
              <a:ext uri="{FF2B5EF4-FFF2-40B4-BE49-F238E27FC236}">
                <a16:creationId xmlns:a16="http://schemas.microsoft.com/office/drawing/2014/main" id="{EF75474D-B521-6733-DAAB-0C997F859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634744"/>
            <a:ext cx="8038242" cy="556664"/>
          </a:xfrm>
        </p:spPr>
        <p:txBody>
          <a:bodyPr lIns="0"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.</a:t>
            </a:r>
          </a:p>
        </p:txBody>
      </p:sp>
      <p:sp>
        <p:nvSpPr>
          <p:cNvPr id="34" name="Untertitel 33">
            <a:extLst>
              <a:ext uri="{FF2B5EF4-FFF2-40B4-BE49-F238E27FC236}">
                <a16:creationId xmlns:a16="http://schemas.microsoft.com/office/drawing/2014/main" id="{B7873C36-7688-4E43-876E-D0A7966E9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2419164"/>
            <a:ext cx="7596376" cy="1098032"/>
          </a:xfrm>
        </p:spPr>
        <p:txBody>
          <a:bodyPr>
            <a:normAutofit/>
          </a:bodyPr>
          <a:lstStyle/>
          <a:p>
            <a:r>
              <a:rPr lang="de-DE" sz="1200" b="1" dirty="0"/>
              <a:t>Arne Grünhagen</a:t>
            </a:r>
          </a:p>
          <a:p>
            <a:endParaRPr lang="de-DE" sz="1200" dirty="0"/>
          </a:p>
          <a:p>
            <a:r>
              <a:rPr lang="de-DE" sz="1200" dirty="0"/>
              <a:t>Arne.Gruenhagen@desy.de</a:t>
            </a:r>
            <a:br>
              <a:rPr lang="de-DE" sz="1200" dirty="0"/>
            </a:br>
            <a:r>
              <a:rPr lang="de-DE" sz="1200" dirty="0"/>
              <a:t>Arne.Grunhagen@haw-hamburg.de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958CFB-0B1C-B323-B01A-35A1116EB447}"/>
              </a:ext>
            </a:extLst>
          </p:cNvPr>
          <p:cNvGrpSpPr/>
          <p:nvPr/>
        </p:nvGrpSpPr>
        <p:grpSpPr>
          <a:xfrm>
            <a:off x="-25758" y="814729"/>
            <a:ext cx="9195516" cy="4328771"/>
            <a:chOff x="-25758" y="814729"/>
            <a:chExt cx="9195516" cy="4328771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97A7FF56-6A1C-D8DB-8FD8-DC289656CB02}"/>
                </a:ext>
              </a:extLst>
            </p:cNvPr>
            <p:cNvGrpSpPr/>
            <p:nvPr userDrawn="1"/>
          </p:nvGrpSpPr>
          <p:grpSpPr>
            <a:xfrm>
              <a:off x="-25758" y="814729"/>
              <a:ext cx="9195516" cy="4328771"/>
              <a:chOff x="-25758" y="814729"/>
              <a:chExt cx="9195516" cy="4328771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92266EEC-E936-8B6C-11A8-DBD887B4756A}"/>
                  </a:ext>
                </a:extLst>
              </p:cNvPr>
              <p:cNvGrpSpPr/>
              <p:nvPr userDrawn="1"/>
            </p:nvGrpSpPr>
            <p:grpSpPr>
              <a:xfrm>
                <a:off x="0" y="3422310"/>
                <a:ext cx="1080000" cy="1440000"/>
                <a:chOff x="0" y="3422310"/>
                <a:chExt cx="1080000" cy="1440000"/>
              </a:xfrm>
            </p:grpSpPr>
            <p:sp>
              <p:nvSpPr>
                <p:cNvPr id="13" name="Rechteck 12">
                  <a:extLst>
                    <a:ext uri="{FF2B5EF4-FFF2-40B4-BE49-F238E27FC236}">
                      <a16:creationId xmlns:a16="http://schemas.microsoft.com/office/drawing/2014/main" id="{12FDFA71-AA45-8EAC-3A6D-3498A07203DE}"/>
                    </a:ext>
                  </a:extLst>
                </p:cNvPr>
                <p:cNvSpPr/>
                <p:nvPr userDrawn="1"/>
              </p:nvSpPr>
              <p:spPr>
                <a:xfrm>
                  <a:off x="720000" y="4502310"/>
                  <a:ext cx="360000" cy="3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6547CFCA-2122-11B9-93AF-FD4882767EEB}"/>
                    </a:ext>
                  </a:extLst>
                </p:cNvPr>
                <p:cNvSpPr/>
                <p:nvPr userDrawn="1"/>
              </p:nvSpPr>
              <p:spPr>
                <a:xfrm>
                  <a:off x="0" y="414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4BDFCDF6-3305-C07A-6CAE-3DF948A97C94}"/>
                    </a:ext>
                  </a:extLst>
                </p:cNvPr>
                <p:cNvSpPr/>
                <p:nvPr userDrawn="1"/>
              </p:nvSpPr>
              <p:spPr>
                <a:xfrm>
                  <a:off x="360000" y="414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AFD0DE6C-AB32-AF89-12E7-2A222CD21B7B}"/>
                    </a:ext>
                  </a:extLst>
                </p:cNvPr>
                <p:cNvSpPr/>
                <p:nvPr userDrawn="1"/>
              </p:nvSpPr>
              <p:spPr>
                <a:xfrm>
                  <a:off x="360000" y="378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529E5FB6-CECD-7FF9-8DAF-B692A161324F}"/>
                    </a:ext>
                  </a:extLst>
                </p:cNvPr>
                <p:cNvSpPr/>
                <p:nvPr userDrawn="1"/>
              </p:nvSpPr>
              <p:spPr>
                <a:xfrm>
                  <a:off x="720000" y="378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BF11CA74-1096-BC43-0888-BE89F2E11816}"/>
                    </a:ext>
                  </a:extLst>
                </p:cNvPr>
                <p:cNvSpPr/>
                <p:nvPr userDrawn="1"/>
              </p:nvSpPr>
              <p:spPr>
                <a:xfrm>
                  <a:off x="0" y="3422310"/>
                  <a:ext cx="360000" cy="360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241A8B86-6BAB-6CE2-9E00-6D1D289BBF87}"/>
                  </a:ext>
                </a:extLst>
              </p:cNvPr>
              <p:cNvGrpSpPr/>
              <p:nvPr userDrawn="1"/>
            </p:nvGrpSpPr>
            <p:grpSpPr>
              <a:xfrm>
                <a:off x="8424000" y="814729"/>
                <a:ext cx="720708" cy="720000"/>
                <a:chOff x="8424000" y="814729"/>
                <a:chExt cx="720708" cy="720000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918210CB-57F5-B899-F88D-E157580E84E5}"/>
                    </a:ext>
                  </a:extLst>
                </p:cNvPr>
                <p:cNvSpPr/>
                <p:nvPr userDrawn="1"/>
              </p:nvSpPr>
              <p:spPr>
                <a:xfrm>
                  <a:off x="8784708" y="1174729"/>
                  <a:ext cx="360000" cy="3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" name="Rechteck 11">
                  <a:extLst>
                    <a:ext uri="{FF2B5EF4-FFF2-40B4-BE49-F238E27FC236}">
                      <a16:creationId xmlns:a16="http://schemas.microsoft.com/office/drawing/2014/main" id="{E22A68B4-23FA-CA51-EBC3-28BADF484559}"/>
                    </a:ext>
                  </a:extLst>
                </p:cNvPr>
                <p:cNvSpPr/>
                <p:nvPr userDrawn="1"/>
              </p:nvSpPr>
              <p:spPr>
                <a:xfrm>
                  <a:off x="8424000" y="814729"/>
                  <a:ext cx="360000" cy="3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C8CC1774-F621-F512-9FA7-C22492F012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25758" y="4716068"/>
                <a:ext cx="9195516" cy="427432"/>
              </a:xfrm>
              <a:prstGeom prst="rect">
                <a:avLst/>
              </a:prstGeom>
            </p:spPr>
          </p:pic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935E934-108C-E53B-DA1F-3FB0F9204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53" y="4820311"/>
              <a:ext cx="1073123" cy="307723"/>
            </a:xfrm>
            <a:prstGeom prst="rect">
              <a:avLst/>
            </a:prstGeom>
          </p:spPr>
        </p:pic>
      </p:grpSp>
      <p:pic>
        <p:nvPicPr>
          <p:cNvPr id="2" name="Picture Placeholder 10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FB18EB6-77B1-511E-95D4-B466556C7D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843" b="16843"/>
          <a:stretch>
            <a:fillRect/>
          </a:stretch>
        </p:blipFill>
        <p:spPr>
          <a:xfrm>
            <a:off x="434975" y="171666"/>
            <a:ext cx="2062163" cy="503238"/>
          </a:xfrm>
          <a:prstGeom prst="rect">
            <a:avLst/>
          </a:prstGeom>
        </p:spPr>
      </p:pic>
      <p:pic>
        <p:nvPicPr>
          <p:cNvPr id="3" name="Picture 2" descr="A picture containing circle, graphics, font, graphic design&#10;&#10;Description automatically generated">
            <a:extLst>
              <a:ext uri="{FF2B5EF4-FFF2-40B4-BE49-F238E27FC236}">
                <a16:creationId xmlns:a16="http://schemas.microsoft.com/office/drawing/2014/main" id="{54B4F78C-43DA-99A7-3922-0F4D7CEE7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506" y="171666"/>
            <a:ext cx="504679" cy="5046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2FCF13-4C7A-9688-8B82-3420E839C47C}"/>
              </a:ext>
            </a:extLst>
          </p:cNvPr>
          <p:cNvSpPr txBox="1"/>
          <p:nvPr/>
        </p:nvSpPr>
        <p:spPr>
          <a:xfrm>
            <a:off x="4158188" y="4033018"/>
            <a:ext cx="5249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NimbusRomNo9L-Medi"/>
              </a:rPr>
              <a:t>Check the paper:</a:t>
            </a:r>
          </a:p>
          <a:p>
            <a:r>
              <a:rPr lang="en-US" dirty="0">
                <a:solidFill>
                  <a:schemeClr val="bg1"/>
                </a:solidFill>
                <a:latin typeface="NimbusRomNo9L-Medi"/>
                <a:hlinkClick r:id="rId7"/>
              </a:rPr>
              <a:t>https://ebooks.iospress.nl/volumearticle/66251</a:t>
            </a:r>
            <a:endParaRPr lang="en-US" dirty="0">
              <a:solidFill>
                <a:schemeClr val="bg1"/>
              </a:solidFill>
              <a:latin typeface="NimbusRomNo9L-Medi"/>
            </a:endParaRPr>
          </a:p>
        </p:txBody>
      </p:sp>
    </p:spTree>
    <p:extLst>
      <p:ext uri="{BB962C8B-B14F-4D97-AF65-F5344CB8AC3E}">
        <p14:creationId xmlns:p14="http://schemas.microsoft.com/office/powerpoint/2010/main" val="1568983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0F5E-2D9A-1444-1CF0-EA02B58A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9D922-0532-D02F-F61E-C43F09688D8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D9BBF7AF-F5F3-C9F0-2667-F984E6FEA75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907704" y="552161"/>
            <a:ext cx="5182297" cy="3978391"/>
          </a:xfrm>
        </p:spPr>
      </p:pic>
    </p:spTree>
    <p:extLst>
      <p:ext uri="{BB962C8B-B14F-4D97-AF65-F5344CB8AC3E}">
        <p14:creationId xmlns:p14="http://schemas.microsoft.com/office/powerpoint/2010/main" val="424252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91E5-4BBE-1D46-1E3D-FD3D3EA2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6EE8B-81BE-915E-F3F8-263AAE5AAE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89C3C-1EFD-0D58-38B4-C26EA762CC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EB758-D6C7-6CFA-2169-1E7BF8DE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41098"/>
            <a:ext cx="7179149" cy="1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8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BE690-FE03-81FF-2A36-60A8C4AFC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437F-0A92-8D7C-C47A-30820CE1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BB289-FAEB-9728-5E24-D2C3E5D065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Outlier Detection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71DBE-5377-9BD2-45AA-D06E6267FB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6D81FA-2A2C-485D-C0BD-FFE0D84D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398" y="591530"/>
            <a:ext cx="5853377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6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BFDF-E4E4-B72C-EE83-0D9F0912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X-ray Free Electron Laser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4EC2B-ADE7-2972-AE4D-951898A55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@ </a:t>
            </a:r>
            <a:r>
              <a:rPr lang="en-US" dirty="0" err="1"/>
              <a:t>Deutsches</a:t>
            </a:r>
            <a:r>
              <a:rPr lang="en-US" dirty="0"/>
              <a:t> </a:t>
            </a:r>
            <a:r>
              <a:rPr lang="en-US" dirty="0" err="1"/>
              <a:t>Eletronen</a:t>
            </a:r>
            <a:r>
              <a:rPr lang="en-US" dirty="0"/>
              <a:t> Synchrotron (DESY)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9591F-913E-E010-F3EB-57DE237ED5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D5739E-1ADE-556A-E8EE-71474AA0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7" y="1722075"/>
            <a:ext cx="4082827" cy="272188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D860DC0-EBF5-F9EB-B146-5CA5E51F6669}"/>
              </a:ext>
            </a:extLst>
          </p:cNvPr>
          <p:cNvSpPr txBox="1">
            <a:spLocks/>
          </p:cNvSpPr>
          <p:nvPr/>
        </p:nvSpPr>
        <p:spPr>
          <a:xfrm>
            <a:off x="345157" y="1154939"/>
            <a:ext cx="8264988" cy="669538"/>
          </a:xfrm>
          <a:prstGeom prst="rect">
            <a:avLst/>
          </a:prstGeom>
        </p:spPr>
        <p:txBody>
          <a:bodyPr/>
          <a:lstStyle>
            <a:lvl1pPr marL="266700" indent="-2667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  <a:ea typeface="Calibri" panose="020F0502020204030204" pitchFamily="34" charset="0"/>
                <a:cs typeface="Calibri" panose="020F0502020204030204" pitchFamily="34" charset="0"/>
              </a:rPr>
              <a:t>Linear particle Free Electron Laser producing intense, ultrashort X-ray pulses.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281D1-EB79-677C-56A8-8C88643F98DF}"/>
              </a:ext>
            </a:extLst>
          </p:cNvPr>
          <p:cNvSpPr txBox="1"/>
          <p:nvPr/>
        </p:nvSpPr>
        <p:spPr>
          <a:xfrm>
            <a:off x="336966" y="4521115"/>
            <a:ext cx="3403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NimbusRomNo9L-Medi"/>
              </a:rPr>
              <a:t>Source: European XFEL GmbH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EA017-4A5C-9D13-4673-B8E2F976458B}"/>
              </a:ext>
            </a:extLst>
          </p:cNvPr>
          <p:cNvSpPr txBox="1"/>
          <p:nvPr/>
        </p:nvSpPr>
        <p:spPr>
          <a:xfrm>
            <a:off x="4860032" y="4528016"/>
            <a:ext cx="28664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NimbusRomNo9L-Medi"/>
              </a:rPr>
              <a:t>Source: European XFEL GmbH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3B4C4B40-D59B-0461-D767-DF974612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13717" y="1722076"/>
            <a:ext cx="4193318" cy="2799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024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AF684-57D9-6F7A-9BE2-1515AD49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A909C-72DB-5544-6606-EF6334B2DC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3A54F20E-8625-42A4-1C24-67BB74618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099328"/>
              </p:ext>
            </p:extLst>
          </p:nvPr>
        </p:nvGraphicFramePr>
        <p:xfrm>
          <a:off x="351098" y="1057270"/>
          <a:ext cx="4046284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459">
                  <a:extLst>
                    <a:ext uri="{9D8B030D-6E8A-4147-A177-3AD203B41FA5}">
                      <a16:colId xmlns:a16="http://schemas.microsoft.com/office/drawing/2014/main" val="2929329758"/>
                    </a:ext>
                  </a:extLst>
                </a:gridCol>
                <a:gridCol w="1081923">
                  <a:extLst>
                    <a:ext uri="{9D8B030D-6E8A-4147-A177-3AD203B41FA5}">
                      <a16:colId xmlns:a16="http://schemas.microsoft.com/office/drawing/2014/main" val="2525632486"/>
                    </a:ext>
                  </a:extLst>
                </a:gridCol>
                <a:gridCol w="2070902">
                  <a:extLst>
                    <a:ext uri="{9D8B030D-6E8A-4147-A177-3AD203B41FA5}">
                      <a16:colId xmlns:a16="http://schemas.microsoft.com/office/drawing/2014/main" val="206183028"/>
                    </a:ext>
                  </a:extLst>
                </a:gridCol>
              </a:tblGrid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Algorithm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Values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55394"/>
                  </a:ext>
                </a:extLst>
              </a:tr>
              <a:tr h="129064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Birch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threshold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0.2, 0.4, …, 3.8, 4.0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948005"/>
                  </a:ext>
                </a:extLst>
              </a:tr>
              <a:tr h="129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branching factor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20, 40, 60, 80, 100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0422322"/>
                  </a:ext>
                </a:extLst>
              </a:tr>
              <a:tr h="129064"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CBLOF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 clusters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2, 3, 4, 5, 6, 7, 8, 9, 10, 15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023260"/>
                  </a:ext>
                </a:extLst>
              </a:tr>
              <a:tr h="129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alpha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0.5, 0.6, 0.7, 0.9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665416"/>
                  </a:ext>
                </a:extLst>
              </a:tr>
              <a:tr h="129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beta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1.5, 2, 5, 7, 10, 15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939062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GMM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 components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2, 3, 4, 5, 6, 7, 8, 9, 10, 15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5408081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K-means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 clusters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2, 3, 4, 5, 6, 7, 8, 9, 10, 15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1606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E7DF55-03FA-5B2D-FF87-818B8193C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89446"/>
              </p:ext>
            </p:extLst>
          </p:nvPr>
        </p:nvGraphicFramePr>
        <p:xfrm>
          <a:off x="360000" y="3342832"/>
          <a:ext cx="4046284" cy="1477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459">
                  <a:extLst>
                    <a:ext uri="{9D8B030D-6E8A-4147-A177-3AD203B41FA5}">
                      <a16:colId xmlns:a16="http://schemas.microsoft.com/office/drawing/2014/main" val="3870096036"/>
                    </a:ext>
                  </a:extLst>
                </a:gridCol>
                <a:gridCol w="1431589">
                  <a:extLst>
                    <a:ext uri="{9D8B030D-6E8A-4147-A177-3AD203B41FA5}">
                      <a16:colId xmlns:a16="http://schemas.microsoft.com/office/drawing/2014/main" val="4112260037"/>
                    </a:ext>
                  </a:extLst>
                </a:gridCol>
                <a:gridCol w="1721236">
                  <a:extLst>
                    <a:ext uri="{9D8B030D-6E8A-4147-A177-3AD203B41FA5}">
                      <a16:colId xmlns:a16="http://schemas.microsoft.com/office/drawing/2014/main" val="3568425485"/>
                    </a:ext>
                  </a:extLst>
                </a:gridCol>
              </a:tblGrid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Algorithm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Values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666999"/>
                  </a:ext>
                </a:extLst>
              </a:tr>
              <a:tr h="258128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KDE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bandwidth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0.4, 0.6, …, 2.0, 2.2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16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KPCA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# components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1,2, …, 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38666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MCD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600165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PCA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 components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1,2, …, 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921724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Sampling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44987"/>
                  </a:ext>
                </a:extLst>
              </a:tr>
            </a:tbl>
          </a:graphicData>
        </a:graphic>
      </p:graphicFrame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F634480D-54C2-F09B-32AA-1C67214D2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129462"/>
              </p:ext>
            </p:extLst>
          </p:nvPr>
        </p:nvGraphicFramePr>
        <p:xfrm>
          <a:off x="4860111" y="1491630"/>
          <a:ext cx="4046284" cy="2696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459">
                  <a:extLst>
                    <a:ext uri="{9D8B030D-6E8A-4147-A177-3AD203B41FA5}">
                      <a16:colId xmlns:a16="http://schemas.microsoft.com/office/drawing/2014/main" val="2929329758"/>
                    </a:ext>
                  </a:extLst>
                </a:gridCol>
                <a:gridCol w="1431589">
                  <a:extLst>
                    <a:ext uri="{9D8B030D-6E8A-4147-A177-3AD203B41FA5}">
                      <a16:colId xmlns:a16="http://schemas.microsoft.com/office/drawing/2014/main" val="2525632486"/>
                    </a:ext>
                  </a:extLst>
                </a:gridCol>
                <a:gridCol w="1721236">
                  <a:extLst>
                    <a:ext uri="{9D8B030D-6E8A-4147-A177-3AD203B41FA5}">
                      <a16:colId xmlns:a16="http://schemas.microsoft.com/office/drawing/2014/main" val="206183028"/>
                    </a:ext>
                  </a:extLst>
                </a:gridCol>
              </a:tblGrid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Algorithm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Values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55394"/>
                  </a:ext>
                </a:extLst>
              </a:tr>
              <a:tr h="258128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ABOD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 nearest neighbors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5, 10, …, 95, 100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948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COF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# nearest neighbors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5, 10, …, 95, 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023260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COPOD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08081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ECOD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160610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IOF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219824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KNN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# nearest neighbors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5, 10, …, 95, 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14736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LMDD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094400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LOF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# nearest neighbors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5, 10, …, 95, 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615861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OCSVM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114907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SOS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perplexity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5, 10, …, 95, 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814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70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37CE-2434-A7B4-25D1-43DECA53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Laser-based Synchronization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51750-E4DD-C0CC-5F9C-D271EE1BC4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@EuXFEL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3720A-F38C-F07C-1932-8031B00F9F7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6" name="Picture 5" descr="A picture containing hockey, skiing, cartoon, sports equipment&#10;&#10;Description automatically generated">
            <a:extLst>
              <a:ext uri="{FF2B5EF4-FFF2-40B4-BE49-F238E27FC236}">
                <a16:creationId xmlns:a16="http://schemas.microsoft.com/office/drawing/2014/main" id="{EF601F97-C385-D918-252D-C35303CA5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902" y="928439"/>
            <a:ext cx="3107080" cy="14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5101D5-74F4-CA8C-F52D-92558CD19E25}"/>
              </a:ext>
            </a:extLst>
          </p:cNvPr>
          <p:cNvSpPr txBox="1"/>
          <p:nvPr/>
        </p:nvSpPr>
        <p:spPr>
          <a:xfrm>
            <a:off x="7117062" y="837661"/>
            <a:ext cx="1115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imbusRomNo9L-Medi"/>
              </a:rPr>
              <a:t>detector</a:t>
            </a:r>
            <a:endParaRPr lang="en-US" dirty="0">
              <a:latin typeface="NimbusRomNo9L-Medi"/>
            </a:endParaRPr>
          </a:p>
        </p:txBody>
      </p:sp>
      <p:pic>
        <p:nvPicPr>
          <p:cNvPr id="8" name="Picture 7" descr="A picture containing pipe, engineering, steel, industry&#10;&#10;Description automatically generated">
            <a:extLst>
              <a:ext uri="{FF2B5EF4-FFF2-40B4-BE49-F238E27FC236}">
                <a16:creationId xmlns:a16="http://schemas.microsoft.com/office/drawing/2014/main" id="{5D613554-E711-EA4F-5FF0-AAA8D0DD3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74" y="1274320"/>
            <a:ext cx="1406843" cy="937895"/>
          </a:xfrm>
          <a:prstGeom prst="rect">
            <a:avLst/>
          </a:prstGeom>
        </p:spPr>
      </p:pic>
      <p:pic>
        <p:nvPicPr>
          <p:cNvPr id="9" name="Graphic 8" descr="Monitor outline">
            <a:extLst>
              <a:ext uri="{FF2B5EF4-FFF2-40B4-BE49-F238E27FC236}">
                <a16:creationId xmlns:a16="http://schemas.microsoft.com/office/drawing/2014/main" id="{C61C0CE5-8511-771C-F16C-2CBFC5ADF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3852" y="949492"/>
            <a:ext cx="921775" cy="1338417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195EC08A-7272-8AD7-E605-848E1DD10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442" y="2491762"/>
            <a:ext cx="999800" cy="4735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3860AA-DA48-259C-AF94-B5B8B4DC6AB3}"/>
              </a:ext>
            </a:extLst>
          </p:cNvPr>
          <p:cNvCxnSpPr>
            <a:cxnSpLocks/>
          </p:cNvCxnSpPr>
          <p:nvPr/>
        </p:nvCxnSpPr>
        <p:spPr>
          <a:xfrm flipV="1">
            <a:off x="1713367" y="1740229"/>
            <a:ext cx="610733" cy="3039"/>
          </a:xfrm>
          <a:prstGeom prst="line">
            <a:avLst/>
          </a:prstGeom>
          <a:ln w="95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9A2077-ADEF-4850-37B6-9B9AEB348696}"/>
              </a:ext>
            </a:extLst>
          </p:cNvPr>
          <p:cNvGrpSpPr/>
          <p:nvPr/>
        </p:nvGrpSpPr>
        <p:grpSpPr>
          <a:xfrm>
            <a:off x="914695" y="2306018"/>
            <a:ext cx="5381403" cy="785834"/>
            <a:chOff x="1301929" y="2526790"/>
            <a:chExt cx="5381403" cy="78583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BDC9658-6CEF-A125-3C91-414FFEFB3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1929" y="2526790"/>
              <a:ext cx="1" cy="785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47F1290-9313-0F4E-35BD-471C401C88DF}"/>
                </a:ext>
              </a:extLst>
            </p:cNvPr>
            <p:cNvCxnSpPr>
              <a:cxnSpLocks/>
            </p:cNvCxnSpPr>
            <p:nvPr/>
          </p:nvCxnSpPr>
          <p:spPr>
            <a:xfrm>
              <a:off x="2786637" y="2943086"/>
              <a:ext cx="3896695" cy="62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DB64B-00B9-5C71-2BC2-16F13169FBD2}"/>
                </a:ext>
              </a:extLst>
            </p:cNvPr>
            <p:cNvSpPr txBox="1"/>
            <p:nvPr/>
          </p:nvSpPr>
          <p:spPr>
            <a:xfrm>
              <a:off x="1394837" y="2568584"/>
              <a:ext cx="10788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5"/>
                  </a:solidFill>
                  <a:latin typeface="NimbusRomNo9L-Medi"/>
                </a:rPr>
                <a:t>optical synchronization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C79240B-00D7-C943-DD5F-80DD86450F3D}"/>
              </a:ext>
            </a:extLst>
          </p:cNvPr>
          <p:cNvSpPr txBox="1"/>
          <p:nvPr/>
        </p:nvSpPr>
        <p:spPr>
          <a:xfrm>
            <a:off x="4067944" y="3097723"/>
            <a:ext cx="4887297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NimbusRomNo9L-Medi"/>
              </a:rPr>
              <a:t>Pump Probe Experiments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  <a:sym typeface="Wingdings" panose="05000000000000000000" pitchFamily="2" charset="2"/>
              </a:rPr>
              <a:t>Femtosecond synchronization between accelerator and PPL.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  <a:sym typeface="Wingdings" panose="05000000000000000000" pitchFamily="2" charset="2"/>
              </a:rPr>
              <a:t>Laser Oscillator generates the synchronizing signal.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Links between laser oscillator and synchronized devices each are actively length-stabilized.</a:t>
            </a:r>
          </a:p>
        </p:txBody>
      </p:sp>
      <p:pic>
        <p:nvPicPr>
          <p:cNvPr id="18" name="Picture 17" descr="A picture containing LEGO, screenshot, rectangle, design&#10;&#10;Description automatically generated">
            <a:extLst>
              <a:ext uri="{FF2B5EF4-FFF2-40B4-BE49-F238E27FC236}">
                <a16:creationId xmlns:a16="http://schemas.microsoft.com/office/drawing/2014/main" id="{93B3FC2D-E26E-7BB0-95B9-DAA7B0CD1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302" y="1264515"/>
            <a:ext cx="2675586" cy="9414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BC34B3-4F76-7F18-0539-BA6FB1112EF1}"/>
              </a:ext>
            </a:extLst>
          </p:cNvPr>
          <p:cNvSpPr txBox="1"/>
          <p:nvPr/>
        </p:nvSpPr>
        <p:spPr>
          <a:xfrm>
            <a:off x="1643413" y="1482864"/>
            <a:ext cx="7559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  <a:latin typeface="NimbusRomNo9L-Medi"/>
              </a:rPr>
              <a:t>electrons</a:t>
            </a:r>
            <a:endParaRPr lang="en-US" dirty="0">
              <a:solidFill>
                <a:srgbClr val="C00000"/>
              </a:solidFill>
              <a:latin typeface="NimbusRomNo9L-Med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A04A09-D5B6-FD54-DBE6-2E3A1F2AEF3A}"/>
              </a:ext>
            </a:extLst>
          </p:cNvPr>
          <p:cNvSpPr txBox="1"/>
          <p:nvPr/>
        </p:nvSpPr>
        <p:spPr>
          <a:xfrm>
            <a:off x="4572000" y="906911"/>
            <a:ext cx="14401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A417"/>
                </a:solidFill>
                <a:latin typeface="NimbusRomNo9L-Medi"/>
              </a:rPr>
              <a:t>X-ray 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7DBD6-8319-5629-E640-386CD9607EFC}"/>
              </a:ext>
            </a:extLst>
          </p:cNvPr>
          <p:cNvSpPr txBox="1"/>
          <p:nvPr/>
        </p:nvSpPr>
        <p:spPr>
          <a:xfrm>
            <a:off x="2399403" y="2227273"/>
            <a:ext cx="2431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NimbusRomNo9L-Medi"/>
              </a:rPr>
              <a:t>Source: European XFEL GmbH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844BD0-6DE1-E2E0-DF7E-38FB0C4C2A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3921527"/>
            <a:ext cx="1298246" cy="941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2E4BF3-09B7-813D-8322-5CC21F364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2981081"/>
            <a:ext cx="1078884" cy="5987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0899B9-42F9-F07A-3726-DA3A239C1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88" y="2961445"/>
            <a:ext cx="1078884" cy="59878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10A466-0278-4C95-DDAB-D487CD897984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2303130" y="3560226"/>
            <a:ext cx="0" cy="170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8C534C0-7C4C-E4B9-1314-42AA014CB844}"/>
              </a:ext>
            </a:extLst>
          </p:cNvPr>
          <p:cNvCxnSpPr>
            <a:cxnSpLocks/>
          </p:cNvCxnSpPr>
          <p:nvPr/>
        </p:nvCxnSpPr>
        <p:spPr>
          <a:xfrm flipV="1">
            <a:off x="917970" y="3554596"/>
            <a:ext cx="0" cy="170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EFD6B7-B8DE-71DF-1B95-641B57B9E9C0}"/>
              </a:ext>
            </a:extLst>
          </p:cNvPr>
          <p:cNvCxnSpPr/>
          <p:nvPr/>
        </p:nvCxnSpPr>
        <p:spPr>
          <a:xfrm>
            <a:off x="914695" y="3724846"/>
            <a:ext cx="138843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76B5A63-FCBD-DD9F-2A8B-4E4666952F8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1548715" y="3730476"/>
            <a:ext cx="0" cy="19105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A2D7DDF-452F-9DCD-D739-36C7A2C5E71D}"/>
              </a:ext>
            </a:extLst>
          </p:cNvPr>
          <p:cNvCxnSpPr>
            <a:cxnSpLocks/>
          </p:cNvCxnSpPr>
          <p:nvPr/>
        </p:nvCxnSpPr>
        <p:spPr>
          <a:xfrm>
            <a:off x="2399403" y="2722314"/>
            <a:ext cx="0" cy="19105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F96-E10C-5B9E-7C60-2C12448C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Laser-based Synchronization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BF259-FF1C-71F5-A66F-53520857AC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@EuXFEL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49E02-C333-D0CC-7934-2410612A793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1025017"/>
            <a:ext cx="8424000" cy="1964502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No pump-probe experiments possible if laser-based synchronization does not work at high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Main component of the system: laser oscillator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216.667 MHz signal (4.6 ns)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Synchronization of  other components via a stable phase</a:t>
            </a:r>
          </a:p>
          <a:p>
            <a:pPr marL="153987"/>
            <a:br>
              <a:rPr lang="en-US" sz="1300" dirty="0">
                <a:latin typeface="NimbusRomNo9L-Medi"/>
              </a:rPr>
            </a:br>
            <a:endParaRPr lang="en-US" sz="1300" dirty="0">
              <a:latin typeface="NimbusRomNo9L-Medi"/>
            </a:endParaRPr>
          </a:p>
          <a:p>
            <a:pPr marL="439737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Synchronizing signal is influenced by different disturbances: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Changes in the environment (temperature, humidity, air pressure, vibrations)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Electrical, optical, mechanical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Seismic activities</a:t>
            </a:r>
          </a:p>
          <a:p>
            <a:pPr marL="439737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NimbusRomNo9L-Medi"/>
              </a:rPr>
              <a:t>Active phase stabilization using Proportional Integral (PI) controller.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C848-479B-DE97-77EF-31AAA61401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Condition Monitoring and Disturbance Classification | </a:t>
            </a:r>
            <a:r>
              <a:rPr lang="de-DE" dirty="0"/>
              <a:t>Arne Grünhagen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305C48-6345-3AFC-BC55-227DB6E232C2}"/>
              </a:ext>
            </a:extLst>
          </p:cNvPr>
          <p:cNvSpPr/>
          <p:nvPr/>
        </p:nvSpPr>
        <p:spPr>
          <a:xfrm>
            <a:off x="697294" y="3577338"/>
            <a:ext cx="1266080" cy="5325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NimbusRomNo9L-Medi"/>
              </a:rPr>
              <a:t>PI - controller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AD6105-B47F-7284-575C-81F1CBB7F6E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963374" y="3843609"/>
            <a:ext cx="21045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15B45D-A2EA-8692-6F55-A18CE937E45D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561449" y="3843608"/>
            <a:ext cx="149899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7DB3CB-FD73-E5EF-1867-139B3CD65EED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330334" y="4109880"/>
            <a:ext cx="0" cy="459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C47BF-ADAE-9607-87F8-09D4A606405B}"/>
              </a:ext>
            </a:extLst>
          </p:cNvPr>
          <p:cNvCxnSpPr>
            <a:cxnSpLocks/>
          </p:cNvCxnSpPr>
          <p:nvPr/>
        </p:nvCxnSpPr>
        <p:spPr>
          <a:xfrm>
            <a:off x="1330334" y="4569140"/>
            <a:ext cx="5047817" cy="1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6E2341-E928-5D95-FA7D-AF07485BC16C}"/>
              </a:ext>
            </a:extLst>
          </p:cNvPr>
          <p:cNvCxnSpPr>
            <a:cxnSpLocks/>
          </p:cNvCxnSpPr>
          <p:nvPr/>
        </p:nvCxnSpPr>
        <p:spPr>
          <a:xfrm>
            <a:off x="6378151" y="3843609"/>
            <a:ext cx="0" cy="727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Picture 1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6CC2FC31-4A4F-6BED-1490-DD5AF1C9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447" y="3284004"/>
            <a:ext cx="1492277" cy="1119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C4A4AE-F591-C7A4-CA2B-4286C05E3B33}"/>
              </a:ext>
            </a:extLst>
          </p:cNvPr>
          <p:cNvSpPr txBox="1"/>
          <p:nvPr/>
        </p:nvSpPr>
        <p:spPr>
          <a:xfrm>
            <a:off x="1996788" y="3560474"/>
            <a:ext cx="2043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NimbusRomNo9L-Medi"/>
              </a:rPr>
              <a:t>controller output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492F8F-BEA9-F878-3C4F-C54536009449}"/>
              </a:ext>
            </a:extLst>
          </p:cNvPr>
          <p:cNvSpPr/>
          <p:nvPr/>
        </p:nvSpPr>
        <p:spPr>
          <a:xfrm>
            <a:off x="1411006" y="4174247"/>
            <a:ext cx="1165174" cy="35263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NimbusRomNo9L-Med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863B4-AE20-7279-947F-E2647D1FC17A}"/>
              </a:ext>
            </a:extLst>
          </p:cNvPr>
          <p:cNvSpPr txBox="1"/>
          <p:nvPr/>
        </p:nvSpPr>
        <p:spPr>
          <a:xfrm>
            <a:off x="1501539" y="4191437"/>
            <a:ext cx="1022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NimbusRomNo9L-Medi"/>
              </a:rPr>
              <a:t>phase error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F72A41-4695-D0DB-95C7-E25162879BD9}"/>
              </a:ext>
            </a:extLst>
          </p:cNvPr>
          <p:cNvSpPr/>
          <p:nvPr/>
        </p:nvSpPr>
        <p:spPr>
          <a:xfrm>
            <a:off x="2197489" y="3569927"/>
            <a:ext cx="1616438" cy="35263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NimbusRomNo9L-Medi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03D2C75-88DF-AB12-28E6-8DCF74B6D2B9}"/>
              </a:ext>
            </a:extLst>
          </p:cNvPr>
          <p:cNvSpPr/>
          <p:nvPr/>
        </p:nvSpPr>
        <p:spPr>
          <a:xfrm>
            <a:off x="5970946" y="3811923"/>
            <a:ext cx="66057" cy="63369"/>
          </a:xfrm>
          <a:prstGeom prst="flowChartConnector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0591D9-7412-4617-843D-8E8A10542C96}"/>
              </a:ext>
            </a:extLst>
          </p:cNvPr>
          <p:cNvCxnSpPr>
            <a:cxnSpLocks/>
          </p:cNvCxnSpPr>
          <p:nvPr/>
        </p:nvCxnSpPr>
        <p:spPr>
          <a:xfrm>
            <a:off x="6003974" y="3579862"/>
            <a:ext cx="1" cy="232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9292C97-A599-DBC1-5A3E-077494E0D1A9}"/>
              </a:ext>
            </a:extLst>
          </p:cNvPr>
          <p:cNvSpPr txBox="1"/>
          <p:nvPr/>
        </p:nvSpPr>
        <p:spPr>
          <a:xfrm>
            <a:off x="5477356" y="3255789"/>
            <a:ext cx="10532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NimbusRomNo9L-Medi"/>
              </a:rPr>
              <a:t>disturbances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A7F766-B0B2-9D6E-A4DD-68B756D92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666" y="3341220"/>
            <a:ext cx="1298246" cy="941405"/>
          </a:xfrm>
          <a:prstGeom prst="rect">
            <a:avLst/>
          </a:prstGeom>
        </p:spPr>
      </p:pic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95762909-F307-A4CC-2FDE-0A47175B68B9}"/>
              </a:ext>
            </a:extLst>
          </p:cNvPr>
          <p:cNvSpPr/>
          <p:nvPr/>
        </p:nvSpPr>
        <p:spPr>
          <a:xfrm>
            <a:off x="6345122" y="3811924"/>
            <a:ext cx="66057" cy="63369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 animBg="1"/>
      <p:bldP spid="16" grpId="0"/>
      <p:bldP spid="17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95C4-99D8-C62E-6E7A-A5E9191D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7C8ACD-9C52-03CD-7824-5785325F82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Goal: Comparison of Feature Extraction and Diagnosis 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2F5BD-42C9-903F-B959-D282021C2D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8A2FFA-395A-2EBB-EB94-63DA97F3514D}"/>
              </a:ext>
            </a:extLst>
          </p:cNvPr>
          <p:cNvSpPr/>
          <p:nvPr/>
        </p:nvSpPr>
        <p:spPr>
          <a:xfrm>
            <a:off x="1061003" y="1221184"/>
            <a:ext cx="2016224" cy="36004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Controller Output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2F572F-BD67-B0E5-B4EE-2F289C67D72E}"/>
              </a:ext>
            </a:extLst>
          </p:cNvPr>
          <p:cNvSpPr/>
          <p:nvPr/>
        </p:nvSpPr>
        <p:spPr>
          <a:xfrm>
            <a:off x="3216813" y="1214590"/>
            <a:ext cx="2016224" cy="36004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Phase error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74E068-0D69-4267-F086-906AC68A3A9F}"/>
              </a:ext>
            </a:extLst>
          </p:cNvPr>
          <p:cNvSpPr/>
          <p:nvPr/>
        </p:nvSpPr>
        <p:spPr>
          <a:xfrm>
            <a:off x="1840391" y="2917770"/>
            <a:ext cx="2592288" cy="2922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Feature Extraction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892968-1AE8-E6B8-5BD4-44DA3685212A}"/>
              </a:ext>
            </a:extLst>
          </p:cNvPr>
          <p:cNvCxnSpPr>
            <a:cxnSpLocks/>
            <a:stCxn id="73" idx="2"/>
            <a:endCxn id="16" idx="0"/>
          </p:cNvCxnSpPr>
          <p:nvPr/>
        </p:nvCxnSpPr>
        <p:spPr>
          <a:xfrm>
            <a:off x="3136535" y="2268067"/>
            <a:ext cx="0" cy="649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C834888-30E9-319F-7D0D-39427C3C7A9C}"/>
              </a:ext>
            </a:extLst>
          </p:cNvPr>
          <p:cNvSpPr/>
          <p:nvPr/>
        </p:nvSpPr>
        <p:spPr>
          <a:xfrm>
            <a:off x="1876395" y="1975783"/>
            <a:ext cx="2520280" cy="2922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Data Preparation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1C707B3-F50A-E1FC-4309-00CA9E3F7DEA}"/>
              </a:ext>
            </a:extLst>
          </p:cNvPr>
          <p:cNvCxnSpPr>
            <a:cxnSpLocks/>
            <a:stCxn id="10" idx="2"/>
            <a:endCxn id="73" idx="0"/>
          </p:cNvCxnSpPr>
          <p:nvPr/>
        </p:nvCxnSpPr>
        <p:spPr>
          <a:xfrm>
            <a:off x="2069115" y="1581224"/>
            <a:ext cx="1067420" cy="394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095FF0A-A4E4-4A81-9D63-415DB4D71DAF}"/>
              </a:ext>
            </a:extLst>
          </p:cNvPr>
          <p:cNvCxnSpPr>
            <a:cxnSpLocks/>
            <a:stCxn id="11" idx="2"/>
            <a:endCxn id="73" idx="0"/>
          </p:cNvCxnSpPr>
          <p:nvPr/>
        </p:nvCxnSpPr>
        <p:spPr>
          <a:xfrm flipH="1">
            <a:off x="3136535" y="1574630"/>
            <a:ext cx="1088390" cy="401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F757C2C-AAD3-9A7B-BAA3-F00597CFE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735774"/>
              </p:ext>
            </p:extLst>
          </p:nvPr>
        </p:nvGraphicFramePr>
        <p:xfrm>
          <a:off x="4560210" y="1817125"/>
          <a:ext cx="3844052" cy="609600"/>
        </p:xfrm>
        <a:graphic>
          <a:graphicData uri="http://schemas.openxmlformats.org/drawingml/2006/table">
            <a:tbl>
              <a:tblPr bandRow="1">
                <a:tableStyleId>{85BE263C-DBD7-4A20-BB59-AAB30ACAA65A}</a:tableStyleId>
              </a:tblPr>
              <a:tblGrid>
                <a:gridCol w="877060">
                  <a:extLst>
                    <a:ext uri="{9D8B030D-6E8A-4147-A177-3AD203B41FA5}">
                      <a16:colId xmlns:a16="http://schemas.microsoft.com/office/drawing/2014/main" val="1197963259"/>
                    </a:ext>
                  </a:extLst>
                </a:gridCol>
                <a:gridCol w="2966992">
                  <a:extLst>
                    <a:ext uri="{9D8B030D-6E8A-4147-A177-3AD203B41FA5}">
                      <a16:colId xmlns:a16="http://schemas.microsoft.com/office/drawing/2014/main" val="1377060590"/>
                    </a:ext>
                  </a:extLst>
                </a:gridCol>
              </a:tblGrid>
              <a:tr h="284126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Input: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CTRL output and phase 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636208"/>
                  </a:ext>
                </a:extLst>
              </a:tr>
              <a:tr h="284126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Output: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 snippet and PSD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71407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AB3899A-305F-7D2E-80E3-4ED44D83D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47771"/>
              </p:ext>
            </p:extLst>
          </p:nvPr>
        </p:nvGraphicFramePr>
        <p:xfrm>
          <a:off x="4563151" y="2754942"/>
          <a:ext cx="3844052" cy="609600"/>
        </p:xfrm>
        <a:graphic>
          <a:graphicData uri="http://schemas.openxmlformats.org/drawingml/2006/table">
            <a:tbl>
              <a:tblPr bandRow="1">
                <a:tableStyleId>{85BE263C-DBD7-4A20-BB59-AAB30ACAA65A}</a:tableStyleId>
              </a:tblPr>
              <a:tblGrid>
                <a:gridCol w="877060">
                  <a:extLst>
                    <a:ext uri="{9D8B030D-6E8A-4147-A177-3AD203B41FA5}">
                      <a16:colId xmlns:a16="http://schemas.microsoft.com/office/drawing/2014/main" val="1197963259"/>
                    </a:ext>
                  </a:extLst>
                </a:gridCol>
                <a:gridCol w="2966992">
                  <a:extLst>
                    <a:ext uri="{9D8B030D-6E8A-4147-A177-3AD203B41FA5}">
                      <a16:colId xmlns:a16="http://schemas.microsoft.com/office/drawing/2014/main" val="1377060590"/>
                    </a:ext>
                  </a:extLst>
                </a:gridCol>
              </a:tblGrid>
              <a:tr h="284126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Input: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 snippet and PSD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636208"/>
                  </a:ext>
                </a:extLst>
              </a:tr>
              <a:tr h="284126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Output: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vector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714074"/>
                  </a:ext>
                </a:extLst>
              </a:tr>
            </a:tbl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0E198C-64AD-7B2A-D992-CD1D485B0FF9}"/>
              </a:ext>
            </a:extLst>
          </p:cNvPr>
          <p:cNvSpPr/>
          <p:nvPr/>
        </p:nvSpPr>
        <p:spPr>
          <a:xfrm>
            <a:off x="1835696" y="3850902"/>
            <a:ext cx="2592288" cy="2922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Diagnosis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72B142-2D5E-9A1C-10DC-7E29FCDFD4B8}"/>
              </a:ext>
            </a:extLst>
          </p:cNvPr>
          <p:cNvCxnSpPr>
            <a:cxnSpLocks/>
            <a:stCxn id="16" idx="2"/>
            <a:endCxn id="27" idx="0"/>
          </p:cNvCxnSpPr>
          <p:nvPr/>
        </p:nvCxnSpPr>
        <p:spPr>
          <a:xfrm flipH="1">
            <a:off x="3131840" y="3210054"/>
            <a:ext cx="4695" cy="64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B0C6290-39B3-E8CB-6DC0-73A9A5B20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534396"/>
              </p:ext>
            </p:extLst>
          </p:nvPr>
        </p:nvGraphicFramePr>
        <p:xfrm>
          <a:off x="4560210" y="3692244"/>
          <a:ext cx="3844052" cy="822960"/>
        </p:xfrm>
        <a:graphic>
          <a:graphicData uri="http://schemas.openxmlformats.org/drawingml/2006/table">
            <a:tbl>
              <a:tblPr bandRow="1">
                <a:tableStyleId>{85BE263C-DBD7-4A20-BB59-AAB30ACAA65A}</a:tableStyleId>
              </a:tblPr>
              <a:tblGrid>
                <a:gridCol w="877060">
                  <a:extLst>
                    <a:ext uri="{9D8B030D-6E8A-4147-A177-3AD203B41FA5}">
                      <a16:colId xmlns:a16="http://schemas.microsoft.com/office/drawing/2014/main" val="1197963259"/>
                    </a:ext>
                  </a:extLst>
                </a:gridCol>
                <a:gridCol w="2966992">
                  <a:extLst>
                    <a:ext uri="{9D8B030D-6E8A-4147-A177-3AD203B41FA5}">
                      <a16:colId xmlns:a16="http://schemas.microsoft.com/office/drawing/2014/main" val="1377060590"/>
                    </a:ext>
                  </a:extLst>
                </a:gridCol>
              </a:tblGrid>
              <a:tr h="284126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Input: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vector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636208"/>
                  </a:ext>
                </a:extLst>
              </a:tr>
              <a:tr h="284126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Output: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Assignment of disturbance classes at any time with certainty score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714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66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0300B-6F29-2324-6D75-6ED3CE7C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Preparation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BA9BE-6B64-EAEE-2331-17E797E795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5792A-1A05-EAFC-5A99-B1E7800B1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649881"/>
            <a:ext cx="5431293" cy="1318009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300703AD-DB34-9274-0248-46E7A0F7CE39}"/>
              </a:ext>
            </a:extLst>
          </p:cNvPr>
          <p:cNvSpPr/>
          <p:nvPr/>
        </p:nvSpPr>
        <p:spPr>
          <a:xfrm>
            <a:off x="2362923" y="2053496"/>
            <a:ext cx="1496516" cy="989554"/>
          </a:xfrm>
          <a:prstGeom prst="downArrow">
            <a:avLst>
              <a:gd name="adj1" fmla="val 64430"/>
              <a:gd name="adj2" fmla="val 564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Welch’s 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D0620-CECA-632B-580C-45BF7C23CC79}"/>
              </a:ext>
            </a:extLst>
          </p:cNvPr>
          <p:cNvSpPr txBox="1"/>
          <p:nvPr/>
        </p:nvSpPr>
        <p:spPr>
          <a:xfrm>
            <a:off x="5508105" y="2132442"/>
            <a:ext cx="345644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Spectral Density Estimation using Welch’s method.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PSD reveals power distribution of a signal across different frequencies.</a:t>
            </a:r>
          </a:p>
          <a:p>
            <a:pPr marL="80010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Identify dominant frequencies.</a:t>
            </a:r>
          </a:p>
          <a:p>
            <a:pPr marL="80010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Detect periodic or noise components in a signal.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132A7-C2EC-6B85-0D1D-892438881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5" y="3210313"/>
            <a:ext cx="5418559" cy="13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0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757C-E373-359C-00D2-6F1AEA25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4410E-903F-3B7E-E4FC-ABF44ADE40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96121-BD67-215F-67B2-6F1DA14668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10935A1-46BD-A083-DB33-16EEAAD7F9C7}"/>
              </a:ext>
            </a:extLst>
          </p:cNvPr>
          <p:cNvSpPr txBox="1">
            <a:spLocks/>
          </p:cNvSpPr>
          <p:nvPr/>
        </p:nvSpPr>
        <p:spPr>
          <a:xfrm>
            <a:off x="358775" y="1203598"/>
            <a:ext cx="8323587" cy="13123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6213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Calculate a set of basic characteristics using                        from </a:t>
            </a:r>
            <a:r>
              <a:rPr lang="en-US" sz="1400" b="1" dirty="0">
                <a:latin typeface="NimbusRomNo9L-Medi"/>
              </a:rPr>
              <a:t>time snippet </a:t>
            </a:r>
            <a:r>
              <a:rPr lang="en-US" sz="1400" dirty="0">
                <a:latin typeface="NimbusRomNo9L-Medi"/>
              </a:rPr>
              <a:t>and </a:t>
            </a:r>
            <a:r>
              <a:rPr lang="en-US" sz="1400" b="1" dirty="0">
                <a:latin typeface="NimbusRomNo9L-Medi"/>
              </a:rPr>
              <a:t>PSD.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13 statistics are calculated for each time snippet or PSD.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A284159-2F8D-2236-1F58-97CB435D0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17045"/>
              </p:ext>
            </p:extLst>
          </p:nvPr>
        </p:nvGraphicFramePr>
        <p:xfrm>
          <a:off x="3952328" y="2653959"/>
          <a:ext cx="4830447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205">
                  <a:extLst>
                    <a:ext uri="{9D8B030D-6E8A-4147-A177-3AD203B41FA5}">
                      <a16:colId xmlns:a16="http://schemas.microsoft.com/office/drawing/2014/main" val="3885002166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1954283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479959108"/>
                    </a:ext>
                  </a:extLst>
                </a:gridCol>
                <a:gridCol w="770619">
                  <a:extLst>
                    <a:ext uri="{9D8B030D-6E8A-4147-A177-3AD203B41FA5}">
                      <a16:colId xmlns:a16="http://schemas.microsoft.com/office/drawing/2014/main" val="3393814192"/>
                    </a:ext>
                  </a:extLst>
                </a:gridCol>
                <a:gridCol w="764499">
                  <a:extLst>
                    <a:ext uri="{9D8B030D-6E8A-4147-A177-3AD203B41FA5}">
                      <a16:colId xmlns:a16="http://schemas.microsoft.com/office/drawing/2014/main" val="181095067"/>
                    </a:ext>
                  </a:extLst>
                </a:gridCol>
                <a:gridCol w="727023">
                  <a:extLst>
                    <a:ext uri="{9D8B030D-6E8A-4147-A177-3AD203B41FA5}">
                      <a16:colId xmlns:a16="http://schemas.microsoft.com/office/drawing/2014/main" val="3552912722"/>
                    </a:ext>
                  </a:extLst>
                </a:gridCol>
                <a:gridCol w="392801">
                  <a:extLst>
                    <a:ext uri="{9D8B030D-6E8A-4147-A177-3AD203B41FA5}">
                      <a16:colId xmlns:a16="http://schemas.microsoft.com/office/drawing/2014/main" val="1392132834"/>
                    </a:ext>
                  </a:extLst>
                </a:gridCol>
              </a:tblGrid>
              <a:tr h="20862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time (sec)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maximum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mean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standard deviation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variance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891085"/>
                  </a:ext>
                </a:extLst>
              </a:tr>
              <a:tr h="34112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0.0 –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-89.0351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-114.0734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-109.8984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2.3916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5.7201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97580"/>
                  </a:ext>
                </a:extLst>
              </a:tr>
              <a:tr h="356366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0.1 –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-88.9563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-113.9317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-109.9277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2.3566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5.5538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404288"/>
                  </a:ext>
                </a:extLst>
              </a:tr>
              <a:tr h="215139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618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63CAF55-E773-8ED6-FFED-F5AA97D800B8}"/>
              </a:ext>
            </a:extLst>
          </p:cNvPr>
          <p:cNvSpPr txBox="1"/>
          <p:nvPr/>
        </p:nvSpPr>
        <p:spPr>
          <a:xfrm>
            <a:off x="535388" y="2177425"/>
            <a:ext cx="8247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NimbusRomNo9L-Medi"/>
              </a:rPr>
              <a:t>Example: statistics from PSD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239BD18-3FA7-83FB-01E8-A90CBB258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684" y="2540510"/>
            <a:ext cx="3475844" cy="1737922"/>
          </a:xfrm>
          <a:prstGeom prst="rect">
            <a:avLst/>
          </a:prstGeom>
        </p:spPr>
      </p:pic>
      <p:pic>
        <p:nvPicPr>
          <p:cNvPr id="10" name="Picture 9" descr="A picture containing font, graphics, diagram, line&#10;&#10;Description automatically generated">
            <a:extLst>
              <a:ext uri="{FF2B5EF4-FFF2-40B4-BE49-F238E27FC236}">
                <a16:creationId xmlns:a16="http://schemas.microsoft.com/office/drawing/2014/main" id="{F062AB69-F996-EB88-1FE2-C39FB0E64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095580"/>
            <a:ext cx="907415" cy="4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7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A7032-369F-2F06-96DA-1FFD70867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619F-F260-5C6F-579E-004E1BAD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9D6DC-0B89-0B26-AE6C-3D0DFBC5B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Peak Characteristics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54988-80A3-7260-F808-9412984BCE6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Peaks are important characteristics of a PSD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Peak features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Most prominent peaks</a:t>
            </a:r>
          </a:p>
          <a:p>
            <a:pPr marL="80010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imbusRomNo9L-Medi"/>
              </a:rPr>
              <a:t>Number of peaks having a minimum prominence per range. Each range covers 5000 kHz.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CA69-89EF-5B85-91E4-BBA1941AA1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E5E5B91-9229-ADA4-1C8F-F511C9EC8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359" y="3106198"/>
            <a:ext cx="3477599" cy="17388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B8E9C96-6E5D-826C-B7B2-DC34BBDC3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139387"/>
              </p:ext>
            </p:extLst>
          </p:nvPr>
        </p:nvGraphicFramePr>
        <p:xfrm>
          <a:off x="3945143" y="3019740"/>
          <a:ext cx="4332018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205">
                  <a:extLst>
                    <a:ext uri="{9D8B030D-6E8A-4147-A177-3AD203B41FA5}">
                      <a16:colId xmlns:a16="http://schemas.microsoft.com/office/drawing/2014/main" val="3885002166"/>
                    </a:ext>
                  </a:extLst>
                </a:gridCol>
                <a:gridCol w="1446530">
                  <a:extLst>
                    <a:ext uri="{9D8B030D-6E8A-4147-A177-3AD203B41FA5}">
                      <a16:colId xmlns:a16="http://schemas.microsoft.com/office/drawing/2014/main" val="1954283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479959108"/>
                    </a:ext>
                  </a:extLst>
                </a:gridCol>
                <a:gridCol w="1102042">
                  <a:extLst>
                    <a:ext uri="{9D8B030D-6E8A-4147-A177-3AD203B41FA5}">
                      <a16:colId xmlns:a16="http://schemas.microsoft.com/office/drawing/2014/main" val="3393814192"/>
                    </a:ext>
                  </a:extLst>
                </a:gridCol>
                <a:gridCol w="392801">
                  <a:extLst>
                    <a:ext uri="{9D8B030D-6E8A-4147-A177-3AD203B41FA5}">
                      <a16:colId xmlns:a16="http://schemas.microsoft.com/office/drawing/2014/main" val="1392132834"/>
                    </a:ext>
                  </a:extLst>
                </a:gridCol>
              </a:tblGrid>
              <a:tr h="20862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time (sec)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Peak 1 - prominence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Peak 1 - 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Peak 1 -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891085"/>
                  </a:ext>
                </a:extLst>
              </a:tr>
              <a:tr h="34112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0.0 –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60,322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-99,36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97580"/>
                  </a:ext>
                </a:extLst>
              </a:tr>
              <a:tr h="356366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0.1 –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30,23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60,289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-99,29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404288"/>
                  </a:ext>
                </a:extLst>
              </a:tr>
              <a:tr h="215139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618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35974D-8435-FDB6-54C3-7504EC62192C}"/>
              </a:ext>
            </a:extLst>
          </p:cNvPr>
          <p:cNvSpPr txBox="1"/>
          <p:nvPr/>
        </p:nvSpPr>
        <p:spPr>
          <a:xfrm>
            <a:off x="501595" y="2571750"/>
            <a:ext cx="8247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NimbusRomNo9L-Medi"/>
              </a:rPr>
              <a:t>Example: peak characteristics from PSD</a:t>
            </a:r>
          </a:p>
        </p:txBody>
      </p:sp>
    </p:spTree>
    <p:extLst>
      <p:ext uri="{BB962C8B-B14F-4D97-AF65-F5344CB8AC3E}">
        <p14:creationId xmlns:p14="http://schemas.microsoft.com/office/powerpoint/2010/main" val="2421676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653E0-8461-A734-3EC5-7EEF53A03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3195-D251-68EC-79C8-CFBC53C3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A296A-440C-3E00-B6BD-4CCD993951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8278B-423A-7A24-95BA-483565BE696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39737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RomNo9L-Medi"/>
              </a:rPr>
              <a:t>Autoencoder is trained on 2500 dimensional PSDs.</a:t>
            </a:r>
          </a:p>
          <a:p>
            <a:pPr marL="439737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RomNo9L-Medi"/>
              </a:rPr>
              <a:t>10-dimensional latent space is used as feature vector.</a:t>
            </a:r>
          </a:p>
          <a:p>
            <a:pPr marL="439737" indent="-285750">
              <a:buFont typeface="Arial" panose="020B0604020202020204" pitchFamily="34" charset="0"/>
              <a:buChar char="•"/>
            </a:pPr>
            <a:endParaRPr lang="en-US" dirty="0">
              <a:latin typeface="NimbusRomNo9L-Medi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D90C8-1893-7C04-CB74-2ABE5F9A48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Condition Monitoring and Disturbance Classification | </a:t>
            </a:r>
            <a:r>
              <a:rPr lang="de-DE"/>
              <a:t>Arne Grünhagen</a:t>
            </a:r>
            <a:endParaRPr lang="de-DE" dirty="0"/>
          </a:p>
        </p:txBody>
      </p:sp>
      <p:pic>
        <p:nvPicPr>
          <p:cNvPr id="6" name="Picture 5" descr="A picture containing shoji&#10;&#10;Description automatically generated">
            <a:extLst>
              <a:ext uri="{FF2B5EF4-FFF2-40B4-BE49-F238E27FC236}">
                <a16:creationId xmlns:a16="http://schemas.microsoft.com/office/drawing/2014/main" id="{FD1BA459-8517-2443-5AD5-17EF3D9081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18065"/>
            <a:ext cx="2878666" cy="226137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B75293F-BF86-3F52-D740-6C0425F3A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540752"/>
              </p:ext>
            </p:extLst>
          </p:nvPr>
        </p:nvGraphicFramePr>
        <p:xfrm>
          <a:off x="5812778" y="2838641"/>
          <a:ext cx="2878666" cy="1185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3885002166"/>
                    </a:ext>
                  </a:extLst>
                </a:gridCol>
                <a:gridCol w="653642">
                  <a:extLst>
                    <a:ext uri="{9D8B030D-6E8A-4147-A177-3AD203B41FA5}">
                      <a16:colId xmlns:a16="http://schemas.microsoft.com/office/drawing/2014/main" val="195428379"/>
                    </a:ext>
                  </a:extLst>
                </a:gridCol>
                <a:gridCol w="918766">
                  <a:extLst>
                    <a:ext uri="{9D8B030D-6E8A-4147-A177-3AD203B41FA5}">
                      <a16:colId xmlns:a16="http://schemas.microsoft.com/office/drawing/2014/main" val="2479959108"/>
                    </a:ext>
                  </a:extLst>
                </a:gridCol>
                <a:gridCol w="536638">
                  <a:extLst>
                    <a:ext uri="{9D8B030D-6E8A-4147-A177-3AD203B41FA5}">
                      <a16:colId xmlns:a16="http://schemas.microsoft.com/office/drawing/2014/main" val="1392132834"/>
                    </a:ext>
                  </a:extLst>
                </a:gridCol>
              </a:tblGrid>
              <a:tr h="20862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time (sec)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latent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latent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891085"/>
                  </a:ext>
                </a:extLst>
              </a:tr>
              <a:tr h="34112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0.0 –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-0.5923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0.1238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97580"/>
                  </a:ext>
                </a:extLst>
              </a:tr>
              <a:tr h="356366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0.1 –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-0.5303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0.0166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404288"/>
                  </a:ext>
                </a:extLst>
              </a:tr>
              <a:tr h="215139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6180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3A7DBB-5125-EBD3-993E-9DC105A102FD}"/>
              </a:ext>
            </a:extLst>
          </p:cNvPr>
          <p:cNvSpPr txBox="1"/>
          <p:nvPr/>
        </p:nvSpPr>
        <p:spPr>
          <a:xfrm>
            <a:off x="5560787" y="2496390"/>
            <a:ext cx="3382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NimbusRomNo9L-Medi"/>
              </a:rPr>
              <a:t>Example: autoencoder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606828554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sfolie">
  <a:themeElements>
    <a:clrScheme name="DASHH">
      <a:dk1>
        <a:srgbClr val="000000"/>
      </a:dk1>
      <a:lt1>
        <a:srgbClr val="FFFFFF"/>
      </a:lt1>
      <a:dk2>
        <a:srgbClr val="3F4D5D"/>
      </a:dk2>
      <a:lt2>
        <a:srgbClr val="E7E6E6"/>
      </a:lt2>
      <a:accent1>
        <a:srgbClr val="0059A0"/>
      </a:accent1>
      <a:accent2>
        <a:srgbClr val="00AFE5"/>
      </a:accent2>
      <a:accent3>
        <a:srgbClr val="28B9CD"/>
      </a:accent3>
      <a:accent4>
        <a:srgbClr val="232C78"/>
      </a:accent4>
      <a:accent5>
        <a:srgbClr val="B91469"/>
      </a:accent5>
      <a:accent6>
        <a:srgbClr val="E6000F"/>
      </a:accent6>
      <a:hlink>
        <a:srgbClr val="009FDF"/>
      </a:hlink>
      <a:folHlink>
        <a:srgbClr val="232C7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ASHH_PPTMaster_EN_210106_neu" id="{0E648074-85E9-BA48-88D2-68C1F937B386}" vid="{AD102CC9-A3FE-A54D-BDEC-F0480EBB17B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DASHH_PPTMaster_EN_210106</Template>
  <TotalTime>0</TotalTime>
  <Words>1315</Words>
  <Application>Microsoft Office PowerPoint</Application>
  <PresentationFormat>On-screen Show (16:9)</PresentationFormat>
  <Paragraphs>301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NimbusRomNo9L-Medi</vt:lpstr>
      <vt:lpstr>Wingdings</vt:lpstr>
      <vt:lpstr>Inhaltsfolie</vt:lpstr>
      <vt:lpstr>Data-Based Condition Monitoring and Disturbance Classification in Actively Controlled Laser Oscillators</vt:lpstr>
      <vt:lpstr>European X-ray Free Electron Laser</vt:lpstr>
      <vt:lpstr>Laser-based Synchronization System</vt:lpstr>
      <vt:lpstr>Laser-based Synchronization System</vt:lpstr>
      <vt:lpstr>Pipeline</vt:lpstr>
      <vt:lpstr>Data Preparation</vt:lpstr>
      <vt:lpstr>Feature Extraction</vt:lpstr>
      <vt:lpstr>Feature Extraction</vt:lpstr>
      <vt:lpstr>Feature Extraction</vt:lpstr>
      <vt:lpstr>Fault Detection, Fault Classification</vt:lpstr>
      <vt:lpstr>Experimental Evaluation</vt:lpstr>
      <vt:lpstr>Model Evaluation</vt:lpstr>
      <vt:lpstr>Results: Detection</vt:lpstr>
      <vt:lpstr>Results: Classification</vt:lpstr>
      <vt:lpstr>Conclusion &amp; Future Work</vt:lpstr>
      <vt:lpstr>Thank you.</vt:lpstr>
      <vt:lpstr>Statistics</vt:lpstr>
      <vt:lpstr>Algorithms</vt:lpstr>
      <vt:lpstr>Algorithms</vt:lpstr>
      <vt:lpstr>Hyperparameters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Heike Hufnagel</dc:creator>
  <cp:lastModifiedBy>Gruenhagen, Arne</cp:lastModifiedBy>
  <cp:revision>71</cp:revision>
  <cp:lastPrinted>2018-09-06T12:56:39Z</cp:lastPrinted>
  <dcterms:created xsi:type="dcterms:W3CDTF">2021-04-14T10:03:34Z</dcterms:created>
  <dcterms:modified xsi:type="dcterms:W3CDTF">2024-03-06T15:26:10Z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2024-02-28T11:46:46Z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2c6cac8d-ab61-47b3-8209-4df2e46aefbc</vt:lpwstr>
  </property>
  <property fmtid="{D5CDD505-2E9C-101B-9397-08002B2CF9AE}" pid="7" name="MSIP_Label_defa4170-0d19-0005-0004-bc88714345d2_ActionId">
    <vt:lpwstr>707d7539-097d-4bd9-a1fc-da86a56aabc2</vt:lpwstr>
  </property>
  <property fmtid="{D5CDD505-2E9C-101B-9397-08002B2CF9AE}" pid="8" name="MSIP_Label_defa4170-0d19-0005-0004-bc88714345d2_ContentBits">
    <vt:lpwstr>0</vt:lpwstr>
  </property>
</Properties>
</file>