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5" r:id="rId5"/>
    <p:sldId id="360" r:id="rId6"/>
    <p:sldId id="362" r:id="rId7"/>
    <p:sldId id="363" r:id="rId8"/>
    <p:sldId id="364" r:id="rId9"/>
    <p:sldId id="341" r:id="rId10"/>
    <p:sldId id="384" r:id="rId11"/>
    <p:sldId id="367" r:id="rId12"/>
    <p:sldId id="343" r:id="rId13"/>
    <p:sldId id="368" r:id="rId14"/>
    <p:sldId id="344" r:id="rId15"/>
    <p:sldId id="345" r:id="rId16"/>
    <p:sldId id="385" r:id="rId17"/>
    <p:sldId id="346" r:id="rId18"/>
    <p:sldId id="373" r:id="rId19"/>
    <p:sldId id="374" r:id="rId20"/>
    <p:sldId id="380" r:id="rId21"/>
    <p:sldId id="382" r:id="rId22"/>
    <p:sldId id="381" r:id="rId23"/>
    <p:sldId id="379" r:id="rId24"/>
    <p:sldId id="355" r:id="rId25"/>
    <p:sldId id="387" r:id="rId26"/>
    <p:sldId id="389" r:id="rId27"/>
    <p:sldId id="386" r:id="rId28"/>
    <p:sldId id="388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C295"/>
    <a:srgbClr val="A79E70"/>
    <a:srgbClr val="DB5807"/>
    <a:srgbClr val="F66308"/>
    <a:srgbClr val="E17000"/>
    <a:srgbClr val="981E32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3" autoAdjust="0"/>
    <p:restoredTop sz="95808" autoAdjust="0"/>
  </p:normalViewPr>
  <p:slideViewPr>
    <p:cSldViewPr snapToObjects="1" showGuides="1">
      <p:cViewPr varScale="1">
        <p:scale>
          <a:sx n="128" d="100"/>
          <a:sy n="128" d="100"/>
        </p:scale>
        <p:origin x="389" y="8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sv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sv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4" y="817357"/>
            <a:ext cx="7777444" cy="168473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Fast 6-Dimensional Phase Space Reconstructions using Generative Beam Distribution Models and Differentiable Beam Dynamics</a:t>
            </a:r>
            <a:endParaRPr lang="en-CA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056" y="2607373"/>
            <a:ext cx="7989887" cy="1640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CA" dirty="0">
                <a:latin typeface="Arial"/>
                <a:cs typeface="Arial"/>
              </a:rPr>
              <a:t>Ryan Roussel</a:t>
            </a:r>
          </a:p>
          <a:p>
            <a:r>
              <a:rPr lang="en-CA" sz="1000" i="1" dirty="0">
                <a:latin typeface="Arial"/>
                <a:cs typeface="Arial"/>
              </a:rPr>
              <a:t>rroussel@slac.stanford.edu</a:t>
            </a:r>
            <a:endParaRPr lang="en-CA" sz="1000" i="1" dirty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6"/>
    </mc:Choice>
    <mc:Fallback xmlns="">
      <p:transition spd="slow" advTm="134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B70F9-A86F-4B6B-7EC7-E5A72D68B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A01E8-8231-A0E4-46A7-4F182707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 Efficient 6D Reconstructions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2AD52C-98B6-0A06-8C7A-1872489D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2123028"/>
            <a:ext cx="7165863" cy="2491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2D56E-7DDB-57E4-9E86-977B64D2FD49}"/>
              </a:ext>
            </a:extLst>
          </p:cNvPr>
          <p:cNvSpPr txBox="1"/>
          <p:nvPr/>
        </p:nvSpPr>
        <p:spPr>
          <a:xfrm>
            <a:off x="4572000" y="1339850"/>
            <a:ext cx="433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 Implement </a:t>
            </a:r>
            <a:r>
              <a:rPr lang="en-US" b="1" dirty="0">
                <a:solidFill>
                  <a:schemeClr val="bg2"/>
                </a:solidFill>
              </a:rPr>
              <a:t>differentiable</a:t>
            </a:r>
            <a:r>
              <a:rPr lang="en-US" dirty="0"/>
              <a:t> beam dynamics simulations to enable learning</a:t>
            </a:r>
          </a:p>
        </p:txBody>
      </p:sp>
      <p:pic>
        <p:nvPicPr>
          <p:cNvPr id="4" name="Picture 3" descr="A group of orange dots&#10;&#10;Description automatically generated">
            <a:extLst>
              <a:ext uri="{FF2B5EF4-FFF2-40B4-BE49-F238E27FC236}">
                <a16:creationId xmlns:a16="http://schemas.microsoft.com/office/drawing/2014/main" id="{4FEDEEDE-2C12-F262-C1E2-1EF43FC0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6378"/>
            <a:ext cx="3412326" cy="92628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FE5569-A949-6BF0-5961-98E2FF241536}"/>
              </a:ext>
            </a:extLst>
          </p:cNvPr>
          <p:cNvCxnSpPr>
            <a:cxnSpLocks/>
          </p:cNvCxnSpPr>
          <p:nvPr/>
        </p:nvCxnSpPr>
        <p:spPr>
          <a:xfrm>
            <a:off x="3048000" y="1938589"/>
            <a:ext cx="76200" cy="556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5"/>
    </mc:Choice>
    <mc:Fallback xmlns="">
      <p:transition spd="slow" advTm="4254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EC740F-2C28-4456-619F-5438CB45A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D5F2A-E71F-AD80-C366-813BB0D8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Beam Physics Simulations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2E766-1A30-813F-159C-18D9C0DAD7CF}"/>
              </a:ext>
            </a:extLst>
          </p:cNvPr>
          <p:cNvSpPr/>
          <p:nvPr/>
        </p:nvSpPr>
        <p:spPr>
          <a:xfrm>
            <a:off x="6586698" y="3654366"/>
            <a:ext cx="2138918" cy="1127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FEA09-B017-17E2-1D1E-783AF34686BE}"/>
              </a:ext>
            </a:extLst>
          </p:cNvPr>
          <p:cNvSpPr txBox="1"/>
          <p:nvPr/>
        </p:nvSpPr>
        <p:spPr>
          <a:xfrm>
            <a:off x="236220" y="2800350"/>
            <a:ext cx="3281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Differentiable sims </a:t>
            </a:r>
            <a:r>
              <a:rPr lang="en-US" dirty="0"/>
              <a:t>keep track of derivative information during </a:t>
            </a:r>
            <a:r>
              <a:rPr lang="en-US" b="1" dirty="0">
                <a:solidFill>
                  <a:schemeClr val="bg2"/>
                </a:solidFill>
              </a:rPr>
              <a:t>every</a:t>
            </a:r>
            <a:r>
              <a:rPr lang="en-US" dirty="0"/>
              <a:t> calculation step.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9D57A-FCEE-5AA4-06F1-F6838B6F63CB}"/>
              </a:ext>
            </a:extLst>
          </p:cNvPr>
          <p:cNvSpPr txBox="1"/>
          <p:nvPr/>
        </p:nvSpPr>
        <p:spPr>
          <a:xfrm>
            <a:off x="236220" y="3724267"/>
            <a:ext cx="3281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Enables </a:t>
            </a:r>
            <a:r>
              <a:rPr lang="en-US" b="1" dirty="0">
                <a:solidFill>
                  <a:schemeClr val="bg2"/>
                </a:solidFill>
              </a:rPr>
              <a:t>cheap gradient evaluations </a:t>
            </a:r>
            <a:r>
              <a:rPr lang="en-US" dirty="0"/>
              <a:t>which enable optimization of &gt;10k free parameters.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9D35A5-A371-86B0-E031-BCEF9AE53791}"/>
              </a:ext>
            </a:extLst>
          </p:cNvPr>
          <p:cNvGrpSpPr/>
          <p:nvPr/>
        </p:nvGrpSpPr>
        <p:grpSpPr>
          <a:xfrm>
            <a:off x="3733800" y="1276350"/>
            <a:ext cx="4914252" cy="3389332"/>
            <a:chOff x="3733800" y="1495366"/>
            <a:chExt cx="4914252" cy="3389332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1444A61-5F5B-FD22-F427-A26DAE396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86200" y="1495366"/>
              <a:ext cx="4761852" cy="265821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E32515-B6A4-69E0-6444-EB11FFFEF11C}"/>
                </a:ext>
              </a:extLst>
            </p:cNvPr>
            <p:cNvSpPr/>
            <p:nvPr/>
          </p:nvSpPr>
          <p:spPr>
            <a:xfrm>
              <a:off x="3733800" y="1657350"/>
              <a:ext cx="22098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5817547-B4BC-7483-9AF9-9EEF3332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65934" y="1809750"/>
              <a:ext cx="2558666" cy="118092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CF3CD4-38FB-4C0A-F578-B72C544F96F2}"/>
                </a:ext>
              </a:extLst>
            </p:cNvPr>
            <p:cNvSpPr/>
            <p:nvPr/>
          </p:nvSpPr>
          <p:spPr>
            <a:xfrm>
              <a:off x="3846448" y="3365500"/>
              <a:ext cx="2209800" cy="15191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514353-A89C-B9B0-4F98-2239DC9D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3118" y="3554984"/>
              <a:ext cx="2064008" cy="667766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FD9B0BE-CF2F-329B-9EBA-789A124202EB}"/>
              </a:ext>
            </a:extLst>
          </p:cNvPr>
          <p:cNvSpPr/>
          <p:nvPr/>
        </p:nvSpPr>
        <p:spPr>
          <a:xfrm>
            <a:off x="6586698" y="2876550"/>
            <a:ext cx="2138918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7393C9-8436-17EF-761E-E96329E9E989}"/>
                  </a:ext>
                </a:extLst>
              </p:cNvPr>
              <p:cNvSpPr txBox="1"/>
              <p:nvPr/>
            </p:nvSpPr>
            <p:spPr>
              <a:xfrm>
                <a:off x="6746324" y="3414435"/>
                <a:ext cx="1933478" cy="75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7393C9-8436-17EF-761E-E96329E9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324" y="3414435"/>
                <a:ext cx="1933478" cy="757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42685D7-AF6A-DF42-EAEB-D9BAFF26C0EC}"/>
              </a:ext>
            </a:extLst>
          </p:cNvPr>
          <p:cNvSpPr/>
          <p:nvPr/>
        </p:nvSpPr>
        <p:spPr>
          <a:xfrm>
            <a:off x="4140552" y="2800350"/>
            <a:ext cx="2138918" cy="1127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42382A-B109-74EA-127D-4C4F43804B84}"/>
                  </a:ext>
                </a:extLst>
              </p:cNvPr>
              <p:cNvSpPr txBox="1"/>
              <p:nvPr/>
            </p:nvSpPr>
            <p:spPr>
              <a:xfrm>
                <a:off x="4177348" y="3469706"/>
                <a:ext cx="1979258" cy="70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42382A-B109-74EA-127D-4C4F43804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348" y="3469706"/>
                <a:ext cx="1979258" cy="7022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C796DBF-DE2F-3375-AC06-22A3E03FFA62}"/>
              </a:ext>
            </a:extLst>
          </p:cNvPr>
          <p:cNvSpPr txBox="1"/>
          <p:nvPr/>
        </p:nvSpPr>
        <p:spPr>
          <a:xfrm>
            <a:off x="4572000" y="436381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us to extract information from the </a:t>
            </a:r>
            <a:r>
              <a:rPr lang="en-US" b="1" dirty="0">
                <a:solidFill>
                  <a:schemeClr val="bg2"/>
                </a:solidFill>
              </a:rPr>
              <a:t>individual pixels</a:t>
            </a:r>
            <a:r>
              <a:rPr lang="en-US" dirty="0"/>
              <a:t> of an image</a:t>
            </a:r>
            <a:r>
              <a:rPr lang="en-US" b="1" dirty="0"/>
              <a:t>.</a:t>
            </a:r>
          </a:p>
        </p:txBody>
      </p:sp>
      <p:pic>
        <p:nvPicPr>
          <p:cNvPr id="31" name="Picture 3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7437CA-6282-9123-95C5-A07E87C21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" y="971550"/>
            <a:ext cx="2935230" cy="1588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963FC-DAD8-4B4B-C0EA-0F1D91646D2D}"/>
              </a:ext>
            </a:extLst>
          </p:cNvPr>
          <p:cNvSpPr txBox="1"/>
          <p:nvPr/>
        </p:nvSpPr>
        <p:spPr>
          <a:xfrm>
            <a:off x="3716327" y="1056684"/>
            <a:ext cx="442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Differentiable Beam Dynamics in </a:t>
            </a:r>
            <a:r>
              <a:rPr lang="en-US" b="1" dirty="0" err="1">
                <a:solidFill>
                  <a:schemeClr val="bg2"/>
                </a:solidFill>
              </a:rPr>
              <a:t>Bmad</a:t>
            </a:r>
            <a:r>
              <a:rPr lang="en-US" b="1" dirty="0">
                <a:solidFill>
                  <a:schemeClr val="bg2"/>
                </a:solidFill>
              </a:rPr>
              <a:t>-X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87DB9-A4E4-85B0-390F-42F3813849FB}"/>
              </a:ext>
            </a:extLst>
          </p:cNvPr>
          <p:cNvSpPr txBox="1"/>
          <p:nvPr/>
        </p:nvSpPr>
        <p:spPr>
          <a:xfrm>
            <a:off x="6117642" y="2862245"/>
            <a:ext cx="2667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Gonzalez-Aguilera, J., et al. </a:t>
            </a: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Proc. IPAC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23 (2023): 1725-1729.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113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0"/>
    </mc:Choice>
    <mc:Fallback xmlns="">
      <p:transition spd="slow" advTm="603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A1612-3245-90E5-D383-0B4E7CC3C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E6D9B-CF2D-04E0-E5B4-A39BB4F1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Phase Space Reconstruction (GPSR)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420EC4EB-3523-7A35-FB3E-05381AC8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4" y="1200150"/>
            <a:ext cx="8471912" cy="29657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97F5C2-2FC2-7145-F2F0-96E97276E8DE}"/>
              </a:ext>
            </a:extLst>
          </p:cNvPr>
          <p:cNvSpPr txBox="1"/>
          <p:nvPr/>
        </p:nvSpPr>
        <p:spPr>
          <a:xfrm>
            <a:off x="7224713" y="4538633"/>
            <a:ext cx="191928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Roussel, Ryan, et al. PRL (2023)</a:t>
            </a:r>
            <a:endParaRPr lang="en-US" sz="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2D3D9-4747-12F4-A38F-996AEAF77D29}"/>
              </a:ext>
            </a:extLst>
          </p:cNvPr>
          <p:cNvSpPr txBox="1"/>
          <p:nvPr/>
        </p:nvSpPr>
        <p:spPr>
          <a:xfrm>
            <a:off x="252568" y="4400351"/>
            <a:ext cx="645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we can use </a:t>
            </a:r>
            <a:r>
              <a:rPr lang="en-US" b="1" dirty="0">
                <a:solidFill>
                  <a:schemeClr val="bg2"/>
                </a:solidFill>
              </a:rPr>
              <a:t>gradient descent </a:t>
            </a:r>
            <a:r>
              <a:rPr lang="en-US" dirty="0"/>
              <a:t>to optimize (train) beam parameters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necessary</a:t>
            </a:r>
            <a:r>
              <a:rPr lang="en-US" dirty="0">
                <a:sym typeface="Wingdings" panose="05000000000000000000" pitchFamily="2" charset="2"/>
              </a:rPr>
              <a:t> for learning </a:t>
            </a:r>
            <a:r>
              <a:rPr lang="en-US" dirty="0"/>
              <a:t>O(~1000) parameters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8"/>
    </mc:Choice>
    <mc:Fallback xmlns="">
      <p:transition spd="slow" advTm="203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8440-DDE6-20E8-7825-8B9A6157F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25BEC-59A9-FA6F-CF63-DCB432F20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7E5A7-2E93-FAEC-41CF-438EA5AA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Beam Tomography @ AWA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2B29DFC-04C0-2F0E-45CC-7303B3EE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22350"/>
            <a:ext cx="4224854" cy="18257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6E3A68-6B9A-D564-2AFF-1B5FCD77732E}"/>
              </a:ext>
            </a:extLst>
          </p:cNvPr>
          <p:cNvGrpSpPr/>
          <p:nvPr/>
        </p:nvGrpSpPr>
        <p:grpSpPr>
          <a:xfrm>
            <a:off x="304800" y="1047750"/>
            <a:ext cx="2502066" cy="1405654"/>
            <a:chOff x="587375" y="951738"/>
            <a:chExt cx="3943185" cy="2215272"/>
          </a:xfrm>
        </p:grpSpPr>
        <p:pic>
          <p:nvPicPr>
            <p:cNvPr id="7" name="Picture 4" descr="Argonne Wakefield Accelerator Facility | Argonne National Laboratory">
              <a:extLst>
                <a:ext uri="{FF2B5EF4-FFF2-40B4-BE49-F238E27FC236}">
                  <a16:creationId xmlns:a16="http://schemas.microsoft.com/office/drawing/2014/main" id="{555462BE-35D2-AF87-10D6-8B7154CD8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" y="951738"/>
              <a:ext cx="3943185" cy="221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6BDF0362-DE68-B8A4-0330-96DB16183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" y="2538304"/>
              <a:ext cx="1720850" cy="601608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 descr="A picture containing monitor, computer, screen, night sky&#10;&#10;Description automatically generated">
            <a:extLst>
              <a:ext uri="{FF2B5EF4-FFF2-40B4-BE49-F238E27FC236}">
                <a16:creationId xmlns:a16="http://schemas.microsoft.com/office/drawing/2014/main" id="{4B3942D4-8A11-5A99-AB84-0821ECDCE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18" y="2941726"/>
            <a:ext cx="8626164" cy="1306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B97EA0-4B4E-9E05-E470-0E51F5772C8A}"/>
              </a:ext>
            </a:extLst>
          </p:cNvPr>
          <p:cNvSpPr txBox="1"/>
          <p:nvPr/>
        </p:nvSpPr>
        <p:spPr>
          <a:xfrm>
            <a:off x="3352800" y="10477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beamline</a:t>
            </a:r>
          </a:p>
        </p:txBody>
      </p:sp>
    </p:spTree>
    <p:extLst>
      <p:ext uri="{BB962C8B-B14F-4D97-AF65-F5344CB8AC3E}">
        <p14:creationId xmlns:p14="http://schemas.microsoft.com/office/powerpoint/2010/main" val="3198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5"/>
    </mc:Choice>
    <mc:Fallback xmlns="">
      <p:transition spd="slow" advTm="425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15EDD4-03C5-9505-1EBD-021E7DD00535}"/>
              </a:ext>
            </a:extLst>
          </p:cNvPr>
          <p:cNvSpPr txBox="1"/>
          <p:nvPr/>
        </p:nvSpPr>
        <p:spPr>
          <a:xfrm>
            <a:off x="4419600" y="4352791"/>
            <a:ext cx="4671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Accurate </a:t>
            </a:r>
            <a:r>
              <a:rPr lang="en-US" sz="1400" b="1" dirty="0">
                <a:solidFill>
                  <a:schemeClr val="bg2"/>
                </a:solidFill>
              </a:rPr>
              <a:t>4D reconstructions </a:t>
            </a:r>
            <a:r>
              <a:rPr lang="en-US" sz="1400" dirty="0"/>
              <a:t>using </a:t>
            </a:r>
            <a:r>
              <a:rPr lang="en-US" sz="1400" b="1" dirty="0">
                <a:solidFill>
                  <a:schemeClr val="bg2"/>
                </a:solidFill>
              </a:rPr>
              <a:t>10 measurements!</a:t>
            </a:r>
          </a:p>
          <a:p>
            <a:r>
              <a:rPr lang="en-US" sz="1400" dirty="0"/>
              <a:t>Reconstruction (training) time </a:t>
            </a:r>
            <a:r>
              <a:rPr lang="en-US" sz="1400" b="1" dirty="0">
                <a:solidFill>
                  <a:schemeClr val="bg2"/>
                </a:solidFill>
              </a:rPr>
              <a:t>&lt; 5 mins 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No prior training data needed!!</a:t>
            </a:r>
          </a:p>
        </p:txBody>
      </p:sp>
      <p:pic>
        <p:nvPicPr>
          <p:cNvPr id="12" name="Picture 11" descr="A group of images of a diagram&#10;&#10;Description automatically generated with medium confidence">
            <a:extLst>
              <a:ext uri="{FF2B5EF4-FFF2-40B4-BE49-F238E27FC236}">
                <a16:creationId xmlns:a16="http://schemas.microsoft.com/office/drawing/2014/main" id="{6B1AF5B9-2CA0-4A4D-2FBD-D57BA396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44531"/>
            <a:ext cx="3239955" cy="32399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DB5E9-3688-40E1-397D-4514021C5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34400" y="4681537"/>
            <a:ext cx="318932" cy="404813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642DD-0E20-91EC-B7AE-DA36C3DF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 Reconstruction Results</a:t>
            </a: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903710-BEC3-FB98-2E53-1C667A81842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49809"/>
          <a:stretch/>
        </p:blipFill>
        <p:spPr>
          <a:xfrm>
            <a:off x="368698" y="1543697"/>
            <a:ext cx="4166659" cy="31130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BD4C7-35B4-87CD-2F54-BF2CD1A7588F}"/>
              </a:ext>
            </a:extLst>
          </p:cNvPr>
          <p:cNvSpPr txBox="1"/>
          <p:nvPr/>
        </p:nvSpPr>
        <p:spPr>
          <a:xfrm>
            <a:off x="2895600" y="4476750"/>
            <a:ext cx="14936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Roussel, R, et al. PRL (2023)</a:t>
            </a:r>
            <a:endParaRPr lang="en-US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6827F-231D-A5F6-ADF4-0F9748525568}"/>
              </a:ext>
            </a:extLst>
          </p:cNvPr>
          <p:cNvSpPr txBox="1"/>
          <p:nvPr/>
        </p:nvSpPr>
        <p:spPr>
          <a:xfrm>
            <a:off x="152400" y="458193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Accurately predicts beam distributions </a:t>
            </a:r>
            <a:r>
              <a:rPr lang="en-US" sz="1400" b="1" dirty="0">
                <a:solidFill>
                  <a:schemeClr val="bg2"/>
                </a:solidFill>
              </a:rPr>
              <a:t>outside the training 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D967E1-161F-783E-9AA9-621FFE7EF8F3}"/>
              </a:ext>
            </a:extLst>
          </p:cNvPr>
          <p:cNvCxnSpPr>
            <a:cxnSpLocks/>
          </p:cNvCxnSpPr>
          <p:nvPr/>
        </p:nvCxnSpPr>
        <p:spPr>
          <a:xfrm flipV="1">
            <a:off x="533400" y="4088012"/>
            <a:ext cx="441325" cy="522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5C9110-176F-B8B2-9257-8D586EC71A62}"/>
              </a:ext>
            </a:extLst>
          </p:cNvPr>
          <p:cNvSpPr txBox="1"/>
          <p:nvPr/>
        </p:nvSpPr>
        <p:spPr>
          <a:xfrm>
            <a:off x="152400" y="93027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Reproduces </a:t>
            </a:r>
            <a:r>
              <a:rPr lang="en-US" sz="1400" b="1" dirty="0">
                <a:solidFill>
                  <a:schemeClr val="bg2"/>
                </a:solidFill>
              </a:rPr>
              <a:t>detailed</a:t>
            </a:r>
            <a:r>
              <a:rPr lang="en-US" sz="1400" dirty="0"/>
              <a:t> beam features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774D22-9429-291B-4C23-53C79A4054FA}"/>
              </a:ext>
            </a:extLst>
          </p:cNvPr>
          <p:cNvCxnSpPr>
            <a:cxnSpLocks/>
          </p:cNvCxnSpPr>
          <p:nvPr/>
        </p:nvCxnSpPr>
        <p:spPr>
          <a:xfrm>
            <a:off x="1524000" y="1238055"/>
            <a:ext cx="76200" cy="341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D38B0B-ECE1-EC32-3B16-20FE17F71D58}"/>
              </a:ext>
            </a:extLst>
          </p:cNvPr>
          <p:cNvSpPr txBox="1"/>
          <p:nvPr/>
        </p:nvSpPr>
        <p:spPr>
          <a:xfrm>
            <a:off x="6998759" y="1543697"/>
            <a:ext cx="177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Reconstructed </a:t>
            </a:r>
          </a:p>
          <a:p>
            <a:r>
              <a:rPr lang="en-US" sz="1400" dirty="0"/>
              <a:t>4D distribution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41E019-F36E-5571-BD66-BCB2D797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91" y="958870"/>
            <a:ext cx="1905179" cy="6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29"/>
    </mc:Choice>
    <mc:Fallback xmlns="">
      <p:transition spd="slow" advTm="303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866D2-F0BE-4F90-17B6-0C8F8A3B2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66C065-D525-608E-3747-A139697C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6D Phase Space Reconstruction (Test Beam)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00475-D030-8B14-4D86-DF7F7003B91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Logical next step, combine 4D reconstructions from quad scans with single shot longitudinal phase space diagnostics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510D85-2703-786C-7728-A2F83583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4038600" cy="1480431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B3E42764-504C-EFD3-14EF-D2FB181F5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/>
          <a:stretch/>
        </p:blipFill>
        <p:spPr bwMode="auto">
          <a:xfrm>
            <a:off x="4495800" y="1504950"/>
            <a:ext cx="4346194" cy="30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CE45D-135D-C8D1-189C-2E2384AE5AE5}"/>
              </a:ext>
            </a:extLst>
          </p:cNvPr>
          <p:cNvSpPr txBox="1"/>
          <p:nvPr/>
        </p:nvSpPr>
        <p:spPr>
          <a:xfrm>
            <a:off x="5181600" y="461610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simulated measurements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E2B2154-E406-B027-CF9A-790C7D44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2" y="2419350"/>
            <a:ext cx="2534768" cy="2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3B69CF-7967-7A0F-36F6-4E9EF0EC02B1}"/>
              </a:ext>
            </a:extLst>
          </p:cNvPr>
          <p:cNvSpPr txBox="1"/>
          <p:nvPr/>
        </p:nvSpPr>
        <p:spPr>
          <a:xfrm>
            <a:off x="1762595" y="256621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Fully correlated test beam</a:t>
            </a:r>
          </a:p>
        </p:txBody>
      </p:sp>
    </p:spTree>
    <p:extLst>
      <p:ext uri="{BB962C8B-B14F-4D97-AF65-F5344CB8AC3E}">
        <p14:creationId xmlns:p14="http://schemas.microsoft.com/office/powerpoint/2010/main" val="155068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DD900-5F4C-638F-D284-D5F493086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8CABA-FE30-5B52-B6BD-BE801716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Results (Test Beam)</a:t>
            </a:r>
          </a:p>
        </p:txBody>
      </p:sp>
      <p:pic>
        <p:nvPicPr>
          <p:cNvPr id="18" name="Picture 17" descr="A screenshot of a graph&#10;&#10;Description automatically generated">
            <a:extLst>
              <a:ext uri="{FF2B5EF4-FFF2-40B4-BE49-F238E27FC236}">
                <a16:creationId xmlns:a16="http://schemas.microsoft.com/office/drawing/2014/main" id="{F8F7FEA2-9193-D499-7020-78D209D5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64" b="36938"/>
          <a:stretch/>
        </p:blipFill>
        <p:spPr>
          <a:xfrm>
            <a:off x="196734" y="961083"/>
            <a:ext cx="3460866" cy="3440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0E207-6D33-2FF2-6A4E-13173D2211A6}"/>
              </a:ext>
            </a:extLst>
          </p:cNvPr>
          <p:cNvSpPr txBox="1"/>
          <p:nvPr/>
        </p:nvSpPr>
        <p:spPr>
          <a:xfrm>
            <a:off x="496090" y="4685981"/>
            <a:ext cx="784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Successful reconstruction with 20 measurements, ~8 min computation time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A14966D2-A345-CAA4-8106-529B19117244}"/>
              </a:ext>
            </a:extLst>
          </p:cNvPr>
          <p:cNvSpPr/>
          <p:nvPr/>
        </p:nvSpPr>
        <p:spPr>
          <a:xfrm rot="10800000">
            <a:off x="1447800" y="961082"/>
            <a:ext cx="2278788" cy="26012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35DA8C-8CBB-C838-4904-CCDDB90E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421" y="1782518"/>
            <a:ext cx="1905179" cy="609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D25A3-DE4D-30F8-7216-FB81AA48F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5" t="93807" r="44744"/>
          <a:stretch/>
        </p:blipFill>
        <p:spPr>
          <a:xfrm>
            <a:off x="381000" y="4429973"/>
            <a:ext cx="3200400" cy="351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AE3823-291E-C75D-1270-0ED47C969E57}"/>
              </a:ext>
            </a:extLst>
          </p:cNvPr>
          <p:cNvSpPr txBox="1"/>
          <p:nvPr/>
        </p:nvSpPr>
        <p:spPr>
          <a:xfrm>
            <a:off x="4068303" y="158079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Transverse-longitudinal phase 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1E5584-53A3-59EB-4787-EFFDF77E0D71}"/>
              </a:ext>
            </a:extLst>
          </p:cNvPr>
          <p:cNvSpPr txBox="1"/>
          <p:nvPr/>
        </p:nvSpPr>
        <p:spPr>
          <a:xfrm>
            <a:off x="1708266" y="123961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phase space</a:t>
            </a:r>
          </a:p>
        </p:txBody>
      </p:sp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10A44F1E-DA86-929D-4DA0-2D9E30EC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43" r="7799" b="367"/>
          <a:stretch/>
        </p:blipFill>
        <p:spPr>
          <a:xfrm>
            <a:off x="3770923" y="2676598"/>
            <a:ext cx="5176343" cy="20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D4559-4580-6918-3A0C-819E5BE1C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8A66D-CCD6-8F83-0DFA-DCE471AD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Experimental Results from AWA</a:t>
            </a:r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F48579-452E-5539-2355-47D79F37F8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4549" t="19056" r="8560" b="8734"/>
          <a:stretch/>
        </p:blipFill>
        <p:spPr>
          <a:xfrm>
            <a:off x="3521113" y="1030353"/>
            <a:ext cx="5013287" cy="39234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E183A1-9FD8-2FB0-5079-83CED711B3D4}"/>
              </a:ext>
            </a:extLst>
          </p:cNvPr>
          <p:cNvSpPr txBox="1"/>
          <p:nvPr/>
        </p:nvSpPr>
        <p:spPr>
          <a:xfrm>
            <a:off x="4038600" y="895350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B734E-B853-14B8-1B9C-CAFB401E1421}"/>
              </a:ext>
            </a:extLst>
          </p:cNvPr>
          <p:cNvGrpSpPr/>
          <p:nvPr/>
        </p:nvGrpSpPr>
        <p:grpSpPr>
          <a:xfrm>
            <a:off x="451822" y="1241638"/>
            <a:ext cx="2893204" cy="1625392"/>
            <a:chOff x="587375" y="951738"/>
            <a:chExt cx="3943185" cy="2215272"/>
          </a:xfrm>
        </p:grpSpPr>
        <p:pic>
          <p:nvPicPr>
            <p:cNvPr id="16" name="Picture 4" descr="Argonne Wakefield Accelerator Facility | Argonne National Laboratory">
              <a:extLst>
                <a:ext uri="{FF2B5EF4-FFF2-40B4-BE49-F238E27FC236}">
                  <a16:creationId xmlns:a16="http://schemas.microsoft.com/office/drawing/2014/main" id="{3FDF3265-844E-D996-A81F-7D31E23FF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" y="951738"/>
              <a:ext cx="3943185" cy="221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0828E106-C9ED-022B-9593-2FC7DE91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" y="2538304"/>
              <a:ext cx="1720850" cy="601608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D648545-AA4A-4DA5-70E2-F9B2112F7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4" y="2876550"/>
            <a:ext cx="3581400" cy="13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88D02-33BB-F69D-3540-96B9DDFB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1FED88D-F46D-1EB1-E2A5-811F764130BE}"/>
              </a:ext>
            </a:extLst>
          </p:cNvPr>
          <p:cNvGrpSpPr/>
          <p:nvPr/>
        </p:nvGrpSpPr>
        <p:grpSpPr>
          <a:xfrm>
            <a:off x="4191000" y="1729964"/>
            <a:ext cx="4795740" cy="3127786"/>
            <a:chOff x="4288127" y="2190750"/>
            <a:chExt cx="3636673" cy="2371842"/>
          </a:xfrm>
        </p:grpSpPr>
        <p:pic>
          <p:nvPicPr>
            <p:cNvPr id="9" name="Picture 8" descr="A collage of images of different shapes&#10;&#10;Description automatically generated">
              <a:extLst>
                <a:ext uri="{FF2B5EF4-FFF2-40B4-BE49-F238E27FC236}">
                  <a16:creationId xmlns:a16="http://schemas.microsoft.com/office/drawing/2014/main" id="{D790465F-8E77-6B45-7534-06DCA695A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444" t="20371" r="26118" b="73150"/>
            <a:stretch/>
          </p:blipFill>
          <p:spPr>
            <a:xfrm>
              <a:off x="4288127" y="2190750"/>
              <a:ext cx="3560474" cy="388155"/>
            </a:xfrm>
            <a:prstGeom prst="rect">
              <a:avLst/>
            </a:prstGeom>
          </p:spPr>
        </p:pic>
        <p:pic>
          <p:nvPicPr>
            <p:cNvPr id="8" name="Picture 7" descr="A collage of images of different shapes&#10;&#10;Description automatically generated">
              <a:extLst>
                <a:ext uri="{FF2B5EF4-FFF2-40B4-BE49-F238E27FC236}">
                  <a16:creationId xmlns:a16="http://schemas.microsoft.com/office/drawing/2014/main" id="{1A6D20A6-0F11-885A-5AA7-1B54E872A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75" t="59015" r="24846" b="7870"/>
            <a:stretch/>
          </p:blipFill>
          <p:spPr>
            <a:xfrm>
              <a:off x="4487619" y="2578905"/>
              <a:ext cx="3437181" cy="1983687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DD0B30-3ACB-386E-C896-C0C33B43C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666BBB-B49A-24AA-95DF-D874BA37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Experimental Results from AWA</a:t>
            </a:r>
          </a:p>
        </p:txBody>
      </p:sp>
      <p:pic>
        <p:nvPicPr>
          <p:cNvPr id="11" name="Picture 10" descr="A collage of images of different shapes&#10;&#10;Description automatically generated">
            <a:extLst>
              <a:ext uri="{FF2B5EF4-FFF2-40B4-BE49-F238E27FC236}">
                <a16:creationId xmlns:a16="http://schemas.microsoft.com/office/drawing/2014/main" id="{0DC96CC8-5F2D-EED3-5CDD-2427C629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1" t="20371" r="25324" b="41784"/>
          <a:stretch/>
        </p:blipFill>
        <p:spPr>
          <a:xfrm>
            <a:off x="27248" y="1711800"/>
            <a:ext cx="4422888" cy="2899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381FE0-CDD1-6966-B0E5-3752DF1E9451}"/>
              </a:ext>
            </a:extLst>
          </p:cNvPr>
          <p:cNvSpPr txBox="1"/>
          <p:nvPr/>
        </p:nvSpPr>
        <p:spPr>
          <a:xfrm>
            <a:off x="609600" y="1056717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Reconstruction predictions on test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93F5D-C177-E437-3BF4-90FE8843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78" y="1117600"/>
            <a:ext cx="2476320" cy="7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4519A-61FA-7630-8149-72F0B199A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64F56-B6D6-1F07-146E-54BB8CA5EB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1C10F-149A-399B-6F5E-E14E8E6C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Experimental Results from AWA</a:t>
            </a:r>
          </a:p>
        </p:txBody>
      </p:sp>
      <p:pic>
        <p:nvPicPr>
          <p:cNvPr id="11" name="Picture 10" descr="A group of blue and green graphs&#10;&#10;Description automatically generated">
            <a:extLst>
              <a:ext uri="{FF2B5EF4-FFF2-40B4-BE49-F238E27FC236}">
                <a16:creationId xmlns:a16="http://schemas.microsoft.com/office/drawing/2014/main" id="{61B8292D-4CFA-6D9E-FC0B-4ECEE09D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52500"/>
            <a:ext cx="4191000" cy="419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0C0DDF-D328-8284-93C6-7D16BCE83848}"/>
              </a:ext>
            </a:extLst>
          </p:cNvPr>
          <p:cNvSpPr txBox="1"/>
          <p:nvPr/>
        </p:nvSpPr>
        <p:spPr>
          <a:xfrm>
            <a:off x="500925" y="3266956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Reconstructed 6D distribution</a:t>
            </a:r>
          </a:p>
          <a:p>
            <a:r>
              <a:rPr lang="en-US" dirty="0"/>
              <a:t>Measurement: ~8 mins</a:t>
            </a:r>
          </a:p>
          <a:p>
            <a:r>
              <a:rPr lang="en-US" dirty="0"/>
              <a:t>Training: ~8 mins</a:t>
            </a:r>
          </a:p>
          <a:p>
            <a:endParaRPr lang="en-US" dirty="0"/>
          </a:p>
          <a:p>
            <a:r>
              <a:rPr lang="en-US" dirty="0"/>
              <a:t>Roughly </a:t>
            </a:r>
            <a:r>
              <a:rPr lang="en-US" b="1" dirty="0">
                <a:solidFill>
                  <a:schemeClr val="bg2"/>
                </a:solidFill>
              </a:rPr>
              <a:t>100x faster </a:t>
            </a:r>
            <a:r>
              <a:rPr lang="en-US" dirty="0"/>
              <a:t>than previous demonstrations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0B82B3-E049-8B8A-FFE2-D6ABFC924993}"/>
              </a:ext>
            </a:extLst>
          </p:cNvPr>
          <p:cNvGrpSpPr/>
          <p:nvPr/>
        </p:nvGrpSpPr>
        <p:grpSpPr>
          <a:xfrm>
            <a:off x="122717" y="952500"/>
            <a:ext cx="1831196" cy="1028760"/>
            <a:chOff x="587375" y="951738"/>
            <a:chExt cx="3943185" cy="2215272"/>
          </a:xfrm>
        </p:grpSpPr>
        <p:pic>
          <p:nvPicPr>
            <p:cNvPr id="9" name="Picture 4" descr="Argonne Wakefield Accelerator Facility | Argonne National Laboratory">
              <a:extLst>
                <a:ext uri="{FF2B5EF4-FFF2-40B4-BE49-F238E27FC236}">
                  <a16:creationId xmlns:a16="http://schemas.microsoft.com/office/drawing/2014/main" id="{677813C7-5E2B-5C4E-DEA5-51A7D35CC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" y="951738"/>
              <a:ext cx="3943185" cy="221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3AC4CA71-16FC-A9CA-0439-D5824314A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" y="2538304"/>
              <a:ext cx="1720850" cy="601608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71745EB-F207-FA47-3386-6D1C38B45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52" y="1868516"/>
            <a:ext cx="3581400" cy="13128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9E54BD-029E-18BE-0911-2CCFF6CF015E}"/>
              </a:ext>
            </a:extLst>
          </p:cNvPr>
          <p:cNvSpPr txBox="1"/>
          <p:nvPr/>
        </p:nvSpPr>
        <p:spPr>
          <a:xfrm>
            <a:off x="7353300" y="2756669"/>
            <a:ext cx="1752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Temporal structure likely to laser homogenization optics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05D77D-5565-66A4-7481-347446ED36F6}"/>
              </a:ext>
            </a:extLst>
          </p:cNvPr>
          <p:cNvCxnSpPr/>
          <p:nvPr/>
        </p:nvCxnSpPr>
        <p:spPr>
          <a:xfrm flipH="1">
            <a:off x="7772400" y="3389099"/>
            <a:ext cx="304800" cy="24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A92EFAD-9E39-534E-E2EE-4969B8A7E3D2}"/>
              </a:ext>
            </a:extLst>
          </p:cNvPr>
          <p:cNvSpPr txBox="1"/>
          <p:nvPr/>
        </p:nvSpPr>
        <p:spPr>
          <a:xfrm>
            <a:off x="6019800" y="1553177"/>
            <a:ext cx="175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Magnetization due to solenoid focusing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21D235-60BC-8BE4-971E-BCCA4E3815C0}"/>
              </a:ext>
            </a:extLst>
          </p:cNvPr>
          <p:cNvCxnSpPr>
            <a:cxnSpLocks/>
          </p:cNvCxnSpPr>
          <p:nvPr/>
        </p:nvCxnSpPr>
        <p:spPr>
          <a:xfrm flipH="1">
            <a:off x="5867400" y="1968675"/>
            <a:ext cx="647700" cy="29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4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146D6-D224-8014-E787-16EC7D51B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550225-9370-070B-2C6F-7A55779A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Challenges in Beam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4FD4D-7426-3FA7-934B-4DAFBCABEB78}"/>
              </a:ext>
            </a:extLst>
          </p:cNvPr>
          <p:cNvSpPr txBox="1"/>
          <p:nvPr/>
        </p:nvSpPr>
        <p:spPr>
          <a:xfrm>
            <a:off x="6096000" y="97155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Beam shaping for high efficiency PWFA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B85D5-957A-72D9-1510-06F3DA94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27" y="1220976"/>
            <a:ext cx="2635373" cy="1674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24DD5-676F-B613-CD79-DD76779E2BF9}"/>
              </a:ext>
            </a:extLst>
          </p:cNvPr>
          <p:cNvSpPr txBox="1"/>
          <p:nvPr/>
        </p:nvSpPr>
        <p:spPr>
          <a:xfrm>
            <a:off x="6781800" y="2920484"/>
            <a:ext cx="1949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b="0" i="0" dirty="0">
                <a:solidFill>
                  <a:srgbClr val="555555"/>
                </a:solidFill>
                <a:effectLst/>
                <a:latin typeface="Proxima Nova"/>
              </a:rPr>
              <a:t>C. A. </a:t>
            </a:r>
            <a:r>
              <a:rPr lang="en-US" sz="600" b="0" i="0" dirty="0" err="1">
                <a:solidFill>
                  <a:srgbClr val="555555"/>
                </a:solidFill>
                <a:effectLst/>
                <a:latin typeface="Proxima Nova"/>
              </a:rPr>
              <a:t>Lindstrøm</a:t>
            </a:r>
            <a:r>
              <a:rPr lang="en-US" sz="600" b="0" i="0" dirty="0">
                <a:solidFill>
                  <a:srgbClr val="555555"/>
                </a:solidFill>
                <a:effectLst/>
                <a:latin typeface="Proxima Nova"/>
              </a:rPr>
              <a:t>, et al. Phys. Rev. Lett. </a:t>
            </a:r>
            <a:r>
              <a:rPr lang="en-US" sz="600" b="1" i="0" dirty="0">
                <a:solidFill>
                  <a:srgbClr val="555555"/>
                </a:solidFill>
                <a:effectLst/>
                <a:latin typeface="Proxima Nova"/>
              </a:rPr>
              <a:t>126</a:t>
            </a:r>
            <a:r>
              <a:rPr lang="en-US" sz="600" b="0" i="0" dirty="0">
                <a:solidFill>
                  <a:srgbClr val="555555"/>
                </a:solidFill>
                <a:effectLst/>
                <a:latin typeface="Proxima Nova"/>
              </a:rPr>
              <a:t>, 014801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FE293B-82F2-E1D7-E4E7-C70271995565}"/>
              </a:ext>
            </a:extLst>
          </p:cNvPr>
          <p:cNvGrpSpPr/>
          <p:nvPr/>
        </p:nvGrpSpPr>
        <p:grpSpPr>
          <a:xfrm>
            <a:off x="304800" y="3028950"/>
            <a:ext cx="3124200" cy="1981200"/>
            <a:chOff x="914400" y="2670695"/>
            <a:chExt cx="3124200" cy="19812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157D6C-1B43-900E-C105-E46A71CEE29C}"/>
                </a:ext>
              </a:extLst>
            </p:cNvPr>
            <p:cNvGrpSpPr/>
            <p:nvPr/>
          </p:nvGrpSpPr>
          <p:grpSpPr>
            <a:xfrm>
              <a:off x="990600" y="2942157"/>
              <a:ext cx="3048000" cy="1709738"/>
              <a:chOff x="990600" y="2670695"/>
              <a:chExt cx="3048000" cy="1709738"/>
            </a:xfrm>
          </p:grpSpPr>
          <p:pic>
            <p:nvPicPr>
              <p:cNvPr id="1028" name="Picture 4" descr="Generation and characterization of magnetized electron beam from a DC high  voltage photogun for electron beam cooling application - ScienceDirect">
                <a:extLst>
                  <a:ext uri="{FF2B5EF4-FFF2-40B4-BE49-F238E27FC236}">
                    <a16:creationId xmlns:a16="http://schemas.microsoft.com/office/drawing/2014/main" id="{D287681B-C313-0085-A274-9210819F22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670695"/>
                <a:ext cx="2420408" cy="1375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9348C-F6CA-CEF6-C1F4-0700EF3D8FD3}"/>
                  </a:ext>
                </a:extLst>
              </p:cNvPr>
              <p:cNvSpPr txBox="1"/>
              <p:nvPr/>
            </p:nvSpPr>
            <p:spPr>
              <a:xfrm>
                <a:off x="1981200" y="4195767"/>
                <a:ext cx="2057400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" b="0" i="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Wijethunga</a:t>
                </a:r>
                <a:r>
                  <a:rPr lang="en-US" sz="60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, S. A. K., et al. NIMA 1051 (2023): 168194.</a:t>
                </a:r>
                <a:endParaRPr lang="en-US" sz="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216D7-2EAF-0F41-46DD-2724D547BD76}"/>
                </a:ext>
              </a:extLst>
            </p:cNvPr>
            <p:cNvSpPr txBox="1"/>
            <p:nvPr/>
          </p:nvSpPr>
          <p:spPr>
            <a:xfrm>
              <a:off x="914400" y="2670695"/>
              <a:ext cx="2971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Magnetized beams for hadron cooling @ EIC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FFE3C4-ADE0-7AF4-1CE0-382FC47BEC21}"/>
              </a:ext>
            </a:extLst>
          </p:cNvPr>
          <p:cNvGrpSpPr/>
          <p:nvPr/>
        </p:nvGrpSpPr>
        <p:grpSpPr>
          <a:xfrm>
            <a:off x="3475120" y="3181350"/>
            <a:ext cx="2194349" cy="1435811"/>
            <a:chOff x="3200399" y="1119055"/>
            <a:chExt cx="2194349" cy="14358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94F13D-511A-5600-265F-19FED48CA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399" y="1428750"/>
              <a:ext cx="2194349" cy="112611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806415-D547-6F38-EC90-C5F5DE2474C2}"/>
                </a:ext>
              </a:extLst>
            </p:cNvPr>
            <p:cNvSpPr txBox="1"/>
            <p:nvPr/>
          </p:nvSpPr>
          <p:spPr>
            <a:xfrm>
              <a:off x="3306679" y="1119055"/>
              <a:ext cx="2027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Flat beams for colliders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EA28260-7403-09DF-FC93-7B937AB357E7}"/>
              </a:ext>
            </a:extLst>
          </p:cNvPr>
          <p:cNvSpPr txBox="1"/>
          <p:nvPr/>
        </p:nvSpPr>
        <p:spPr>
          <a:xfrm>
            <a:off x="6400800" y="3105150"/>
            <a:ext cx="2027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Free electron lasers</a:t>
            </a:r>
          </a:p>
        </p:txBody>
      </p:sp>
      <p:pic>
        <p:nvPicPr>
          <p:cNvPr id="1030" name="Picture 6" descr="Figure 5">
            <a:extLst>
              <a:ext uri="{FF2B5EF4-FFF2-40B4-BE49-F238E27FC236}">
                <a16:creationId xmlns:a16="http://schemas.microsoft.com/office/drawing/2014/main" id="{7746E083-7B64-6727-098A-C018A8739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21" y="3378336"/>
            <a:ext cx="29199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5B1160-757E-DB3F-CEFD-253142E61F6B}"/>
              </a:ext>
            </a:extLst>
          </p:cNvPr>
          <p:cNvSpPr txBox="1"/>
          <p:nvPr/>
        </p:nvSpPr>
        <p:spPr>
          <a:xfrm>
            <a:off x="6705600" y="4655403"/>
            <a:ext cx="228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Marinelli, A., et al. 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communications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6.1 (2015): 6369.</a:t>
            </a:r>
            <a:endParaRPr lang="en-US" sz="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D542CD-AD6C-5009-48D5-C1A9C3ADB577}"/>
              </a:ext>
            </a:extLst>
          </p:cNvPr>
          <p:cNvSpPr txBox="1"/>
          <p:nvPr/>
        </p:nvSpPr>
        <p:spPr>
          <a:xfrm>
            <a:off x="4114800" y="4687645"/>
            <a:ext cx="155466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P., and K. </a:t>
            </a:r>
            <a:r>
              <a:rPr lang="en-US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Yokoya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(1991): 91-2.</a:t>
            </a:r>
            <a:endParaRPr lang="en-US" sz="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14D79-3DAD-37DE-0B3B-3804A7B74485}"/>
              </a:ext>
            </a:extLst>
          </p:cNvPr>
          <p:cNvSpPr txBox="1"/>
          <p:nvPr/>
        </p:nvSpPr>
        <p:spPr>
          <a:xfrm>
            <a:off x="236220" y="971550"/>
            <a:ext cx="509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 accelerator technologies require </a:t>
            </a:r>
            <a:r>
              <a:rPr lang="en-US" b="1" dirty="0">
                <a:solidFill>
                  <a:schemeClr val="bg2"/>
                </a:solidFill>
              </a:rPr>
              <a:t>precise control </a:t>
            </a:r>
            <a:r>
              <a:rPr lang="en-US" dirty="0"/>
              <a:t>over </a:t>
            </a:r>
            <a:r>
              <a:rPr lang="en-US" b="1" dirty="0">
                <a:solidFill>
                  <a:schemeClr val="bg2"/>
                </a:solidFill>
              </a:rPr>
              <a:t>high dimensional </a:t>
            </a:r>
            <a:r>
              <a:rPr lang="en-US" dirty="0"/>
              <a:t>beam 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6D217-F647-CC83-8B67-BA2028B36DC5}"/>
              </a:ext>
            </a:extLst>
          </p:cNvPr>
          <p:cNvSpPr txBox="1"/>
          <p:nvPr/>
        </p:nvSpPr>
        <p:spPr>
          <a:xfrm>
            <a:off x="838200" y="2190750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RMS quantities 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Exact beam structure</a:t>
            </a:r>
            <a:endParaRPr lang="en-US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25016E-D231-B17C-5721-972886A1C34C}"/>
                  </a:ext>
                </a:extLst>
              </p:cNvPr>
              <p:cNvSpPr txBox="1"/>
              <p:nvPr/>
            </p:nvSpPr>
            <p:spPr>
              <a:xfrm>
                <a:off x="4959825" y="4301546"/>
                <a:ext cx="648896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25016E-D231-B17C-5721-972886A1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825" y="4301546"/>
                <a:ext cx="648896" cy="232436"/>
              </a:xfrm>
              <a:prstGeom prst="rect">
                <a:avLst/>
              </a:prstGeom>
              <a:blipFill>
                <a:blip r:embed="rId6"/>
                <a:stretch>
                  <a:fillRect l="-377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F9CF28D-17C5-870F-8998-445906CBD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47" y="2608167"/>
            <a:ext cx="5003522" cy="416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652C5-D3EF-F31E-2EE9-B4E218765EA5}"/>
                  </a:ext>
                </a:extLst>
              </p:cNvPr>
              <p:cNvSpPr txBox="1"/>
              <p:nvPr/>
            </p:nvSpPr>
            <p:spPr>
              <a:xfrm>
                <a:off x="2013522" y="1767951"/>
                <a:ext cx="2330446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652C5-D3EF-F31E-2EE9-B4E21876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2" y="1767951"/>
                <a:ext cx="2330446" cy="373500"/>
              </a:xfrm>
              <a:prstGeom prst="rect">
                <a:avLst/>
              </a:prstGeom>
              <a:blipFill>
                <a:blip r:embed="rId8"/>
                <a:stretch>
                  <a:fillRect l="-783" r="-26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97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E4861-307B-11ED-67FF-17576AA66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60761-80F0-BF2E-EEAC-163FA2C9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DAA8-CD74-8013-46A9-03EE12CE22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Generative modeling </a:t>
            </a:r>
            <a:r>
              <a:rPr lang="en-US" dirty="0"/>
              <a:t>+</a:t>
            </a:r>
            <a:r>
              <a:rPr lang="en-US" b="1" dirty="0">
                <a:solidFill>
                  <a:schemeClr val="bg2"/>
                </a:solidFill>
              </a:rPr>
              <a:t> differentiable physics simulations (GPSR) </a:t>
            </a:r>
            <a:r>
              <a:rPr lang="en-US" dirty="0">
                <a:sym typeface="Wingdings" panose="05000000000000000000" pitchFamily="2" charset="2"/>
              </a:rPr>
              <a:t> substantial improvements in analysis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Experimental demonstration at AWA  reconstructions + analysis </a:t>
            </a:r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in ~ 15 mins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Enables better understanding of beam distributions in experiment </a:t>
            </a:r>
            <a:r>
              <a:rPr lang="en-US" dirty="0">
                <a:sym typeface="Wingdings" panose="05000000000000000000" pitchFamily="2" charset="2"/>
              </a:rPr>
              <a:t> better wakefield accelerators, beams for colliders/cooling, better understanding of beam physics (CSR)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0BBC0-D881-38C4-E6BC-FFEECA323181}"/>
              </a:ext>
            </a:extLst>
          </p:cNvPr>
          <p:cNvSpPr txBox="1"/>
          <p:nvPr/>
        </p:nvSpPr>
        <p:spPr>
          <a:xfrm>
            <a:off x="2590800" y="4633593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See next two talks by Juan Pablo and Seongyeol!</a:t>
            </a:r>
          </a:p>
        </p:txBody>
      </p:sp>
    </p:spTree>
    <p:extLst>
      <p:ext uri="{BB962C8B-B14F-4D97-AF65-F5344CB8AC3E}">
        <p14:creationId xmlns:p14="http://schemas.microsoft.com/office/powerpoint/2010/main" val="399332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7D3F1-7F39-4361-4831-E04375B7D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E23B3-6C43-637E-2AFD-CBD1E908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93149-79C2-2009-8DC6-D83E76589EA5}"/>
              </a:ext>
            </a:extLst>
          </p:cNvPr>
          <p:cNvSpPr txBox="1"/>
          <p:nvPr/>
        </p:nvSpPr>
        <p:spPr>
          <a:xfrm>
            <a:off x="4617043" y="238708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Thanks to the team!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05F3D2-B294-86EA-3E55-ACE9E9A861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3450"/>
            <a:ext cx="3352800" cy="411323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SLAC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Auralee Edelen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Chris Mayes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Daniel Ratner</a:t>
            </a:r>
          </a:p>
          <a:p>
            <a:r>
              <a:rPr lang="en-US" sz="1600" b="1" dirty="0">
                <a:solidFill>
                  <a:schemeClr val="bg2"/>
                </a:solidFill>
              </a:rPr>
              <a:t>U. Chicago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Juan Pablo Gonzalez-Aguilera</a:t>
            </a:r>
          </a:p>
          <a:p>
            <a:r>
              <a:rPr lang="en-US" sz="1600" b="1" dirty="0">
                <a:solidFill>
                  <a:schemeClr val="bg2"/>
                </a:solidFill>
              </a:rPr>
              <a:t>Argonne Wakefield Accelerator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Seongyeol Kim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John Power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Eric Wisniewski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Wanming Liu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Alexander Ody</a:t>
            </a:r>
          </a:p>
        </p:txBody>
      </p:sp>
    </p:spTree>
    <p:extLst>
      <p:ext uri="{BB962C8B-B14F-4D97-AF65-F5344CB8AC3E}">
        <p14:creationId xmlns:p14="http://schemas.microsoft.com/office/powerpoint/2010/main" val="11210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7"/>
    </mc:Choice>
    <mc:Fallback xmlns="">
      <p:transition spd="slow" advTm="705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B20F9-2CF6-D0FE-9B76-F1729C417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823B9B-415A-6830-CD44-E7ACB39D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63054-2E9D-31C5-0D10-5A10F7488A7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8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7FE2F-7F01-781D-BAE6-E66200A7A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E2D1F3-B868-015B-6154-C5AFAF75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T-Scan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FB5966-6215-4852-2BCD-2CE4A67B8E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200" y="1879849"/>
            <a:ext cx="2500356" cy="1682501"/>
          </a:xfrm>
        </p:spPr>
      </p:pic>
      <p:pic>
        <p:nvPicPr>
          <p:cNvPr id="8" name="Picture 7" descr="A group of images of a galaxy&#10;&#10;Description automatically generated">
            <a:extLst>
              <a:ext uri="{FF2B5EF4-FFF2-40B4-BE49-F238E27FC236}">
                <a16:creationId xmlns:a16="http://schemas.microsoft.com/office/drawing/2014/main" id="{FACA378C-A50D-06B8-2BD3-92062505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87" y="1581150"/>
            <a:ext cx="6400813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93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6FBB-CB81-2E81-2D97-5D4B1867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204F8-C8D8-4938-24D3-E907BED12A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5ED95-8AF1-9707-CD6F-EB9C037C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Results (Gaussian Beam)</a:t>
            </a:r>
          </a:p>
        </p:txBody>
      </p:sp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612CE933-F59D-FE16-6F17-DF17E1B4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68" y="1047750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588A-27AF-E583-1743-6B469F36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9DB85-278F-0DF7-1F1F-BBE4A2DC0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606B39-334F-FB8F-6122-65FF1F9B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Results (EEX Beam)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3AD75D9F-D08D-BBF7-0D51-4A49B50E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14" y="1047750"/>
            <a:ext cx="4022986" cy="4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77E50-4928-98F9-0206-F4B896DFF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02BC2-825F-4773-7BDE-430DAC04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6D Beam Distributions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526D7A-4B1D-7302-05DB-E0FF1E07D944}"/>
              </a:ext>
            </a:extLst>
          </p:cNvPr>
          <p:cNvGrpSpPr/>
          <p:nvPr/>
        </p:nvGrpSpPr>
        <p:grpSpPr>
          <a:xfrm>
            <a:off x="110107" y="1424815"/>
            <a:ext cx="3162300" cy="2061335"/>
            <a:chOff x="4686300" y="1092910"/>
            <a:chExt cx="3162300" cy="2061335"/>
          </a:xfrm>
        </p:grpSpPr>
        <p:pic>
          <p:nvPicPr>
            <p:cNvPr id="3074" name="Picture 2" descr="Figure 1">
              <a:extLst>
                <a:ext uri="{FF2B5EF4-FFF2-40B4-BE49-F238E27FC236}">
                  <a16:creationId xmlns:a16="http://schemas.microsoft.com/office/drawing/2014/main" id="{814A91B4-2CE6-C01B-A09B-64C735B35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1092910"/>
              <a:ext cx="2971800" cy="183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553272-B7A5-0580-5584-B0F44640F2DC}"/>
                </a:ext>
              </a:extLst>
            </p:cNvPr>
            <p:cNvSpPr txBox="1"/>
            <p:nvPr/>
          </p:nvSpPr>
          <p:spPr>
            <a:xfrm>
              <a:off x="5791200" y="2969579"/>
              <a:ext cx="20574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Cathey, Brandon, et al. PRL 121.6 (2018): 064804.</a:t>
              </a:r>
              <a:endParaRPr lang="en-US" sz="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4ABCA3-BBB0-44CE-302B-AC7D506AD147}"/>
              </a:ext>
            </a:extLst>
          </p:cNvPr>
          <p:cNvSpPr txBox="1"/>
          <p:nvPr/>
        </p:nvSpPr>
        <p:spPr>
          <a:xfrm>
            <a:off x="31750" y="935472"/>
            <a:ext cx="276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Multiple scanning slits with dipole and bunch shape monitor @ SNS (ORNL)</a:t>
            </a:r>
          </a:p>
        </p:txBody>
      </p:sp>
      <p:pic>
        <p:nvPicPr>
          <p:cNvPr id="3078" name="Picture 6" descr="Figure 3">
            <a:extLst>
              <a:ext uri="{FF2B5EF4-FFF2-40B4-BE49-F238E27FC236}">
                <a16:creationId xmlns:a16="http://schemas.microsoft.com/office/drawing/2014/main" id="{29E16DAC-0621-39B7-D367-B2B40A49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3882"/>
            <a:ext cx="1563484" cy="9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262F3-35B4-AB81-67D1-5F47AF7B7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85899"/>
            <a:ext cx="4070115" cy="1795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D2D2C4-BF13-B8FC-93C8-EBF674B60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146" y="1519659"/>
            <a:ext cx="1525086" cy="15279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A6A09A-C9E6-6A5F-F886-8F1A876A1F6A}"/>
              </a:ext>
            </a:extLst>
          </p:cNvPr>
          <p:cNvSpPr txBox="1"/>
          <p:nvPr/>
        </p:nvSpPr>
        <p:spPr>
          <a:xfrm>
            <a:off x="3383968" y="1093393"/>
            <a:ext cx="5302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5D tomography with polarizable X-band TDC @ ARES (DESY)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8E06B-B21F-68D9-6A7F-1DA4C6422A45}"/>
              </a:ext>
            </a:extLst>
          </p:cNvPr>
          <p:cNvSpPr txBox="1"/>
          <p:nvPr/>
        </p:nvSpPr>
        <p:spPr>
          <a:xfrm>
            <a:off x="6901868" y="3181350"/>
            <a:ext cx="201353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Jaster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-Merz, S., et al 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Proc. IPAC’22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(2022): 279-283.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34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77E50-4928-98F9-0206-F4B896DFF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02BC2-825F-4773-7BDE-430DAC04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Measuring 6D Beam Distributions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526D7A-4B1D-7302-05DB-E0FF1E07D944}"/>
              </a:ext>
            </a:extLst>
          </p:cNvPr>
          <p:cNvGrpSpPr/>
          <p:nvPr/>
        </p:nvGrpSpPr>
        <p:grpSpPr>
          <a:xfrm>
            <a:off x="110107" y="1424815"/>
            <a:ext cx="3162300" cy="2061335"/>
            <a:chOff x="4686300" y="1092910"/>
            <a:chExt cx="3162300" cy="2061335"/>
          </a:xfrm>
        </p:grpSpPr>
        <p:pic>
          <p:nvPicPr>
            <p:cNvPr id="3074" name="Picture 2" descr="Figure 1">
              <a:extLst>
                <a:ext uri="{FF2B5EF4-FFF2-40B4-BE49-F238E27FC236}">
                  <a16:creationId xmlns:a16="http://schemas.microsoft.com/office/drawing/2014/main" id="{814A91B4-2CE6-C01B-A09B-64C735B35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1092910"/>
              <a:ext cx="2971800" cy="183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553272-B7A5-0580-5584-B0F44640F2DC}"/>
                </a:ext>
              </a:extLst>
            </p:cNvPr>
            <p:cNvSpPr txBox="1"/>
            <p:nvPr/>
          </p:nvSpPr>
          <p:spPr>
            <a:xfrm>
              <a:off x="5791200" y="2969579"/>
              <a:ext cx="20574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Cathey, Brandon, et al. PRL 121.6 (2018): 064804.</a:t>
              </a:r>
              <a:endParaRPr lang="en-US" sz="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4ABCA3-BBB0-44CE-302B-AC7D506AD147}"/>
              </a:ext>
            </a:extLst>
          </p:cNvPr>
          <p:cNvSpPr txBox="1"/>
          <p:nvPr/>
        </p:nvSpPr>
        <p:spPr>
          <a:xfrm>
            <a:off x="31750" y="935472"/>
            <a:ext cx="276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Multiple scanning slits with dipole and bunch shape monitor @ SNS (ORNL)</a:t>
            </a:r>
          </a:p>
        </p:txBody>
      </p:sp>
      <p:pic>
        <p:nvPicPr>
          <p:cNvPr id="3078" name="Picture 6" descr="Figure 3">
            <a:extLst>
              <a:ext uri="{FF2B5EF4-FFF2-40B4-BE49-F238E27FC236}">
                <a16:creationId xmlns:a16="http://schemas.microsoft.com/office/drawing/2014/main" id="{29E16DAC-0621-39B7-D367-B2B40A49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3882"/>
            <a:ext cx="1563484" cy="9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262F3-35B4-AB81-67D1-5F47AF7B7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85899"/>
            <a:ext cx="4070115" cy="1795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D2D2C4-BF13-B8FC-93C8-EBF674B60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146" y="1519659"/>
            <a:ext cx="1525086" cy="15279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A6A09A-C9E6-6A5F-F886-8F1A876A1F6A}"/>
              </a:ext>
            </a:extLst>
          </p:cNvPr>
          <p:cNvSpPr txBox="1"/>
          <p:nvPr/>
        </p:nvSpPr>
        <p:spPr>
          <a:xfrm>
            <a:off x="3383968" y="1047750"/>
            <a:ext cx="5302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5D tomography with polarizable X-band TDC @ ARES (DESY)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B923F-664A-F9F0-CA5A-316B4784D046}"/>
              </a:ext>
            </a:extLst>
          </p:cNvPr>
          <p:cNvSpPr txBox="1"/>
          <p:nvPr/>
        </p:nvSpPr>
        <p:spPr>
          <a:xfrm>
            <a:off x="4140698" y="3338260"/>
            <a:ext cx="396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960 measurements </a:t>
            </a:r>
            <a:r>
              <a:rPr lang="en-US" b="1" dirty="0">
                <a:solidFill>
                  <a:schemeClr val="bg2"/>
                </a:solidFill>
              </a:rPr>
              <a:t>~ 28 </a:t>
            </a:r>
            <a:r>
              <a:rPr lang="en-US" b="1" dirty="0" err="1">
                <a:solidFill>
                  <a:schemeClr val="bg2"/>
                </a:solidFill>
              </a:rPr>
              <a:t>hrs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dirty="0"/>
              <a:t>Tomographic reconstruction </a:t>
            </a:r>
            <a:r>
              <a:rPr lang="en-US" b="1" dirty="0">
                <a:solidFill>
                  <a:schemeClr val="bg2"/>
                </a:solidFill>
              </a:rPr>
              <a:t>~ 24 </a:t>
            </a:r>
            <a:r>
              <a:rPr lang="en-US" b="1" dirty="0" err="1">
                <a:solidFill>
                  <a:schemeClr val="bg2"/>
                </a:solidFill>
              </a:rPr>
              <a:t>hrs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5DAA0-58FC-15AD-C721-5D1DABFCCC6B}"/>
              </a:ext>
            </a:extLst>
          </p:cNvPr>
          <p:cNvSpPr txBox="1"/>
          <p:nvPr/>
        </p:nvSpPr>
        <p:spPr>
          <a:xfrm>
            <a:off x="152400" y="3409950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million (!) measurements </a:t>
            </a:r>
            <a:r>
              <a:rPr lang="en-US" b="1" dirty="0">
                <a:solidFill>
                  <a:schemeClr val="bg2"/>
                </a:solidFill>
              </a:rPr>
              <a:t>~ 32 </a:t>
            </a:r>
            <a:r>
              <a:rPr lang="en-US" b="1" dirty="0" err="1">
                <a:solidFill>
                  <a:schemeClr val="bg2"/>
                </a:solidFill>
              </a:rPr>
              <a:t>hrs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4593C-AB67-F932-2FC0-C7EC87536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79" y="3767078"/>
            <a:ext cx="1616568" cy="129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C7B1E-7EEE-78B1-5F20-D082D71A7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4059600"/>
            <a:ext cx="3200402" cy="102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B8EBD-A146-C091-F4AE-E5A47B4220EB}"/>
              </a:ext>
            </a:extLst>
          </p:cNvPr>
          <p:cNvSpPr txBox="1"/>
          <p:nvPr/>
        </p:nvSpPr>
        <p:spPr>
          <a:xfrm>
            <a:off x="6901868" y="3181350"/>
            <a:ext cx="201353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Jaster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-Merz, S., et al 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Proc. IPAC’22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(2022): 279-283.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1891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05007-77AB-74FE-7A53-AD4D0319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3320F-83F9-7B86-2B5A-D8793D9B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So Difficult?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015FAD-FD3C-9E6C-5709-47D2F93F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26420" y="1504950"/>
            <a:ext cx="1676400" cy="15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BB2141-03CE-EC84-D6A5-2A62D3EF0DA3}"/>
              </a:ext>
            </a:extLst>
          </p:cNvPr>
          <p:cNvCxnSpPr/>
          <p:nvPr/>
        </p:nvCxnSpPr>
        <p:spPr>
          <a:xfrm>
            <a:off x="4572000" y="112395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9D737F-788E-CEAD-52F9-44E38E8C1A5C}"/>
              </a:ext>
            </a:extLst>
          </p:cNvPr>
          <p:cNvSpPr txBox="1"/>
          <p:nvPr/>
        </p:nvSpPr>
        <p:spPr>
          <a:xfrm>
            <a:off x="4648200" y="104775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Costs of detailed beam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324159-2B50-D484-E814-BE8B54B96706}"/>
                  </a:ext>
                </a:extLst>
              </p:cNvPr>
              <p:cNvSpPr txBox="1"/>
              <p:nvPr/>
            </p:nvSpPr>
            <p:spPr>
              <a:xfrm>
                <a:off x="4800600" y="3333750"/>
                <a:ext cx="396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Histogramming scales poorly with number of dimensions,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324159-2B50-D484-E814-BE8B54B96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33750"/>
                <a:ext cx="3962400" cy="646331"/>
              </a:xfrm>
              <a:prstGeom prst="rect">
                <a:avLst/>
              </a:prstGeom>
              <a:blipFill>
                <a:blip r:embed="rId3"/>
                <a:stretch>
                  <a:fillRect l="-138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E1E62E-26BD-1CEF-8AD1-2EAC85EF4C27}"/>
                  </a:ext>
                </a:extLst>
              </p:cNvPr>
              <p:cNvSpPr txBox="1"/>
              <p:nvPr/>
            </p:nvSpPr>
            <p:spPr>
              <a:xfrm>
                <a:off x="4800600" y="4059019"/>
                <a:ext cx="396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Reasonable resolution,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6D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E1E62E-26BD-1CEF-8AD1-2EAC85EF4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59019"/>
                <a:ext cx="3962400" cy="646331"/>
              </a:xfrm>
              <a:prstGeom prst="rect">
                <a:avLst/>
              </a:prstGeom>
              <a:blipFill>
                <a:blip r:embed="rId4"/>
                <a:stretch>
                  <a:fillRect l="-138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group of orange dots&#10;&#10;Description automatically generated">
            <a:extLst>
              <a:ext uri="{FF2B5EF4-FFF2-40B4-BE49-F238E27FC236}">
                <a16:creationId xmlns:a16="http://schemas.microsoft.com/office/drawing/2014/main" id="{EE93B36D-AF35-A34F-6717-AB67FB3C00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15" t="21918"/>
          <a:stretch/>
        </p:blipFill>
        <p:spPr>
          <a:xfrm>
            <a:off x="422434" y="1581150"/>
            <a:ext cx="1101566" cy="981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D4E6F1-4AEE-263F-A2EA-70A903FD15D7}"/>
              </a:ext>
            </a:extLst>
          </p:cNvPr>
          <p:cNvSpPr txBox="1"/>
          <p:nvPr/>
        </p:nvSpPr>
        <p:spPr>
          <a:xfrm>
            <a:off x="702945" y="104775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Information compression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4090A9-C2AA-8CBA-6C02-30181558F66D}"/>
              </a:ext>
            </a:extLst>
          </p:cNvPr>
          <p:cNvCxnSpPr>
            <a:cxnSpLocks/>
          </p:cNvCxnSpPr>
          <p:nvPr/>
        </p:nvCxnSpPr>
        <p:spPr>
          <a:xfrm>
            <a:off x="1716404" y="2114550"/>
            <a:ext cx="4933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5" name="Picture 4134">
            <a:extLst>
              <a:ext uri="{FF2B5EF4-FFF2-40B4-BE49-F238E27FC236}">
                <a16:creationId xmlns:a16="http://schemas.microsoft.com/office/drawing/2014/main" id="{72D14564-AC3B-BF65-A2F3-6D1294050A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87" t="15926" r="63390" b="67778"/>
          <a:stretch/>
        </p:blipFill>
        <p:spPr>
          <a:xfrm>
            <a:off x="387350" y="2954573"/>
            <a:ext cx="1296010" cy="1315448"/>
          </a:xfrm>
          <a:prstGeom prst="rect">
            <a:avLst/>
          </a:prstGeom>
        </p:spPr>
      </p:pic>
      <p:cxnSp>
        <p:nvCxnSpPr>
          <p:cNvPr id="4137" name="Straight Arrow Connector 4136">
            <a:extLst>
              <a:ext uri="{FF2B5EF4-FFF2-40B4-BE49-F238E27FC236}">
                <a16:creationId xmlns:a16="http://schemas.microsoft.com/office/drawing/2014/main" id="{B1F96976-3EEC-79FA-EDFA-9C57EA880455}"/>
              </a:ext>
            </a:extLst>
          </p:cNvPr>
          <p:cNvCxnSpPr/>
          <p:nvPr/>
        </p:nvCxnSpPr>
        <p:spPr>
          <a:xfrm flipH="1">
            <a:off x="1600200" y="2562804"/>
            <a:ext cx="580072" cy="391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8" name="Straight Arrow Connector 4137">
            <a:extLst>
              <a:ext uri="{FF2B5EF4-FFF2-40B4-BE49-F238E27FC236}">
                <a16:creationId xmlns:a16="http://schemas.microsoft.com/office/drawing/2014/main" id="{FF66AC49-E300-F087-0502-8BFD91422B27}"/>
              </a:ext>
            </a:extLst>
          </p:cNvPr>
          <p:cNvCxnSpPr>
            <a:cxnSpLocks/>
          </p:cNvCxnSpPr>
          <p:nvPr/>
        </p:nvCxnSpPr>
        <p:spPr>
          <a:xfrm>
            <a:off x="1686876" y="3585857"/>
            <a:ext cx="4933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39" name="TextBox 4138">
                <a:extLst>
                  <a:ext uri="{FF2B5EF4-FFF2-40B4-BE49-F238E27FC236}">
                    <a16:creationId xmlns:a16="http://schemas.microsoft.com/office/drawing/2014/main" id="{546B3D7F-F8E2-DC0B-60CE-1E81D356F0EF}"/>
                  </a:ext>
                </a:extLst>
              </p:cNvPr>
              <p:cNvSpPr txBox="1"/>
              <p:nvPr/>
            </p:nvSpPr>
            <p:spPr>
              <a:xfrm>
                <a:off x="2242294" y="3447357"/>
                <a:ext cx="1167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39" name="TextBox 4138">
                <a:extLst>
                  <a:ext uri="{FF2B5EF4-FFF2-40B4-BE49-F238E27FC236}">
                    <a16:creationId xmlns:a16="http://schemas.microsoft.com/office/drawing/2014/main" id="{546B3D7F-F8E2-DC0B-60CE-1E81D356F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294" y="3447357"/>
                <a:ext cx="1167434" cy="276999"/>
              </a:xfrm>
              <a:prstGeom prst="rect">
                <a:avLst/>
              </a:prstGeom>
              <a:blipFill>
                <a:blip r:embed="rId9"/>
                <a:stretch>
                  <a:fillRect l="-6806" t="-2222" r="-680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D86B3-5235-E4A2-08B2-25E66FBAA2F4}"/>
              </a:ext>
            </a:extLst>
          </p:cNvPr>
          <p:cNvGrpSpPr/>
          <p:nvPr/>
        </p:nvGrpSpPr>
        <p:grpSpPr>
          <a:xfrm>
            <a:off x="2971800" y="1428750"/>
            <a:ext cx="1219808" cy="1421368"/>
            <a:chOff x="2285696" y="1449348"/>
            <a:chExt cx="1219808" cy="142136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1359C87-D624-6650-2333-10192DFC3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64402" t="6343" r="6794" b="42059"/>
            <a:stretch/>
          </p:blipFill>
          <p:spPr>
            <a:xfrm>
              <a:off x="2285696" y="1449348"/>
              <a:ext cx="1219808" cy="1219808"/>
            </a:xfrm>
            <a:prstGeom prst="rect">
              <a:avLst/>
            </a:prstGeom>
          </p:spPr>
        </p:pic>
        <p:sp>
          <p:nvSpPr>
            <p:cNvPr id="4140" name="TextBox 4139">
              <a:extLst>
                <a:ext uri="{FF2B5EF4-FFF2-40B4-BE49-F238E27FC236}">
                  <a16:creationId xmlns:a16="http://schemas.microsoft.com/office/drawing/2014/main" id="{3648220C-E708-70DC-6631-ED76E98A4892}"/>
                </a:ext>
              </a:extLst>
            </p:cNvPr>
            <p:cNvSpPr txBox="1"/>
            <p:nvPr/>
          </p:nvSpPr>
          <p:spPr>
            <a:xfrm>
              <a:off x="2540127" y="2593717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2D image</a:t>
              </a:r>
            </a:p>
          </p:txBody>
        </p:sp>
      </p:grpSp>
      <p:sp>
        <p:nvSpPr>
          <p:cNvPr id="4141" name="TextBox 4140">
            <a:extLst>
              <a:ext uri="{FF2B5EF4-FFF2-40B4-BE49-F238E27FC236}">
                <a16:creationId xmlns:a16="http://schemas.microsoft.com/office/drawing/2014/main" id="{B32BC4DD-A309-FFF5-6AA8-C752C11ABA32}"/>
              </a:ext>
            </a:extLst>
          </p:cNvPr>
          <p:cNvSpPr txBox="1"/>
          <p:nvPr/>
        </p:nvSpPr>
        <p:spPr>
          <a:xfrm>
            <a:off x="457200" y="4204216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1D projection(s)</a:t>
            </a:r>
          </a:p>
        </p:txBody>
      </p:sp>
      <p:sp>
        <p:nvSpPr>
          <p:cNvPr id="4142" name="TextBox 4141">
            <a:extLst>
              <a:ext uri="{FF2B5EF4-FFF2-40B4-BE49-F238E27FC236}">
                <a16:creationId xmlns:a16="http://schemas.microsoft.com/office/drawing/2014/main" id="{9EBE55FB-562A-7859-A72E-3855C533B536}"/>
              </a:ext>
            </a:extLst>
          </p:cNvPr>
          <p:cNvSpPr txBox="1"/>
          <p:nvPr/>
        </p:nvSpPr>
        <p:spPr>
          <a:xfrm>
            <a:off x="2293265" y="4199751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Scalar values</a:t>
            </a:r>
          </a:p>
        </p:txBody>
      </p:sp>
      <p:sp>
        <p:nvSpPr>
          <p:cNvPr id="4143" name="TextBox 4142">
            <a:extLst>
              <a:ext uri="{FF2B5EF4-FFF2-40B4-BE49-F238E27FC236}">
                <a16:creationId xmlns:a16="http://schemas.microsoft.com/office/drawing/2014/main" id="{6F94D6D3-F7CF-397B-1F54-9BE8F4DA625A}"/>
              </a:ext>
            </a:extLst>
          </p:cNvPr>
          <p:cNvSpPr txBox="1"/>
          <p:nvPr/>
        </p:nvSpPr>
        <p:spPr>
          <a:xfrm>
            <a:off x="344330" y="4502557"/>
            <a:ext cx="399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Often required by analysis constraints (analytical tractability, optimization simplicity, etc.)</a:t>
            </a:r>
          </a:p>
        </p:txBody>
      </p:sp>
      <p:sp>
        <p:nvSpPr>
          <p:cNvPr id="4144" name="TextBox 4143">
            <a:extLst>
              <a:ext uri="{FF2B5EF4-FFF2-40B4-BE49-F238E27FC236}">
                <a16:creationId xmlns:a16="http://schemas.microsoft.com/office/drawing/2014/main" id="{99B2C00F-93D5-7771-5915-5ECB81E24DF6}"/>
              </a:ext>
            </a:extLst>
          </p:cNvPr>
          <p:cNvSpPr txBox="1"/>
          <p:nvPr/>
        </p:nvSpPr>
        <p:spPr>
          <a:xfrm>
            <a:off x="381000" y="2599551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6D distribution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3C497B5-67C9-08FF-8C8B-3D35DB3F0A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038"/>
          <a:stretch/>
        </p:blipFill>
        <p:spPr>
          <a:xfrm>
            <a:off x="2355785" y="1388584"/>
            <a:ext cx="546524" cy="11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B70F9-A86F-4B6B-7EC7-E5A72D68B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A01E8-8231-A0E4-46A7-4F182707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Quadrupole Scan @ AWA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737B310-A51F-E0AB-9FD1-2CB38B28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22350"/>
            <a:ext cx="4224854" cy="18257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67BDF3-4C63-1CB0-D0CA-860174725A12}"/>
              </a:ext>
            </a:extLst>
          </p:cNvPr>
          <p:cNvGrpSpPr/>
          <p:nvPr/>
        </p:nvGrpSpPr>
        <p:grpSpPr>
          <a:xfrm>
            <a:off x="304800" y="1047750"/>
            <a:ext cx="2502066" cy="1405654"/>
            <a:chOff x="587375" y="951738"/>
            <a:chExt cx="3943185" cy="2215272"/>
          </a:xfrm>
        </p:grpSpPr>
        <p:pic>
          <p:nvPicPr>
            <p:cNvPr id="7" name="Picture 4" descr="Argonne Wakefield Accelerator Facility | Argonne National Laboratory">
              <a:extLst>
                <a:ext uri="{FF2B5EF4-FFF2-40B4-BE49-F238E27FC236}">
                  <a16:creationId xmlns:a16="http://schemas.microsoft.com/office/drawing/2014/main" id="{6DA503A6-E6E7-8A0F-0490-39B0702F9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" y="951738"/>
              <a:ext cx="3943185" cy="221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4724D87E-CAC8-5168-E04F-DEB7CFDB1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" y="2538304"/>
              <a:ext cx="1720850" cy="601608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 descr="A picture containing monitor, computer, screen, night sky&#10;&#10;Description automatically generated">
            <a:extLst>
              <a:ext uri="{FF2B5EF4-FFF2-40B4-BE49-F238E27FC236}">
                <a16:creationId xmlns:a16="http://schemas.microsoft.com/office/drawing/2014/main" id="{09FC05DE-DAA6-4D34-E6ED-17CA161D6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18" y="2941726"/>
            <a:ext cx="8626164" cy="1306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4A3C9-B9E8-4B7B-8EE1-DFEC7DB30CB3}"/>
              </a:ext>
            </a:extLst>
          </p:cNvPr>
          <p:cNvSpPr txBox="1"/>
          <p:nvPr/>
        </p:nvSpPr>
        <p:spPr>
          <a:xfrm>
            <a:off x="3352800" y="10477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beamline</a:t>
            </a:r>
          </a:p>
        </p:txBody>
      </p:sp>
    </p:spTree>
    <p:extLst>
      <p:ext uri="{BB962C8B-B14F-4D97-AF65-F5344CB8AC3E}">
        <p14:creationId xmlns:p14="http://schemas.microsoft.com/office/powerpoint/2010/main" val="34281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5"/>
    </mc:Choice>
    <mc:Fallback xmlns="">
      <p:transition spd="slow" advTm="4254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5ED28-D1F3-7255-FC2C-772E626E7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CF837A-F01B-426D-2C7F-9BF48E37A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6C3AA-1AD9-F613-4D04-F357069E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Optimization to Reconstruct Distributions</a:t>
            </a:r>
          </a:p>
        </p:txBody>
      </p:sp>
      <p:pic>
        <p:nvPicPr>
          <p:cNvPr id="12" name="Picture 11" descr="A computer screen shot of a blue object&#10;&#10;Description automatically generated">
            <a:extLst>
              <a:ext uri="{FF2B5EF4-FFF2-40B4-BE49-F238E27FC236}">
                <a16:creationId xmlns:a16="http://schemas.microsoft.com/office/drawing/2014/main" id="{D9171F24-BCBC-6376-9657-7E143E26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14550"/>
            <a:ext cx="7165863" cy="2508509"/>
          </a:xfrm>
          <a:prstGeom prst="rect">
            <a:avLst/>
          </a:prstGeom>
        </p:spPr>
      </p:pic>
      <p:pic>
        <p:nvPicPr>
          <p:cNvPr id="13" name="Picture 2" descr="Multivariate normal distribution - Wikipedia">
            <a:extLst>
              <a:ext uri="{FF2B5EF4-FFF2-40B4-BE49-F238E27FC236}">
                <a16:creationId xmlns:a16="http://schemas.microsoft.com/office/drawing/2014/main" id="{62575F6C-6C42-DD60-60D9-61EB83DC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2876"/>
            <a:ext cx="1522412" cy="11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56CA5-0F07-3E91-EC3B-F62AE0D5C2BC}"/>
                  </a:ext>
                </a:extLst>
              </p:cNvPr>
              <p:cNvSpPr txBox="1"/>
              <p:nvPr/>
            </p:nvSpPr>
            <p:spPr>
              <a:xfrm>
                <a:off x="1676400" y="1123950"/>
                <a:ext cx="1774845" cy="92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Second order </a:t>
                </a:r>
              </a:p>
              <a:p>
                <a:pPr algn="ctr"/>
                <a:r>
                  <a:rPr lang="en-US" dirty="0"/>
                  <a:t>beam moments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56CA5-0F07-3E91-EC3B-F62AE0D5C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23950"/>
                <a:ext cx="1774845" cy="926536"/>
              </a:xfrm>
              <a:prstGeom prst="rect">
                <a:avLst/>
              </a:prstGeom>
              <a:blipFill>
                <a:blip r:embed="rId4"/>
                <a:stretch>
                  <a:fillRect l="-2749" t="-3289" r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C185E-E6D4-AFAF-408B-C58D9305140F}"/>
                  </a:ext>
                </a:extLst>
              </p:cNvPr>
              <p:cNvSpPr txBox="1"/>
              <p:nvPr/>
            </p:nvSpPr>
            <p:spPr>
              <a:xfrm>
                <a:off x="4018920" y="1183052"/>
                <a:ext cx="3544560" cy="58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Analytical beam dynamics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𝑑𝑙𝑘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𝑑𝑙𝑘</m:t>
                          </m:r>
                        </m:e>
                      </m:d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C185E-E6D4-AFAF-408B-C58D93051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920" y="1183052"/>
                <a:ext cx="3544560" cy="589970"/>
              </a:xfrm>
              <a:prstGeom prst="rect">
                <a:avLst/>
              </a:prstGeom>
              <a:blipFill>
                <a:blip r:embed="rId5"/>
                <a:stretch>
                  <a:fillRect l="-1203" t="-5155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DAA504-BC5D-6216-9B1E-DCFDE103554E}"/>
                  </a:ext>
                </a:extLst>
              </p:cNvPr>
              <p:cNvSpPr txBox="1"/>
              <p:nvPr/>
            </p:nvSpPr>
            <p:spPr>
              <a:xfrm>
                <a:off x="8552056" y="2422125"/>
                <a:ext cx="43954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DAA504-BC5D-6216-9B1E-DCFDE103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056" y="2422125"/>
                <a:ext cx="439544" cy="298415"/>
              </a:xfrm>
              <a:prstGeom prst="rect">
                <a:avLst/>
              </a:prstGeom>
              <a:blipFill>
                <a:blip r:embed="rId6"/>
                <a:stretch>
                  <a:fillRect l="-6944" r="-5556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CF864C-FA2B-A072-9337-362A34651C83}"/>
                  </a:ext>
                </a:extLst>
              </p:cNvPr>
              <p:cNvSpPr txBox="1"/>
              <p:nvPr/>
            </p:nvSpPr>
            <p:spPr>
              <a:xfrm>
                <a:off x="8534400" y="3714750"/>
                <a:ext cx="49167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CF864C-FA2B-A072-9337-362A34651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714750"/>
                <a:ext cx="491673" cy="289182"/>
              </a:xfrm>
              <a:prstGeom prst="rect">
                <a:avLst/>
              </a:prstGeom>
              <a:blipFill>
                <a:blip r:embed="rId7"/>
                <a:stretch>
                  <a:fillRect l="-493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A59E61-F235-85CA-77E8-AD97C9AECDA3}"/>
                  </a:ext>
                </a:extLst>
              </p:cNvPr>
              <p:cNvSpPr txBox="1"/>
              <p:nvPr/>
            </p:nvSpPr>
            <p:spPr>
              <a:xfrm>
                <a:off x="3962400" y="4649253"/>
                <a:ext cx="2281330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𝑚𝑒𝑎𝑠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A59E61-F235-85CA-77E8-AD97C9AEC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49253"/>
                <a:ext cx="2281330" cy="372859"/>
              </a:xfrm>
              <a:prstGeom prst="rect">
                <a:avLst/>
              </a:prstGeom>
              <a:blipFill>
                <a:blip r:embed="rId8"/>
                <a:stretch>
                  <a:fillRect l="-1872" r="-53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2E6F59-60F6-9984-E57F-680B5166F639}"/>
              </a:ext>
            </a:extLst>
          </p:cNvPr>
          <p:cNvCxnSpPr/>
          <p:nvPr/>
        </p:nvCxnSpPr>
        <p:spPr>
          <a:xfrm>
            <a:off x="1676400" y="2050486"/>
            <a:ext cx="887422" cy="520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05C208-8ECE-3F7F-FAB0-B5FE8DB3076A}"/>
              </a:ext>
            </a:extLst>
          </p:cNvPr>
          <p:cNvCxnSpPr/>
          <p:nvPr/>
        </p:nvCxnSpPr>
        <p:spPr>
          <a:xfrm>
            <a:off x="5791200" y="1786168"/>
            <a:ext cx="0" cy="6359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DBE812-824F-0E9E-2A4B-C88D43BBC281}"/>
              </a:ext>
            </a:extLst>
          </p:cNvPr>
          <p:cNvCxnSpPr/>
          <p:nvPr/>
        </p:nvCxnSpPr>
        <p:spPr>
          <a:xfrm flipH="1">
            <a:off x="7924800" y="2647950"/>
            <a:ext cx="575127" cy="72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0098A3-6007-DCA0-2C58-61F7A2DE978A}"/>
              </a:ext>
            </a:extLst>
          </p:cNvPr>
          <p:cNvCxnSpPr/>
          <p:nvPr/>
        </p:nvCxnSpPr>
        <p:spPr>
          <a:xfrm flipH="1">
            <a:off x="7899400" y="3957331"/>
            <a:ext cx="575127" cy="72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0A362E-1F89-51D3-A2E1-CF717EE0F363}"/>
              </a:ext>
            </a:extLst>
          </p:cNvPr>
          <p:cNvCxnSpPr>
            <a:stCxn id="18" idx="0"/>
          </p:cNvCxnSpPr>
          <p:nvPr/>
        </p:nvCxnSpPr>
        <p:spPr>
          <a:xfrm flipV="1">
            <a:off x="5103065" y="4324350"/>
            <a:ext cx="0" cy="3249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D6C6314-ACA7-26A2-3429-99B2B4C448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333" t="65537" r="29696" b="13941"/>
          <a:stretch/>
        </p:blipFill>
        <p:spPr>
          <a:xfrm>
            <a:off x="7432563" y="1351003"/>
            <a:ext cx="1600200" cy="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5"/>
    </mc:Choice>
    <mc:Fallback xmlns="">
      <p:transition spd="slow" advTm="425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B70F9-A86F-4B6B-7EC7-E5A72D68B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A01E8-8231-A0E4-46A7-4F182707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 Efficient 6D Reconstructions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2AD52C-98B6-0A06-8C7A-1872489D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2123028"/>
            <a:ext cx="7165863" cy="2491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29E59-10F1-C863-BA51-E49878933577}"/>
              </a:ext>
            </a:extLst>
          </p:cNvPr>
          <p:cNvSpPr txBox="1"/>
          <p:nvPr/>
        </p:nvSpPr>
        <p:spPr>
          <a:xfrm>
            <a:off x="152400" y="13525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 Parameterize complex 6D beam distributions using </a:t>
            </a:r>
            <a:r>
              <a:rPr lang="en-US" b="1" dirty="0">
                <a:solidFill>
                  <a:schemeClr val="bg2"/>
                </a:solidFill>
              </a:rPr>
              <a:t>generative 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2D56E-7DDB-57E4-9E86-977B64D2FD49}"/>
              </a:ext>
            </a:extLst>
          </p:cNvPr>
          <p:cNvSpPr txBox="1"/>
          <p:nvPr/>
        </p:nvSpPr>
        <p:spPr>
          <a:xfrm>
            <a:off x="4731466" y="1339850"/>
            <a:ext cx="433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 Implement </a:t>
            </a:r>
            <a:r>
              <a:rPr lang="en-US" b="1" dirty="0">
                <a:solidFill>
                  <a:schemeClr val="bg2"/>
                </a:solidFill>
              </a:rPr>
              <a:t>differentiable</a:t>
            </a:r>
            <a:r>
              <a:rPr lang="en-US" dirty="0"/>
              <a:t> beam dynamics simulations to enable learning</a:t>
            </a:r>
          </a:p>
        </p:txBody>
      </p:sp>
    </p:spTree>
    <p:extLst>
      <p:ext uri="{BB962C8B-B14F-4D97-AF65-F5344CB8AC3E}">
        <p14:creationId xmlns:p14="http://schemas.microsoft.com/office/powerpoint/2010/main" val="10729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5"/>
    </mc:Choice>
    <mc:Fallback xmlns="">
      <p:transition spd="slow" advTm="425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40159-048B-9BF7-3247-A7B395D82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2EA7BD-F0DC-78F7-EA5E-71D5EC57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Based Beam Representations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67918-553D-BF39-35A0-D02ABA31C88E}"/>
              </a:ext>
            </a:extLst>
          </p:cNvPr>
          <p:cNvSpPr txBox="1"/>
          <p:nvPr/>
        </p:nvSpPr>
        <p:spPr>
          <a:xfrm>
            <a:off x="289400" y="1064220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 </a:t>
            </a:r>
            <a:r>
              <a:rPr lang="en-US" b="1" dirty="0">
                <a:solidFill>
                  <a:schemeClr val="bg2"/>
                </a:solidFill>
              </a:rPr>
              <a:t>generative</a:t>
            </a:r>
            <a:r>
              <a:rPr lang="en-US" dirty="0"/>
              <a:t> machine learning model to create </a:t>
            </a:r>
            <a:r>
              <a:rPr lang="en-US" b="1" dirty="0">
                <a:solidFill>
                  <a:schemeClr val="bg2"/>
                </a:solidFill>
              </a:rPr>
              <a:t>arbitrary beam distributions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C7FAC0-20CF-6535-9BDA-271EF8B6CDAA}"/>
              </a:ext>
            </a:extLst>
          </p:cNvPr>
          <p:cNvGrpSpPr/>
          <p:nvPr/>
        </p:nvGrpSpPr>
        <p:grpSpPr>
          <a:xfrm>
            <a:off x="272365" y="1653064"/>
            <a:ext cx="6585635" cy="1877338"/>
            <a:chOff x="272365" y="1653064"/>
            <a:chExt cx="6585635" cy="1877338"/>
          </a:xfrm>
        </p:grpSpPr>
        <p:pic>
          <p:nvPicPr>
            <p:cNvPr id="8" name="Picture 7" descr="A group of orange dots&#10;&#10;Description automatically generated">
              <a:extLst>
                <a:ext uri="{FF2B5EF4-FFF2-40B4-BE49-F238E27FC236}">
                  <a16:creationId xmlns:a16="http://schemas.microsoft.com/office/drawing/2014/main" id="{B3C6786C-8E7C-4482-3828-1D07CD6C5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365" y="1794809"/>
              <a:ext cx="6393736" cy="173559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782982-4AD3-E6BE-F716-0A21CFA77ADD}"/>
                </a:ext>
              </a:extLst>
            </p:cNvPr>
            <p:cNvSpPr/>
            <p:nvPr/>
          </p:nvSpPr>
          <p:spPr>
            <a:xfrm>
              <a:off x="5257800" y="1653064"/>
              <a:ext cx="1600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40C7D27-E061-E8F1-4832-E9FF20C32AF1}"/>
              </a:ext>
            </a:extLst>
          </p:cNvPr>
          <p:cNvSpPr txBox="1"/>
          <p:nvPr/>
        </p:nvSpPr>
        <p:spPr>
          <a:xfrm>
            <a:off x="833860" y="3902314"/>
            <a:ext cx="7624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O(~1000) parameters of the neural network control the distribution of particles in 6D phase space</a:t>
            </a:r>
          </a:p>
          <a:p>
            <a:pPr algn="ctr"/>
            <a:r>
              <a:rPr lang="en-US" sz="1400" dirty="0"/>
              <a:t>Learn the NN parameters </a:t>
            </a:r>
            <a:r>
              <a:rPr lang="en-US" sz="1400" dirty="0">
                <a:sym typeface="Wingdings" panose="05000000000000000000" pitchFamily="2" charset="2"/>
              </a:rPr>
              <a:t> learn the beam distribution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8258C-0767-499D-9B76-4CC34D47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850" y="2190750"/>
            <a:ext cx="2068150" cy="977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74250E-618B-FAD0-5F01-6DBDDD5B60F4}"/>
              </a:ext>
            </a:extLst>
          </p:cNvPr>
          <p:cNvSpPr txBox="1"/>
          <p:nvPr/>
        </p:nvSpPr>
        <p:spPr>
          <a:xfrm>
            <a:off x="6858000" y="3181350"/>
            <a:ext cx="2020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Example: arrange particles to make the SLAC logo</a:t>
            </a:r>
          </a:p>
        </p:txBody>
      </p:sp>
    </p:spTree>
    <p:extLst>
      <p:ext uri="{BB962C8B-B14F-4D97-AF65-F5344CB8AC3E}">
        <p14:creationId xmlns:p14="http://schemas.microsoft.com/office/powerpoint/2010/main" val="13983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28"/>
    </mc:Choice>
    <mc:Fallback xmlns="">
      <p:transition spd="slow" advTm="4602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23A4799EF4743AD45C749355C03C0" ma:contentTypeVersion="12" ma:contentTypeDescription="Create a new document." ma:contentTypeScope="" ma:versionID="c01bfbc4bea8b08c598373f7e966f2f3">
  <xsd:schema xmlns:xsd="http://www.w3.org/2001/XMLSchema" xmlns:xs="http://www.w3.org/2001/XMLSchema" xmlns:p="http://schemas.microsoft.com/office/2006/metadata/properties" xmlns:ns3="ea8b65b5-9075-498d-a7f9-811edf47922e" xmlns:ns4="cc40af3f-16f5-4ad8-a884-5dbd2d5ec5cb" targetNamespace="http://schemas.microsoft.com/office/2006/metadata/properties" ma:root="true" ma:fieldsID="9ee187787aa488f33896e12b04ab7ea8" ns3:_="" ns4:_="">
    <xsd:import namespace="ea8b65b5-9075-498d-a7f9-811edf47922e"/>
    <xsd:import namespace="cc40af3f-16f5-4ad8-a884-5dbd2d5ec5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65b5-9075-498d-a7f9-811edf479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af3f-16f5-4ad8-a884-5dbd2d5ec5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8b65b5-9075-498d-a7f9-811edf4792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B49D9-BB5B-48CF-BE33-7D0D978F6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65b5-9075-498d-a7f9-811edf47922e"/>
    <ds:schemaRef ds:uri="cc40af3f-16f5-4ad8-a884-5dbd2d5ec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09D6F6-A136-444C-8AE1-A0D8200E8FAA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ea8b65b5-9075-498d-a7f9-811edf47922e"/>
    <ds:schemaRef ds:uri="http://schemas.openxmlformats.org/package/2006/metadata/core-properties"/>
    <ds:schemaRef ds:uri="http://purl.org/dc/dcmitype/"/>
    <ds:schemaRef ds:uri="cc40af3f-16f5-4ad8-a884-5dbd2d5ec5cb"/>
  </ds:schemaRefs>
</ds:datastoreItem>
</file>

<file path=customXml/itemProps3.xml><?xml version="1.0" encoding="utf-8"?>
<ds:datastoreItem xmlns:ds="http://schemas.openxmlformats.org/officeDocument/2006/customXml" ds:itemID="{8AAB9DE4-3BDE-4851-A648-7CC2E41C4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893</Words>
  <Application>Microsoft Office PowerPoint</Application>
  <PresentationFormat>On-screen Show (16:9)</PresentationFormat>
  <Paragraphs>152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Proxima Nova</vt:lpstr>
      <vt:lpstr>Wingdings</vt:lpstr>
      <vt:lpstr>Blank</vt:lpstr>
      <vt:lpstr>Fast 6-Dimensional Phase Space Reconstructions using Generative Beam Distribution Models and Differentiable Beam Dynamics</vt:lpstr>
      <vt:lpstr>Modern Challenges in Beam Control</vt:lpstr>
      <vt:lpstr>Measuring 6D Beam Distributions</vt:lpstr>
      <vt:lpstr>Progress on Measuring 6D Beam Distributions</vt:lpstr>
      <vt:lpstr>Why Is This So Difficult?</vt:lpstr>
      <vt:lpstr>Example: Quadrupole Scan @ AWA</vt:lpstr>
      <vt:lpstr>Using Optimization to Reconstruct Distributions</vt:lpstr>
      <vt:lpstr>The Road to Efficient 6D Reconstructions</vt:lpstr>
      <vt:lpstr>Machine Learning Based Beam Representations</vt:lpstr>
      <vt:lpstr>The Road to Efficient 6D Reconstructions</vt:lpstr>
      <vt:lpstr>Differentiable Beam Physics Simulations</vt:lpstr>
      <vt:lpstr>Generative Phase Space Reconstruction (GPSR)</vt:lpstr>
      <vt:lpstr>Transverse Beam Tomography @ AWA</vt:lpstr>
      <vt:lpstr>AWA Reconstruction Results</vt:lpstr>
      <vt:lpstr>6D Phase Space Reconstruction (Test Beam)</vt:lpstr>
      <vt:lpstr>Reconstruction Results (Test Beam)</vt:lpstr>
      <vt:lpstr>Preliminary Experimental Results from AWA</vt:lpstr>
      <vt:lpstr>Preliminary Experimental Results from AWA</vt:lpstr>
      <vt:lpstr>Preliminary Experimental Results from AWA</vt:lpstr>
      <vt:lpstr>Conclusion</vt:lpstr>
      <vt:lpstr>Questions?</vt:lpstr>
      <vt:lpstr>Backup</vt:lpstr>
      <vt:lpstr>T-Scan Results</vt:lpstr>
      <vt:lpstr>Reconstruction Results (Gaussian Beam)</vt:lpstr>
      <vt:lpstr>Reconstruction Results (EEX Beam)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529</cp:revision>
  <cp:lastPrinted>2018-12-07T23:44:51Z</cp:lastPrinted>
  <dcterms:created xsi:type="dcterms:W3CDTF">2012-06-11T23:48:53Z</dcterms:created>
  <dcterms:modified xsi:type="dcterms:W3CDTF">2024-03-06T23:34:27Z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0x01010063D23A4799EF4743AD45C749355C03C0</vt:lpwstr>
  </property>
</Properties>
</file>