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2" r:id="rId2"/>
    <p:sldId id="280" r:id="rId3"/>
    <p:sldId id="267" r:id="rId4"/>
    <p:sldId id="291" r:id="rId5"/>
    <p:sldId id="268" r:id="rId6"/>
    <p:sldId id="269" r:id="rId7"/>
    <p:sldId id="281" r:id="rId8"/>
    <p:sldId id="270" r:id="rId9"/>
    <p:sldId id="275" r:id="rId10"/>
    <p:sldId id="276" r:id="rId11"/>
    <p:sldId id="279" r:id="rId12"/>
    <p:sldId id="277" r:id="rId13"/>
    <p:sldId id="278" r:id="rId14"/>
    <p:sldId id="283" r:id="rId15"/>
    <p:sldId id="271" r:id="rId16"/>
    <p:sldId id="284" r:id="rId17"/>
    <p:sldId id="285" r:id="rId18"/>
    <p:sldId id="287" r:id="rId19"/>
    <p:sldId id="286" r:id="rId20"/>
    <p:sldId id="289" r:id="rId21"/>
    <p:sldId id="290" r:id="rId22"/>
    <p:sldId id="263" r:id="rId2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24F6E"/>
    <a:srgbClr val="0075A4"/>
    <a:srgbClr val="045880"/>
    <a:srgbClr val="014B6C"/>
    <a:srgbClr val="024F6F"/>
    <a:srgbClr val="005D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5B9E9-D770-4297-99D6-F324C9A53B19}" type="datetimeFigureOut">
              <a:rPr lang="ko-KR" altLang="en-US" smtClean="0"/>
              <a:t>2024-03-02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08E0D-11DA-4DBF-986F-3F4EB6159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7572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0F4774-52E5-410C-A802-585FE2A4C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A442C2E-9E16-4F8B-BB93-FE8C6C293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BD36996-07C2-4D66-8621-7A8106E4F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A4DF-8917-4FB3-91FB-70CB657CC715}" type="datetimeFigureOut">
              <a:rPr lang="ko-KR" altLang="en-US" smtClean="0"/>
              <a:t>2024-03-02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2DACF87-EBA2-4825-93BC-4156EE27F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F7C36D1-7D11-46A8-AC91-1FD56BAD9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51F8-D7E1-47EB-A9CC-0E42BCFD40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8634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3A615A-ABA8-491C-8ED2-E6568910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9A7C7D0-FFE2-4963-874C-2F92EABD3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F622A6C-ED1C-4985-91A1-8CF852269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A4DF-8917-4FB3-91FB-70CB657CC715}" type="datetimeFigureOut">
              <a:rPr lang="ko-KR" altLang="en-US" smtClean="0"/>
              <a:t>2024-03-02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D40A67-60E1-45A5-8C8C-25328CA5A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87D9BDC-3DF2-4210-A769-5A288B03D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51F8-D7E1-47EB-A9CC-0E42BCFD40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6562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F426BE9-58AC-41B1-A04D-D9E660C297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97FF47D-5A56-43E6-9B81-EC53623BC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79C715-9C6F-4099-97E1-7FDDF6AC1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A4DF-8917-4FB3-91FB-70CB657CC715}" type="datetimeFigureOut">
              <a:rPr lang="ko-KR" altLang="en-US" smtClean="0"/>
              <a:t>2024-03-02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52F5920-7BFF-4360-87DE-1F8509649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DD0DFED-1E16-48E7-9396-FDD846F88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51F8-D7E1-47EB-A9CC-0E42BCFD40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8454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2541200-CE76-48D3-ACE3-5E1441631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62E0AC3-C0C6-4E2B-AA5E-432B6604A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E3DFF8-B670-4883-A46E-576DDA975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A4DF-8917-4FB3-91FB-70CB657CC715}" type="datetimeFigureOut">
              <a:rPr lang="ko-KR" altLang="en-US" smtClean="0"/>
              <a:t>2024-03-02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1F3BA9B-4805-407C-A1F5-83C32443D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D812333-C76C-433C-9E82-80511FD5B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51F8-D7E1-47EB-A9CC-0E42BCFD40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418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D30EFC-283D-4B34-BF44-DF8E9CC0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89E57DE-BBE6-4216-BE56-B60CC96DE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6C10408-B7F1-4D40-B22D-88158E494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A4DF-8917-4FB3-91FB-70CB657CC715}" type="datetimeFigureOut">
              <a:rPr lang="ko-KR" altLang="en-US" smtClean="0"/>
              <a:t>2024-03-02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D16E4D8-EF04-44AC-AC6B-23B115334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D216D52-4C9C-466A-B1D4-2883063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51F8-D7E1-47EB-A9CC-0E42BCFD40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569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F97231-323A-487B-A2A9-B49A3223D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1434941-7C5A-4184-B455-4EC97E08C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6210D39-DC40-4CBB-AC76-3BF8BE376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2908F7D-AF4B-408C-AF42-FDEE0425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A4DF-8917-4FB3-91FB-70CB657CC715}" type="datetimeFigureOut">
              <a:rPr lang="ko-KR" altLang="en-US" smtClean="0"/>
              <a:t>2024-03-02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A90A110-62C0-4591-A858-66B63D65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AE3B2BE-ED61-4331-9AEB-79548AA55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51F8-D7E1-47EB-A9CC-0E42BCFD40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5703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752901-47E8-4C10-A632-11C9E66F0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15321C8-F8D7-4435-9319-4196F8AF3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3FD585-2E34-4633-990D-EA1D3032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95EC57B-C329-46B8-82AD-E3E7EB4BA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CC4342D-B4C4-4000-BEA7-348824006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F5384AD-3158-4DB5-ABC8-578FBA875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A4DF-8917-4FB3-91FB-70CB657CC715}" type="datetimeFigureOut">
              <a:rPr lang="ko-KR" altLang="en-US" smtClean="0"/>
              <a:t>2024-03-02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4758294-AAC7-4BE0-9CDA-9743873E5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ADCC863-9E0F-493D-9CC8-C3572C22E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51F8-D7E1-47EB-A9CC-0E42BCFD40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080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966C03-1EF3-4536-AB1C-43019F754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23EA706-D1E0-494D-83E1-6A81ED1C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A4DF-8917-4FB3-91FB-70CB657CC715}" type="datetimeFigureOut">
              <a:rPr lang="ko-KR" altLang="en-US" smtClean="0"/>
              <a:t>2024-03-02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9FA76DB-BBD5-4530-9564-E5B658B8D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D899F51-F29C-4A9D-9668-C2D0F5BF1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51F8-D7E1-47EB-A9CC-0E42BCFD40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409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F963954-862D-4872-A564-F9A42497E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A4DF-8917-4FB3-91FB-70CB657CC715}" type="datetimeFigureOut">
              <a:rPr lang="ko-KR" altLang="en-US" smtClean="0"/>
              <a:t>2024-03-02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E152AC1-E461-413F-94AF-2CAF8B361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311822C-A36F-46E4-917D-AF56FE91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51F8-D7E1-47EB-A9CC-0E42BCFD40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818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1C1B1A-0A35-494C-BFE6-9146D44E9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DA4DFAA-812D-45C1-A80F-D43914257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89F45B0-E438-4755-9D0A-A419A14CE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35A604D-47DD-408B-88CB-C17D75D60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A4DF-8917-4FB3-91FB-70CB657CC715}" type="datetimeFigureOut">
              <a:rPr lang="ko-KR" altLang="en-US" smtClean="0"/>
              <a:t>2024-03-02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47B528C-CEFA-4461-AE97-407091B61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8BEC41D-2B7F-4377-BD58-EBDEA6D09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51F8-D7E1-47EB-A9CC-0E42BCFD40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25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4A3DE7-A3C6-4978-B1F1-00A71003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30668EF-0D0B-4982-947E-F7317499B9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9A40E3E-E213-4F62-A161-EBD12855A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D0C3938-1F62-4342-983E-93FE4B1EB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A4DF-8917-4FB3-91FB-70CB657CC715}" type="datetimeFigureOut">
              <a:rPr lang="ko-KR" altLang="en-US" smtClean="0"/>
              <a:t>2024-03-02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E74D567-5F9B-4EEF-9453-CDAB5DAB1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81E4B31-CEFE-4E53-9B93-20C78813B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51F8-D7E1-47EB-A9CC-0E42BCFD40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733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60B824C-E5B2-42BA-89F8-D4A356835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EEC7AFE-2C93-47B7-A7AE-05CF643F7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A6F1D05-4ABE-4369-A63C-C31C93A8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EA4DF-8917-4FB3-91FB-70CB657CC715}" type="datetimeFigureOut">
              <a:rPr lang="ko-KR" altLang="en-US" smtClean="0"/>
              <a:t>2024-03-02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049CD69-20F8-4875-A049-94E3B997B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385F286-567D-4FF4-A9D5-06641E862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D51F8-D7E1-47EB-A9CC-0E42BCFD40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613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jaem-seo/KSTAR_tokamak_simulator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hill-a/stable-baselines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E7FEFC88-B6B8-4132-AF3D-2B6AB89EADF7}"/>
              </a:ext>
            </a:extLst>
          </p:cNvPr>
          <p:cNvSpPr/>
          <p:nvPr/>
        </p:nvSpPr>
        <p:spPr>
          <a:xfrm>
            <a:off x="0" y="0"/>
            <a:ext cx="12192000" cy="5779344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 l="-5491" t="-4614" r="-19004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7285D3D5-C2A6-4294-80D8-15BDAC1A9CB4}"/>
              </a:ext>
            </a:extLst>
          </p:cNvPr>
          <p:cNvSpPr/>
          <p:nvPr/>
        </p:nvSpPr>
        <p:spPr>
          <a:xfrm>
            <a:off x="0" y="3760237"/>
            <a:ext cx="12192000" cy="3097763"/>
          </a:xfrm>
          <a:custGeom>
            <a:avLst/>
            <a:gdLst>
              <a:gd name="connsiteX0" fmla="*/ 0 w 11976100"/>
              <a:gd name="connsiteY0" fmla="*/ 2374900 h 3644900"/>
              <a:gd name="connsiteX1" fmla="*/ 0 w 11976100"/>
              <a:gd name="connsiteY1" fmla="*/ 3644900 h 3644900"/>
              <a:gd name="connsiteX2" fmla="*/ 11976100 w 11976100"/>
              <a:gd name="connsiteY2" fmla="*/ 3644900 h 3644900"/>
              <a:gd name="connsiteX3" fmla="*/ 11976100 w 11976100"/>
              <a:gd name="connsiteY3" fmla="*/ 0 h 3644900"/>
              <a:gd name="connsiteX4" fmla="*/ 0 w 11976100"/>
              <a:gd name="connsiteY4" fmla="*/ 2374900 h 364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6100" h="3644900">
                <a:moveTo>
                  <a:pt x="0" y="2374900"/>
                </a:moveTo>
                <a:lnTo>
                  <a:pt x="0" y="3644900"/>
                </a:lnTo>
                <a:lnTo>
                  <a:pt x="11976100" y="3644900"/>
                </a:lnTo>
                <a:lnTo>
                  <a:pt x="11976100" y="0"/>
                </a:lnTo>
                <a:lnTo>
                  <a:pt x="0" y="2374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57F60BEF-AF89-4A2C-A09C-E76282317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897" y="186612"/>
            <a:ext cx="8849331" cy="233008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altLang="ko-KR" sz="4000" b="1" dirty="0">
                <a:solidFill>
                  <a:srgbClr val="FFFF00"/>
                </a:solidFill>
              </a:rPr>
              <a:t>Controlling fusion plasmas</a:t>
            </a:r>
            <a:r>
              <a:rPr lang="en-US" altLang="ko-KR" sz="4000" b="1" dirty="0">
                <a:solidFill>
                  <a:schemeClr val="bg1"/>
                </a:solidFill>
              </a:rPr>
              <a:t> with deep reinforcement learning</a:t>
            </a:r>
            <a:endParaRPr lang="en-US" altLang="ko-KR" sz="4000" dirty="0">
              <a:solidFill>
                <a:srgbClr val="FFFF00"/>
              </a:solidFill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56F123E-3F16-410D-A393-16E56E462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898" y="3042503"/>
            <a:ext cx="9144000" cy="1461604"/>
          </a:xfrm>
        </p:spPr>
        <p:txBody>
          <a:bodyPr/>
          <a:lstStyle/>
          <a:p>
            <a:pPr algn="l"/>
            <a:r>
              <a:rPr lang="en-US" altLang="ko-KR" b="1" dirty="0">
                <a:solidFill>
                  <a:schemeClr val="bg1"/>
                </a:solidFill>
              </a:rPr>
              <a:t>Jaemin Seo</a:t>
            </a:r>
          </a:p>
          <a:p>
            <a:pPr algn="l"/>
            <a:r>
              <a:rPr lang="en-US" altLang="ko-KR" sz="2000" dirty="0">
                <a:solidFill>
                  <a:schemeClr val="bg1"/>
                </a:solidFill>
              </a:rPr>
              <a:t>Physics, Chung-Ang University</a:t>
            </a:r>
          </a:p>
        </p:txBody>
      </p:sp>
      <p:pic>
        <p:nvPicPr>
          <p:cNvPr id="1026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A8D7F0DD-718A-4664-9160-15C3B4537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278" y="5412027"/>
            <a:ext cx="4700545" cy="10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F264E11-49A8-4417-8263-6AB1D18C0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0897" y="5863234"/>
            <a:ext cx="5913184" cy="767896"/>
          </a:xfrm>
        </p:spPr>
        <p:txBody>
          <a:bodyPr/>
          <a:lstStyle/>
          <a:p>
            <a:r>
              <a:rPr lang="en-US" altLang="ko-KR" sz="2000" b="1" dirty="0">
                <a:solidFill>
                  <a:schemeClr val="tx1"/>
                </a:solidFill>
              </a:rPr>
              <a:t>4</a:t>
            </a:r>
            <a:r>
              <a:rPr lang="en-US" altLang="ko-KR" sz="2000" b="1" baseline="30000" dirty="0">
                <a:solidFill>
                  <a:schemeClr val="tx1"/>
                </a:solidFill>
              </a:rPr>
              <a:t>th</a:t>
            </a:r>
            <a:r>
              <a:rPr lang="en-US" altLang="ko-KR" sz="2000" b="1" dirty="0">
                <a:solidFill>
                  <a:schemeClr val="tx1"/>
                </a:solidFill>
              </a:rPr>
              <a:t> ICFA Beam Dynamics Mini-Workshop on ML for Particle Accelerators</a:t>
            </a:r>
          </a:p>
          <a:p>
            <a:fld id="{D409EB8D-0F87-4C30-A5F3-C8D4DA6F6EF1}" type="datetime1">
              <a:rPr lang="ko-KR" altLang="en-US" sz="2000" i="1" smtClean="0">
                <a:solidFill>
                  <a:schemeClr val="tx1"/>
                </a:solidFill>
              </a:rPr>
              <a:pPr/>
              <a:t>2024-03-02</a:t>
            </a:fld>
            <a:r>
              <a:rPr lang="en-US" altLang="ko-KR" sz="2000" i="1" dirty="0">
                <a:solidFill>
                  <a:schemeClr val="tx1"/>
                </a:solidFill>
              </a:rPr>
              <a:t>, </a:t>
            </a:r>
            <a:r>
              <a:rPr lang="en-US" altLang="ko-KR" sz="2000" i="1" dirty="0" err="1">
                <a:solidFill>
                  <a:schemeClr val="tx1"/>
                </a:solidFill>
              </a:rPr>
              <a:t>Gyeongju</a:t>
            </a:r>
            <a:r>
              <a:rPr lang="en-US" altLang="ko-KR" sz="2000" i="1" dirty="0">
                <a:solidFill>
                  <a:schemeClr val="tx1"/>
                </a:solidFill>
              </a:rPr>
              <a:t>, South Korea</a:t>
            </a:r>
            <a:endParaRPr lang="ko-KR" altLang="en-US" sz="2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83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Surrogate model for the KSTAR tokamak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10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659E553A-CFF7-4133-B4BC-C3AF45F1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 Box 4">
            <a:extLst>
              <a:ext uri="{FF2B5EF4-FFF2-40B4-BE49-F238E27FC236}">
                <a16:creationId xmlns:a16="http://schemas.microsoft.com/office/drawing/2014/main" id="{53A40EC6-B732-40C5-95EA-EB9C76951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123597"/>
            <a:ext cx="835292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ko-KR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Prediction of plasma states</a:t>
            </a:r>
          </a:p>
        </p:txBody>
      </p:sp>
      <p:graphicFrame>
        <p:nvGraphicFramePr>
          <p:cNvPr id="87" name="표 86">
            <a:extLst>
              <a:ext uri="{FF2B5EF4-FFF2-40B4-BE49-F238E27FC236}">
                <a16:creationId xmlns:a16="http://schemas.microsoft.com/office/drawing/2014/main" id="{C42377C0-6394-43FE-996A-B3E4A50B4628}"/>
              </a:ext>
            </a:extLst>
          </p:cNvPr>
          <p:cNvGraphicFramePr>
            <a:graphicFrameLocks noGrp="1"/>
          </p:cNvGraphicFramePr>
          <p:nvPr/>
        </p:nvGraphicFramePr>
        <p:xfrm>
          <a:off x="3847977" y="3377700"/>
          <a:ext cx="3765452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2522399833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1044691759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4236283434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0.4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0.5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0.6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0.6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88" name="표 87">
            <a:extLst>
              <a:ext uri="{FF2B5EF4-FFF2-40B4-BE49-F238E27FC236}">
                <a16:creationId xmlns:a16="http://schemas.microsoft.com/office/drawing/2014/main" id="{79EBF0D8-D39C-4078-B0B0-164978D483CA}"/>
              </a:ext>
            </a:extLst>
          </p:cNvPr>
          <p:cNvGraphicFramePr>
            <a:graphicFrameLocks noGrp="1"/>
          </p:cNvGraphicFramePr>
          <p:nvPr/>
        </p:nvGraphicFramePr>
        <p:xfrm>
          <a:off x="3847977" y="3750387"/>
          <a:ext cx="3765452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2522399833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1044691759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4236283434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0.0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0.0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0.0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1.5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89" name="표 88">
            <a:extLst>
              <a:ext uri="{FF2B5EF4-FFF2-40B4-BE49-F238E27FC236}">
                <a16:creationId xmlns:a16="http://schemas.microsoft.com/office/drawing/2014/main" id="{46EF56A3-B034-4094-ADA2-207F831F8876}"/>
              </a:ext>
            </a:extLst>
          </p:cNvPr>
          <p:cNvGraphicFramePr>
            <a:graphicFrameLocks noGrp="1"/>
          </p:cNvGraphicFramePr>
          <p:nvPr/>
        </p:nvGraphicFramePr>
        <p:xfrm>
          <a:off x="3847977" y="4123074"/>
          <a:ext cx="3765452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2522399833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1044691759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4236283434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90" name="표 89">
            <a:extLst>
              <a:ext uri="{FF2B5EF4-FFF2-40B4-BE49-F238E27FC236}">
                <a16:creationId xmlns:a16="http://schemas.microsoft.com/office/drawing/2014/main" id="{790C18E4-E397-4938-88C0-12AC327364ED}"/>
              </a:ext>
            </a:extLst>
          </p:cNvPr>
          <p:cNvGraphicFramePr>
            <a:graphicFrameLocks noGrp="1"/>
          </p:cNvGraphicFramePr>
          <p:nvPr/>
        </p:nvGraphicFramePr>
        <p:xfrm>
          <a:off x="3847977" y="4744811"/>
          <a:ext cx="2824089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2522399833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1044691759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1.1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1.2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1.3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91" name="표 90">
            <a:extLst>
              <a:ext uri="{FF2B5EF4-FFF2-40B4-BE49-F238E27FC236}">
                <a16:creationId xmlns:a16="http://schemas.microsoft.com/office/drawing/2014/main" id="{45D310EA-128F-45C5-964E-90444AD62584}"/>
              </a:ext>
            </a:extLst>
          </p:cNvPr>
          <p:cNvGraphicFramePr>
            <a:graphicFrameLocks noGrp="1"/>
          </p:cNvGraphicFramePr>
          <p:nvPr/>
        </p:nvGraphicFramePr>
        <p:xfrm>
          <a:off x="3847977" y="5117498"/>
          <a:ext cx="2824089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2522399833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1044691759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6.5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5.5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4.5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 Box 4">
                <a:extLst>
                  <a:ext uri="{FF2B5EF4-FFF2-40B4-BE49-F238E27FC236}">
                    <a16:creationId xmlns:a16="http://schemas.microsoft.com/office/drawing/2014/main" id="{F8BF91C8-651F-4103-AAE5-AFCD8F183B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9536" y="3355299"/>
                <a:ext cx="1928441" cy="3270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Plasma current,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ko-KR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𝑰</m:t>
                        </m:r>
                      </m:e>
                      <m:sub>
                        <m:r>
                          <a:rPr kumimoji="1" lang="en-US" altLang="ko-KR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𝒑</m:t>
                        </m:r>
                      </m:sub>
                    </m:sSub>
                  </m:oMath>
                </a14:m>
                <a:endParaRPr kumimoji="1" lang="en-US" altLang="ko-KR" sz="14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2" name="Text Box 4">
                <a:extLst>
                  <a:ext uri="{FF2B5EF4-FFF2-40B4-BE49-F238E27FC236}">
                    <a16:creationId xmlns:a16="http://schemas.microsoft.com/office/drawing/2014/main" id="{F8BF91C8-651F-4103-AAE5-AFCD8F18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536" y="3355299"/>
                <a:ext cx="1928441" cy="327077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 Box 4">
                <a:extLst>
                  <a:ext uri="{FF2B5EF4-FFF2-40B4-BE49-F238E27FC236}">
                    <a16:creationId xmlns:a16="http://schemas.microsoft.com/office/drawing/2014/main" id="{62474FFB-BDEF-4590-B40F-8BFABA3BB3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9535" y="3717065"/>
                <a:ext cx="1928441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Heating power,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ko-KR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  <m:sub>
                        <m:r>
                          <a:rPr kumimoji="1" lang="en-US" altLang="ko-KR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𝑵𝑩</m:t>
                        </m:r>
                      </m:sub>
                    </m:sSub>
                  </m:oMath>
                </a14:m>
                <a:endParaRPr kumimoji="1" lang="en-US" altLang="ko-KR" sz="14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3" name="Text Box 4">
                <a:extLst>
                  <a:ext uri="{FF2B5EF4-FFF2-40B4-BE49-F238E27FC236}">
                    <a16:creationId xmlns:a16="http://schemas.microsoft.com/office/drawing/2014/main" id="{62474FFB-BDEF-4590-B40F-8BFABA3BB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535" y="3717065"/>
                <a:ext cx="1928441" cy="307777"/>
              </a:xfrm>
              <a:prstGeom prst="rect">
                <a:avLst/>
              </a:prstGeom>
              <a:blipFill>
                <a:blip r:embed="rId4"/>
                <a:stretch>
                  <a:fillRect t="-4000" b="-20000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 Box 4">
                <a:extLst>
                  <a:ext uri="{FF2B5EF4-FFF2-40B4-BE49-F238E27FC236}">
                    <a16:creationId xmlns:a16="http://schemas.microsoft.com/office/drawing/2014/main" id="{CB391C4A-AD9C-4245-82C6-64C25D2B59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9535" y="4097041"/>
                <a:ext cx="1928441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⋮</m:t>
                      </m:r>
                    </m:oMath>
                  </m:oMathPara>
                </a14:m>
                <a:endParaRPr kumimoji="1" lang="en-US" altLang="ko-KR" sz="14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4" name="Text Box 4">
                <a:extLst>
                  <a:ext uri="{FF2B5EF4-FFF2-40B4-BE49-F238E27FC236}">
                    <a16:creationId xmlns:a16="http://schemas.microsoft.com/office/drawing/2014/main" id="{CB391C4A-AD9C-4245-82C6-64C25D2B5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535" y="4097041"/>
                <a:ext cx="1928441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 Box 4">
                <a:extLst>
                  <a:ext uri="{FF2B5EF4-FFF2-40B4-BE49-F238E27FC236}">
                    <a16:creationId xmlns:a16="http://schemas.microsoft.com/office/drawing/2014/main" id="{BDD5CC45-F887-4CF8-93B8-6C68E80AB8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9535" y="4713992"/>
                <a:ext cx="1928441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Norm. beta,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ko-KR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𝜷</m:t>
                        </m:r>
                      </m:e>
                      <m:sub>
                        <m:r>
                          <a:rPr kumimoji="1" lang="en-US" altLang="ko-KR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𝑵</m:t>
                        </m:r>
                      </m:sub>
                    </m:sSub>
                  </m:oMath>
                </a14:m>
                <a:endParaRPr kumimoji="1" lang="en-US" altLang="ko-KR" sz="14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5" name="Text Box 4">
                <a:extLst>
                  <a:ext uri="{FF2B5EF4-FFF2-40B4-BE49-F238E27FC236}">
                    <a16:creationId xmlns:a16="http://schemas.microsoft.com/office/drawing/2014/main" id="{BDD5CC45-F887-4CF8-93B8-6C68E80AB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535" y="4713992"/>
                <a:ext cx="1928441" cy="307777"/>
              </a:xfrm>
              <a:prstGeom prst="rect">
                <a:avLst/>
              </a:prstGeom>
              <a:blipFill>
                <a:blip r:embed="rId6"/>
                <a:stretch>
                  <a:fillRect t="-1961" b="-19608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 Box 4">
                <a:extLst>
                  <a:ext uri="{FF2B5EF4-FFF2-40B4-BE49-F238E27FC236}">
                    <a16:creationId xmlns:a16="http://schemas.microsoft.com/office/drawing/2014/main" id="{1F62A153-B27B-4EB9-8E86-36A7D7C428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9534" y="5093195"/>
                <a:ext cx="1928441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Edge safety factor,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ko-KR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𝒒</m:t>
                        </m:r>
                      </m:e>
                      <m:sub>
                        <m:r>
                          <a:rPr kumimoji="1" lang="en-US" altLang="ko-KR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𝟗𝟓</m:t>
                        </m:r>
                      </m:sub>
                    </m:sSub>
                  </m:oMath>
                </a14:m>
                <a:endParaRPr kumimoji="1" lang="en-US" altLang="ko-KR" sz="14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6" name="Text Box 4">
                <a:extLst>
                  <a:ext uri="{FF2B5EF4-FFF2-40B4-BE49-F238E27FC236}">
                    <a16:creationId xmlns:a16="http://schemas.microsoft.com/office/drawing/2014/main" id="{1F62A153-B27B-4EB9-8E86-36A7D7C42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534" y="5093195"/>
                <a:ext cx="1928441" cy="307777"/>
              </a:xfrm>
              <a:prstGeom prst="rect">
                <a:avLst/>
              </a:prstGeom>
              <a:blipFill>
                <a:blip r:embed="rId7"/>
                <a:stretch>
                  <a:fillRect t="-1961" b="-19608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 Box 4">
                <a:extLst>
                  <a:ext uri="{FF2B5EF4-FFF2-40B4-BE49-F238E27FC236}">
                    <a16:creationId xmlns:a16="http://schemas.microsoft.com/office/drawing/2014/main" id="{678F8165-843A-4F89-90FA-675B0DFAD4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9532" y="5483316"/>
                <a:ext cx="1928441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⋮</m:t>
                      </m:r>
                    </m:oMath>
                  </m:oMathPara>
                </a14:m>
                <a:endParaRPr kumimoji="1" lang="en-US" altLang="ko-KR" sz="14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7" name="Text Box 4">
                <a:extLst>
                  <a:ext uri="{FF2B5EF4-FFF2-40B4-BE49-F238E27FC236}">
                    <a16:creationId xmlns:a16="http://schemas.microsoft.com/office/drawing/2014/main" id="{678F8165-843A-4F89-90FA-675B0DFAD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532" y="5483316"/>
                <a:ext cx="1928441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왼쪽 중괄호 97">
            <a:extLst>
              <a:ext uri="{FF2B5EF4-FFF2-40B4-BE49-F238E27FC236}">
                <a16:creationId xmlns:a16="http://schemas.microsoft.com/office/drawing/2014/main" id="{0500367A-0125-4C74-8ACE-DADADEB93A75}"/>
              </a:ext>
            </a:extLst>
          </p:cNvPr>
          <p:cNvSpPr/>
          <p:nvPr/>
        </p:nvSpPr>
        <p:spPr>
          <a:xfrm>
            <a:off x="1559496" y="3355299"/>
            <a:ext cx="216024" cy="1152128"/>
          </a:xfrm>
          <a:prstGeom prst="leftBrace">
            <a:avLst>
              <a:gd name="adj1" fmla="val 54933"/>
              <a:gd name="adj2" fmla="val 50000"/>
            </a:avLst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9" name="왼쪽 중괄호 98">
            <a:extLst>
              <a:ext uri="{FF2B5EF4-FFF2-40B4-BE49-F238E27FC236}">
                <a16:creationId xmlns:a16="http://schemas.microsoft.com/office/drawing/2014/main" id="{BDA9D392-358A-4044-8C61-D77AFC0B78BD}"/>
              </a:ext>
            </a:extLst>
          </p:cNvPr>
          <p:cNvSpPr/>
          <p:nvPr/>
        </p:nvSpPr>
        <p:spPr>
          <a:xfrm>
            <a:off x="1559496" y="4768997"/>
            <a:ext cx="216024" cy="997819"/>
          </a:xfrm>
          <a:prstGeom prst="leftBrace">
            <a:avLst>
              <a:gd name="adj1" fmla="val 54933"/>
              <a:gd name="adj2" fmla="val 50000"/>
            </a:avLst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0" name="Text Box 4">
            <a:extLst>
              <a:ext uri="{FF2B5EF4-FFF2-40B4-BE49-F238E27FC236}">
                <a16:creationId xmlns:a16="http://schemas.microsoft.com/office/drawing/2014/main" id="{9D9B5CC3-789B-49F0-BEE4-F123AEBE5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3574147"/>
            <a:ext cx="122413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Tokamak control</a:t>
            </a:r>
          </a:p>
        </p:txBody>
      </p:sp>
      <p:sp>
        <p:nvSpPr>
          <p:cNvPr id="101" name="Text Box 4">
            <a:extLst>
              <a:ext uri="{FF2B5EF4-FFF2-40B4-BE49-F238E27FC236}">
                <a16:creationId xmlns:a16="http://schemas.microsoft.com/office/drawing/2014/main" id="{69D9AC4A-8B4C-4A4B-A9D6-7FFE52EF5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4913963"/>
            <a:ext cx="122413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Plasma states</a:t>
            </a:r>
          </a:p>
        </p:txBody>
      </p:sp>
      <p:graphicFrame>
        <p:nvGraphicFramePr>
          <p:cNvPr id="102" name="표 101">
            <a:extLst>
              <a:ext uri="{FF2B5EF4-FFF2-40B4-BE49-F238E27FC236}">
                <a16:creationId xmlns:a16="http://schemas.microsoft.com/office/drawing/2014/main" id="{B802F3BC-461E-4A99-B3B2-D9B9C970FDAA}"/>
              </a:ext>
            </a:extLst>
          </p:cNvPr>
          <p:cNvGraphicFramePr>
            <a:graphicFrameLocks noGrp="1"/>
          </p:cNvGraphicFramePr>
          <p:nvPr/>
        </p:nvGraphicFramePr>
        <p:xfrm>
          <a:off x="3847973" y="5496701"/>
          <a:ext cx="2824089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2522399833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1044691759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sp>
        <p:nvSpPr>
          <p:cNvPr id="103" name="타원 102">
            <a:extLst>
              <a:ext uri="{FF2B5EF4-FFF2-40B4-BE49-F238E27FC236}">
                <a16:creationId xmlns:a16="http://schemas.microsoft.com/office/drawing/2014/main" id="{DDA1CD12-ADA7-4C83-9460-9C129D39D076}"/>
              </a:ext>
            </a:extLst>
          </p:cNvPr>
          <p:cNvSpPr/>
          <p:nvPr/>
        </p:nvSpPr>
        <p:spPr>
          <a:xfrm>
            <a:off x="6801960" y="4651443"/>
            <a:ext cx="725341" cy="1191279"/>
          </a:xfrm>
          <a:prstGeom prst="ellips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000" b="1" kern="0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1" lang="ko-KR" altLang="en-US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04" name="직선 화살표 연결선 103">
            <a:extLst>
              <a:ext uri="{FF2B5EF4-FFF2-40B4-BE49-F238E27FC236}">
                <a16:creationId xmlns:a16="http://schemas.microsoft.com/office/drawing/2014/main" id="{C82F3EAB-D8C5-4006-8A12-B62FF1801E91}"/>
              </a:ext>
            </a:extLst>
          </p:cNvPr>
          <p:cNvCxnSpPr>
            <a:cxnSpLocks/>
          </p:cNvCxnSpPr>
          <p:nvPr/>
        </p:nvCxnSpPr>
        <p:spPr>
          <a:xfrm>
            <a:off x="3847973" y="3139275"/>
            <a:ext cx="5992443" cy="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105" name="Text Box 4">
            <a:extLst>
              <a:ext uri="{FF2B5EF4-FFF2-40B4-BE49-F238E27FC236}">
                <a16:creationId xmlns:a16="http://schemas.microsoft.com/office/drawing/2014/main" id="{D8622110-ED3D-439A-9021-B8CDEE584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5148" y="2708920"/>
            <a:ext cx="122413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Time</a:t>
            </a:r>
          </a:p>
        </p:txBody>
      </p:sp>
      <p:cxnSp>
        <p:nvCxnSpPr>
          <p:cNvPr id="106" name="직선 화살표 연결선 105">
            <a:extLst>
              <a:ext uri="{FF2B5EF4-FFF2-40B4-BE49-F238E27FC236}">
                <a16:creationId xmlns:a16="http://schemas.microsoft.com/office/drawing/2014/main" id="{7644CCEA-05E4-4B35-8E70-31A2909E0D75}"/>
              </a:ext>
            </a:extLst>
          </p:cNvPr>
          <p:cNvCxnSpPr>
            <a:cxnSpLocks/>
          </p:cNvCxnSpPr>
          <p:nvPr/>
        </p:nvCxnSpPr>
        <p:spPr>
          <a:xfrm>
            <a:off x="4333798" y="5964577"/>
            <a:ext cx="951883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07" name="Text Box 4">
            <a:extLst>
              <a:ext uri="{FF2B5EF4-FFF2-40B4-BE49-F238E27FC236}">
                <a16:creationId xmlns:a16="http://schemas.microsoft.com/office/drawing/2014/main" id="{F8EFF317-85ED-4A3A-AA9C-605589655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671" y="5985335"/>
            <a:ext cx="1224136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100 </a:t>
            </a:r>
            <a:r>
              <a:rPr kumimoji="1" lang="en-US" altLang="ko-KR" sz="1600" b="1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ms</a:t>
            </a:r>
            <a:endParaRPr kumimoji="1" lang="en-US" altLang="ko-KR" sz="16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8" name="Text Box 4">
            <a:extLst>
              <a:ext uri="{FF2B5EF4-FFF2-40B4-BE49-F238E27FC236}">
                <a16:creationId xmlns:a16="http://schemas.microsoft.com/office/drawing/2014/main" id="{C6C6463A-AB60-488C-A8C8-B900331EC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7" y="1628800"/>
            <a:ext cx="11424593" cy="96795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We want a model that predicts the plasma responses by learning the pattern of the experimental data.</a:t>
            </a:r>
          </a:p>
          <a:p>
            <a:pPr marL="342900" indent="-3429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Plasma response is time-dependent. → RNN or </a:t>
            </a:r>
            <a:r>
              <a:rPr kumimoji="1" lang="en-US" altLang="ko-KR" sz="2000" b="1" u="sng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LSTM</a:t>
            </a: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(or Transformer soon)</a:t>
            </a:r>
          </a:p>
        </p:txBody>
      </p:sp>
      <p:graphicFrame>
        <p:nvGraphicFramePr>
          <p:cNvPr id="109" name="표 108">
            <a:extLst>
              <a:ext uri="{FF2B5EF4-FFF2-40B4-BE49-F238E27FC236}">
                <a16:creationId xmlns:a16="http://schemas.microsoft.com/office/drawing/2014/main" id="{8ECD19D8-8DE8-4153-BD33-53E2E6E46280}"/>
              </a:ext>
            </a:extLst>
          </p:cNvPr>
          <p:cNvGraphicFramePr>
            <a:graphicFrameLocks noGrp="1"/>
          </p:cNvGraphicFramePr>
          <p:nvPr/>
        </p:nvGraphicFramePr>
        <p:xfrm>
          <a:off x="3847977" y="3377700"/>
          <a:ext cx="3765452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2522399833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1044691759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4236283434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0.4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0.5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0.6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0.6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10" name="표 109">
            <a:extLst>
              <a:ext uri="{FF2B5EF4-FFF2-40B4-BE49-F238E27FC236}">
                <a16:creationId xmlns:a16="http://schemas.microsoft.com/office/drawing/2014/main" id="{96853B67-26F9-4429-9C30-68B2BBEA5CEE}"/>
              </a:ext>
            </a:extLst>
          </p:cNvPr>
          <p:cNvGraphicFramePr>
            <a:graphicFrameLocks noGrp="1"/>
          </p:cNvGraphicFramePr>
          <p:nvPr/>
        </p:nvGraphicFramePr>
        <p:xfrm>
          <a:off x="3847977" y="3750387"/>
          <a:ext cx="3765452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2522399833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1044691759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4236283434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0.0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0.0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0.0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1.5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11" name="표 110">
            <a:extLst>
              <a:ext uri="{FF2B5EF4-FFF2-40B4-BE49-F238E27FC236}">
                <a16:creationId xmlns:a16="http://schemas.microsoft.com/office/drawing/2014/main" id="{D6FBD372-660A-4C8A-A2EA-25053F1610E9}"/>
              </a:ext>
            </a:extLst>
          </p:cNvPr>
          <p:cNvGraphicFramePr>
            <a:graphicFrameLocks noGrp="1"/>
          </p:cNvGraphicFramePr>
          <p:nvPr/>
        </p:nvGraphicFramePr>
        <p:xfrm>
          <a:off x="3847977" y="4123074"/>
          <a:ext cx="3765452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2522399833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1044691759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4236283434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sp>
        <p:nvSpPr>
          <p:cNvPr id="112" name="타원 111">
            <a:extLst>
              <a:ext uri="{FF2B5EF4-FFF2-40B4-BE49-F238E27FC236}">
                <a16:creationId xmlns:a16="http://schemas.microsoft.com/office/drawing/2014/main" id="{1BABF322-AE56-4E4D-837D-1A23007B121B}"/>
              </a:ext>
            </a:extLst>
          </p:cNvPr>
          <p:cNvSpPr/>
          <p:nvPr/>
        </p:nvSpPr>
        <p:spPr>
          <a:xfrm>
            <a:off x="7734223" y="4651443"/>
            <a:ext cx="725341" cy="1191279"/>
          </a:xfrm>
          <a:prstGeom prst="ellips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000" b="1" kern="0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1" lang="ko-KR" altLang="en-US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13" name="표 112">
            <a:extLst>
              <a:ext uri="{FF2B5EF4-FFF2-40B4-BE49-F238E27FC236}">
                <a16:creationId xmlns:a16="http://schemas.microsoft.com/office/drawing/2014/main" id="{EF176310-6EAF-443B-A459-54890FA285BD}"/>
              </a:ext>
            </a:extLst>
          </p:cNvPr>
          <p:cNvGraphicFramePr>
            <a:graphicFrameLocks noGrp="1"/>
          </p:cNvGraphicFramePr>
          <p:nvPr/>
        </p:nvGraphicFramePr>
        <p:xfrm>
          <a:off x="7613429" y="3377700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0.6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14" name="표 113">
            <a:extLst>
              <a:ext uri="{FF2B5EF4-FFF2-40B4-BE49-F238E27FC236}">
                <a16:creationId xmlns:a16="http://schemas.microsoft.com/office/drawing/2014/main" id="{628CEEA1-A728-4431-BDA9-F6990F689066}"/>
              </a:ext>
            </a:extLst>
          </p:cNvPr>
          <p:cNvGraphicFramePr>
            <a:graphicFrameLocks noGrp="1"/>
          </p:cNvGraphicFramePr>
          <p:nvPr/>
        </p:nvGraphicFramePr>
        <p:xfrm>
          <a:off x="7613428" y="3748976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1.5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15" name="표 114">
            <a:extLst>
              <a:ext uri="{FF2B5EF4-FFF2-40B4-BE49-F238E27FC236}">
                <a16:creationId xmlns:a16="http://schemas.microsoft.com/office/drawing/2014/main" id="{10F700DF-5091-4AC1-B81D-F5A09E67A712}"/>
              </a:ext>
            </a:extLst>
          </p:cNvPr>
          <p:cNvGraphicFramePr>
            <a:graphicFrameLocks noGrp="1"/>
          </p:cNvGraphicFramePr>
          <p:nvPr/>
        </p:nvGraphicFramePr>
        <p:xfrm>
          <a:off x="7613428" y="4121996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3D11E9B5-DFC1-4B8B-B071-52FDD6CB843B}"/>
              </a:ext>
            </a:extLst>
          </p:cNvPr>
          <p:cNvSpPr/>
          <p:nvPr/>
        </p:nvSpPr>
        <p:spPr>
          <a:xfrm>
            <a:off x="6744072" y="4507427"/>
            <a:ext cx="802057" cy="145714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17" name="표 116">
            <a:extLst>
              <a:ext uri="{FF2B5EF4-FFF2-40B4-BE49-F238E27FC236}">
                <a16:creationId xmlns:a16="http://schemas.microsoft.com/office/drawing/2014/main" id="{A8841692-561F-4469-BF10-30ED4FCB111E}"/>
              </a:ext>
            </a:extLst>
          </p:cNvPr>
          <p:cNvGraphicFramePr>
            <a:graphicFrameLocks noGrp="1"/>
          </p:cNvGraphicFramePr>
          <p:nvPr/>
        </p:nvGraphicFramePr>
        <p:xfrm>
          <a:off x="6672065" y="4745885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1.7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18" name="표 117">
            <a:extLst>
              <a:ext uri="{FF2B5EF4-FFF2-40B4-BE49-F238E27FC236}">
                <a16:creationId xmlns:a16="http://schemas.microsoft.com/office/drawing/2014/main" id="{CA4025F8-0528-4DE4-8B66-34CF550A8262}"/>
              </a:ext>
            </a:extLst>
          </p:cNvPr>
          <p:cNvGraphicFramePr>
            <a:graphicFrameLocks noGrp="1"/>
          </p:cNvGraphicFramePr>
          <p:nvPr/>
        </p:nvGraphicFramePr>
        <p:xfrm>
          <a:off x="6672064" y="5117161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4.3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19" name="표 118">
            <a:extLst>
              <a:ext uri="{FF2B5EF4-FFF2-40B4-BE49-F238E27FC236}">
                <a16:creationId xmlns:a16="http://schemas.microsoft.com/office/drawing/2014/main" id="{3E2E1EA3-BC02-4BA0-94C2-53C233685DC9}"/>
              </a:ext>
            </a:extLst>
          </p:cNvPr>
          <p:cNvGraphicFramePr>
            <a:graphicFrameLocks noGrp="1"/>
          </p:cNvGraphicFramePr>
          <p:nvPr/>
        </p:nvGraphicFramePr>
        <p:xfrm>
          <a:off x="6672064" y="5490181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20" name="표 119">
            <a:extLst>
              <a:ext uri="{FF2B5EF4-FFF2-40B4-BE49-F238E27FC236}">
                <a16:creationId xmlns:a16="http://schemas.microsoft.com/office/drawing/2014/main" id="{BEE5FAE3-E2E7-4627-B590-92E5FE4989D1}"/>
              </a:ext>
            </a:extLst>
          </p:cNvPr>
          <p:cNvGraphicFramePr>
            <a:graphicFrameLocks noGrp="1"/>
          </p:cNvGraphicFramePr>
          <p:nvPr/>
        </p:nvGraphicFramePr>
        <p:xfrm>
          <a:off x="3847977" y="3377700"/>
          <a:ext cx="3765452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2522399833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1044691759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4236283434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0.4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0.5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0.6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0.6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21" name="표 120">
            <a:extLst>
              <a:ext uri="{FF2B5EF4-FFF2-40B4-BE49-F238E27FC236}">
                <a16:creationId xmlns:a16="http://schemas.microsoft.com/office/drawing/2014/main" id="{EA7D1C02-A985-46BD-96D9-C2A75E952BA2}"/>
              </a:ext>
            </a:extLst>
          </p:cNvPr>
          <p:cNvGraphicFramePr>
            <a:graphicFrameLocks noGrp="1"/>
          </p:cNvGraphicFramePr>
          <p:nvPr/>
        </p:nvGraphicFramePr>
        <p:xfrm>
          <a:off x="3847977" y="3750387"/>
          <a:ext cx="3765452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2522399833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1044691759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4236283434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0.0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0.0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0.0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1.5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22" name="표 121">
            <a:extLst>
              <a:ext uri="{FF2B5EF4-FFF2-40B4-BE49-F238E27FC236}">
                <a16:creationId xmlns:a16="http://schemas.microsoft.com/office/drawing/2014/main" id="{8F476D88-F8AF-4D41-931F-6671066C5F39}"/>
              </a:ext>
            </a:extLst>
          </p:cNvPr>
          <p:cNvGraphicFramePr>
            <a:graphicFrameLocks noGrp="1"/>
          </p:cNvGraphicFramePr>
          <p:nvPr/>
        </p:nvGraphicFramePr>
        <p:xfrm>
          <a:off x="3847977" y="4123074"/>
          <a:ext cx="3765452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2522399833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1044691759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4236283434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sp>
        <p:nvSpPr>
          <p:cNvPr id="123" name="타원 122">
            <a:extLst>
              <a:ext uri="{FF2B5EF4-FFF2-40B4-BE49-F238E27FC236}">
                <a16:creationId xmlns:a16="http://schemas.microsoft.com/office/drawing/2014/main" id="{3A5C2BD8-CCCB-4B2E-B614-472C7A2E4E0F}"/>
              </a:ext>
            </a:extLst>
          </p:cNvPr>
          <p:cNvSpPr/>
          <p:nvPr/>
        </p:nvSpPr>
        <p:spPr>
          <a:xfrm>
            <a:off x="8675407" y="4651443"/>
            <a:ext cx="725341" cy="1191279"/>
          </a:xfrm>
          <a:prstGeom prst="ellips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000" b="1" kern="0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1" lang="ko-KR" altLang="en-US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24" name="표 123">
            <a:extLst>
              <a:ext uri="{FF2B5EF4-FFF2-40B4-BE49-F238E27FC236}">
                <a16:creationId xmlns:a16="http://schemas.microsoft.com/office/drawing/2014/main" id="{3F66068E-D3A5-4E45-987E-F7707AEAB04D}"/>
              </a:ext>
            </a:extLst>
          </p:cNvPr>
          <p:cNvGraphicFramePr>
            <a:graphicFrameLocks noGrp="1"/>
          </p:cNvGraphicFramePr>
          <p:nvPr/>
        </p:nvGraphicFramePr>
        <p:xfrm>
          <a:off x="7613429" y="3377700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0.6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25" name="표 124">
            <a:extLst>
              <a:ext uri="{FF2B5EF4-FFF2-40B4-BE49-F238E27FC236}">
                <a16:creationId xmlns:a16="http://schemas.microsoft.com/office/drawing/2014/main" id="{EBC22B58-DB1A-402E-B024-46D21C41F9E8}"/>
              </a:ext>
            </a:extLst>
          </p:cNvPr>
          <p:cNvGraphicFramePr>
            <a:graphicFrameLocks noGrp="1"/>
          </p:cNvGraphicFramePr>
          <p:nvPr/>
        </p:nvGraphicFramePr>
        <p:xfrm>
          <a:off x="7613428" y="3748976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1.5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26" name="표 125">
            <a:extLst>
              <a:ext uri="{FF2B5EF4-FFF2-40B4-BE49-F238E27FC236}">
                <a16:creationId xmlns:a16="http://schemas.microsoft.com/office/drawing/2014/main" id="{8C59FE44-425F-4EFA-AD4E-CEBDA0ECC9E9}"/>
              </a:ext>
            </a:extLst>
          </p:cNvPr>
          <p:cNvGraphicFramePr>
            <a:graphicFrameLocks noGrp="1"/>
          </p:cNvGraphicFramePr>
          <p:nvPr/>
        </p:nvGraphicFramePr>
        <p:xfrm>
          <a:off x="7613428" y="4121996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27" name="표 126">
            <a:extLst>
              <a:ext uri="{FF2B5EF4-FFF2-40B4-BE49-F238E27FC236}">
                <a16:creationId xmlns:a16="http://schemas.microsoft.com/office/drawing/2014/main" id="{EA5235DB-0012-4B79-BCC3-F7CCD472FF02}"/>
              </a:ext>
            </a:extLst>
          </p:cNvPr>
          <p:cNvGraphicFramePr>
            <a:graphicFrameLocks noGrp="1"/>
          </p:cNvGraphicFramePr>
          <p:nvPr/>
        </p:nvGraphicFramePr>
        <p:xfrm>
          <a:off x="8554791" y="3377700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0.6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28" name="표 127">
            <a:extLst>
              <a:ext uri="{FF2B5EF4-FFF2-40B4-BE49-F238E27FC236}">
                <a16:creationId xmlns:a16="http://schemas.microsoft.com/office/drawing/2014/main" id="{34127F5E-DC38-4D8B-986E-6351C25D7A17}"/>
              </a:ext>
            </a:extLst>
          </p:cNvPr>
          <p:cNvGraphicFramePr>
            <a:graphicFrameLocks noGrp="1"/>
          </p:cNvGraphicFramePr>
          <p:nvPr/>
        </p:nvGraphicFramePr>
        <p:xfrm>
          <a:off x="8554790" y="3748976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0.0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29" name="표 128">
            <a:extLst>
              <a:ext uri="{FF2B5EF4-FFF2-40B4-BE49-F238E27FC236}">
                <a16:creationId xmlns:a16="http://schemas.microsoft.com/office/drawing/2014/main" id="{7D697728-30A4-4590-8A11-678E8BF83427}"/>
              </a:ext>
            </a:extLst>
          </p:cNvPr>
          <p:cNvGraphicFramePr>
            <a:graphicFrameLocks noGrp="1"/>
          </p:cNvGraphicFramePr>
          <p:nvPr/>
        </p:nvGraphicFramePr>
        <p:xfrm>
          <a:off x="8554790" y="4121996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sp>
        <p:nvSpPr>
          <p:cNvPr id="130" name="직사각형 129">
            <a:extLst>
              <a:ext uri="{FF2B5EF4-FFF2-40B4-BE49-F238E27FC236}">
                <a16:creationId xmlns:a16="http://schemas.microsoft.com/office/drawing/2014/main" id="{DC62CE2B-C687-4091-81B1-D56E0E0F4ECD}"/>
              </a:ext>
            </a:extLst>
          </p:cNvPr>
          <p:cNvSpPr/>
          <p:nvPr/>
        </p:nvSpPr>
        <p:spPr>
          <a:xfrm>
            <a:off x="6744072" y="4507427"/>
            <a:ext cx="1810715" cy="145714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31" name="표 130">
            <a:extLst>
              <a:ext uri="{FF2B5EF4-FFF2-40B4-BE49-F238E27FC236}">
                <a16:creationId xmlns:a16="http://schemas.microsoft.com/office/drawing/2014/main" id="{8BAA6233-69C5-4DC1-B4D8-FB81614A5448}"/>
              </a:ext>
            </a:extLst>
          </p:cNvPr>
          <p:cNvGraphicFramePr>
            <a:graphicFrameLocks noGrp="1"/>
          </p:cNvGraphicFramePr>
          <p:nvPr/>
        </p:nvGraphicFramePr>
        <p:xfrm>
          <a:off x="3847977" y="4744811"/>
          <a:ext cx="2824089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2522399833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1044691759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1.1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1.2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1.3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32" name="표 131">
            <a:extLst>
              <a:ext uri="{FF2B5EF4-FFF2-40B4-BE49-F238E27FC236}">
                <a16:creationId xmlns:a16="http://schemas.microsoft.com/office/drawing/2014/main" id="{F35B866D-2409-4DE0-88CB-BFFD3438118E}"/>
              </a:ext>
            </a:extLst>
          </p:cNvPr>
          <p:cNvGraphicFramePr>
            <a:graphicFrameLocks noGrp="1"/>
          </p:cNvGraphicFramePr>
          <p:nvPr/>
        </p:nvGraphicFramePr>
        <p:xfrm>
          <a:off x="3847977" y="5117498"/>
          <a:ext cx="2824089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2522399833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1044691759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6.5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5.5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4.5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33" name="표 132">
            <a:extLst>
              <a:ext uri="{FF2B5EF4-FFF2-40B4-BE49-F238E27FC236}">
                <a16:creationId xmlns:a16="http://schemas.microsoft.com/office/drawing/2014/main" id="{654551E5-03EB-45D6-9559-1E7332C89F78}"/>
              </a:ext>
            </a:extLst>
          </p:cNvPr>
          <p:cNvGraphicFramePr>
            <a:graphicFrameLocks noGrp="1"/>
          </p:cNvGraphicFramePr>
          <p:nvPr/>
        </p:nvGraphicFramePr>
        <p:xfrm>
          <a:off x="3847973" y="5496701"/>
          <a:ext cx="2824089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2522399833"/>
                    </a:ext>
                  </a:extLst>
                </a:gridCol>
                <a:gridCol w="941363">
                  <a:extLst>
                    <a:ext uri="{9D8B030D-6E8A-4147-A177-3AD203B41FA5}">
                      <a16:colId xmlns:a16="http://schemas.microsoft.com/office/drawing/2014/main" val="1044691759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34" name="표 133">
            <a:extLst>
              <a:ext uri="{FF2B5EF4-FFF2-40B4-BE49-F238E27FC236}">
                <a16:creationId xmlns:a16="http://schemas.microsoft.com/office/drawing/2014/main" id="{1CC13CB3-B6C8-4BA6-ACCE-ED16A2477BCE}"/>
              </a:ext>
            </a:extLst>
          </p:cNvPr>
          <p:cNvGraphicFramePr>
            <a:graphicFrameLocks noGrp="1"/>
          </p:cNvGraphicFramePr>
          <p:nvPr/>
        </p:nvGraphicFramePr>
        <p:xfrm>
          <a:off x="6672065" y="4745885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1.7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35" name="표 134">
            <a:extLst>
              <a:ext uri="{FF2B5EF4-FFF2-40B4-BE49-F238E27FC236}">
                <a16:creationId xmlns:a16="http://schemas.microsoft.com/office/drawing/2014/main" id="{6FFA4299-FA2E-4F07-90E8-04128BEDEC32}"/>
              </a:ext>
            </a:extLst>
          </p:cNvPr>
          <p:cNvGraphicFramePr>
            <a:graphicFrameLocks noGrp="1"/>
          </p:cNvGraphicFramePr>
          <p:nvPr/>
        </p:nvGraphicFramePr>
        <p:xfrm>
          <a:off x="6672064" y="5117161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4.3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36" name="표 135">
            <a:extLst>
              <a:ext uri="{FF2B5EF4-FFF2-40B4-BE49-F238E27FC236}">
                <a16:creationId xmlns:a16="http://schemas.microsoft.com/office/drawing/2014/main" id="{C18337D9-558D-4F08-9E5B-6382C7FA9771}"/>
              </a:ext>
            </a:extLst>
          </p:cNvPr>
          <p:cNvGraphicFramePr>
            <a:graphicFrameLocks noGrp="1"/>
          </p:cNvGraphicFramePr>
          <p:nvPr/>
        </p:nvGraphicFramePr>
        <p:xfrm>
          <a:off x="6672064" y="5490181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37" name="표 136">
            <a:extLst>
              <a:ext uri="{FF2B5EF4-FFF2-40B4-BE49-F238E27FC236}">
                <a16:creationId xmlns:a16="http://schemas.microsoft.com/office/drawing/2014/main" id="{4AF26A51-0CCB-423C-867F-3828BA0C9401}"/>
              </a:ext>
            </a:extLst>
          </p:cNvPr>
          <p:cNvGraphicFramePr>
            <a:graphicFrameLocks noGrp="1"/>
          </p:cNvGraphicFramePr>
          <p:nvPr/>
        </p:nvGraphicFramePr>
        <p:xfrm>
          <a:off x="7613427" y="4744811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1.9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38" name="표 137">
            <a:extLst>
              <a:ext uri="{FF2B5EF4-FFF2-40B4-BE49-F238E27FC236}">
                <a16:creationId xmlns:a16="http://schemas.microsoft.com/office/drawing/2014/main" id="{B4EC446A-38C5-4FD3-ABCF-C896EDE17E8F}"/>
              </a:ext>
            </a:extLst>
          </p:cNvPr>
          <p:cNvGraphicFramePr>
            <a:graphicFrameLocks noGrp="1"/>
          </p:cNvGraphicFramePr>
          <p:nvPr/>
        </p:nvGraphicFramePr>
        <p:xfrm>
          <a:off x="7613426" y="5116087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/>
                        <a:t>4.3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BD1216D9-0464-4904-A186-908FBDC30356}"/>
              </a:ext>
            </a:extLst>
          </p:cNvPr>
          <p:cNvGraphicFramePr>
            <a:graphicFrameLocks noGrp="1"/>
          </p:cNvGraphicFramePr>
          <p:nvPr/>
        </p:nvGraphicFramePr>
        <p:xfrm>
          <a:off x="7613426" y="5489107"/>
          <a:ext cx="941363" cy="317918"/>
        </p:xfrm>
        <a:graphic>
          <a:graphicData uri="http://schemas.openxmlformats.org/drawingml/2006/table">
            <a:tbl>
              <a:tblPr firstRow="1" bandRow="1"/>
              <a:tblGrid>
                <a:gridCol w="941363">
                  <a:extLst>
                    <a:ext uri="{9D8B030D-6E8A-4147-A177-3AD203B41FA5}">
                      <a16:colId xmlns:a16="http://schemas.microsoft.com/office/drawing/2014/main" val="1613877441"/>
                    </a:ext>
                  </a:extLst>
                </a:gridCol>
              </a:tblGrid>
              <a:tr h="317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87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66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6" grpId="0" animBg="1"/>
      <p:bldP spid="123" grpId="0" animBg="1"/>
      <p:bldP spid="1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Surrogate model for the KSTAR tokamak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11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659E553A-CFF7-4133-B4BC-C3AF45F1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591FEE12-0A71-4698-B4E9-0A1576F6A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124744"/>
            <a:ext cx="1006010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ko-KR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Neural network architecture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F799686-BF62-4736-914F-FD7B39E59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052" y="1674140"/>
            <a:ext cx="6321454" cy="4684105"/>
          </a:xfrm>
          <a:prstGeom prst="rect">
            <a:avLst/>
          </a:prstGeom>
        </p:spPr>
      </p:pic>
      <p:sp>
        <p:nvSpPr>
          <p:cNvPr id="10" name="왼쪽 중괄호 9">
            <a:extLst>
              <a:ext uri="{FF2B5EF4-FFF2-40B4-BE49-F238E27FC236}">
                <a16:creationId xmlns:a16="http://schemas.microsoft.com/office/drawing/2014/main" id="{982F5194-8484-4A01-B045-B9BC7E43FC9B}"/>
              </a:ext>
            </a:extLst>
          </p:cNvPr>
          <p:cNvSpPr/>
          <p:nvPr/>
        </p:nvSpPr>
        <p:spPr>
          <a:xfrm>
            <a:off x="1409601" y="4890834"/>
            <a:ext cx="216024" cy="864096"/>
          </a:xfrm>
          <a:prstGeom prst="leftBrace">
            <a:avLst>
              <a:gd name="adj1" fmla="val 54933"/>
              <a:gd name="adj2" fmla="val 50000"/>
            </a:avLst>
          </a:prstGeom>
          <a:noFill/>
          <a:ln w="285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8B0776A1-FA87-4B2E-9782-4224582C4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514" y="5181336"/>
            <a:ext cx="828087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Geometry</a:t>
            </a:r>
          </a:p>
        </p:txBody>
      </p:sp>
      <p:sp>
        <p:nvSpPr>
          <p:cNvPr id="12" name="왼쪽 중괄호 11">
            <a:extLst>
              <a:ext uri="{FF2B5EF4-FFF2-40B4-BE49-F238E27FC236}">
                <a16:creationId xmlns:a16="http://schemas.microsoft.com/office/drawing/2014/main" id="{31DFBD7B-93A4-4718-A555-5FFF7329EDA9}"/>
              </a:ext>
            </a:extLst>
          </p:cNvPr>
          <p:cNvSpPr/>
          <p:nvPr/>
        </p:nvSpPr>
        <p:spPr>
          <a:xfrm>
            <a:off x="1409601" y="3823884"/>
            <a:ext cx="216024" cy="950506"/>
          </a:xfrm>
          <a:prstGeom prst="leftBrace">
            <a:avLst>
              <a:gd name="adj1" fmla="val 54933"/>
              <a:gd name="adj2" fmla="val 50000"/>
            </a:avLst>
          </a:prstGeom>
          <a:noFill/>
          <a:ln w="285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8151478D-C3D9-4F4B-8BD0-0060624B1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28" y="4179832"/>
            <a:ext cx="828087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Heating</a:t>
            </a:r>
          </a:p>
        </p:txBody>
      </p:sp>
      <p:sp>
        <p:nvSpPr>
          <p:cNvPr id="14" name="왼쪽 중괄호 13">
            <a:extLst>
              <a:ext uri="{FF2B5EF4-FFF2-40B4-BE49-F238E27FC236}">
                <a16:creationId xmlns:a16="http://schemas.microsoft.com/office/drawing/2014/main" id="{CBD8A6B0-E3D5-4A91-9C11-D94E7F884980}"/>
              </a:ext>
            </a:extLst>
          </p:cNvPr>
          <p:cNvSpPr/>
          <p:nvPr/>
        </p:nvSpPr>
        <p:spPr>
          <a:xfrm>
            <a:off x="1406377" y="3332206"/>
            <a:ext cx="216024" cy="403106"/>
          </a:xfrm>
          <a:prstGeom prst="leftBrace">
            <a:avLst>
              <a:gd name="adj1" fmla="val 54933"/>
              <a:gd name="adj2" fmla="val 50000"/>
            </a:avLst>
          </a:prstGeom>
          <a:noFill/>
          <a:ln w="285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4DC4943B-157F-4015-A87F-ECC799A6F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04" y="3302926"/>
            <a:ext cx="828087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Field variable</a:t>
            </a:r>
          </a:p>
        </p:txBody>
      </p:sp>
      <p:sp>
        <p:nvSpPr>
          <p:cNvPr id="16" name="왼쪽 중괄호 15">
            <a:extLst>
              <a:ext uri="{FF2B5EF4-FFF2-40B4-BE49-F238E27FC236}">
                <a16:creationId xmlns:a16="http://schemas.microsoft.com/office/drawing/2014/main" id="{FFC25DB4-D352-403F-A8A3-47F7403DC381}"/>
              </a:ext>
            </a:extLst>
          </p:cNvPr>
          <p:cNvSpPr/>
          <p:nvPr/>
        </p:nvSpPr>
        <p:spPr>
          <a:xfrm>
            <a:off x="1406377" y="2560509"/>
            <a:ext cx="216024" cy="649208"/>
          </a:xfrm>
          <a:prstGeom prst="leftBrace">
            <a:avLst>
              <a:gd name="adj1" fmla="val 54933"/>
              <a:gd name="adj2" fmla="val 50000"/>
            </a:avLst>
          </a:prstGeom>
          <a:noFill/>
          <a:ln w="285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F83C9DA-36CD-4558-801E-BF33F1A73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04" y="2654280"/>
            <a:ext cx="828087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Previous state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6754ACC5-E840-4205-A6B9-2F9F75BAD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337" y="2379289"/>
            <a:ext cx="2907236" cy="2687680"/>
          </a:xfrm>
          <a:prstGeom prst="rect">
            <a:avLst/>
          </a:prstGeom>
        </p:spPr>
      </p:pic>
      <p:sp>
        <p:nvSpPr>
          <p:cNvPr id="19" name="Text Box 4">
            <a:extLst>
              <a:ext uri="{FF2B5EF4-FFF2-40B4-BE49-F238E27FC236}">
                <a16:creationId xmlns:a16="http://schemas.microsoft.com/office/drawing/2014/main" id="{FC58CA2B-4794-4C8F-892F-AC60BC3BD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3783" y="5138331"/>
            <a:ext cx="3096344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latinLnBrk="0" hangingPunct="0"/>
            <a:r>
              <a:rPr lang="en-US" altLang="ko-KR" sz="16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Regression plot for </a:t>
            </a:r>
            <a:r>
              <a:rPr lang="en-US" altLang="ko-KR" sz="1600" b="1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testset</a:t>
            </a:r>
            <a:endParaRPr lang="en-US" altLang="ko-KR" sz="1600" b="1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Surrogate model for the KSTAR tokamak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12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659E553A-CFF7-4133-B4BC-C3AF45F1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4">
            <a:extLst>
              <a:ext uri="{FF2B5EF4-FFF2-40B4-BE49-F238E27FC236}">
                <a16:creationId xmlns:a16="http://schemas.microsoft.com/office/drawing/2014/main" id="{26422960-EED6-4250-BD92-B3E4E24E7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124744"/>
            <a:ext cx="1006010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latinLnBrk="0" hangingPunct="0"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Predictive simulation in KSTAR with the trained model</a:t>
            </a:r>
          </a:p>
        </p:txBody>
      </p:sp>
      <p:sp>
        <p:nvSpPr>
          <p:cNvPr id="63" name="Text Box 4">
            <a:extLst>
              <a:ext uri="{FF2B5EF4-FFF2-40B4-BE49-F238E27FC236}">
                <a16:creationId xmlns:a16="http://schemas.microsoft.com/office/drawing/2014/main" id="{8FD83D92-6C84-457A-B654-FB28EE75D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80" y="5330314"/>
            <a:ext cx="11161240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latinLnBrk="0" hangingPunct="0">
              <a:buFontTx/>
              <a:buChar char="-"/>
            </a:pP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From the initial condition, the entire discharge can be sequentially predicted from the given actuator scenario.</a:t>
            </a:r>
          </a:p>
          <a:p>
            <a:pPr marL="342900" indent="-342900" eaLnBrk="0" latinLnBrk="0" hangingPunct="0">
              <a:buFontTx/>
              <a:buChar char="-"/>
            </a:pPr>
            <a:endParaRPr lang="en-US" altLang="ko-KR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342900" indent="-342900" eaLnBrk="0" latinLnBrk="0" hangingPunct="0">
              <a:buFontTx/>
              <a:buChar char="-"/>
            </a:pP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The model successfully predicts the plasma evolution in different scenarios.</a:t>
            </a:r>
          </a:p>
        </p:txBody>
      </p:sp>
      <p:pic>
        <p:nvPicPr>
          <p:cNvPr id="64" name="그림 63">
            <a:extLst>
              <a:ext uri="{FF2B5EF4-FFF2-40B4-BE49-F238E27FC236}">
                <a16:creationId xmlns:a16="http://schemas.microsoft.com/office/drawing/2014/main" id="{5BC7BCFA-4039-4BD6-A671-BF3DDB696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529" y="1726840"/>
            <a:ext cx="8086509" cy="3443637"/>
          </a:xfrm>
          <a:prstGeom prst="rect">
            <a:avLst/>
          </a:prstGeom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59A41F5B-876F-4C55-9AD0-5E9E65438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395" y="2232939"/>
            <a:ext cx="1142649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Given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08B2370F-9AD3-4B5D-9712-9E15B3EC8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92" y="3799835"/>
            <a:ext cx="1142649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Predict</a:t>
            </a: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C311AD6B-221B-438C-873E-8365E84090FD}"/>
              </a:ext>
            </a:extLst>
          </p:cNvPr>
          <p:cNvCxnSpPr>
            <a:cxnSpLocks/>
          </p:cNvCxnSpPr>
          <p:nvPr/>
        </p:nvCxnSpPr>
        <p:spPr>
          <a:xfrm>
            <a:off x="1757045" y="2450924"/>
            <a:ext cx="317746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왼쪽 중괄호 15">
            <a:extLst>
              <a:ext uri="{FF2B5EF4-FFF2-40B4-BE49-F238E27FC236}">
                <a16:creationId xmlns:a16="http://schemas.microsoft.com/office/drawing/2014/main" id="{5F23AD99-A953-4CC6-AA42-F5CB0E12F79F}"/>
              </a:ext>
            </a:extLst>
          </p:cNvPr>
          <p:cNvSpPr/>
          <p:nvPr/>
        </p:nvSpPr>
        <p:spPr>
          <a:xfrm>
            <a:off x="1889960" y="3254188"/>
            <a:ext cx="155586" cy="1479177"/>
          </a:xfrm>
          <a:prstGeom prst="leftBrac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3F0DEBF8-231A-43BF-B374-F52561F1F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077" y="3179162"/>
            <a:ext cx="2061242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latin typeface="Calibri" panose="020F0502020204030204"/>
                <a:cs typeface="Arial" panose="020B0604020202020204" pitchFamily="34" charset="0"/>
              </a:rPr>
              <a:t>True &amp; </a:t>
            </a:r>
            <a:r>
              <a:rPr kumimoji="1" lang="en-US" altLang="ko-KR" sz="1600" b="1" dirty="0">
                <a:solidFill>
                  <a:srgbClr val="017C01"/>
                </a:solidFill>
                <a:latin typeface="Calibri" panose="020F0502020204030204"/>
                <a:cs typeface="Arial" panose="020B0604020202020204" pitchFamily="34" charset="0"/>
              </a:rPr>
              <a:t>Prediction</a:t>
            </a:r>
          </a:p>
        </p:txBody>
      </p:sp>
    </p:spTree>
    <p:extLst>
      <p:ext uri="{BB962C8B-B14F-4D97-AF65-F5344CB8AC3E}">
        <p14:creationId xmlns:p14="http://schemas.microsoft.com/office/powerpoint/2010/main" val="1540485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Surrogate model for the KSTAR tokamak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13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659E553A-CFF7-4133-B4BC-C3AF45F1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[video-to-gif output image]">
            <a:extLst>
              <a:ext uri="{FF2B5EF4-FFF2-40B4-BE49-F238E27FC236}">
                <a16:creationId xmlns:a16="http://schemas.microsoft.com/office/drawing/2014/main" id="{4126AB5C-FC67-414C-8A8D-799F40D254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1" y="1825350"/>
            <a:ext cx="7929403" cy="418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BA42FA8A-AD50-4470-A582-1F5EA4497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124744"/>
            <a:ext cx="1006010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ko-KR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Interactive GUI for predictive modeling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8B25BBD5-3CEE-466A-8D11-2207F1877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708" y="2088023"/>
            <a:ext cx="3299160" cy="17979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We can perform a </a:t>
            </a:r>
            <a:r>
              <a:rPr kumimoji="1" lang="en-US" altLang="ko-KR" b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virtual experiment </a:t>
            </a:r>
            <a:r>
              <a:rPr kumimoji="1" lang="en-US" altLang="ko-KR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in real-time.</a:t>
            </a: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1" lang="en-US" altLang="ko-KR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Also can be used for the </a:t>
            </a:r>
            <a:r>
              <a:rPr kumimoji="1" lang="en-US" altLang="ko-KR" b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RL training environment.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01E710B-08DF-40DE-B68C-91354F62F959}"/>
              </a:ext>
            </a:extLst>
          </p:cNvPr>
          <p:cNvSpPr/>
          <p:nvPr/>
        </p:nvSpPr>
        <p:spPr>
          <a:xfrm>
            <a:off x="4109891" y="6008109"/>
            <a:ext cx="4373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kumimoji="1" lang="en-US" altLang="ko-KR" sz="1400" i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  <a:hlinkClick r:id="rId4"/>
              </a:rPr>
              <a:t>https://github.com/jaem-seo/KSTAR_tokamak_simulator</a:t>
            </a:r>
            <a:r>
              <a:rPr kumimoji="1" lang="en-US" altLang="ko-KR" sz="1400" i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endParaRPr lang="ko-KR" alt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06115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Contents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14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857A49E-6A59-4783-B328-67A509B59AB3}"/>
              </a:ext>
            </a:extLst>
          </p:cNvPr>
          <p:cNvSpPr/>
          <p:nvPr/>
        </p:nvSpPr>
        <p:spPr>
          <a:xfrm>
            <a:off x="1022805" y="1180453"/>
            <a:ext cx="7237528" cy="5290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맑은 고딕" panose="020B0503020000020004" pitchFamily="50" charset="-127"/>
              </a:rPr>
              <a:t>Introduction</a:t>
            </a:r>
          </a:p>
          <a:p>
            <a:pPr marL="800100" lvl="1" indent="-342900" latinLnBrk="0">
              <a:lnSpc>
                <a:spcPct val="125000"/>
              </a:lnSpc>
              <a:buFontTx/>
              <a:buChar char="-"/>
              <a:defRPr/>
            </a:pPr>
            <a:r>
              <a:rPr kumimoji="0" lang="en-US" altLang="ko-KR" sz="2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Tokamak operation design</a:t>
            </a:r>
          </a:p>
          <a:p>
            <a:pPr marL="800100" lvl="1" indent="-342900" latinLnBrk="0">
              <a:lnSpc>
                <a:spcPct val="125000"/>
              </a:lnSpc>
              <a:buFontTx/>
              <a:buChar char="-"/>
              <a:defRPr/>
            </a:pPr>
            <a:r>
              <a:rPr lang="en-US" altLang="ko-KR" sz="2000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맑은 고딕" panose="020B0503020000020004" pitchFamily="50" charset="-127"/>
              </a:rPr>
              <a:t>Reinforcement learning (RL)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맑은 고딕" panose="020B0503020000020004" pitchFamily="50" charset="-127"/>
              </a:rPr>
              <a:t>Surrogate model for the KSTAR tokamak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2400" b="1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4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Tokamak operation design and control with RL</a:t>
            </a:r>
          </a:p>
          <a:p>
            <a:pPr marL="800100" lvl="1" indent="-342900" latinLnBrk="0">
              <a:lnSpc>
                <a:spcPct val="125000"/>
              </a:lnSpc>
              <a:buFontTx/>
              <a:buChar char="-"/>
              <a:defRPr/>
            </a:pPr>
            <a:r>
              <a:rPr lang="en-US" altLang="ko-KR" sz="20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Tokamak operation design with RL</a:t>
            </a:r>
          </a:p>
          <a:p>
            <a:pPr marL="800100" lvl="1" indent="-342900" latinLnBrk="0">
              <a:lnSpc>
                <a:spcPct val="125000"/>
              </a:lnSpc>
              <a:buFontTx/>
              <a:buChar char="-"/>
              <a:defRPr/>
            </a:pPr>
            <a:r>
              <a:rPr kumimoji="0" lang="en-US" altLang="ko-K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Tokamak operation control with RL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2400" b="1" dirty="0">
              <a:solidFill>
                <a:schemeClr val="bg1">
                  <a:lumMod val="75000"/>
                </a:schemeClr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Summary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2400" b="1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8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C6D62D91-053F-4744-898E-A90CF2DD4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134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Tokamak operation design with RL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15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659E553A-CFF7-4133-B4BC-C3AF45F1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5F7C97FC-32A3-4439-8FBD-74818DD6F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124744"/>
            <a:ext cx="1006010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ko-KR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Idea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BE5434D-7922-44F8-BC44-E2865719F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490" y="1628800"/>
            <a:ext cx="11029464" cy="1025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Now, we have a training environment for RL.</a:t>
            </a: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1" lang="en-US" altLang="ko-KR" sz="10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Then, we want an AI that designs a </a:t>
            </a:r>
            <a:r>
              <a:rPr kumimoji="1" lang="en-US" altLang="ko-KR" sz="2000" u="sng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probable operation trajectory</a:t>
            </a: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to achieve a target plasma state.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4">
                <a:extLst>
                  <a:ext uri="{FF2B5EF4-FFF2-40B4-BE49-F238E27FC236}">
                    <a16:creationId xmlns:a16="http://schemas.microsoft.com/office/drawing/2014/main" id="{B37D0C35-C08B-47FA-8776-5AEA71747F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4992" y="3222768"/>
                <a:ext cx="10060108" cy="86408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2400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Ex) How do we operate a tokamak to achieve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ko-KR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𝜷</m:t>
                        </m:r>
                      </m:e>
                      <m:sub>
                        <m:r>
                          <a:rPr kumimoji="1" lang="en-US" altLang="ko-KR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𝒑</m:t>
                        </m:r>
                      </m:sub>
                    </m:sSub>
                    <m:r>
                      <a:rPr kumimoji="1" lang="en-US" altLang="ko-KR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ko-KR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kumimoji="1" lang="en-US" altLang="ko-KR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kumimoji="1" lang="en-US" altLang="ko-KR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ko-KR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𝒒</m:t>
                        </m:r>
                      </m:e>
                      <m:sub>
                        <m:r>
                          <a:rPr kumimoji="1" lang="en-US" altLang="ko-KR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𝟗𝟓</m:t>
                        </m:r>
                      </m:sub>
                    </m:sSub>
                    <m:r>
                      <a:rPr kumimoji="1" lang="en-US" altLang="ko-KR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ko-KR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</m:t>
                    </m:r>
                    <m:r>
                      <a:rPr kumimoji="1" lang="en-US" altLang="ko-KR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kumimoji="1" lang="en-US" altLang="ko-KR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ko-KR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𝒍</m:t>
                        </m:r>
                      </m:e>
                      <m:sub>
                        <m:r>
                          <a:rPr kumimoji="1" lang="en-US" altLang="ko-KR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kumimoji="1" lang="en-US" altLang="ko-KR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ko-KR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</m:oMath>
                </a14:m>
                <a:endParaRPr kumimoji="1" lang="en-US" altLang="ko-KR" sz="24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2400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       at a given available heating condition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sz="2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ko-KR" sz="2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  <m:sub>
                        <m:r>
                          <a:rPr kumimoji="1" lang="en-US" altLang="ko-KR" sz="2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𝑵𝑩</m:t>
                        </m:r>
                      </m:sub>
                    </m:sSub>
                    <m:r>
                      <a:rPr kumimoji="1" lang="en-US" altLang="ko-KR" sz="2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ko-KR" sz="2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kumimoji="1" lang="en-US" altLang="ko-KR" sz="2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1" lang="en-US" altLang="ko-KR" sz="2200" b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𝐌𝐖</m:t>
                    </m:r>
                  </m:oMath>
                </a14:m>
                <a:r>
                  <a:rPr kumimoji="1" lang="en-US" altLang="ko-KR" sz="2400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)?</a:t>
                </a:r>
              </a:p>
            </p:txBody>
          </p:sp>
        </mc:Choice>
        <mc:Fallback xmlns="">
          <p:sp>
            <p:nvSpPr>
              <p:cNvPr id="10" name="Text Box 4">
                <a:extLst>
                  <a:ext uri="{FF2B5EF4-FFF2-40B4-BE49-F238E27FC236}">
                    <a16:creationId xmlns:a16="http://schemas.microsoft.com/office/drawing/2014/main" id="{B37D0C35-C08B-47FA-8776-5AEA71747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4992" y="3222768"/>
                <a:ext cx="10060108" cy="864083"/>
              </a:xfrm>
              <a:prstGeom prst="rect">
                <a:avLst/>
              </a:prstGeom>
              <a:blipFill>
                <a:blip r:embed="rId3"/>
                <a:stretch>
                  <a:fillRect l="-970" t="-4965" b="-15603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8499AEE3-5749-42CA-B996-74D7B16E0A25}"/>
              </a:ext>
            </a:extLst>
          </p:cNvPr>
          <p:cNvSpPr/>
          <p:nvPr/>
        </p:nvSpPr>
        <p:spPr>
          <a:xfrm>
            <a:off x="2047958" y="4936980"/>
            <a:ext cx="504056" cy="350735"/>
          </a:xfrm>
          <a:prstGeom prst="rightArrow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2" descr="라운드 로봇 무료 아이콘 의 Flatty Social Media Icons">
            <a:extLst>
              <a:ext uri="{FF2B5EF4-FFF2-40B4-BE49-F238E27FC236}">
                <a16:creationId xmlns:a16="http://schemas.microsoft.com/office/drawing/2014/main" id="{BA681DAF-88A7-4ABE-B209-02F19A1D1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38" y="4699213"/>
            <a:ext cx="826268" cy="82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말풍선: 모서리가 둥근 사각형 12">
            <a:extLst>
              <a:ext uri="{FF2B5EF4-FFF2-40B4-BE49-F238E27FC236}">
                <a16:creationId xmlns:a16="http://schemas.microsoft.com/office/drawing/2014/main" id="{6E97FFE1-9A5A-4475-8700-8EDBC03C1BFB}"/>
              </a:ext>
            </a:extLst>
          </p:cNvPr>
          <p:cNvSpPr/>
          <p:nvPr/>
        </p:nvSpPr>
        <p:spPr>
          <a:xfrm>
            <a:off x="4233696" y="4518912"/>
            <a:ext cx="4583014" cy="1798657"/>
          </a:xfrm>
          <a:prstGeom prst="wedgeRoundRectCallout">
            <a:avLst>
              <a:gd name="adj1" fmla="val -60366"/>
              <a:gd name="adj2" fmla="val -21408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10C5782E-9B05-4711-AEDF-512812C96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0833" y="4878952"/>
            <a:ext cx="2939579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Plasma current: 0.6 MA</a:t>
            </a:r>
          </a:p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kumimoji="1" lang="en-US" altLang="ko-KR" sz="20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Plasma boundary shape: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D95EF07B-2000-4C55-B041-B8EE3CA91A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75" t="17312" r="37472" b="5731"/>
          <a:stretch/>
        </p:blipFill>
        <p:spPr>
          <a:xfrm>
            <a:off x="7808598" y="4575815"/>
            <a:ext cx="789057" cy="1671923"/>
          </a:xfrm>
          <a:prstGeom prst="rect">
            <a:avLst/>
          </a:prstGeom>
        </p:spPr>
      </p:pic>
      <p:cxnSp>
        <p:nvCxnSpPr>
          <p:cNvPr id="16" name="연결선: 구부러짐 15">
            <a:extLst>
              <a:ext uri="{FF2B5EF4-FFF2-40B4-BE49-F238E27FC236}">
                <a16:creationId xmlns:a16="http://schemas.microsoft.com/office/drawing/2014/main" id="{01F94608-0841-4526-9E86-5E440A094BF6}"/>
              </a:ext>
            </a:extLst>
          </p:cNvPr>
          <p:cNvCxnSpPr/>
          <p:nvPr/>
        </p:nvCxnSpPr>
        <p:spPr>
          <a:xfrm flipV="1">
            <a:off x="7316774" y="5258784"/>
            <a:ext cx="491824" cy="484264"/>
          </a:xfrm>
          <a:prstGeom prst="curvedConnector3">
            <a:avLst/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17" name="Text Box 4">
            <a:extLst>
              <a:ext uri="{FF2B5EF4-FFF2-40B4-BE49-F238E27FC236}">
                <a16:creationId xmlns:a16="http://schemas.microsoft.com/office/drawing/2014/main" id="{6568F19F-6021-42E2-8B0B-618E0CB2B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9092" y="2992745"/>
            <a:ext cx="1120984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i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Goal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E6280E09-2C04-4C9F-8D90-06A23A7C6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921" y="3962729"/>
            <a:ext cx="2859597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i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Constraints</a:t>
            </a:r>
          </a:p>
        </p:txBody>
      </p:sp>
    </p:spTree>
    <p:extLst>
      <p:ext uri="{BB962C8B-B14F-4D97-AF65-F5344CB8AC3E}">
        <p14:creationId xmlns:p14="http://schemas.microsoft.com/office/powerpoint/2010/main" val="29955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  <p:bldP spid="14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Tokamak operation design with RL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16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659E553A-CFF7-4133-B4BC-C3AF45F1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4">
            <a:extLst>
              <a:ext uri="{FF2B5EF4-FFF2-40B4-BE49-F238E27FC236}">
                <a16:creationId xmlns:a16="http://schemas.microsoft.com/office/drawing/2014/main" id="{1DEB6F47-24A2-4134-AC8B-BDCF236EE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052736"/>
            <a:ext cx="1006010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ko-KR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RL training for operation design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0AC3D967-624B-44CC-AAB9-3630858F5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043" y="1412776"/>
            <a:ext cx="5292530" cy="21441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For the AI to interact with the simulator, we need to wrap it into a standard format, </a:t>
            </a:r>
            <a:r>
              <a:rPr kumimoji="1" lang="en-US" altLang="ko-KR" i="1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OpenAI</a:t>
            </a:r>
            <a:r>
              <a:rPr kumimoji="1" lang="en-US" altLang="ko-KR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Gym</a:t>
            </a:r>
            <a:r>
              <a:rPr kumimoji="1" lang="en-US" altLang="ko-KR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environment [1].</a:t>
            </a: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1" lang="en-US" altLang="ko-KR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The AI was trained by </a:t>
            </a:r>
            <a:r>
              <a:rPr kumimoji="1" lang="en-US" altLang="ko-KR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TD3</a:t>
            </a:r>
            <a:r>
              <a:rPr kumimoji="1" lang="en-US" altLang="ko-KR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[2] implementation from </a:t>
            </a:r>
            <a:r>
              <a:rPr kumimoji="1" lang="en-US" altLang="ko-KR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Stable Baselines </a:t>
            </a:r>
            <a:r>
              <a:rPr kumimoji="1" lang="en-US" altLang="ko-KR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[3].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1257011A-3091-4993-85BC-0B357C2F0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21" y="1620663"/>
            <a:ext cx="4996814" cy="3930826"/>
          </a:xfrm>
          <a:prstGeom prst="rect">
            <a:avLst/>
          </a:prstGeom>
        </p:spPr>
      </p:pic>
      <p:pic>
        <p:nvPicPr>
          <p:cNvPr id="22" name="Picture 2" descr="라운드 로봇 무료 아이콘 의 Flatty Social Media Icons">
            <a:extLst>
              <a:ext uri="{FF2B5EF4-FFF2-40B4-BE49-F238E27FC236}">
                <a16:creationId xmlns:a16="http://schemas.microsoft.com/office/drawing/2014/main" id="{020BD8D7-818E-455B-92EF-528133834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92" y="5725646"/>
            <a:ext cx="826268" cy="82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연결선: 꺾임 22">
            <a:extLst>
              <a:ext uri="{FF2B5EF4-FFF2-40B4-BE49-F238E27FC236}">
                <a16:creationId xmlns:a16="http://schemas.microsoft.com/office/drawing/2014/main" id="{1F0ACDC2-8025-495D-AC36-BE66B8296F6E}"/>
              </a:ext>
            </a:extLst>
          </p:cNvPr>
          <p:cNvCxnSpPr>
            <a:cxnSpLocks/>
          </p:cNvCxnSpPr>
          <p:nvPr/>
        </p:nvCxnSpPr>
        <p:spPr>
          <a:xfrm rot="10800000">
            <a:off x="1703512" y="5608005"/>
            <a:ext cx="1174181" cy="597887"/>
          </a:xfrm>
          <a:prstGeom prst="bentConnector2">
            <a:avLst/>
          </a:prstGeom>
          <a:noFill/>
          <a:ln w="762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24" name="연결선: 꺾임 23">
            <a:extLst>
              <a:ext uri="{FF2B5EF4-FFF2-40B4-BE49-F238E27FC236}">
                <a16:creationId xmlns:a16="http://schemas.microsoft.com/office/drawing/2014/main" id="{2CDEB36F-CEC9-4D16-987A-0203FB264E7B}"/>
              </a:ext>
            </a:extLst>
          </p:cNvPr>
          <p:cNvCxnSpPr>
            <a:cxnSpLocks/>
          </p:cNvCxnSpPr>
          <p:nvPr/>
        </p:nvCxnSpPr>
        <p:spPr>
          <a:xfrm rot="5400000">
            <a:off x="3988968" y="5322997"/>
            <a:ext cx="597887" cy="1167903"/>
          </a:xfrm>
          <a:prstGeom prst="bentConnector2">
            <a:avLst/>
          </a:prstGeom>
          <a:noFill/>
          <a:ln w="762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25" name="Text Box 4">
            <a:extLst>
              <a:ext uri="{FF2B5EF4-FFF2-40B4-BE49-F238E27FC236}">
                <a16:creationId xmlns:a16="http://schemas.microsoft.com/office/drawing/2014/main" id="{FF6F1EA8-1D4F-4DBE-B3AF-8ECF6B60B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393" y="5725960"/>
            <a:ext cx="1632198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D123E912-C212-4B2F-810E-FCE8BEAAD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381" y="5541556"/>
            <a:ext cx="1632198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Observation</a:t>
            </a:r>
          </a:p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Reward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4">
                <a:extLst>
                  <a:ext uri="{FF2B5EF4-FFF2-40B4-BE49-F238E27FC236}">
                    <a16:creationId xmlns:a16="http://schemas.microsoft.com/office/drawing/2014/main" id="{6B832E7A-72FC-4F4E-B306-CB851A63C1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69363" y="3789040"/>
                <a:ext cx="4639186" cy="240553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 eaLnBrk="0" fontAlgn="base" latinLnBrk="0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Action: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𝑝</m:t>
                            </m:r>
                          </m:sub>
                        </m:sSub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sSub>
                          <m:sSubPr>
                            <m:ctrlP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𝛿</m:t>
                            </m:r>
                          </m:e>
                          <m:sub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sub>
                        </m:sSub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sSub>
                          <m:sSubPr>
                            <m:ctrlP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𝛿</m:t>
                            </m:r>
                          </m:e>
                          <m:sub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𝑙</m:t>
                            </m:r>
                          </m:sub>
                        </m:sSub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sSub>
                          <m:sSubPr>
                            <m:ctrlP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𝑖𝑛</m:t>
                            </m:r>
                          </m:sub>
                        </m:sSub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sSub>
                          <m:sSubPr>
                            <m:ctrlP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𝑜𝑢𝑡</m:t>
                            </m:r>
                          </m:sub>
                        </m:sSub>
                      </m:e>
                    </m:d>
                  </m:oMath>
                </a14:m>
                <a:endParaRPr kumimoji="1" lang="en-US" altLang="ko-KR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  <a:p>
                <a:pPr algn="ctr" eaLnBrk="0" fontAlgn="base" latinLnBrk="0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ko-KR" sz="8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  <a:p>
                <a:pPr algn="ctr" eaLnBrk="0" fontAlgn="base" latinLnBrk="0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Observation:  </a:t>
                </a:r>
                <a:r>
                  <a:rPr kumimoji="1" lang="en-US" altLang="ko-KR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Previous action,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ko-KR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ko-KR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1" lang="en-US" altLang="ko-KR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1" lang="en-US" altLang="ko-KR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ko-KR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1" lang="en-US" altLang="ko-KR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95</m:t>
                                </m:r>
                              </m:sub>
                            </m:sSub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1" lang="en-US" altLang="ko-KR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ko-KR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kumimoji="1" lang="en-US" altLang="ko-KR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𝑜𝑙𝑑</m:t>
                        </m:r>
                      </m:sub>
                    </m:sSub>
                  </m:oMath>
                </a14:m>
                <a:r>
                  <a:rPr kumimoji="1" lang="en-US" altLang="ko-KR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1" lang="en-US" altLang="ko-K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ko-K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ko-K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1" lang="en-US" altLang="ko-K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kumimoji="1" lang="en-US" altLang="ko-K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1" lang="en-US" altLang="ko-K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ko-K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1" lang="en-US" altLang="ko-K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95</m:t>
                                </m:r>
                              </m:sub>
                            </m:sSub>
                            <m:r>
                              <a:rPr kumimoji="1" lang="en-US" altLang="ko-K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1" lang="en-US" altLang="ko-K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ko-K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kumimoji="1" lang="en-US" altLang="ko-K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𝑡𝑎𝑟𝑔𝑒𝑡</m:t>
                        </m:r>
                      </m:sub>
                    </m:sSub>
                  </m:oMath>
                </a14:m>
                <a:r>
                  <a:rPr kumimoji="1" lang="en-US" altLang="ko-KR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𝑁𝐵</m:t>
                            </m:r>
                          </m:sub>
                        </m:sSub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</m:oMath>
                </a14:m>
                <a:endParaRPr kumimoji="1" lang="en-US" altLang="ko-KR" sz="8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  <a:p>
                <a:pPr algn="ctr" eaLnBrk="0" fontAlgn="base" latinLnBrk="0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Reward:</a:t>
                </a:r>
                <a:r>
                  <a:rPr kumimoji="1" lang="en-US" altLang="ko-KR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1" lang="en-US" altLang="ko-KR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1" lang="en-US" altLang="ko-KR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RMS</m:t>
                    </m:r>
                    <m:sSub>
                      <m:sSubPr>
                        <m:ctrlP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1" lang="en-US" altLang="ko-K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ko-KR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  <m:r>
                                  <a:rPr kumimoji="1" lang="en-US" altLang="ko-KR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ko-KR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ko-KR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1" lang="en-US" altLang="ko-KR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𝑡𝑎𝑟𝑔𝑒𝑡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kumimoji="1" lang="en-US" altLang="ko-KR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ko-KR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kumimoji="1" lang="en-US" altLang="ko-KR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b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𝑝</m:t>
                            </m:r>
                          </m:sub>
                        </m:sSub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95</m:t>
                            </m:r>
                          </m:sub>
                        </m:sSub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𝑙</m:t>
                            </m:r>
                          </m:e>
                          <m:sub>
                            <m:r>
                              <a:rPr kumimoji="1" lang="en-US" altLang="ko-K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kumimoji="1" lang="en-US" altLang="ko-KR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Text Box 4">
                <a:extLst>
                  <a:ext uri="{FF2B5EF4-FFF2-40B4-BE49-F238E27FC236}">
                    <a16:creationId xmlns:a16="http://schemas.microsoft.com/office/drawing/2014/main" id="{6B832E7A-72FC-4F4E-B306-CB851A63C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9363" y="3789040"/>
                <a:ext cx="4639186" cy="24055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 Box 4">
            <a:extLst>
              <a:ext uri="{FF2B5EF4-FFF2-40B4-BE49-F238E27FC236}">
                <a16:creationId xmlns:a16="http://schemas.microsoft.com/office/drawing/2014/main" id="{FB524C31-5B55-4511-BC40-AF3F93378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6563" y="6068601"/>
            <a:ext cx="2377745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i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The closer to the target, the higher the reward is.</a:t>
            </a:r>
          </a:p>
        </p:txBody>
      </p:sp>
      <p:sp>
        <p:nvSpPr>
          <p:cNvPr id="29" name="Text Box 4">
            <a:extLst>
              <a:ext uri="{FF2B5EF4-FFF2-40B4-BE49-F238E27FC236}">
                <a16:creationId xmlns:a16="http://schemas.microsoft.com/office/drawing/2014/main" id="{BD3488AA-5908-462E-A3CE-5C3436169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224" y="204624"/>
            <a:ext cx="3992509" cy="6001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[1] G Brockman et al, </a:t>
            </a:r>
            <a:r>
              <a:rPr kumimoji="1" lang="en-US" altLang="ko-KR" sz="1100" dirty="0" err="1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ArXiv</a:t>
            </a:r>
            <a:r>
              <a:rPr kumimoji="1" lang="en-US" altLang="ko-KR" sz="1100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 preprint, ArXiv1606.01540 (2016)</a:t>
            </a:r>
          </a:p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[2] S Fujimoto et al, 35</a:t>
            </a:r>
            <a:r>
              <a:rPr kumimoji="1" lang="en-US" altLang="ko-KR" sz="1100" baseline="30000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th</a:t>
            </a:r>
            <a:r>
              <a:rPr kumimoji="1" lang="en-US" altLang="ko-KR" sz="1100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 ICML (2018)</a:t>
            </a:r>
          </a:p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[3] A Hill et al, </a:t>
            </a:r>
            <a:r>
              <a:rPr kumimoji="1" lang="en-US" altLang="ko-KR" sz="1100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https://github.com/hill-a/stable-baselines</a:t>
            </a:r>
            <a:r>
              <a:rPr kumimoji="1" lang="en-US" altLang="ko-KR" sz="1100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222445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Tokamak operation design with RL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17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659E553A-CFF7-4133-B4BC-C3AF45F1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FEAF864-A914-4EBD-B61C-D96FA969B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124744"/>
            <a:ext cx="1006010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ko-KR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Validation in the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124891A3-9DD2-4D36-A32E-3565B37346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92164" y="2220515"/>
                <a:ext cx="4619630" cy="182473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marL="342900" indent="-342900" eaLnBrk="0" fontAlgn="base" latinLnBrk="0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kumimoji="1" lang="en-US" altLang="ko-KR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After enough training, the AI determines reasonable solution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kumimoji="1" lang="en-US" altLang="ko-KR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 and the boundary shape to reach the target of multiple parameters.</a:t>
                </a:r>
              </a:p>
              <a:p>
                <a:pPr marL="342900" indent="-342900" eaLnBrk="0" fontAlgn="base" latinLnBrk="0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endParaRPr kumimoji="1" lang="en-US" altLang="ko-KR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124891A3-9DD2-4D36-A32E-3565B3734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92164" y="2220515"/>
                <a:ext cx="4619630" cy="1824730"/>
              </a:xfrm>
              <a:prstGeom prst="rect">
                <a:avLst/>
              </a:prstGeom>
              <a:blipFill>
                <a:blip r:embed="rId3"/>
                <a:stretch>
                  <a:fillRect l="-1055" r="-923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그림 9">
            <a:extLst>
              <a:ext uri="{FF2B5EF4-FFF2-40B4-BE49-F238E27FC236}">
                <a16:creationId xmlns:a16="http://schemas.microsoft.com/office/drawing/2014/main" id="{5643C3C6-B845-42BF-8FBE-1DFB93404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571" y="1857103"/>
            <a:ext cx="5969126" cy="4258277"/>
          </a:xfrm>
          <a:prstGeom prst="rect">
            <a:avLst/>
          </a:prstGeom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3BE8FAEB-B6DB-47CC-9E2D-B5A55E988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07" y="1613537"/>
            <a:ext cx="864096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Reward</a:t>
            </a: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1860B907-79F8-4FF8-A118-2F182A33DA5E}"/>
              </a:ext>
            </a:extLst>
          </p:cNvPr>
          <p:cNvCxnSpPr/>
          <p:nvPr/>
        </p:nvCxnSpPr>
        <p:spPr>
          <a:xfrm>
            <a:off x="1166592" y="1834081"/>
            <a:ext cx="216019" cy="827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3" name="Text Box 4">
            <a:extLst>
              <a:ext uri="{FF2B5EF4-FFF2-40B4-BE49-F238E27FC236}">
                <a16:creationId xmlns:a16="http://schemas.microsoft.com/office/drawing/2014/main" id="{5D62F521-AA11-4208-AA73-B7F3E9183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627" y="6186790"/>
            <a:ext cx="1944216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Before training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6E486516-5A5C-4A34-B719-3DC608918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003" y="6186790"/>
            <a:ext cx="1944216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After training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3EEF8D3-2DF3-495B-ACFD-EBC8656A1CAA}"/>
              </a:ext>
            </a:extLst>
          </p:cNvPr>
          <p:cNvSpPr/>
          <p:nvPr/>
        </p:nvSpPr>
        <p:spPr>
          <a:xfrm>
            <a:off x="7396407" y="5563979"/>
            <a:ext cx="4411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kumimoji="1" lang="en-US" altLang="ko-KR" sz="1600" i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https://github.com/jaem-seo/AI_tokamak_control </a:t>
            </a:r>
            <a:endParaRPr lang="ko-KR" alt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5040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Tokamak operation design with RL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18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659E553A-CFF7-4133-B4BC-C3AF45F1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E718C389-7864-4125-AB61-94FA75814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004148"/>
            <a:ext cx="1006010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latinLnBrk="0" hangingPunct="0"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Validation in the KSTAR experiment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F30276CD-A3AD-474E-981A-4828DBF05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41" y="4939142"/>
            <a:ext cx="6324057" cy="129586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latinLnBrk="0" hangingPunct="0">
              <a:lnSpc>
                <a:spcPct val="150000"/>
              </a:lnSpc>
              <a:buFontTx/>
              <a:buChar char="-"/>
            </a:pP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The plasma response followed the preset targets.</a:t>
            </a:r>
          </a:p>
          <a:p>
            <a:pPr marL="342900" indent="-342900" eaLnBrk="0" latinLnBrk="0" hangingPunct="0">
              <a:lnSpc>
                <a:spcPct val="150000"/>
              </a:lnSpc>
              <a:buFontTx/>
              <a:buChar char="-"/>
            </a:pP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However, actual </a:t>
            </a:r>
            <a:r>
              <a:rPr lang="en-US" altLang="ko-KR" u="sng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shape controls were not perfect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</a:p>
          <a:p>
            <a:pPr eaLnBrk="0" latinLnBrk="0" hangingPunct="0"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    → Control/diagnostics uncertainty should be reflected later.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910F84A-ABF3-4409-B085-A90AE6A4C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672" y="1457503"/>
            <a:ext cx="6587465" cy="32479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4">
                <a:extLst>
                  <a:ext uri="{FF2B5EF4-FFF2-40B4-BE49-F238E27FC236}">
                    <a16:creationId xmlns:a16="http://schemas.microsoft.com/office/drawing/2014/main" id="{00774587-F1D3-4C42-A68D-53DDCA4BD5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512" y="1997812"/>
                <a:ext cx="2304256" cy="218861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 eaLnBrk="0" latinLnBrk="0" hangingPunct="0">
                  <a:lnSpc>
                    <a:spcPct val="150000"/>
                  </a:lnSpc>
                </a:pPr>
                <a:r>
                  <a:rPr lang="en-US" altLang="ko-KR" b="1" dirty="0">
                    <a:solidFill>
                      <a:prstClr val="black"/>
                    </a:solidFill>
                    <a:latin typeface="Calibri" panose="020F0502020204030204"/>
                    <a:ea typeface="맑은 고딕" panose="020B0503020000020004" pitchFamily="50" charset="-127"/>
                    <a:cs typeface="Arial" panose="020B0604020202020204" pitchFamily="34" charset="0"/>
                  </a:rPr>
                  <a:t>Target setting</a:t>
                </a:r>
              </a:p>
              <a:p>
                <a:pPr eaLnBrk="0" latinLnBrk="0" hangingPunct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ko-KR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ko-K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ko-KR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ko-KR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95</m:t>
                              </m:r>
                            </m:sub>
                          </m:sSub>
                          <m:r>
                            <a:rPr lang="en-US" altLang="ko-K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ko-KR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ko-KR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altLang="ko-K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ko-K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1.8, 6.0, 0.9</m:t>
                          </m:r>
                        </m:e>
                      </m:d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altLang="ko-KR" i="1" dirty="0">
                  <a:solidFill>
                    <a:prstClr val="black"/>
                  </a:solidFill>
                  <a:latin typeface="Cambria Math" panose="02040503050406030204" pitchFamily="18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  <a:p>
                <a:pPr eaLnBrk="0" latinLnBrk="0" hangingPunct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&amp; </m:t>
                      </m:r>
                      <m:d>
                        <m:dPr>
                          <m:ctrlPr>
                            <a:rPr lang="en-US" altLang="ko-K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ko-K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1.2, 4.0, 1.0</m:t>
                          </m:r>
                        </m:e>
                      </m:d>
                    </m:oMath>
                  </m:oMathPara>
                </a14:m>
                <a:endParaRPr lang="en-US" altLang="ko-KR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  <a:p>
                <a:pPr eaLnBrk="0" latinLnBrk="0" hangingPunct="0">
                  <a:lnSpc>
                    <a:spcPct val="150000"/>
                  </a:lnSpc>
                </a:pPr>
                <a:endParaRPr lang="en-US" altLang="ko-KR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 Box 4">
                <a:extLst>
                  <a:ext uri="{FF2B5EF4-FFF2-40B4-BE49-F238E27FC236}">
                    <a16:creationId xmlns:a16="http://schemas.microsoft.com/office/drawing/2014/main" id="{00774587-F1D3-4C42-A68D-53DDCA4BD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8512" y="1997812"/>
                <a:ext cx="2304256" cy="2188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494A7190-A68C-4D7D-84E5-C29606CED9F6}"/>
              </a:ext>
            </a:extLst>
          </p:cNvPr>
          <p:cNvSpPr/>
          <p:nvPr/>
        </p:nvSpPr>
        <p:spPr>
          <a:xfrm>
            <a:off x="3002061" y="2824520"/>
            <a:ext cx="432048" cy="360040"/>
          </a:xfrm>
          <a:prstGeom prst="rightArrow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E789AA6-510D-41B1-986C-44604CD4B0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639"/>
          <a:stretch/>
        </p:blipFill>
        <p:spPr>
          <a:xfrm>
            <a:off x="7008898" y="4795965"/>
            <a:ext cx="4957224" cy="206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Tokamak operation control with RL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19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659E553A-CFF7-4133-B4BC-C3AF45F1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0450B08B-BEB2-42D8-94F0-D1CE40662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121173"/>
            <a:ext cx="1006010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latinLnBrk="0" hangingPunct="0"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Now, let’s try </a:t>
            </a:r>
            <a:r>
              <a:rPr lang="en-US" altLang="ko-KR" sz="2400" b="1" dirty="0">
                <a:solidFill>
                  <a:srgbClr val="0000FF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real-time control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026F293-9558-498E-9A59-0572707E2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5" y="1766048"/>
            <a:ext cx="6927273" cy="3784023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E46DC705-9484-4C0D-92ED-DC0DAE20EEF0}"/>
              </a:ext>
            </a:extLst>
          </p:cNvPr>
          <p:cNvSpPr/>
          <p:nvPr/>
        </p:nvSpPr>
        <p:spPr>
          <a:xfrm>
            <a:off x="480785" y="5296531"/>
            <a:ext cx="7397185" cy="3693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4">
                <a:extLst>
                  <a:ext uri="{FF2B5EF4-FFF2-40B4-BE49-F238E27FC236}">
                    <a16:creationId xmlns:a16="http://schemas.microsoft.com/office/drawing/2014/main" id="{8E3B7716-6F1E-4C1C-9EFF-A9C4BF8FD2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8323" y="1804232"/>
                <a:ext cx="3960440" cy="392902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marL="342900" indent="-342900" eaLnBrk="0" latinLnBrk="0" hangingPunct="0">
                  <a:lnSpc>
                    <a:spcPct val="125000"/>
                  </a:lnSpc>
                  <a:buFontTx/>
                  <a:buChar char="-"/>
                </a:pPr>
                <a:r>
                  <a:rPr lang="en-US" altLang="ko-KR" dirty="0">
                    <a:solidFill>
                      <a:prstClr val="black"/>
                    </a:solidFill>
                    <a:latin typeface="Calibri" panose="020F0502020204030204"/>
                    <a:ea typeface="맑은 고딕" panose="020B0503020000020004" pitchFamily="50" charset="-127"/>
                    <a:cs typeface="Arial" panose="020B0604020202020204" pitchFamily="34" charset="0"/>
                  </a:rPr>
                  <a:t>After RL training, the AI can control the command signals for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sub>
                    </m:sSub>
                    <m:r>
                      <a:rPr lang="en-US" altLang="ko-KR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𝑁𝐵</m:t>
                        </m:r>
                      </m:sub>
                    </m:sSub>
                    <m:r>
                      <a:rPr lang="en-US" altLang="ko-KR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</m:oMath>
                </a14:m>
                <a:r>
                  <a:rPr lang="en-US" altLang="ko-KR" dirty="0">
                    <a:solidFill>
                      <a:prstClr val="black"/>
                    </a:solidFill>
                    <a:latin typeface="Calibri" panose="020F0502020204030204"/>
                    <a:ea typeface="맑은 고딕" panose="020B0503020000020004" pitchFamily="50" charset="-127"/>
                    <a:cs typeface="Arial" panose="020B0604020202020204" pitchFamily="34" charset="0"/>
                  </a:rPr>
                  <a:t>shape} to </a:t>
                </a:r>
                <a:r>
                  <a:rPr lang="en-US" altLang="ko-KR" b="1" dirty="0">
                    <a:solidFill>
                      <a:srgbClr val="0000FF"/>
                    </a:solidFill>
                    <a:latin typeface="Calibri" panose="020F0502020204030204"/>
                    <a:ea typeface="맑은 고딕" panose="020B0503020000020004" pitchFamily="50" charset="-127"/>
                    <a:cs typeface="Arial" panose="020B0604020202020204" pitchFamily="34" charset="0"/>
                  </a:rPr>
                  <a:t>track the time-varying targets</a:t>
                </a:r>
                <a:r>
                  <a:rPr lang="en-US" altLang="ko-KR" dirty="0">
                    <a:solidFill>
                      <a:prstClr val="black"/>
                    </a:solidFill>
                    <a:latin typeface="Calibri" panose="020F0502020204030204"/>
                    <a:ea typeface="맑은 고딕" panose="020B0503020000020004" pitchFamily="50" charset="-127"/>
                    <a:cs typeface="Arial" panose="020B0604020202020204" pitchFamily="34" charset="0"/>
                  </a:rPr>
                  <a:t>.</a:t>
                </a:r>
              </a:p>
              <a:p>
                <a:pPr marL="342900" indent="-342900" eaLnBrk="0" latinLnBrk="0" hangingPunct="0">
                  <a:lnSpc>
                    <a:spcPct val="125000"/>
                  </a:lnSpc>
                  <a:buFontTx/>
                  <a:buChar char="-"/>
                </a:pPr>
                <a:endParaRPr lang="en-US" altLang="ko-KR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  <a:p>
                <a:pPr marL="342900" indent="-342900" eaLnBrk="0" latinLnBrk="0" hangingPunct="0">
                  <a:lnSpc>
                    <a:spcPct val="125000"/>
                  </a:lnSpc>
                  <a:buFontTx/>
                  <a:buChar char="-"/>
                </a:pPr>
                <a:r>
                  <a:rPr lang="en-US" altLang="ko-KR" dirty="0">
                    <a:solidFill>
                      <a:prstClr val="black"/>
                    </a:solidFill>
                    <a:latin typeface="Calibri" panose="020F0502020204030204"/>
                    <a:ea typeface="맑은 고딕" panose="020B0503020000020004" pitchFamily="50" charset="-127"/>
                    <a:cs typeface="Arial" panose="020B0604020202020204" pitchFamily="34" charset="0"/>
                  </a:rPr>
                  <a:t>It seems reasonable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ko-KR" dirty="0">
                    <a:solidFill>
                      <a:prstClr val="black"/>
                    </a:solidFill>
                    <a:latin typeface="Calibri" panose="020F0502020204030204"/>
                    <a:ea typeface="맑은 고딕" panose="020B0503020000020004" pitchFamily="50" charset="-127"/>
                    <a:cs typeface="Arial" panose="020B0604020202020204" pitchFamily="34" charset="0"/>
                  </a:rPr>
                  <a:t> vs NBI / q95 vs shape).</a:t>
                </a:r>
              </a:p>
              <a:p>
                <a:pPr marL="342900" indent="-342900" eaLnBrk="0" latinLnBrk="0" hangingPunct="0">
                  <a:lnSpc>
                    <a:spcPct val="125000"/>
                  </a:lnSpc>
                  <a:buFontTx/>
                  <a:buChar char="-"/>
                </a:pPr>
                <a:endParaRPr lang="en-US" altLang="ko-KR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  <a:p>
                <a:pPr marL="342900" indent="-342900" eaLnBrk="0" latinLnBrk="0" hangingPunct="0">
                  <a:lnSpc>
                    <a:spcPct val="125000"/>
                  </a:lnSpc>
                  <a:buFontTx/>
                  <a:buChar char="-"/>
                </a:pPr>
                <a:r>
                  <a:rPr lang="en-US" altLang="ko-KR" dirty="0">
                    <a:solidFill>
                      <a:prstClr val="black"/>
                    </a:solidFill>
                    <a:latin typeface="Calibri" panose="020F0502020204030204"/>
                    <a:ea typeface="맑은 고딕" panose="020B0503020000020004" pitchFamily="50" charset="-127"/>
                    <a:cs typeface="Arial" panose="020B0604020202020204" pitchFamily="34" charset="0"/>
                  </a:rPr>
                  <a:t>Will be tested with different RL settings and constraints.</a:t>
                </a:r>
              </a:p>
              <a:p>
                <a:pPr marL="342900" indent="-342900" eaLnBrk="0" latinLnBrk="0" hangingPunct="0">
                  <a:lnSpc>
                    <a:spcPct val="125000"/>
                  </a:lnSpc>
                  <a:buFontTx/>
                  <a:buChar char="-"/>
                </a:pPr>
                <a:endParaRPr lang="en-US" altLang="ko-KR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 Box 4">
                <a:extLst>
                  <a:ext uri="{FF2B5EF4-FFF2-40B4-BE49-F238E27FC236}">
                    <a16:creationId xmlns:a16="http://schemas.microsoft.com/office/drawing/2014/main" id="{8E3B7716-6F1E-4C1C-9EFF-A9C4BF8FD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8323" y="1804232"/>
                <a:ext cx="3960440" cy="3929024"/>
              </a:xfrm>
              <a:prstGeom prst="rect">
                <a:avLst/>
              </a:prstGeom>
              <a:blipFill>
                <a:blip r:embed="rId4"/>
                <a:stretch>
                  <a:fillRect l="-1385" r="-1231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4">
            <a:extLst>
              <a:ext uri="{FF2B5EF4-FFF2-40B4-BE49-F238E27FC236}">
                <a16:creationId xmlns:a16="http://schemas.microsoft.com/office/drawing/2014/main" id="{BAC8E31E-FC1E-4B77-B9FA-15D8F055E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273" y="5652332"/>
            <a:ext cx="1683576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latinLnBrk="0" hangingPunct="0"/>
            <a:r>
              <a:rPr lang="en-US" altLang="ko-KR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AI-determined plasma shape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A03151C2-3905-43D7-979D-59F02E404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5651493"/>
            <a:ext cx="2448272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latinLnBrk="0" hangingPunct="0"/>
            <a:r>
              <a:rPr lang="en-US" altLang="ko-KR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AI-determined command signals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3248E4EE-A042-4484-9E4C-EADD613AD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4437" y="5651493"/>
            <a:ext cx="2448272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latinLnBrk="0" hangingPunct="0"/>
            <a:r>
              <a:rPr lang="en-US" altLang="ko-KR" b="1" dirty="0">
                <a:solidFill>
                  <a:srgbClr val="7065EE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Target</a:t>
            </a:r>
            <a:r>
              <a:rPr lang="en-US" altLang="ko-KR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 &amp; plasma response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B21917D2-A692-40A0-8E06-7E60FBFFF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064" y="5796535"/>
            <a:ext cx="2448272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latinLnBrk="0" hangingPunct="0"/>
            <a:r>
              <a:rPr lang="en-US" altLang="ko-KR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Target setting</a:t>
            </a:r>
          </a:p>
        </p:txBody>
      </p: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2E70FEBB-C142-4CFF-AF39-E4D02428E143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1226061" y="4618722"/>
            <a:ext cx="521479" cy="103361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5F0B9659-74B0-442A-9C7F-722D16D4546F}"/>
              </a:ext>
            </a:extLst>
          </p:cNvPr>
          <p:cNvCxnSpPr>
            <a:cxnSpLocks/>
          </p:cNvCxnSpPr>
          <p:nvPr/>
        </p:nvCxnSpPr>
        <p:spPr>
          <a:xfrm flipH="1">
            <a:off x="3529560" y="4489752"/>
            <a:ext cx="150437" cy="1209411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749F6982-C4B8-42B4-8DAC-9A597EFC4791}"/>
              </a:ext>
            </a:extLst>
          </p:cNvPr>
          <p:cNvCxnSpPr>
            <a:cxnSpLocks/>
          </p:cNvCxnSpPr>
          <p:nvPr/>
        </p:nvCxnSpPr>
        <p:spPr>
          <a:xfrm>
            <a:off x="5539816" y="4518344"/>
            <a:ext cx="184231" cy="1080441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35A67310-E0B4-48D9-ACC3-615AC64B55D9}"/>
              </a:ext>
            </a:extLst>
          </p:cNvPr>
          <p:cNvCxnSpPr>
            <a:cxnSpLocks/>
          </p:cNvCxnSpPr>
          <p:nvPr/>
        </p:nvCxnSpPr>
        <p:spPr>
          <a:xfrm>
            <a:off x="7393553" y="4777784"/>
            <a:ext cx="288032" cy="966043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09E959A-3252-498D-8AF4-1E71D2C20EE3}"/>
              </a:ext>
            </a:extLst>
          </p:cNvPr>
          <p:cNvSpPr/>
          <p:nvPr/>
        </p:nvSpPr>
        <p:spPr>
          <a:xfrm>
            <a:off x="7768098" y="1042273"/>
            <a:ext cx="4364656" cy="3772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latinLnBrk="0" hangingPunct="0">
              <a:lnSpc>
                <a:spcPct val="125000"/>
              </a:lnSpc>
            </a:pPr>
            <a:r>
              <a:rPr lang="en-US" altLang="ko-KR" sz="1600" i="1" dirty="0">
                <a:solidFill>
                  <a:srgbClr val="0000FF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https://github.com/jaem-seo/AI_tokamak_control</a:t>
            </a:r>
            <a:endParaRPr lang="en-US" altLang="ko-KR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Contents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2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857A49E-6A59-4783-B328-67A509B59AB3}"/>
              </a:ext>
            </a:extLst>
          </p:cNvPr>
          <p:cNvSpPr/>
          <p:nvPr/>
        </p:nvSpPr>
        <p:spPr>
          <a:xfrm>
            <a:off x="1022805" y="1180453"/>
            <a:ext cx="7237528" cy="5290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4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Introduction</a:t>
            </a:r>
          </a:p>
          <a:p>
            <a:pPr marL="800100" lvl="1" indent="-342900" latinLnBrk="0">
              <a:lnSpc>
                <a:spcPct val="125000"/>
              </a:lnSpc>
              <a:buFontTx/>
              <a:buChar char="-"/>
              <a:defRPr/>
            </a:pPr>
            <a:r>
              <a:rPr kumimoji="0" lang="en-US" altLang="ko-K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Tokamak operation design</a:t>
            </a:r>
          </a:p>
          <a:p>
            <a:pPr marL="800100" lvl="1" indent="-342900" latinLnBrk="0">
              <a:lnSpc>
                <a:spcPct val="125000"/>
              </a:lnSpc>
              <a:buFontTx/>
              <a:buChar char="-"/>
              <a:defRPr/>
            </a:pPr>
            <a:r>
              <a:rPr lang="en-US" altLang="ko-KR" sz="20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Reinforcement learning (RL)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4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Surrogate model for the KSTAR tokamak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2400" b="1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4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Tokamak operation design and control with RL</a:t>
            </a:r>
          </a:p>
          <a:p>
            <a:pPr marL="800100" lvl="1" indent="-342900" latinLnBrk="0">
              <a:lnSpc>
                <a:spcPct val="125000"/>
              </a:lnSpc>
              <a:buFontTx/>
              <a:buChar char="-"/>
              <a:defRPr/>
            </a:pPr>
            <a:r>
              <a:rPr lang="en-US" altLang="ko-KR" sz="20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Tokamak operation design with RL</a:t>
            </a:r>
          </a:p>
          <a:p>
            <a:pPr marL="800100" lvl="1" indent="-342900" latinLnBrk="0">
              <a:lnSpc>
                <a:spcPct val="125000"/>
              </a:lnSpc>
              <a:buFontTx/>
              <a:buChar char="-"/>
              <a:defRPr/>
            </a:pPr>
            <a:r>
              <a:rPr kumimoji="0" lang="en-US" altLang="ko-K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Tokamak operation control with RL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2400" b="1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Summary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2400" b="1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8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C6D62D91-053F-4744-898E-A90CF2DD4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059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Contents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20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857A49E-6A59-4783-B328-67A509B59AB3}"/>
              </a:ext>
            </a:extLst>
          </p:cNvPr>
          <p:cNvSpPr/>
          <p:nvPr/>
        </p:nvSpPr>
        <p:spPr>
          <a:xfrm>
            <a:off x="1022805" y="1180453"/>
            <a:ext cx="7237528" cy="5290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맑은 고딕" panose="020B0503020000020004" pitchFamily="50" charset="-127"/>
              </a:rPr>
              <a:t>Introduction</a:t>
            </a:r>
          </a:p>
          <a:p>
            <a:pPr marL="800100" lvl="1" indent="-342900" latinLnBrk="0">
              <a:lnSpc>
                <a:spcPct val="125000"/>
              </a:lnSpc>
              <a:buFontTx/>
              <a:buChar char="-"/>
              <a:defRPr/>
            </a:pPr>
            <a:r>
              <a:rPr kumimoji="0" lang="en-US" altLang="ko-KR" sz="2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Tokamak operation design</a:t>
            </a:r>
          </a:p>
          <a:p>
            <a:pPr marL="800100" lvl="1" indent="-342900" latinLnBrk="0">
              <a:lnSpc>
                <a:spcPct val="125000"/>
              </a:lnSpc>
              <a:buFontTx/>
              <a:buChar char="-"/>
              <a:defRPr/>
            </a:pPr>
            <a:r>
              <a:rPr lang="en-US" altLang="ko-KR" sz="2000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맑은 고딕" panose="020B0503020000020004" pitchFamily="50" charset="-127"/>
              </a:rPr>
              <a:t>Reinforcement learning (RL)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맑은 고딕" panose="020B0503020000020004" pitchFamily="50" charset="-127"/>
              </a:rPr>
              <a:t>Surrogate model for the KSTAR tokamak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2400" b="1" dirty="0">
              <a:solidFill>
                <a:schemeClr val="bg1">
                  <a:lumMod val="75000"/>
                </a:schemeClr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맑은 고딕" panose="020B0503020000020004" pitchFamily="50" charset="-127"/>
              </a:rPr>
              <a:t>Tokamak operation design and control with RL</a:t>
            </a:r>
          </a:p>
          <a:p>
            <a:pPr marL="800100" lvl="1" indent="-342900" latinLnBrk="0">
              <a:lnSpc>
                <a:spcPct val="125000"/>
              </a:lnSpc>
              <a:buFontTx/>
              <a:buChar char="-"/>
              <a:defRPr/>
            </a:pPr>
            <a:r>
              <a:rPr lang="en-US" altLang="ko-KR" sz="2000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맑은 고딕" panose="020B0503020000020004" pitchFamily="50" charset="-127"/>
              </a:rPr>
              <a:t>Tokamak operation design with RL</a:t>
            </a:r>
          </a:p>
          <a:p>
            <a:pPr marL="800100" lvl="1" indent="-342900" latinLnBrk="0">
              <a:lnSpc>
                <a:spcPct val="125000"/>
              </a:lnSpc>
              <a:buFontTx/>
              <a:buChar char="-"/>
              <a:defRPr/>
            </a:pPr>
            <a:r>
              <a:rPr kumimoji="0" lang="en-US" altLang="ko-KR" sz="2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Tokamak operation control with RL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2400" b="1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Summary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2400" b="1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8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C6D62D91-053F-4744-898E-A90CF2DD4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124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21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FF30B99-A785-4FDB-AA7E-13FC156EA141}"/>
              </a:ext>
            </a:extLst>
          </p:cNvPr>
          <p:cNvSpPr/>
          <p:nvPr/>
        </p:nvSpPr>
        <p:spPr>
          <a:xfrm>
            <a:off x="263352" y="983826"/>
            <a:ext cx="5544616" cy="3053256"/>
          </a:xfrm>
          <a:prstGeom prst="roundRect">
            <a:avLst>
              <a:gd name="adj" fmla="val 5337"/>
            </a:avLst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BA42A41B-5FFA-436C-989F-BA2E3C716221}"/>
              </a:ext>
            </a:extLst>
          </p:cNvPr>
          <p:cNvSpPr/>
          <p:nvPr/>
        </p:nvSpPr>
        <p:spPr>
          <a:xfrm>
            <a:off x="6231633" y="983826"/>
            <a:ext cx="5744619" cy="5090948"/>
          </a:xfrm>
          <a:prstGeom prst="roundRect">
            <a:avLst>
              <a:gd name="adj" fmla="val 5337"/>
            </a:avLst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39B97E50-E464-4F69-B591-B99B40EB02C6}"/>
              </a:ext>
            </a:extLst>
          </p:cNvPr>
          <p:cNvSpPr/>
          <p:nvPr/>
        </p:nvSpPr>
        <p:spPr>
          <a:xfrm>
            <a:off x="263352" y="4189095"/>
            <a:ext cx="5544616" cy="2389735"/>
          </a:xfrm>
          <a:prstGeom prst="roundRect">
            <a:avLst>
              <a:gd name="adj" fmla="val 5337"/>
            </a:avLst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Summary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659E553A-CFF7-4133-B4BC-C3AF45F1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136E61F-D2DC-417D-9EA3-028FED846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034214"/>
            <a:ext cx="54006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latinLnBrk="0" hangingPunct="0"/>
            <a:r>
              <a:rPr lang="en-US" altLang="ko-KR" sz="20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1. Data-driven KSTAR simulator was developed, which is fast and experiment-relevant.</a:t>
            </a:r>
          </a:p>
        </p:txBody>
      </p:sp>
      <p:pic>
        <p:nvPicPr>
          <p:cNvPr id="9" name="Picture 2" descr="https://user-images.githubusercontent.com/46472432/165654530-c8230a8c-e9a7-4574-bae3-bab646bb61dc.gif">
            <a:extLst>
              <a:ext uri="{FF2B5EF4-FFF2-40B4-BE49-F238E27FC236}">
                <a16:creationId xmlns:a16="http://schemas.microsoft.com/office/drawing/2014/main" id="{3B96F9EF-C610-4DB8-A03B-5200E4C59B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826302"/>
            <a:ext cx="3903423" cy="206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2BB8B5DA-0D06-4AAA-A847-D1159959D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1034214"/>
            <a:ext cx="5400600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latinLnBrk="0" hangingPunct="0"/>
            <a:r>
              <a:rPr lang="en-US" altLang="ko-KR" sz="20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2. AI operation design algorithm was developed with RL, that provides an operation trajectory to achieve given targets.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481EDB00-CE19-43B2-9BF3-9852975BE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4234504"/>
            <a:ext cx="540060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latinLnBrk="0" hangingPunct="0"/>
            <a:r>
              <a:rPr lang="en-US" altLang="ko-KR" sz="20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3. RT feedback controller is being developed.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FA6AD4D5-6D16-4981-B273-3871846B8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706463"/>
            <a:ext cx="3231624" cy="1765275"/>
          </a:xfrm>
          <a:prstGeom prst="rect">
            <a:avLst/>
          </a:prstGeom>
        </p:spPr>
      </p:pic>
      <p:sp>
        <p:nvSpPr>
          <p:cNvPr id="18" name="Text Box 4">
            <a:extLst>
              <a:ext uri="{FF2B5EF4-FFF2-40B4-BE49-F238E27FC236}">
                <a16:creationId xmlns:a16="http://schemas.microsoft.com/office/drawing/2014/main" id="{3BAA54D8-4918-44F2-971A-83AB4C724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1633" y="6157683"/>
            <a:ext cx="322822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latinLnBrk="0" hangingPunct="0"/>
            <a:r>
              <a:rPr lang="en-US" altLang="ko-KR" sz="12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[1] J </a:t>
            </a:r>
            <a:r>
              <a:rPr lang="en-US" altLang="ko-KR" sz="1200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Seo</a:t>
            </a:r>
            <a:r>
              <a:rPr lang="en-US" altLang="ko-KR" sz="12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 et al, </a:t>
            </a:r>
            <a:r>
              <a:rPr lang="en-US" altLang="ko-KR" sz="1200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Nucl</a:t>
            </a:r>
            <a:r>
              <a:rPr lang="en-US" altLang="ko-KR" sz="12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. Fusion 61 (2021) 106010</a:t>
            </a:r>
          </a:p>
          <a:p>
            <a:pPr eaLnBrk="0" latinLnBrk="0" hangingPunct="0"/>
            <a:r>
              <a:rPr lang="en-US" altLang="ko-KR" sz="12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[2] J </a:t>
            </a:r>
            <a:r>
              <a:rPr lang="en-US" altLang="ko-KR" sz="1200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Seo</a:t>
            </a:r>
            <a:r>
              <a:rPr lang="en-US" altLang="ko-KR" sz="12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 et al, </a:t>
            </a:r>
            <a:r>
              <a:rPr lang="en-US" altLang="ko-KR" sz="1200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Nucl</a:t>
            </a:r>
            <a:r>
              <a:rPr lang="en-US" altLang="ko-KR" sz="12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. Fusion 62 (2022) 086049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C6A5C1F-56D3-4DAB-835A-5A27BC200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361" y="2100265"/>
            <a:ext cx="4933162" cy="3519237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F44F7FCD-4044-45F5-99E9-8F66D4122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638" y="5652887"/>
            <a:ext cx="1944216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Before training</a:t>
            </a: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BCC4839D-37D8-48D5-80CA-6E3ECBC5D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6307" y="5652887"/>
            <a:ext cx="1944216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After training</a:t>
            </a:r>
          </a:p>
        </p:txBody>
      </p:sp>
    </p:spTree>
    <p:extLst>
      <p:ext uri="{BB962C8B-B14F-4D97-AF65-F5344CB8AC3E}">
        <p14:creationId xmlns:p14="http://schemas.microsoft.com/office/powerpoint/2010/main" val="253136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/>
      <p:bldP spid="12" grpId="0"/>
      <p:bldP spid="18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C99B9A7B-0890-4082-B036-36B372F530D0}"/>
              </a:ext>
            </a:extLst>
          </p:cNvPr>
          <p:cNvSpPr/>
          <p:nvPr/>
        </p:nvSpPr>
        <p:spPr>
          <a:xfrm>
            <a:off x="5210908" y="0"/>
            <a:ext cx="6981092" cy="5867400"/>
          </a:xfrm>
          <a:prstGeom prst="rect">
            <a:avLst/>
          </a:prstGeom>
          <a:solidFill>
            <a:srgbClr val="0458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95210D3-EA9C-4F4E-969F-78945E1F088E}"/>
              </a:ext>
            </a:extLst>
          </p:cNvPr>
          <p:cNvSpPr/>
          <p:nvPr/>
        </p:nvSpPr>
        <p:spPr>
          <a:xfrm>
            <a:off x="0" y="0"/>
            <a:ext cx="5210908" cy="5867401"/>
          </a:xfrm>
          <a:prstGeom prst="rect">
            <a:avLst/>
          </a:prstGeom>
          <a:blipFill>
            <a:blip r:embed="rId2">
              <a:alphaModFix amt="20000"/>
            </a:blip>
            <a:stretch>
              <a:fillRect l="-1" r="-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08387FB-93AB-4185-BFCD-66E64BD546EB}"/>
              </a:ext>
            </a:extLst>
          </p:cNvPr>
          <p:cNvSpPr/>
          <p:nvPr/>
        </p:nvSpPr>
        <p:spPr>
          <a:xfrm>
            <a:off x="0" y="5421086"/>
            <a:ext cx="12192000" cy="14369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57F60BEF-AF89-4A2C-A09C-E76282317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2612" y="2562808"/>
            <a:ext cx="8193638" cy="2533261"/>
          </a:xfrm>
        </p:spPr>
        <p:txBody>
          <a:bodyPr>
            <a:normAutofit/>
          </a:bodyPr>
          <a:lstStyle/>
          <a:p>
            <a:pPr algn="r"/>
            <a:r>
              <a:rPr lang="en-US" altLang="ko-KR" sz="7200" b="1" dirty="0">
                <a:solidFill>
                  <a:schemeClr val="bg1">
                    <a:lumMod val="95000"/>
                  </a:schemeClr>
                </a:solidFill>
              </a:rPr>
              <a:t>Thank</a:t>
            </a:r>
            <a:r>
              <a:rPr lang="ko-KR" altLang="en-US" sz="72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7200" b="1" dirty="0">
                <a:solidFill>
                  <a:schemeClr val="bg1">
                    <a:lumMod val="95000"/>
                  </a:schemeClr>
                </a:solidFill>
              </a:rPr>
              <a:t>you</a:t>
            </a:r>
            <a:r>
              <a:rPr lang="ko-KR" altLang="en-US" sz="72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7200" b="1" dirty="0">
                <a:solidFill>
                  <a:schemeClr val="bg1">
                    <a:lumMod val="95000"/>
                  </a:schemeClr>
                </a:solidFill>
              </a:rPr>
              <a:t>for your attention!</a:t>
            </a:r>
            <a:endParaRPr lang="ko-KR" altLang="en-US" sz="7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74A076D2-CCB1-4EBE-ABF2-2D47F8AF2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842" y="5665482"/>
            <a:ext cx="4273223" cy="94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A142A53-27EC-4D59-8803-E84B2CAB5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99" y="5640989"/>
            <a:ext cx="4141830" cy="99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919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Introduction – Tokamak vs Accelerator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D0C11827-1965-4E12-BB71-FB8BE53E8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3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DB314838-9DFC-463E-B77F-4E75E4381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474" y="1099577"/>
            <a:ext cx="4249929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ko-KR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Tokamak</a:t>
            </a:r>
          </a:p>
        </p:txBody>
      </p:sp>
      <p:pic>
        <p:nvPicPr>
          <p:cNvPr id="1026" name="Picture 2" descr="CERN's plans for a new particle accelerator dwarfs the existing LHC">
            <a:extLst>
              <a:ext uri="{FF2B5EF4-FFF2-40B4-BE49-F238E27FC236}">
                <a16:creationId xmlns:a16="http://schemas.microsoft.com/office/drawing/2014/main" id="{831133D8-E261-4B7C-889A-D37B76CF8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65" y="1886390"/>
            <a:ext cx="4516355" cy="241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E Explains...Tokamaks | Department of Energy">
            <a:extLst>
              <a:ext uri="{FF2B5EF4-FFF2-40B4-BE49-F238E27FC236}">
                <a16:creationId xmlns:a16="http://schemas.microsoft.com/office/drawing/2014/main" id="{E76C76C3-C68C-4B38-9565-1B9406FAD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03" y="1750899"/>
            <a:ext cx="3666850" cy="268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4">
            <a:extLst>
              <a:ext uri="{FF2B5EF4-FFF2-40B4-BE49-F238E27FC236}">
                <a16:creationId xmlns:a16="http://schemas.microsoft.com/office/drawing/2014/main" id="{EC9B730F-CFAA-44D9-BDF7-71764169F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375" y="4592081"/>
            <a:ext cx="3086905" cy="121802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Bulk fluids (Plasma)</a:t>
            </a: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keV-MeV</a:t>
            </a: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For nuclear fusion</a:t>
            </a:r>
          </a:p>
        </p:txBody>
      </p:sp>
      <p:sp>
        <p:nvSpPr>
          <p:cNvPr id="69" name="Text Box 4">
            <a:extLst>
              <a:ext uri="{FF2B5EF4-FFF2-40B4-BE49-F238E27FC236}">
                <a16:creationId xmlns:a16="http://schemas.microsoft.com/office/drawing/2014/main" id="{AB35C542-3B3C-4EA9-8980-F77ECEE0C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781" y="4592080"/>
            <a:ext cx="3086905" cy="121802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Localized particles </a:t>
            </a: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~</a:t>
            </a:r>
            <a:r>
              <a:rPr kumimoji="1" lang="en-US" altLang="ko-KR" sz="20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TeV</a:t>
            </a:r>
            <a:endParaRPr kumimoji="1" lang="en-US" altLang="ko-KR" sz="20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For collision</a:t>
            </a:r>
          </a:p>
        </p:txBody>
      </p:sp>
      <p:sp>
        <p:nvSpPr>
          <p:cNvPr id="70" name="Text Box 4">
            <a:extLst>
              <a:ext uri="{FF2B5EF4-FFF2-40B4-BE49-F238E27FC236}">
                <a16:creationId xmlns:a16="http://schemas.microsoft.com/office/drawing/2014/main" id="{C5C9FD14-60D3-49EF-98DB-C70402572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518" y="1099576"/>
            <a:ext cx="4249929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ko-KR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Accelerator</a:t>
            </a:r>
          </a:p>
        </p:txBody>
      </p:sp>
      <p:sp>
        <p:nvSpPr>
          <p:cNvPr id="71" name="Text Box 4">
            <a:extLst>
              <a:ext uri="{FF2B5EF4-FFF2-40B4-BE49-F238E27FC236}">
                <a16:creationId xmlns:a16="http://schemas.microsoft.com/office/drawing/2014/main" id="{491C2AA4-FF68-4202-88C7-A5AA88431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367" y="5957069"/>
            <a:ext cx="6122146" cy="66236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200" b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Both need control &amp; optimization</a:t>
            </a:r>
          </a:p>
        </p:txBody>
      </p:sp>
    </p:spTree>
    <p:extLst>
      <p:ext uri="{BB962C8B-B14F-4D97-AF65-F5344CB8AC3E}">
        <p14:creationId xmlns:p14="http://schemas.microsoft.com/office/powerpoint/2010/main" val="3239730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Introduction – Tokamak operation design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D0C11827-1965-4E12-BB71-FB8BE53E8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4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DB314838-9DFC-463E-B77F-4E75E4381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09" y="1099577"/>
            <a:ext cx="9479413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ko-KR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How have we achieved </a:t>
            </a:r>
            <a:r>
              <a:rPr kumimoji="1" lang="en-US" altLang="ko-KR" sz="2400" b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high performance</a:t>
            </a:r>
            <a:r>
              <a:rPr kumimoji="1" lang="en-US" altLang="ko-KR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in a tokamak?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E1A2DB4E-A2BE-49D9-9CA3-6CC2E8C82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1715172"/>
            <a:ext cx="633670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Human trials and errors in tokamak experiments</a:t>
            </a: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FB6EAD64-0E0C-4A92-90EE-A97DEE7913C9}"/>
              </a:ext>
            </a:extLst>
          </p:cNvPr>
          <p:cNvGrpSpPr/>
          <p:nvPr/>
        </p:nvGrpSpPr>
        <p:grpSpPr>
          <a:xfrm>
            <a:off x="10462365" y="1240504"/>
            <a:ext cx="939150" cy="1447749"/>
            <a:chOff x="10632504" y="1413117"/>
            <a:chExt cx="939150" cy="1447749"/>
          </a:xfrm>
        </p:grpSpPr>
        <p:pic>
          <p:nvPicPr>
            <p:cNvPr id="41" name="Picture 4" descr="Man looking at map sketch icon Royalty Free Vector Image">
              <a:extLst>
                <a:ext uri="{FF2B5EF4-FFF2-40B4-BE49-F238E27FC236}">
                  <a16:creationId xmlns:a16="http://schemas.microsoft.com/office/drawing/2014/main" id="{ED99ACC0-F90A-4F3F-965D-589535A5EE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4" t="18500" r="29349" b="26901"/>
            <a:stretch/>
          </p:blipFill>
          <p:spPr bwMode="auto">
            <a:xfrm>
              <a:off x="10632504" y="1548471"/>
              <a:ext cx="939150" cy="1312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6" descr="느낌표 무료 아이콘 의 Veucss">
              <a:extLst>
                <a:ext uri="{FF2B5EF4-FFF2-40B4-BE49-F238E27FC236}">
                  <a16:creationId xmlns:a16="http://schemas.microsoft.com/office/drawing/2014/main" id="{D83A35CB-FFC0-4A88-8019-4988818C88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95" t="21190" r="35595" b="21190"/>
            <a:stretch/>
          </p:blipFill>
          <p:spPr bwMode="auto">
            <a:xfrm>
              <a:off x="11257687" y="1413117"/>
              <a:ext cx="162586" cy="325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 Box 4">
              <a:extLst>
                <a:ext uri="{FF2B5EF4-FFF2-40B4-BE49-F238E27FC236}">
                  <a16:creationId xmlns:a16="http://schemas.microsoft.com/office/drawing/2014/main" id="{8DA607EE-3B84-454E-9489-8757375E4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9620" y="1975460"/>
              <a:ext cx="591441" cy="30777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Map</a:t>
              </a: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D84FC859-2FF9-4899-9AB3-229EF51D9354}"/>
              </a:ext>
            </a:extLst>
          </p:cNvPr>
          <p:cNvGrpSpPr/>
          <p:nvPr/>
        </p:nvGrpSpPr>
        <p:grpSpPr>
          <a:xfrm>
            <a:off x="8426110" y="1240163"/>
            <a:ext cx="1377105" cy="1587606"/>
            <a:chOff x="8615429" y="1412776"/>
            <a:chExt cx="1377105" cy="1587606"/>
          </a:xfrm>
        </p:grpSpPr>
        <p:pic>
          <p:nvPicPr>
            <p:cNvPr id="45" name="Picture 4" descr="27,685 BEST Maze Icon IMAGES, STOCK PHOTOS &amp;amp; VECTORS | Adobe Stock">
              <a:extLst>
                <a:ext uri="{FF2B5EF4-FFF2-40B4-BE49-F238E27FC236}">
                  <a16:creationId xmlns:a16="http://schemas.microsoft.com/office/drawing/2014/main" id="{4274B072-C4C0-48F6-AE3E-CC05750EC6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0" t="26104" r="66800" b="16400"/>
            <a:stretch/>
          </p:blipFill>
          <p:spPr bwMode="auto">
            <a:xfrm>
              <a:off x="8615429" y="1575703"/>
              <a:ext cx="1377105" cy="1346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5BC29109-21E5-4E96-BCC3-3821797335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3948" y="2723889"/>
              <a:ext cx="0" cy="276493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2E0595CE-E238-499E-80C1-B87513D8F7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62619" y="2491677"/>
              <a:ext cx="498120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E578D557-4E88-4245-8BE8-09637D4A1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761" y="2484018"/>
              <a:ext cx="0" cy="255898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66C75260-5338-439D-B70B-F0318AD279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27097" y="2740451"/>
              <a:ext cx="978464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AFA8CCB4-D58C-49B7-9AD1-AD4135C3AF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05561" y="2020371"/>
              <a:ext cx="0" cy="719545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</p:cxnSp>
        <p:sp>
          <p:nvSpPr>
            <p:cNvPr id="51" name="곱하기 기호 50">
              <a:extLst>
                <a:ext uri="{FF2B5EF4-FFF2-40B4-BE49-F238E27FC236}">
                  <a16:creationId xmlns:a16="http://schemas.microsoft.com/office/drawing/2014/main" id="{5BEAC830-A71B-4FEA-BDFB-14ED08238A88}"/>
                </a:ext>
              </a:extLst>
            </p:cNvPr>
            <p:cNvSpPr/>
            <p:nvPr/>
          </p:nvSpPr>
          <p:spPr>
            <a:xfrm>
              <a:off x="8723372" y="1680989"/>
              <a:ext cx="207449" cy="207449"/>
            </a:xfrm>
            <a:prstGeom prst="mathMultiply">
              <a:avLst>
                <a:gd name="adj1" fmla="val 18237"/>
              </a:avLst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52" name="직선 화살표 연결선 51">
              <a:extLst>
                <a:ext uri="{FF2B5EF4-FFF2-40B4-BE49-F238E27FC236}">
                  <a16:creationId xmlns:a16="http://schemas.microsoft.com/office/drawing/2014/main" id="{BB569C76-162F-49D9-A98B-0049CF5C00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0562" y="1876355"/>
              <a:ext cx="0" cy="864096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tailEnd type="triangle"/>
            </a:ln>
            <a:effectLst/>
          </p:spPr>
        </p:cxnSp>
        <p:sp>
          <p:nvSpPr>
            <p:cNvPr id="53" name="곱하기 기호 52">
              <a:extLst>
                <a:ext uri="{FF2B5EF4-FFF2-40B4-BE49-F238E27FC236}">
                  <a16:creationId xmlns:a16="http://schemas.microsoft.com/office/drawing/2014/main" id="{27D51D98-D8A3-4B53-968E-64F08D960BE9}"/>
                </a:ext>
              </a:extLst>
            </p:cNvPr>
            <p:cNvSpPr/>
            <p:nvPr/>
          </p:nvSpPr>
          <p:spPr>
            <a:xfrm>
              <a:off x="9452253" y="2136472"/>
              <a:ext cx="207449" cy="207449"/>
            </a:xfrm>
            <a:prstGeom prst="mathMultiply">
              <a:avLst>
                <a:gd name="adj1" fmla="val 18237"/>
              </a:avLst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54" name="직선 화살표 연결선 53">
              <a:extLst>
                <a:ext uri="{FF2B5EF4-FFF2-40B4-BE49-F238E27FC236}">
                  <a16:creationId xmlns:a16="http://schemas.microsoft.com/office/drawing/2014/main" id="{75FF3CFF-0DEF-497F-85C7-3B9E384D26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5977" y="2308403"/>
              <a:ext cx="0" cy="183275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tailEnd type="triangle"/>
            </a:ln>
            <a:effectLst/>
          </p:spPr>
        </p:cxnSp>
        <p:cxnSp>
          <p:nvCxnSpPr>
            <p:cNvPr id="55" name="직선 화살표 연결선 54">
              <a:extLst>
                <a:ext uri="{FF2B5EF4-FFF2-40B4-BE49-F238E27FC236}">
                  <a16:creationId xmlns:a16="http://schemas.microsoft.com/office/drawing/2014/main" id="{7F581AA0-B996-4E9C-B961-591858E6C9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1679" y="1474930"/>
              <a:ext cx="0" cy="309783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tailEnd type="triangle"/>
            </a:ln>
            <a:effectLst/>
          </p:spPr>
        </p:cxn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A01F115E-3F2D-42F5-9F60-A34851FD73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11679" y="2014112"/>
              <a:ext cx="498120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</p:cxnSp>
        <p:cxnSp>
          <p:nvCxnSpPr>
            <p:cNvPr id="57" name="직선 연결선 56">
              <a:extLst>
                <a:ext uri="{FF2B5EF4-FFF2-40B4-BE49-F238E27FC236}">
                  <a16:creationId xmlns:a16="http://schemas.microsoft.com/office/drawing/2014/main" id="{148C755B-6EBD-4A2F-AE26-69B9B0193A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2315" y="2001398"/>
              <a:ext cx="0" cy="255898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</p:cxnSp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34791B70-AD6F-41E8-B8AB-1888AE954B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62064" y="2252104"/>
              <a:ext cx="256758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</p:cxnSp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id="{62C55699-11C9-4AD9-8F45-3E47166A8E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64445" y="1763866"/>
              <a:ext cx="256758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</p:cxnSp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id="{7EB82D07-F52E-441E-B44F-212E4DF99E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5707" y="1764474"/>
              <a:ext cx="0" cy="492822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</p:cxnSp>
        <p:sp>
          <p:nvSpPr>
            <p:cNvPr id="61" name="원형: 비어 있음 60">
              <a:extLst>
                <a:ext uri="{FF2B5EF4-FFF2-40B4-BE49-F238E27FC236}">
                  <a16:creationId xmlns:a16="http://schemas.microsoft.com/office/drawing/2014/main" id="{39B679EF-2F95-40D4-AA4D-82C62D3ECF31}"/>
                </a:ext>
              </a:extLst>
            </p:cNvPr>
            <p:cNvSpPr/>
            <p:nvPr/>
          </p:nvSpPr>
          <p:spPr>
            <a:xfrm>
              <a:off x="9376168" y="1412776"/>
              <a:ext cx="152170" cy="152170"/>
            </a:xfrm>
            <a:prstGeom prst="donut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62" name="Text Box 4">
            <a:extLst>
              <a:ext uri="{FF2B5EF4-FFF2-40B4-BE49-F238E27FC236}">
                <a16:creationId xmlns:a16="http://schemas.microsoft.com/office/drawing/2014/main" id="{676B55DC-1014-40E7-A7DA-2110EFE78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905" y="2105078"/>
            <a:ext cx="633670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Guided by physics modeling</a:t>
            </a:r>
          </a:p>
        </p:txBody>
      </p:sp>
      <p:sp>
        <p:nvSpPr>
          <p:cNvPr id="63" name="Text Box 4">
            <a:extLst>
              <a:ext uri="{FF2B5EF4-FFF2-40B4-BE49-F238E27FC236}">
                <a16:creationId xmlns:a16="http://schemas.microsoft.com/office/drawing/2014/main" id="{83A51851-C5E6-40CE-A4AA-0A281B8A2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11" y="2831518"/>
            <a:ext cx="7196744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ko-KR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However,</a:t>
            </a:r>
          </a:p>
        </p:txBody>
      </p:sp>
      <p:sp>
        <p:nvSpPr>
          <p:cNvPr id="64" name="Text Box 4">
            <a:extLst>
              <a:ext uri="{FF2B5EF4-FFF2-40B4-BE49-F238E27FC236}">
                <a16:creationId xmlns:a16="http://schemas.microsoft.com/office/drawing/2014/main" id="{E0FF3FC3-F92A-410C-B29C-FD6BBE837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904" y="3367512"/>
            <a:ext cx="10332156" cy="8333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Some phenomena are unpredictable by conventional modeling.</a:t>
            </a: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Hard to manually find the operation trajectory for every desired targets.</a:t>
            </a:r>
          </a:p>
        </p:txBody>
      </p:sp>
      <p:sp>
        <p:nvSpPr>
          <p:cNvPr id="65" name="Text Box 4">
            <a:extLst>
              <a:ext uri="{FF2B5EF4-FFF2-40B4-BE49-F238E27FC236}">
                <a16:creationId xmlns:a16="http://schemas.microsoft.com/office/drawing/2014/main" id="{793C711A-392E-4E26-BE41-495573437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11" y="4524865"/>
            <a:ext cx="5779029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ko-KR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Therefore, let’s use </a:t>
            </a:r>
            <a:r>
              <a:rPr kumimoji="1" lang="en-US" altLang="ko-KR" sz="2400" b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AI</a:t>
            </a:r>
            <a:r>
              <a:rPr kumimoji="1" lang="en-US" altLang="ko-KR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to …</a:t>
            </a:r>
          </a:p>
        </p:txBody>
      </p:sp>
      <p:sp>
        <p:nvSpPr>
          <p:cNvPr id="66" name="Text Box 4">
            <a:extLst>
              <a:ext uri="{FF2B5EF4-FFF2-40B4-BE49-F238E27FC236}">
                <a16:creationId xmlns:a16="http://schemas.microsoft.com/office/drawing/2014/main" id="{9E194F53-2632-405F-98C9-284362B9C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5085360"/>
            <a:ext cx="7821600" cy="8333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457200" indent="-4572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Predict a realistic plasma response in a tokamak.</a:t>
            </a:r>
          </a:p>
          <a:p>
            <a:pPr marL="457200" indent="-4572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Design operation trajectories for given physics objectives.</a:t>
            </a:r>
          </a:p>
        </p:txBody>
      </p:sp>
      <p:sp>
        <p:nvSpPr>
          <p:cNvPr id="67" name="Text Box 4">
            <a:extLst>
              <a:ext uri="{FF2B5EF4-FFF2-40B4-BE49-F238E27FC236}">
                <a16:creationId xmlns:a16="http://schemas.microsoft.com/office/drawing/2014/main" id="{91276991-7734-407C-8D45-F9B009E06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073" y="5085359"/>
            <a:ext cx="3433580" cy="8333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Data-driven simulator</a:t>
            </a:r>
          </a:p>
          <a:p>
            <a:pPr algn="ctr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AI operation design algorithm</a:t>
            </a:r>
          </a:p>
        </p:txBody>
      </p:sp>
    </p:spTree>
    <p:extLst>
      <p:ext uri="{BB962C8B-B14F-4D97-AF65-F5344CB8AC3E}">
        <p14:creationId xmlns:p14="http://schemas.microsoft.com/office/powerpoint/2010/main" val="249628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Introduction – Reinforcement learning (RL)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5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659E553A-CFF7-4133-B4BC-C3AF45F1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84999331-A470-4B9E-B561-9EBBFEEC8C3F}"/>
              </a:ext>
            </a:extLst>
          </p:cNvPr>
          <p:cNvSpPr/>
          <p:nvPr/>
        </p:nvSpPr>
        <p:spPr>
          <a:xfrm>
            <a:off x="286649" y="959618"/>
            <a:ext cx="11745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latinLnBrk="0">
              <a:buFont typeface="Arial" panose="020B0604020202020204" pitchFamily="34" charset="0"/>
              <a:buChar char="•"/>
              <a:defRPr/>
            </a:pPr>
            <a:r>
              <a:rPr lang="en-US" altLang="ko-KR" sz="2400" b="1" dirty="0">
                <a:solidFill>
                  <a:prstClr val="black"/>
                </a:solidFill>
                <a:latin typeface="Calibri" panose="020F0502020204030204"/>
              </a:rPr>
              <a:t>Deep reinforcement learning (RL) </a:t>
            </a:r>
            <a:r>
              <a:rPr lang="en-US" altLang="ko-KR" b="1" dirty="0">
                <a:solidFill>
                  <a:prstClr val="black"/>
                </a:solidFill>
                <a:latin typeface="Calibri" panose="020F0502020204030204"/>
              </a:rPr>
              <a:t>[1]</a:t>
            </a:r>
            <a:endParaRPr lang="en-GB" altLang="ko-KR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2" descr="라운드 로봇 무료 아이콘 의 Flatty Social Media Icons">
            <a:extLst>
              <a:ext uri="{FF2B5EF4-FFF2-40B4-BE49-F238E27FC236}">
                <a16:creationId xmlns:a16="http://schemas.microsoft.com/office/drawing/2014/main" id="{BDF222ED-FF83-4AE2-BAE5-D4339393D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128" y="1659065"/>
            <a:ext cx="751153" cy="75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arth icon, World icon, Globe icon, planet (1075552006) - 게티이미지뱅크">
            <a:extLst>
              <a:ext uri="{FF2B5EF4-FFF2-40B4-BE49-F238E27FC236}">
                <a16:creationId xmlns:a16="http://schemas.microsoft.com/office/drawing/2014/main" id="{4F3B64C7-D329-4ACB-84C8-6717245CE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t="24558" r="20924" b="17289"/>
          <a:stretch/>
        </p:blipFill>
        <p:spPr bwMode="auto">
          <a:xfrm>
            <a:off x="2495600" y="2895931"/>
            <a:ext cx="734207" cy="73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연결선: 구부러짐 10">
            <a:extLst>
              <a:ext uri="{FF2B5EF4-FFF2-40B4-BE49-F238E27FC236}">
                <a16:creationId xmlns:a16="http://schemas.microsoft.com/office/drawing/2014/main" id="{DD177DD5-6165-4366-8D39-C86079D4C13B}"/>
              </a:ext>
            </a:extLst>
          </p:cNvPr>
          <p:cNvCxnSpPr>
            <a:cxnSpLocks/>
          </p:cNvCxnSpPr>
          <p:nvPr/>
        </p:nvCxnSpPr>
        <p:spPr>
          <a:xfrm flipH="1">
            <a:off x="3360431" y="2021150"/>
            <a:ext cx="7004" cy="1306829"/>
          </a:xfrm>
          <a:prstGeom prst="curvedConnector3">
            <a:avLst>
              <a:gd name="adj1" fmla="val -9429443"/>
            </a:avLst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2" name="연결선: 구부러짐 11">
            <a:extLst>
              <a:ext uri="{FF2B5EF4-FFF2-40B4-BE49-F238E27FC236}">
                <a16:creationId xmlns:a16="http://schemas.microsoft.com/office/drawing/2014/main" id="{E3B73B5A-0D8A-417E-AEEA-140088F94CAB}"/>
              </a:ext>
            </a:extLst>
          </p:cNvPr>
          <p:cNvCxnSpPr>
            <a:cxnSpLocks/>
          </p:cNvCxnSpPr>
          <p:nvPr/>
        </p:nvCxnSpPr>
        <p:spPr>
          <a:xfrm rot="10800000">
            <a:off x="2349502" y="2021150"/>
            <a:ext cx="7002" cy="1306829"/>
          </a:xfrm>
          <a:prstGeom prst="curvedConnector3">
            <a:avLst>
              <a:gd name="adj1" fmla="val 9333628"/>
            </a:avLst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13" name="Text Box 4">
            <a:extLst>
              <a:ext uri="{FF2B5EF4-FFF2-40B4-BE49-F238E27FC236}">
                <a16:creationId xmlns:a16="http://schemas.microsoft.com/office/drawing/2014/main" id="{5ED8CFA3-5A82-4C34-A89D-5D78461D8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693" y="3625279"/>
            <a:ext cx="1646247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Environment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B45A5F8-204D-4A93-BE19-B617E7421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693" y="2378523"/>
            <a:ext cx="1646247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AI (RL agent)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64B2E60-C626-445B-A4B3-A62B9CE03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8059" y="1851873"/>
            <a:ext cx="1094247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C5BD32BA-6F7F-4BD4-BDD4-5823DAD8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28" y="2967939"/>
            <a:ext cx="1325938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Observation,</a:t>
            </a:r>
          </a:p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Reward</a:t>
            </a:r>
          </a:p>
        </p:txBody>
      </p:sp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5D7179E8-D1AA-4B8F-B784-EC9361F65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022380"/>
              </p:ext>
            </p:extLst>
          </p:nvPr>
        </p:nvGraphicFramePr>
        <p:xfrm>
          <a:off x="5305808" y="1979903"/>
          <a:ext cx="4073971" cy="670560"/>
        </p:xfrm>
        <a:graphic>
          <a:graphicData uri="http://schemas.openxmlformats.org/drawingml/2006/table">
            <a:tbl>
              <a:tblPr firstRow="1" bandRow="1"/>
              <a:tblGrid>
                <a:gridCol w="893636">
                  <a:extLst>
                    <a:ext uri="{9D8B030D-6E8A-4147-A177-3AD203B41FA5}">
                      <a16:colId xmlns:a16="http://schemas.microsoft.com/office/drawing/2014/main" val="965553717"/>
                    </a:ext>
                  </a:extLst>
                </a:gridCol>
                <a:gridCol w="636067">
                  <a:extLst>
                    <a:ext uri="{9D8B030D-6E8A-4147-A177-3AD203B41FA5}">
                      <a16:colId xmlns:a16="http://schemas.microsoft.com/office/drawing/2014/main" val="1464885292"/>
                    </a:ext>
                  </a:extLst>
                </a:gridCol>
                <a:gridCol w="636067">
                  <a:extLst>
                    <a:ext uri="{9D8B030D-6E8A-4147-A177-3AD203B41FA5}">
                      <a16:colId xmlns:a16="http://schemas.microsoft.com/office/drawing/2014/main" val="3758502009"/>
                    </a:ext>
                  </a:extLst>
                </a:gridCol>
                <a:gridCol w="636067">
                  <a:extLst>
                    <a:ext uri="{9D8B030D-6E8A-4147-A177-3AD203B41FA5}">
                      <a16:colId xmlns:a16="http://schemas.microsoft.com/office/drawing/2014/main" val="1817124901"/>
                    </a:ext>
                  </a:extLst>
                </a:gridCol>
                <a:gridCol w="636067">
                  <a:extLst>
                    <a:ext uri="{9D8B030D-6E8A-4147-A177-3AD203B41FA5}">
                      <a16:colId xmlns:a16="http://schemas.microsoft.com/office/drawing/2014/main" val="1324140266"/>
                    </a:ext>
                  </a:extLst>
                </a:gridCol>
                <a:gridCol w="636067">
                  <a:extLst>
                    <a:ext uri="{9D8B030D-6E8A-4147-A177-3AD203B41FA5}">
                      <a16:colId xmlns:a16="http://schemas.microsoft.com/office/drawing/2014/main" val="123358979"/>
                    </a:ext>
                  </a:extLst>
                </a:gridCol>
              </a:tblGrid>
              <a:tr h="1890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/>
                        <a:t>Action</a:t>
                      </a:r>
                      <a:endParaRPr lang="ko-KR" alt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0" dirty="0"/>
                        <a:t>Bad</a:t>
                      </a:r>
                      <a:endParaRPr lang="ko-KR" altLang="en-US" sz="16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0" dirty="0"/>
                        <a:t>Good</a:t>
                      </a:r>
                      <a:endParaRPr lang="ko-KR" altLang="en-US" sz="16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0" dirty="0"/>
                        <a:t>Bad</a:t>
                      </a:r>
                      <a:endParaRPr lang="ko-KR" altLang="en-US" sz="16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0" dirty="0"/>
                        <a:t>Good</a:t>
                      </a:r>
                      <a:endParaRPr lang="ko-KR" altLang="en-US" sz="16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0" dirty="0"/>
                        <a:t>Good</a:t>
                      </a:r>
                      <a:endParaRPr lang="ko-KR" altLang="en-US" sz="16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571191"/>
                  </a:ext>
                </a:extLst>
              </a:tr>
              <a:tr h="1890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/>
                        <a:t>Reward</a:t>
                      </a:r>
                      <a:endParaRPr lang="ko-KR" alt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0" dirty="0"/>
                        <a:t>-1</a:t>
                      </a:r>
                      <a:endParaRPr lang="ko-KR" altLang="en-US" sz="16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0" dirty="0"/>
                        <a:t>+1</a:t>
                      </a:r>
                      <a:endParaRPr lang="ko-KR" altLang="en-US" sz="16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0" dirty="0"/>
                        <a:t>-1</a:t>
                      </a:r>
                      <a:endParaRPr lang="ko-KR" altLang="en-US" sz="16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0" dirty="0"/>
                        <a:t>+1</a:t>
                      </a:r>
                      <a:endParaRPr lang="ko-KR" altLang="en-US" sz="16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0" dirty="0"/>
                        <a:t>+1</a:t>
                      </a:r>
                      <a:endParaRPr lang="ko-KR" altLang="en-US" sz="16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98112"/>
                  </a:ext>
                </a:extLst>
              </a:tr>
            </a:tbl>
          </a:graphicData>
        </a:graphic>
      </p:graphicFrame>
      <p:sp>
        <p:nvSpPr>
          <p:cNvPr id="18" name="Text Box 4">
            <a:extLst>
              <a:ext uri="{FF2B5EF4-FFF2-40B4-BE49-F238E27FC236}">
                <a16:creationId xmlns:a16="http://schemas.microsoft.com/office/drawing/2014/main" id="{AA28FBB2-A4B0-480C-A87E-C05412941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9883" y="2853205"/>
            <a:ext cx="6729869" cy="8803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The AI takes actions that yield higher rewards.</a:t>
            </a:r>
            <a:endParaRPr kumimoji="1" lang="en-US" altLang="ko-KR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342900" indent="-3429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It gradually learns the </a:t>
            </a:r>
            <a:r>
              <a:rPr kumimoji="1" lang="en-US" altLang="ko-KR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optimal decision-making policy</a:t>
            </a:r>
            <a:r>
              <a:rPr kumimoji="1" lang="en-US" altLang="ko-KR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2" descr="라운드 로봇 무료 아이콘 의 Flatty Social Media Icons">
            <a:extLst>
              <a:ext uri="{FF2B5EF4-FFF2-40B4-BE49-F238E27FC236}">
                <a16:creationId xmlns:a16="http://schemas.microsoft.com/office/drawing/2014/main" id="{5EE5BEF8-4389-49A4-8287-A3913308D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677" y="2006358"/>
            <a:ext cx="620787" cy="6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화살표: 오른쪽 19">
            <a:extLst>
              <a:ext uri="{FF2B5EF4-FFF2-40B4-BE49-F238E27FC236}">
                <a16:creationId xmlns:a16="http://schemas.microsoft.com/office/drawing/2014/main" id="{DCEE4F17-77EC-49B5-A9C7-DF0F2B4C5EF6}"/>
              </a:ext>
            </a:extLst>
          </p:cNvPr>
          <p:cNvSpPr/>
          <p:nvPr/>
        </p:nvSpPr>
        <p:spPr>
          <a:xfrm>
            <a:off x="9552384" y="2166657"/>
            <a:ext cx="305896" cy="307777"/>
          </a:xfrm>
          <a:prstGeom prst="rightArrow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생각 풍선: 구름 모양 20">
            <a:extLst>
              <a:ext uri="{FF2B5EF4-FFF2-40B4-BE49-F238E27FC236}">
                <a16:creationId xmlns:a16="http://schemas.microsoft.com/office/drawing/2014/main" id="{56652D6C-78F2-47C8-B7AF-3A68EC6DC015}"/>
              </a:ext>
            </a:extLst>
          </p:cNvPr>
          <p:cNvSpPr/>
          <p:nvPr/>
        </p:nvSpPr>
        <p:spPr>
          <a:xfrm>
            <a:off x="10371647" y="1286427"/>
            <a:ext cx="1727270" cy="918437"/>
          </a:xfrm>
          <a:prstGeom prst="cloudCallout">
            <a:avLst>
              <a:gd name="adj1" fmla="val -40066"/>
              <a:gd name="adj2" fmla="val 54279"/>
            </a:avLst>
          </a:prstGeom>
          <a:solidFill>
            <a:srgbClr val="EEECE1">
              <a:lumMod val="90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4">
                <a:extLst>
                  <a:ext uri="{FF2B5EF4-FFF2-40B4-BE49-F238E27FC236}">
                    <a16:creationId xmlns:a16="http://schemas.microsoft.com/office/drawing/2014/main" id="{30DAD9CB-EEE0-4E7E-B2BB-F8BDA9621B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50781" y="1446616"/>
                <a:ext cx="1225555" cy="51828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en-US" altLang="ko-KR" sz="1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𝑹𝒆𝒘𝒂𝒓𝒅</m:t>
                      </m:r>
                      <m:r>
                        <a:rPr kumimoji="1" lang="en-US" altLang="ko-KR" sz="1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≈</m:t>
                      </m:r>
                      <m:r>
                        <a:rPr kumimoji="1" lang="en-US" altLang="ko-KR" sz="1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𝒇</m:t>
                      </m:r>
                      <m:d>
                        <m:dPr>
                          <m:ctrlPr>
                            <a:rPr kumimoji="1" lang="en-US" altLang="ko-KR" sz="1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1" lang="en-US" altLang="ko-KR" sz="1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𝒐𝒃𝒔</m:t>
                          </m:r>
                          <m:r>
                            <a:rPr kumimoji="1" lang="en-US" altLang="ko-KR" sz="1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kumimoji="1" lang="en-US" altLang="ko-KR" sz="1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𝒂𝒄𝒕</m:t>
                          </m:r>
                        </m:e>
                      </m:d>
                    </m:oMath>
                  </m:oMathPara>
                </a14:m>
                <a:endParaRPr kumimoji="1" lang="en-US" altLang="ko-KR" sz="14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 Box 4">
                <a:extLst>
                  <a:ext uri="{FF2B5EF4-FFF2-40B4-BE49-F238E27FC236}">
                    <a16:creationId xmlns:a16="http://schemas.microsoft.com/office/drawing/2014/main" id="{30DAD9CB-EEE0-4E7E-B2BB-F8BDA9621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50781" y="1446616"/>
                <a:ext cx="1225555" cy="518283"/>
              </a:xfrm>
              <a:prstGeom prst="rect">
                <a:avLst/>
              </a:prstGeom>
              <a:blipFill>
                <a:blip r:embed="rId5"/>
                <a:stretch>
                  <a:fillRect b="-4706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4AB24CA4-82D0-41B1-BC85-5EF79AA65518}"/>
              </a:ext>
            </a:extLst>
          </p:cNvPr>
          <p:cNvCxnSpPr>
            <a:cxnSpLocks/>
          </p:cNvCxnSpPr>
          <p:nvPr/>
        </p:nvCxnSpPr>
        <p:spPr>
          <a:xfrm>
            <a:off x="6240016" y="1928739"/>
            <a:ext cx="3201784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24" name="Text Box 4">
            <a:extLst>
              <a:ext uri="{FF2B5EF4-FFF2-40B4-BE49-F238E27FC236}">
                <a16:creationId xmlns:a16="http://schemas.microsoft.com/office/drawing/2014/main" id="{F2E75453-2AC3-40AA-A3AF-42054AB9E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2257" y="1685296"/>
            <a:ext cx="751153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68B3D9C7-84AC-4953-9ABE-73DA34281DF2}"/>
              </a:ext>
            </a:extLst>
          </p:cNvPr>
          <p:cNvSpPr/>
          <p:nvPr/>
        </p:nvSpPr>
        <p:spPr>
          <a:xfrm>
            <a:off x="5553166" y="992209"/>
            <a:ext cx="4575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kumimoji="1" lang="en-US" altLang="ko-KR" sz="2000" b="1" kern="0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“</a:t>
            </a:r>
            <a:r>
              <a:rPr kumimoji="1" lang="en-US" altLang="ko-KR" sz="2000" b="1" i="1" kern="0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Finding the best decision-making policy</a:t>
            </a:r>
            <a:r>
              <a:rPr kumimoji="1" lang="en-US" altLang="ko-KR" sz="2000" b="1" kern="0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”</a:t>
            </a:r>
            <a:endParaRPr lang="ko-KR" altLang="en-US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CDBD2DF0-4EA6-4228-85DE-1BEDC2F4C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4221088"/>
            <a:ext cx="9479413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ko-KR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Difficulties of RL application in nuclear fusion research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4">
                <a:extLst>
                  <a:ext uri="{FF2B5EF4-FFF2-40B4-BE49-F238E27FC236}">
                    <a16:creationId xmlns:a16="http://schemas.microsoft.com/office/drawing/2014/main" id="{4426499F-6D39-4E35-A977-CA108D78DF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490" y="4725144"/>
                <a:ext cx="11378138" cy="171598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marL="342900" indent="-34290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kumimoji="1" lang="en-US" altLang="ko-KR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RL requires a reliable training environment.</a:t>
                </a:r>
              </a:p>
              <a:p>
                <a:pPr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	</a:t>
                </a:r>
                <a:r>
                  <a:rPr kumimoji="1" lang="en-US" altLang="ko-KR" b="1" i="1" dirty="0">
                    <a:solidFill>
                      <a:srgbClr val="0000FF"/>
                    </a:solidFill>
                    <a:latin typeface="Calibri" panose="020F0502020204030204"/>
                    <a:cs typeface="Arial" panose="020B0604020202020204" pitchFamily="34" charset="0"/>
                  </a:rPr>
                  <a:t>But we don’t have a </a:t>
                </a:r>
                <a:r>
                  <a:rPr kumimoji="1" lang="en-US" altLang="ko-KR" b="1" i="1" u="sng" dirty="0">
                    <a:solidFill>
                      <a:srgbClr val="0000FF"/>
                    </a:solidFill>
                    <a:latin typeface="Calibri" panose="020F0502020204030204"/>
                    <a:cs typeface="Arial" panose="020B0604020202020204" pitchFamily="34" charset="0"/>
                  </a:rPr>
                  <a:t>perfect</a:t>
                </a:r>
                <a:r>
                  <a:rPr kumimoji="1" lang="en-US" altLang="ko-KR" b="1" i="1" dirty="0">
                    <a:solidFill>
                      <a:srgbClr val="0000FF"/>
                    </a:solidFill>
                    <a:latin typeface="Calibri" panose="020F0502020204030204"/>
                    <a:cs typeface="Arial" panose="020B0604020202020204" pitchFamily="34" charset="0"/>
                  </a:rPr>
                  <a:t> tokamak simulator.</a:t>
                </a:r>
              </a:p>
              <a:p>
                <a:pPr marL="342900" indent="-34290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kumimoji="1" lang="en-US" altLang="ko-KR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RL typically needs </a:t>
                </a:r>
                <a14:m>
                  <m:oMath xmlns:m="http://schemas.openxmlformats.org/officeDocument/2006/math">
                    <m:r>
                      <a:rPr kumimoji="1" lang="en-US" altLang="ko-KR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sSup>
                      <m:sSupPr>
                        <m:ctrlP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kumimoji="1" lang="en-US" altLang="ko-KR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 simulation iterations to train.</a:t>
                </a:r>
              </a:p>
              <a:p>
                <a:pPr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	</a:t>
                </a:r>
                <a:r>
                  <a:rPr kumimoji="1" lang="en-US" altLang="ko-KR" b="1" i="1" dirty="0">
                    <a:solidFill>
                      <a:srgbClr val="0000FF"/>
                    </a:solidFill>
                    <a:latin typeface="Calibri" panose="020F0502020204030204"/>
                    <a:cs typeface="Arial" panose="020B0604020202020204" pitchFamily="34" charset="0"/>
                  </a:rPr>
                  <a:t>But reliable theory-based simulation </a:t>
                </a:r>
                <a:r>
                  <a:rPr kumimoji="1" lang="en-US" altLang="ko-KR" b="1" i="1" u="sng" dirty="0">
                    <a:solidFill>
                      <a:srgbClr val="0000FF"/>
                    </a:solidFill>
                    <a:latin typeface="Calibri" panose="020F0502020204030204"/>
                    <a:cs typeface="Arial" panose="020B0604020202020204" pitchFamily="34" charset="0"/>
                  </a:rPr>
                  <a:t>takes minutes to hours</a:t>
                </a:r>
                <a:r>
                  <a:rPr kumimoji="1" lang="en-US" altLang="ko-KR" b="1" i="1" dirty="0">
                    <a:solidFill>
                      <a:srgbClr val="0000FF"/>
                    </a:solidFill>
                    <a:latin typeface="Calibri" panose="020F0502020204030204"/>
                    <a:cs typeface="Arial" panose="020B0604020202020204" pitchFamily="34" charset="0"/>
                  </a:rPr>
                  <a:t> for a single step.</a:t>
                </a:r>
              </a:p>
            </p:txBody>
          </p:sp>
        </mc:Choice>
        <mc:Fallback xmlns="">
          <p:sp>
            <p:nvSpPr>
              <p:cNvPr id="27" name="Text Box 4">
                <a:extLst>
                  <a:ext uri="{FF2B5EF4-FFF2-40B4-BE49-F238E27FC236}">
                    <a16:creationId xmlns:a16="http://schemas.microsoft.com/office/drawing/2014/main" id="{4426499F-6D39-4E35-A977-CA108D78D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1490" y="4725144"/>
                <a:ext cx="11378138" cy="1715983"/>
              </a:xfrm>
              <a:prstGeom prst="rect">
                <a:avLst/>
              </a:prstGeom>
              <a:blipFill>
                <a:blip r:embed="rId6"/>
                <a:stretch>
                  <a:fillRect l="-428" b="-4610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 Box 4">
            <a:extLst>
              <a:ext uri="{FF2B5EF4-FFF2-40B4-BE49-F238E27FC236}">
                <a16:creationId xmlns:a16="http://schemas.microsoft.com/office/drawing/2014/main" id="{B34EDB79-AC26-4F15-9F38-BE1700649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710" y="492260"/>
            <a:ext cx="3096344" cy="2616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r" eaLnBrk="0" latinLnBrk="0" hangingPunct="0"/>
            <a:r>
              <a:rPr lang="en-US" altLang="ko-KR" sz="1100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[1] V </a:t>
            </a:r>
            <a:r>
              <a:rPr lang="en-US" altLang="ko-KR" sz="1100" dirty="0" err="1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Mnih</a:t>
            </a:r>
            <a:r>
              <a:rPr lang="en-US" altLang="ko-KR" sz="1100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 et al, Nature 518 (2015) 519</a:t>
            </a:r>
          </a:p>
        </p:txBody>
      </p:sp>
    </p:spTree>
    <p:extLst>
      <p:ext uri="{BB962C8B-B14F-4D97-AF65-F5344CB8AC3E}">
        <p14:creationId xmlns:p14="http://schemas.microsoft.com/office/powerpoint/2010/main" val="87035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Introduction – Spoiler 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6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1B0B672-34B8-4182-859D-839DE360A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7999" y="424400"/>
            <a:ext cx="2794001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latinLnBrk="0" hangingPunct="0"/>
            <a:r>
              <a:rPr lang="en-US" altLang="ko-KR" sz="1100" dirty="0">
                <a:solidFill>
                  <a:schemeClr val="bg1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[1] J </a:t>
            </a:r>
            <a:r>
              <a:rPr lang="en-US" altLang="ko-KR" sz="1100" dirty="0" err="1">
                <a:solidFill>
                  <a:schemeClr val="bg1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Seo</a:t>
            </a:r>
            <a:r>
              <a:rPr lang="en-US" altLang="ko-KR" sz="1100" dirty="0">
                <a:solidFill>
                  <a:schemeClr val="bg1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 et al, </a:t>
            </a:r>
            <a:r>
              <a:rPr lang="en-US" altLang="ko-KR" sz="1100" dirty="0" err="1">
                <a:solidFill>
                  <a:schemeClr val="bg1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Nucl</a:t>
            </a:r>
            <a:r>
              <a:rPr lang="en-US" altLang="ko-KR" sz="1100" dirty="0">
                <a:solidFill>
                  <a:schemeClr val="bg1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. Fusion 61 (2021) 106010</a:t>
            </a:r>
          </a:p>
          <a:p>
            <a:pPr eaLnBrk="0" latinLnBrk="0" hangingPunct="0"/>
            <a:r>
              <a:rPr lang="en-US" altLang="ko-KR" sz="1100" dirty="0">
                <a:solidFill>
                  <a:schemeClr val="bg1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[2] J </a:t>
            </a:r>
            <a:r>
              <a:rPr lang="en-US" altLang="ko-KR" sz="1100" dirty="0" err="1">
                <a:solidFill>
                  <a:schemeClr val="bg1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Seo</a:t>
            </a:r>
            <a:r>
              <a:rPr lang="en-US" altLang="ko-KR" sz="1100" dirty="0">
                <a:solidFill>
                  <a:schemeClr val="bg1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 et al, </a:t>
            </a:r>
            <a:r>
              <a:rPr lang="en-US" altLang="ko-KR" sz="1100" dirty="0" err="1">
                <a:solidFill>
                  <a:schemeClr val="bg1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Nucl</a:t>
            </a:r>
            <a:r>
              <a:rPr lang="en-US" altLang="ko-KR" sz="1100" dirty="0">
                <a:solidFill>
                  <a:schemeClr val="bg1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. Fusion 62 (2022) 086049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7D22EF4A-5FAD-4CB0-9CCE-1CD7D8934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55" y="2016097"/>
            <a:ext cx="6093364" cy="401494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457200" indent="-457200" eaLnBrk="0" latinLnBrk="0" hangingPunct="0">
              <a:lnSpc>
                <a:spcPct val="150000"/>
              </a:lnSpc>
              <a:buFontTx/>
              <a:buAutoNum type="arabicPeriod"/>
            </a:pPr>
            <a:r>
              <a:rPr lang="en-US" altLang="ko-KR" sz="20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Make a fast surrogate environment</a:t>
            </a:r>
          </a:p>
          <a:p>
            <a:pPr marL="742950" lvl="1" indent="-285750" eaLnBrk="0" latinLnBrk="0" hangingPunct="0">
              <a:lnSpc>
                <a:spcPct val="150000"/>
              </a:lnSpc>
              <a:buFontTx/>
              <a:buChar char="-"/>
            </a:pP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We have 10-year exp data in KSTAR.</a:t>
            </a:r>
          </a:p>
          <a:p>
            <a:pPr marL="742950" lvl="1" indent="-285750" eaLnBrk="0" latinLnBrk="0" hangingPunct="0">
              <a:lnSpc>
                <a:spcPct val="150000"/>
              </a:lnSpc>
              <a:buFontTx/>
              <a:buChar char="-"/>
            </a:pP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So, let’s build a </a:t>
            </a:r>
            <a:r>
              <a:rPr lang="en-US" altLang="ko-KR" u="sng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data-driven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 simulator!</a:t>
            </a:r>
          </a:p>
          <a:p>
            <a:pPr marL="457200" indent="-457200" eaLnBrk="0" latinLnBrk="0" hangingPunct="0">
              <a:lnSpc>
                <a:spcPct val="150000"/>
              </a:lnSpc>
              <a:buFontTx/>
              <a:buAutoNum type="arabicPeriod"/>
            </a:pPr>
            <a:endParaRPr lang="en-US" altLang="ko-KR" sz="2000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457200" indent="-457200" eaLnBrk="0" latinLnBrk="0" hangingPunct="0">
              <a:lnSpc>
                <a:spcPct val="150000"/>
              </a:lnSpc>
              <a:buFontTx/>
              <a:buAutoNum type="arabicPeriod"/>
            </a:pPr>
            <a:endParaRPr lang="en-US" altLang="ko-KR" sz="2000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457200" indent="-457200" eaLnBrk="0" latinLnBrk="0" hangingPunct="0">
              <a:lnSpc>
                <a:spcPct val="150000"/>
              </a:lnSpc>
              <a:buFontTx/>
              <a:buAutoNum type="arabicPeriod"/>
            </a:pPr>
            <a:r>
              <a:rPr lang="en-US" altLang="ko-KR" sz="20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Then, use RL for tokamak operation design/control</a:t>
            </a:r>
          </a:p>
          <a:p>
            <a:pPr marL="800100" lvl="1" indent="-342900" eaLnBrk="0" latinLnBrk="0" hangingPunct="0">
              <a:lnSpc>
                <a:spcPct val="150000"/>
              </a:lnSpc>
              <a:buFontTx/>
              <a:buChar char="-"/>
            </a:pP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On the simulator above, we trained an AI that controls the tokamak actuators to achieve given targets.</a:t>
            </a:r>
          </a:p>
          <a:p>
            <a:pPr marL="457200" indent="-457200" eaLnBrk="0" latinLnBrk="0" hangingPunct="0">
              <a:lnSpc>
                <a:spcPct val="150000"/>
              </a:lnSpc>
              <a:buFontTx/>
              <a:buAutoNum type="arabicPeriod"/>
            </a:pPr>
            <a:endParaRPr lang="en-US" altLang="ko-KR" sz="2000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0" name="Picture 2" descr="https://user-images.githubusercontent.com/46472432/165654530-c8230a8c-e9a7-4574-bae3-bab646bb61dc.gif">
            <a:extLst>
              <a:ext uri="{FF2B5EF4-FFF2-40B4-BE49-F238E27FC236}">
                <a16:creationId xmlns:a16="http://schemas.microsoft.com/office/drawing/2014/main" id="{BDD9A900-3D6F-42B6-B328-EFAC727AD0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738" y="1185032"/>
            <a:ext cx="4723142" cy="249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84A5549-C1D3-45EB-B30F-D2FAFF561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7" b="35468"/>
          <a:stretch/>
        </p:blipFill>
        <p:spPr>
          <a:xfrm>
            <a:off x="6538362" y="4344385"/>
            <a:ext cx="5426478" cy="2369733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6560C015-3272-4AA5-B398-74F37871FEF8}"/>
              </a:ext>
            </a:extLst>
          </p:cNvPr>
          <p:cNvSpPr/>
          <p:nvPr/>
        </p:nvSpPr>
        <p:spPr>
          <a:xfrm>
            <a:off x="278261" y="1256514"/>
            <a:ext cx="4611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 latinLnBrk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ko-KR" sz="24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In this work,</a:t>
            </a:r>
            <a:endParaRPr kumimoji="0" lang="en-GB" altLang="ko-KR" sz="2400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690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Contents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7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857A49E-6A59-4783-B328-67A509B59AB3}"/>
              </a:ext>
            </a:extLst>
          </p:cNvPr>
          <p:cNvSpPr/>
          <p:nvPr/>
        </p:nvSpPr>
        <p:spPr>
          <a:xfrm>
            <a:off x="1022805" y="1180453"/>
            <a:ext cx="7237528" cy="5290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맑은 고딕" panose="020B0503020000020004" pitchFamily="50" charset="-127"/>
              </a:rPr>
              <a:t>Introduction</a:t>
            </a:r>
          </a:p>
          <a:p>
            <a:pPr marL="800100" lvl="1" indent="-342900" latinLnBrk="0">
              <a:lnSpc>
                <a:spcPct val="125000"/>
              </a:lnSpc>
              <a:buFontTx/>
              <a:buChar char="-"/>
              <a:defRPr/>
            </a:pPr>
            <a:r>
              <a:rPr kumimoji="0" lang="en-US" altLang="ko-KR" sz="2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Tokamak operation design</a:t>
            </a:r>
          </a:p>
          <a:p>
            <a:pPr marL="800100" lvl="1" indent="-342900" latinLnBrk="0">
              <a:lnSpc>
                <a:spcPct val="125000"/>
              </a:lnSpc>
              <a:buFontTx/>
              <a:buChar char="-"/>
              <a:defRPr/>
            </a:pPr>
            <a:r>
              <a:rPr lang="en-US" altLang="ko-KR" sz="2000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맑은 고딕" panose="020B0503020000020004" pitchFamily="50" charset="-127"/>
              </a:rPr>
              <a:t>Reinforcement learning (RL)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4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Surrogate model for the KSTAR tokamak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2400" b="1" dirty="0">
              <a:solidFill>
                <a:schemeClr val="bg1">
                  <a:lumMod val="75000"/>
                </a:schemeClr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맑은 고딕" panose="020B0503020000020004" pitchFamily="50" charset="-127"/>
              </a:rPr>
              <a:t>Tokamak operation design and control with RL</a:t>
            </a:r>
          </a:p>
          <a:p>
            <a:pPr marL="800100" lvl="1" indent="-342900" latinLnBrk="0">
              <a:lnSpc>
                <a:spcPct val="125000"/>
              </a:lnSpc>
              <a:buFontTx/>
              <a:buChar char="-"/>
              <a:defRPr/>
            </a:pPr>
            <a:r>
              <a:rPr lang="en-US" altLang="ko-KR" sz="2000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맑은 고딕" panose="020B0503020000020004" pitchFamily="50" charset="-127"/>
              </a:rPr>
              <a:t>Tokamak operation design with RL</a:t>
            </a:r>
          </a:p>
          <a:p>
            <a:pPr marL="800100" lvl="1" indent="-342900" latinLnBrk="0">
              <a:lnSpc>
                <a:spcPct val="125000"/>
              </a:lnSpc>
              <a:buFontTx/>
              <a:buChar char="-"/>
              <a:defRPr/>
            </a:pPr>
            <a:r>
              <a:rPr kumimoji="0" lang="en-US" altLang="ko-KR" sz="2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Tokamak operation control with RL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2400" b="1" dirty="0">
              <a:solidFill>
                <a:schemeClr val="bg1">
                  <a:lumMod val="75000"/>
                </a:schemeClr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Summary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2400" b="1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8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C6D62D91-053F-4744-898E-A90CF2DD4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944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Surrogate model for the KSTAR tokamak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8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659E553A-CFF7-4133-B4BC-C3AF45F1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B5AAFA28-CE3F-4709-ABFE-492C648E2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123597"/>
            <a:ext cx="7196744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ko-KR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The need for </a:t>
            </a:r>
            <a:r>
              <a:rPr kumimoji="1" lang="en-US" altLang="ko-KR" sz="2400" b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data-driven simulator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8FB13301-045A-441F-BA55-B81973419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359" y="1659591"/>
            <a:ext cx="10647937" cy="44858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In order for AI to explore the tokamak operation, we need a </a:t>
            </a:r>
            <a:r>
              <a:rPr kumimoji="1" lang="en-US" altLang="ko-KR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simulation environment</a:t>
            </a: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7CF18F78-508B-45F9-9676-D47F8EE3BCBB}"/>
              </a:ext>
            </a:extLst>
          </p:cNvPr>
          <p:cNvSpPr/>
          <p:nvPr/>
        </p:nvSpPr>
        <p:spPr>
          <a:xfrm>
            <a:off x="1235460" y="2528900"/>
            <a:ext cx="4356484" cy="180020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85B6A95-D37B-45BB-8A73-BD9187D09BC4}"/>
              </a:ext>
            </a:extLst>
          </p:cNvPr>
          <p:cNvSpPr/>
          <p:nvPr/>
        </p:nvSpPr>
        <p:spPr>
          <a:xfrm>
            <a:off x="1758585" y="2348880"/>
            <a:ext cx="3310234" cy="360040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Integrated modeling</a:t>
            </a:r>
            <a:endParaRPr kumimoji="1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58D8F261-6F75-45DA-8D3A-C80A1D85A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365" y="2816932"/>
            <a:ext cx="4056674" cy="13006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Predict with integrated physics models</a:t>
            </a: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Physically interpretable</a:t>
            </a: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Limited by the model’s validity</a:t>
            </a: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Computationally costly and slow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8026C013-CE93-4F7C-81D5-72AE8DC47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7527" y="3111926"/>
            <a:ext cx="648072" cy="66236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vs</a:t>
            </a:r>
          </a:p>
        </p:txBody>
      </p:sp>
      <p:pic>
        <p:nvPicPr>
          <p:cNvPr id="14" name="Picture 4" descr="Very Unhappy Icon - Download Very Unhappy Icon 116794 | Noun Project">
            <a:extLst>
              <a:ext uri="{FF2B5EF4-FFF2-40B4-BE49-F238E27FC236}">
                <a16:creationId xmlns:a16="http://schemas.microsoft.com/office/drawing/2014/main" id="{C009A3C8-2977-416D-B622-D66308982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416" y="3510754"/>
            <a:ext cx="257424" cy="25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moji, face, happy, satisfied icon - Download on Iconfinder">
            <a:extLst>
              <a:ext uri="{FF2B5EF4-FFF2-40B4-BE49-F238E27FC236}">
                <a16:creationId xmlns:a16="http://schemas.microsoft.com/office/drawing/2014/main" id="{43B07084-BACF-481F-9D78-205D2AC1C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799" y="3211612"/>
            <a:ext cx="230977" cy="2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Very Unhappy Icon - Download Very Unhappy Icon 116794 | Noun Project">
            <a:extLst>
              <a:ext uri="{FF2B5EF4-FFF2-40B4-BE49-F238E27FC236}">
                <a16:creationId xmlns:a16="http://schemas.microsoft.com/office/drawing/2014/main" id="{919ED31F-153E-4FCD-84A5-4066AE530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48" y="3821822"/>
            <a:ext cx="257424" cy="25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C6BD4BBD-B5EE-49AA-8C4E-1068281502DB}"/>
              </a:ext>
            </a:extLst>
          </p:cNvPr>
          <p:cNvSpPr/>
          <p:nvPr/>
        </p:nvSpPr>
        <p:spPr>
          <a:xfrm>
            <a:off x="6731182" y="2528900"/>
            <a:ext cx="4356484" cy="180020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96934628-AC62-4830-9CFF-5A3C33731126}"/>
              </a:ext>
            </a:extLst>
          </p:cNvPr>
          <p:cNvSpPr/>
          <p:nvPr/>
        </p:nvSpPr>
        <p:spPr>
          <a:xfrm>
            <a:off x="7254307" y="2348880"/>
            <a:ext cx="3310234" cy="360040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Data-driven model with DNN</a:t>
            </a:r>
            <a:endParaRPr kumimoji="1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EA88E85B-EFF6-4037-ABAD-41FB89A1D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087" y="2816932"/>
            <a:ext cx="4056674" cy="13006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Predict from patterns of the data</a:t>
            </a: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Black box</a:t>
            </a: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Experimentally relevant</a:t>
            </a:r>
          </a:p>
          <a:p>
            <a:pPr marL="342900" indent="-34290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Fast enough</a:t>
            </a:r>
          </a:p>
        </p:txBody>
      </p:sp>
      <p:pic>
        <p:nvPicPr>
          <p:cNvPr id="20" name="Picture 4" descr="Very Unhappy Icon - Download Very Unhappy Icon 116794 | Noun Project">
            <a:extLst>
              <a:ext uri="{FF2B5EF4-FFF2-40B4-BE49-F238E27FC236}">
                <a16:creationId xmlns:a16="http://schemas.microsoft.com/office/drawing/2014/main" id="{36BF1F11-11F2-4E40-963F-578EDFEC3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238" y="3204247"/>
            <a:ext cx="257424" cy="25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moji, face, happy, satisfied icon - Download on Iconfinder">
            <a:extLst>
              <a:ext uri="{FF2B5EF4-FFF2-40B4-BE49-F238E27FC236}">
                <a16:creationId xmlns:a16="http://schemas.microsoft.com/office/drawing/2014/main" id="{956F2664-9940-465A-AF8B-4358BD7FC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09" y="3835045"/>
            <a:ext cx="230977" cy="2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moji, face, happy, satisfied icon - Download on Iconfinder">
            <a:extLst>
              <a:ext uri="{FF2B5EF4-FFF2-40B4-BE49-F238E27FC236}">
                <a16:creationId xmlns:a16="http://schemas.microsoft.com/office/drawing/2014/main" id="{56671D65-DBA5-4C39-B42F-2C2417E67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413" y="3524628"/>
            <a:ext cx="230977" cy="2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 Box 4">
                <a:extLst>
                  <a:ext uri="{FF2B5EF4-FFF2-40B4-BE49-F238E27FC236}">
                    <a16:creationId xmlns:a16="http://schemas.microsoft.com/office/drawing/2014/main" id="{2541B755-B2FE-4FFC-82CA-DF08B84420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0854" y="4773068"/>
                <a:ext cx="10949273" cy="106856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marL="342900" indent="-342900" eaLnBrk="0" fontAlgn="base" latinLnBrk="0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kumimoji="1" lang="en-US" altLang="ko-KR" sz="200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The RL training needs </a:t>
                </a:r>
                <a14:m>
                  <m:oMath xmlns:m="http://schemas.openxmlformats.org/officeDocument/2006/math">
                    <m:r>
                      <a:rPr kumimoji="1" lang="en-US" altLang="ko-KR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sSup>
                      <m:sSupPr>
                        <m:ctrlPr>
                          <a:rPr kumimoji="1" lang="en-US" altLang="ko-KR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ko-KR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kumimoji="1" lang="en-US" altLang="ko-KR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kumimoji="1" lang="en-US" altLang="ko-KR" sz="200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 simulation steps. → Fast </a:t>
                </a:r>
                <a:r>
                  <a:rPr kumimoji="1" lang="en-US" altLang="ko-KR" sz="2000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data-driven model</a:t>
                </a:r>
                <a:r>
                  <a:rPr kumimoji="1" lang="en-US" altLang="ko-KR" sz="200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 is adopted!</a:t>
                </a:r>
              </a:p>
              <a:p>
                <a:pPr marL="342900" indent="-342900" eaLnBrk="0" fontAlgn="base" latinLnBrk="0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endParaRPr kumimoji="1" lang="en-US" altLang="ko-KR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  <a:p>
                <a:pPr marL="342900" indent="-342900" eaLnBrk="0" fontAlgn="base" latinLnBrk="0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kumimoji="1" lang="en-US" altLang="ko-KR" sz="200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In this work, neural net models are trained with KSTAR experimental data.</a:t>
                </a:r>
              </a:p>
            </p:txBody>
          </p:sp>
        </mc:Choice>
        <mc:Fallback>
          <p:sp>
            <p:nvSpPr>
              <p:cNvPr id="23" name="Text Box 4">
                <a:extLst>
                  <a:ext uri="{FF2B5EF4-FFF2-40B4-BE49-F238E27FC236}">
                    <a16:creationId xmlns:a16="http://schemas.microsoft.com/office/drawing/2014/main" id="{2541B755-B2FE-4FFC-82CA-DF08B8442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854" y="4773068"/>
                <a:ext cx="10949273" cy="1068562"/>
              </a:xfrm>
              <a:prstGeom prst="rect">
                <a:avLst/>
              </a:prstGeom>
              <a:blipFill>
                <a:blip r:embed="rId5"/>
                <a:stretch>
                  <a:fillRect l="-612" b="-9714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56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A9CC6E-C930-4535-B886-D2051C0A88D3}"/>
              </a:ext>
            </a:extLst>
          </p:cNvPr>
          <p:cNvSpPr/>
          <p:nvPr/>
        </p:nvSpPr>
        <p:spPr>
          <a:xfrm>
            <a:off x="0" y="0"/>
            <a:ext cx="12192000" cy="859063"/>
          </a:xfrm>
          <a:prstGeom prst="rect">
            <a:avLst/>
          </a:prstGeom>
          <a:gradFill>
            <a:gsLst>
              <a:gs pos="0">
                <a:srgbClr val="024F6E"/>
              </a:gs>
              <a:gs pos="100000">
                <a:srgbClr val="0075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42FF5CC-0EF2-4966-A41C-63EFF548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5" y="204624"/>
            <a:ext cx="11433110" cy="654439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Surrogate model for the KSTAR tokamak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DEF87D-2387-4F30-87C0-4E8B6D3E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29" y="6288251"/>
            <a:ext cx="2743200" cy="365125"/>
          </a:xfrm>
        </p:spPr>
        <p:txBody>
          <a:bodyPr/>
          <a:lstStyle/>
          <a:p>
            <a:pPr algn="l"/>
            <a:fld id="{C53D51F8-D7E1-47EB-A9CC-0E42BCFD40D8}" type="slidenum">
              <a:rPr lang="ko-KR" altLang="en-US" sz="1400" smtClean="0">
                <a:solidFill>
                  <a:schemeClr val="tx1"/>
                </a:solidFill>
              </a:rPr>
              <a:pPr algn="l"/>
              <a:t>9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lh3.googleusercontent.com/iYL7wHOe0tAebw9xpiU3Dpc9vaVnUOcEsI5I1HHvc67PhBrmLDQc1L0nsSs5PeCZMcN9KrGqf9M7f34RQaDbfIT9ffP7RJXfupPOymv1vjfdPhfpSkBV8BvNrNY4F64_WA=w1280">
            <a:extLst>
              <a:ext uri="{FF2B5EF4-FFF2-40B4-BE49-F238E27FC236}">
                <a16:creationId xmlns:a16="http://schemas.microsoft.com/office/drawing/2014/main" id="{659E553A-CFF7-4133-B4BC-C3AF45F1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63" y="6269765"/>
            <a:ext cx="1812264" cy="4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4">
            <a:extLst>
              <a:ext uri="{FF2B5EF4-FFF2-40B4-BE49-F238E27FC236}">
                <a16:creationId xmlns:a16="http://schemas.microsoft.com/office/drawing/2014/main" id="{16AA519C-3B69-40AD-A18A-E0B4E523D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124744"/>
            <a:ext cx="1006010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altLang="ko-KR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Idea</a:t>
            </a: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A5436BF6-3A08-4DA5-9F78-31CCD62FC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490" y="1680630"/>
            <a:ext cx="11029464" cy="14296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We have experimental data of both </a:t>
            </a:r>
            <a:r>
              <a:rPr kumimoji="1" lang="en-US" altLang="ko-KR" sz="20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tokamak actuators</a:t>
            </a: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and </a:t>
            </a:r>
            <a:r>
              <a:rPr kumimoji="1" lang="en-US" altLang="ko-KR" sz="20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plasma responses</a:t>
            </a: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</a:t>
            </a:r>
          </a:p>
          <a:p>
            <a:pPr marL="342900" indent="-3429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Then, we can train the </a:t>
            </a:r>
            <a:r>
              <a:rPr kumimoji="1" lang="en-US" altLang="ko-KR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neural network</a:t>
            </a:r>
            <a:r>
              <a:rPr kumimoji="1" lang="en-US" altLang="ko-K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that mimics the plasma response.</a:t>
            </a:r>
          </a:p>
          <a:p>
            <a:pPr marL="342900" indent="-3429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1" lang="en-US" altLang="ko-KR" sz="20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510A80D9-707F-4819-9F57-794886EC7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296" y="3277135"/>
            <a:ext cx="3441268" cy="2801380"/>
          </a:xfrm>
          <a:prstGeom prst="rect">
            <a:avLst/>
          </a:prstGeom>
        </p:spPr>
      </p:pic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C2469F31-E403-4103-B5C2-7F5E0ECA78A4}"/>
              </a:ext>
            </a:extLst>
          </p:cNvPr>
          <p:cNvCxnSpPr/>
          <p:nvPr/>
        </p:nvCxnSpPr>
        <p:spPr>
          <a:xfrm>
            <a:off x="4721368" y="3573016"/>
            <a:ext cx="360040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C4A35004-688B-4F6F-872B-8787B695B2F3}"/>
              </a:ext>
            </a:extLst>
          </p:cNvPr>
          <p:cNvCxnSpPr/>
          <p:nvPr/>
        </p:nvCxnSpPr>
        <p:spPr>
          <a:xfrm>
            <a:off x="4721368" y="5517232"/>
            <a:ext cx="360040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29" name="Text Box 4">
            <a:extLst>
              <a:ext uri="{FF2B5EF4-FFF2-40B4-BE49-F238E27FC236}">
                <a16:creationId xmlns:a16="http://schemas.microsoft.com/office/drawing/2014/main" id="{900F2810-7BC7-4AE6-8C64-8FF1A4CED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564" y="3284984"/>
            <a:ext cx="6060917" cy="46487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Plasma current, heating power, boundary shape,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4">
                <a:extLst>
                  <a:ext uri="{FF2B5EF4-FFF2-40B4-BE49-F238E27FC236}">
                    <a16:creationId xmlns:a16="http://schemas.microsoft.com/office/drawing/2014/main" id="{0AAE1CC7-2788-42DB-8303-42D9EC2473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63562" y="5229200"/>
                <a:ext cx="7028438" cy="50270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Plasma pressure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sub>
                    </m:sSub>
                    <m:r>
                      <a:rPr kumimoji="1" lang="en-US" altLang="ko-KR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kumimoji="1" lang="en-US" altLang="ko-KR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), safety factor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95</m:t>
                        </m:r>
                      </m:sub>
                    </m:sSub>
                    <m:r>
                      <a:rPr kumimoji="1" lang="en-US" altLang="ko-KR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ko-KR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), internal inductance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  <m:sub>
                        <m:r>
                          <a:rPr kumimoji="1" lang="en-US" altLang="ko-K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-US" altLang="ko-KR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)…</a:t>
                </a:r>
              </a:p>
            </p:txBody>
          </p:sp>
        </mc:Choice>
        <mc:Fallback xmlns="">
          <p:sp>
            <p:nvSpPr>
              <p:cNvPr id="30" name="Text Box 4">
                <a:extLst>
                  <a:ext uri="{FF2B5EF4-FFF2-40B4-BE49-F238E27FC236}">
                    <a16:creationId xmlns:a16="http://schemas.microsoft.com/office/drawing/2014/main" id="{0AAE1CC7-2788-42DB-8303-42D9EC24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3562" y="5229200"/>
                <a:ext cx="7028438" cy="502702"/>
              </a:xfrm>
              <a:prstGeom prst="rect">
                <a:avLst/>
              </a:prstGeom>
              <a:blipFill>
                <a:blip r:embed="rId4"/>
                <a:stretch>
                  <a:fillRect l="-694" b="-15854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DB759C4C-603C-4277-9C16-37567C54838F}"/>
              </a:ext>
            </a:extLst>
          </p:cNvPr>
          <p:cNvCxnSpPr>
            <a:cxnSpLocks/>
          </p:cNvCxnSpPr>
          <p:nvPr/>
        </p:nvCxnSpPr>
        <p:spPr>
          <a:xfrm>
            <a:off x="4043980" y="4562078"/>
            <a:ext cx="1037428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32" name="Text Box 4">
            <a:extLst>
              <a:ext uri="{FF2B5EF4-FFF2-40B4-BE49-F238E27FC236}">
                <a16:creationId xmlns:a16="http://schemas.microsoft.com/office/drawing/2014/main" id="{6C069E7C-A0FD-4EF0-9C41-C395EEC73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564" y="4274046"/>
            <a:ext cx="6431371" cy="46487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What we want to make: </a:t>
            </a:r>
            <a:r>
              <a:rPr kumimoji="1" lang="en-US" altLang="ko-KR" b="1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Predicting plasma states from actuators</a:t>
            </a:r>
          </a:p>
        </p:txBody>
      </p:sp>
      <p:sp>
        <p:nvSpPr>
          <p:cNvPr id="33" name="Text Box 4">
            <a:extLst>
              <a:ext uri="{FF2B5EF4-FFF2-40B4-BE49-F238E27FC236}">
                <a16:creationId xmlns:a16="http://schemas.microsoft.com/office/drawing/2014/main" id="{5260A544-2C89-4E0A-93D1-0337E2992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40" y="3284984"/>
            <a:ext cx="1048467" cy="5062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04C9273E-855C-43E4-B657-32B534CD0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76" y="5215994"/>
            <a:ext cx="1048467" cy="5062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Output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5ACB5FE1-DA8D-4BF9-BD78-80F5799D1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390" y="1387461"/>
            <a:ext cx="1048467" cy="46487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i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9B59DB72-3BF0-41C4-9747-92DA654ED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904" y="1393663"/>
            <a:ext cx="1048467" cy="46487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i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087942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6809</TotalTime>
  <Words>1391</Words>
  <Application>Microsoft Office PowerPoint</Application>
  <PresentationFormat>와이드스크린</PresentationFormat>
  <Paragraphs>315</Paragraphs>
  <Slides>22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7" baseType="lpstr">
      <vt:lpstr>맑은 고딕</vt:lpstr>
      <vt:lpstr>Arial</vt:lpstr>
      <vt:lpstr>Calibri</vt:lpstr>
      <vt:lpstr>Cambria Math</vt:lpstr>
      <vt:lpstr>Office 테마</vt:lpstr>
      <vt:lpstr>Controlling fusion plasmas with deep reinforcement learning</vt:lpstr>
      <vt:lpstr>Contents</vt:lpstr>
      <vt:lpstr>Introduction – Tokamak vs Accelerator</vt:lpstr>
      <vt:lpstr>Introduction – Tokamak operation design</vt:lpstr>
      <vt:lpstr>Introduction – Reinforcement learning (RL)</vt:lpstr>
      <vt:lpstr>Introduction – Spoiler </vt:lpstr>
      <vt:lpstr>Contents</vt:lpstr>
      <vt:lpstr>Surrogate model for the KSTAR tokamak</vt:lpstr>
      <vt:lpstr>Surrogate model for the KSTAR tokamak</vt:lpstr>
      <vt:lpstr>Surrogate model for the KSTAR tokamak</vt:lpstr>
      <vt:lpstr>Surrogate model for the KSTAR tokamak</vt:lpstr>
      <vt:lpstr>Surrogate model for the KSTAR tokamak</vt:lpstr>
      <vt:lpstr>Surrogate model for the KSTAR tokamak</vt:lpstr>
      <vt:lpstr>Contents</vt:lpstr>
      <vt:lpstr>Tokamak operation design with RL</vt:lpstr>
      <vt:lpstr>Tokamak operation design with RL</vt:lpstr>
      <vt:lpstr>Tokamak operation design with RL</vt:lpstr>
      <vt:lpstr>Tokamak operation design with RL</vt:lpstr>
      <vt:lpstr>Tokamak operation control with RL</vt:lpstr>
      <vt:lpstr>Contents</vt:lpstr>
      <vt:lpstr>Summary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Jaemin Seo</dc:creator>
  <cp:lastModifiedBy>서재민 (Jaemin Seo)</cp:lastModifiedBy>
  <cp:revision>69</cp:revision>
  <dcterms:created xsi:type="dcterms:W3CDTF">2023-06-26T11:34:39Z</dcterms:created>
  <dcterms:modified xsi:type="dcterms:W3CDTF">2024-03-05T07:47:25Z</dcterms:modified>
</cp:coreProperties>
</file>