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2"/>
  </p:notesMasterIdLst>
  <p:handoutMasterIdLst>
    <p:handoutMasterId r:id="rId23"/>
  </p:handoutMasterIdLst>
  <p:sldIdLst>
    <p:sldId id="256" r:id="rId8"/>
    <p:sldId id="270" r:id="rId9"/>
    <p:sldId id="261" r:id="rId10"/>
    <p:sldId id="271" r:id="rId11"/>
    <p:sldId id="263" r:id="rId12"/>
    <p:sldId id="264" r:id="rId13"/>
    <p:sldId id="273" r:id="rId14"/>
    <p:sldId id="265" r:id="rId15"/>
    <p:sldId id="268" r:id="rId16"/>
    <p:sldId id="269" r:id="rId17"/>
    <p:sldId id="262" r:id="rId18"/>
    <p:sldId id="267" r:id="rId19"/>
    <p:sldId id="260" r:id="rId20"/>
    <p:sldId id="272" r:id="rId21"/>
  </p:sldIdLst>
  <p:sldSz cx="12192000" cy="6858000"/>
  <p:notesSz cx="7104063" cy="10234613"/>
  <p:embeddedFontLst>
    <p:embeddedFont>
      <p:font typeface="Moderat Medium" panose="00000600000000000000" pitchFamily="2" charset="0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44546A"/>
    <a:srgbClr val="676767"/>
    <a:srgbClr val="FF9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2074" autoAdjust="0"/>
  </p:normalViewPr>
  <p:slideViewPr>
    <p:cSldViewPr snapToGrid="0">
      <p:cViewPr varScale="1">
        <p:scale>
          <a:sx n="91" d="100"/>
          <a:sy n="91" d="100"/>
        </p:scale>
        <p:origin x="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115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1D66A77-BC89-4E24-A414-B6543411FF58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357CF0A-7285-45F3-9076-CDE75EE6BA85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1FC8405-AA8A-4E74-A937-DA8E1E7641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91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8405-AA8A-4E74-A937-DA8E1E7641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1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8405-AA8A-4E74-A937-DA8E1E7641B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18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8405-AA8A-4E74-A937-DA8E1E7641B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8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8405-AA8A-4E74-A937-DA8E1E7641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1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a small team of 4 developers working part time …</a:t>
            </a:r>
          </a:p>
          <a:p>
            <a:endParaRPr lang="en-GB" dirty="0"/>
          </a:p>
          <a:p>
            <a:r>
              <a:rPr lang="en-GB" dirty="0"/>
              <a:t>Shared responsibilities … </a:t>
            </a:r>
          </a:p>
          <a:p>
            <a:endParaRPr lang="en-GB" dirty="0"/>
          </a:p>
          <a:p>
            <a:r>
              <a:rPr lang="en-GB" dirty="0"/>
              <a:t>Projects on hold … </a:t>
            </a:r>
          </a:p>
          <a:p>
            <a:endParaRPr lang="en-GB" dirty="0"/>
          </a:p>
          <a:p>
            <a:r>
              <a:rPr lang="en-GB" dirty="0"/>
              <a:t>We want to adapt existing DevOps practices and elements </a:t>
            </a:r>
          </a:p>
          <a:p>
            <a:endParaRPr lang="en-GB" dirty="0"/>
          </a:p>
          <a:p>
            <a:r>
              <a:rPr lang="en-GB" dirty="0"/>
              <a:t>Especially … </a:t>
            </a:r>
          </a:p>
          <a:p>
            <a:endParaRPr lang="en-GB" dirty="0"/>
          </a:p>
          <a:p>
            <a:r>
              <a:rPr lang="en-GB" dirty="0"/>
              <a:t>And ultimately prevent 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8405-AA8A-4E74-A937-DA8E1E7641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7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8405-AA8A-4E74-A937-DA8E1E7641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5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archiving and comparison super important!</a:t>
            </a:r>
          </a:p>
          <a:p>
            <a:endParaRPr lang="en-GB" dirty="0"/>
          </a:p>
          <a:p>
            <a:r>
              <a:rPr lang="en-GB" dirty="0"/>
              <a:t>API!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8405-AA8A-4E74-A937-DA8E1E7641B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65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EPICS containers are the mostly automated!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8405-AA8A-4E74-A937-DA8E1E7641B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8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/>
            <a:r>
              <a:rPr lang="en-GB" dirty="0"/>
              <a:t>CI/CD for models, gets model out quickly, it makes it easy to bring agile to ML, swap a model  easily and no need to redistribute it.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8405-AA8A-4E74-A937-DA8E1E7641B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54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8405-AA8A-4E74-A937-DA8E1E7641B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8405-AA8A-4E74-A937-DA8E1E7641B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00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0292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1" y="1304925"/>
            <a:ext cx="48768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6B1B1A-8A60-7571-1DEF-DF90025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05/03/2024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238165-19F1-BC18-C20C-3CC3D2A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EE5152-9164-4EB5-EAF6-34C6622C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4838699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2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3" y="2330075"/>
            <a:ext cx="4838698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460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D2F5-1481-9908-2B81-B0CBF2B4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05/03/2024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48C32-ECD3-49D3-C88A-0D6CD77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971ACE-673D-0FE6-8E00-6A36AFB9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05/03/2024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4305300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201D5-8F5F-EFFC-D1C0-6AEE32BE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05/03/2024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8B8663-1CEA-8953-DFF8-3DC54CD0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BB798-7151-8F54-8B80-FAE59219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05/03/2024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7701" y="2286000"/>
            <a:ext cx="3644900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6" y="2286000"/>
            <a:ext cx="3644900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614" y="2286000"/>
            <a:ext cx="3644900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16459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05/03/2024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01346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0134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05/03/2024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134601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9D4965-8177-C8A9-33AC-754C0ED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05/03/2024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BF125-5608-918B-79E5-BE6B8E1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1BFCBE-908C-8ECE-F8ED-964778AC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134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700187"/>
            <a:ext cx="10134600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611373-ED99-15C4-4B72-2A9B821E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05/03/2024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D30078-44D0-E5C0-B24D-510F1391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F11EA8-20E4-A501-59E7-89936990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1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00818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05/03/2024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05/03/2024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439758"/>
            <a:ext cx="6148614" cy="1752601"/>
          </a:xfrm>
        </p:spPr>
        <p:txBody>
          <a:bodyPr>
            <a:normAutofit fontScale="90000"/>
          </a:bodyPr>
          <a:lstStyle/>
          <a:p>
            <a:r>
              <a:rPr lang="en-GB" dirty="0"/>
              <a:t>Lean </a:t>
            </a:r>
            <a:r>
              <a:rPr lang="en-GB" dirty="0" err="1"/>
              <a:t>MLOps</a:t>
            </a:r>
            <a:r>
              <a:rPr lang="en-GB" dirty="0"/>
              <a:t> stack for development and deployment of Machine Learning models into an EPICS Control system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5163909"/>
            <a:ext cx="9144000" cy="431349"/>
          </a:xfrm>
        </p:spPr>
        <p:txBody>
          <a:bodyPr/>
          <a:lstStyle/>
          <a:p>
            <a:r>
              <a:rPr lang="en-GB" dirty="0"/>
              <a:t>Mateusz Leputa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200" y="5785757"/>
            <a:ext cx="8648700" cy="2639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ICFA 4</a:t>
            </a:r>
            <a:r>
              <a:rPr lang="en-GB" baseline="30000" dirty="0"/>
              <a:t>th</a:t>
            </a:r>
            <a:r>
              <a:rPr lang="en-GB" dirty="0"/>
              <a:t>  </a:t>
            </a:r>
            <a:r>
              <a:rPr lang="en-GB" dirty="0" err="1"/>
              <a:t>MaLAPA</a:t>
            </a:r>
            <a:r>
              <a:rPr lang="en-GB" dirty="0"/>
              <a:t>, Gyeongju, South Korea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6214385"/>
            <a:ext cx="8648700" cy="2639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of March 2024</a:t>
            </a: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3FF4-659F-0911-3943-98A3420E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2 - LEBT</a:t>
            </a:r>
          </a:p>
        </p:txBody>
      </p:sp>
      <p:pic>
        <p:nvPicPr>
          <p:cNvPr id="6" name="LEBT">
            <a:hlinkClick r:id="" action="ppaction://media"/>
            <a:extLst>
              <a:ext uri="{FF2B5EF4-FFF2-40B4-BE49-F238E27FC236}">
                <a16:creationId xmlns:a16="http://schemas.microsoft.com/office/drawing/2014/main" id="{4ACD60A9-C1C2-A763-93D2-481B2CCDD5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2554" y="783429"/>
            <a:ext cx="8926892" cy="50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70E4-6EBD-4D4E-ADBC-3287AA11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Workflow -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30D43-6A49-FD38-6614-3ED348A92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" y="939800"/>
            <a:ext cx="9003070" cy="4171043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9A4A30A-39F6-EABF-A128-1D49BCF3D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798" y="4102216"/>
            <a:ext cx="4132976" cy="2223083"/>
          </a:xfrm>
        </p:spPr>
        <p:txBody>
          <a:bodyPr>
            <a:normAutofit/>
          </a:bodyPr>
          <a:lstStyle/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Mostly off the shelf!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Makes delivery of new models faster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Further “low-hanging-fruit” for automation/</a:t>
            </a:r>
            <a:r>
              <a:rPr lang="en-GB" dirty="0" err="1"/>
              <a:t>templationg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Dovetails nicely into other </a:t>
            </a:r>
            <a:r>
              <a:rPr lang="en-GB" dirty="0" err="1"/>
              <a:t>MLOps</a:t>
            </a:r>
            <a:r>
              <a:rPr lang="en-GB" dirty="0"/>
              <a:t> </a:t>
            </a:r>
            <a:r>
              <a:rPr lang="en-GB" dirty="0" err="1"/>
              <a:t>initaitves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5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7499-BCF9-D949-316B-4869E52A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Developments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A297A-47CA-54BB-5928-1C4A3AAB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</p:spPr>
        <p:txBody>
          <a:bodyPr>
            <a:normAutofit/>
          </a:bodyPr>
          <a:lstStyle/>
          <a:p>
            <a:r>
              <a:rPr lang="en-GB" dirty="0"/>
              <a:t>Swarm to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k8s</a:t>
            </a:r>
            <a:r>
              <a:rPr lang="en-GB" dirty="0"/>
              <a:t> conversion</a:t>
            </a:r>
          </a:p>
          <a:p>
            <a:r>
              <a:rPr lang="en-GB" dirty="0"/>
              <a:t>Refactor model manager to a more generic deployment interface</a:t>
            </a:r>
          </a:p>
          <a:p>
            <a:r>
              <a:rPr lang="en-GB" dirty="0"/>
              <a:t>Integration into the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LUME</a:t>
            </a:r>
            <a:r>
              <a:rPr lang="en-GB" dirty="0"/>
              <a:t> ecosystem</a:t>
            </a:r>
          </a:p>
          <a:p>
            <a:r>
              <a:rPr lang="en-GB" dirty="0"/>
              <a:t>Model monitoring and evaluation systems – towards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continual learning</a:t>
            </a:r>
          </a:p>
          <a:p>
            <a:r>
              <a:rPr lang="en-GB" dirty="0"/>
              <a:t>Automated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MLOps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workflows</a:t>
            </a:r>
            <a:r>
              <a:rPr lang="en-GB" dirty="0"/>
              <a:t> built on top of the above!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D0F46-F304-6868-15D4-F0AB6B15A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98" r="2" b="25918"/>
          <a:stretch/>
        </p:blipFill>
        <p:spPr>
          <a:xfrm>
            <a:off x="6604954" y="1793927"/>
            <a:ext cx="3545411" cy="32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29AE-C428-3D1C-2C17-5130FA0B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904" y="2756354"/>
            <a:ext cx="4250191" cy="672646"/>
          </a:xfrm>
        </p:spPr>
        <p:txBody>
          <a:bodyPr>
            <a:noAutofit/>
          </a:bodyPr>
          <a:lstStyle/>
          <a:p>
            <a:r>
              <a:rPr lang="en-GB" sz="6000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EA9C95-45B4-8EBB-66DD-A3BB70238FC7}"/>
              </a:ext>
            </a:extLst>
          </p:cNvPr>
          <p:cNvSpPr txBox="1">
            <a:spLocks/>
          </p:cNvSpPr>
          <p:nvPr/>
        </p:nvSpPr>
        <p:spPr>
          <a:xfrm>
            <a:off x="203200" y="5251676"/>
            <a:ext cx="9144000" cy="43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mateusz.leputa@stfc.ac.uk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326DDB-8880-7495-7462-E63AC13FF473}"/>
              </a:ext>
            </a:extLst>
          </p:cNvPr>
          <p:cNvSpPr txBox="1">
            <a:spLocks/>
          </p:cNvSpPr>
          <p:nvPr/>
        </p:nvSpPr>
        <p:spPr>
          <a:xfrm>
            <a:off x="7011098" y="6162109"/>
            <a:ext cx="7328484" cy="10775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dirty="0"/>
              <a:t>Special thanks to the ML Team at ISIS!</a:t>
            </a:r>
          </a:p>
        </p:txBody>
      </p:sp>
    </p:spTree>
    <p:extLst>
      <p:ext uri="{BB962C8B-B14F-4D97-AF65-F5344CB8AC3E}">
        <p14:creationId xmlns:p14="http://schemas.microsoft.com/office/powerpoint/2010/main" val="321784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5261-4649-3E28-585B-C83B89DC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Practice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5E4F4-6B4A-4CC9-849A-568C60E08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We want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Model VSC.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Blob and artifact VCS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Quickly deploy to production and swap out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Reuse as many components as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 with out users to improve the model and how they interact with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189095-BF73-3D17-1BC4-B1E62022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864280"/>
            <a:ext cx="3978193" cy="51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1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27C169-000F-FBC0-19F8-34AF48B2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A46685-3D49-E7CA-8894-1D62F64D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9353550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088"/>
                </a:solidFill>
              </a:rPr>
              <a:t>Challenges and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088"/>
                </a:solidFill>
              </a:rPr>
              <a:t>Development to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088"/>
                </a:solidFill>
              </a:rPr>
              <a:t>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088"/>
                </a:solidFill>
              </a:rPr>
              <a:t>Workflow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088"/>
                </a:solidFill>
              </a:rPr>
              <a:t>Future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308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15E2E8-7073-A854-3FD5-5C52D41F0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34" y="1105935"/>
            <a:ext cx="4550328" cy="45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6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F8B0-9649-7857-D309-28455931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and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984E1-F5B7-20EA-7FA7-7FDC6B1D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353" y="2319722"/>
            <a:ext cx="4806232" cy="221855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Challenges day-to-day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Resource constrained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Frequent shelving and “re-heating”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Management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Code rot and ML rot (e.g. parameter drift)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User feedback, objective alignment etc.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69AC658-18BF-42E5-8568-270A13626F28}"/>
              </a:ext>
            </a:extLst>
          </p:cNvPr>
          <p:cNvSpPr txBox="1">
            <a:spLocks/>
          </p:cNvSpPr>
          <p:nvPr/>
        </p:nvSpPr>
        <p:spPr>
          <a:xfrm>
            <a:off x="6096001" y="119620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44546A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123075-2251-EB40-B1D8-B77F8F1645A7}"/>
              </a:ext>
            </a:extLst>
          </p:cNvPr>
          <p:cNvSpPr txBox="1">
            <a:spLocks/>
          </p:cNvSpPr>
          <p:nvPr/>
        </p:nvSpPr>
        <p:spPr>
          <a:xfrm>
            <a:off x="5899869" y="1249159"/>
            <a:ext cx="4806232" cy="4108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Distilled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Partially done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Task switching &amp; waiting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Identifying bugs/performance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Knowledge siloing </a:t>
            </a:r>
          </a:p>
          <a:p>
            <a:r>
              <a:rPr lang="en-GB" dirty="0">
                <a:solidFill>
                  <a:srgbClr val="44546A"/>
                </a:solidFill>
              </a:rPr>
              <a:t>(almost all flavours of </a:t>
            </a:r>
            <a:r>
              <a:rPr lang="en-GB" i="1" dirty="0" err="1">
                <a:solidFill>
                  <a:srgbClr val="44546A"/>
                </a:solidFill>
              </a:rPr>
              <a:t>muda</a:t>
            </a:r>
            <a:r>
              <a:rPr lang="en-GB" i="1" dirty="0">
                <a:solidFill>
                  <a:srgbClr val="44546A"/>
                </a:solidFill>
              </a:rPr>
              <a:t>, </a:t>
            </a:r>
            <a:r>
              <a:rPr lang="en-GB" dirty="0">
                <a:solidFill>
                  <a:srgbClr val="44546A"/>
                </a:solidFill>
              </a:rPr>
              <a:t>see </a:t>
            </a:r>
            <a:r>
              <a:rPr lang="en-GB" b="1" dirty="0">
                <a:solidFill>
                  <a:srgbClr val="44546A"/>
                </a:solidFill>
              </a:rPr>
              <a:t>Lean</a:t>
            </a:r>
            <a:r>
              <a:rPr lang="en-GB" dirty="0">
                <a:solidFill>
                  <a:srgbClr val="44546A"/>
                </a:solidFill>
              </a:rPr>
              <a:t>)</a:t>
            </a:r>
          </a:p>
          <a:p>
            <a:endParaRPr lang="en-GB" dirty="0">
              <a:solidFill>
                <a:srgbClr val="44546A"/>
              </a:solidFill>
            </a:endParaRP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Fast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Getting user feedback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Generality of tooling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546A"/>
                </a:solidFill>
              </a:rPr>
              <a:t>Use as much “off-the-shelf” as possible.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5A74F90-CFB6-440A-ABCB-7DBEC5042D05}"/>
              </a:ext>
            </a:extLst>
          </p:cNvPr>
          <p:cNvSpPr/>
          <p:nvPr/>
        </p:nvSpPr>
        <p:spPr>
          <a:xfrm>
            <a:off x="4806563" y="3042619"/>
            <a:ext cx="532738" cy="6579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EE584A-5522-AE41-AC05-EE22070A23CB}"/>
              </a:ext>
            </a:extLst>
          </p:cNvPr>
          <p:cNvSpPr txBox="1">
            <a:spLocks/>
          </p:cNvSpPr>
          <p:nvPr/>
        </p:nvSpPr>
        <p:spPr>
          <a:xfrm>
            <a:off x="5899869" y="5486607"/>
            <a:ext cx="2902806" cy="7405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Lots of ML time is spent on non-ML tasks. i.e. tasks that don’t deliver value to the “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customer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43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5261-4649-3E28-585B-C83B89DC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73514"/>
            <a:ext cx="8901154" cy="574675"/>
          </a:xfrm>
        </p:spPr>
        <p:txBody>
          <a:bodyPr>
            <a:normAutofit fontScale="90000"/>
          </a:bodyPr>
          <a:lstStyle/>
          <a:p>
            <a:r>
              <a:rPr lang="en-GB" dirty="0"/>
              <a:t>Motivation – Software development practices we implement already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5E4F4-6B4A-4CC9-849A-568C60E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4"/>
            <a:ext cx="5829300" cy="3990645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DevOps we adopted already: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CI/CD </a:t>
            </a:r>
            <a:r>
              <a:rPr lang="en-GB" dirty="0"/>
              <a:t>– Continuous Integration and Continuous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Version control systems </a:t>
            </a:r>
            <a:r>
              <a:rPr lang="en-GB" dirty="0"/>
              <a:t>for models and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Testing tools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Modular Architecture with majority “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off-the-shelf</a:t>
            </a:r>
            <a:r>
              <a:rPr lang="en-GB" dirty="0"/>
              <a:t>” components.</a:t>
            </a:r>
          </a:p>
          <a:p>
            <a:r>
              <a:rPr lang="en-GB" b="1" dirty="0"/>
              <a:t>For ML we  also want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Model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Version Control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Blob and artifact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Version Control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Quickly deploy to production and swap out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Reuse</a:t>
            </a:r>
            <a:r>
              <a:rPr lang="en-GB" dirty="0"/>
              <a:t> as many components as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 with out users to improve the model and how they interact with it.</a:t>
            </a:r>
            <a:endParaRPr lang="en-GB" b="1" dirty="0"/>
          </a:p>
          <a:p>
            <a:r>
              <a:rPr lang="en-GB" b="1" dirty="0"/>
              <a:t>Relevant Lean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Minimal task switching and waiting – long training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Minimise Handoffs/overs – non-standardised boilerplate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Empower the team – Work with users to better align objectives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189095-BF73-3D17-1BC4-B1E62022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4280"/>
            <a:ext cx="3978193" cy="51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3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2386-F5B2-CA7C-65EB-4D7DF7B2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8534400" cy="574675"/>
          </a:xfrm>
        </p:spPr>
        <p:txBody>
          <a:bodyPr>
            <a:normAutofit/>
          </a:bodyPr>
          <a:lstStyle/>
          <a:p>
            <a:r>
              <a:rPr lang="en-GB" dirty="0"/>
              <a:t>Remote Workspaces/Development Environment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9DF07-B0A0-C2A4-5473-54B31B81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36" y="1304925"/>
            <a:ext cx="5045529" cy="3203465"/>
          </a:xfrm>
        </p:spPr>
        <p:txBody>
          <a:bodyPr/>
          <a:lstStyle/>
          <a:p>
            <a:r>
              <a:rPr lang="en-GB" b="1" dirty="0"/>
              <a:t>Stack: </a:t>
            </a:r>
            <a:r>
              <a:rPr lang="en-GB" b="1" dirty="0" err="1"/>
              <a:t>JupyterLab</a:t>
            </a:r>
            <a:r>
              <a:rPr lang="en-GB" b="1" dirty="0"/>
              <a:t> and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Developers are already familiar with </a:t>
            </a:r>
            <a:r>
              <a:rPr lang="en-GB" dirty="0" err="1"/>
              <a:t>JupyterLab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NFS</a:t>
            </a:r>
            <a:r>
              <a:rPr lang="en-GB" dirty="0"/>
              <a:t> – facilitates data transfers and collaboration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High spec servers </a:t>
            </a:r>
            <a:r>
              <a:rPr lang="en-GB" dirty="0"/>
              <a:t>– GPUs, high spec CPUs, RAM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24/7 uptime </a:t>
            </a:r>
            <a:r>
              <a:rPr lang="en-GB" dirty="0"/>
              <a:t>– no need to leave PC on or wait for jobs to finish.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Optional but helpful!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472B7-30C3-66E9-07D7-55978CD24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285" y="1320827"/>
            <a:ext cx="6482015" cy="3311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724B0-7C0F-236E-D6E0-B2EB754A3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50" y="5085543"/>
            <a:ext cx="2857500" cy="1228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07358A-C546-D50F-46C7-F3F8F51933DC}"/>
              </a:ext>
            </a:extLst>
          </p:cNvPr>
          <p:cNvSpPr txBox="1"/>
          <p:nvPr/>
        </p:nvSpPr>
        <p:spPr>
          <a:xfrm>
            <a:off x="7866182" y="6314268"/>
            <a:ext cx="1869835" cy="26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chemeClr val="accent2"/>
                </a:solidFill>
              </a:rPr>
              <a:t>https://jupyter.org/hub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9B90A23-E14E-00D7-B4FA-79C9DC3FB2ED}"/>
              </a:ext>
            </a:extLst>
          </p:cNvPr>
          <p:cNvSpPr txBox="1">
            <a:spLocks/>
          </p:cNvSpPr>
          <p:nvPr/>
        </p:nvSpPr>
        <p:spPr>
          <a:xfrm>
            <a:off x="1329897" y="4204502"/>
            <a:ext cx="2902806" cy="7405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Key advantage was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the speed increase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due to access better hardware. Self-hosting had no upside for us</a:t>
            </a:r>
          </a:p>
        </p:txBody>
      </p:sp>
    </p:spTree>
    <p:extLst>
      <p:ext uri="{BB962C8B-B14F-4D97-AF65-F5344CB8AC3E}">
        <p14:creationId xmlns:p14="http://schemas.microsoft.com/office/powerpoint/2010/main" val="322409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4E85-5FEC-9219-1A7A-36F1F505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365125"/>
            <a:ext cx="6435759" cy="574675"/>
          </a:xfrm>
        </p:spPr>
        <p:txBody>
          <a:bodyPr>
            <a:normAutofit fontScale="90000"/>
          </a:bodyPr>
          <a:lstStyle/>
          <a:p>
            <a:r>
              <a:rPr lang="en-GB" dirty="0"/>
              <a:t>Experiment, Model and Data Archiving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4D2CB-92A9-4851-8FA0-BFE65F84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6"/>
            <a:ext cx="5829300" cy="2929324"/>
          </a:xfrm>
        </p:spPr>
        <p:txBody>
          <a:bodyPr/>
          <a:lstStyle/>
          <a:p>
            <a:r>
              <a:rPr lang="en-GB" b="1" dirty="0"/>
              <a:t>Stack: </a:t>
            </a:r>
            <a:r>
              <a:rPr lang="en-GB" b="1" dirty="0" err="1"/>
              <a:t>MLflow</a:t>
            </a:r>
            <a:r>
              <a:rPr lang="en-GB" b="1" dirty="0"/>
              <a:t>, MINIO, </a:t>
            </a:r>
            <a:r>
              <a:rPr lang="en-GB" b="1" dirty="0" err="1"/>
              <a:t>PosgreSQL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Comes with a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web GUI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Saves experiment setup, performance metrics, datasets (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tabular</a:t>
            </a:r>
            <a:r>
              <a:rPr lang="en-GB" dirty="0"/>
              <a:t>) and model (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blob</a:t>
            </a:r>
            <a:r>
              <a:rPr lang="en-GB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Provides an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API</a:t>
            </a:r>
            <a:r>
              <a:rPr lang="en-GB" dirty="0"/>
              <a:t> to programmatically upload and download models, query experiment results and charts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Comes with its own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model serving </a:t>
            </a:r>
            <a:r>
              <a:rPr lang="en-GB" dirty="0"/>
              <a:t>utilities.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Mutable model labels (latest, nightly, etc).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Very active development with a big community.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A12E6-9B91-FFF5-7367-35C830100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1432"/>
            <a:ext cx="4813965" cy="3007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254BAF-B7BD-169F-2D28-61ADA705B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865" y="3417288"/>
            <a:ext cx="4654378" cy="1527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C0DC9-DF31-0E4A-0878-73909C650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587" y="5029551"/>
            <a:ext cx="5489542" cy="1116434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9E32800-0FCA-BC2F-8D9D-A931ADF22647}"/>
              </a:ext>
            </a:extLst>
          </p:cNvPr>
          <p:cNvSpPr txBox="1">
            <a:spLocks/>
          </p:cNvSpPr>
          <p:nvPr/>
        </p:nvSpPr>
        <p:spPr>
          <a:xfrm>
            <a:off x="1354610" y="4574211"/>
            <a:ext cx="2902806" cy="7405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Purpose built version control system/ database – core of the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MLOps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51538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B2B6-DE40-9459-2F36-695438B3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Manager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95CBBD-24D4-9578-52AF-306503AE7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094902"/>
            <a:ext cx="5090657" cy="466819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FECE0F6-F8D7-038A-CD2E-B0A969679240}"/>
              </a:ext>
            </a:extLst>
          </p:cNvPr>
          <p:cNvSpPr txBox="1">
            <a:spLocks/>
          </p:cNvSpPr>
          <p:nvPr/>
        </p:nvSpPr>
        <p:spPr>
          <a:xfrm>
            <a:off x="3047999" y="442675"/>
            <a:ext cx="1991331" cy="574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Storing custom model artefact (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TorchServe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ready)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FADF9-637F-C604-8D17-D193D9B0C7EA}"/>
              </a:ext>
            </a:extLst>
          </p:cNvPr>
          <p:cNvSpPr txBox="1">
            <a:spLocks/>
          </p:cNvSpPr>
          <p:nvPr/>
        </p:nvSpPr>
        <p:spPr>
          <a:xfrm>
            <a:off x="5726678" y="442675"/>
            <a:ext cx="1991331" cy="574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Monitor for production tagged models and deploy to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TorchServe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containers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A419739-511A-26FC-EA84-0C8A2F33D16F}"/>
              </a:ext>
            </a:extLst>
          </p:cNvPr>
          <p:cNvSpPr txBox="1">
            <a:spLocks/>
          </p:cNvSpPr>
          <p:nvPr/>
        </p:nvSpPr>
        <p:spPr>
          <a:xfrm>
            <a:off x="8272007" y="3865496"/>
            <a:ext cx="1991331" cy="574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Servers models as HTTP/S endpoints</a:t>
            </a:r>
          </a:p>
        </p:txBody>
      </p:sp>
    </p:spTree>
    <p:extLst>
      <p:ext uri="{BB962C8B-B14F-4D97-AF65-F5344CB8AC3E}">
        <p14:creationId xmlns:p14="http://schemas.microsoft.com/office/powerpoint/2010/main" val="328374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506A-E797-6990-7B73-D0A9A938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Deployment to EPICS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CD571-DA12-AE4F-0EAB-4C0E3871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53331"/>
            <a:ext cx="5829300" cy="4351338"/>
          </a:xfrm>
        </p:spPr>
        <p:txBody>
          <a:bodyPr/>
          <a:lstStyle/>
          <a:p>
            <a:r>
              <a:rPr lang="en-GB" b="1" dirty="0"/>
              <a:t>Stack: Torch-serve &amp; p4p python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Originally built with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TF-serve</a:t>
            </a:r>
            <a:r>
              <a:rPr lang="en-GB" dirty="0"/>
              <a:t> but fond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Torch-Serve</a:t>
            </a:r>
            <a:r>
              <a:rPr lang="en-GB" dirty="0"/>
              <a:t> is a bit more flexible – can wrap around other frameworks.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Latency of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16-40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ms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/>
              <a:t>for small models (mostly attributed to network latency).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HTTP/S to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EPICS P4P</a:t>
            </a:r>
            <a:r>
              <a:rPr lang="en-GB" dirty="0"/>
              <a:t> server deployed as a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containers are highly </a:t>
            </a:r>
            <a:r>
              <a:rPr lang="en-GB" dirty="0" err="1"/>
              <a:t>templatable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6185F-C257-2945-788C-38E579127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/>
          <a:stretch/>
        </p:blipFill>
        <p:spPr>
          <a:xfrm>
            <a:off x="7111093" y="866691"/>
            <a:ext cx="1654540" cy="3697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D864AB-055B-3403-9AC1-2EEF95D21E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8" r="8933" b="21466"/>
          <a:stretch/>
        </p:blipFill>
        <p:spPr>
          <a:xfrm>
            <a:off x="7439974" y="4281874"/>
            <a:ext cx="996778" cy="10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2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C4FF7-A0A6-0CD7-F529-725744C6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365125"/>
            <a:ext cx="8093529" cy="574675"/>
          </a:xfrm>
        </p:spPr>
        <p:txBody>
          <a:bodyPr>
            <a:normAutofit/>
          </a:bodyPr>
          <a:lstStyle/>
          <a:p>
            <a:r>
              <a:rPr lang="en-GB" dirty="0"/>
              <a:t>Example 1 – ASTRA Surrogate – ISIS MEBT</a:t>
            </a:r>
          </a:p>
        </p:txBody>
      </p:sp>
      <p:pic>
        <p:nvPicPr>
          <p:cNvPr id="3" name="MEBT">
            <a:hlinkClick r:id="" action="ppaction://media"/>
            <a:extLst>
              <a:ext uri="{FF2B5EF4-FFF2-40B4-BE49-F238E27FC236}">
                <a16:creationId xmlns:a16="http://schemas.microsoft.com/office/drawing/2014/main" id="{E7D50A99-427E-D400-F805-AEABD6A024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1835" y="956578"/>
            <a:ext cx="8768329" cy="49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6" ma:contentTypeDescription="Create a new document." ma:contentTypeScope="" ma:versionID="3f32205e828f7673b0b9b0d9eebf48ef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eb6983e8a2aa9e49efed4522fdaf97eb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215452-8A30-4EA3-990F-213C63813C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62D15E-264E-46BA-8227-F78B9A4A7183}">
  <ds:schemaRefs>
    <ds:schemaRef ds:uri="4367b676-3231-4229-b246-27e36f6a6ea0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7a6c5452-7205-4e2c-a322-0d36e47a4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B8F5E0-6443-4F3B-85F5-E23BF401A0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6396</TotalTime>
  <Words>765</Words>
  <Application>Microsoft Office PowerPoint</Application>
  <PresentationFormat>Widescreen</PresentationFormat>
  <Paragraphs>128</Paragraphs>
  <Slides>14</Slides>
  <Notes>11</Notes>
  <HiddenSlides>1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Moderat Medium</vt:lpstr>
      <vt:lpstr>Roboto</vt:lpstr>
      <vt:lpstr>Calibri</vt:lpstr>
      <vt:lpstr>1_Title slide</vt:lpstr>
      <vt:lpstr>2_Triangles</vt:lpstr>
      <vt:lpstr>3_Pattern</vt:lpstr>
      <vt:lpstr>4_Blank Layouts</vt:lpstr>
      <vt:lpstr>Lean MLOps stack for development and deployment of Machine Learning models into an EPICS Control system </vt:lpstr>
      <vt:lpstr>Overview</vt:lpstr>
      <vt:lpstr>Motivation and Challenges</vt:lpstr>
      <vt:lpstr>Motivation – Software development practices we implement already</vt:lpstr>
      <vt:lpstr>Remote Workspaces/Development Environment</vt:lpstr>
      <vt:lpstr>Experiment, Model and Data Archiving</vt:lpstr>
      <vt:lpstr>Model Manager</vt:lpstr>
      <vt:lpstr>Deployment to EPICS</vt:lpstr>
      <vt:lpstr>Example 1 – ASTRA Surrogate – ISIS MEBT</vt:lpstr>
      <vt:lpstr>Example 2 - LEBT</vt:lpstr>
      <vt:lpstr>Workflow - Summary</vt:lpstr>
      <vt:lpstr>Further Developments</vt:lpstr>
      <vt:lpstr>Thank You</vt:lpstr>
      <vt:lpstr>In Practice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Leputa, Mateusz (STFC,RAL,ISIS)</cp:lastModifiedBy>
  <cp:revision>46</cp:revision>
  <cp:lastPrinted>2023-10-10T06:33:35Z</cp:lastPrinted>
  <dcterms:created xsi:type="dcterms:W3CDTF">2023-01-10T12:41:06Z</dcterms:created>
  <dcterms:modified xsi:type="dcterms:W3CDTF">2024-03-05T14:36:09Z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</Properties>
</file>