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87" r:id="rId1"/>
    <p:sldMasterId id="2147483712" r:id="rId2"/>
  </p:sldMasterIdLst>
  <p:notesMasterIdLst>
    <p:notesMasterId r:id="rId14"/>
  </p:notesMasterIdLst>
  <p:sldIdLst>
    <p:sldId id="710" r:id="rId3"/>
    <p:sldId id="736" r:id="rId4"/>
    <p:sldId id="775" r:id="rId5"/>
    <p:sldId id="783" r:id="rId6"/>
    <p:sldId id="780" r:id="rId7"/>
    <p:sldId id="782" r:id="rId8"/>
    <p:sldId id="781" r:id="rId9"/>
    <p:sldId id="784" r:id="rId10"/>
    <p:sldId id="785" r:id="rId11"/>
    <p:sldId id="786" r:id="rId12"/>
    <p:sldId id="779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6F6DC2EE-496B-4C54-BBDF-96AEFD049A42}">
          <p14:sldIdLst>
            <p14:sldId id="710"/>
            <p14:sldId id="736"/>
            <p14:sldId id="775"/>
            <p14:sldId id="783"/>
            <p14:sldId id="780"/>
            <p14:sldId id="782"/>
            <p14:sldId id="781"/>
            <p14:sldId id="784"/>
            <p14:sldId id="785"/>
            <p14:sldId id="786"/>
            <p14:sldId id="77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小龙" initials="小龙" lastIdx="1" clrIdx="0">
    <p:extLst>
      <p:ext uri="{19B8F6BF-5375-455C-9EA6-DF929625EA0E}">
        <p15:presenceInfo xmlns:p15="http://schemas.microsoft.com/office/powerpoint/2012/main" userId="ae0b19c9042e155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7A0"/>
    <a:srgbClr val="0C29BA"/>
    <a:srgbClr val="8FAA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5664" autoAdjust="0"/>
  </p:normalViewPr>
  <p:slideViewPr>
    <p:cSldViewPr snapToGrid="0">
      <p:cViewPr varScale="1">
        <p:scale>
          <a:sx n="96" d="100"/>
          <a:sy n="96" d="100"/>
        </p:scale>
        <p:origin x="560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altLang="zh-CN" sz="1800" dirty="0">
                <a:solidFill>
                  <a:schemeClr val="bg1"/>
                </a:solidFill>
              </a:rPr>
              <a:t>2023 </a:t>
            </a:r>
            <a:r>
              <a:rPr lang="en-US" altLang="zh-CN" sz="1800" dirty="0" err="1">
                <a:solidFill>
                  <a:schemeClr val="bg1"/>
                </a:solidFill>
              </a:rPr>
              <a:t>CAFe</a:t>
            </a:r>
            <a:r>
              <a:rPr lang="en-US" altLang="zh-CN" sz="1800" dirty="0">
                <a:solidFill>
                  <a:schemeClr val="bg1"/>
                </a:solidFill>
              </a:rPr>
              <a:t> II Accelerator Operation Duration Statistics</a:t>
            </a:r>
            <a:endParaRPr lang="zh-CN" altLang="en-US" sz="1800" dirty="0">
              <a:solidFill>
                <a:schemeClr val="bg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2023CAFe运行时长统计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8A4A-4E44-9616-76EB7344E988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8A4A-4E44-9616-76EB7344E988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8A4A-4E44-9616-76EB7344E988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8A4A-4E44-9616-76EB7344E98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Beam commissioning</c:v>
                </c:pt>
                <c:pt idx="1">
                  <c:v>Terminal commissioning</c:v>
                </c:pt>
                <c:pt idx="2">
                  <c:v>Machine study</c:v>
                </c:pt>
                <c:pt idx="3">
                  <c:v>Synthesis Experiment of Superheavy Elements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9.6380090497737561E-2</c:v>
                </c:pt>
                <c:pt idx="1">
                  <c:v>2.4886877828054297E-2</c:v>
                </c:pt>
                <c:pt idx="2">
                  <c:v>1.2217194570135747E-2</c:v>
                </c:pt>
                <c:pt idx="3">
                  <c:v>0.86696832579185523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83-4254-B162-C0A2AF28005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928FC6-2430-40C4-9DA1-5A6A1FB90C3A}" type="datetimeFigureOut">
              <a:rPr lang="zh-CN" altLang="en-US" smtClean="0"/>
              <a:t>2024/3/6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008DEF-0BE7-4625-8FC6-FF27F39C0B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4524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008DEF-0BE7-4625-8FC6-FF27F39C0B5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13866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008DEF-0BE7-4625-8FC6-FF27F39C0B5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78873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008DEF-0BE7-4625-8FC6-FF27F39C0B5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4330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008DEF-0BE7-4625-8FC6-FF27F39C0B5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308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008DEF-0BE7-4625-8FC6-FF27F39C0B5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356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008DEF-0BE7-4625-8FC6-FF27F39C0B5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2548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008DEF-0BE7-4625-8FC6-FF27F39C0B5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1341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008DEF-0BE7-4625-8FC6-FF27F39C0B5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8887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008DEF-0BE7-4625-8FC6-FF27F39C0B5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42172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008DEF-0BE7-4625-8FC6-FF27F39C0B5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08105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008DEF-0BE7-4625-8FC6-FF27F39C0B5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3018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9A5747-D9A7-28E8-A397-666F5CC47F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7727633-573C-5259-13F6-6C6253A4F5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5D68453-13EE-02A4-88C0-5EEF3D5D30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3831CC-9E63-480C-8FE1-BEC22A2A27C7}" type="datetimeFigureOut">
              <a:rPr lang="zh-CN" altLang="en-US" smtClean="0"/>
              <a:t>2024/3/6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27F7D06-BAC5-6608-ACC1-A0D6B1D3F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E0EF72F-B15F-9E95-1DD7-B6A644680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7408A3-4744-4049-B420-D04DB793213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12D917C-CB5D-FE54-8D50-100F78DC2F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56"/>
            <a:ext cx="12192000" cy="902118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2A4C7B97-F68C-001E-F04A-43C5A6F9A91D}"/>
              </a:ext>
            </a:extLst>
          </p:cNvPr>
          <p:cNvSpPr/>
          <p:nvPr userDrawn="1"/>
        </p:nvSpPr>
        <p:spPr>
          <a:xfrm>
            <a:off x="0" y="6633556"/>
            <a:ext cx="12192000" cy="224444"/>
          </a:xfrm>
          <a:prstGeom prst="rect">
            <a:avLst/>
          </a:prstGeom>
          <a:solidFill>
            <a:srgbClr val="0047A0"/>
          </a:solidFill>
          <a:ln>
            <a:solidFill>
              <a:srgbClr val="0047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0602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F820AA-E556-1601-0A2C-9CBA72265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0CBFEC3-0CC5-2428-2A1E-68A97E06F2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6A334C-DA90-BD6E-C682-2E8BD969B6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3831CC-9E63-480C-8FE1-BEC22A2A27C7}" type="datetimeFigureOut">
              <a:rPr lang="zh-CN" altLang="en-US" smtClean="0"/>
              <a:t>2024/3/6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4C5E898-82D0-5EBA-2773-7BD3895DF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09C682-2424-9792-4F74-F20CF3169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7408A3-4744-4049-B420-D04DB79321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266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924E313-9DEF-E09F-1BA3-AB0F314A2C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31FF545-81D0-1FF9-BAE8-CA7FD9D41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5082D43-8B1E-D2F0-3F10-3C9AB4F369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3831CC-9E63-480C-8FE1-BEC22A2A27C7}" type="datetimeFigureOut">
              <a:rPr lang="zh-CN" altLang="en-US" smtClean="0"/>
              <a:t>2024/3/6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A6202E1-C7B7-E7B6-8F37-27998308D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9FA5DD-2230-C237-D68D-ECDA265AB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7408A3-4744-4049-B420-D04DB79321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0835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1E6930-8AB7-7BEF-06B1-8BFB7D35B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109191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67" b="1">
                <a:latin typeface="Times New Roman" panose="02020603050405020304" charset="0"/>
                <a:cs typeface="Times New Roman" panose="02020603050405020304" charset="0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0714691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587892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8025138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2024/3/6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0716295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2024/3/6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9735219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2024/3/6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2939889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2024/3/6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53657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DA579E-A533-F1C1-B980-6E73170F8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8A5C5E0-74E6-D705-34E5-41ECCE646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233E41-E76D-5DBE-98C3-C97ACC7502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3831CC-9E63-480C-8FE1-BEC22A2A27C7}" type="datetimeFigureOut">
              <a:rPr lang="zh-CN" altLang="en-US" smtClean="0"/>
              <a:t>2024/3/6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B86D826-700C-864B-CFAC-23563A3F3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5BDEA7-1424-C29D-7F24-71C063BC3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7408A3-4744-4049-B420-D04DB79321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34606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2024/3/6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911560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2024/3/6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1824224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9173778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421199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FCCCF8-C313-2495-D7EE-07D4D68E8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970F101-EF48-4B39-6344-23DAA0241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300BB67-E30D-8589-0DE2-ABB4292D75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3831CC-9E63-480C-8FE1-BEC22A2A27C7}" type="datetimeFigureOut">
              <a:rPr lang="zh-CN" altLang="en-US" smtClean="0"/>
              <a:t>2024/3/6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F155909-B25B-1315-0AB8-3DFA367FB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A67D44-664E-D7AC-CDF4-19B379EBC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7408A3-4744-4049-B420-D04DB79321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4466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8349F8-6876-2E13-F60E-68E568D37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AFDAA65-9E49-543F-A8BA-864178C67D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7400172-1B25-B84A-779D-CDE82444CE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C2BC746-7436-6BE4-5693-40E248854E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3831CC-9E63-480C-8FE1-BEC22A2A27C7}" type="datetimeFigureOut">
              <a:rPr lang="zh-CN" altLang="en-US" smtClean="0"/>
              <a:t>2024/3/6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03D8F84-3B3A-5BD4-BC55-068CD8C46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BAC5C2A-228A-E9C9-4B4F-A437FE452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7408A3-4744-4049-B420-D04DB79321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6246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388D30-DF03-ABDD-AE52-A60171AF5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5FABB39-EC69-A122-29A3-8F40075B25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662993B-06CD-B859-63CF-52C67B56DF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E132A64-B0FC-B993-9251-07993B9754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00EF30A-3B8E-EA11-60E1-B72E046FC9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90AAC0D-A012-757A-CB8E-FA715BD3D1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3831CC-9E63-480C-8FE1-BEC22A2A27C7}" type="datetimeFigureOut">
              <a:rPr lang="zh-CN" altLang="en-US" smtClean="0"/>
              <a:t>2024/3/6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9BB9A56-5983-C14D-6E37-7ACBB0421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1906252-132B-96DC-6F76-4A81E100B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7408A3-4744-4049-B420-D04DB79321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1937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CBB8C6-5C16-715B-BE63-2C1163452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DF69C12-9637-C476-B281-C600FD5BCE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3831CC-9E63-480C-8FE1-BEC22A2A27C7}" type="datetimeFigureOut">
              <a:rPr lang="zh-CN" altLang="en-US" smtClean="0"/>
              <a:t>2024/3/6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205644D-9253-F7FA-BCC7-0E6EBF928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341760F-A5F5-F447-1208-CF59BAE69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7408A3-4744-4049-B420-D04DB79321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134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C7F09FB-555E-342E-1952-D9C3CCD692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3831CC-9E63-480C-8FE1-BEC22A2A27C7}" type="datetimeFigureOut">
              <a:rPr lang="zh-CN" altLang="en-US" smtClean="0"/>
              <a:t>2024/3/6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1874F2D-25F5-1C72-C483-36CEC46BE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DB68067-E25B-D00D-C7E3-CCBE32FBE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7408A3-4744-4049-B420-D04DB79321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8119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E43AF8-70CB-E0B6-DD1A-6D48A2A9A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08B1564-F93C-CD57-AE9E-C62FFFE14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7E87D66-00DD-B09B-92AA-A6CC8262C1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EB0D5E3-4793-834F-7A30-4F9193CE90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3831CC-9E63-480C-8FE1-BEC22A2A27C7}" type="datetimeFigureOut">
              <a:rPr lang="zh-CN" altLang="en-US" smtClean="0"/>
              <a:t>2024/3/6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77978AE-B107-910D-B613-2EBAF5A27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BBF9135-BC3D-8EFB-43FF-8A23A3032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7408A3-4744-4049-B420-D04DB79321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4749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6EB789-CBE8-4749-C9B9-5EB43B594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DB7FD69-F57B-2BD5-8644-CABB00083D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F703A99-F163-FF87-E05B-23AAD86EBD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38A7E95-9C55-7E53-A238-862D30DB46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3831CC-9E63-480C-8FE1-BEC22A2A27C7}" type="datetimeFigureOut">
              <a:rPr lang="zh-CN" altLang="en-US" smtClean="0"/>
              <a:t>2024/3/6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17D6630-81E5-BD1F-BD18-0D1E7D63D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BC2F69F-0CEF-B517-DF07-563F1A164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7408A3-4744-4049-B420-D04DB79321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7149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BA66565-BEDB-0128-0EE8-122F8260723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56"/>
            <a:ext cx="12192000" cy="902118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5022FFA3-1837-8C03-034C-013AA6DA3418}"/>
              </a:ext>
            </a:extLst>
          </p:cNvPr>
          <p:cNvSpPr/>
          <p:nvPr userDrawn="1"/>
        </p:nvSpPr>
        <p:spPr>
          <a:xfrm>
            <a:off x="0" y="6633556"/>
            <a:ext cx="12192000" cy="224444"/>
          </a:xfrm>
          <a:prstGeom prst="rect">
            <a:avLst/>
          </a:prstGeom>
          <a:solidFill>
            <a:srgbClr val="0047A0"/>
          </a:solidFill>
          <a:ln>
            <a:solidFill>
              <a:srgbClr val="0047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983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3352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6.png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6E241FF-B283-7C2E-4675-E711E1AE39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38412" y="1147115"/>
            <a:ext cx="5945914" cy="114648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ED8C1DC1-A309-59F0-CCF7-A326E90626CD}"/>
              </a:ext>
            </a:extLst>
          </p:cNvPr>
          <p:cNvSpPr/>
          <p:nvPr/>
        </p:nvSpPr>
        <p:spPr>
          <a:xfrm>
            <a:off x="0" y="2344614"/>
            <a:ext cx="12192000" cy="2219791"/>
          </a:xfrm>
          <a:prstGeom prst="rect">
            <a:avLst/>
          </a:prstGeom>
          <a:solidFill>
            <a:srgbClr val="0047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3200" b="1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From Simulation to Reality: Real-Time Control of </a:t>
            </a:r>
          </a:p>
          <a:p>
            <a:pPr algn="ctr"/>
            <a:r>
              <a:rPr lang="en-US" altLang="zh-CN" sz="2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Superconducting Linear Particle Accelerator using </a:t>
            </a:r>
          </a:p>
          <a:p>
            <a:pPr algn="ctr"/>
            <a:r>
              <a:rPr lang="en-US" altLang="zh-CN" sz="2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Trend-Based Reinforcement learning Algorithm</a:t>
            </a:r>
          </a:p>
          <a:p>
            <a:endParaRPr lang="zh-CN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F9E5B05A-4E3E-388A-2632-4A10D81C91A6}"/>
              </a:ext>
            </a:extLst>
          </p:cNvPr>
          <p:cNvGrpSpPr/>
          <p:nvPr/>
        </p:nvGrpSpPr>
        <p:grpSpPr>
          <a:xfrm>
            <a:off x="1702353" y="3214186"/>
            <a:ext cx="478172" cy="822121"/>
            <a:chOff x="1367406" y="2910980"/>
            <a:chExt cx="478172" cy="822121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4B4AC1E0-C600-7FC2-00BE-376C97E7B123}"/>
                </a:ext>
              </a:extLst>
            </p:cNvPr>
            <p:cNvCxnSpPr>
              <a:cxnSpLocks/>
            </p:cNvCxnSpPr>
            <p:nvPr/>
          </p:nvCxnSpPr>
          <p:spPr>
            <a:xfrm>
              <a:off x="1367406" y="2910980"/>
              <a:ext cx="0" cy="82212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F8F96725-0639-B913-FF51-65441B204AAC}"/>
                </a:ext>
              </a:extLst>
            </p:cNvPr>
            <p:cNvCxnSpPr>
              <a:cxnSpLocks/>
            </p:cNvCxnSpPr>
            <p:nvPr/>
          </p:nvCxnSpPr>
          <p:spPr>
            <a:xfrm>
              <a:off x="1367406" y="3733101"/>
              <a:ext cx="47817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8B0512BE-91F6-EA00-809A-32677DF6A5C2}"/>
              </a:ext>
            </a:extLst>
          </p:cNvPr>
          <p:cNvGrpSpPr/>
          <p:nvPr/>
        </p:nvGrpSpPr>
        <p:grpSpPr>
          <a:xfrm rot="10800000">
            <a:off x="9861582" y="2803125"/>
            <a:ext cx="478172" cy="822121"/>
            <a:chOff x="1367406" y="2910980"/>
            <a:chExt cx="478172" cy="822121"/>
          </a:xfrm>
        </p:grpSpPr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0E7A1FE7-8B32-6ED7-94B3-5D7AFFF60A71}"/>
                </a:ext>
              </a:extLst>
            </p:cNvPr>
            <p:cNvCxnSpPr>
              <a:cxnSpLocks/>
            </p:cNvCxnSpPr>
            <p:nvPr/>
          </p:nvCxnSpPr>
          <p:spPr>
            <a:xfrm>
              <a:off x="1367406" y="2910980"/>
              <a:ext cx="0" cy="82212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15E936EB-2FEE-9FB6-4491-9820C5C8D966}"/>
                </a:ext>
              </a:extLst>
            </p:cNvPr>
            <p:cNvCxnSpPr>
              <a:cxnSpLocks/>
            </p:cNvCxnSpPr>
            <p:nvPr/>
          </p:nvCxnSpPr>
          <p:spPr>
            <a:xfrm>
              <a:off x="1367406" y="3733101"/>
              <a:ext cx="47817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E9F211B3-31C3-12B8-3390-E9497DDD5C09}"/>
              </a:ext>
            </a:extLst>
          </p:cNvPr>
          <p:cNvSpPr txBox="1"/>
          <p:nvPr/>
        </p:nvSpPr>
        <p:spPr>
          <a:xfrm>
            <a:off x="2852874" y="4712898"/>
            <a:ext cx="748688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Authors: </a:t>
            </a:r>
            <a:r>
              <a:rPr lang="en-US" altLang="zh-CN" b="1" dirty="0" err="1">
                <a:latin typeface="Arial" panose="020B0604020202020204" pitchFamily="34" charset="0"/>
                <a:cs typeface="Arial" panose="020B0604020202020204" pitchFamily="34" charset="0"/>
              </a:rPr>
              <a:t>Xiaolong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 Chen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Chunguang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, Zhijun Wang, Yuan He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Speaker: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Chunguang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D024D485-38E7-A8F9-1D1C-C71DC6459445}"/>
              </a:ext>
            </a:extLst>
          </p:cNvPr>
          <p:cNvGrpSpPr/>
          <p:nvPr/>
        </p:nvGrpSpPr>
        <p:grpSpPr>
          <a:xfrm>
            <a:off x="2534702" y="5245627"/>
            <a:ext cx="318172" cy="305250"/>
            <a:chOff x="6451592" y="5022443"/>
            <a:chExt cx="578839" cy="578839"/>
          </a:xfrm>
        </p:grpSpPr>
        <p:sp>
          <p:nvSpPr>
            <p:cNvPr id="25" name="流程图: 接点 24">
              <a:extLst>
                <a:ext uri="{FF2B5EF4-FFF2-40B4-BE49-F238E27FC236}">
                  <a16:creationId xmlns:a16="http://schemas.microsoft.com/office/drawing/2014/main" id="{EF524EF0-FB04-1ED0-852E-0422357E4F85}"/>
                </a:ext>
              </a:extLst>
            </p:cNvPr>
            <p:cNvSpPr/>
            <p:nvPr/>
          </p:nvSpPr>
          <p:spPr>
            <a:xfrm>
              <a:off x="6451592" y="5022443"/>
              <a:ext cx="578839" cy="578839"/>
            </a:xfrm>
            <a:prstGeom prst="flowChartConnector">
              <a:avLst/>
            </a:prstGeom>
            <a:solidFill>
              <a:srgbClr val="0047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7" name="图形 26" descr="无线话筒">
              <a:extLst>
                <a:ext uri="{FF2B5EF4-FFF2-40B4-BE49-F238E27FC236}">
                  <a16:creationId xmlns:a16="http://schemas.microsoft.com/office/drawing/2014/main" id="{CD2E9003-4FD7-AA20-1C58-AF9969D06B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512411" y="5105517"/>
              <a:ext cx="457200" cy="457200"/>
            </a:xfrm>
            <a:prstGeom prst="rect">
              <a:avLst/>
            </a:prstGeom>
          </p:spPr>
        </p:pic>
      </p:grpSp>
      <p:pic>
        <p:nvPicPr>
          <p:cNvPr id="32" name="图片 31">
            <a:extLst>
              <a:ext uri="{FF2B5EF4-FFF2-40B4-BE49-F238E27FC236}">
                <a16:creationId xmlns:a16="http://schemas.microsoft.com/office/drawing/2014/main" id="{6A787895-8949-5658-EC89-384F72A20C5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455" y="-5976"/>
            <a:ext cx="1343829" cy="129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9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>
            <a:extLst>
              <a:ext uri="{FF2B5EF4-FFF2-40B4-BE49-F238E27FC236}">
                <a16:creationId xmlns:a16="http://schemas.microsoft.com/office/drawing/2014/main" id="{90C3EEA7-82A0-419C-8D8D-356383B1C549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41654" y="167424"/>
            <a:ext cx="10245700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dirty="0">
                <a:solidFill>
                  <a:srgbClr val="4472C4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Summary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E939606-9422-437C-9C9D-8A58D22C3F48}"/>
              </a:ext>
            </a:extLst>
          </p:cNvPr>
          <p:cNvSpPr txBox="1"/>
          <p:nvPr/>
        </p:nvSpPr>
        <p:spPr>
          <a:xfrm>
            <a:off x="680484" y="999986"/>
            <a:ext cx="11107479" cy="5442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b="0" i="0" dirty="0">
                <a:solidFill>
                  <a:srgbClr val="0D0D0D"/>
                </a:solidFill>
                <a:effectLst/>
                <a:latin typeface="Söhne"/>
              </a:rPr>
              <a:t>RL beam commissioning tools are now used daily in </a:t>
            </a:r>
            <a:r>
              <a:rPr lang="en-US" altLang="zh-CN" sz="2000" b="0" i="0" dirty="0" err="1">
                <a:solidFill>
                  <a:srgbClr val="0D0D0D"/>
                </a:solidFill>
                <a:effectLst/>
                <a:latin typeface="Söhne"/>
              </a:rPr>
              <a:t>CAFe</a:t>
            </a:r>
            <a:r>
              <a:rPr lang="en-US" altLang="zh-CN" sz="2000" b="0" i="0" dirty="0">
                <a:solidFill>
                  <a:srgbClr val="0D0D0D"/>
                </a:solidFill>
                <a:effectLst/>
                <a:latin typeface="Söhne"/>
              </a:rPr>
              <a:t> II,  saving a significant amount of time.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Incorporating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time sequence data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enhances the algorithm's robustness.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Parameters alignment and domain randomization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facilitate sim2real transfer.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A conversion coefficient between magnetic field to current is beneficial for diverse beams and lattices.</a:t>
            </a:r>
          </a:p>
          <a:p>
            <a:pPr>
              <a:lnSpc>
                <a:spcPct val="150000"/>
              </a:lnSpc>
            </a:pP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Sim2real is advantageous!</a:t>
            </a:r>
          </a:p>
          <a:p>
            <a:pPr>
              <a:lnSpc>
                <a:spcPct val="150000"/>
              </a:lnSpc>
            </a:pP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Future: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Try higher dimensional tasks.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More complex optimization problems.        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853FD82-3DA3-921F-657B-B3791C22D956}"/>
              </a:ext>
            </a:extLst>
          </p:cNvPr>
          <p:cNvSpPr txBox="1"/>
          <p:nvPr/>
        </p:nvSpPr>
        <p:spPr>
          <a:xfrm>
            <a:off x="11323983" y="6559825"/>
            <a:ext cx="768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>
                <a:solidFill>
                  <a:schemeClr val="bg1"/>
                </a:solidFill>
              </a:rPr>
              <a:t>9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589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73D13497-9407-2407-D1B3-01FAFB763B35}"/>
              </a:ext>
            </a:extLst>
          </p:cNvPr>
          <p:cNvSpPr txBox="1"/>
          <p:nvPr/>
        </p:nvSpPr>
        <p:spPr>
          <a:xfrm>
            <a:off x="-87086" y="2537154"/>
            <a:ext cx="121405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solidFill>
                  <a:srgbClr val="0047A0"/>
                </a:solidFill>
              </a:rPr>
              <a:t>Thank you</a:t>
            </a:r>
          </a:p>
          <a:p>
            <a:pPr algn="ctr"/>
            <a:endParaRPr lang="en-US" altLang="zh-CN" sz="7200" dirty="0">
              <a:solidFill>
                <a:srgbClr val="0047A0"/>
              </a:solidFill>
            </a:endParaRPr>
          </a:p>
          <a:p>
            <a:pPr algn="ctr"/>
            <a:r>
              <a:rPr lang="en-US" altLang="zh-CN" sz="3200" b="1" dirty="0">
                <a:solidFill>
                  <a:srgbClr val="0047A0"/>
                </a:solidFill>
              </a:rPr>
              <a:t>Email: chenxiaolong@impcas.ac.cn</a:t>
            </a:r>
            <a:endParaRPr lang="zh-CN" altLang="en-US" sz="3200" b="1" dirty="0">
              <a:solidFill>
                <a:srgbClr val="0047A0"/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D30EB9B-45A8-0495-05C4-B5EA0AC6F9F9}"/>
              </a:ext>
            </a:extLst>
          </p:cNvPr>
          <p:cNvSpPr txBox="1"/>
          <p:nvPr/>
        </p:nvSpPr>
        <p:spPr>
          <a:xfrm>
            <a:off x="11323983" y="6559825"/>
            <a:ext cx="768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>
                <a:solidFill>
                  <a:schemeClr val="bg1"/>
                </a:solidFill>
              </a:rPr>
              <a:t>10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368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AF05F739-F0BF-A707-02EA-2619349A177D}"/>
              </a:ext>
            </a:extLst>
          </p:cNvPr>
          <p:cNvSpPr txBox="1"/>
          <p:nvPr/>
        </p:nvSpPr>
        <p:spPr>
          <a:xfrm>
            <a:off x="2871507" y="1942998"/>
            <a:ext cx="7419975" cy="2932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zh-CN" sz="24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Motivation and background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zh-CN" sz="24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Method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zh-CN" sz="24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Experiments and Results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zh-CN" sz="24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C786EAF7-D76A-F36D-63A5-8307DF4FC6AD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41654" y="167424"/>
            <a:ext cx="8117650" cy="47166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65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Outline</a:t>
            </a:r>
            <a:endParaRPr kumimoji="0" lang="zh-CN" altLang="en-US" sz="3065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E652391-71F4-BB06-6751-F86A1B27CD39}"/>
              </a:ext>
            </a:extLst>
          </p:cNvPr>
          <p:cNvSpPr txBox="1"/>
          <p:nvPr/>
        </p:nvSpPr>
        <p:spPr>
          <a:xfrm>
            <a:off x="11323983" y="6559825"/>
            <a:ext cx="768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>
                <a:solidFill>
                  <a:schemeClr val="bg1"/>
                </a:solidFill>
              </a:rPr>
              <a:t>1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564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>
            <a:extLst>
              <a:ext uri="{FF2B5EF4-FFF2-40B4-BE49-F238E27FC236}">
                <a16:creationId xmlns:a16="http://schemas.microsoft.com/office/drawing/2014/main" id="{6C3CAD22-36DE-24D5-5545-ED37C34CBCA0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41654" y="167424"/>
            <a:ext cx="8117650" cy="47166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65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Motivation</a:t>
            </a:r>
            <a:endParaRPr kumimoji="0" lang="zh-CN" altLang="en-US" sz="3065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aphicFrame>
        <p:nvGraphicFramePr>
          <p:cNvPr id="12" name="图表 11">
            <a:extLst>
              <a:ext uri="{FF2B5EF4-FFF2-40B4-BE49-F238E27FC236}">
                <a16:creationId xmlns:a16="http://schemas.microsoft.com/office/drawing/2014/main" id="{EB6EA874-A81F-02EF-0357-AA7E8EECCE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9172549"/>
              </p:ext>
            </p:extLst>
          </p:nvPr>
        </p:nvGraphicFramePr>
        <p:xfrm>
          <a:off x="6039371" y="954636"/>
          <a:ext cx="5096457" cy="3085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矩形 12">
            <a:extLst>
              <a:ext uri="{FF2B5EF4-FFF2-40B4-BE49-F238E27FC236}">
                <a16:creationId xmlns:a16="http://schemas.microsoft.com/office/drawing/2014/main" id="{610D1FF7-A306-3948-4647-763AC1141AE5}"/>
              </a:ext>
            </a:extLst>
          </p:cNvPr>
          <p:cNvSpPr/>
          <p:nvPr/>
        </p:nvSpPr>
        <p:spPr bwMode="auto">
          <a:xfrm>
            <a:off x="501710" y="4093647"/>
            <a:ext cx="5152837" cy="2399302"/>
          </a:xfrm>
          <a:prstGeom prst="rect">
            <a:avLst/>
          </a:prstGeom>
          <a:solidFill>
            <a:srgbClr val="FDEADA"/>
          </a:solidFill>
          <a:ln w="317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r>
              <a:rPr lang="en-US" altLang="zh-CN" sz="2000" b="1" dirty="0">
                <a:latin typeface="Arial" panose="020B0604020202020204" pitchFamily="34" charset="0"/>
                <a:ea typeface="仿宋" panose="02010609060101010101" pitchFamily="49" charset="-122"/>
                <a:cs typeface="Arial" panose="020B0604020202020204" pitchFamily="34" charset="0"/>
              </a:rPr>
              <a:t>Features</a:t>
            </a:r>
            <a:r>
              <a:rPr lang="zh-CN" altLang="en-US" sz="2000" b="1" dirty="0">
                <a:latin typeface="Arial" panose="020B0604020202020204" pitchFamily="34" charset="0"/>
                <a:ea typeface="仿宋" panose="02010609060101010101" pitchFamily="49" charset="-122"/>
                <a:cs typeface="Arial" panose="020B0604020202020204" pitchFamily="34" charset="0"/>
              </a:rPr>
              <a:t>：</a:t>
            </a:r>
            <a:endParaRPr lang="en-US" altLang="zh-CN" sz="2000" b="1" dirty="0">
              <a:latin typeface="Arial" panose="020B0604020202020204" pitchFamily="34" charset="0"/>
              <a:ea typeface="仿宋" panose="02010609060101010101" pitchFamily="49" charset="-122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2000" dirty="0">
                <a:latin typeface="Arial" panose="020B0604020202020204" pitchFamily="34" charset="0"/>
                <a:ea typeface="仿宋" panose="02010609060101010101" pitchFamily="49" charset="-122"/>
                <a:cs typeface="Arial" panose="020B0604020202020204" pitchFamily="34" charset="0"/>
              </a:rPr>
              <a:t>Highly non-linearity: Beam dynamics and control strategies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2000" dirty="0">
                <a:latin typeface="Arial" panose="020B0604020202020204" pitchFamily="34" charset="0"/>
                <a:ea typeface="仿宋" panose="02010609060101010101" pitchFamily="49" charset="-122"/>
                <a:cs typeface="Arial" panose="020B0604020202020204" pitchFamily="34" charset="0"/>
              </a:rPr>
              <a:t>Hard to tuning and time consuming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2000" dirty="0">
                <a:latin typeface="Arial" panose="020B0604020202020204" pitchFamily="34" charset="0"/>
                <a:ea typeface="仿宋" panose="02010609060101010101" pitchFamily="49" charset="-122"/>
                <a:cs typeface="Arial" panose="020B0604020202020204" pitchFamily="34" charset="0"/>
              </a:rPr>
              <a:t>Complex beam requirements</a:t>
            </a:r>
          </a:p>
          <a:p>
            <a:endParaRPr lang="zh-CN" altLang="en-US" sz="2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96A61233-7237-40C1-89E3-5EB8F847C6CD}"/>
              </a:ext>
            </a:extLst>
          </p:cNvPr>
          <p:cNvGrpSpPr/>
          <p:nvPr/>
        </p:nvGrpSpPr>
        <p:grpSpPr>
          <a:xfrm>
            <a:off x="501711" y="980426"/>
            <a:ext cx="5152838" cy="3001627"/>
            <a:chOff x="501711" y="1143457"/>
            <a:chExt cx="5152838" cy="3001627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A919F465-AB71-15FF-2B90-63990A19ABF5}"/>
                </a:ext>
              </a:extLst>
            </p:cNvPr>
            <p:cNvGrpSpPr/>
            <p:nvPr/>
          </p:nvGrpSpPr>
          <p:grpSpPr>
            <a:xfrm>
              <a:off x="501711" y="1143457"/>
              <a:ext cx="5152838" cy="3001627"/>
              <a:chOff x="397357" y="1021116"/>
              <a:chExt cx="4802186" cy="2474875"/>
            </a:xfrm>
          </p:grpSpPr>
          <p:pic>
            <p:nvPicPr>
              <p:cNvPr id="5" name="Picture 2">
                <a:extLst>
                  <a:ext uri="{FF2B5EF4-FFF2-40B4-BE49-F238E27FC236}">
                    <a16:creationId xmlns:a16="http://schemas.microsoft.com/office/drawing/2014/main" id="{C0294D57-02A4-324D-4EAC-B3066076E660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5"/>
              <a:stretch>
                <a:fillRect/>
              </a:stretch>
            </p:blipFill>
            <p:spPr>
              <a:xfrm>
                <a:off x="498362" y="1050879"/>
                <a:ext cx="4626532" cy="242384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9" name="圆角矩形 13">
                <a:extLst>
                  <a:ext uri="{FF2B5EF4-FFF2-40B4-BE49-F238E27FC236}">
                    <a16:creationId xmlns:a16="http://schemas.microsoft.com/office/drawing/2014/main" id="{38FCEE0F-24DF-1BDA-8E85-BA128FF77146}"/>
                  </a:ext>
                </a:extLst>
              </p:cNvPr>
              <p:cNvSpPr/>
              <p:nvPr/>
            </p:nvSpPr>
            <p:spPr>
              <a:xfrm>
                <a:off x="397357" y="1021116"/>
                <a:ext cx="4802186" cy="2474875"/>
              </a:xfrm>
              <a:prstGeom prst="roundRect">
                <a:avLst>
                  <a:gd name="adj" fmla="val 4969"/>
                </a:avLst>
              </a:prstGeom>
              <a:noFill/>
              <a:ln>
                <a:solidFill>
                  <a:srgbClr val="0070C0"/>
                </a:solidFill>
                <a:prstDash val="sysDash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83A24A1A-A4AF-DE4B-2421-A154A335DD95}"/>
                </a:ext>
              </a:extLst>
            </p:cNvPr>
            <p:cNvSpPr txBox="1"/>
            <p:nvPr/>
          </p:nvSpPr>
          <p:spPr>
            <a:xfrm>
              <a:off x="554585" y="1229361"/>
              <a:ext cx="5047090" cy="36933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CAFe</a:t>
              </a:r>
              <a:r>
                <a:rPr lang="en-US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 II</a:t>
              </a:r>
              <a:r>
                <a:rPr lang="en-US" altLang="zh-CN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 ——</a:t>
              </a:r>
              <a:r>
                <a:rPr lang="zh-CN" altLang="en-US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An ion particle accelerator  </a:t>
              </a:r>
              <a:endPara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endParaRPr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B21570F7-401F-4490-A464-4967499B8E0D}"/>
              </a:ext>
            </a:extLst>
          </p:cNvPr>
          <p:cNvSpPr txBox="1"/>
          <p:nvPr/>
        </p:nvSpPr>
        <p:spPr>
          <a:xfrm>
            <a:off x="6039371" y="4355916"/>
            <a:ext cx="53832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b="1" i="1" dirty="0" err="1">
                <a:latin typeface="Arial" panose="020B0604020202020204" pitchFamily="34" charset="0"/>
                <a:cs typeface="Arial" panose="020B0604020202020204" pitchFamily="34" charset="0"/>
              </a:rPr>
              <a:t>CAFe</a:t>
            </a:r>
            <a:r>
              <a:rPr lang="en-US" altLang="zh-CN" b="1" i="1" dirty="0">
                <a:latin typeface="Arial" panose="020B0604020202020204" pitchFamily="34" charset="0"/>
                <a:cs typeface="Arial" panose="020B0604020202020204" pitchFamily="34" charset="0"/>
              </a:rPr>
              <a:t> II :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significant potential to compress accelerator beam commissioning time.</a:t>
            </a:r>
          </a:p>
          <a:p>
            <a:pPr algn="just"/>
            <a:endParaRPr lang="en-US" altLang="zh-CN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zh-CN" b="1" i="1" dirty="0">
                <a:latin typeface="Arial" panose="020B0604020202020204" pitchFamily="34" charset="0"/>
                <a:cs typeface="Arial" panose="020B0604020202020204" pitchFamily="34" charset="0"/>
              </a:rPr>
              <a:t>Goal: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Design a automatic and robustness controller for beam tuning to save precious beam time for other fundamental physic experiments.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82BDB7C-D6C0-5017-212F-D4236BF35C94}"/>
              </a:ext>
            </a:extLst>
          </p:cNvPr>
          <p:cNvSpPr txBox="1"/>
          <p:nvPr/>
        </p:nvSpPr>
        <p:spPr>
          <a:xfrm>
            <a:off x="529991" y="1404884"/>
            <a:ext cx="3192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China Accelerator Facility for superheavy Elements</a:t>
            </a:r>
            <a:endParaRPr lang="zh-CN" altLang="en-US" sz="1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27E5CC8-5446-7F97-565C-C5656BBBFE13}"/>
              </a:ext>
            </a:extLst>
          </p:cNvPr>
          <p:cNvSpPr txBox="1"/>
          <p:nvPr/>
        </p:nvSpPr>
        <p:spPr>
          <a:xfrm>
            <a:off x="11323983" y="6559825"/>
            <a:ext cx="768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>
                <a:solidFill>
                  <a:schemeClr val="bg1"/>
                </a:solidFill>
              </a:rPr>
              <a:t>2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618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>
            <a:extLst>
              <a:ext uri="{FF2B5EF4-FFF2-40B4-BE49-F238E27FC236}">
                <a16:creationId xmlns:a16="http://schemas.microsoft.com/office/drawing/2014/main" id="{2316F3EB-7168-41E2-B80A-556AB1B157B9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94054" y="319824"/>
            <a:ext cx="10245700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Orbit correction in superconducting section in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CAFe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II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AC09197-0B6E-45D5-8F23-84698F7865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82" y="2144387"/>
            <a:ext cx="6762307" cy="380379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E2900573-2A09-4077-BD82-53DD0ED7A98D}"/>
              </a:ext>
            </a:extLst>
          </p:cNvPr>
          <p:cNvSpPr txBox="1"/>
          <p:nvPr/>
        </p:nvSpPr>
        <p:spPr>
          <a:xfrm>
            <a:off x="699032" y="5970039"/>
            <a:ext cx="5617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Structure of the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superconducting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section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CAFe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II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88BBB0B-A10F-4AEA-AB16-84D96C79D015}"/>
              </a:ext>
            </a:extLst>
          </p:cNvPr>
          <p:cNvSpPr txBox="1"/>
          <p:nvPr/>
        </p:nvSpPr>
        <p:spPr>
          <a:xfrm>
            <a:off x="7279756" y="3884858"/>
            <a:ext cx="4657061" cy="2534027"/>
          </a:xfrm>
          <a:prstGeom prst="rect">
            <a:avLst/>
          </a:prstGeom>
          <a:noFill/>
          <a:ln w="15875"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i="1" dirty="0">
                <a:latin typeface="Arial" panose="020B0604020202020204" pitchFamily="34" charset="0"/>
                <a:cs typeface="Arial" panose="020B0604020202020204" pitchFamily="34" charset="0"/>
              </a:rPr>
              <a:t>Observations: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5 groups of BPMs (10 dimensions)</a:t>
            </a:r>
          </a:p>
          <a:p>
            <a:pPr>
              <a:lnSpc>
                <a:spcPct val="150000"/>
              </a:lnSpc>
            </a:pPr>
            <a:r>
              <a:rPr lang="en-US" altLang="zh-CN" b="1" i="1" dirty="0">
                <a:latin typeface="Arial" panose="020B0604020202020204" pitchFamily="34" charset="0"/>
                <a:cs typeface="Arial" panose="020B0604020202020204" pitchFamily="34" charset="0"/>
              </a:rPr>
              <a:t>Control Variables: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First 5 groups of correctors (10 dimensions)</a:t>
            </a:r>
          </a:p>
          <a:p>
            <a:pPr>
              <a:lnSpc>
                <a:spcPct val="150000"/>
              </a:lnSpc>
            </a:pPr>
            <a:r>
              <a:rPr lang="en-US" altLang="zh-CN" b="1" i="1" dirty="0">
                <a:latin typeface="Arial" panose="020B0604020202020204" pitchFamily="34" charset="0"/>
                <a:cs typeface="Arial" panose="020B0604020202020204" pitchFamily="34" charset="0"/>
              </a:rPr>
              <a:t>Goal: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Achieve BPM readings as close to 0 as possible.</a:t>
            </a:r>
            <a:endParaRPr lang="en-US" altLang="zh-CN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B9E8A7E-A124-41CB-8749-0444AAB26075}"/>
              </a:ext>
            </a:extLst>
          </p:cNvPr>
          <p:cNvSpPr txBox="1"/>
          <p:nvPr/>
        </p:nvSpPr>
        <p:spPr>
          <a:xfrm>
            <a:off x="7279755" y="1198383"/>
            <a:ext cx="4657061" cy="2447337"/>
          </a:xfrm>
          <a:prstGeom prst="rect">
            <a:avLst/>
          </a:prstGeom>
          <a:noFill/>
          <a:ln w="15875"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i="1" dirty="0">
                <a:latin typeface="Arial" panose="020B0604020202020204" pitchFamily="34" charset="0"/>
                <a:cs typeface="Arial" panose="020B0604020202020204" pitchFamily="34" charset="0"/>
              </a:rPr>
              <a:t>Orbit correction task of SC</a:t>
            </a:r>
          </a:p>
          <a:p>
            <a:pPr>
              <a:lnSpc>
                <a:spcPct val="150000"/>
              </a:lnSpc>
            </a:pPr>
            <a:r>
              <a:rPr lang="en-US" altLang="zh-CN" b="1" i="1" dirty="0">
                <a:latin typeface="Arial" panose="020B0604020202020204" pitchFamily="34" charset="0"/>
                <a:cs typeface="Arial" panose="020B0604020202020204" pitchFamily="34" charset="0"/>
              </a:rPr>
              <a:t>Human tuning: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Typically 30 mins-180mins.</a:t>
            </a:r>
            <a:endParaRPr lang="en-US" altLang="zh-CN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b="1" i="1" dirty="0">
                <a:latin typeface="Arial" panose="020B0604020202020204" pitchFamily="34" charset="0"/>
                <a:cs typeface="Arial" panose="020B0604020202020204" pitchFamily="34" charset="0"/>
              </a:rPr>
              <a:t>Reason: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Non-linear effects from solenoids.</a:t>
            </a:r>
          </a:p>
          <a:p>
            <a:pPr>
              <a:lnSpc>
                <a:spcPct val="150000"/>
              </a:lnSpc>
            </a:pPr>
            <a:r>
              <a:rPr lang="en-US" altLang="zh-CN" sz="1600" i="1" dirty="0">
                <a:latin typeface="Arial" panose="020B0604020202020204" pitchFamily="34" charset="0"/>
                <a:cs typeface="Arial" panose="020B0604020202020204" pitchFamily="34" charset="0"/>
              </a:rPr>
              <a:t>Example: Horizontal corrections affect both horizontal and vertical BPM readings.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84E9870-EABA-04B0-A16F-C13B4AF4FCB2}"/>
              </a:ext>
            </a:extLst>
          </p:cNvPr>
          <p:cNvSpPr/>
          <p:nvPr/>
        </p:nvSpPr>
        <p:spPr>
          <a:xfrm>
            <a:off x="405626" y="1083276"/>
            <a:ext cx="64349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CAFe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 II Control System: </a:t>
            </a:r>
          </a:p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Matching complex beam requirements, </a:t>
            </a:r>
          </a:p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configuration readjustments at least once a week.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4E792A7-9337-3CE0-955F-87804ADF6FF2}"/>
              </a:ext>
            </a:extLst>
          </p:cNvPr>
          <p:cNvSpPr txBox="1"/>
          <p:nvPr/>
        </p:nvSpPr>
        <p:spPr>
          <a:xfrm>
            <a:off x="11323983" y="6559825"/>
            <a:ext cx="768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>
                <a:solidFill>
                  <a:schemeClr val="bg1"/>
                </a:solidFill>
              </a:rPr>
              <a:t>3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267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>
            <a:extLst>
              <a:ext uri="{FF2B5EF4-FFF2-40B4-BE49-F238E27FC236}">
                <a16:creationId xmlns:a16="http://schemas.microsoft.com/office/drawing/2014/main" id="{9C70FCBC-F89E-47AC-A20F-E4D56F6062C3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41654" y="167424"/>
            <a:ext cx="8117650" cy="47166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65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RL for accelerator beam commissioning</a:t>
            </a:r>
            <a:endParaRPr kumimoji="0" lang="zh-CN" altLang="en-US" sz="3065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E9B68D6-EB5E-450E-9DF5-1F1C1E34C5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648" y="850647"/>
            <a:ext cx="4854190" cy="1863845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29F1A625-BE72-4242-9AFE-81093E2B3CCA}"/>
              </a:ext>
            </a:extLst>
          </p:cNvPr>
          <p:cNvSpPr/>
          <p:nvPr/>
        </p:nvSpPr>
        <p:spPr>
          <a:xfrm>
            <a:off x="405626" y="1083276"/>
            <a:ext cx="643492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Reinforcement Learning(RL): A powerful tool for realizing an accelerator controller. </a:t>
            </a:r>
          </a:p>
          <a:p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000" i="1" dirty="0">
                <a:latin typeface="Arial" panose="020B0604020202020204" pitchFamily="34" charset="0"/>
                <a:cs typeface="Arial" panose="020B0604020202020204" pitchFamily="34" charset="0"/>
              </a:rPr>
              <a:t>Goal of RL: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Maximize the expected reward after an  episode.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A8155C3D-96B8-416E-B591-9035C397056A}"/>
              </a:ext>
            </a:extLst>
          </p:cNvPr>
          <p:cNvGrpSpPr/>
          <p:nvPr/>
        </p:nvGrpSpPr>
        <p:grpSpPr>
          <a:xfrm>
            <a:off x="309045" y="4310992"/>
            <a:ext cx="2357373" cy="1967499"/>
            <a:chOff x="6439190" y="2904837"/>
            <a:chExt cx="2551513" cy="2533456"/>
          </a:xfrm>
        </p:grpSpPr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43638E0D-28BB-47B7-AC60-4055AABD69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39190" y="2904837"/>
              <a:ext cx="2551513" cy="1900482"/>
            </a:xfrm>
            <a:prstGeom prst="rect">
              <a:avLst/>
            </a:prstGeom>
          </p:spPr>
        </p:pic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C837C4BA-2D06-4894-9F25-CCB7749EDB69}"/>
                </a:ext>
              </a:extLst>
            </p:cNvPr>
            <p:cNvSpPr txBox="1"/>
            <p:nvPr/>
          </p:nvSpPr>
          <p:spPr>
            <a:xfrm>
              <a:off x="6439191" y="4843829"/>
              <a:ext cx="2551512" cy="594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i="1" dirty="0">
                  <a:latin typeface="Arial" panose="020B0604020202090204" pitchFamily="34" charset="0"/>
                  <a:cs typeface="Arial" panose="020B0604020202090204" pitchFamily="34" charset="0"/>
                </a:rPr>
                <a:t>Fermi: Magnet control, PRAB 2021</a:t>
              </a:r>
              <a:endParaRPr lang="zh-CN" altLang="en-US" sz="1200" i="1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F2B08EC6-6D4C-4219-9CA3-0C731117E032}"/>
              </a:ext>
            </a:extLst>
          </p:cNvPr>
          <p:cNvGrpSpPr/>
          <p:nvPr/>
        </p:nvGrpSpPr>
        <p:grpSpPr>
          <a:xfrm>
            <a:off x="230577" y="2588190"/>
            <a:ext cx="2662887" cy="1713892"/>
            <a:chOff x="1087319" y="3859548"/>
            <a:chExt cx="3311182" cy="2176653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D77238B3-C476-41B3-B348-9F0200C2C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84891" y="3859548"/>
              <a:ext cx="3166083" cy="1900482"/>
            </a:xfrm>
            <a:prstGeom prst="rect">
              <a:avLst/>
            </a:prstGeom>
          </p:spPr>
        </p:pic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F6F43DD3-B974-47B5-8439-FF4977C01C1D}"/>
                </a:ext>
              </a:extLst>
            </p:cNvPr>
            <p:cNvSpPr txBox="1"/>
            <p:nvPr/>
          </p:nvSpPr>
          <p:spPr>
            <a:xfrm>
              <a:off x="1087319" y="5684411"/>
              <a:ext cx="3311182" cy="351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b="1" dirty="0" err="1">
                  <a:latin typeface="Arial" panose="020B0604020202090204" pitchFamily="34" charset="0"/>
                  <a:cs typeface="Arial" panose="020B0604020202090204" pitchFamily="34" charset="0"/>
                </a:rPr>
                <a:t>CERN:</a:t>
              </a:r>
              <a:r>
                <a:rPr lang="en-US" altLang="zh-CN" sz="1200" dirty="0" err="1"/>
                <a:t>Orbit</a:t>
              </a:r>
              <a:r>
                <a:rPr lang="en-US" altLang="zh-CN" sz="1200" dirty="0"/>
                <a:t> Correction/</a:t>
              </a:r>
              <a:r>
                <a:rPr lang="en-US" altLang="zh-CN" sz="1200" i="1" dirty="0">
                  <a:latin typeface="Arial" panose="020B0604020202090204" pitchFamily="34" charset="0"/>
                  <a:cs typeface="Arial" panose="020B0604020202090204" pitchFamily="34" charset="0"/>
                </a:rPr>
                <a:t>PRAB 2020</a:t>
              </a:r>
              <a:endParaRPr lang="zh-CN" altLang="en-US" sz="1200" i="1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8ED807A8-6543-4A0C-AE0E-376090AD71E1}"/>
              </a:ext>
            </a:extLst>
          </p:cNvPr>
          <p:cNvGrpSpPr/>
          <p:nvPr/>
        </p:nvGrpSpPr>
        <p:grpSpPr>
          <a:xfrm>
            <a:off x="3097531" y="2636986"/>
            <a:ext cx="2166874" cy="1516106"/>
            <a:chOff x="3267689" y="2929817"/>
            <a:chExt cx="3311182" cy="2011883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96630FEB-28EE-4600-8C75-1AD878E39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40356" y="2929817"/>
              <a:ext cx="2539210" cy="1807775"/>
            </a:xfrm>
            <a:prstGeom prst="rect">
              <a:avLst/>
            </a:prstGeom>
          </p:spPr>
        </p:pic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00FA6C9A-E694-4B1D-B12D-90D5DA79430B}"/>
                </a:ext>
              </a:extLst>
            </p:cNvPr>
            <p:cNvSpPr txBox="1"/>
            <p:nvPr/>
          </p:nvSpPr>
          <p:spPr>
            <a:xfrm>
              <a:off x="3267689" y="4664701"/>
              <a:ext cx="33111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i="1" dirty="0">
                  <a:latin typeface="Arial" panose="020B0604020202090204" pitchFamily="34" charset="0"/>
                  <a:cs typeface="Arial" panose="020B0604020202090204" pitchFamily="34" charset="0"/>
                </a:rPr>
                <a:t>Fermi :Optimization of FEL/PRAB 2020</a:t>
              </a:r>
              <a:endParaRPr lang="zh-CN" altLang="en-US" sz="1200" i="1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</p:grpSp>
      <p:pic>
        <p:nvPicPr>
          <p:cNvPr id="30" name="图片 29">
            <a:extLst>
              <a:ext uri="{FF2B5EF4-FFF2-40B4-BE49-F238E27FC236}">
                <a16:creationId xmlns:a16="http://schemas.microsoft.com/office/drawing/2014/main" id="{ED37246E-82EF-4159-8112-1A7A23811C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03296" y="4353154"/>
            <a:ext cx="2100836" cy="1214436"/>
          </a:xfrm>
          <a:prstGeom prst="rect">
            <a:avLst/>
          </a:prstGeom>
        </p:spPr>
      </p:pic>
      <p:sp>
        <p:nvSpPr>
          <p:cNvPr id="32" name="文本框 31">
            <a:extLst>
              <a:ext uri="{FF2B5EF4-FFF2-40B4-BE49-F238E27FC236}">
                <a16:creationId xmlns:a16="http://schemas.microsoft.com/office/drawing/2014/main" id="{27893C74-9C03-4B4A-AB8A-6646D3A3B04A}"/>
              </a:ext>
            </a:extLst>
          </p:cNvPr>
          <p:cNvSpPr txBox="1"/>
          <p:nvPr/>
        </p:nvSpPr>
        <p:spPr>
          <a:xfrm>
            <a:off x="2855242" y="5607470"/>
            <a:ext cx="2484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DESY</a:t>
            </a:r>
            <a:r>
              <a:rPr lang="zh-CN" altLang="en-US" sz="1400" b="1" dirty="0"/>
              <a:t>：</a:t>
            </a:r>
            <a:r>
              <a:rPr lang="en-US" altLang="zh-CN" sz="1400" dirty="0"/>
              <a:t>optimization of FEL/ICML 2022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35B5F06-49B4-4184-8AE3-7C33B2437CA1}"/>
              </a:ext>
            </a:extLst>
          </p:cNvPr>
          <p:cNvSpPr/>
          <p:nvPr/>
        </p:nvSpPr>
        <p:spPr>
          <a:xfrm>
            <a:off x="5430250" y="3077298"/>
            <a:ext cx="6356123" cy="3201193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Urgent issues in need of resolution: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b="1" dirty="0">
                <a:solidFill>
                  <a:schemeClr val="tx1"/>
                </a:solidFill>
              </a:rPr>
              <a:t>Accelerator system beam information incompleteness hinders the training efficiency of the agent.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b="1" dirty="0">
                <a:solidFill>
                  <a:schemeClr val="tx1"/>
                </a:solidFill>
              </a:rPr>
              <a:t>Challenges persist in overcoming online training limitations: Precious beam time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b="1" dirty="0">
                <a:solidFill>
                  <a:schemeClr val="tx1"/>
                </a:solidFill>
              </a:rPr>
              <a:t>The well trained  agents struggle in generalization performance with changes in accelerator or beam state.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4A61616-0728-E798-FEE4-8BF7659D5C6A}"/>
              </a:ext>
            </a:extLst>
          </p:cNvPr>
          <p:cNvSpPr/>
          <p:nvPr/>
        </p:nvSpPr>
        <p:spPr>
          <a:xfrm>
            <a:off x="465632" y="6160597"/>
            <a:ext cx="47332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RL:  a promising method for beam tuning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95CBD7E-52E1-6176-5BF1-AB5A65DD5137}"/>
              </a:ext>
            </a:extLst>
          </p:cNvPr>
          <p:cNvSpPr txBox="1"/>
          <p:nvPr/>
        </p:nvSpPr>
        <p:spPr>
          <a:xfrm>
            <a:off x="11323983" y="6559825"/>
            <a:ext cx="768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>
                <a:solidFill>
                  <a:schemeClr val="bg1"/>
                </a:solidFill>
              </a:rPr>
              <a:t>4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1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>
            <a:extLst>
              <a:ext uri="{FF2B5EF4-FFF2-40B4-BE49-F238E27FC236}">
                <a16:creationId xmlns:a16="http://schemas.microsoft.com/office/drawing/2014/main" id="{DB726A00-7BA7-44AB-8C9F-04B95FF95A37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41654" y="167424"/>
            <a:ext cx="10245700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The scheme of the RL-based beam controller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1444D3C-0A79-4FD0-8129-D501090D82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0" y="1237790"/>
            <a:ext cx="8481333" cy="4702265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9244DB82-7B2A-45DF-99E0-8564FD38FB2F}"/>
                  </a:ext>
                </a:extLst>
              </p:cNvPr>
              <p:cNvSpPr txBox="1"/>
              <p:nvPr/>
            </p:nvSpPr>
            <p:spPr>
              <a:xfrm>
                <a:off x="8642062" y="1149692"/>
                <a:ext cx="3549938" cy="5027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Four key points to implement an RL-based beam controller:</a:t>
                </a:r>
              </a:p>
              <a:p>
                <a:pPr marL="400050" indent="-400050">
                  <a:lnSpc>
                    <a:spcPct val="150000"/>
                  </a:lnSpc>
                  <a:buFont typeface="+mj-lt"/>
                  <a:buAutoNum type="romanUcPeriod"/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Parameters alignment.</a:t>
                </a:r>
              </a:p>
              <a:p>
                <a:pPr marL="400050" indent="-400050">
                  <a:lnSpc>
                    <a:spcPct val="150000"/>
                  </a:lnSpc>
                  <a:buFont typeface="+mj-lt"/>
                  <a:buAutoNum type="romanUcPeriod"/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Trend incorporation.</a:t>
                </a:r>
              </a:p>
              <a:p>
                <a:pPr marL="400050" indent="-400050">
                  <a:lnSpc>
                    <a:spcPct val="150000"/>
                  </a:lnSpc>
                  <a:buFont typeface="+mj-lt"/>
                  <a:buAutoNum type="romanUcPeriod"/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Domain randomization.</a:t>
                </a:r>
              </a:p>
              <a:p>
                <a:pPr marL="400050" indent="-400050">
                  <a:lnSpc>
                    <a:spcPct val="150000"/>
                  </a:lnSpc>
                  <a:buFont typeface="+mj-lt"/>
                  <a:buAutoNum type="romanUcPeriod"/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Magnetic field-current alignment (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𝛽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>
                  <a:lnSpc>
                    <a:spcPct val="150000"/>
                  </a:lnSpc>
                </a:pPr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Advantage of the scheme: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Seamless sim2real transfer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Fit for multi particles</a:t>
                </a:r>
              </a:p>
              <a:p>
                <a:pPr>
                  <a:lnSpc>
                    <a:spcPct val="150000"/>
                  </a:lnSpc>
                </a:pPr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9244DB82-7B2A-45DF-99E0-8564FD38FB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2062" y="1149692"/>
                <a:ext cx="3549938" cy="5027017"/>
              </a:xfrm>
              <a:prstGeom prst="rect">
                <a:avLst/>
              </a:prstGeom>
              <a:blipFill>
                <a:blip r:embed="rId4"/>
                <a:stretch>
                  <a:fillRect l="-15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6AA184B1-4A55-E6F0-1CE6-54C4642DFEDF}"/>
              </a:ext>
            </a:extLst>
          </p:cNvPr>
          <p:cNvSpPr txBox="1"/>
          <p:nvPr/>
        </p:nvSpPr>
        <p:spPr>
          <a:xfrm>
            <a:off x="11323983" y="6559825"/>
            <a:ext cx="768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>
                <a:solidFill>
                  <a:schemeClr val="bg1"/>
                </a:solidFill>
              </a:rPr>
              <a:t>5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457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2984C138-700D-4619-9406-CD43B87853CD}"/>
              </a:ext>
            </a:extLst>
          </p:cNvPr>
          <p:cNvSpPr txBox="1"/>
          <p:nvPr/>
        </p:nvSpPr>
        <p:spPr>
          <a:xfrm>
            <a:off x="391025" y="2427336"/>
            <a:ext cx="5139070" cy="3970318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Traditional RL:  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Maximize the expected cumulative rewards.</a:t>
            </a:r>
          </a:p>
          <a:p>
            <a:endParaRPr lang="en-US" altLang="zh-CN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SAC: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 reinforcement learning algorithm  with max entropy.</a:t>
            </a:r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Entropy boost improves agent's exploration in complex environments.</a:t>
            </a:r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Better cope with the uncertainties present in the accelerators with significant noise data.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975F7B6-459B-4C3B-9C84-7974A5E1DB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46" y="3898118"/>
            <a:ext cx="3657788" cy="1028753"/>
          </a:xfrm>
          <a:prstGeom prst="rect">
            <a:avLst/>
          </a:prstGeom>
          <a:ln>
            <a:noFill/>
          </a:ln>
        </p:spPr>
      </p:pic>
      <p:sp>
        <p:nvSpPr>
          <p:cNvPr id="4" name="Rectangle 11">
            <a:extLst>
              <a:ext uri="{FF2B5EF4-FFF2-40B4-BE49-F238E27FC236}">
                <a16:creationId xmlns:a16="http://schemas.microsoft.com/office/drawing/2014/main" id="{7FD328C2-BC6E-4C25-B756-CEB1B1869FD8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41654" y="167424"/>
            <a:ext cx="10245700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Why SAC ? What’s trend?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4178D77-9C33-414D-AEB2-A55F1A0043FC}"/>
              </a:ext>
            </a:extLst>
          </p:cNvPr>
          <p:cNvSpPr txBox="1"/>
          <p:nvPr/>
        </p:nvSpPr>
        <p:spPr>
          <a:xfrm>
            <a:off x="771131" y="959771"/>
            <a:ext cx="10245700" cy="1287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i="1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Feature of the accelerator during beam commissioning: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Noise in data collected from the beam diagnostic device.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dirty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zh-CN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ccelerator system</a:t>
            </a:r>
            <a:r>
              <a:rPr lang="zh-CN" altLang="en-US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en-US" altLang="zh-CN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Partial observable system . 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3A4A04F-C048-4490-823E-B34F4865AE17}"/>
              </a:ext>
            </a:extLst>
          </p:cNvPr>
          <p:cNvSpPr txBox="1"/>
          <p:nvPr/>
        </p:nvSpPr>
        <p:spPr>
          <a:xfrm>
            <a:off x="5893981" y="2427336"/>
            <a:ext cx="5906994" cy="3374129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/>
              <a:t>What’s trend?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The </a:t>
            </a:r>
            <a:r>
              <a:rPr lang="en-US" altLang="zh-CN" dirty="0">
                <a:solidFill>
                  <a:srgbClr val="FF0000"/>
                </a:solidFill>
              </a:rPr>
              <a:t>time sequence data </a:t>
            </a:r>
            <a:r>
              <a:rPr lang="en-US" altLang="zh-CN" dirty="0"/>
              <a:t>of the beam diagnostic device.</a:t>
            </a:r>
          </a:p>
          <a:p>
            <a:pPr>
              <a:lnSpc>
                <a:spcPct val="150000"/>
              </a:lnSpc>
            </a:pPr>
            <a:r>
              <a:rPr lang="en-US" altLang="zh-CN" b="1" dirty="0"/>
              <a:t>In RL training process: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Time sequence data instead of the current accessed data            </a:t>
            </a:r>
          </a:p>
          <a:p>
            <a:pPr>
              <a:lnSpc>
                <a:spcPct val="150000"/>
              </a:lnSpc>
            </a:pPr>
            <a:r>
              <a:rPr lang="en-US" altLang="zh-CN" b="1" dirty="0"/>
              <a:t>Advantages:</a:t>
            </a:r>
          </a:p>
          <a:p>
            <a:pPr marL="914400" lvl="3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dirty="0"/>
              <a:t>Enhanced information completeness.</a:t>
            </a:r>
          </a:p>
          <a:p>
            <a:pPr marL="914400" lvl="3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dirty="0"/>
              <a:t>Well-suited for accelerator dynamic systems.</a:t>
            </a:r>
          </a:p>
          <a:p>
            <a:pPr marL="914400" lvl="3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dirty="0"/>
              <a:t>Improved generalization ability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53551F6-AD91-845A-3EC6-FC9FE45C06F4}"/>
              </a:ext>
            </a:extLst>
          </p:cNvPr>
          <p:cNvSpPr txBox="1"/>
          <p:nvPr/>
        </p:nvSpPr>
        <p:spPr>
          <a:xfrm>
            <a:off x="5893981" y="6028322"/>
            <a:ext cx="5906994" cy="369332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n-US" altLang="zh-CN" b="1" dirty="0"/>
              <a:t>Verification:  </a:t>
            </a:r>
            <a:r>
              <a:rPr lang="en-US" altLang="zh-CN" dirty="0"/>
              <a:t>Typical control task-orbit correction</a:t>
            </a:r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57DA2B6-E60A-49C5-C264-495F4443F78C}"/>
              </a:ext>
            </a:extLst>
          </p:cNvPr>
          <p:cNvSpPr txBox="1"/>
          <p:nvPr/>
        </p:nvSpPr>
        <p:spPr>
          <a:xfrm>
            <a:off x="11323983" y="6559825"/>
            <a:ext cx="768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>
                <a:solidFill>
                  <a:schemeClr val="bg1"/>
                </a:solidFill>
              </a:rPr>
              <a:t>6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66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>
            <a:extLst>
              <a:ext uri="{FF2B5EF4-FFF2-40B4-BE49-F238E27FC236}">
                <a16:creationId xmlns:a16="http://schemas.microsoft.com/office/drawing/2014/main" id="{4F0BC2A0-3460-47CA-9629-0C4068FB6BC7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41654" y="167424"/>
            <a:ext cx="10245700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dirty="0">
                <a:solidFill>
                  <a:srgbClr val="4472C4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Orbit correction e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xperiments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in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CAFe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II: Simulation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B24D9CB-EA63-4AA4-9D30-F4CB41EA83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45" y="1958749"/>
            <a:ext cx="7130903" cy="42785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A7A2D04A-0BFA-4C92-987E-F6F806360BF5}"/>
                  </a:ext>
                </a:extLst>
              </p:cNvPr>
              <p:cNvSpPr txBox="1"/>
              <p:nvPr/>
            </p:nvSpPr>
            <p:spPr>
              <a:xfrm>
                <a:off x="428680" y="912192"/>
                <a:ext cx="11334639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Simulation Results of 100 comparative experiments</a:t>
                </a:r>
                <a:r>
                  <a:rPr lang="zh-CN" alt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：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agent is trained based on the </a:t>
                </a:r>
                <a:r>
                  <a:rPr lang="en-US" altLang="zh-CN" sz="2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Tracewin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-based environment with the particle 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40</m:t>
                    </m:r>
                    <m:sSup>
                      <m:s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𝐴𝑟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12+</m:t>
                        </m:r>
                      </m:sup>
                    </m:sSup>
                    <m:r>
                      <a:rPr lang="zh-CN" altLang="en-US" sz="2000" i="1">
                        <a:latin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in CM1.</a:t>
                </a: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A7A2D04A-0BFA-4C92-987E-F6F806360B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80" y="912192"/>
                <a:ext cx="11334639" cy="707886"/>
              </a:xfrm>
              <a:prstGeom prst="rect">
                <a:avLst/>
              </a:prstGeom>
              <a:blipFill>
                <a:blip r:embed="rId4"/>
                <a:stretch>
                  <a:fillRect l="-538" t="-6034" b="-155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4CB1D8C2-D2FE-4A62-A510-C4C05976F0A3}"/>
              </a:ext>
            </a:extLst>
          </p:cNvPr>
          <p:cNvSpPr txBox="1"/>
          <p:nvPr/>
        </p:nvSpPr>
        <p:spPr>
          <a:xfrm>
            <a:off x="7447247" y="1704492"/>
            <a:ext cx="43864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Training process:</a:t>
            </a:r>
          </a:p>
          <a:p>
            <a:r>
              <a:rPr lang="en-US" altLang="zh-CN" b="1" dirty="0"/>
              <a:t>Total training steps: </a:t>
            </a:r>
            <a:r>
              <a:rPr lang="en-US" altLang="zh-CN" dirty="0"/>
              <a:t>20000</a:t>
            </a:r>
          </a:p>
          <a:p>
            <a:r>
              <a:rPr lang="en-US" altLang="zh-CN" b="1" dirty="0"/>
              <a:t>Time spends</a:t>
            </a:r>
            <a:r>
              <a:rPr lang="zh-CN" altLang="en-US" b="1" dirty="0"/>
              <a:t>： </a:t>
            </a:r>
            <a:r>
              <a:rPr lang="en-US" altLang="zh-CN" dirty="0"/>
              <a:t>5</a:t>
            </a:r>
            <a:r>
              <a:rPr lang="en-US" altLang="zh-CN" b="1" dirty="0"/>
              <a:t> </a:t>
            </a:r>
            <a:r>
              <a:rPr lang="en-US" altLang="zh-CN" dirty="0"/>
              <a:t>hours on a single RTX 3090</a:t>
            </a:r>
          </a:p>
          <a:p>
            <a:endParaRPr lang="en-US" altLang="zh-CN" dirty="0"/>
          </a:p>
          <a:p>
            <a:r>
              <a:rPr lang="en-US" altLang="zh-CN" dirty="0">
                <a:solidFill>
                  <a:schemeClr val="accent1"/>
                </a:solidFill>
              </a:rPr>
              <a:t>Blue</a:t>
            </a:r>
            <a:r>
              <a:rPr lang="en-US" altLang="zh-CN" dirty="0"/>
              <a:t> indicate the initial RMS distribution  of the 100 experiments.</a:t>
            </a:r>
          </a:p>
          <a:p>
            <a:r>
              <a:rPr lang="en-US" altLang="zh-CN" dirty="0">
                <a:solidFill>
                  <a:srgbClr val="C00000"/>
                </a:solidFill>
              </a:rPr>
              <a:t>Red</a:t>
            </a:r>
            <a:r>
              <a:rPr lang="en-US" altLang="zh-CN" dirty="0"/>
              <a:t> indicate the corrected RMS distribution of the 100 experiments.</a:t>
            </a:r>
          </a:p>
          <a:p>
            <a:pPr algn="just"/>
            <a:endParaRPr lang="en-US" altLang="zh-CN" dirty="0"/>
          </a:p>
          <a:p>
            <a:r>
              <a:rPr lang="en-US" altLang="zh-CN" dirty="0"/>
              <a:t>The performance of the agent increased significantly with the increase of the time sequence length.</a:t>
            </a:r>
          </a:p>
          <a:p>
            <a:endParaRPr lang="en-US" altLang="zh-CN" dirty="0"/>
          </a:p>
          <a:p>
            <a:r>
              <a:rPr lang="en-US" altLang="zh-CN" b="1" dirty="0"/>
              <a:t>Next Sim2Real experiments:  </a:t>
            </a:r>
          </a:p>
          <a:p>
            <a:r>
              <a:rPr lang="en-US" altLang="zh-CN" dirty="0"/>
              <a:t>Time series length of  3.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8F7886B-D770-4060-A6F6-46CC6826B5E7}"/>
              </a:ext>
            </a:extLst>
          </p:cNvPr>
          <p:cNvSpPr txBox="1"/>
          <p:nvPr/>
        </p:nvSpPr>
        <p:spPr>
          <a:xfrm>
            <a:off x="665693" y="1704492"/>
            <a:ext cx="3189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Time sequence length =1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E569F78-CED6-4ED7-BD36-00A084188649}"/>
              </a:ext>
            </a:extLst>
          </p:cNvPr>
          <p:cNvSpPr txBox="1"/>
          <p:nvPr/>
        </p:nvSpPr>
        <p:spPr>
          <a:xfrm>
            <a:off x="4107317" y="1704492"/>
            <a:ext cx="2970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Time sequence length =2</a:t>
            </a:r>
            <a:endParaRPr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28EE8B44-827E-4C71-A687-4C32E665F648}"/>
              </a:ext>
            </a:extLst>
          </p:cNvPr>
          <p:cNvSpPr txBox="1"/>
          <p:nvPr/>
        </p:nvSpPr>
        <p:spPr>
          <a:xfrm>
            <a:off x="822995" y="6071640"/>
            <a:ext cx="3189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Time sequence length =3</a:t>
            </a:r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B8ED75C1-7545-460F-921D-DC3964D2AD0A}"/>
              </a:ext>
            </a:extLst>
          </p:cNvPr>
          <p:cNvSpPr txBox="1"/>
          <p:nvPr/>
        </p:nvSpPr>
        <p:spPr>
          <a:xfrm>
            <a:off x="4257480" y="6071640"/>
            <a:ext cx="3189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Time sequence length =4</a:t>
            </a:r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570CBE3-5EBB-F81F-1240-4AE9AAE7CA66}"/>
              </a:ext>
            </a:extLst>
          </p:cNvPr>
          <p:cNvSpPr txBox="1"/>
          <p:nvPr/>
        </p:nvSpPr>
        <p:spPr>
          <a:xfrm>
            <a:off x="11323983" y="6559825"/>
            <a:ext cx="768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>
                <a:solidFill>
                  <a:schemeClr val="bg1"/>
                </a:solidFill>
              </a:rPr>
              <a:t>7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750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>
            <a:extLst>
              <a:ext uri="{FF2B5EF4-FFF2-40B4-BE49-F238E27FC236}">
                <a16:creationId xmlns:a16="http://schemas.microsoft.com/office/drawing/2014/main" id="{4F0BC2A0-3460-47CA-9629-0C4068FB6BC7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41654" y="167424"/>
            <a:ext cx="10245700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dirty="0">
                <a:solidFill>
                  <a:srgbClr val="4472C4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Orbit correction e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xperiments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in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CAFe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II: Sim2Real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7A2D04A-0BFA-4C92-987E-F6F806360BF5}"/>
              </a:ext>
            </a:extLst>
          </p:cNvPr>
          <p:cNvSpPr txBox="1"/>
          <p:nvPr/>
        </p:nvSpPr>
        <p:spPr>
          <a:xfrm>
            <a:off x="7188944" y="1305669"/>
            <a:ext cx="4944276" cy="3309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Agent Features: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Achieves an RMS of the corrected orbit below 1mm (Comparable to or surpassing human tuning).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Rapid correction within 1 minute per module (At least tenfold faster than human).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Enable seamless sim-to-real transfer.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By adjusting parameter 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𝛽 ，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method suitable to tune multiple types of particle beams.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C8E60B6-270E-4C9C-A7B7-34CE8A53F6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" y="1201826"/>
            <a:ext cx="7152167" cy="54803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55369415-3FE5-4795-BD16-468B7757ABCC}"/>
                  </a:ext>
                </a:extLst>
              </p:cNvPr>
              <p:cNvSpPr txBox="1"/>
              <p:nvPr/>
            </p:nvSpPr>
            <p:spPr>
              <a:xfrm>
                <a:off x="5057091" y="2429151"/>
                <a:ext cx="20910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40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𝐴𝑟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12+</m:t>
                        </m:r>
                      </m:sup>
                    </m:sSup>
                  </m:oMath>
                </a14:m>
                <a:r>
                  <a:rPr lang="en-US" altLang="zh-CN" dirty="0"/>
                  <a:t>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40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𝐴𝑟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12+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55369415-3FE5-4795-BD16-468B7757AB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091" y="2429151"/>
                <a:ext cx="2091069" cy="369332"/>
              </a:xfrm>
              <a:prstGeom prst="rect">
                <a:avLst/>
              </a:prstGeom>
              <a:blipFill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5F90C0B6-3732-462F-864F-EBD0BCD70D31}"/>
                  </a:ext>
                </a:extLst>
              </p:cNvPr>
              <p:cNvSpPr txBox="1"/>
              <p:nvPr/>
            </p:nvSpPr>
            <p:spPr>
              <a:xfrm>
                <a:off x="5387865" y="4174961"/>
                <a:ext cx="15665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40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𝐴𝑟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12+</m:t>
                        </m:r>
                      </m:sup>
                    </m:sSup>
                  </m:oMath>
                </a14:m>
                <a:r>
                  <a:rPr lang="en-US" altLang="zh-CN" dirty="0"/>
                  <a:t>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5F90C0B6-3732-462F-864F-EBD0BCD70D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7865" y="4174961"/>
                <a:ext cx="1566530" cy="369332"/>
              </a:xfrm>
              <a:prstGeom prst="rect">
                <a:avLst/>
              </a:prstGeom>
              <a:blipFill>
                <a:blip r:embed="rId5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B2C38695-CBF7-4932-8160-7565C9FE07D6}"/>
                  </a:ext>
                </a:extLst>
              </p:cNvPr>
              <p:cNvSpPr txBox="1"/>
              <p:nvPr/>
            </p:nvSpPr>
            <p:spPr>
              <a:xfrm>
                <a:off x="5057090" y="5799901"/>
                <a:ext cx="20910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40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𝐴𝑟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12+</m:t>
                        </m:r>
                      </m:sup>
                    </m:sSup>
                  </m:oMath>
                </a14:m>
                <a:r>
                  <a:rPr lang="en-US" altLang="zh-CN" dirty="0"/>
                  <a:t>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48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𝐶𝑎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14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B2C38695-CBF7-4932-8160-7565C9FE07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090" y="5799901"/>
                <a:ext cx="2091069" cy="369332"/>
              </a:xfrm>
              <a:prstGeom prst="rect">
                <a:avLst/>
              </a:prstGeom>
              <a:blipFill>
                <a:blip r:embed="rId6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矩形 1">
            <a:extLst>
              <a:ext uri="{FF2B5EF4-FFF2-40B4-BE49-F238E27FC236}">
                <a16:creationId xmlns:a16="http://schemas.microsoft.com/office/drawing/2014/main" id="{2D3E889E-CF3C-474E-9110-FA2ADFC9598C}"/>
              </a:ext>
            </a:extLst>
          </p:cNvPr>
          <p:cNvSpPr/>
          <p:nvPr/>
        </p:nvSpPr>
        <p:spPr>
          <a:xfrm>
            <a:off x="2565529" y="4686796"/>
            <a:ext cx="2323760" cy="1736651"/>
          </a:xfrm>
          <a:prstGeom prst="rect">
            <a:avLst/>
          </a:prstGeom>
          <a:noFill/>
          <a:ln w="22225">
            <a:solidFill>
              <a:schemeClr val="accent2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509E6507-D3F4-49C7-8E29-BA00237926CB}"/>
              </a:ext>
            </a:extLst>
          </p:cNvPr>
          <p:cNvCxnSpPr>
            <a:cxnSpLocks/>
          </p:cNvCxnSpPr>
          <p:nvPr/>
        </p:nvCxnSpPr>
        <p:spPr>
          <a:xfrm flipV="1">
            <a:off x="4889289" y="6338389"/>
            <a:ext cx="2426676" cy="1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>
            <a:extLst>
              <a:ext uri="{FF2B5EF4-FFF2-40B4-BE49-F238E27FC236}">
                <a16:creationId xmlns:a16="http://schemas.microsoft.com/office/drawing/2014/main" id="{0C365D16-FADF-41EF-B112-F8359404C217}"/>
              </a:ext>
            </a:extLst>
          </p:cNvPr>
          <p:cNvSpPr/>
          <p:nvPr/>
        </p:nvSpPr>
        <p:spPr>
          <a:xfrm>
            <a:off x="7236825" y="4614780"/>
            <a:ext cx="4848514" cy="1912783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>
              <a:lnSpc>
                <a:spcPts val="2400"/>
              </a:lnSpc>
            </a:pP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Worth to mention</a:t>
            </a:r>
            <a:r>
              <a:rPr lang="zh-CN" altLang="en-US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endParaRPr lang="en-US" altLang="zh-CN" sz="1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2400"/>
              </a:lnSpc>
            </a:pP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Effectively operates even with some malfunctioning BPMs, reducing RMS from 3.2mm to 1.74mm.</a:t>
            </a:r>
          </a:p>
          <a:p>
            <a:pPr algn="just">
              <a:lnSpc>
                <a:spcPts val="2400"/>
              </a:lnSpc>
            </a:pP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 better results</a:t>
            </a:r>
            <a:r>
              <a:rPr lang="zh-CN" altLang="en-US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endParaRPr lang="en-US" altLang="zh-CN" sz="1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2400"/>
              </a:lnSpc>
            </a:pP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masking the readings to a fixed value.</a:t>
            </a:r>
          </a:p>
          <a:p>
            <a:pPr algn="just">
              <a:lnSpc>
                <a:spcPts val="2400"/>
              </a:lnSpc>
            </a:pP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e.g., 1mm, the RMS can be further reduced to 1mm.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3E5E76D-D225-E685-9155-A57FB626D4DE}"/>
                  </a:ext>
                </a:extLst>
              </p:cNvPr>
              <p:cNvSpPr txBox="1"/>
              <p:nvPr/>
            </p:nvSpPr>
            <p:spPr>
              <a:xfrm>
                <a:off x="428680" y="912192"/>
                <a:ext cx="1133463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Sim to Real experiments: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Under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40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𝐴𝑟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12+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48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𝐶𝑎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14+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on CM1, CM2,  CM3.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3E5E76D-D225-E685-9155-A57FB626D4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80" y="912192"/>
                <a:ext cx="11334639" cy="400110"/>
              </a:xfrm>
              <a:prstGeom prst="rect">
                <a:avLst/>
              </a:prstGeom>
              <a:blipFill>
                <a:blip r:embed="rId7"/>
                <a:stretch>
                  <a:fillRect l="-538" t="-7692" b="-292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CA2E1F8F-0AF3-D4A5-FEBE-291C02912A34}"/>
              </a:ext>
            </a:extLst>
          </p:cNvPr>
          <p:cNvSpPr txBox="1"/>
          <p:nvPr/>
        </p:nvSpPr>
        <p:spPr>
          <a:xfrm>
            <a:off x="11323983" y="6559825"/>
            <a:ext cx="768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>
                <a:solidFill>
                  <a:schemeClr val="bg1"/>
                </a:solidFill>
              </a:rPr>
              <a:t>8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0787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703.517745302714,&quot;width&quot;:9466}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34280</TotalTime>
  <Words>858</Words>
  <Application>Microsoft Office PowerPoint</Application>
  <PresentationFormat>宽屏</PresentationFormat>
  <Paragraphs>151</Paragraphs>
  <Slides>11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4" baseType="lpstr">
      <vt:lpstr>Söhne</vt:lpstr>
      <vt:lpstr>等线</vt:lpstr>
      <vt:lpstr>等线 Light</vt:lpstr>
      <vt:lpstr>仿宋</vt:lpstr>
      <vt:lpstr>微软雅黑</vt:lpstr>
      <vt:lpstr>Arial</vt:lpstr>
      <vt:lpstr>Calibri</vt:lpstr>
      <vt:lpstr>Calibri Light</vt:lpstr>
      <vt:lpstr>Cambria Math</vt:lpstr>
      <vt:lpstr>Times New Roman</vt:lpstr>
      <vt:lpstr>Wingdings</vt:lpstr>
      <vt:lpstr>1_Office 主题​​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杨 丽娟</dc:creator>
  <cp:lastModifiedBy>cgsususu@foxmail.com</cp:lastModifiedBy>
  <cp:revision>575</cp:revision>
  <dcterms:created xsi:type="dcterms:W3CDTF">2023-04-27T07:56:15Z</dcterms:created>
  <dcterms:modified xsi:type="dcterms:W3CDTF">2024-03-05T23:31:10Z</dcterms:modified>
</cp:coreProperties>
</file>