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jpg" ContentType="image/png"/>
  <Override PartName="/ppt/media/image2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7" r:id="rId3"/>
    <p:sldId id="265" r:id="rId4"/>
    <p:sldId id="271" r:id="rId5"/>
    <p:sldId id="259" r:id="rId6"/>
    <p:sldId id="258" r:id="rId7"/>
    <p:sldId id="262" r:id="rId8"/>
    <p:sldId id="260" r:id="rId9"/>
    <p:sldId id="273" r:id="rId10"/>
    <p:sldId id="263" r:id="rId11"/>
    <p:sldId id="261" r:id="rId12"/>
    <p:sldId id="264" r:id="rId13"/>
    <p:sldId id="270" r:id="rId14"/>
    <p:sldId id="266"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907"/>
    <a:srgbClr val="FD3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85315" autoAdjust="0"/>
  </p:normalViewPr>
  <p:slideViewPr>
    <p:cSldViewPr snapToGrid="0">
      <p:cViewPr>
        <p:scale>
          <a:sx n="75" d="100"/>
          <a:sy n="75" d="100"/>
        </p:scale>
        <p:origin x="4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6DFA8-E10C-421E-A5EA-1EF23B9D0D56}" type="datetimeFigureOut">
              <a:rPr lang="en-GB" smtClean="0"/>
              <a:t>07/03/2024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DECA1-1D03-469D-BFD4-A4E85990A270}" type="slidenum">
              <a:rPr lang="en-GB" smtClean="0"/>
              <a:t>‹#›</a:t>
            </a:fld>
            <a:endParaRPr lang="en-GB"/>
          </a:p>
        </p:txBody>
      </p:sp>
    </p:spTree>
    <p:extLst>
      <p:ext uri="{BB962C8B-B14F-4D97-AF65-F5344CB8AC3E}">
        <p14:creationId xmlns:p14="http://schemas.microsoft.com/office/powerpoint/2010/main" val="66202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study focuses on the use of computer vision algorithms to improve the efficiency of laboratory tasks, data collection, and process monitoring. By deploying computer vision systems in the laboratory environment, various tasks can be automated and streamlined. This includes recognizing and tracking hardware, verifying positioning and providing AR modelling.</a:t>
            </a:r>
            <a:br>
              <a:rPr lang="en-GB" dirty="0"/>
            </a:br>
            <a:r>
              <a:rPr lang="en-GB" sz="1200" b="0" i="0" kern="1200" dirty="0">
                <a:solidFill>
                  <a:schemeClr val="tx1"/>
                </a:solidFill>
                <a:effectLst/>
                <a:latin typeface="+mn-lt"/>
                <a:ea typeface="+mn-ea"/>
                <a:cs typeface="+mn-cs"/>
              </a:rPr>
              <a:t>Here we present a project aimed at assisting laser laboratory operations by locating and uniquely identify equipment while tracking the relative position, as well as providing real-time assistance by accessing parameter settings and relevant information. The program combines object detection with optical character recognition and space mapping techniques. The real-time object classification is performed using the YOLO (You Only Look Once) model [1], a single-shot detector based on a Convolutional Neural Network backbone to form image features.</a:t>
            </a:r>
            <a:br>
              <a:rPr lang="en-GB" dirty="0"/>
            </a:br>
            <a:r>
              <a:rPr lang="en-GB" sz="1200" b="0" i="0" kern="1200" dirty="0">
                <a:solidFill>
                  <a:schemeClr val="tx1"/>
                </a:solidFill>
                <a:effectLst/>
                <a:latin typeface="+mn-lt"/>
                <a:ea typeface="+mn-ea"/>
                <a:cs typeface="+mn-cs"/>
              </a:rPr>
              <a:t>This contribution also discusses the challenges and potential limitations associated with implementing computer vision systems in laboratories, such as hardware requirements, data management concerns, and the need for machine learning models fine-tuned to the specific laboratory environment.</a:t>
            </a:r>
            <a:br>
              <a:rPr lang="en-GB" dirty="0"/>
            </a:br>
            <a:r>
              <a:rPr lang="en-GB" sz="1200" b="0" i="0" kern="1200" dirty="0">
                <a:solidFill>
                  <a:schemeClr val="tx1"/>
                </a:solidFill>
                <a:effectLst/>
                <a:latin typeface="+mn-lt"/>
                <a:ea typeface="+mn-ea"/>
                <a:cs typeface="+mn-cs"/>
              </a:rPr>
              <a:t>In conclusion, the integration of computer vision techniques into laboratories represents a promising step towards more efficient and capable laboratory assistants.</a:t>
            </a:r>
            <a:endParaRPr lang="en-GB" dirty="0"/>
          </a:p>
        </p:txBody>
      </p:sp>
      <p:sp>
        <p:nvSpPr>
          <p:cNvPr id="4" name="Slide Number Placeholder 3"/>
          <p:cNvSpPr>
            <a:spLocks noGrp="1"/>
          </p:cNvSpPr>
          <p:nvPr>
            <p:ph type="sldNum" sz="quarter" idx="5"/>
          </p:nvPr>
        </p:nvSpPr>
        <p:spPr/>
        <p:txBody>
          <a:bodyPr/>
          <a:lstStyle/>
          <a:p>
            <a:fld id="{068DECA1-1D03-469D-BFD4-A4E85990A270}" type="slidenum">
              <a:rPr lang="en-GB" smtClean="0"/>
              <a:t>2</a:t>
            </a:fld>
            <a:endParaRPr lang="en-GB"/>
          </a:p>
        </p:txBody>
      </p:sp>
    </p:spTree>
    <p:extLst>
      <p:ext uri="{BB962C8B-B14F-4D97-AF65-F5344CB8AC3E}">
        <p14:creationId xmlns:p14="http://schemas.microsoft.com/office/powerpoint/2010/main" val="3268397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062A-1617-4A1C-A3BC-0F3A65B2C3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8FFB75-999B-474C-A5EE-35C8C60F8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966248-FA13-4C2B-ACE1-F14251FFF7DC}"/>
              </a:ext>
            </a:extLst>
          </p:cNvPr>
          <p:cNvSpPr>
            <a:spLocks noGrp="1"/>
          </p:cNvSpPr>
          <p:nvPr>
            <p:ph type="dt" sz="half" idx="10"/>
          </p:nvPr>
        </p:nvSpPr>
        <p:spPr/>
        <p:txBody>
          <a:bodyPr/>
          <a:lstStyle/>
          <a:p>
            <a:r>
              <a:rPr lang="en-US"/>
              <a:t>| 4th ICFA MaLAPA    </a:t>
            </a:r>
            <a:endParaRPr lang="en-GB"/>
          </a:p>
        </p:txBody>
      </p:sp>
      <p:sp>
        <p:nvSpPr>
          <p:cNvPr id="5" name="Footer Placeholder 4">
            <a:extLst>
              <a:ext uri="{FF2B5EF4-FFF2-40B4-BE49-F238E27FC236}">
                <a16:creationId xmlns:a16="http://schemas.microsoft.com/office/drawing/2014/main" id="{293A2698-0784-4C50-80EC-8DB5D2CA519F}"/>
              </a:ext>
            </a:extLst>
          </p:cNvPr>
          <p:cNvSpPr>
            <a:spLocks noGrp="1"/>
          </p:cNvSpPr>
          <p:nvPr>
            <p:ph type="ftr" sz="quarter" idx="11"/>
          </p:nvPr>
        </p:nvSpPr>
        <p:spPr/>
        <p:txBody>
          <a:bodyPr/>
          <a:lstStyle/>
          <a:p>
            <a:r>
              <a:rPr lang="en-GB"/>
              <a:t>Computer Vision for laboratory assistance tools</a:t>
            </a:r>
          </a:p>
        </p:txBody>
      </p:sp>
      <p:sp>
        <p:nvSpPr>
          <p:cNvPr id="6" name="Slide Number Placeholder 5">
            <a:extLst>
              <a:ext uri="{FF2B5EF4-FFF2-40B4-BE49-F238E27FC236}">
                <a16:creationId xmlns:a16="http://schemas.microsoft.com/office/drawing/2014/main" id="{3BBE9ACA-4069-417D-95C2-0F56C9504616}"/>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257375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85F9-09B4-41FD-9170-56C2B67A21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4FA049-C517-491B-BE90-14944AFF42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0916AB-DE80-4547-BBFF-1AC3DE8F1C6D}"/>
              </a:ext>
            </a:extLst>
          </p:cNvPr>
          <p:cNvSpPr>
            <a:spLocks noGrp="1"/>
          </p:cNvSpPr>
          <p:nvPr>
            <p:ph type="dt" sz="half" idx="10"/>
          </p:nvPr>
        </p:nvSpPr>
        <p:spPr/>
        <p:txBody>
          <a:bodyPr/>
          <a:lstStyle/>
          <a:p>
            <a:r>
              <a:rPr lang="en-US"/>
              <a:t>| 4th ICFA MaLAPA    </a:t>
            </a:r>
            <a:endParaRPr lang="en-GB"/>
          </a:p>
        </p:txBody>
      </p:sp>
      <p:sp>
        <p:nvSpPr>
          <p:cNvPr id="5" name="Footer Placeholder 4">
            <a:extLst>
              <a:ext uri="{FF2B5EF4-FFF2-40B4-BE49-F238E27FC236}">
                <a16:creationId xmlns:a16="http://schemas.microsoft.com/office/drawing/2014/main" id="{E2822C68-D7E0-416D-8AED-6CDF5E6719F8}"/>
              </a:ext>
            </a:extLst>
          </p:cNvPr>
          <p:cNvSpPr>
            <a:spLocks noGrp="1"/>
          </p:cNvSpPr>
          <p:nvPr>
            <p:ph type="ftr" sz="quarter" idx="11"/>
          </p:nvPr>
        </p:nvSpPr>
        <p:spPr/>
        <p:txBody>
          <a:bodyPr/>
          <a:lstStyle/>
          <a:p>
            <a:r>
              <a:rPr lang="en-GB"/>
              <a:t>Computer Vision for laboratory assistance tools</a:t>
            </a:r>
          </a:p>
        </p:txBody>
      </p:sp>
      <p:sp>
        <p:nvSpPr>
          <p:cNvPr id="6" name="Slide Number Placeholder 5">
            <a:extLst>
              <a:ext uri="{FF2B5EF4-FFF2-40B4-BE49-F238E27FC236}">
                <a16:creationId xmlns:a16="http://schemas.microsoft.com/office/drawing/2014/main" id="{1692E2A6-51DE-4A12-811E-DB07460F30C3}"/>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167762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C474B7-8D84-4D85-958D-93A95B2E6F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670EB9-09EB-4B64-954A-E1A4822CE4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8CA4FD-F7FB-4288-A3F0-88CA02E74F21}"/>
              </a:ext>
            </a:extLst>
          </p:cNvPr>
          <p:cNvSpPr>
            <a:spLocks noGrp="1"/>
          </p:cNvSpPr>
          <p:nvPr>
            <p:ph type="dt" sz="half" idx="10"/>
          </p:nvPr>
        </p:nvSpPr>
        <p:spPr/>
        <p:txBody>
          <a:bodyPr/>
          <a:lstStyle/>
          <a:p>
            <a:r>
              <a:rPr lang="en-US"/>
              <a:t>| 4th ICFA MaLAPA    </a:t>
            </a:r>
            <a:endParaRPr lang="en-GB"/>
          </a:p>
        </p:txBody>
      </p:sp>
      <p:sp>
        <p:nvSpPr>
          <p:cNvPr id="5" name="Footer Placeholder 4">
            <a:extLst>
              <a:ext uri="{FF2B5EF4-FFF2-40B4-BE49-F238E27FC236}">
                <a16:creationId xmlns:a16="http://schemas.microsoft.com/office/drawing/2014/main" id="{3AA7DB0D-A61A-4196-BB9A-2A8092B1FA22}"/>
              </a:ext>
            </a:extLst>
          </p:cNvPr>
          <p:cNvSpPr>
            <a:spLocks noGrp="1"/>
          </p:cNvSpPr>
          <p:nvPr>
            <p:ph type="ftr" sz="quarter" idx="11"/>
          </p:nvPr>
        </p:nvSpPr>
        <p:spPr/>
        <p:txBody>
          <a:bodyPr/>
          <a:lstStyle/>
          <a:p>
            <a:r>
              <a:rPr lang="en-GB"/>
              <a:t>Computer Vision for laboratory assistance tools</a:t>
            </a:r>
          </a:p>
        </p:txBody>
      </p:sp>
      <p:sp>
        <p:nvSpPr>
          <p:cNvPr id="6" name="Slide Number Placeholder 5">
            <a:extLst>
              <a:ext uri="{FF2B5EF4-FFF2-40B4-BE49-F238E27FC236}">
                <a16:creationId xmlns:a16="http://schemas.microsoft.com/office/drawing/2014/main" id="{C4FEEDD8-8D26-4F41-829E-D84F1A4B64E8}"/>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53680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16DE-2585-48FE-900C-605498E0E7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324E9-4C75-4EC9-BD31-AE12B99650D6}"/>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1917524-E2BC-4D25-9559-1D2D00CFD215}"/>
              </a:ext>
            </a:extLst>
          </p:cNvPr>
          <p:cNvSpPr>
            <a:spLocks noGrp="1"/>
          </p:cNvSpPr>
          <p:nvPr>
            <p:ph type="dt" sz="half" idx="10"/>
          </p:nvPr>
        </p:nvSpPr>
        <p:spPr>
          <a:xfrm>
            <a:off x="1201479" y="6356350"/>
            <a:ext cx="2837121" cy="365125"/>
          </a:xfrm>
        </p:spPr>
        <p:txBody>
          <a:bodyPr/>
          <a:lstStyle/>
          <a:p>
            <a:r>
              <a:rPr lang="en-US" dirty="0"/>
              <a:t>| 4th ICFA </a:t>
            </a:r>
            <a:r>
              <a:rPr lang="en-US" dirty="0" err="1"/>
              <a:t>MaLAPA</a:t>
            </a:r>
            <a:r>
              <a:rPr lang="en-US" dirty="0"/>
              <a:t>    </a:t>
            </a:r>
            <a:endParaRPr lang="en-GB" dirty="0"/>
          </a:p>
        </p:txBody>
      </p:sp>
      <p:sp>
        <p:nvSpPr>
          <p:cNvPr id="5" name="Footer Placeholder 4">
            <a:extLst>
              <a:ext uri="{FF2B5EF4-FFF2-40B4-BE49-F238E27FC236}">
                <a16:creationId xmlns:a16="http://schemas.microsoft.com/office/drawing/2014/main" id="{F6CC3515-BB0F-4B37-8486-1634F07B23DE}"/>
              </a:ext>
            </a:extLst>
          </p:cNvPr>
          <p:cNvSpPr>
            <a:spLocks noGrp="1"/>
          </p:cNvSpPr>
          <p:nvPr>
            <p:ph type="ftr" sz="quarter" idx="11"/>
          </p:nvPr>
        </p:nvSpPr>
        <p:spPr/>
        <p:txBody>
          <a:bodyPr/>
          <a:lstStyle>
            <a:lvl1pPr>
              <a:defRPr i="1"/>
            </a:lvl1pPr>
          </a:lstStyle>
          <a:p>
            <a:r>
              <a:rPr lang="en-GB" dirty="0"/>
              <a:t>Computer Vision for laboratory assistance tools</a:t>
            </a:r>
          </a:p>
        </p:txBody>
      </p:sp>
      <p:sp>
        <p:nvSpPr>
          <p:cNvPr id="6" name="Slide Number Placeholder 5">
            <a:extLst>
              <a:ext uri="{FF2B5EF4-FFF2-40B4-BE49-F238E27FC236}">
                <a16:creationId xmlns:a16="http://schemas.microsoft.com/office/drawing/2014/main" id="{D2C2C7E2-8FC6-40BD-8C92-2262A22A51E3}"/>
              </a:ext>
            </a:extLst>
          </p:cNvPr>
          <p:cNvSpPr>
            <a:spLocks noGrp="1"/>
          </p:cNvSpPr>
          <p:nvPr>
            <p:ph type="sldNum" sz="quarter" idx="12"/>
          </p:nvPr>
        </p:nvSpPr>
        <p:spPr/>
        <p:txBody>
          <a:bodyPr/>
          <a:lstStyle/>
          <a:p>
            <a:fld id="{2A7F490D-C5B8-4E4D-BC27-167A028EABAE}" type="slidenum">
              <a:rPr lang="en-GB" smtClean="0"/>
              <a:t>‹#›</a:t>
            </a:fld>
            <a:endParaRPr lang="en-GB"/>
          </a:p>
        </p:txBody>
      </p:sp>
      <p:pic>
        <p:nvPicPr>
          <p:cNvPr id="7" name="Grafik 3">
            <a:extLst>
              <a:ext uri="{FF2B5EF4-FFF2-40B4-BE49-F238E27FC236}">
                <a16:creationId xmlns:a16="http://schemas.microsoft.com/office/drawing/2014/main" id="{6AB99845-3F85-4773-8143-E53EBABA71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8351" y="542457"/>
            <a:ext cx="970897" cy="970897"/>
          </a:xfrm>
          <a:prstGeom prst="rect">
            <a:avLst/>
          </a:prstGeom>
        </p:spPr>
      </p:pic>
      <p:pic>
        <p:nvPicPr>
          <p:cNvPr id="8" name="Google Shape;54;p13">
            <a:extLst>
              <a:ext uri="{FF2B5EF4-FFF2-40B4-BE49-F238E27FC236}">
                <a16:creationId xmlns:a16="http://schemas.microsoft.com/office/drawing/2014/main" id="{DD338F51-440A-41E6-8D3D-8231B7954966}"/>
              </a:ext>
            </a:extLst>
          </p:cNvPr>
          <p:cNvPicPr preferRelativeResize="0"/>
          <p:nvPr userDrawn="1"/>
        </p:nvPicPr>
        <p:blipFill rotWithShape="1">
          <a:blip r:embed="rId3">
            <a:alphaModFix/>
          </a:blip>
          <a:srcRect/>
          <a:stretch/>
        </p:blipFill>
        <p:spPr>
          <a:xfrm>
            <a:off x="938353" y="6492875"/>
            <a:ext cx="353504" cy="121600"/>
          </a:xfrm>
          <a:prstGeom prst="rect">
            <a:avLst/>
          </a:prstGeom>
          <a:noFill/>
          <a:ln>
            <a:noFill/>
          </a:ln>
        </p:spPr>
      </p:pic>
      <p:cxnSp>
        <p:nvCxnSpPr>
          <p:cNvPr id="12" name="Straight Connector 11">
            <a:extLst>
              <a:ext uri="{FF2B5EF4-FFF2-40B4-BE49-F238E27FC236}">
                <a16:creationId xmlns:a16="http://schemas.microsoft.com/office/drawing/2014/main" id="{74512B53-09F1-4E4E-81CF-168C3A06FF42}"/>
              </a:ext>
            </a:extLst>
          </p:cNvPr>
          <p:cNvCxnSpPr/>
          <p:nvPr userDrawn="1"/>
        </p:nvCxnSpPr>
        <p:spPr>
          <a:xfrm>
            <a:off x="0" y="6329846"/>
            <a:ext cx="1219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91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78AF9-4EC5-465C-9A79-BB6097661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077B33-4534-4B47-AFB0-C82EA7D464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B9AFAD-472E-418C-BBD0-804A482B1277}"/>
              </a:ext>
            </a:extLst>
          </p:cNvPr>
          <p:cNvSpPr>
            <a:spLocks noGrp="1"/>
          </p:cNvSpPr>
          <p:nvPr>
            <p:ph type="dt" sz="half" idx="10"/>
          </p:nvPr>
        </p:nvSpPr>
        <p:spPr/>
        <p:txBody>
          <a:bodyPr/>
          <a:lstStyle/>
          <a:p>
            <a:r>
              <a:rPr lang="en-US"/>
              <a:t>| 4th ICFA MaLAPA    </a:t>
            </a:r>
            <a:endParaRPr lang="en-GB"/>
          </a:p>
        </p:txBody>
      </p:sp>
      <p:sp>
        <p:nvSpPr>
          <p:cNvPr id="5" name="Footer Placeholder 4">
            <a:extLst>
              <a:ext uri="{FF2B5EF4-FFF2-40B4-BE49-F238E27FC236}">
                <a16:creationId xmlns:a16="http://schemas.microsoft.com/office/drawing/2014/main" id="{D908E4D0-D447-466C-86C0-9CC8ADDED1A8}"/>
              </a:ext>
            </a:extLst>
          </p:cNvPr>
          <p:cNvSpPr>
            <a:spLocks noGrp="1"/>
          </p:cNvSpPr>
          <p:nvPr>
            <p:ph type="ftr" sz="quarter" idx="11"/>
          </p:nvPr>
        </p:nvSpPr>
        <p:spPr/>
        <p:txBody>
          <a:bodyPr/>
          <a:lstStyle/>
          <a:p>
            <a:r>
              <a:rPr lang="en-GB"/>
              <a:t>Computer Vision for laboratory assistance tools</a:t>
            </a:r>
          </a:p>
        </p:txBody>
      </p:sp>
      <p:sp>
        <p:nvSpPr>
          <p:cNvPr id="6" name="Slide Number Placeholder 5">
            <a:extLst>
              <a:ext uri="{FF2B5EF4-FFF2-40B4-BE49-F238E27FC236}">
                <a16:creationId xmlns:a16="http://schemas.microsoft.com/office/drawing/2014/main" id="{660760B5-FE2F-437E-BD80-B01D8DFFDF2B}"/>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84056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B63B-B5E8-42AC-9B26-2D4D42D0D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DAD265-0EAF-4F83-84A0-B996411ACA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3AAFF6-8329-4662-8AA5-3F6BC15A0A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53FB5E-752C-47C5-BDE2-5A0FBA3AE5D2}"/>
              </a:ext>
            </a:extLst>
          </p:cNvPr>
          <p:cNvSpPr>
            <a:spLocks noGrp="1"/>
          </p:cNvSpPr>
          <p:nvPr>
            <p:ph type="dt" sz="half" idx="10"/>
          </p:nvPr>
        </p:nvSpPr>
        <p:spPr>
          <a:xfrm>
            <a:off x="1115105" y="6356350"/>
            <a:ext cx="2743200" cy="365125"/>
          </a:xfrm>
        </p:spPr>
        <p:txBody>
          <a:bodyPr/>
          <a:lstStyle/>
          <a:p>
            <a:r>
              <a:rPr lang="en-US" dirty="0"/>
              <a:t>| 4th ICFA </a:t>
            </a:r>
            <a:r>
              <a:rPr lang="en-US" dirty="0" err="1"/>
              <a:t>MaLAPA</a:t>
            </a:r>
            <a:r>
              <a:rPr lang="en-US" dirty="0"/>
              <a:t>    </a:t>
            </a:r>
            <a:endParaRPr lang="en-GB" dirty="0"/>
          </a:p>
        </p:txBody>
      </p:sp>
      <p:sp>
        <p:nvSpPr>
          <p:cNvPr id="6" name="Footer Placeholder 5">
            <a:extLst>
              <a:ext uri="{FF2B5EF4-FFF2-40B4-BE49-F238E27FC236}">
                <a16:creationId xmlns:a16="http://schemas.microsoft.com/office/drawing/2014/main" id="{67CDA6DE-55BF-4721-AE9B-3AE7F060E922}"/>
              </a:ext>
            </a:extLst>
          </p:cNvPr>
          <p:cNvSpPr>
            <a:spLocks noGrp="1"/>
          </p:cNvSpPr>
          <p:nvPr>
            <p:ph type="ftr" sz="quarter" idx="11"/>
          </p:nvPr>
        </p:nvSpPr>
        <p:spPr/>
        <p:txBody>
          <a:bodyPr/>
          <a:lstStyle/>
          <a:p>
            <a:r>
              <a:rPr lang="en-GB"/>
              <a:t>Computer Vision for laboratory assistance tools</a:t>
            </a:r>
          </a:p>
        </p:txBody>
      </p:sp>
      <p:sp>
        <p:nvSpPr>
          <p:cNvPr id="7" name="Slide Number Placeholder 6">
            <a:extLst>
              <a:ext uri="{FF2B5EF4-FFF2-40B4-BE49-F238E27FC236}">
                <a16:creationId xmlns:a16="http://schemas.microsoft.com/office/drawing/2014/main" id="{64F986B8-30C8-49B7-B3B0-09447F43A10A}"/>
              </a:ext>
            </a:extLst>
          </p:cNvPr>
          <p:cNvSpPr>
            <a:spLocks noGrp="1"/>
          </p:cNvSpPr>
          <p:nvPr>
            <p:ph type="sldNum" sz="quarter" idx="12"/>
          </p:nvPr>
        </p:nvSpPr>
        <p:spPr/>
        <p:txBody>
          <a:bodyPr/>
          <a:lstStyle/>
          <a:p>
            <a:fld id="{2A7F490D-C5B8-4E4D-BC27-167A028EABAE}" type="slidenum">
              <a:rPr lang="en-GB" smtClean="0"/>
              <a:t>‹#›</a:t>
            </a:fld>
            <a:endParaRPr lang="en-GB"/>
          </a:p>
        </p:txBody>
      </p:sp>
      <p:pic>
        <p:nvPicPr>
          <p:cNvPr id="8" name="Google Shape;54;p13">
            <a:extLst>
              <a:ext uri="{FF2B5EF4-FFF2-40B4-BE49-F238E27FC236}">
                <a16:creationId xmlns:a16="http://schemas.microsoft.com/office/drawing/2014/main" id="{E57D1AEA-C8EA-4CE7-AF29-1B1302EA2585}"/>
              </a:ext>
            </a:extLst>
          </p:cNvPr>
          <p:cNvPicPr preferRelativeResize="0"/>
          <p:nvPr userDrawn="1"/>
        </p:nvPicPr>
        <p:blipFill rotWithShape="1">
          <a:blip r:embed="rId2">
            <a:alphaModFix/>
          </a:blip>
          <a:srcRect/>
          <a:stretch/>
        </p:blipFill>
        <p:spPr>
          <a:xfrm>
            <a:off x="938353" y="6492875"/>
            <a:ext cx="353504" cy="121600"/>
          </a:xfrm>
          <a:prstGeom prst="rect">
            <a:avLst/>
          </a:prstGeom>
          <a:noFill/>
          <a:ln>
            <a:noFill/>
          </a:ln>
        </p:spPr>
      </p:pic>
    </p:spTree>
    <p:extLst>
      <p:ext uri="{BB962C8B-B14F-4D97-AF65-F5344CB8AC3E}">
        <p14:creationId xmlns:p14="http://schemas.microsoft.com/office/powerpoint/2010/main" val="174662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9BBA-ECE0-4326-9A8F-33A1133DCC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353F4E-0793-4E79-A8FB-215B252AF8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CB175-01CD-4FD3-9EC2-9A2A434AAF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2D839C-8ACF-4B95-B3EE-F8B4424CB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1D4354-FC23-408D-8734-28A9965FE1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065CC68-F91C-49BB-854E-C171B2412119}"/>
              </a:ext>
            </a:extLst>
          </p:cNvPr>
          <p:cNvSpPr>
            <a:spLocks noGrp="1"/>
          </p:cNvSpPr>
          <p:nvPr>
            <p:ph type="ftr" sz="quarter" idx="11"/>
          </p:nvPr>
        </p:nvSpPr>
        <p:spPr/>
        <p:txBody>
          <a:bodyPr/>
          <a:lstStyle/>
          <a:p>
            <a:r>
              <a:rPr lang="en-GB"/>
              <a:t>Computer Vision for laboratory assistance tools</a:t>
            </a:r>
          </a:p>
        </p:txBody>
      </p:sp>
      <p:sp>
        <p:nvSpPr>
          <p:cNvPr id="9" name="Slide Number Placeholder 8">
            <a:extLst>
              <a:ext uri="{FF2B5EF4-FFF2-40B4-BE49-F238E27FC236}">
                <a16:creationId xmlns:a16="http://schemas.microsoft.com/office/drawing/2014/main" id="{5172ABB0-3829-4CD4-8236-71BC36215FAA}"/>
              </a:ext>
            </a:extLst>
          </p:cNvPr>
          <p:cNvSpPr>
            <a:spLocks noGrp="1"/>
          </p:cNvSpPr>
          <p:nvPr>
            <p:ph type="sldNum" sz="quarter" idx="12"/>
          </p:nvPr>
        </p:nvSpPr>
        <p:spPr/>
        <p:txBody>
          <a:bodyPr/>
          <a:lstStyle/>
          <a:p>
            <a:fld id="{2A7F490D-C5B8-4E4D-BC27-167A028EABAE}" type="slidenum">
              <a:rPr lang="en-GB" smtClean="0"/>
              <a:t>‹#›</a:t>
            </a:fld>
            <a:endParaRPr lang="en-GB"/>
          </a:p>
        </p:txBody>
      </p:sp>
      <p:sp>
        <p:nvSpPr>
          <p:cNvPr id="11" name="Date Placeholder 4">
            <a:extLst>
              <a:ext uri="{FF2B5EF4-FFF2-40B4-BE49-F238E27FC236}">
                <a16:creationId xmlns:a16="http://schemas.microsoft.com/office/drawing/2014/main" id="{D6B35636-99FB-46BD-B40F-BAE67A315549}"/>
              </a:ext>
            </a:extLst>
          </p:cNvPr>
          <p:cNvSpPr>
            <a:spLocks noGrp="1"/>
          </p:cNvSpPr>
          <p:nvPr>
            <p:ph type="dt" sz="half" idx="10"/>
          </p:nvPr>
        </p:nvSpPr>
        <p:spPr>
          <a:xfrm>
            <a:off x="1115105" y="6356350"/>
            <a:ext cx="2743200" cy="365125"/>
          </a:xfrm>
        </p:spPr>
        <p:txBody>
          <a:bodyPr/>
          <a:lstStyle/>
          <a:p>
            <a:r>
              <a:rPr lang="en-US" dirty="0"/>
              <a:t>| 4th ICFA </a:t>
            </a:r>
            <a:r>
              <a:rPr lang="en-US" dirty="0" err="1"/>
              <a:t>MaLAPA</a:t>
            </a:r>
            <a:r>
              <a:rPr lang="en-US" dirty="0"/>
              <a:t>    </a:t>
            </a:r>
            <a:endParaRPr lang="en-GB" dirty="0"/>
          </a:p>
        </p:txBody>
      </p:sp>
      <p:pic>
        <p:nvPicPr>
          <p:cNvPr id="12" name="Google Shape;54;p13">
            <a:extLst>
              <a:ext uri="{FF2B5EF4-FFF2-40B4-BE49-F238E27FC236}">
                <a16:creationId xmlns:a16="http://schemas.microsoft.com/office/drawing/2014/main" id="{92571318-CF27-47D4-8AAF-D7175290FF19}"/>
              </a:ext>
            </a:extLst>
          </p:cNvPr>
          <p:cNvPicPr preferRelativeResize="0"/>
          <p:nvPr userDrawn="1"/>
        </p:nvPicPr>
        <p:blipFill rotWithShape="1">
          <a:blip r:embed="rId2">
            <a:alphaModFix/>
          </a:blip>
          <a:srcRect/>
          <a:stretch/>
        </p:blipFill>
        <p:spPr>
          <a:xfrm>
            <a:off x="938353" y="6492875"/>
            <a:ext cx="353504" cy="121600"/>
          </a:xfrm>
          <a:prstGeom prst="rect">
            <a:avLst/>
          </a:prstGeom>
          <a:noFill/>
          <a:ln>
            <a:noFill/>
          </a:ln>
        </p:spPr>
      </p:pic>
    </p:spTree>
    <p:extLst>
      <p:ext uri="{BB962C8B-B14F-4D97-AF65-F5344CB8AC3E}">
        <p14:creationId xmlns:p14="http://schemas.microsoft.com/office/powerpoint/2010/main" val="205481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BA77-2589-4F60-85CA-C0D107A8E94B}"/>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55FB7EEF-8472-4EA4-ACC7-8CD9C2C852BC}"/>
              </a:ext>
            </a:extLst>
          </p:cNvPr>
          <p:cNvSpPr>
            <a:spLocks noGrp="1"/>
          </p:cNvSpPr>
          <p:nvPr>
            <p:ph type="ftr" sz="quarter" idx="11"/>
          </p:nvPr>
        </p:nvSpPr>
        <p:spPr/>
        <p:txBody>
          <a:bodyPr/>
          <a:lstStyle/>
          <a:p>
            <a:r>
              <a:rPr lang="en-GB"/>
              <a:t>Computer Vision for laboratory assistance tools</a:t>
            </a:r>
          </a:p>
        </p:txBody>
      </p:sp>
      <p:sp>
        <p:nvSpPr>
          <p:cNvPr id="5" name="Slide Number Placeholder 4">
            <a:extLst>
              <a:ext uri="{FF2B5EF4-FFF2-40B4-BE49-F238E27FC236}">
                <a16:creationId xmlns:a16="http://schemas.microsoft.com/office/drawing/2014/main" id="{922A608F-31F8-4F34-8E1A-091E660F56D7}"/>
              </a:ext>
            </a:extLst>
          </p:cNvPr>
          <p:cNvSpPr>
            <a:spLocks noGrp="1"/>
          </p:cNvSpPr>
          <p:nvPr>
            <p:ph type="sldNum" sz="quarter" idx="12"/>
          </p:nvPr>
        </p:nvSpPr>
        <p:spPr/>
        <p:txBody>
          <a:bodyPr/>
          <a:lstStyle/>
          <a:p>
            <a:fld id="{2A7F490D-C5B8-4E4D-BC27-167A028EABAE}" type="slidenum">
              <a:rPr lang="en-GB" smtClean="0"/>
              <a:t>‹#›</a:t>
            </a:fld>
            <a:endParaRPr lang="en-GB"/>
          </a:p>
        </p:txBody>
      </p:sp>
      <p:sp>
        <p:nvSpPr>
          <p:cNvPr id="6" name="Date Placeholder 4">
            <a:extLst>
              <a:ext uri="{FF2B5EF4-FFF2-40B4-BE49-F238E27FC236}">
                <a16:creationId xmlns:a16="http://schemas.microsoft.com/office/drawing/2014/main" id="{EFB82222-5FE1-4FEA-9083-03BB419078C6}"/>
              </a:ext>
            </a:extLst>
          </p:cNvPr>
          <p:cNvSpPr>
            <a:spLocks noGrp="1"/>
          </p:cNvSpPr>
          <p:nvPr>
            <p:ph type="dt" sz="half" idx="10"/>
          </p:nvPr>
        </p:nvSpPr>
        <p:spPr>
          <a:xfrm>
            <a:off x="1115105" y="6356350"/>
            <a:ext cx="2743200" cy="365125"/>
          </a:xfrm>
        </p:spPr>
        <p:txBody>
          <a:bodyPr/>
          <a:lstStyle/>
          <a:p>
            <a:r>
              <a:rPr lang="en-US" dirty="0"/>
              <a:t>| 4th ICFA </a:t>
            </a:r>
            <a:r>
              <a:rPr lang="en-US" dirty="0" err="1"/>
              <a:t>MaLAPA</a:t>
            </a:r>
            <a:r>
              <a:rPr lang="en-US" dirty="0"/>
              <a:t>    </a:t>
            </a:r>
            <a:endParaRPr lang="en-GB" dirty="0"/>
          </a:p>
        </p:txBody>
      </p:sp>
      <p:pic>
        <p:nvPicPr>
          <p:cNvPr id="7" name="Google Shape;54;p13">
            <a:extLst>
              <a:ext uri="{FF2B5EF4-FFF2-40B4-BE49-F238E27FC236}">
                <a16:creationId xmlns:a16="http://schemas.microsoft.com/office/drawing/2014/main" id="{85EFD5B9-4BCD-4591-981E-99C38A54F8F1}"/>
              </a:ext>
            </a:extLst>
          </p:cNvPr>
          <p:cNvPicPr preferRelativeResize="0"/>
          <p:nvPr userDrawn="1"/>
        </p:nvPicPr>
        <p:blipFill rotWithShape="1">
          <a:blip r:embed="rId2">
            <a:alphaModFix/>
          </a:blip>
          <a:srcRect/>
          <a:stretch/>
        </p:blipFill>
        <p:spPr>
          <a:xfrm>
            <a:off x="938353" y="6492875"/>
            <a:ext cx="353504" cy="121600"/>
          </a:xfrm>
          <a:prstGeom prst="rect">
            <a:avLst/>
          </a:prstGeom>
          <a:noFill/>
          <a:ln>
            <a:noFill/>
          </a:ln>
        </p:spPr>
      </p:pic>
    </p:spTree>
    <p:extLst>
      <p:ext uri="{BB962C8B-B14F-4D97-AF65-F5344CB8AC3E}">
        <p14:creationId xmlns:p14="http://schemas.microsoft.com/office/powerpoint/2010/main" val="341494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9F579-4B19-491E-BFBD-97D2276C2C6C}"/>
              </a:ext>
            </a:extLst>
          </p:cNvPr>
          <p:cNvSpPr>
            <a:spLocks noGrp="1"/>
          </p:cNvSpPr>
          <p:nvPr>
            <p:ph type="dt" sz="half" idx="10"/>
          </p:nvPr>
        </p:nvSpPr>
        <p:spPr/>
        <p:txBody>
          <a:bodyPr/>
          <a:lstStyle/>
          <a:p>
            <a:r>
              <a:rPr lang="en-US"/>
              <a:t>| 4th ICFA MaLAPA    </a:t>
            </a:r>
            <a:endParaRPr lang="en-GB"/>
          </a:p>
        </p:txBody>
      </p:sp>
      <p:sp>
        <p:nvSpPr>
          <p:cNvPr id="3" name="Footer Placeholder 2">
            <a:extLst>
              <a:ext uri="{FF2B5EF4-FFF2-40B4-BE49-F238E27FC236}">
                <a16:creationId xmlns:a16="http://schemas.microsoft.com/office/drawing/2014/main" id="{395BDA66-CCB9-4A2A-B2D4-A9E6D9E6BE4B}"/>
              </a:ext>
            </a:extLst>
          </p:cNvPr>
          <p:cNvSpPr>
            <a:spLocks noGrp="1"/>
          </p:cNvSpPr>
          <p:nvPr>
            <p:ph type="ftr" sz="quarter" idx="11"/>
          </p:nvPr>
        </p:nvSpPr>
        <p:spPr/>
        <p:txBody>
          <a:bodyPr/>
          <a:lstStyle/>
          <a:p>
            <a:r>
              <a:rPr lang="en-GB"/>
              <a:t>Computer Vision for laboratory assistance tools</a:t>
            </a:r>
          </a:p>
        </p:txBody>
      </p:sp>
      <p:sp>
        <p:nvSpPr>
          <p:cNvPr id="4" name="Slide Number Placeholder 3">
            <a:extLst>
              <a:ext uri="{FF2B5EF4-FFF2-40B4-BE49-F238E27FC236}">
                <a16:creationId xmlns:a16="http://schemas.microsoft.com/office/drawing/2014/main" id="{55C6BFB8-AF25-40F9-A2A5-740815E6A273}"/>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321131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4ED5-31EF-479D-8551-92D706C6B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DCB345-52BA-4E7F-9238-B9700D722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954B0F-42E8-4078-8D68-ED76B4C1F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62124A-5A9B-4CAB-9A33-FF55AC47025B}"/>
              </a:ext>
            </a:extLst>
          </p:cNvPr>
          <p:cNvSpPr>
            <a:spLocks noGrp="1"/>
          </p:cNvSpPr>
          <p:nvPr>
            <p:ph type="dt" sz="half" idx="10"/>
          </p:nvPr>
        </p:nvSpPr>
        <p:spPr/>
        <p:txBody>
          <a:bodyPr/>
          <a:lstStyle/>
          <a:p>
            <a:r>
              <a:rPr lang="en-US"/>
              <a:t>| 4th ICFA MaLAPA    </a:t>
            </a:r>
            <a:endParaRPr lang="en-GB"/>
          </a:p>
        </p:txBody>
      </p:sp>
      <p:sp>
        <p:nvSpPr>
          <p:cNvPr id="6" name="Footer Placeholder 5">
            <a:extLst>
              <a:ext uri="{FF2B5EF4-FFF2-40B4-BE49-F238E27FC236}">
                <a16:creationId xmlns:a16="http://schemas.microsoft.com/office/drawing/2014/main" id="{3A3CCF17-2B70-49B7-BB1E-2EE87F23D1E7}"/>
              </a:ext>
            </a:extLst>
          </p:cNvPr>
          <p:cNvSpPr>
            <a:spLocks noGrp="1"/>
          </p:cNvSpPr>
          <p:nvPr>
            <p:ph type="ftr" sz="quarter" idx="11"/>
          </p:nvPr>
        </p:nvSpPr>
        <p:spPr/>
        <p:txBody>
          <a:bodyPr/>
          <a:lstStyle/>
          <a:p>
            <a:r>
              <a:rPr lang="en-GB"/>
              <a:t>Computer Vision for laboratory assistance tools</a:t>
            </a:r>
          </a:p>
        </p:txBody>
      </p:sp>
      <p:sp>
        <p:nvSpPr>
          <p:cNvPr id="7" name="Slide Number Placeholder 6">
            <a:extLst>
              <a:ext uri="{FF2B5EF4-FFF2-40B4-BE49-F238E27FC236}">
                <a16:creationId xmlns:a16="http://schemas.microsoft.com/office/drawing/2014/main" id="{DD05D4F1-16AE-4802-BE54-B7C487D99573}"/>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40986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B18B-3732-4E7C-BE02-6C455E198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98792A-C95D-4BE7-9128-7C552B0275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8F5B18-E341-47FA-8A8A-D647D52B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C30554-4A8A-4ED5-AD9A-C94B42498016}"/>
              </a:ext>
            </a:extLst>
          </p:cNvPr>
          <p:cNvSpPr>
            <a:spLocks noGrp="1"/>
          </p:cNvSpPr>
          <p:nvPr>
            <p:ph type="dt" sz="half" idx="10"/>
          </p:nvPr>
        </p:nvSpPr>
        <p:spPr/>
        <p:txBody>
          <a:bodyPr/>
          <a:lstStyle/>
          <a:p>
            <a:r>
              <a:rPr lang="en-US"/>
              <a:t>| 4th ICFA MaLAPA    </a:t>
            </a:r>
            <a:endParaRPr lang="en-GB"/>
          </a:p>
        </p:txBody>
      </p:sp>
      <p:sp>
        <p:nvSpPr>
          <p:cNvPr id="6" name="Footer Placeholder 5">
            <a:extLst>
              <a:ext uri="{FF2B5EF4-FFF2-40B4-BE49-F238E27FC236}">
                <a16:creationId xmlns:a16="http://schemas.microsoft.com/office/drawing/2014/main" id="{E6AA7EF7-9B73-40E8-BF99-5DE15901132D}"/>
              </a:ext>
            </a:extLst>
          </p:cNvPr>
          <p:cNvSpPr>
            <a:spLocks noGrp="1"/>
          </p:cNvSpPr>
          <p:nvPr>
            <p:ph type="ftr" sz="quarter" idx="11"/>
          </p:nvPr>
        </p:nvSpPr>
        <p:spPr/>
        <p:txBody>
          <a:bodyPr/>
          <a:lstStyle/>
          <a:p>
            <a:r>
              <a:rPr lang="en-GB"/>
              <a:t>Computer Vision for laboratory assistance tools</a:t>
            </a:r>
          </a:p>
        </p:txBody>
      </p:sp>
      <p:sp>
        <p:nvSpPr>
          <p:cNvPr id="7" name="Slide Number Placeholder 6">
            <a:extLst>
              <a:ext uri="{FF2B5EF4-FFF2-40B4-BE49-F238E27FC236}">
                <a16:creationId xmlns:a16="http://schemas.microsoft.com/office/drawing/2014/main" id="{D9B9EDB1-FEDF-4A4B-9B9E-8C0D5AF74393}"/>
              </a:ext>
            </a:extLst>
          </p:cNvPr>
          <p:cNvSpPr>
            <a:spLocks noGrp="1"/>
          </p:cNvSpPr>
          <p:nvPr>
            <p:ph type="sldNum" sz="quarter" idx="12"/>
          </p:nvPr>
        </p:nvSpPr>
        <p:spPr/>
        <p:txBody>
          <a:bodyPr/>
          <a:lstStyle/>
          <a:p>
            <a:fld id="{2A7F490D-C5B8-4E4D-BC27-167A028EABAE}" type="slidenum">
              <a:rPr lang="en-GB" smtClean="0"/>
              <a:t>‹#›</a:t>
            </a:fld>
            <a:endParaRPr lang="en-GB"/>
          </a:p>
        </p:txBody>
      </p:sp>
    </p:spTree>
    <p:extLst>
      <p:ext uri="{BB962C8B-B14F-4D97-AF65-F5344CB8AC3E}">
        <p14:creationId xmlns:p14="http://schemas.microsoft.com/office/powerpoint/2010/main" val="838597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42C29E-F1A1-49F3-BE8E-0CFD3A0DD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218637-AFD8-47AB-89C0-997419C22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F3C7CA-58E8-456A-B43A-A6F2D6460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 4th ICFA MaLAPA    </a:t>
            </a:r>
            <a:endParaRPr lang="en-GB"/>
          </a:p>
        </p:txBody>
      </p:sp>
      <p:sp>
        <p:nvSpPr>
          <p:cNvPr id="5" name="Footer Placeholder 4">
            <a:extLst>
              <a:ext uri="{FF2B5EF4-FFF2-40B4-BE49-F238E27FC236}">
                <a16:creationId xmlns:a16="http://schemas.microsoft.com/office/drawing/2014/main" id="{8C57856C-F67D-4339-908B-EB0F9B753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Computer Vision for laboratory assistance tools</a:t>
            </a:r>
          </a:p>
        </p:txBody>
      </p:sp>
      <p:sp>
        <p:nvSpPr>
          <p:cNvPr id="6" name="Slide Number Placeholder 5">
            <a:extLst>
              <a:ext uri="{FF2B5EF4-FFF2-40B4-BE49-F238E27FC236}">
                <a16:creationId xmlns:a16="http://schemas.microsoft.com/office/drawing/2014/main" id="{AB31544E-152B-4FB9-825F-8371E59AE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F490D-C5B8-4E4D-BC27-167A028EABAE}" type="slidenum">
              <a:rPr lang="en-GB" smtClean="0"/>
              <a:t>‹#›</a:t>
            </a:fld>
            <a:endParaRPr lang="en-GB"/>
          </a:p>
        </p:txBody>
      </p:sp>
    </p:spTree>
    <p:extLst>
      <p:ext uri="{BB962C8B-B14F-4D97-AF65-F5344CB8AC3E}">
        <p14:creationId xmlns:p14="http://schemas.microsoft.com/office/powerpoint/2010/main" val="302871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bianca.veglia@desy.de"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633AA7-7BEF-4F9E-8B17-3DB22F5C5DE8}"/>
              </a:ext>
            </a:extLst>
          </p:cNvPr>
          <p:cNvPicPr>
            <a:picLocks noChangeAspect="1"/>
          </p:cNvPicPr>
          <p:nvPr/>
        </p:nvPicPr>
        <p:blipFill rotWithShape="1">
          <a:blip r:embed="rId2">
            <a:extLst>
              <a:ext uri="{28A0092B-C50C-407E-A947-70E740481C1C}">
                <a14:useLocalDpi xmlns:a14="http://schemas.microsoft.com/office/drawing/2010/main" val="0"/>
              </a:ext>
            </a:extLst>
          </a:blip>
          <a:srcRect t="8322" b="5937"/>
          <a:stretch/>
        </p:blipFill>
        <p:spPr>
          <a:xfrm>
            <a:off x="0" y="-2"/>
            <a:ext cx="12543210" cy="6049543"/>
          </a:xfrm>
          <a:prstGeom prst="rect">
            <a:avLst/>
          </a:prstGeom>
        </p:spPr>
      </p:pic>
      <p:sp>
        <p:nvSpPr>
          <p:cNvPr id="2" name="Title 1">
            <a:extLst>
              <a:ext uri="{FF2B5EF4-FFF2-40B4-BE49-F238E27FC236}">
                <a16:creationId xmlns:a16="http://schemas.microsoft.com/office/drawing/2014/main" id="{CAC84593-FE86-4016-B9C9-1781A11032C1}"/>
              </a:ext>
            </a:extLst>
          </p:cNvPr>
          <p:cNvSpPr>
            <a:spLocks noGrp="1"/>
          </p:cNvSpPr>
          <p:nvPr>
            <p:ph type="ctrTitle"/>
          </p:nvPr>
        </p:nvSpPr>
        <p:spPr>
          <a:xfrm>
            <a:off x="1523999" y="2692116"/>
            <a:ext cx="9144000" cy="2592578"/>
          </a:xfrm>
          <a:prstGeom prst="roundRect">
            <a:avLst/>
          </a:prstGeom>
          <a:solidFill>
            <a:schemeClr val="accent1">
              <a:lumMod val="20000"/>
              <a:lumOff val="80000"/>
              <a:alpha val="86000"/>
            </a:schemeClr>
          </a:solidFill>
        </p:spPr>
        <p:txBody>
          <a:bodyPr anchor="t">
            <a:normAutofit/>
          </a:bodyPr>
          <a:lstStyle/>
          <a:p>
            <a:r>
              <a:rPr lang="en-GB" sz="5400" b="1" dirty="0">
                <a:solidFill>
                  <a:schemeClr val="accent1">
                    <a:lumMod val="50000"/>
                  </a:schemeClr>
                </a:solidFill>
              </a:rPr>
              <a:t>Computer vision for laboratory assistance tools</a:t>
            </a:r>
            <a:br>
              <a:rPr lang="en-GB" sz="5400" b="1" dirty="0">
                <a:solidFill>
                  <a:schemeClr val="accent1">
                    <a:lumMod val="50000"/>
                  </a:schemeClr>
                </a:solidFill>
              </a:rPr>
            </a:br>
            <a:r>
              <a:rPr lang="en-GB" sz="2000" b="1" dirty="0">
                <a:solidFill>
                  <a:srgbClr val="D96907"/>
                </a:solidFill>
              </a:rPr>
              <a:t>Ilya Agapov, Klaus </a:t>
            </a:r>
            <a:r>
              <a:rPr lang="en-GB" sz="2000" b="1" dirty="0" err="1">
                <a:solidFill>
                  <a:srgbClr val="D96907"/>
                </a:solidFill>
              </a:rPr>
              <a:t>Flöttmann</a:t>
            </a:r>
            <a:r>
              <a:rPr lang="en-GB" sz="2000" b="1" dirty="0">
                <a:solidFill>
                  <a:srgbClr val="D96907"/>
                </a:solidFill>
              </a:rPr>
              <a:t>, Francois </a:t>
            </a:r>
            <a:r>
              <a:rPr lang="en-GB" sz="2000" b="1" dirty="0" err="1">
                <a:solidFill>
                  <a:srgbClr val="D96907"/>
                </a:solidFill>
              </a:rPr>
              <a:t>Lemery</a:t>
            </a:r>
            <a:r>
              <a:rPr lang="en-GB" sz="2000" b="1" dirty="0">
                <a:solidFill>
                  <a:srgbClr val="D96907"/>
                </a:solidFill>
              </a:rPr>
              <a:t>, Frank </a:t>
            </a:r>
            <a:r>
              <a:rPr lang="en-GB" sz="2000" b="1" dirty="0" err="1">
                <a:solidFill>
                  <a:srgbClr val="D96907"/>
                </a:solidFill>
              </a:rPr>
              <a:t>Mayet</a:t>
            </a:r>
            <a:r>
              <a:rPr lang="en-GB" sz="2000" b="1" dirty="0">
                <a:solidFill>
                  <a:srgbClr val="D96907"/>
                </a:solidFill>
              </a:rPr>
              <a:t>, </a:t>
            </a:r>
            <a:r>
              <a:rPr lang="en-GB" sz="2000" b="1" u="sng" dirty="0">
                <a:ln>
                  <a:solidFill>
                    <a:schemeClr val="accent2">
                      <a:lumMod val="75000"/>
                    </a:schemeClr>
                  </a:solidFill>
                </a:ln>
                <a:solidFill>
                  <a:srgbClr val="D96907"/>
                </a:solidFill>
              </a:rPr>
              <a:t>Bianca </a:t>
            </a:r>
            <a:r>
              <a:rPr lang="en-GB" sz="2000" b="1" u="sng" dirty="0" err="1">
                <a:ln>
                  <a:solidFill>
                    <a:schemeClr val="accent2">
                      <a:lumMod val="75000"/>
                    </a:schemeClr>
                  </a:solidFill>
                </a:ln>
                <a:solidFill>
                  <a:srgbClr val="D96907"/>
                </a:solidFill>
              </a:rPr>
              <a:t>Veglia</a:t>
            </a:r>
            <a:endParaRPr lang="en-GB" sz="2000" b="1" u="sng" dirty="0">
              <a:ln>
                <a:solidFill>
                  <a:schemeClr val="accent2">
                    <a:lumMod val="75000"/>
                  </a:schemeClr>
                </a:solidFill>
              </a:ln>
              <a:solidFill>
                <a:srgbClr val="D96907"/>
              </a:solidFill>
            </a:endParaRPr>
          </a:p>
        </p:txBody>
      </p:sp>
      <p:sp>
        <p:nvSpPr>
          <p:cNvPr id="3" name="TextBox 2">
            <a:extLst>
              <a:ext uri="{FF2B5EF4-FFF2-40B4-BE49-F238E27FC236}">
                <a16:creationId xmlns:a16="http://schemas.microsoft.com/office/drawing/2014/main" id="{98C0F13F-3187-4AF0-9FB6-41EA61A6A8E3}"/>
              </a:ext>
            </a:extLst>
          </p:cNvPr>
          <p:cNvSpPr txBox="1"/>
          <p:nvPr/>
        </p:nvSpPr>
        <p:spPr>
          <a:xfrm>
            <a:off x="1645022" y="4891020"/>
            <a:ext cx="9005047" cy="338554"/>
          </a:xfrm>
          <a:prstGeom prst="rect">
            <a:avLst/>
          </a:prstGeom>
          <a:noFill/>
        </p:spPr>
        <p:txBody>
          <a:bodyPr wrap="square" rtlCol="0">
            <a:spAutoFit/>
          </a:bodyPr>
          <a:lstStyle/>
          <a:p>
            <a:r>
              <a:rPr lang="en-GB" sz="1600" dirty="0"/>
              <a:t>4th Beam Dynamics Mini-Workshop on Machine Learning for Particle Accelerators, </a:t>
            </a:r>
            <a:r>
              <a:rPr lang="en-GB" sz="1600" i="1" dirty="0" err="1"/>
              <a:t>Gyeongju</a:t>
            </a:r>
            <a:r>
              <a:rPr lang="en-GB" sz="1600" i="1" dirty="0"/>
              <a:t>, South Korea</a:t>
            </a:r>
            <a:endParaRPr lang="en-GB" sz="1600" dirty="0"/>
          </a:p>
        </p:txBody>
      </p:sp>
      <p:pic>
        <p:nvPicPr>
          <p:cNvPr id="6" name="Picture 5">
            <a:extLst>
              <a:ext uri="{FF2B5EF4-FFF2-40B4-BE49-F238E27FC236}">
                <a16:creationId xmlns:a16="http://schemas.microsoft.com/office/drawing/2014/main" id="{A2A45A78-D474-4413-B85B-69BCD636C4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8272" t="14706" r="11985" b="29657"/>
          <a:stretch/>
        </p:blipFill>
        <p:spPr>
          <a:xfrm>
            <a:off x="5005536" y="6062988"/>
            <a:ext cx="2532137" cy="795014"/>
          </a:xfrm>
          <a:prstGeom prst="rect">
            <a:avLst/>
          </a:prstGeom>
        </p:spPr>
      </p:pic>
    </p:spTree>
    <p:extLst>
      <p:ext uri="{BB962C8B-B14F-4D97-AF65-F5344CB8AC3E}">
        <p14:creationId xmlns:p14="http://schemas.microsoft.com/office/powerpoint/2010/main" val="660461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09E5-9F22-4C3C-912F-D9ACB2CEAE36}"/>
              </a:ext>
            </a:extLst>
          </p:cNvPr>
          <p:cNvSpPr>
            <a:spLocks noGrp="1"/>
          </p:cNvSpPr>
          <p:nvPr>
            <p:ph type="title"/>
          </p:nvPr>
        </p:nvSpPr>
        <p:spPr>
          <a:xfrm>
            <a:off x="515395" y="1872"/>
            <a:ext cx="10515600" cy="1325563"/>
          </a:xfrm>
        </p:spPr>
        <p:txBody>
          <a:bodyPr/>
          <a:lstStyle/>
          <a:p>
            <a:r>
              <a:rPr lang="en-GB" dirty="0"/>
              <a:t>Identify</a:t>
            </a:r>
          </a:p>
        </p:txBody>
      </p:sp>
      <p:pic>
        <p:nvPicPr>
          <p:cNvPr id="6" name="Picture 5">
            <a:extLst>
              <a:ext uri="{FF2B5EF4-FFF2-40B4-BE49-F238E27FC236}">
                <a16:creationId xmlns:a16="http://schemas.microsoft.com/office/drawing/2014/main" id="{ADE304D5-4B05-4294-BAEB-6848C91CEB5C}"/>
              </a:ext>
            </a:extLst>
          </p:cNvPr>
          <p:cNvPicPr>
            <a:picLocks noChangeAspect="1"/>
          </p:cNvPicPr>
          <p:nvPr/>
        </p:nvPicPr>
        <p:blipFill rotWithShape="1">
          <a:blip r:embed="rId4">
            <a:extLst>
              <a:ext uri="{28A0092B-C50C-407E-A947-70E740481C1C}">
                <a14:useLocalDpi xmlns:a14="http://schemas.microsoft.com/office/drawing/2010/main" val="0"/>
              </a:ext>
            </a:extLst>
          </a:blip>
          <a:srcRect l="26140" t="10994" r="26315" b="9931"/>
          <a:stretch/>
        </p:blipFill>
        <p:spPr>
          <a:xfrm>
            <a:off x="3766176" y="997434"/>
            <a:ext cx="933510" cy="1164466"/>
          </a:xfrm>
          <a:prstGeom prst="rect">
            <a:avLst/>
          </a:prstGeom>
        </p:spPr>
      </p:pic>
      <p:sp>
        <p:nvSpPr>
          <p:cNvPr id="7" name="TextBox 6">
            <a:extLst>
              <a:ext uri="{FF2B5EF4-FFF2-40B4-BE49-F238E27FC236}">
                <a16:creationId xmlns:a16="http://schemas.microsoft.com/office/drawing/2014/main" id="{9AA99498-1D14-406F-A787-6495A389EB57}"/>
              </a:ext>
            </a:extLst>
          </p:cNvPr>
          <p:cNvSpPr txBox="1"/>
          <p:nvPr/>
        </p:nvSpPr>
        <p:spPr>
          <a:xfrm>
            <a:off x="4820353" y="689930"/>
            <a:ext cx="3920974" cy="1754326"/>
          </a:xfrm>
          <a:prstGeom prst="rect">
            <a:avLst/>
          </a:prstGeom>
          <a:noFill/>
        </p:spPr>
        <p:txBody>
          <a:bodyPr wrap="square" rtlCol="0">
            <a:spAutoFit/>
          </a:bodyPr>
          <a:lstStyle/>
          <a:p>
            <a:r>
              <a:rPr lang="en-GB" dirty="0"/>
              <a:t>Some objects cannot be univocally recognized. </a:t>
            </a:r>
          </a:p>
          <a:p>
            <a:r>
              <a:rPr lang="en-GB" dirty="0"/>
              <a:t>For example optics elements are hard to tell apart and the same type of mounting could be used for different objects (CAD models won’t help here). </a:t>
            </a:r>
          </a:p>
        </p:txBody>
      </p:sp>
      <p:pic>
        <p:nvPicPr>
          <p:cNvPr id="9" name="VID20230913151519_labelled">
            <a:hlinkClick r:id="" action="ppaction://media"/>
            <a:extLst>
              <a:ext uri="{FF2B5EF4-FFF2-40B4-BE49-F238E27FC236}">
                <a16:creationId xmlns:a16="http://schemas.microsoft.com/office/drawing/2014/main" id="{4CC36CD6-E047-489C-9470-CB465682DE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349" y="1023262"/>
            <a:ext cx="2971736" cy="5283086"/>
          </a:xfrm>
          <a:prstGeom prst="rect">
            <a:avLst/>
          </a:prstGeom>
        </p:spPr>
      </p:pic>
      <p:pic>
        <p:nvPicPr>
          <p:cNvPr id="8" name="Content Placeholder 8">
            <a:extLst>
              <a:ext uri="{FF2B5EF4-FFF2-40B4-BE49-F238E27FC236}">
                <a16:creationId xmlns:a16="http://schemas.microsoft.com/office/drawing/2014/main" id="{493AF243-4D53-409C-980F-C935BB864BBC}"/>
              </a:ext>
            </a:extLst>
          </p:cNvPr>
          <p:cNvPicPr>
            <a:picLocks noChangeAspect="1"/>
          </p:cNvPicPr>
          <p:nvPr/>
        </p:nvPicPr>
        <p:blipFill>
          <a:blip r:embed="rId6"/>
          <a:stretch>
            <a:fillRect/>
          </a:stretch>
        </p:blipFill>
        <p:spPr>
          <a:xfrm>
            <a:off x="6050288" y="2623426"/>
            <a:ext cx="2275713" cy="2275713"/>
          </a:xfrm>
          <a:prstGeom prst="rect">
            <a:avLst/>
          </a:prstGeom>
        </p:spPr>
      </p:pic>
      <p:sp>
        <p:nvSpPr>
          <p:cNvPr id="10" name="TextBox 9">
            <a:extLst>
              <a:ext uri="{FF2B5EF4-FFF2-40B4-BE49-F238E27FC236}">
                <a16:creationId xmlns:a16="http://schemas.microsoft.com/office/drawing/2014/main" id="{A51AFC71-1EA0-4233-B9CA-230A55A6A932}"/>
              </a:ext>
            </a:extLst>
          </p:cNvPr>
          <p:cNvSpPr txBox="1"/>
          <p:nvPr/>
        </p:nvSpPr>
        <p:spPr>
          <a:xfrm>
            <a:off x="6358038" y="4808879"/>
            <a:ext cx="2871216" cy="369332"/>
          </a:xfrm>
          <a:prstGeom prst="rect">
            <a:avLst/>
          </a:prstGeom>
          <a:noFill/>
        </p:spPr>
        <p:txBody>
          <a:bodyPr wrap="square" rtlCol="0">
            <a:spAutoFit/>
          </a:bodyPr>
          <a:lstStyle/>
          <a:p>
            <a:r>
              <a:rPr lang="en-GB" dirty="0"/>
              <a:t>Mirror or lens?</a:t>
            </a:r>
          </a:p>
        </p:txBody>
      </p:sp>
      <p:pic>
        <p:nvPicPr>
          <p:cNvPr id="11" name="Picture 10">
            <a:extLst>
              <a:ext uri="{FF2B5EF4-FFF2-40B4-BE49-F238E27FC236}">
                <a16:creationId xmlns:a16="http://schemas.microsoft.com/office/drawing/2014/main" id="{41644761-BD2F-4B37-A019-35DE6E37DDCE}"/>
              </a:ext>
            </a:extLst>
          </p:cNvPr>
          <p:cNvPicPr>
            <a:picLocks noChangeAspect="1"/>
          </p:cNvPicPr>
          <p:nvPr/>
        </p:nvPicPr>
        <p:blipFill>
          <a:blip r:embed="rId7"/>
          <a:stretch>
            <a:fillRect/>
          </a:stretch>
        </p:blipFill>
        <p:spPr>
          <a:xfrm>
            <a:off x="3694098" y="2624668"/>
            <a:ext cx="2105306" cy="1992361"/>
          </a:xfrm>
          <a:prstGeom prst="rect">
            <a:avLst/>
          </a:prstGeom>
        </p:spPr>
      </p:pic>
      <p:sp>
        <p:nvSpPr>
          <p:cNvPr id="3" name="TextBox 2">
            <a:extLst>
              <a:ext uri="{FF2B5EF4-FFF2-40B4-BE49-F238E27FC236}">
                <a16:creationId xmlns:a16="http://schemas.microsoft.com/office/drawing/2014/main" id="{F7C6A540-0F93-41B2-9010-856DE7657518}"/>
              </a:ext>
            </a:extLst>
          </p:cNvPr>
          <p:cNvSpPr txBox="1"/>
          <p:nvPr/>
        </p:nvSpPr>
        <p:spPr>
          <a:xfrm>
            <a:off x="3841302" y="4665018"/>
            <a:ext cx="1958102" cy="646331"/>
          </a:xfrm>
          <a:prstGeom prst="rect">
            <a:avLst/>
          </a:prstGeom>
          <a:noFill/>
        </p:spPr>
        <p:txBody>
          <a:bodyPr wrap="square" rtlCol="0">
            <a:spAutoFit/>
          </a:bodyPr>
          <a:lstStyle/>
          <a:p>
            <a:r>
              <a:rPr lang="en-GB" dirty="0"/>
              <a:t>Calibration target model (?!?)</a:t>
            </a:r>
          </a:p>
        </p:txBody>
      </p:sp>
      <p:sp>
        <p:nvSpPr>
          <p:cNvPr id="4" name="Date Placeholder 3">
            <a:extLst>
              <a:ext uri="{FF2B5EF4-FFF2-40B4-BE49-F238E27FC236}">
                <a16:creationId xmlns:a16="http://schemas.microsoft.com/office/drawing/2014/main" id="{30559A05-4C90-4C79-ACD7-03895E67DD90}"/>
              </a:ext>
            </a:extLst>
          </p:cNvPr>
          <p:cNvSpPr>
            <a:spLocks noGrp="1"/>
          </p:cNvSpPr>
          <p:nvPr>
            <p:ph type="dt" sz="half" idx="10"/>
          </p:nvPr>
        </p:nvSpPr>
        <p:spPr/>
        <p:txBody>
          <a:bodyPr/>
          <a:lstStyle/>
          <a:p>
            <a:r>
              <a:rPr lang="en-US"/>
              <a:t>| 4th ICFA MaLAPA    </a:t>
            </a:r>
            <a:endParaRPr lang="en-GB"/>
          </a:p>
        </p:txBody>
      </p:sp>
      <p:sp>
        <p:nvSpPr>
          <p:cNvPr id="12" name="Slide Number Placeholder 11">
            <a:extLst>
              <a:ext uri="{FF2B5EF4-FFF2-40B4-BE49-F238E27FC236}">
                <a16:creationId xmlns:a16="http://schemas.microsoft.com/office/drawing/2014/main" id="{395B119C-DF75-4314-BC4F-A9D5A3F34DBC}"/>
              </a:ext>
            </a:extLst>
          </p:cNvPr>
          <p:cNvSpPr>
            <a:spLocks noGrp="1"/>
          </p:cNvSpPr>
          <p:nvPr>
            <p:ph type="sldNum" sz="quarter" idx="12"/>
          </p:nvPr>
        </p:nvSpPr>
        <p:spPr/>
        <p:txBody>
          <a:bodyPr/>
          <a:lstStyle/>
          <a:p>
            <a:fld id="{2A7F490D-C5B8-4E4D-BC27-167A028EABAE}" type="slidenum">
              <a:rPr lang="en-GB" smtClean="0"/>
              <a:t>10</a:t>
            </a:fld>
            <a:endParaRPr lang="en-GB"/>
          </a:p>
        </p:txBody>
      </p:sp>
      <p:sp>
        <p:nvSpPr>
          <p:cNvPr id="13" name="Footer Placeholder 12">
            <a:extLst>
              <a:ext uri="{FF2B5EF4-FFF2-40B4-BE49-F238E27FC236}">
                <a16:creationId xmlns:a16="http://schemas.microsoft.com/office/drawing/2014/main" id="{97F9878C-9ADE-4B2E-9A02-3B95E5781E23}"/>
              </a:ext>
            </a:extLst>
          </p:cNvPr>
          <p:cNvSpPr>
            <a:spLocks noGrp="1"/>
          </p:cNvSpPr>
          <p:nvPr>
            <p:ph type="ftr" sz="quarter" idx="11"/>
          </p:nvPr>
        </p:nvSpPr>
        <p:spPr/>
        <p:txBody>
          <a:bodyPr/>
          <a:lstStyle/>
          <a:p>
            <a:r>
              <a:rPr lang="en-GB"/>
              <a:t>Computer Vision for laboratory assistance tools</a:t>
            </a:r>
            <a:endParaRPr lang="en-GB" dirty="0"/>
          </a:p>
        </p:txBody>
      </p:sp>
      <p:pic>
        <p:nvPicPr>
          <p:cNvPr id="17" name="Picture 16">
            <a:extLst>
              <a:ext uri="{FF2B5EF4-FFF2-40B4-BE49-F238E27FC236}">
                <a16:creationId xmlns:a16="http://schemas.microsoft.com/office/drawing/2014/main" id="{1F8AA8AA-85BF-424E-A980-172CDAC102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1327" y="1366925"/>
            <a:ext cx="1994563" cy="4432363"/>
          </a:xfrm>
          <a:prstGeom prst="rect">
            <a:avLst/>
          </a:prstGeom>
        </p:spPr>
      </p:pic>
    </p:spTree>
    <p:extLst>
      <p:ext uri="{BB962C8B-B14F-4D97-AF65-F5344CB8AC3E}">
        <p14:creationId xmlns:p14="http://schemas.microsoft.com/office/powerpoint/2010/main" val="23540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5EE-1E11-4E85-BC4D-F8C1AE8B776E}"/>
              </a:ext>
            </a:extLst>
          </p:cNvPr>
          <p:cNvSpPr>
            <a:spLocks noGrp="1"/>
          </p:cNvSpPr>
          <p:nvPr>
            <p:ph type="title"/>
          </p:nvPr>
        </p:nvSpPr>
        <p:spPr/>
        <p:txBody>
          <a:bodyPr/>
          <a:lstStyle/>
          <a:p>
            <a:r>
              <a:rPr lang="en-GB" dirty="0"/>
              <a:t>Space</a:t>
            </a:r>
          </a:p>
        </p:txBody>
      </p:sp>
      <p:sp>
        <p:nvSpPr>
          <p:cNvPr id="3" name="Content Placeholder 2">
            <a:extLst>
              <a:ext uri="{FF2B5EF4-FFF2-40B4-BE49-F238E27FC236}">
                <a16:creationId xmlns:a16="http://schemas.microsoft.com/office/drawing/2014/main" id="{7CB3D320-8EA9-4E8E-9BA8-3D7BAA2D91CF}"/>
              </a:ext>
            </a:extLst>
          </p:cNvPr>
          <p:cNvSpPr>
            <a:spLocks noGrp="1"/>
          </p:cNvSpPr>
          <p:nvPr>
            <p:ph idx="1"/>
          </p:nvPr>
        </p:nvSpPr>
        <p:spPr>
          <a:xfrm>
            <a:off x="594737" y="1572962"/>
            <a:ext cx="6088451" cy="4351338"/>
          </a:xfrm>
        </p:spPr>
        <p:txBody>
          <a:bodyPr>
            <a:normAutofit fontScale="85000" lnSpcReduction="10000"/>
          </a:bodyPr>
          <a:lstStyle/>
          <a:p>
            <a:pPr marL="0" indent="0">
              <a:buNone/>
            </a:pPr>
            <a:r>
              <a:rPr lang="en-GB" dirty="0"/>
              <a:t>To develop a tool assisting in various lab tasks not only object detection but also spatial relations between objects.</a:t>
            </a:r>
          </a:p>
          <a:p>
            <a:r>
              <a:rPr lang="en-GB" dirty="0"/>
              <a:t>Measuring the distance of each pixel relative to the camera. Depth is extracted from either monocular (single) or stereo (multiple views of a scene) images. </a:t>
            </a:r>
          </a:p>
          <a:p>
            <a:r>
              <a:rPr lang="en-GB" dirty="0"/>
              <a:t>Traditional methods use multi-view geometry to find the relationship between the images. </a:t>
            </a:r>
          </a:p>
          <a:p>
            <a:r>
              <a:rPr lang="en-GB" dirty="0"/>
              <a:t>Newer methods can directly estimate depth by minimizing the regression loss, or by learning to generate a novel view from a sequence. </a:t>
            </a:r>
          </a:p>
          <a:p>
            <a:pPr marL="0" indent="0">
              <a:buNone/>
            </a:pPr>
            <a:endParaRPr lang="en-GB" dirty="0"/>
          </a:p>
          <a:p>
            <a:endParaRPr lang="en-GB" dirty="0"/>
          </a:p>
        </p:txBody>
      </p:sp>
      <p:pic>
        <p:nvPicPr>
          <p:cNvPr id="4" name="Picture 3">
            <a:extLst>
              <a:ext uri="{FF2B5EF4-FFF2-40B4-BE49-F238E27FC236}">
                <a16:creationId xmlns:a16="http://schemas.microsoft.com/office/drawing/2014/main" id="{044F5AC3-36FC-4234-BB31-4F5C9F76602F}"/>
              </a:ext>
            </a:extLst>
          </p:cNvPr>
          <p:cNvPicPr>
            <a:picLocks noChangeAspect="1"/>
          </p:cNvPicPr>
          <p:nvPr/>
        </p:nvPicPr>
        <p:blipFill>
          <a:blip r:embed="rId2"/>
          <a:stretch>
            <a:fillRect/>
          </a:stretch>
        </p:blipFill>
        <p:spPr>
          <a:xfrm>
            <a:off x="6683188" y="2366884"/>
            <a:ext cx="5290617" cy="2884600"/>
          </a:xfrm>
          <a:prstGeom prst="rect">
            <a:avLst/>
          </a:prstGeom>
        </p:spPr>
      </p:pic>
      <p:sp>
        <p:nvSpPr>
          <p:cNvPr id="5" name="Date Placeholder 4">
            <a:extLst>
              <a:ext uri="{FF2B5EF4-FFF2-40B4-BE49-F238E27FC236}">
                <a16:creationId xmlns:a16="http://schemas.microsoft.com/office/drawing/2014/main" id="{345AA962-FF8B-4E6A-9356-8562F079F41C}"/>
              </a:ext>
            </a:extLst>
          </p:cNvPr>
          <p:cNvSpPr>
            <a:spLocks noGrp="1"/>
          </p:cNvSpPr>
          <p:nvPr>
            <p:ph type="dt" sz="half" idx="10"/>
          </p:nvPr>
        </p:nvSpPr>
        <p:spPr/>
        <p:txBody>
          <a:bodyPr/>
          <a:lstStyle/>
          <a:p>
            <a:r>
              <a:rPr lang="en-US"/>
              <a:t>| 4th ICFA MaLAPA    </a:t>
            </a:r>
            <a:endParaRPr lang="en-GB"/>
          </a:p>
        </p:txBody>
      </p:sp>
      <p:sp>
        <p:nvSpPr>
          <p:cNvPr id="6" name="Slide Number Placeholder 5">
            <a:extLst>
              <a:ext uri="{FF2B5EF4-FFF2-40B4-BE49-F238E27FC236}">
                <a16:creationId xmlns:a16="http://schemas.microsoft.com/office/drawing/2014/main" id="{11E03E7B-0E99-4F35-A83C-4DA650B8858F}"/>
              </a:ext>
            </a:extLst>
          </p:cNvPr>
          <p:cNvSpPr>
            <a:spLocks noGrp="1"/>
          </p:cNvSpPr>
          <p:nvPr>
            <p:ph type="sldNum" sz="quarter" idx="12"/>
          </p:nvPr>
        </p:nvSpPr>
        <p:spPr/>
        <p:txBody>
          <a:bodyPr/>
          <a:lstStyle/>
          <a:p>
            <a:fld id="{2A7F490D-C5B8-4E4D-BC27-167A028EABAE}" type="slidenum">
              <a:rPr lang="en-GB" smtClean="0"/>
              <a:t>11</a:t>
            </a:fld>
            <a:endParaRPr lang="en-GB"/>
          </a:p>
        </p:txBody>
      </p:sp>
      <p:sp>
        <p:nvSpPr>
          <p:cNvPr id="7" name="Footer Placeholder 6">
            <a:extLst>
              <a:ext uri="{FF2B5EF4-FFF2-40B4-BE49-F238E27FC236}">
                <a16:creationId xmlns:a16="http://schemas.microsoft.com/office/drawing/2014/main" id="{18821BDD-4799-4C11-AC3E-8D356097F287}"/>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145890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PT">
            <a:extLst>
              <a:ext uri="{FF2B5EF4-FFF2-40B4-BE49-F238E27FC236}">
                <a16:creationId xmlns:a16="http://schemas.microsoft.com/office/drawing/2014/main" id="{06FD2E31-7D8A-470F-B12A-5C430314D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193" y="1539036"/>
            <a:ext cx="6096000" cy="2155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4CDD68-3FB7-4724-8C34-0FA508CE7CD6}"/>
              </a:ext>
            </a:extLst>
          </p:cNvPr>
          <p:cNvSpPr>
            <a:spLocks noGrp="1"/>
          </p:cNvSpPr>
          <p:nvPr>
            <p:ph type="title"/>
          </p:nvPr>
        </p:nvSpPr>
        <p:spPr/>
        <p:txBody>
          <a:bodyPr/>
          <a:lstStyle/>
          <a:p>
            <a:r>
              <a:rPr lang="en-GB" dirty="0"/>
              <a:t>Depth Estimation</a:t>
            </a:r>
          </a:p>
        </p:txBody>
      </p:sp>
      <p:sp>
        <p:nvSpPr>
          <p:cNvPr id="3" name="Content Placeholder 2">
            <a:extLst>
              <a:ext uri="{FF2B5EF4-FFF2-40B4-BE49-F238E27FC236}">
                <a16:creationId xmlns:a16="http://schemas.microsoft.com/office/drawing/2014/main" id="{FC58B913-F01B-439E-96C2-0E6E818B9C21}"/>
              </a:ext>
            </a:extLst>
          </p:cNvPr>
          <p:cNvSpPr>
            <a:spLocks noGrp="1"/>
          </p:cNvSpPr>
          <p:nvPr>
            <p:ph idx="1"/>
          </p:nvPr>
        </p:nvSpPr>
        <p:spPr>
          <a:xfrm>
            <a:off x="236463" y="2050343"/>
            <a:ext cx="5453138" cy="3898168"/>
          </a:xfrm>
        </p:spPr>
        <p:txBody>
          <a:bodyPr>
            <a:normAutofit/>
          </a:bodyPr>
          <a:lstStyle/>
          <a:p>
            <a:r>
              <a:rPr lang="en-GB" sz="2000" dirty="0"/>
              <a:t>Using DPT </a:t>
            </a:r>
            <a:r>
              <a:rPr lang="en-GB" sz="2000" i="1" dirty="0"/>
              <a:t>(Dense Prediction Transformers)</a:t>
            </a:r>
            <a:r>
              <a:rPr lang="en-GB" sz="2000" dirty="0"/>
              <a:t>, a segmentation model released by Intel in March 2021 that applies </a:t>
            </a:r>
            <a:r>
              <a:rPr lang="en-GB" sz="2000" i="1" dirty="0"/>
              <a:t>vision transformers </a:t>
            </a:r>
            <a:r>
              <a:rPr lang="en-GB" sz="2000" dirty="0"/>
              <a:t> (</a:t>
            </a:r>
            <a:r>
              <a:rPr lang="en-GB" sz="2000" dirty="0" err="1"/>
              <a:t>ViT</a:t>
            </a:r>
            <a:r>
              <a:rPr lang="en-GB" sz="2000" dirty="0"/>
              <a:t>) to images. </a:t>
            </a:r>
          </a:p>
          <a:p>
            <a:endParaRPr lang="en-GB" sz="2000" dirty="0"/>
          </a:p>
          <a:p>
            <a:r>
              <a:rPr lang="en-GB" sz="2000" dirty="0"/>
              <a:t>DPT models are trained on 1.4 million images for monocular depth estimation. DPT uses the </a:t>
            </a:r>
            <a:r>
              <a:rPr lang="en-GB" sz="2000" dirty="0" err="1"/>
              <a:t>ViT</a:t>
            </a:r>
            <a:r>
              <a:rPr lang="en-GB" sz="2000" dirty="0"/>
              <a:t> as backbone and adds a neck + head on top for monocular depth estimation.</a:t>
            </a:r>
          </a:p>
          <a:p>
            <a:endParaRPr lang="en-GB" sz="2000" dirty="0"/>
          </a:p>
          <a:p>
            <a:pPr marL="0" indent="0">
              <a:buNone/>
            </a:pPr>
            <a:endParaRPr lang="en-GB" dirty="0"/>
          </a:p>
        </p:txBody>
      </p:sp>
      <p:pic>
        <p:nvPicPr>
          <p:cNvPr id="4" name="Picture 3">
            <a:extLst>
              <a:ext uri="{FF2B5EF4-FFF2-40B4-BE49-F238E27FC236}">
                <a16:creationId xmlns:a16="http://schemas.microsoft.com/office/drawing/2014/main" id="{73E09AAE-B14F-4E03-AD2C-11BD28079126}"/>
              </a:ext>
            </a:extLst>
          </p:cNvPr>
          <p:cNvPicPr>
            <a:picLocks noChangeAspect="1"/>
          </p:cNvPicPr>
          <p:nvPr/>
        </p:nvPicPr>
        <p:blipFill>
          <a:blip r:embed="rId3"/>
          <a:stretch>
            <a:fillRect/>
          </a:stretch>
        </p:blipFill>
        <p:spPr>
          <a:xfrm>
            <a:off x="6096000" y="3999427"/>
            <a:ext cx="4898387" cy="1779462"/>
          </a:xfrm>
          <a:prstGeom prst="rect">
            <a:avLst/>
          </a:prstGeom>
        </p:spPr>
      </p:pic>
      <p:sp>
        <p:nvSpPr>
          <p:cNvPr id="6" name="Date Placeholder 5">
            <a:extLst>
              <a:ext uri="{FF2B5EF4-FFF2-40B4-BE49-F238E27FC236}">
                <a16:creationId xmlns:a16="http://schemas.microsoft.com/office/drawing/2014/main" id="{12AA38B0-8FE0-49C1-9DC7-0E45B6A7A49F}"/>
              </a:ext>
            </a:extLst>
          </p:cNvPr>
          <p:cNvSpPr>
            <a:spLocks noGrp="1"/>
          </p:cNvSpPr>
          <p:nvPr>
            <p:ph type="dt" sz="half" idx="10"/>
          </p:nvPr>
        </p:nvSpPr>
        <p:spPr/>
        <p:txBody>
          <a:bodyPr/>
          <a:lstStyle/>
          <a:p>
            <a:r>
              <a:rPr lang="en-US"/>
              <a:t>| 4th ICFA MaLAPA    </a:t>
            </a:r>
            <a:endParaRPr lang="en-GB"/>
          </a:p>
        </p:txBody>
      </p:sp>
      <p:sp>
        <p:nvSpPr>
          <p:cNvPr id="7" name="Slide Number Placeholder 6">
            <a:extLst>
              <a:ext uri="{FF2B5EF4-FFF2-40B4-BE49-F238E27FC236}">
                <a16:creationId xmlns:a16="http://schemas.microsoft.com/office/drawing/2014/main" id="{5D739651-4D52-4330-9BB9-6E5B5E122470}"/>
              </a:ext>
            </a:extLst>
          </p:cNvPr>
          <p:cNvSpPr>
            <a:spLocks noGrp="1"/>
          </p:cNvSpPr>
          <p:nvPr>
            <p:ph type="sldNum" sz="quarter" idx="12"/>
          </p:nvPr>
        </p:nvSpPr>
        <p:spPr/>
        <p:txBody>
          <a:bodyPr/>
          <a:lstStyle/>
          <a:p>
            <a:fld id="{2A7F490D-C5B8-4E4D-BC27-167A028EABAE}" type="slidenum">
              <a:rPr lang="en-GB" smtClean="0"/>
              <a:t>12</a:t>
            </a:fld>
            <a:endParaRPr lang="en-GB"/>
          </a:p>
        </p:txBody>
      </p:sp>
      <p:sp>
        <p:nvSpPr>
          <p:cNvPr id="8" name="Footer Placeholder 7">
            <a:extLst>
              <a:ext uri="{FF2B5EF4-FFF2-40B4-BE49-F238E27FC236}">
                <a16:creationId xmlns:a16="http://schemas.microsoft.com/office/drawing/2014/main" id="{AF62CA6F-F4AE-400D-AFCF-3D40B55D39A6}"/>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922389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7FDF638-1E04-4CE5-A65A-44CADA5BE46D}"/>
              </a:ext>
            </a:extLst>
          </p:cNvPr>
          <p:cNvSpPr>
            <a:spLocks noGrp="1"/>
          </p:cNvSpPr>
          <p:nvPr>
            <p:ph type="dt" sz="half" idx="10"/>
          </p:nvPr>
        </p:nvSpPr>
        <p:spPr/>
        <p:txBody>
          <a:bodyPr/>
          <a:lstStyle/>
          <a:p>
            <a:r>
              <a:rPr lang="en-US"/>
              <a:t>| 4th ICFA MaLAPA    </a:t>
            </a:r>
            <a:endParaRPr lang="en-GB" dirty="0"/>
          </a:p>
        </p:txBody>
      </p:sp>
      <p:sp>
        <p:nvSpPr>
          <p:cNvPr id="5" name="Slide Number Placeholder 4">
            <a:extLst>
              <a:ext uri="{FF2B5EF4-FFF2-40B4-BE49-F238E27FC236}">
                <a16:creationId xmlns:a16="http://schemas.microsoft.com/office/drawing/2014/main" id="{9B9DBAB1-6029-4922-A09D-7D161A0F2F66}"/>
              </a:ext>
            </a:extLst>
          </p:cNvPr>
          <p:cNvSpPr>
            <a:spLocks noGrp="1"/>
          </p:cNvSpPr>
          <p:nvPr>
            <p:ph type="sldNum" sz="quarter" idx="12"/>
          </p:nvPr>
        </p:nvSpPr>
        <p:spPr/>
        <p:txBody>
          <a:bodyPr/>
          <a:lstStyle/>
          <a:p>
            <a:fld id="{2A7F490D-C5B8-4E4D-BC27-167A028EABAE}" type="slidenum">
              <a:rPr lang="en-GB" smtClean="0"/>
              <a:t>13</a:t>
            </a:fld>
            <a:endParaRPr lang="en-GB"/>
          </a:p>
        </p:txBody>
      </p:sp>
      <p:pic>
        <p:nvPicPr>
          <p:cNvPr id="7" name="Picture 6">
            <a:extLst>
              <a:ext uri="{FF2B5EF4-FFF2-40B4-BE49-F238E27FC236}">
                <a16:creationId xmlns:a16="http://schemas.microsoft.com/office/drawing/2014/main" id="{AC05E8D4-B1FA-4C84-95CF-5170FB44AE95}"/>
              </a:ext>
            </a:extLst>
          </p:cNvPr>
          <p:cNvPicPr>
            <a:picLocks noChangeAspect="1"/>
          </p:cNvPicPr>
          <p:nvPr/>
        </p:nvPicPr>
        <p:blipFill rotWithShape="1">
          <a:blip r:embed="rId2">
            <a:extLst>
              <a:ext uri="{28A0092B-C50C-407E-A947-70E740481C1C}">
                <a14:useLocalDpi xmlns:a14="http://schemas.microsoft.com/office/drawing/2010/main" val="0"/>
              </a:ext>
            </a:extLst>
          </a:blip>
          <a:srcRect b="10585"/>
          <a:stretch/>
        </p:blipFill>
        <p:spPr>
          <a:xfrm>
            <a:off x="756979" y="1940543"/>
            <a:ext cx="2012189" cy="3198588"/>
          </a:xfrm>
          <a:prstGeom prst="rect">
            <a:avLst/>
          </a:prstGeom>
        </p:spPr>
      </p:pic>
      <p:pic>
        <p:nvPicPr>
          <p:cNvPr id="8" name="Picture 7">
            <a:extLst>
              <a:ext uri="{FF2B5EF4-FFF2-40B4-BE49-F238E27FC236}">
                <a16:creationId xmlns:a16="http://schemas.microsoft.com/office/drawing/2014/main" id="{D2D228D7-A09A-4743-94A7-BFE92E6B26DE}"/>
              </a:ext>
            </a:extLst>
          </p:cNvPr>
          <p:cNvPicPr>
            <a:picLocks noChangeAspect="1"/>
          </p:cNvPicPr>
          <p:nvPr/>
        </p:nvPicPr>
        <p:blipFill>
          <a:blip r:embed="rId3"/>
          <a:stretch>
            <a:fillRect/>
          </a:stretch>
        </p:blipFill>
        <p:spPr>
          <a:xfrm>
            <a:off x="8049003" y="1619147"/>
            <a:ext cx="2068053" cy="3198588"/>
          </a:xfrm>
          <a:prstGeom prst="rect">
            <a:avLst/>
          </a:prstGeom>
        </p:spPr>
      </p:pic>
      <p:sp>
        <p:nvSpPr>
          <p:cNvPr id="9" name="Footer Placeholder 8">
            <a:extLst>
              <a:ext uri="{FF2B5EF4-FFF2-40B4-BE49-F238E27FC236}">
                <a16:creationId xmlns:a16="http://schemas.microsoft.com/office/drawing/2014/main" id="{1DDF0139-1766-4A03-BC37-3373BDE0713A}"/>
              </a:ext>
            </a:extLst>
          </p:cNvPr>
          <p:cNvSpPr>
            <a:spLocks noGrp="1"/>
          </p:cNvSpPr>
          <p:nvPr>
            <p:ph type="ftr" sz="quarter" idx="11"/>
          </p:nvPr>
        </p:nvSpPr>
        <p:spPr/>
        <p:txBody>
          <a:bodyPr/>
          <a:lstStyle/>
          <a:p>
            <a:r>
              <a:rPr lang="en-GB"/>
              <a:t>Computer Vision for laboratory assistance tools</a:t>
            </a:r>
            <a:endParaRPr lang="en-GB" dirty="0"/>
          </a:p>
        </p:txBody>
      </p:sp>
      <p:pic>
        <p:nvPicPr>
          <p:cNvPr id="10" name="Picture 9">
            <a:extLst>
              <a:ext uri="{FF2B5EF4-FFF2-40B4-BE49-F238E27FC236}">
                <a16:creationId xmlns:a16="http://schemas.microsoft.com/office/drawing/2014/main" id="{F514F8F5-2DAE-4089-9EDD-C8117BD43027}"/>
              </a:ext>
            </a:extLst>
          </p:cNvPr>
          <p:cNvPicPr>
            <a:picLocks noChangeAspect="1"/>
          </p:cNvPicPr>
          <p:nvPr/>
        </p:nvPicPr>
        <p:blipFill>
          <a:blip r:embed="rId4"/>
          <a:stretch>
            <a:fillRect/>
          </a:stretch>
        </p:blipFill>
        <p:spPr>
          <a:xfrm>
            <a:off x="4279900" y="373030"/>
            <a:ext cx="1801092" cy="2547450"/>
          </a:xfrm>
          <a:prstGeom prst="rect">
            <a:avLst/>
          </a:prstGeom>
        </p:spPr>
      </p:pic>
      <p:pic>
        <p:nvPicPr>
          <p:cNvPr id="13" name="Picture 12">
            <a:extLst>
              <a:ext uri="{FF2B5EF4-FFF2-40B4-BE49-F238E27FC236}">
                <a16:creationId xmlns:a16="http://schemas.microsoft.com/office/drawing/2014/main" id="{08592AB2-DFF0-4D36-8131-E78ADBE8BAC9}"/>
              </a:ext>
            </a:extLst>
          </p:cNvPr>
          <p:cNvPicPr>
            <a:picLocks noChangeAspect="1"/>
          </p:cNvPicPr>
          <p:nvPr/>
        </p:nvPicPr>
        <p:blipFill rotWithShape="1">
          <a:blip r:embed="rId5">
            <a:extLst>
              <a:ext uri="{28A0092B-C50C-407E-A947-70E740481C1C}">
                <a14:useLocalDpi xmlns:a14="http://schemas.microsoft.com/office/drawing/2010/main" val="0"/>
              </a:ext>
            </a:extLst>
          </a:blip>
          <a:srcRect b="10958"/>
          <a:stretch/>
        </p:blipFill>
        <p:spPr>
          <a:xfrm>
            <a:off x="4279900" y="3429000"/>
            <a:ext cx="1801092" cy="2851076"/>
          </a:xfrm>
          <a:prstGeom prst="rect">
            <a:avLst/>
          </a:prstGeom>
        </p:spPr>
      </p:pic>
      <p:sp>
        <p:nvSpPr>
          <p:cNvPr id="14" name="TextBox 13">
            <a:extLst>
              <a:ext uri="{FF2B5EF4-FFF2-40B4-BE49-F238E27FC236}">
                <a16:creationId xmlns:a16="http://schemas.microsoft.com/office/drawing/2014/main" id="{F79AD030-5338-4B75-8311-88665E1B7A9C}"/>
              </a:ext>
            </a:extLst>
          </p:cNvPr>
          <p:cNvSpPr txBox="1"/>
          <p:nvPr/>
        </p:nvSpPr>
        <p:spPr>
          <a:xfrm>
            <a:off x="702220" y="1554777"/>
            <a:ext cx="1520798" cy="369332"/>
          </a:xfrm>
          <a:prstGeom prst="rect">
            <a:avLst/>
          </a:prstGeom>
          <a:noFill/>
        </p:spPr>
        <p:txBody>
          <a:bodyPr wrap="square" rtlCol="0">
            <a:spAutoFit/>
          </a:bodyPr>
          <a:lstStyle/>
          <a:p>
            <a:r>
              <a:rPr lang="en-GB" dirty="0"/>
              <a:t>Source image</a:t>
            </a:r>
          </a:p>
        </p:txBody>
      </p:sp>
      <p:sp>
        <p:nvSpPr>
          <p:cNvPr id="15" name="TextBox 14">
            <a:extLst>
              <a:ext uri="{FF2B5EF4-FFF2-40B4-BE49-F238E27FC236}">
                <a16:creationId xmlns:a16="http://schemas.microsoft.com/office/drawing/2014/main" id="{6623AB69-C6B1-4DBE-9A82-7E0C123A6BEE}"/>
              </a:ext>
            </a:extLst>
          </p:cNvPr>
          <p:cNvSpPr txBox="1"/>
          <p:nvPr/>
        </p:nvSpPr>
        <p:spPr>
          <a:xfrm>
            <a:off x="4196770" y="21827"/>
            <a:ext cx="1520798" cy="369332"/>
          </a:xfrm>
          <a:prstGeom prst="rect">
            <a:avLst/>
          </a:prstGeom>
          <a:noFill/>
        </p:spPr>
        <p:txBody>
          <a:bodyPr wrap="square" rtlCol="0">
            <a:spAutoFit/>
          </a:bodyPr>
          <a:lstStyle/>
          <a:p>
            <a:r>
              <a:rPr lang="en-GB" dirty="0"/>
              <a:t>Depth</a:t>
            </a:r>
          </a:p>
        </p:txBody>
      </p:sp>
      <p:sp>
        <p:nvSpPr>
          <p:cNvPr id="16" name="TextBox 15">
            <a:extLst>
              <a:ext uri="{FF2B5EF4-FFF2-40B4-BE49-F238E27FC236}">
                <a16:creationId xmlns:a16="http://schemas.microsoft.com/office/drawing/2014/main" id="{4C5F9933-9D6B-488B-8497-56525F541FD9}"/>
              </a:ext>
            </a:extLst>
          </p:cNvPr>
          <p:cNvSpPr txBox="1"/>
          <p:nvPr/>
        </p:nvSpPr>
        <p:spPr>
          <a:xfrm>
            <a:off x="4179858" y="3059668"/>
            <a:ext cx="2068053" cy="369332"/>
          </a:xfrm>
          <a:prstGeom prst="rect">
            <a:avLst/>
          </a:prstGeom>
          <a:noFill/>
        </p:spPr>
        <p:txBody>
          <a:bodyPr wrap="square" rtlCol="0">
            <a:spAutoFit/>
          </a:bodyPr>
          <a:lstStyle/>
          <a:p>
            <a:r>
              <a:rPr lang="en-GB" dirty="0"/>
              <a:t>Object localization </a:t>
            </a:r>
          </a:p>
        </p:txBody>
      </p:sp>
      <p:cxnSp>
        <p:nvCxnSpPr>
          <p:cNvPr id="23" name="Connector: Elbow 22">
            <a:extLst>
              <a:ext uri="{FF2B5EF4-FFF2-40B4-BE49-F238E27FC236}">
                <a16:creationId xmlns:a16="http://schemas.microsoft.com/office/drawing/2014/main" id="{00AE11C6-D4CD-45DA-9731-8461C1D0BB9D}"/>
              </a:ext>
            </a:extLst>
          </p:cNvPr>
          <p:cNvCxnSpPr>
            <a:cxnSpLocks/>
          </p:cNvCxnSpPr>
          <p:nvPr/>
        </p:nvCxnSpPr>
        <p:spPr>
          <a:xfrm flipV="1">
            <a:off x="2175539" y="1173324"/>
            <a:ext cx="2104361" cy="767219"/>
          </a:xfrm>
          <a:prstGeom prst="bentConnector3">
            <a:avLst>
              <a:gd name="adj1" fmla="val -522"/>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5DFBF597-B521-42E8-87F7-0929EB81219E}"/>
              </a:ext>
            </a:extLst>
          </p:cNvPr>
          <p:cNvCxnSpPr>
            <a:cxnSpLocks/>
          </p:cNvCxnSpPr>
          <p:nvPr/>
        </p:nvCxnSpPr>
        <p:spPr>
          <a:xfrm>
            <a:off x="2107111" y="5139131"/>
            <a:ext cx="2172789" cy="321143"/>
          </a:xfrm>
          <a:prstGeom prst="bentConnector3">
            <a:avLst>
              <a:gd name="adj1" fmla="val 474"/>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4E35CEB-2AF3-4291-B37C-FD8A2031FC4E}"/>
              </a:ext>
            </a:extLst>
          </p:cNvPr>
          <p:cNvSpPr/>
          <p:nvPr/>
        </p:nvSpPr>
        <p:spPr>
          <a:xfrm>
            <a:off x="2603500" y="921003"/>
            <a:ext cx="1079500" cy="504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DPT</a:t>
            </a:r>
          </a:p>
        </p:txBody>
      </p:sp>
      <p:sp>
        <p:nvSpPr>
          <p:cNvPr id="35" name="Rectangle: Rounded Corners 34">
            <a:extLst>
              <a:ext uri="{FF2B5EF4-FFF2-40B4-BE49-F238E27FC236}">
                <a16:creationId xmlns:a16="http://schemas.microsoft.com/office/drawing/2014/main" id="{81E74CDD-2E5B-4DBD-9B94-0CB4C0FAEB0A}"/>
              </a:ext>
            </a:extLst>
          </p:cNvPr>
          <p:cNvSpPr/>
          <p:nvPr/>
        </p:nvSpPr>
        <p:spPr>
          <a:xfrm>
            <a:off x="2602249" y="5243099"/>
            <a:ext cx="1079500" cy="504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YOLO</a:t>
            </a:r>
          </a:p>
        </p:txBody>
      </p:sp>
      <p:cxnSp>
        <p:nvCxnSpPr>
          <p:cNvPr id="37" name="Connector: Elbow 36">
            <a:extLst>
              <a:ext uri="{FF2B5EF4-FFF2-40B4-BE49-F238E27FC236}">
                <a16:creationId xmlns:a16="http://schemas.microsoft.com/office/drawing/2014/main" id="{DF54BB1A-8678-4A66-ACB7-EF1916F57609}"/>
              </a:ext>
            </a:extLst>
          </p:cNvPr>
          <p:cNvCxnSpPr>
            <a:cxnSpLocks/>
            <a:endCxn id="45" idx="0"/>
          </p:cNvCxnSpPr>
          <p:nvPr/>
        </p:nvCxnSpPr>
        <p:spPr>
          <a:xfrm rot="16200000" flipH="1">
            <a:off x="5666524" y="1604712"/>
            <a:ext cx="1718442" cy="889505"/>
          </a:xfrm>
          <a:prstGeom prst="bentConnector3">
            <a:avLst>
              <a:gd name="adj1" fmla="val -597"/>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F9568365-9A46-45AF-8636-8A6E68257A77}"/>
              </a:ext>
            </a:extLst>
          </p:cNvPr>
          <p:cNvSpPr/>
          <p:nvPr/>
        </p:nvSpPr>
        <p:spPr>
          <a:xfrm>
            <a:off x="6347953" y="2908686"/>
            <a:ext cx="1245089" cy="541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DPT+YOLO</a:t>
            </a:r>
          </a:p>
        </p:txBody>
      </p:sp>
      <p:cxnSp>
        <p:nvCxnSpPr>
          <p:cNvPr id="48" name="Connector: Elbow 47">
            <a:extLst>
              <a:ext uri="{FF2B5EF4-FFF2-40B4-BE49-F238E27FC236}">
                <a16:creationId xmlns:a16="http://schemas.microsoft.com/office/drawing/2014/main" id="{EC4C95AA-311A-4C08-A511-57EBAD5657FF}"/>
              </a:ext>
            </a:extLst>
          </p:cNvPr>
          <p:cNvCxnSpPr>
            <a:cxnSpLocks/>
          </p:cNvCxnSpPr>
          <p:nvPr/>
        </p:nvCxnSpPr>
        <p:spPr>
          <a:xfrm rot="5400000" flipH="1" flipV="1">
            <a:off x="5520942" y="4010718"/>
            <a:ext cx="2009610" cy="889505"/>
          </a:xfrm>
          <a:prstGeom prst="bentConnector3">
            <a:avLst>
              <a:gd name="adj1" fmla="val 74"/>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3F46E46-6C3D-4D7D-873C-F766FAAEA908}"/>
              </a:ext>
            </a:extLst>
          </p:cNvPr>
          <p:cNvCxnSpPr>
            <a:stCxn id="45" idx="3"/>
          </p:cNvCxnSpPr>
          <p:nvPr/>
        </p:nvCxnSpPr>
        <p:spPr>
          <a:xfrm flipV="1">
            <a:off x="7593042" y="3179675"/>
            <a:ext cx="455961" cy="1"/>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2920122-1100-4EA2-8CC1-B052A5A0F981}"/>
              </a:ext>
            </a:extLst>
          </p:cNvPr>
          <p:cNvSpPr txBox="1"/>
          <p:nvPr/>
        </p:nvSpPr>
        <p:spPr>
          <a:xfrm>
            <a:off x="7966874" y="1322385"/>
            <a:ext cx="2068053" cy="369332"/>
          </a:xfrm>
          <a:prstGeom prst="rect">
            <a:avLst/>
          </a:prstGeom>
          <a:noFill/>
        </p:spPr>
        <p:txBody>
          <a:bodyPr wrap="square" rtlCol="0">
            <a:spAutoFit/>
          </a:bodyPr>
          <a:lstStyle/>
          <a:p>
            <a:r>
              <a:rPr lang="en-GB" dirty="0"/>
              <a:t>Combined result</a:t>
            </a:r>
          </a:p>
        </p:txBody>
      </p:sp>
      <p:sp>
        <p:nvSpPr>
          <p:cNvPr id="58" name="Rectangle 57">
            <a:extLst>
              <a:ext uri="{FF2B5EF4-FFF2-40B4-BE49-F238E27FC236}">
                <a16:creationId xmlns:a16="http://schemas.microsoft.com/office/drawing/2014/main" id="{A9A75D0C-17D8-4326-91F6-D62147E9DE32}"/>
              </a:ext>
            </a:extLst>
          </p:cNvPr>
          <p:cNvSpPr/>
          <p:nvPr/>
        </p:nvSpPr>
        <p:spPr>
          <a:xfrm>
            <a:off x="10602686" y="2632669"/>
            <a:ext cx="13208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Relative location in 3D space</a:t>
            </a:r>
          </a:p>
        </p:txBody>
      </p:sp>
      <p:sp>
        <p:nvSpPr>
          <p:cNvPr id="59" name="Arrow: Right 58">
            <a:extLst>
              <a:ext uri="{FF2B5EF4-FFF2-40B4-BE49-F238E27FC236}">
                <a16:creationId xmlns:a16="http://schemas.microsoft.com/office/drawing/2014/main" id="{A46BDF69-7B97-45E1-A651-E4971C7767B3}"/>
              </a:ext>
            </a:extLst>
          </p:cNvPr>
          <p:cNvSpPr/>
          <p:nvPr/>
        </p:nvSpPr>
        <p:spPr>
          <a:xfrm>
            <a:off x="10117056" y="3117887"/>
            <a:ext cx="455961" cy="147715"/>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640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FBBE-6A56-4B62-AB5B-EF6C41BC6ADF}"/>
              </a:ext>
            </a:extLst>
          </p:cNvPr>
          <p:cNvSpPr>
            <a:spLocks noGrp="1"/>
          </p:cNvSpPr>
          <p:nvPr>
            <p:ph type="title"/>
          </p:nvPr>
        </p:nvSpPr>
        <p:spPr/>
        <p:txBody>
          <a:bodyPr/>
          <a:lstStyle/>
          <a:p>
            <a:r>
              <a:rPr lang="en-GB" dirty="0"/>
              <a:t>Thermal imaging</a:t>
            </a:r>
          </a:p>
        </p:txBody>
      </p:sp>
      <p:pic>
        <p:nvPicPr>
          <p:cNvPr id="6" name="Content Placeholder 5">
            <a:extLst>
              <a:ext uri="{FF2B5EF4-FFF2-40B4-BE49-F238E27FC236}">
                <a16:creationId xmlns:a16="http://schemas.microsoft.com/office/drawing/2014/main" id="{29C8B80F-300F-4CC9-8BC8-8C59FB9DA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019" y="3943351"/>
            <a:ext cx="2885240" cy="2163930"/>
          </a:xfrm>
        </p:spPr>
      </p:pic>
      <p:pic>
        <p:nvPicPr>
          <p:cNvPr id="4" name="Picture 3">
            <a:extLst>
              <a:ext uri="{FF2B5EF4-FFF2-40B4-BE49-F238E27FC236}">
                <a16:creationId xmlns:a16="http://schemas.microsoft.com/office/drawing/2014/main" id="{3068F9E0-60C0-440C-875A-024964B72D77}"/>
              </a:ext>
            </a:extLst>
          </p:cNvPr>
          <p:cNvPicPr>
            <a:picLocks noChangeAspect="1"/>
          </p:cNvPicPr>
          <p:nvPr/>
        </p:nvPicPr>
        <p:blipFill>
          <a:blip r:embed="rId3"/>
          <a:stretch>
            <a:fillRect/>
          </a:stretch>
        </p:blipFill>
        <p:spPr>
          <a:xfrm>
            <a:off x="4965613" y="491888"/>
            <a:ext cx="3196800" cy="2397600"/>
          </a:xfrm>
          <a:prstGeom prst="rect">
            <a:avLst/>
          </a:prstGeom>
        </p:spPr>
      </p:pic>
      <p:pic>
        <p:nvPicPr>
          <p:cNvPr id="8" name="Picture 7">
            <a:extLst>
              <a:ext uri="{FF2B5EF4-FFF2-40B4-BE49-F238E27FC236}">
                <a16:creationId xmlns:a16="http://schemas.microsoft.com/office/drawing/2014/main" id="{DE29E010-76C5-4D50-9710-5CC4A7BA1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793" y="1281316"/>
            <a:ext cx="2885240" cy="2163930"/>
          </a:xfrm>
          <a:prstGeom prst="rect">
            <a:avLst/>
          </a:prstGeom>
        </p:spPr>
      </p:pic>
      <p:pic>
        <p:nvPicPr>
          <p:cNvPr id="18" name="Picture 17">
            <a:extLst>
              <a:ext uri="{FF2B5EF4-FFF2-40B4-BE49-F238E27FC236}">
                <a16:creationId xmlns:a16="http://schemas.microsoft.com/office/drawing/2014/main" id="{6BEB6B80-B1E6-4952-A676-7B325C6E0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7259" y="3240271"/>
            <a:ext cx="3464191" cy="2598143"/>
          </a:xfrm>
          <a:prstGeom prst="rect">
            <a:avLst/>
          </a:prstGeom>
        </p:spPr>
      </p:pic>
      <p:pic>
        <p:nvPicPr>
          <p:cNvPr id="20" name="Picture 19">
            <a:extLst>
              <a:ext uri="{FF2B5EF4-FFF2-40B4-BE49-F238E27FC236}">
                <a16:creationId xmlns:a16="http://schemas.microsoft.com/office/drawing/2014/main" id="{9EB8101B-8F51-48DD-8BD1-8D7AE900A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7200" y="3704525"/>
            <a:ext cx="3723047" cy="2792286"/>
          </a:xfrm>
          <a:prstGeom prst="rect">
            <a:avLst/>
          </a:prstGeom>
        </p:spPr>
      </p:pic>
      <p:pic>
        <p:nvPicPr>
          <p:cNvPr id="28" name="Picture 27">
            <a:extLst>
              <a:ext uri="{FF2B5EF4-FFF2-40B4-BE49-F238E27FC236}">
                <a16:creationId xmlns:a16="http://schemas.microsoft.com/office/drawing/2014/main" id="{932C80A8-26C9-4279-9471-AE14271DF8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1075" y="4200298"/>
            <a:ext cx="2745876" cy="2059407"/>
          </a:xfrm>
          <a:prstGeom prst="rect">
            <a:avLst/>
          </a:prstGeom>
        </p:spPr>
      </p:pic>
      <p:pic>
        <p:nvPicPr>
          <p:cNvPr id="34" name="Picture 33">
            <a:extLst>
              <a:ext uri="{FF2B5EF4-FFF2-40B4-BE49-F238E27FC236}">
                <a16:creationId xmlns:a16="http://schemas.microsoft.com/office/drawing/2014/main" id="{7E5E1599-B0D6-453B-84EE-8A8464F12F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6247" y="538365"/>
            <a:ext cx="4064000" cy="3048000"/>
          </a:xfrm>
          <a:prstGeom prst="rect">
            <a:avLst/>
          </a:prstGeom>
        </p:spPr>
      </p:pic>
      <p:pic>
        <p:nvPicPr>
          <p:cNvPr id="10" name="Picture 9">
            <a:extLst>
              <a:ext uri="{FF2B5EF4-FFF2-40B4-BE49-F238E27FC236}">
                <a16:creationId xmlns:a16="http://schemas.microsoft.com/office/drawing/2014/main" id="{5B11312D-0D2D-4533-8245-96E924D8CD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19" y="1540427"/>
            <a:ext cx="2745874" cy="2059406"/>
          </a:xfrm>
          <a:prstGeom prst="rect">
            <a:avLst/>
          </a:prstGeom>
        </p:spPr>
      </p:pic>
      <p:sp>
        <p:nvSpPr>
          <p:cNvPr id="3" name="Date Placeholder 2">
            <a:extLst>
              <a:ext uri="{FF2B5EF4-FFF2-40B4-BE49-F238E27FC236}">
                <a16:creationId xmlns:a16="http://schemas.microsoft.com/office/drawing/2014/main" id="{232A1259-D3F2-47C1-8D84-7A89C88A805C}"/>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20FAFA8B-A302-4B43-A563-C227CF653FD4}"/>
              </a:ext>
            </a:extLst>
          </p:cNvPr>
          <p:cNvSpPr>
            <a:spLocks noGrp="1"/>
          </p:cNvSpPr>
          <p:nvPr>
            <p:ph type="sldNum" sz="quarter" idx="12"/>
          </p:nvPr>
        </p:nvSpPr>
        <p:spPr/>
        <p:txBody>
          <a:bodyPr/>
          <a:lstStyle/>
          <a:p>
            <a:fld id="{2A7F490D-C5B8-4E4D-BC27-167A028EABAE}" type="slidenum">
              <a:rPr lang="en-GB" smtClean="0"/>
              <a:t>14</a:t>
            </a:fld>
            <a:endParaRPr lang="en-GB"/>
          </a:p>
        </p:txBody>
      </p:sp>
      <p:sp>
        <p:nvSpPr>
          <p:cNvPr id="7" name="Footer Placeholder 6">
            <a:extLst>
              <a:ext uri="{FF2B5EF4-FFF2-40B4-BE49-F238E27FC236}">
                <a16:creationId xmlns:a16="http://schemas.microsoft.com/office/drawing/2014/main" id="{80571F48-6EEC-4226-BA24-5BFC0B5F397A}"/>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1936688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B714-68DF-4EAF-AB09-68B490B857DE}"/>
              </a:ext>
            </a:extLst>
          </p:cNvPr>
          <p:cNvSpPr>
            <a:spLocks noGrp="1"/>
          </p:cNvSpPr>
          <p:nvPr>
            <p:ph type="title"/>
          </p:nvPr>
        </p:nvSpPr>
        <p:spPr/>
        <p:txBody>
          <a:bodyPr/>
          <a:lstStyle/>
          <a:p>
            <a:r>
              <a:rPr lang="en-GB" dirty="0"/>
              <a:t>Summary and outlook</a:t>
            </a:r>
          </a:p>
        </p:txBody>
      </p:sp>
      <p:sp>
        <p:nvSpPr>
          <p:cNvPr id="3" name="Content Placeholder 2">
            <a:extLst>
              <a:ext uri="{FF2B5EF4-FFF2-40B4-BE49-F238E27FC236}">
                <a16:creationId xmlns:a16="http://schemas.microsoft.com/office/drawing/2014/main" id="{A66F804E-691B-434F-AC4D-69851CA489B4}"/>
              </a:ext>
            </a:extLst>
          </p:cNvPr>
          <p:cNvSpPr>
            <a:spLocks noGrp="1"/>
          </p:cNvSpPr>
          <p:nvPr>
            <p:ph idx="1"/>
          </p:nvPr>
        </p:nvSpPr>
        <p:spPr/>
        <p:txBody>
          <a:bodyPr>
            <a:normAutofit lnSpcReduction="10000"/>
          </a:bodyPr>
          <a:lstStyle/>
          <a:p>
            <a:r>
              <a:rPr lang="en-GB" dirty="0"/>
              <a:t>First approach with CV for lab assistance tools.</a:t>
            </a:r>
          </a:p>
          <a:p>
            <a:r>
              <a:rPr lang="en-GB" dirty="0"/>
              <a:t>Object detection requires large training datasets. For unequivocal identification physically labelling the objects might be the best option. Plus it allows to access additional information.</a:t>
            </a:r>
          </a:p>
          <a:p>
            <a:r>
              <a:rPr lang="en-GB" dirty="0"/>
              <a:t>Reconstructing 3D space from bi-dimensional images seems possible with DPT (pre-trained). </a:t>
            </a:r>
          </a:p>
          <a:p>
            <a:r>
              <a:rPr lang="en-GB" dirty="0"/>
              <a:t>Extracting the relevant information from the depth predictions to facilitate lab tasks. </a:t>
            </a:r>
          </a:p>
          <a:p>
            <a:r>
              <a:rPr lang="en-GB" dirty="0"/>
              <a:t>Fine tuning of the model to obtain reliable 3D mapping for applications.</a:t>
            </a:r>
          </a:p>
          <a:p>
            <a:endParaRPr lang="en-GB" dirty="0"/>
          </a:p>
          <a:p>
            <a:endParaRPr lang="en-GB" dirty="0"/>
          </a:p>
        </p:txBody>
      </p:sp>
      <p:sp>
        <p:nvSpPr>
          <p:cNvPr id="4" name="Date Placeholder 3">
            <a:extLst>
              <a:ext uri="{FF2B5EF4-FFF2-40B4-BE49-F238E27FC236}">
                <a16:creationId xmlns:a16="http://schemas.microsoft.com/office/drawing/2014/main" id="{99EE0717-BD69-4288-B1DB-F786BDD3C811}"/>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34976833-0B67-4C62-BB2D-EE4659201D67}"/>
              </a:ext>
            </a:extLst>
          </p:cNvPr>
          <p:cNvSpPr>
            <a:spLocks noGrp="1"/>
          </p:cNvSpPr>
          <p:nvPr>
            <p:ph type="sldNum" sz="quarter" idx="12"/>
          </p:nvPr>
        </p:nvSpPr>
        <p:spPr/>
        <p:txBody>
          <a:bodyPr/>
          <a:lstStyle/>
          <a:p>
            <a:fld id="{2A7F490D-C5B8-4E4D-BC27-167A028EABAE}" type="slidenum">
              <a:rPr lang="en-GB" smtClean="0"/>
              <a:t>15</a:t>
            </a:fld>
            <a:endParaRPr lang="en-GB"/>
          </a:p>
        </p:txBody>
      </p:sp>
      <p:sp>
        <p:nvSpPr>
          <p:cNvPr id="6" name="Footer Placeholder 5">
            <a:extLst>
              <a:ext uri="{FF2B5EF4-FFF2-40B4-BE49-F238E27FC236}">
                <a16:creationId xmlns:a16="http://schemas.microsoft.com/office/drawing/2014/main" id="{9DDBDD80-1D0C-463E-8F43-3DBAA8746F2A}"/>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423735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4873-0D0C-4FE4-BA8A-008B14D12683}"/>
              </a:ext>
            </a:extLst>
          </p:cNvPr>
          <p:cNvSpPr>
            <a:spLocks noGrp="1"/>
          </p:cNvSpPr>
          <p:nvPr>
            <p:ph type="title"/>
          </p:nvPr>
        </p:nvSpPr>
        <p:spPr>
          <a:xfrm>
            <a:off x="838200" y="1709032"/>
            <a:ext cx="10515600" cy="1325563"/>
          </a:xfrm>
        </p:spPr>
        <p:txBody>
          <a:bodyPr/>
          <a:lstStyle/>
          <a:p>
            <a:r>
              <a:rPr lang="en-GB" dirty="0"/>
              <a:t>Thank you!</a:t>
            </a:r>
          </a:p>
        </p:txBody>
      </p:sp>
      <p:pic>
        <p:nvPicPr>
          <p:cNvPr id="4" name="Content Placeholder 3">
            <a:extLst>
              <a:ext uri="{FF2B5EF4-FFF2-40B4-BE49-F238E27FC236}">
                <a16:creationId xmlns:a16="http://schemas.microsoft.com/office/drawing/2014/main" id="{7E992BE5-AB11-4318-8225-F53149E1BD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6133" y="1187448"/>
            <a:ext cx="4970773" cy="3111052"/>
          </a:xfrm>
          <a:prstGeom prst="rect">
            <a:avLst/>
          </a:prstGeom>
        </p:spPr>
      </p:pic>
      <p:sp>
        <p:nvSpPr>
          <p:cNvPr id="3" name="Date Placeholder 2">
            <a:extLst>
              <a:ext uri="{FF2B5EF4-FFF2-40B4-BE49-F238E27FC236}">
                <a16:creationId xmlns:a16="http://schemas.microsoft.com/office/drawing/2014/main" id="{98708DE8-8E10-4F2B-B7A0-57B772A0E1A2}"/>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AC9FA321-116F-46AD-9DCB-35EF655ECA6D}"/>
              </a:ext>
            </a:extLst>
          </p:cNvPr>
          <p:cNvSpPr>
            <a:spLocks noGrp="1"/>
          </p:cNvSpPr>
          <p:nvPr>
            <p:ph type="sldNum" sz="quarter" idx="12"/>
          </p:nvPr>
        </p:nvSpPr>
        <p:spPr/>
        <p:txBody>
          <a:bodyPr/>
          <a:lstStyle/>
          <a:p>
            <a:fld id="{2A7F490D-C5B8-4E4D-BC27-167A028EABAE}" type="slidenum">
              <a:rPr lang="en-GB" smtClean="0"/>
              <a:t>16</a:t>
            </a:fld>
            <a:endParaRPr lang="en-GB" dirty="0"/>
          </a:p>
        </p:txBody>
      </p:sp>
      <p:sp>
        <p:nvSpPr>
          <p:cNvPr id="6" name="Footer Placeholder 5">
            <a:extLst>
              <a:ext uri="{FF2B5EF4-FFF2-40B4-BE49-F238E27FC236}">
                <a16:creationId xmlns:a16="http://schemas.microsoft.com/office/drawing/2014/main" id="{38BC586D-BDB0-4967-9D1C-DE806ABC0E17}"/>
              </a:ext>
            </a:extLst>
          </p:cNvPr>
          <p:cNvSpPr>
            <a:spLocks noGrp="1"/>
          </p:cNvSpPr>
          <p:nvPr>
            <p:ph type="ftr" sz="quarter" idx="11"/>
          </p:nvPr>
        </p:nvSpPr>
        <p:spPr/>
        <p:txBody>
          <a:bodyPr/>
          <a:lstStyle/>
          <a:p>
            <a:r>
              <a:rPr lang="en-GB"/>
              <a:t>Computer Vision for laboratory assistance tools</a:t>
            </a:r>
            <a:endParaRPr lang="en-GB" dirty="0"/>
          </a:p>
        </p:txBody>
      </p:sp>
      <p:sp>
        <p:nvSpPr>
          <p:cNvPr id="7" name="Google Shape;445;p56">
            <a:extLst>
              <a:ext uri="{FF2B5EF4-FFF2-40B4-BE49-F238E27FC236}">
                <a16:creationId xmlns:a16="http://schemas.microsoft.com/office/drawing/2014/main" id="{670E985D-B736-4128-8E57-FDD38A8B90E5}"/>
              </a:ext>
            </a:extLst>
          </p:cNvPr>
          <p:cNvSpPr txBox="1">
            <a:spLocks/>
          </p:cNvSpPr>
          <p:nvPr/>
        </p:nvSpPr>
        <p:spPr>
          <a:xfrm>
            <a:off x="3695008" y="4984450"/>
            <a:ext cx="5816100" cy="1371900"/>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dk1"/>
              </a:buClr>
              <a:buSzPts val="1400"/>
              <a:buFont typeface="Arial" panose="020B0604020202020204" pitchFamily="34" charset="0"/>
              <a:buNone/>
            </a:pPr>
            <a:r>
              <a:rPr lang="en-GB" sz="1400" dirty="0">
                <a:latin typeface="Arial" panose="020B0604020202020204" pitchFamily="34" charset="0"/>
                <a:cs typeface="Arial" panose="020B0604020202020204" pitchFamily="34" charset="0"/>
              </a:rPr>
              <a:t>Bianca </a:t>
            </a:r>
            <a:r>
              <a:rPr lang="en-GB" sz="1400" dirty="0" err="1">
                <a:latin typeface="Arial" panose="020B0604020202020204" pitchFamily="34" charset="0"/>
                <a:cs typeface="Arial" panose="020B0604020202020204" pitchFamily="34" charset="0"/>
              </a:rPr>
              <a:t>Veglia</a:t>
            </a:r>
            <a:endParaRPr lang="en-GB" sz="1400" dirty="0">
              <a:latin typeface="Arial" panose="020B0604020202020204" pitchFamily="34" charset="0"/>
              <a:cs typeface="Arial" panose="020B0604020202020204" pitchFamily="34" charset="0"/>
            </a:endParaRPr>
          </a:p>
          <a:p>
            <a:pPr marL="0" indent="0">
              <a:lnSpc>
                <a:spcPct val="120000"/>
              </a:lnSpc>
              <a:spcBef>
                <a:spcPts val="0"/>
              </a:spcBef>
              <a:buClr>
                <a:schemeClr val="dk1"/>
              </a:buClr>
              <a:buSzPts val="1400"/>
              <a:buFont typeface="Arial" panose="020B0604020202020204" pitchFamily="34" charset="0"/>
              <a:buNone/>
            </a:pPr>
            <a:r>
              <a:rPr lang="en-GB" sz="1400" dirty="0">
                <a:latin typeface="Arial" panose="020B0604020202020204" pitchFamily="34" charset="0"/>
                <a:cs typeface="Arial" panose="020B0604020202020204" pitchFamily="34" charset="0"/>
              </a:rPr>
              <a:t>MPY </a:t>
            </a:r>
          </a:p>
          <a:p>
            <a:pPr marL="0" indent="0">
              <a:lnSpc>
                <a:spcPct val="120000"/>
              </a:lnSpc>
              <a:spcBef>
                <a:spcPts val="0"/>
              </a:spcBef>
              <a:buClr>
                <a:schemeClr val="dk1"/>
              </a:buClr>
              <a:buSzPts val="1400"/>
              <a:buFont typeface="Arial" panose="020B0604020202020204" pitchFamily="34" charset="0"/>
              <a:buNone/>
            </a:pPr>
            <a:r>
              <a:rPr lang="en-GB" sz="1400" u="sng" dirty="0">
                <a:solidFill>
                  <a:schemeClr val="hlink"/>
                </a:solidFill>
                <a:latin typeface="Arial" panose="020B0604020202020204" pitchFamily="34" charset="0"/>
                <a:cs typeface="Arial" panose="020B0604020202020204" pitchFamily="34" charset="0"/>
                <a:hlinkClick r:id="rId3"/>
              </a:rPr>
              <a:t>bianca.veglia@desy.de</a:t>
            </a:r>
            <a:endParaRPr lang="en-GB" sz="1400" dirty="0">
              <a:latin typeface="Arial" panose="020B0604020202020204" pitchFamily="34" charset="0"/>
              <a:cs typeface="Arial" panose="020B0604020202020204" pitchFamily="34" charset="0"/>
            </a:endParaRPr>
          </a:p>
          <a:p>
            <a:pPr marL="0" indent="0">
              <a:lnSpc>
                <a:spcPct val="120000"/>
              </a:lnSpc>
              <a:spcBef>
                <a:spcPts val="0"/>
              </a:spcBef>
              <a:buClr>
                <a:schemeClr val="dk1"/>
              </a:buClr>
              <a:buSzPts val="1400"/>
              <a:buFont typeface="Arial" panose="020B0604020202020204" pitchFamily="34" charset="0"/>
              <a:buNone/>
            </a:pPr>
            <a:endParaRPr lang="en-GB" sz="1300" dirty="0"/>
          </a:p>
        </p:txBody>
      </p:sp>
      <p:sp>
        <p:nvSpPr>
          <p:cNvPr id="8" name="Google Shape;139;p27">
            <a:extLst>
              <a:ext uri="{FF2B5EF4-FFF2-40B4-BE49-F238E27FC236}">
                <a16:creationId xmlns:a16="http://schemas.microsoft.com/office/drawing/2014/main" id="{17D6F20B-D409-440C-97FD-9F67E9FA602D}"/>
              </a:ext>
            </a:extLst>
          </p:cNvPr>
          <p:cNvSpPr/>
          <p:nvPr/>
        </p:nvSpPr>
        <p:spPr>
          <a:xfrm>
            <a:off x="733744" y="4704620"/>
            <a:ext cx="3429000" cy="27983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de" sz="1400" b="1" i="0" u="none" strike="noStrike" cap="none">
                <a:solidFill>
                  <a:schemeClr val="dk1"/>
                </a:solidFill>
                <a:latin typeface="Arial"/>
                <a:ea typeface="Arial"/>
                <a:cs typeface="Arial"/>
                <a:sym typeface="Arial"/>
              </a:rPr>
              <a:t>Contact</a:t>
            </a:r>
            <a:endParaRPr sz="1100"/>
          </a:p>
        </p:txBody>
      </p:sp>
      <p:sp>
        <p:nvSpPr>
          <p:cNvPr id="9" name="Google Shape;140;p27">
            <a:extLst>
              <a:ext uri="{FF2B5EF4-FFF2-40B4-BE49-F238E27FC236}">
                <a16:creationId xmlns:a16="http://schemas.microsoft.com/office/drawing/2014/main" id="{2ED0AEE6-6853-4963-AC0C-05EFAA7637D3}"/>
              </a:ext>
            </a:extLst>
          </p:cNvPr>
          <p:cNvSpPr/>
          <p:nvPr/>
        </p:nvSpPr>
        <p:spPr>
          <a:xfrm>
            <a:off x="733753" y="5122322"/>
            <a:ext cx="2025300" cy="14100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de" sz="1400" dirty="0">
                <a:solidFill>
                  <a:schemeClr val="dk1"/>
                </a:solidFill>
                <a:latin typeface="Arial"/>
                <a:ea typeface="Arial"/>
                <a:cs typeface="Arial"/>
                <a:sym typeface="Arial"/>
              </a:rPr>
              <a:t>          </a:t>
            </a:r>
            <a:r>
              <a:rPr lang="de" sz="1400" b="0" i="0" u="none" strike="noStrike" cap="none" dirty="0">
                <a:solidFill>
                  <a:schemeClr val="dk1"/>
                </a:solidFill>
                <a:latin typeface="Arial"/>
                <a:ea typeface="Arial"/>
                <a:cs typeface="Arial"/>
                <a:sym typeface="Arial"/>
              </a:rPr>
              <a:t> Deutsches </a:t>
            </a:r>
            <a:endParaRPr sz="1100" dirty="0"/>
          </a:p>
          <a:p>
            <a:pPr marL="0" marR="0" lvl="0" indent="0" algn="l" rtl="0">
              <a:lnSpc>
                <a:spcPct val="120000"/>
              </a:lnSpc>
              <a:spcBef>
                <a:spcPts val="0"/>
              </a:spcBef>
              <a:spcAft>
                <a:spcPts val="0"/>
              </a:spcAft>
              <a:buNone/>
            </a:pPr>
            <a:r>
              <a:rPr lang="de" sz="1400" b="0" i="0" u="none" strike="noStrike" cap="none" dirty="0">
                <a:solidFill>
                  <a:schemeClr val="dk1"/>
                </a:solidFill>
                <a:latin typeface="Arial"/>
                <a:ea typeface="Arial"/>
                <a:cs typeface="Arial"/>
                <a:sym typeface="Arial"/>
              </a:rPr>
              <a:t>Elektronen-Synchrotron</a:t>
            </a:r>
            <a:endParaRPr sz="1100" dirty="0"/>
          </a:p>
          <a:p>
            <a:pPr marL="0" marR="0" lvl="0" indent="0" algn="l" rtl="0">
              <a:lnSpc>
                <a:spcPct val="120000"/>
              </a:lnSpc>
              <a:spcBef>
                <a:spcPts val="0"/>
              </a:spcBef>
              <a:spcAft>
                <a:spcPts val="0"/>
              </a:spcAft>
              <a:buNone/>
            </a:pPr>
            <a:endParaRPr sz="1400" b="0" i="0" u="none" strike="noStrike" cap="none" dirty="0">
              <a:solidFill>
                <a:schemeClr val="dk1"/>
              </a:solidFill>
              <a:latin typeface="Arial"/>
              <a:ea typeface="Arial"/>
              <a:cs typeface="Arial"/>
              <a:sym typeface="Arial"/>
            </a:endParaRPr>
          </a:p>
          <a:p>
            <a:pPr marL="0" marR="0" lvl="0" indent="0" algn="l" rtl="0">
              <a:lnSpc>
                <a:spcPct val="120000"/>
              </a:lnSpc>
              <a:spcBef>
                <a:spcPts val="0"/>
              </a:spcBef>
              <a:spcAft>
                <a:spcPts val="0"/>
              </a:spcAft>
              <a:buNone/>
            </a:pPr>
            <a:r>
              <a:rPr lang="de" sz="1400" b="0" i="0" u="none" strike="noStrike" cap="none" dirty="0">
                <a:solidFill>
                  <a:schemeClr val="dk1"/>
                </a:solidFill>
                <a:latin typeface="Arial"/>
                <a:ea typeface="Arial"/>
                <a:cs typeface="Arial"/>
                <a:sym typeface="Arial"/>
              </a:rPr>
              <a:t>www.desy.de</a:t>
            </a:r>
            <a:endParaRPr sz="1100" dirty="0"/>
          </a:p>
        </p:txBody>
      </p:sp>
      <p:pic>
        <p:nvPicPr>
          <p:cNvPr id="10" name="Google Shape;138;p27">
            <a:extLst>
              <a:ext uri="{FF2B5EF4-FFF2-40B4-BE49-F238E27FC236}">
                <a16:creationId xmlns:a16="http://schemas.microsoft.com/office/drawing/2014/main" id="{86485BAC-1858-4602-BFAC-D9F6A8543A27}"/>
              </a:ext>
            </a:extLst>
          </p:cNvPr>
          <p:cNvPicPr preferRelativeResize="0"/>
          <p:nvPr/>
        </p:nvPicPr>
        <p:blipFill rotWithShape="1">
          <a:blip r:embed="rId4">
            <a:alphaModFix/>
          </a:blip>
          <a:srcRect/>
          <a:stretch/>
        </p:blipFill>
        <p:spPr>
          <a:xfrm>
            <a:off x="751829" y="5175493"/>
            <a:ext cx="449119" cy="138838"/>
          </a:xfrm>
          <a:prstGeom prst="rect">
            <a:avLst/>
          </a:prstGeom>
          <a:noFill/>
          <a:ln>
            <a:noFill/>
          </a:ln>
        </p:spPr>
      </p:pic>
      <p:sp>
        <p:nvSpPr>
          <p:cNvPr id="11" name="Rectangle 10">
            <a:extLst>
              <a:ext uri="{FF2B5EF4-FFF2-40B4-BE49-F238E27FC236}">
                <a16:creationId xmlns:a16="http://schemas.microsoft.com/office/drawing/2014/main" id="{F6AB9D83-484F-40A9-BFA5-3B90403DDC41}"/>
              </a:ext>
            </a:extLst>
          </p:cNvPr>
          <p:cNvSpPr/>
          <p:nvPr/>
        </p:nvSpPr>
        <p:spPr>
          <a:xfrm>
            <a:off x="676991" y="6356350"/>
            <a:ext cx="2025300"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34DF387-B8E0-4D1B-B065-378E2FDA0A05}"/>
              </a:ext>
            </a:extLst>
          </p:cNvPr>
          <p:cNvSpPr/>
          <p:nvPr/>
        </p:nvSpPr>
        <p:spPr>
          <a:xfrm>
            <a:off x="10126359" y="6465981"/>
            <a:ext cx="2025300"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137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ACA5-46FE-4C3B-818B-8B6B545F7377}"/>
              </a:ext>
            </a:extLst>
          </p:cNvPr>
          <p:cNvSpPr>
            <a:spLocks noGrp="1"/>
          </p:cNvSpPr>
          <p:nvPr>
            <p:ph type="title"/>
          </p:nvPr>
        </p:nvSpPr>
        <p:spPr/>
        <p:txBody>
          <a:bodyPr/>
          <a:lstStyle/>
          <a:p>
            <a:r>
              <a:rPr lang="en-GB" dirty="0"/>
              <a:t>Computer Vision</a:t>
            </a:r>
          </a:p>
        </p:txBody>
      </p:sp>
      <p:sp>
        <p:nvSpPr>
          <p:cNvPr id="3" name="Content Placeholder 2">
            <a:extLst>
              <a:ext uri="{FF2B5EF4-FFF2-40B4-BE49-F238E27FC236}">
                <a16:creationId xmlns:a16="http://schemas.microsoft.com/office/drawing/2014/main" id="{3DBA045F-C17C-42A5-BFE9-0252FB4BB1A0}"/>
              </a:ext>
            </a:extLst>
          </p:cNvPr>
          <p:cNvSpPr>
            <a:spLocks noGrp="1"/>
          </p:cNvSpPr>
          <p:nvPr>
            <p:ph idx="1"/>
          </p:nvPr>
        </p:nvSpPr>
        <p:spPr>
          <a:xfrm>
            <a:off x="536552" y="1825625"/>
            <a:ext cx="8246501" cy="4351338"/>
          </a:xfrm>
        </p:spPr>
        <p:txBody>
          <a:bodyPr>
            <a:normAutofit fontScale="92500" lnSpcReduction="20000"/>
          </a:bodyPr>
          <a:lstStyle/>
          <a:p>
            <a:pPr marL="0" indent="0">
              <a:buNone/>
            </a:pPr>
            <a:r>
              <a:rPr lang="en-GB" dirty="0"/>
              <a:t>“Vision is the act of knowing what is where by looking.” -Aristotle </a:t>
            </a:r>
          </a:p>
          <a:p>
            <a:pPr marL="0" indent="0">
              <a:buNone/>
            </a:pPr>
            <a:endParaRPr lang="en-GB" dirty="0"/>
          </a:p>
          <a:p>
            <a:r>
              <a:rPr lang="en-GB" dirty="0"/>
              <a:t>The goal of computer vision is to compute geometric and semantic properties of the three-dimensional world from digital images.</a:t>
            </a:r>
          </a:p>
          <a:p>
            <a:pPr marL="0" indent="0">
              <a:buNone/>
            </a:pPr>
            <a:endParaRPr lang="en-GB" dirty="0"/>
          </a:p>
          <a:p>
            <a:r>
              <a:rPr lang="en-GB" dirty="0"/>
              <a:t>Overall, computer vision plays a crucial role in a wide range of applications. Its ability to analyse and interpret visual data enables machines to perceive and understand the world around them, leading to numerous practical benefits and advancements in technology.</a:t>
            </a:r>
          </a:p>
          <a:p>
            <a:endParaRPr lang="en-GB" dirty="0"/>
          </a:p>
        </p:txBody>
      </p:sp>
      <p:pic>
        <p:nvPicPr>
          <p:cNvPr id="7" name="Picture 6">
            <a:extLst>
              <a:ext uri="{FF2B5EF4-FFF2-40B4-BE49-F238E27FC236}">
                <a16:creationId xmlns:a16="http://schemas.microsoft.com/office/drawing/2014/main" id="{C8CDA0C4-338C-42A5-912B-B615A0F549E4}"/>
              </a:ext>
            </a:extLst>
          </p:cNvPr>
          <p:cNvPicPr>
            <a:picLocks noChangeAspect="1"/>
          </p:cNvPicPr>
          <p:nvPr/>
        </p:nvPicPr>
        <p:blipFill rotWithShape="1">
          <a:blip r:embed="rId3">
            <a:extLst>
              <a:ext uri="{28A0092B-C50C-407E-A947-70E740481C1C}">
                <a14:useLocalDpi xmlns:a14="http://schemas.microsoft.com/office/drawing/2010/main" val="0"/>
              </a:ext>
            </a:extLst>
          </a:blip>
          <a:srcRect t="34620" b="6783"/>
          <a:stretch/>
        </p:blipFill>
        <p:spPr>
          <a:xfrm>
            <a:off x="8958481" y="2376320"/>
            <a:ext cx="2696967" cy="2370492"/>
          </a:xfrm>
          <a:prstGeom prst="rect">
            <a:avLst/>
          </a:prstGeom>
        </p:spPr>
      </p:pic>
      <p:sp>
        <p:nvSpPr>
          <p:cNvPr id="4" name="Date Placeholder 3">
            <a:extLst>
              <a:ext uri="{FF2B5EF4-FFF2-40B4-BE49-F238E27FC236}">
                <a16:creationId xmlns:a16="http://schemas.microsoft.com/office/drawing/2014/main" id="{9CC8CBC7-340C-4F37-980D-5A56D8297F28}"/>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AD57C9F6-F2D6-40DC-AD60-03DAB3DFE695}"/>
              </a:ext>
            </a:extLst>
          </p:cNvPr>
          <p:cNvSpPr>
            <a:spLocks noGrp="1"/>
          </p:cNvSpPr>
          <p:nvPr>
            <p:ph type="sldNum" sz="quarter" idx="12"/>
          </p:nvPr>
        </p:nvSpPr>
        <p:spPr/>
        <p:txBody>
          <a:bodyPr/>
          <a:lstStyle/>
          <a:p>
            <a:fld id="{2A7F490D-C5B8-4E4D-BC27-167A028EABAE}" type="slidenum">
              <a:rPr lang="en-GB" smtClean="0"/>
              <a:t>2</a:t>
            </a:fld>
            <a:endParaRPr lang="en-GB"/>
          </a:p>
        </p:txBody>
      </p:sp>
      <p:sp>
        <p:nvSpPr>
          <p:cNvPr id="6" name="Footer Placeholder 5">
            <a:extLst>
              <a:ext uri="{FF2B5EF4-FFF2-40B4-BE49-F238E27FC236}">
                <a16:creationId xmlns:a16="http://schemas.microsoft.com/office/drawing/2014/main" id="{DA7C667C-2174-47E6-B364-EFA8FACF7792}"/>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376618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62E3-F9A5-4279-8107-F07ECE2C040A}"/>
              </a:ext>
            </a:extLst>
          </p:cNvPr>
          <p:cNvSpPr>
            <a:spLocks noGrp="1"/>
          </p:cNvSpPr>
          <p:nvPr>
            <p:ph type="title"/>
          </p:nvPr>
        </p:nvSpPr>
        <p:spPr/>
        <p:txBody>
          <a:bodyPr/>
          <a:lstStyle/>
          <a:p>
            <a:r>
              <a:rPr lang="en-GB" dirty="0"/>
              <a:t>Computer vision is essential in many fields and applications for several reasons</a:t>
            </a:r>
          </a:p>
        </p:txBody>
      </p:sp>
      <p:sp>
        <p:nvSpPr>
          <p:cNvPr id="3" name="Content Placeholder 2">
            <a:extLst>
              <a:ext uri="{FF2B5EF4-FFF2-40B4-BE49-F238E27FC236}">
                <a16:creationId xmlns:a16="http://schemas.microsoft.com/office/drawing/2014/main" id="{05EB5B8C-F48C-4F88-8D18-61FB294A8485}"/>
              </a:ext>
            </a:extLst>
          </p:cNvPr>
          <p:cNvSpPr>
            <a:spLocks noGrp="1"/>
          </p:cNvSpPr>
          <p:nvPr>
            <p:ph idx="1"/>
          </p:nvPr>
        </p:nvSpPr>
        <p:spPr>
          <a:xfrm>
            <a:off x="685328" y="1946648"/>
            <a:ext cx="7481519" cy="4667250"/>
          </a:xfrm>
        </p:spPr>
        <p:txBody>
          <a:bodyPr>
            <a:noAutofit/>
          </a:bodyPr>
          <a:lstStyle/>
          <a:p>
            <a:r>
              <a:rPr lang="en-GB" sz="1800" u="sng" dirty="0"/>
              <a:t>Perception and Understanding</a:t>
            </a:r>
            <a:r>
              <a:rPr lang="en-GB" sz="1800" dirty="0"/>
              <a:t>: Computer vision enables machines to perceive and understand the visual world, similar to how humans do. Recognize objects, scenes, and patterns, which is crucial for tasks such as object detection, image classification, and scene understanding.</a:t>
            </a:r>
          </a:p>
          <a:p>
            <a:r>
              <a:rPr lang="en-GB" sz="1800" u="sng" dirty="0"/>
              <a:t>Automation</a:t>
            </a:r>
            <a:r>
              <a:rPr lang="en-GB" sz="1800" dirty="0"/>
              <a:t>: This includes quality control in manufacturing, sorting and categorizing items in logistics, and monitoring processes in various industries. By automating these tasks, computer vision improves efficiency, reduces errors, and frees up human resources for more complex tasks.</a:t>
            </a:r>
          </a:p>
          <a:p>
            <a:r>
              <a:rPr lang="en-GB" sz="1800" u="sng" dirty="0"/>
              <a:t>Augmented Reality (AR) and Virtual Reality (VR)</a:t>
            </a:r>
            <a:r>
              <a:rPr lang="en-GB" sz="1800" dirty="0"/>
              <a:t>: Fundamental to AR and VR technologies, which overlay digital information onto the real world or create immersive virtual environments. </a:t>
            </a:r>
          </a:p>
          <a:p>
            <a:r>
              <a:rPr lang="en-GB" sz="1800" u="sng" dirty="0"/>
              <a:t>Medical Imaging</a:t>
            </a:r>
            <a:r>
              <a:rPr lang="en-GB" sz="1800" dirty="0"/>
              <a:t>: Tasks such as MRI and CT image analysis, cancer detection, and diagnostic support. Algorithms can analyse medical images to detect abnormalities, assist radiologists in interpretation, and aid in treatment planning.</a:t>
            </a:r>
          </a:p>
        </p:txBody>
      </p:sp>
      <p:sp>
        <p:nvSpPr>
          <p:cNvPr id="4" name="Date Placeholder 3">
            <a:extLst>
              <a:ext uri="{FF2B5EF4-FFF2-40B4-BE49-F238E27FC236}">
                <a16:creationId xmlns:a16="http://schemas.microsoft.com/office/drawing/2014/main" id="{298EDA99-18A1-4555-83F6-89C2663C42D9}"/>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7334ACC1-4DE3-4B1F-9315-6D1153D8F433}"/>
              </a:ext>
            </a:extLst>
          </p:cNvPr>
          <p:cNvSpPr>
            <a:spLocks noGrp="1"/>
          </p:cNvSpPr>
          <p:nvPr>
            <p:ph type="sldNum" sz="quarter" idx="12"/>
          </p:nvPr>
        </p:nvSpPr>
        <p:spPr/>
        <p:txBody>
          <a:bodyPr/>
          <a:lstStyle/>
          <a:p>
            <a:fld id="{2A7F490D-C5B8-4E4D-BC27-167A028EABAE}" type="slidenum">
              <a:rPr lang="en-GB" smtClean="0"/>
              <a:t>3</a:t>
            </a:fld>
            <a:endParaRPr lang="en-GB"/>
          </a:p>
        </p:txBody>
      </p:sp>
      <p:sp>
        <p:nvSpPr>
          <p:cNvPr id="6" name="Footer Placeholder 5">
            <a:extLst>
              <a:ext uri="{FF2B5EF4-FFF2-40B4-BE49-F238E27FC236}">
                <a16:creationId xmlns:a16="http://schemas.microsoft.com/office/drawing/2014/main" id="{61BCAEE9-EA6A-4349-9EEC-6FD632719B1C}"/>
              </a:ext>
            </a:extLst>
          </p:cNvPr>
          <p:cNvSpPr>
            <a:spLocks noGrp="1"/>
          </p:cNvSpPr>
          <p:nvPr>
            <p:ph type="ftr" sz="quarter" idx="11"/>
          </p:nvPr>
        </p:nvSpPr>
        <p:spPr/>
        <p:txBody>
          <a:bodyPr/>
          <a:lstStyle/>
          <a:p>
            <a:r>
              <a:rPr lang="en-GB"/>
              <a:t>Computer Vision for laboratory assistance tools</a:t>
            </a:r>
            <a:endParaRPr lang="en-GB" dirty="0"/>
          </a:p>
        </p:txBody>
      </p:sp>
      <p:pic>
        <p:nvPicPr>
          <p:cNvPr id="9" name="Picture 8">
            <a:extLst>
              <a:ext uri="{FF2B5EF4-FFF2-40B4-BE49-F238E27FC236}">
                <a16:creationId xmlns:a16="http://schemas.microsoft.com/office/drawing/2014/main" id="{370D3F22-0A43-4F7C-AABB-36D2CAD24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674" y="2716305"/>
            <a:ext cx="3031445" cy="2070847"/>
          </a:xfrm>
          <a:prstGeom prst="rect">
            <a:avLst/>
          </a:prstGeom>
        </p:spPr>
      </p:pic>
    </p:spTree>
    <p:extLst>
      <p:ext uri="{BB962C8B-B14F-4D97-AF65-F5344CB8AC3E}">
        <p14:creationId xmlns:p14="http://schemas.microsoft.com/office/powerpoint/2010/main" val="1284949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7E0-EBDB-412E-88CB-7D48B9C8F662}"/>
              </a:ext>
            </a:extLst>
          </p:cNvPr>
          <p:cNvSpPr>
            <a:spLocks noGrp="1"/>
          </p:cNvSpPr>
          <p:nvPr>
            <p:ph type="title"/>
          </p:nvPr>
        </p:nvSpPr>
        <p:spPr/>
        <p:txBody>
          <a:bodyPr/>
          <a:lstStyle/>
          <a:p>
            <a:r>
              <a:rPr lang="en-GB" dirty="0"/>
              <a:t>Computer vision is essential in many fields and applications for several reasons (cont’d)</a:t>
            </a:r>
          </a:p>
        </p:txBody>
      </p:sp>
      <p:sp>
        <p:nvSpPr>
          <p:cNvPr id="3" name="Content Placeholder 2">
            <a:extLst>
              <a:ext uri="{FF2B5EF4-FFF2-40B4-BE49-F238E27FC236}">
                <a16:creationId xmlns:a16="http://schemas.microsoft.com/office/drawing/2014/main" id="{8362B684-EFD7-46DE-98DA-72F896A8A6F6}"/>
              </a:ext>
            </a:extLst>
          </p:cNvPr>
          <p:cNvSpPr>
            <a:spLocks noGrp="1"/>
          </p:cNvSpPr>
          <p:nvPr>
            <p:ph idx="1"/>
          </p:nvPr>
        </p:nvSpPr>
        <p:spPr>
          <a:xfrm>
            <a:off x="838200" y="1973542"/>
            <a:ext cx="10515600" cy="4351338"/>
          </a:xfrm>
        </p:spPr>
        <p:txBody>
          <a:bodyPr>
            <a:normAutofit/>
          </a:bodyPr>
          <a:lstStyle/>
          <a:p>
            <a:r>
              <a:rPr lang="en-GB" sz="2000" u="sng" dirty="0"/>
              <a:t>Surveillance and Security</a:t>
            </a:r>
            <a:r>
              <a:rPr lang="en-GB" sz="2000" dirty="0"/>
              <a:t>: applications include video surveillance, facial recognition, and anomaly detection. </a:t>
            </a:r>
          </a:p>
          <a:p>
            <a:r>
              <a:rPr lang="en-GB" sz="2000" u="sng" dirty="0"/>
              <a:t>Autonomous Vehicles</a:t>
            </a:r>
            <a:r>
              <a:rPr lang="en-GB" sz="2000" dirty="0"/>
              <a:t>: Computer vision is a critical component of autonomous vehicles, enabling them to perceive and interpret the surrounding environment. Computer vision systems in autonomous vehicles can detect and track objects such as pedestrians, vehicles, and traffic signs, allowing the vehicle to navigate safely and make informed driving decisions.</a:t>
            </a:r>
          </a:p>
          <a:p>
            <a:r>
              <a:rPr lang="en-GB" sz="2000" u="sng" dirty="0"/>
              <a:t>Environmental Monitoring</a:t>
            </a:r>
            <a:r>
              <a:rPr lang="en-GB" sz="2000" dirty="0"/>
              <a:t>: environmental monitoring and analysis tasks such as satellite image analysis, wildlife tracking, and agriculture monitoring. By analysing visual data from various sources, it can help monitor environmental changes, assess biodiversity, and support conservation efforts.</a:t>
            </a:r>
          </a:p>
          <a:p>
            <a:r>
              <a:rPr lang="en-GB" sz="2000" u="sng" dirty="0"/>
              <a:t>Human-Computer Interaction</a:t>
            </a:r>
            <a:r>
              <a:rPr lang="en-GB" sz="2000" dirty="0"/>
              <a:t>: Gesture recognition, eye tracking, and facial expression analysis are examples of applications that enhance human-computer interaction in areas such as gaming, user interfaces, and assistive technologies.</a:t>
            </a:r>
          </a:p>
        </p:txBody>
      </p:sp>
      <p:sp>
        <p:nvSpPr>
          <p:cNvPr id="4" name="Date Placeholder 3">
            <a:extLst>
              <a:ext uri="{FF2B5EF4-FFF2-40B4-BE49-F238E27FC236}">
                <a16:creationId xmlns:a16="http://schemas.microsoft.com/office/drawing/2014/main" id="{7D4F14C6-5731-41B3-815E-C933DB946DC2}"/>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367378AC-4768-4296-B088-34251B1D72C8}"/>
              </a:ext>
            </a:extLst>
          </p:cNvPr>
          <p:cNvSpPr>
            <a:spLocks noGrp="1"/>
          </p:cNvSpPr>
          <p:nvPr>
            <p:ph type="sldNum" sz="quarter" idx="12"/>
          </p:nvPr>
        </p:nvSpPr>
        <p:spPr/>
        <p:txBody>
          <a:bodyPr/>
          <a:lstStyle/>
          <a:p>
            <a:fld id="{2A7F490D-C5B8-4E4D-BC27-167A028EABAE}" type="slidenum">
              <a:rPr lang="en-GB" smtClean="0"/>
              <a:t>4</a:t>
            </a:fld>
            <a:endParaRPr lang="en-GB"/>
          </a:p>
        </p:txBody>
      </p:sp>
      <p:sp>
        <p:nvSpPr>
          <p:cNvPr id="6" name="Footer Placeholder 5">
            <a:extLst>
              <a:ext uri="{FF2B5EF4-FFF2-40B4-BE49-F238E27FC236}">
                <a16:creationId xmlns:a16="http://schemas.microsoft.com/office/drawing/2014/main" id="{DF658FE8-51E3-4B26-9C2F-5C621C1400EE}"/>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290643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466E-82B3-4788-8567-A81B9C9D126C}"/>
              </a:ext>
            </a:extLst>
          </p:cNvPr>
          <p:cNvSpPr>
            <a:spLocks noGrp="1"/>
          </p:cNvSpPr>
          <p:nvPr>
            <p:ph type="title"/>
          </p:nvPr>
        </p:nvSpPr>
        <p:spPr>
          <a:xfrm>
            <a:off x="517066" y="7534"/>
            <a:ext cx="10515600" cy="1325563"/>
          </a:xfrm>
        </p:spPr>
        <p:txBody>
          <a:bodyPr/>
          <a:lstStyle/>
          <a:p>
            <a:r>
              <a:rPr lang="en-GB" dirty="0"/>
              <a:t>YOLO </a:t>
            </a:r>
            <a:br>
              <a:rPr lang="en-GB" dirty="0"/>
            </a:br>
            <a:r>
              <a:rPr lang="en-GB" sz="2000" dirty="0"/>
              <a:t>(You Only Look Once) </a:t>
            </a:r>
          </a:p>
        </p:txBody>
      </p:sp>
      <p:sp>
        <p:nvSpPr>
          <p:cNvPr id="3" name="Content Placeholder 2">
            <a:extLst>
              <a:ext uri="{FF2B5EF4-FFF2-40B4-BE49-F238E27FC236}">
                <a16:creationId xmlns:a16="http://schemas.microsoft.com/office/drawing/2014/main" id="{27F26D14-4B50-416B-9AC0-24A5B0F22A66}"/>
              </a:ext>
            </a:extLst>
          </p:cNvPr>
          <p:cNvSpPr>
            <a:spLocks noGrp="1"/>
          </p:cNvSpPr>
          <p:nvPr>
            <p:ph idx="1"/>
          </p:nvPr>
        </p:nvSpPr>
        <p:spPr>
          <a:xfrm>
            <a:off x="210086" y="1455933"/>
            <a:ext cx="5885914" cy="4622138"/>
          </a:xfrm>
        </p:spPr>
        <p:txBody>
          <a:bodyPr>
            <a:normAutofit/>
          </a:bodyPr>
          <a:lstStyle/>
          <a:p>
            <a:pPr marL="0" indent="0">
              <a:buNone/>
            </a:pPr>
            <a:r>
              <a:rPr lang="en-GB" sz="1800" dirty="0"/>
              <a:t>YOLO is a family of computer vision models</a:t>
            </a:r>
          </a:p>
          <a:p>
            <a:r>
              <a:rPr lang="en-GB" sz="1800" dirty="0"/>
              <a:t>Initially introduced (in 2016) as the first object detection model that combined bounding box prediction and object classification into a single end to end differentiable network. It was written and is maintained in a framework called </a:t>
            </a:r>
            <a:r>
              <a:rPr lang="en-GB" sz="1800" u="sng" dirty="0"/>
              <a:t>Darknet</a:t>
            </a:r>
            <a:r>
              <a:rPr lang="en-GB" sz="1800" dirty="0"/>
              <a:t>. From v5 models are written in the </a:t>
            </a:r>
            <a:r>
              <a:rPr lang="en-GB" sz="1800" dirty="0" err="1"/>
              <a:t>PyTorch</a:t>
            </a:r>
            <a:r>
              <a:rPr lang="en-GB" sz="1800" dirty="0"/>
              <a:t> framework.</a:t>
            </a:r>
          </a:p>
          <a:p>
            <a:r>
              <a:rPr lang="en-GB" sz="1800" dirty="0"/>
              <a:t>In treating the detection task as a </a:t>
            </a:r>
            <a:r>
              <a:rPr lang="en-GB" sz="1800" u="sng" dirty="0"/>
              <a:t>single shot </a:t>
            </a:r>
            <a:r>
              <a:rPr lang="en-GB" sz="1800" dirty="0"/>
              <a:t>regression approach for identifying bounding boxes, YOLO models are often very fast and very small – often making them faster to train and easier to deploy, especially to edge devices.</a:t>
            </a:r>
          </a:p>
          <a:p>
            <a:r>
              <a:rPr lang="en-GB" sz="1800" dirty="0"/>
              <a:t>YOLOv8 augments images during training online. One of those augmentations is called </a:t>
            </a:r>
            <a:r>
              <a:rPr lang="en-GB" sz="1800" b="1" dirty="0"/>
              <a:t>mosaic augmentation</a:t>
            </a:r>
            <a:r>
              <a:rPr lang="en-GB" sz="1800" dirty="0"/>
              <a:t>. This involves stitching four images together, forcing the model to learn objects in new locations, in partial occlusion, and against different surrounding pixels.</a:t>
            </a:r>
          </a:p>
        </p:txBody>
      </p:sp>
      <p:pic>
        <p:nvPicPr>
          <p:cNvPr id="1028" name="Picture 4" descr="What is YOLOv8? The Ultimate Guide. [2024]">
            <a:extLst>
              <a:ext uri="{FF2B5EF4-FFF2-40B4-BE49-F238E27FC236}">
                <a16:creationId xmlns:a16="http://schemas.microsoft.com/office/drawing/2014/main" id="{AE540BAB-F45D-42E6-AEC0-5E3DC9D2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604" y="150616"/>
            <a:ext cx="5817310" cy="609083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5ADAEE8-61B3-4AF1-87DB-22C87D6144D4}"/>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397A5952-4515-49EB-B281-660AAD75AE8B}"/>
              </a:ext>
            </a:extLst>
          </p:cNvPr>
          <p:cNvSpPr>
            <a:spLocks noGrp="1"/>
          </p:cNvSpPr>
          <p:nvPr>
            <p:ph type="sldNum" sz="quarter" idx="12"/>
          </p:nvPr>
        </p:nvSpPr>
        <p:spPr/>
        <p:txBody>
          <a:bodyPr/>
          <a:lstStyle/>
          <a:p>
            <a:fld id="{2A7F490D-C5B8-4E4D-BC27-167A028EABAE}" type="slidenum">
              <a:rPr lang="en-GB" smtClean="0"/>
              <a:t>5</a:t>
            </a:fld>
            <a:endParaRPr lang="en-GB"/>
          </a:p>
        </p:txBody>
      </p:sp>
      <p:sp>
        <p:nvSpPr>
          <p:cNvPr id="6" name="Footer Placeholder 5">
            <a:extLst>
              <a:ext uri="{FF2B5EF4-FFF2-40B4-BE49-F238E27FC236}">
                <a16:creationId xmlns:a16="http://schemas.microsoft.com/office/drawing/2014/main" id="{FB95C45B-3281-48CF-97B5-98FA0CA8DFAA}"/>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274281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ED2E-DA45-489B-AA44-CE324E746861}"/>
              </a:ext>
            </a:extLst>
          </p:cNvPr>
          <p:cNvSpPr>
            <a:spLocks noGrp="1"/>
          </p:cNvSpPr>
          <p:nvPr>
            <p:ph type="title"/>
          </p:nvPr>
        </p:nvSpPr>
        <p:spPr>
          <a:xfrm>
            <a:off x="488159" y="314324"/>
            <a:ext cx="10515600" cy="1325563"/>
          </a:xfrm>
        </p:spPr>
        <p:txBody>
          <a:bodyPr/>
          <a:lstStyle/>
          <a:p>
            <a:r>
              <a:rPr lang="en-GB" dirty="0"/>
              <a:t>Data problem</a:t>
            </a:r>
          </a:p>
        </p:txBody>
      </p:sp>
      <p:sp>
        <p:nvSpPr>
          <p:cNvPr id="3" name="Content Placeholder 2">
            <a:extLst>
              <a:ext uri="{FF2B5EF4-FFF2-40B4-BE49-F238E27FC236}">
                <a16:creationId xmlns:a16="http://schemas.microsoft.com/office/drawing/2014/main" id="{601FAD6D-45D8-45D7-BAA2-80D1D459CAC9}"/>
              </a:ext>
            </a:extLst>
          </p:cNvPr>
          <p:cNvSpPr>
            <a:spLocks noGrp="1"/>
          </p:cNvSpPr>
          <p:nvPr>
            <p:ph idx="1"/>
          </p:nvPr>
        </p:nvSpPr>
        <p:spPr>
          <a:xfrm>
            <a:off x="488159" y="1639887"/>
            <a:ext cx="5948083" cy="4351338"/>
          </a:xfrm>
        </p:spPr>
        <p:txBody>
          <a:bodyPr>
            <a:normAutofit/>
          </a:bodyPr>
          <a:lstStyle/>
          <a:p>
            <a:pPr marL="0" indent="0">
              <a:buNone/>
            </a:pPr>
            <a:r>
              <a:rPr lang="en-GB" sz="2400" b="1" dirty="0"/>
              <a:t>Large amount of images properly annotated.</a:t>
            </a:r>
          </a:p>
          <a:p>
            <a:pPr marL="0" indent="0">
              <a:buNone/>
            </a:pPr>
            <a:r>
              <a:rPr lang="en-GB" sz="2400" dirty="0"/>
              <a:t>To train an object detector, we need to supervise its learning with bounding box annotations. If the objects and environment are uncommon, the data need to be labelled MANUALLY.</a:t>
            </a:r>
          </a:p>
          <a:p>
            <a:pPr marL="0" indent="0">
              <a:buNone/>
            </a:pPr>
            <a:endParaRPr lang="en-GB" dirty="0"/>
          </a:p>
        </p:txBody>
      </p:sp>
      <p:sp>
        <p:nvSpPr>
          <p:cNvPr id="4" name="Date Placeholder 3">
            <a:extLst>
              <a:ext uri="{FF2B5EF4-FFF2-40B4-BE49-F238E27FC236}">
                <a16:creationId xmlns:a16="http://schemas.microsoft.com/office/drawing/2014/main" id="{5F0CF0A0-F947-43F5-BDC8-CF5A9E21339C}"/>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F47CB08C-CBAC-4323-8D7B-44AAA83C1975}"/>
              </a:ext>
            </a:extLst>
          </p:cNvPr>
          <p:cNvSpPr>
            <a:spLocks noGrp="1"/>
          </p:cNvSpPr>
          <p:nvPr>
            <p:ph type="sldNum" sz="quarter" idx="12"/>
          </p:nvPr>
        </p:nvSpPr>
        <p:spPr/>
        <p:txBody>
          <a:bodyPr/>
          <a:lstStyle/>
          <a:p>
            <a:fld id="{2A7F490D-C5B8-4E4D-BC27-167A028EABAE}" type="slidenum">
              <a:rPr lang="en-GB" smtClean="0"/>
              <a:t>6</a:t>
            </a:fld>
            <a:endParaRPr lang="en-GB"/>
          </a:p>
        </p:txBody>
      </p:sp>
      <p:sp>
        <p:nvSpPr>
          <p:cNvPr id="6" name="TextBox 5">
            <a:extLst>
              <a:ext uri="{FF2B5EF4-FFF2-40B4-BE49-F238E27FC236}">
                <a16:creationId xmlns:a16="http://schemas.microsoft.com/office/drawing/2014/main" id="{4CE966E5-D685-46D4-BB63-AFEB1DC704B5}"/>
              </a:ext>
            </a:extLst>
          </p:cNvPr>
          <p:cNvSpPr txBox="1"/>
          <p:nvPr/>
        </p:nvSpPr>
        <p:spPr>
          <a:xfrm>
            <a:off x="426893" y="4325025"/>
            <a:ext cx="11255189" cy="2031325"/>
          </a:xfrm>
          <a:prstGeom prst="rect">
            <a:avLst/>
          </a:prstGeom>
          <a:noFill/>
        </p:spPr>
        <p:txBody>
          <a:bodyPr wrap="square" rtlCol="0">
            <a:spAutoFit/>
          </a:bodyPr>
          <a:lstStyle/>
          <a:p>
            <a:r>
              <a:rPr lang="en-GB" b="1" dirty="0"/>
              <a:t>Limited Data Availability:</a:t>
            </a:r>
            <a:r>
              <a:rPr lang="en-GB" dirty="0"/>
              <a:t> Collecting a large and diverse dataset for object detection can be challenging, especially for custom or specialized domains. Limited data can lead to overfitting, where the model fails to generalize well to unseen data.</a:t>
            </a:r>
          </a:p>
          <a:p>
            <a:endParaRPr lang="en-GB" dirty="0"/>
          </a:p>
          <a:p>
            <a:r>
              <a:rPr lang="en-GB" b="1" dirty="0"/>
              <a:t>Annotation Quality:</a:t>
            </a:r>
            <a:r>
              <a:rPr lang="en-GB" dirty="0"/>
              <a:t> Annotating objects in images with bounding boxes or segmentation masks requires manual effort and expertise. Poorly annotated data can negatively impact model training and performance.</a:t>
            </a:r>
          </a:p>
          <a:p>
            <a:endParaRPr lang="en-GB" dirty="0"/>
          </a:p>
        </p:txBody>
      </p:sp>
      <p:pic>
        <p:nvPicPr>
          <p:cNvPr id="7" name="Picture 6">
            <a:extLst>
              <a:ext uri="{FF2B5EF4-FFF2-40B4-BE49-F238E27FC236}">
                <a16:creationId xmlns:a16="http://schemas.microsoft.com/office/drawing/2014/main" id="{BFBC0CA3-4FD7-40AA-A0B6-D973D0F70266}"/>
              </a:ext>
            </a:extLst>
          </p:cNvPr>
          <p:cNvPicPr>
            <a:picLocks noChangeAspect="1"/>
          </p:cNvPicPr>
          <p:nvPr/>
        </p:nvPicPr>
        <p:blipFill>
          <a:blip r:embed="rId2"/>
          <a:stretch>
            <a:fillRect/>
          </a:stretch>
        </p:blipFill>
        <p:spPr>
          <a:xfrm>
            <a:off x="6272101" y="1605152"/>
            <a:ext cx="5572280" cy="2644118"/>
          </a:xfrm>
          <a:prstGeom prst="rect">
            <a:avLst/>
          </a:prstGeom>
        </p:spPr>
      </p:pic>
      <p:sp>
        <p:nvSpPr>
          <p:cNvPr id="8" name="Footer Placeholder 7">
            <a:extLst>
              <a:ext uri="{FF2B5EF4-FFF2-40B4-BE49-F238E27FC236}">
                <a16:creationId xmlns:a16="http://schemas.microsoft.com/office/drawing/2014/main" id="{7EE248E9-3842-4A21-8CDB-E6F69E684335}"/>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59855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2FC6-C90F-420F-A7D2-2F88D41D52B8}"/>
              </a:ext>
            </a:extLst>
          </p:cNvPr>
          <p:cNvSpPr>
            <a:spLocks noGrp="1"/>
          </p:cNvSpPr>
          <p:nvPr>
            <p:ph type="title"/>
          </p:nvPr>
        </p:nvSpPr>
        <p:spPr/>
        <p:txBody>
          <a:bodyPr/>
          <a:lstStyle/>
          <a:p>
            <a:r>
              <a:rPr lang="en-GB" dirty="0"/>
              <a:t>CAD images</a:t>
            </a:r>
          </a:p>
        </p:txBody>
      </p:sp>
      <p:sp>
        <p:nvSpPr>
          <p:cNvPr id="3" name="Content Placeholder 2">
            <a:extLst>
              <a:ext uri="{FF2B5EF4-FFF2-40B4-BE49-F238E27FC236}">
                <a16:creationId xmlns:a16="http://schemas.microsoft.com/office/drawing/2014/main" id="{14A941C5-FB11-4BF8-9C96-EC0EF4C92801}"/>
              </a:ext>
            </a:extLst>
          </p:cNvPr>
          <p:cNvSpPr>
            <a:spLocks noGrp="1"/>
          </p:cNvSpPr>
          <p:nvPr>
            <p:ph idx="1"/>
          </p:nvPr>
        </p:nvSpPr>
        <p:spPr>
          <a:xfrm>
            <a:off x="838200" y="1742594"/>
            <a:ext cx="8175171" cy="4351338"/>
          </a:xfrm>
        </p:spPr>
        <p:txBody>
          <a:bodyPr/>
          <a:lstStyle/>
          <a:p>
            <a:r>
              <a:rPr lang="en-GB" dirty="0"/>
              <a:t>CAD models can be used to produce large amount of images (same object different view angle) and allow for automated labelling.</a:t>
            </a:r>
          </a:p>
          <a:p>
            <a:r>
              <a:rPr lang="en-GB" dirty="0"/>
              <a:t>When model trained in combination with real-life images it improved its prediction accuracy.</a:t>
            </a:r>
          </a:p>
        </p:txBody>
      </p:sp>
      <p:pic>
        <p:nvPicPr>
          <p:cNvPr id="5" name="Picture 4">
            <a:extLst>
              <a:ext uri="{FF2B5EF4-FFF2-40B4-BE49-F238E27FC236}">
                <a16:creationId xmlns:a16="http://schemas.microsoft.com/office/drawing/2014/main" id="{DBDDFB13-D20C-445C-B17A-D33DEBDB9AD7}"/>
              </a:ext>
            </a:extLst>
          </p:cNvPr>
          <p:cNvPicPr>
            <a:picLocks noChangeAspect="1"/>
          </p:cNvPicPr>
          <p:nvPr/>
        </p:nvPicPr>
        <p:blipFill rotWithShape="1">
          <a:blip r:embed="rId2">
            <a:extLst>
              <a:ext uri="{28A0092B-C50C-407E-A947-70E740481C1C}">
                <a14:useLocalDpi xmlns:a14="http://schemas.microsoft.com/office/drawing/2010/main" val="0"/>
              </a:ext>
            </a:extLst>
          </a:blip>
          <a:srcRect l="23772" t="15322" r="23859" b="15322"/>
          <a:stretch/>
        </p:blipFill>
        <p:spPr>
          <a:xfrm>
            <a:off x="9086396" y="1724268"/>
            <a:ext cx="2149045" cy="2134645"/>
          </a:xfrm>
          <a:prstGeom prst="rect">
            <a:avLst/>
          </a:prstGeom>
        </p:spPr>
      </p:pic>
      <p:sp>
        <p:nvSpPr>
          <p:cNvPr id="4" name="Date Placeholder 3">
            <a:extLst>
              <a:ext uri="{FF2B5EF4-FFF2-40B4-BE49-F238E27FC236}">
                <a16:creationId xmlns:a16="http://schemas.microsoft.com/office/drawing/2014/main" id="{457A23C0-3928-4552-B510-AE2F1C480504}"/>
              </a:ext>
            </a:extLst>
          </p:cNvPr>
          <p:cNvSpPr>
            <a:spLocks noGrp="1"/>
          </p:cNvSpPr>
          <p:nvPr>
            <p:ph type="dt" sz="half" idx="10"/>
          </p:nvPr>
        </p:nvSpPr>
        <p:spPr/>
        <p:txBody>
          <a:bodyPr/>
          <a:lstStyle/>
          <a:p>
            <a:r>
              <a:rPr lang="en-US"/>
              <a:t>| 4th ICFA MaLAPA    </a:t>
            </a:r>
            <a:endParaRPr lang="en-GB"/>
          </a:p>
        </p:txBody>
      </p:sp>
      <p:sp>
        <p:nvSpPr>
          <p:cNvPr id="6" name="Slide Number Placeholder 5">
            <a:extLst>
              <a:ext uri="{FF2B5EF4-FFF2-40B4-BE49-F238E27FC236}">
                <a16:creationId xmlns:a16="http://schemas.microsoft.com/office/drawing/2014/main" id="{E603CAC4-7092-4546-8134-D9DE0DAEECA8}"/>
              </a:ext>
            </a:extLst>
          </p:cNvPr>
          <p:cNvSpPr>
            <a:spLocks noGrp="1"/>
          </p:cNvSpPr>
          <p:nvPr>
            <p:ph type="sldNum" sz="quarter" idx="12"/>
          </p:nvPr>
        </p:nvSpPr>
        <p:spPr/>
        <p:txBody>
          <a:bodyPr/>
          <a:lstStyle/>
          <a:p>
            <a:fld id="{2A7F490D-C5B8-4E4D-BC27-167A028EABAE}" type="slidenum">
              <a:rPr lang="en-GB" smtClean="0"/>
              <a:t>7</a:t>
            </a:fld>
            <a:endParaRPr lang="en-GB"/>
          </a:p>
        </p:txBody>
      </p:sp>
      <p:pic>
        <p:nvPicPr>
          <p:cNvPr id="8" name="Content Placeholder 3">
            <a:extLst>
              <a:ext uri="{FF2B5EF4-FFF2-40B4-BE49-F238E27FC236}">
                <a16:creationId xmlns:a16="http://schemas.microsoft.com/office/drawing/2014/main" id="{6217F4AD-03F7-4DDD-849A-973D88EC5975}"/>
              </a:ext>
            </a:extLst>
          </p:cNvPr>
          <p:cNvPicPr>
            <a:picLocks noChangeAspect="1"/>
          </p:cNvPicPr>
          <p:nvPr/>
        </p:nvPicPr>
        <p:blipFill>
          <a:blip r:embed="rId3"/>
          <a:stretch>
            <a:fillRect/>
          </a:stretch>
        </p:blipFill>
        <p:spPr>
          <a:xfrm>
            <a:off x="765175" y="4127448"/>
            <a:ext cx="2808907" cy="1954310"/>
          </a:xfrm>
          <a:prstGeom prst="rect">
            <a:avLst/>
          </a:prstGeom>
        </p:spPr>
      </p:pic>
      <p:pic>
        <p:nvPicPr>
          <p:cNvPr id="9" name="Picture 8">
            <a:extLst>
              <a:ext uri="{FF2B5EF4-FFF2-40B4-BE49-F238E27FC236}">
                <a16:creationId xmlns:a16="http://schemas.microsoft.com/office/drawing/2014/main" id="{07B5135B-C4BB-4ABD-B44D-B99121F39AA8}"/>
              </a:ext>
            </a:extLst>
          </p:cNvPr>
          <p:cNvPicPr>
            <a:picLocks noChangeAspect="1"/>
          </p:cNvPicPr>
          <p:nvPr/>
        </p:nvPicPr>
        <p:blipFill>
          <a:blip r:embed="rId4"/>
          <a:stretch>
            <a:fillRect/>
          </a:stretch>
        </p:blipFill>
        <p:spPr>
          <a:xfrm>
            <a:off x="4724718" y="4127448"/>
            <a:ext cx="1982425" cy="1815232"/>
          </a:xfrm>
          <a:prstGeom prst="rect">
            <a:avLst/>
          </a:prstGeom>
        </p:spPr>
      </p:pic>
      <p:pic>
        <p:nvPicPr>
          <p:cNvPr id="10" name="Picture 9">
            <a:extLst>
              <a:ext uri="{FF2B5EF4-FFF2-40B4-BE49-F238E27FC236}">
                <a16:creationId xmlns:a16="http://schemas.microsoft.com/office/drawing/2014/main" id="{CC7BD08C-9912-41AF-973E-191CADAA2FE3}"/>
              </a:ext>
            </a:extLst>
          </p:cNvPr>
          <p:cNvPicPr>
            <a:picLocks noChangeAspect="1"/>
          </p:cNvPicPr>
          <p:nvPr/>
        </p:nvPicPr>
        <p:blipFill>
          <a:blip r:embed="rId5"/>
          <a:stretch>
            <a:fillRect/>
          </a:stretch>
        </p:blipFill>
        <p:spPr>
          <a:xfrm>
            <a:off x="7538168" y="3910819"/>
            <a:ext cx="2306228" cy="2221595"/>
          </a:xfrm>
          <a:prstGeom prst="rect">
            <a:avLst/>
          </a:prstGeom>
        </p:spPr>
      </p:pic>
      <p:sp>
        <p:nvSpPr>
          <p:cNvPr id="11" name="Footer Placeholder 10">
            <a:extLst>
              <a:ext uri="{FF2B5EF4-FFF2-40B4-BE49-F238E27FC236}">
                <a16:creationId xmlns:a16="http://schemas.microsoft.com/office/drawing/2014/main" id="{CC216D4E-8E9F-41BB-B317-4B499C4EF415}"/>
              </a:ext>
            </a:extLst>
          </p:cNvPr>
          <p:cNvSpPr>
            <a:spLocks noGrp="1"/>
          </p:cNvSpPr>
          <p:nvPr>
            <p:ph type="ftr" sz="quarter" idx="11"/>
          </p:nvPr>
        </p:nvSpPr>
        <p:spPr/>
        <p:txBody>
          <a:bodyPr/>
          <a:lstStyle/>
          <a:p>
            <a:r>
              <a:rPr lang="en-GB"/>
              <a:t>Computer Vision for laboratory assistance tools</a:t>
            </a:r>
            <a:endParaRPr lang="en-GB" dirty="0"/>
          </a:p>
        </p:txBody>
      </p:sp>
    </p:spTree>
    <p:extLst>
      <p:ext uri="{BB962C8B-B14F-4D97-AF65-F5344CB8AC3E}">
        <p14:creationId xmlns:p14="http://schemas.microsoft.com/office/powerpoint/2010/main" val="337509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C468-28E7-436E-9F0C-659A822FAD33}"/>
              </a:ext>
            </a:extLst>
          </p:cNvPr>
          <p:cNvSpPr>
            <a:spLocks noGrp="1"/>
          </p:cNvSpPr>
          <p:nvPr>
            <p:ph type="title"/>
          </p:nvPr>
        </p:nvSpPr>
        <p:spPr>
          <a:xfrm>
            <a:off x="359229" y="69652"/>
            <a:ext cx="10515600" cy="1325563"/>
          </a:xfrm>
        </p:spPr>
        <p:txBody>
          <a:bodyPr/>
          <a:lstStyle/>
          <a:p>
            <a:r>
              <a:rPr lang="en-GB" dirty="0"/>
              <a:t>Detect</a:t>
            </a:r>
          </a:p>
        </p:txBody>
      </p:sp>
      <p:pic>
        <p:nvPicPr>
          <p:cNvPr id="7" name="Picture 6">
            <a:extLst>
              <a:ext uri="{FF2B5EF4-FFF2-40B4-BE49-F238E27FC236}">
                <a16:creationId xmlns:a16="http://schemas.microsoft.com/office/drawing/2014/main" id="{B1BEC941-91EF-42B0-B101-6554121D4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976" y="2851319"/>
            <a:ext cx="4673374" cy="3505031"/>
          </a:xfrm>
          <a:prstGeom prst="rect">
            <a:avLst/>
          </a:prstGeom>
        </p:spPr>
      </p:pic>
      <p:pic>
        <p:nvPicPr>
          <p:cNvPr id="8" name="Picture 7">
            <a:extLst>
              <a:ext uri="{FF2B5EF4-FFF2-40B4-BE49-F238E27FC236}">
                <a16:creationId xmlns:a16="http://schemas.microsoft.com/office/drawing/2014/main" id="{5F7956DF-734D-4DEE-9766-65275DBDDC0A}"/>
              </a:ext>
            </a:extLst>
          </p:cNvPr>
          <p:cNvPicPr>
            <a:picLocks noChangeAspect="1"/>
          </p:cNvPicPr>
          <p:nvPr/>
        </p:nvPicPr>
        <p:blipFill>
          <a:blip r:embed="rId3"/>
          <a:stretch>
            <a:fillRect/>
          </a:stretch>
        </p:blipFill>
        <p:spPr>
          <a:xfrm>
            <a:off x="231506" y="1084892"/>
            <a:ext cx="6089215" cy="2790890"/>
          </a:xfrm>
          <a:prstGeom prst="rect">
            <a:avLst/>
          </a:prstGeom>
        </p:spPr>
      </p:pic>
      <p:sp>
        <p:nvSpPr>
          <p:cNvPr id="3" name="Date Placeholder 2">
            <a:extLst>
              <a:ext uri="{FF2B5EF4-FFF2-40B4-BE49-F238E27FC236}">
                <a16:creationId xmlns:a16="http://schemas.microsoft.com/office/drawing/2014/main" id="{625EE0C0-5625-4BA3-A659-845BEB7E22E2}"/>
              </a:ext>
            </a:extLst>
          </p:cNvPr>
          <p:cNvSpPr>
            <a:spLocks noGrp="1"/>
          </p:cNvSpPr>
          <p:nvPr>
            <p:ph type="dt" sz="half" idx="10"/>
          </p:nvPr>
        </p:nvSpPr>
        <p:spPr/>
        <p:txBody>
          <a:bodyPr/>
          <a:lstStyle/>
          <a:p>
            <a:r>
              <a:rPr lang="en-US"/>
              <a:t>| 4th ICFA MaLAPA    </a:t>
            </a:r>
            <a:endParaRPr lang="en-GB"/>
          </a:p>
        </p:txBody>
      </p:sp>
      <p:sp>
        <p:nvSpPr>
          <p:cNvPr id="5" name="Slide Number Placeholder 4">
            <a:extLst>
              <a:ext uri="{FF2B5EF4-FFF2-40B4-BE49-F238E27FC236}">
                <a16:creationId xmlns:a16="http://schemas.microsoft.com/office/drawing/2014/main" id="{4744107D-F53C-47AA-B43A-09B378542DD3}"/>
              </a:ext>
            </a:extLst>
          </p:cNvPr>
          <p:cNvSpPr>
            <a:spLocks noGrp="1"/>
          </p:cNvSpPr>
          <p:nvPr>
            <p:ph type="sldNum" sz="quarter" idx="12"/>
          </p:nvPr>
        </p:nvSpPr>
        <p:spPr/>
        <p:txBody>
          <a:bodyPr/>
          <a:lstStyle/>
          <a:p>
            <a:fld id="{2A7F490D-C5B8-4E4D-BC27-167A028EABAE}" type="slidenum">
              <a:rPr lang="en-GB" smtClean="0"/>
              <a:t>8</a:t>
            </a:fld>
            <a:endParaRPr lang="en-GB"/>
          </a:p>
        </p:txBody>
      </p:sp>
      <p:sp>
        <p:nvSpPr>
          <p:cNvPr id="10" name="TextBox 9">
            <a:extLst>
              <a:ext uri="{FF2B5EF4-FFF2-40B4-BE49-F238E27FC236}">
                <a16:creationId xmlns:a16="http://schemas.microsoft.com/office/drawing/2014/main" id="{9D1044F2-A0BA-4EB5-87BB-E4372B3E3181}"/>
              </a:ext>
            </a:extLst>
          </p:cNvPr>
          <p:cNvSpPr txBox="1"/>
          <p:nvPr/>
        </p:nvSpPr>
        <p:spPr>
          <a:xfrm>
            <a:off x="7238887" y="1140691"/>
            <a:ext cx="2743426" cy="1323439"/>
          </a:xfrm>
          <a:prstGeom prst="rect">
            <a:avLst/>
          </a:prstGeom>
          <a:noFill/>
          <a:ln>
            <a:solidFill>
              <a:srgbClr val="C00000"/>
            </a:solidFill>
          </a:ln>
        </p:spPr>
        <p:txBody>
          <a:bodyPr wrap="square" rtlCol="0">
            <a:spAutoFit/>
          </a:bodyPr>
          <a:lstStyle/>
          <a:p>
            <a:r>
              <a:rPr lang="en-GB" sz="2000" dirty="0"/>
              <a:t>200 views of the different CAD models  + 90 real images: VERY GOOD PREDICTIONS! </a:t>
            </a:r>
          </a:p>
        </p:txBody>
      </p:sp>
      <p:sp>
        <p:nvSpPr>
          <p:cNvPr id="6" name="Footer Placeholder 5">
            <a:extLst>
              <a:ext uri="{FF2B5EF4-FFF2-40B4-BE49-F238E27FC236}">
                <a16:creationId xmlns:a16="http://schemas.microsoft.com/office/drawing/2014/main" id="{45959183-86FF-410E-802A-4C80483093E8}"/>
              </a:ext>
            </a:extLst>
          </p:cNvPr>
          <p:cNvSpPr>
            <a:spLocks noGrp="1"/>
          </p:cNvSpPr>
          <p:nvPr>
            <p:ph type="ftr" sz="quarter" idx="11"/>
          </p:nvPr>
        </p:nvSpPr>
        <p:spPr/>
        <p:txBody>
          <a:bodyPr/>
          <a:lstStyle/>
          <a:p>
            <a:r>
              <a:rPr lang="en-GB"/>
              <a:t>Computer Vision for laboratory assistance tools</a:t>
            </a:r>
            <a:endParaRPr lang="en-GB" dirty="0"/>
          </a:p>
        </p:txBody>
      </p:sp>
      <p:pic>
        <p:nvPicPr>
          <p:cNvPr id="9" name="Picture 8">
            <a:extLst>
              <a:ext uri="{FF2B5EF4-FFF2-40B4-BE49-F238E27FC236}">
                <a16:creationId xmlns:a16="http://schemas.microsoft.com/office/drawing/2014/main" id="{FE23EB06-DB01-4765-A52A-A03DB9DC16F1}"/>
              </a:ext>
            </a:extLst>
          </p:cNvPr>
          <p:cNvPicPr>
            <a:picLocks noChangeAspect="1"/>
          </p:cNvPicPr>
          <p:nvPr/>
        </p:nvPicPr>
        <p:blipFill>
          <a:blip r:embed="rId4"/>
          <a:stretch>
            <a:fillRect/>
          </a:stretch>
        </p:blipFill>
        <p:spPr>
          <a:xfrm>
            <a:off x="2282372" y="4022840"/>
            <a:ext cx="4038349" cy="2698635"/>
          </a:xfrm>
          <a:prstGeom prst="rect">
            <a:avLst/>
          </a:prstGeom>
        </p:spPr>
      </p:pic>
      <p:sp>
        <p:nvSpPr>
          <p:cNvPr id="4" name="Rectangle 3">
            <a:extLst>
              <a:ext uri="{FF2B5EF4-FFF2-40B4-BE49-F238E27FC236}">
                <a16:creationId xmlns:a16="http://schemas.microsoft.com/office/drawing/2014/main" id="{F81D9783-D5A5-4146-A093-D3CD198651DE}"/>
              </a:ext>
            </a:extLst>
          </p:cNvPr>
          <p:cNvSpPr/>
          <p:nvPr/>
        </p:nvSpPr>
        <p:spPr>
          <a:xfrm>
            <a:off x="505046" y="1674628"/>
            <a:ext cx="2232837" cy="1967023"/>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C4185B-4277-4541-8E29-84E6EE8F1A11}"/>
              </a:ext>
            </a:extLst>
          </p:cNvPr>
          <p:cNvSpPr/>
          <p:nvPr/>
        </p:nvSpPr>
        <p:spPr>
          <a:xfrm>
            <a:off x="499730" y="1584251"/>
            <a:ext cx="760228" cy="90377"/>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E94243B-32C3-406D-AA73-D38FC79ED23E}"/>
              </a:ext>
            </a:extLst>
          </p:cNvPr>
          <p:cNvSpPr txBox="1"/>
          <p:nvPr/>
        </p:nvSpPr>
        <p:spPr>
          <a:xfrm>
            <a:off x="434715" y="1535116"/>
            <a:ext cx="890258" cy="215444"/>
          </a:xfrm>
          <a:prstGeom prst="rect">
            <a:avLst/>
          </a:prstGeom>
          <a:noFill/>
        </p:spPr>
        <p:txBody>
          <a:bodyPr wrap="square" rtlCol="0">
            <a:spAutoFit/>
          </a:bodyPr>
          <a:lstStyle/>
          <a:p>
            <a:r>
              <a:rPr lang="en-GB" sz="800" dirty="0">
                <a:solidFill>
                  <a:schemeClr val="bg1"/>
                </a:solidFill>
                <a:latin typeface="Dubai" panose="020B0503030403030204" pitchFamily="34" charset="-78"/>
                <a:cs typeface="Dubai" panose="020B0503030403030204" pitchFamily="34" charset="-78"/>
              </a:rPr>
              <a:t>quadrupole 0.95</a:t>
            </a:r>
          </a:p>
        </p:txBody>
      </p:sp>
      <p:sp>
        <p:nvSpPr>
          <p:cNvPr id="13" name="Rectangle 12">
            <a:extLst>
              <a:ext uri="{FF2B5EF4-FFF2-40B4-BE49-F238E27FC236}">
                <a16:creationId xmlns:a16="http://schemas.microsoft.com/office/drawing/2014/main" id="{FC086016-5DA5-4F6E-9376-AAFBCE6C7622}"/>
              </a:ext>
            </a:extLst>
          </p:cNvPr>
          <p:cNvSpPr/>
          <p:nvPr/>
        </p:nvSpPr>
        <p:spPr>
          <a:xfrm>
            <a:off x="2990159" y="1859778"/>
            <a:ext cx="1209701" cy="1036515"/>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6408C16-04ED-4635-B73F-E8D6CFBDFB76}"/>
              </a:ext>
            </a:extLst>
          </p:cNvPr>
          <p:cNvSpPr/>
          <p:nvPr/>
        </p:nvSpPr>
        <p:spPr>
          <a:xfrm>
            <a:off x="2980563" y="1785258"/>
            <a:ext cx="545167" cy="83374"/>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3A08F5E-C845-4195-A6CF-C7C5FD0DE5AD}"/>
              </a:ext>
            </a:extLst>
          </p:cNvPr>
          <p:cNvSpPr txBox="1"/>
          <p:nvPr/>
        </p:nvSpPr>
        <p:spPr>
          <a:xfrm>
            <a:off x="2902220" y="1739928"/>
            <a:ext cx="890258" cy="184666"/>
          </a:xfrm>
          <a:prstGeom prst="rect">
            <a:avLst/>
          </a:prstGeom>
          <a:noFill/>
        </p:spPr>
        <p:txBody>
          <a:bodyPr wrap="square" rtlCol="0">
            <a:spAutoFit/>
          </a:bodyPr>
          <a:lstStyle/>
          <a:p>
            <a:r>
              <a:rPr lang="en-GB" sz="600" dirty="0">
                <a:solidFill>
                  <a:schemeClr val="bg1"/>
                </a:solidFill>
                <a:latin typeface="Dubai" panose="020B0503030403030204" pitchFamily="34" charset="-78"/>
                <a:cs typeface="Dubai" panose="020B0503030403030204" pitchFamily="34" charset="-78"/>
              </a:rPr>
              <a:t>quadrupole 0.90</a:t>
            </a:r>
          </a:p>
        </p:txBody>
      </p:sp>
      <p:sp>
        <p:nvSpPr>
          <p:cNvPr id="19" name="Rectangle 18">
            <a:extLst>
              <a:ext uri="{FF2B5EF4-FFF2-40B4-BE49-F238E27FC236}">
                <a16:creationId xmlns:a16="http://schemas.microsoft.com/office/drawing/2014/main" id="{DE7E3C1A-06D1-4864-9E4B-031ECDB37FEA}"/>
              </a:ext>
            </a:extLst>
          </p:cNvPr>
          <p:cNvSpPr/>
          <p:nvPr/>
        </p:nvSpPr>
        <p:spPr>
          <a:xfrm>
            <a:off x="2753595" y="4673496"/>
            <a:ext cx="924477" cy="778785"/>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C39B6CE-83EF-41C1-A613-609631038AE9}"/>
              </a:ext>
            </a:extLst>
          </p:cNvPr>
          <p:cNvSpPr/>
          <p:nvPr/>
        </p:nvSpPr>
        <p:spPr>
          <a:xfrm>
            <a:off x="2745357" y="4588987"/>
            <a:ext cx="530756" cy="74200"/>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DFFFE102-CA1E-4F24-85B8-42BBBAE0936C}"/>
              </a:ext>
            </a:extLst>
          </p:cNvPr>
          <p:cNvSpPr/>
          <p:nvPr/>
        </p:nvSpPr>
        <p:spPr>
          <a:xfrm>
            <a:off x="5505427" y="4673495"/>
            <a:ext cx="772543" cy="847023"/>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F180ED9-FA93-4F6F-BACB-E6948ED95423}"/>
              </a:ext>
            </a:extLst>
          </p:cNvPr>
          <p:cNvSpPr/>
          <p:nvPr/>
        </p:nvSpPr>
        <p:spPr>
          <a:xfrm>
            <a:off x="5496329" y="4580381"/>
            <a:ext cx="530756" cy="74200"/>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09B15A7-2416-4A5A-AC57-B0173FCE3843}"/>
              </a:ext>
            </a:extLst>
          </p:cNvPr>
          <p:cNvSpPr txBox="1"/>
          <p:nvPr/>
        </p:nvSpPr>
        <p:spPr>
          <a:xfrm>
            <a:off x="2660340" y="4545720"/>
            <a:ext cx="807699" cy="184666"/>
          </a:xfrm>
          <a:prstGeom prst="rect">
            <a:avLst/>
          </a:prstGeom>
          <a:noFill/>
        </p:spPr>
        <p:txBody>
          <a:bodyPr wrap="square" rtlCol="0">
            <a:spAutoFit/>
          </a:bodyPr>
          <a:lstStyle/>
          <a:p>
            <a:r>
              <a:rPr lang="en-GB" sz="600" dirty="0">
                <a:solidFill>
                  <a:schemeClr val="bg1"/>
                </a:solidFill>
                <a:latin typeface="Dubai" panose="020B0503030403030204" pitchFamily="34" charset="-78"/>
                <a:cs typeface="Dubai" panose="020B0503030403030204" pitchFamily="34" charset="-78"/>
              </a:rPr>
              <a:t>quadrupole 0.94</a:t>
            </a:r>
          </a:p>
        </p:txBody>
      </p:sp>
      <p:sp>
        <p:nvSpPr>
          <p:cNvPr id="25" name="TextBox 24">
            <a:extLst>
              <a:ext uri="{FF2B5EF4-FFF2-40B4-BE49-F238E27FC236}">
                <a16:creationId xmlns:a16="http://schemas.microsoft.com/office/drawing/2014/main" id="{1170D900-25C6-4D86-A6D6-AFD31E0A38F3}"/>
              </a:ext>
            </a:extLst>
          </p:cNvPr>
          <p:cNvSpPr txBox="1"/>
          <p:nvPr/>
        </p:nvSpPr>
        <p:spPr>
          <a:xfrm>
            <a:off x="5412172" y="4543696"/>
            <a:ext cx="807699" cy="184666"/>
          </a:xfrm>
          <a:prstGeom prst="rect">
            <a:avLst/>
          </a:prstGeom>
          <a:noFill/>
        </p:spPr>
        <p:txBody>
          <a:bodyPr wrap="square" rtlCol="0">
            <a:spAutoFit/>
          </a:bodyPr>
          <a:lstStyle/>
          <a:p>
            <a:r>
              <a:rPr lang="en-GB" sz="600" dirty="0">
                <a:solidFill>
                  <a:schemeClr val="bg1"/>
                </a:solidFill>
                <a:latin typeface="Dubai" panose="020B0503030403030204" pitchFamily="34" charset="-78"/>
                <a:cs typeface="Dubai" panose="020B0503030403030204" pitchFamily="34" charset="-78"/>
              </a:rPr>
              <a:t>quadrupole 0.93</a:t>
            </a:r>
          </a:p>
        </p:txBody>
      </p:sp>
      <p:sp>
        <p:nvSpPr>
          <p:cNvPr id="26" name="Rectangle 25">
            <a:extLst>
              <a:ext uri="{FF2B5EF4-FFF2-40B4-BE49-F238E27FC236}">
                <a16:creationId xmlns:a16="http://schemas.microsoft.com/office/drawing/2014/main" id="{77D699CC-D6F3-4363-ABD5-A245421AD252}"/>
              </a:ext>
            </a:extLst>
          </p:cNvPr>
          <p:cNvSpPr/>
          <p:nvPr/>
        </p:nvSpPr>
        <p:spPr>
          <a:xfrm>
            <a:off x="7660954" y="3472022"/>
            <a:ext cx="2019858" cy="2573935"/>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683C1FD-5219-4391-B1E3-731F0C874C6D}"/>
              </a:ext>
            </a:extLst>
          </p:cNvPr>
          <p:cNvSpPr/>
          <p:nvPr/>
        </p:nvSpPr>
        <p:spPr>
          <a:xfrm>
            <a:off x="7651856" y="3378909"/>
            <a:ext cx="530756" cy="74200"/>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C733FA0-CC2F-4828-B868-1172B8A3D795}"/>
              </a:ext>
            </a:extLst>
          </p:cNvPr>
          <p:cNvSpPr txBox="1"/>
          <p:nvPr/>
        </p:nvSpPr>
        <p:spPr>
          <a:xfrm>
            <a:off x="7567699" y="3342224"/>
            <a:ext cx="807699" cy="276999"/>
          </a:xfrm>
          <a:prstGeom prst="rect">
            <a:avLst/>
          </a:prstGeom>
          <a:noFill/>
        </p:spPr>
        <p:txBody>
          <a:bodyPr wrap="square" rtlCol="0">
            <a:spAutoFit/>
          </a:bodyPr>
          <a:lstStyle/>
          <a:p>
            <a:r>
              <a:rPr lang="en-GB" sz="600" dirty="0">
                <a:solidFill>
                  <a:schemeClr val="bg1"/>
                </a:solidFill>
                <a:latin typeface="Dubai" panose="020B0503030403030204" pitchFamily="34" charset="-78"/>
                <a:cs typeface="Dubai" panose="020B0503030403030204" pitchFamily="34" charset="-78"/>
              </a:rPr>
              <a:t>quadrupole 0.75</a:t>
            </a:r>
          </a:p>
          <a:p>
            <a:endParaRPr lang="en-GB" sz="600" dirty="0">
              <a:solidFill>
                <a:schemeClr val="bg1"/>
              </a:solidFill>
              <a:latin typeface="Dubai" panose="020B0503030403030204" pitchFamily="34" charset="-78"/>
              <a:cs typeface="Dubai" panose="020B0503030403030204" pitchFamily="34" charset="-78"/>
            </a:endParaRPr>
          </a:p>
        </p:txBody>
      </p:sp>
      <p:sp>
        <p:nvSpPr>
          <p:cNvPr id="32" name="Rectangle 31">
            <a:extLst>
              <a:ext uri="{FF2B5EF4-FFF2-40B4-BE49-F238E27FC236}">
                <a16:creationId xmlns:a16="http://schemas.microsoft.com/office/drawing/2014/main" id="{3137B109-3807-4016-AEB7-6DCE8ED5CD15}"/>
              </a:ext>
            </a:extLst>
          </p:cNvPr>
          <p:cNvSpPr/>
          <p:nvPr/>
        </p:nvSpPr>
        <p:spPr>
          <a:xfrm>
            <a:off x="9615239" y="3302019"/>
            <a:ext cx="1425800" cy="2888217"/>
          </a:xfrm>
          <a:prstGeom prst="rect">
            <a:avLst/>
          </a:prstGeom>
          <a:noFill/>
          <a:ln w="28575">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9C457A4-4752-4451-B1A7-8DD66FF2B914}"/>
              </a:ext>
            </a:extLst>
          </p:cNvPr>
          <p:cNvSpPr/>
          <p:nvPr/>
        </p:nvSpPr>
        <p:spPr>
          <a:xfrm>
            <a:off x="9606141" y="3208906"/>
            <a:ext cx="530756" cy="74200"/>
          </a:xfrm>
          <a:prstGeom prst="rect">
            <a:avLst/>
          </a:prstGeom>
          <a:solidFill>
            <a:srgbClr val="FD3935"/>
          </a:solidFill>
          <a:ln>
            <a:solidFill>
              <a:srgbClr val="FD3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CFC9289A-75FC-46D8-9627-8EC96DB3B67B}"/>
              </a:ext>
            </a:extLst>
          </p:cNvPr>
          <p:cNvSpPr txBox="1"/>
          <p:nvPr/>
        </p:nvSpPr>
        <p:spPr>
          <a:xfrm>
            <a:off x="9521984" y="3172221"/>
            <a:ext cx="807699" cy="276999"/>
          </a:xfrm>
          <a:prstGeom prst="rect">
            <a:avLst/>
          </a:prstGeom>
          <a:noFill/>
        </p:spPr>
        <p:txBody>
          <a:bodyPr wrap="square" rtlCol="0">
            <a:spAutoFit/>
          </a:bodyPr>
          <a:lstStyle/>
          <a:p>
            <a:r>
              <a:rPr lang="en-GB" sz="600" dirty="0">
                <a:solidFill>
                  <a:schemeClr val="bg1"/>
                </a:solidFill>
                <a:latin typeface="Dubai" panose="020B0503030403030204" pitchFamily="34" charset="-78"/>
                <a:cs typeface="Dubai" panose="020B0503030403030204" pitchFamily="34" charset="-78"/>
              </a:rPr>
              <a:t>quadrupole 0.81</a:t>
            </a:r>
          </a:p>
          <a:p>
            <a:endParaRPr lang="en-GB" sz="600"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69387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12F1-AFF5-4A55-8A58-E8860A1939F1}"/>
              </a:ext>
            </a:extLst>
          </p:cNvPr>
          <p:cNvSpPr>
            <a:spLocks noGrp="1"/>
          </p:cNvSpPr>
          <p:nvPr>
            <p:ph type="title"/>
          </p:nvPr>
        </p:nvSpPr>
        <p:spPr>
          <a:xfrm>
            <a:off x="431319" y="107300"/>
            <a:ext cx="6989249" cy="1325563"/>
          </a:xfrm>
        </p:spPr>
        <p:txBody>
          <a:bodyPr>
            <a:normAutofit/>
          </a:bodyPr>
          <a:lstStyle/>
          <a:p>
            <a:r>
              <a:rPr lang="en-GB" sz="2400" dirty="0">
                <a:latin typeface="+mn-lt"/>
              </a:rPr>
              <a:t>REGAE laser optics (4 classes, 144 CAD images each, only 5 photos)…ok but not great.</a:t>
            </a:r>
          </a:p>
        </p:txBody>
      </p:sp>
      <p:pic>
        <p:nvPicPr>
          <p:cNvPr id="4" name="Picture 3">
            <a:extLst>
              <a:ext uri="{FF2B5EF4-FFF2-40B4-BE49-F238E27FC236}">
                <a16:creationId xmlns:a16="http://schemas.microsoft.com/office/drawing/2014/main" id="{6F46762E-B684-4210-A329-0ACCAF808EE4}"/>
              </a:ext>
            </a:extLst>
          </p:cNvPr>
          <p:cNvPicPr>
            <a:picLocks noChangeAspect="1"/>
          </p:cNvPicPr>
          <p:nvPr/>
        </p:nvPicPr>
        <p:blipFill>
          <a:blip r:embed="rId2"/>
          <a:stretch>
            <a:fillRect/>
          </a:stretch>
        </p:blipFill>
        <p:spPr>
          <a:xfrm>
            <a:off x="8185513" y="247890"/>
            <a:ext cx="3787036" cy="6362220"/>
          </a:xfrm>
          <a:prstGeom prst="rect">
            <a:avLst/>
          </a:prstGeom>
        </p:spPr>
      </p:pic>
      <p:pic>
        <p:nvPicPr>
          <p:cNvPr id="6" name="Picture 5">
            <a:extLst>
              <a:ext uri="{FF2B5EF4-FFF2-40B4-BE49-F238E27FC236}">
                <a16:creationId xmlns:a16="http://schemas.microsoft.com/office/drawing/2014/main" id="{2F3EC52A-2357-478E-81A1-482F4F2C2FE8}"/>
              </a:ext>
            </a:extLst>
          </p:cNvPr>
          <p:cNvPicPr>
            <a:picLocks noChangeAspect="1"/>
          </p:cNvPicPr>
          <p:nvPr/>
        </p:nvPicPr>
        <p:blipFill>
          <a:blip r:embed="rId3"/>
          <a:stretch>
            <a:fillRect/>
          </a:stretch>
        </p:blipFill>
        <p:spPr>
          <a:xfrm>
            <a:off x="219451" y="1173069"/>
            <a:ext cx="1565500" cy="1681750"/>
          </a:xfrm>
          <a:prstGeom prst="rect">
            <a:avLst/>
          </a:prstGeom>
        </p:spPr>
      </p:pic>
      <p:pic>
        <p:nvPicPr>
          <p:cNvPr id="7" name="Picture 6">
            <a:extLst>
              <a:ext uri="{FF2B5EF4-FFF2-40B4-BE49-F238E27FC236}">
                <a16:creationId xmlns:a16="http://schemas.microsoft.com/office/drawing/2014/main" id="{7B301E4D-65A1-476D-ACF6-75F8C08FDA34}"/>
              </a:ext>
            </a:extLst>
          </p:cNvPr>
          <p:cNvPicPr>
            <a:picLocks noChangeAspect="1"/>
          </p:cNvPicPr>
          <p:nvPr/>
        </p:nvPicPr>
        <p:blipFill>
          <a:blip r:embed="rId4"/>
          <a:stretch>
            <a:fillRect/>
          </a:stretch>
        </p:blipFill>
        <p:spPr>
          <a:xfrm>
            <a:off x="1905897" y="1190818"/>
            <a:ext cx="1801807" cy="1865400"/>
          </a:xfrm>
          <a:prstGeom prst="rect">
            <a:avLst/>
          </a:prstGeom>
        </p:spPr>
      </p:pic>
      <p:pic>
        <p:nvPicPr>
          <p:cNvPr id="8" name="Picture 7">
            <a:extLst>
              <a:ext uri="{FF2B5EF4-FFF2-40B4-BE49-F238E27FC236}">
                <a16:creationId xmlns:a16="http://schemas.microsoft.com/office/drawing/2014/main" id="{3DDB37AC-35AE-4AB2-BA78-A7BA1A0C3745}"/>
              </a:ext>
            </a:extLst>
          </p:cNvPr>
          <p:cNvPicPr>
            <a:picLocks noChangeAspect="1"/>
          </p:cNvPicPr>
          <p:nvPr/>
        </p:nvPicPr>
        <p:blipFill>
          <a:blip r:embed="rId5"/>
          <a:stretch>
            <a:fillRect/>
          </a:stretch>
        </p:blipFill>
        <p:spPr>
          <a:xfrm>
            <a:off x="6164848" y="1190817"/>
            <a:ext cx="1500014" cy="1865401"/>
          </a:xfrm>
          <a:prstGeom prst="rect">
            <a:avLst/>
          </a:prstGeom>
        </p:spPr>
      </p:pic>
      <p:pic>
        <p:nvPicPr>
          <p:cNvPr id="9" name="Picture 8">
            <a:extLst>
              <a:ext uri="{FF2B5EF4-FFF2-40B4-BE49-F238E27FC236}">
                <a16:creationId xmlns:a16="http://schemas.microsoft.com/office/drawing/2014/main" id="{BC35F35D-0CB4-40F6-9C7B-CC7FE50076A2}"/>
              </a:ext>
            </a:extLst>
          </p:cNvPr>
          <p:cNvPicPr>
            <a:picLocks noChangeAspect="1"/>
          </p:cNvPicPr>
          <p:nvPr/>
        </p:nvPicPr>
        <p:blipFill>
          <a:blip r:embed="rId6"/>
          <a:stretch>
            <a:fillRect/>
          </a:stretch>
        </p:blipFill>
        <p:spPr>
          <a:xfrm>
            <a:off x="3943854" y="1114780"/>
            <a:ext cx="1941438" cy="1941438"/>
          </a:xfrm>
          <a:prstGeom prst="rect">
            <a:avLst/>
          </a:prstGeom>
        </p:spPr>
      </p:pic>
      <p:sp>
        <p:nvSpPr>
          <p:cNvPr id="3" name="Date Placeholder 2">
            <a:extLst>
              <a:ext uri="{FF2B5EF4-FFF2-40B4-BE49-F238E27FC236}">
                <a16:creationId xmlns:a16="http://schemas.microsoft.com/office/drawing/2014/main" id="{B1C0884A-406B-490A-98BB-D104A1C78FFE}"/>
              </a:ext>
            </a:extLst>
          </p:cNvPr>
          <p:cNvSpPr>
            <a:spLocks noGrp="1"/>
          </p:cNvSpPr>
          <p:nvPr>
            <p:ph type="dt" sz="half" idx="10"/>
          </p:nvPr>
        </p:nvSpPr>
        <p:spPr/>
        <p:txBody>
          <a:bodyPr/>
          <a:lstStyle/>
          <a:p>
            <a:r>
              <a:rPr lang="en-US"/>
              <a:t>| 4th ICFA MaLAPA    </a:t>
            </a:r>
            <a:endParaRPr lang="en-GB" dirty="0"/>
          </a:p>
        </p:txBody>
      </p:sp>
      <p:sp>
        <p:nvSpPr>
          <p:cNvPr id="10" name="Footer Placeholder 9">
            <a:extLst>
              <a:ext uri="{FF2B5EF4-FFF2-40B4-BE49-F238E27FC236}">
                <a16:creationId xmlns:a16="http://schemas.microsoft.com/office/drawing/2014/main" id="{52FC5E65-047C-4926-8A6B-EB626E1044F3}"/>
              </a:ext>
            </a:extLst>
          </p:cNvPr>
          <p:cNvSpPr>
            <a:spLocks noGrp="1"/>
          </p:cNvSpPr>
          <p:nvPr>
            <p:ph type="ftr" sz="quarter" idx="11"/>
          </p:nvPr>
        </p:nvSpPr>
        <p:spPr/>
        <p:txBody>
          <a:bodyPr/>
          <a:lstStyle/>
          <a:p>
            <a:r>
              <a:rPr lang="en-GB"/>
              <a:t>Computer Vision for laboratory assistance tools</a:t>
            </a:r>
            <a:endParaRPr lang="en-GB" dirty="0"/>
          </a:p>
        </p:txBody>
      </p:sp>
      <p:sp>
        <p:nvSpPr>
          <p:cNvPr id="11" name="Slide Number Placeholder 10">
            <a:extLst>
              <a:ext uri="{FF2B5EF4-FFF2-40B4-BE49-F238E27FC236}">
                <a16:creationId xmlns:a16="http://schemas.microsoft.com/office/drawing/2014/main" id="{B3468A4E-C0F8-4FF7-8A4C-50AC5486E270}"/>
              </a:ext>
            </a:extLst>
          </p:cNvPr>
          <p:cNvSpPr>
            <a:spLocks noGrp="1"/>
          </p:cNvSpPr>
          <p:nvPr>
            <p:ph type="sldNum" sz="quarter" idx="12"/>
          </p:nvPr>
        </p:nvSpPr>
        <p:spPr/>
        <p:txBody>
          <a:bodyPr/>
          <a:lstStyle/>
          <a:p>
            <a:fld id="{2A7F490D-C5B8-4E4D-BC27-167A028EABAE}" type="slidenum">
              <a:rPr lang="en-GB" smtClean="0"/>
              <a:t>9</a:t>
            </a:fld>
            <a:endParaRPr lang="en-GB"/>
          </a:p>
        </p:txBody>
      </p:sp>
      <p:pic>
        <p:nvPicPr>
          <p:cNvPr id="5" name="Picture 4">
            <a:extLst>
              <a:ext uri="{FF2B5EF4-FFF2-40B4-BE49-F238E27FC236}">
                <a16:creationId xmlns:a16="http://schemas.microsoft.com/office/drawing/2014/main" id="{7DC3F685-FEC2-4B2D-8651-0EC6C78027C4}"/>
              </a:ext>
            </a:extLst>
          </p:cNvPr>
          <p:cNvPicPr>
            <a:picLocks noChangeAspect="1"/>
          </p:cNvPicPr>
          <p:nvPr/>
        </p:nvPicPr>
        <p:blipFill>
          <a:blip r:embed="rId7"/>
          <a:stretch>
            <a:fillRect/>
          </a:stretch>
        </p:blipFill>
        <p:spPr>
          <a:xfrm>
            <a:off x="1814538" y="3153592"/>
            <a:ext cx="4333810" cy="3120343"/>
          </a:xfrm>
          <a:prstGeom prst="rect">
            <a:avLst/>
          </a:prstGeom>
        </p:spPr>
      </p:pic>
    </p:spTree>
    <p:extLst>
      <p:ext uri="{BB962C8B-B14F-4D97-AF65-F5344CB8AC3E}">
        <p14:creationId xmlns:p14="http://schemas.microsoft.com/office/powerpoint/2010/main" val="709862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1508</Words>
  <Application>Microsoft Office PowerPoint</Application>
  <PresentationFormat>Widescreen</PresentationFormat>
  <Paragraphs>126</Paragraphs>
  <Slides>16</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Dubai</vt:lpstr>
      <vt:lpstr>Office Theme</vt:lpstr>
      <vt:lpstr>Computer vision for laboratory assistance tools Ilya Agapov, Klaus Flöttmann, Francois Lemery, Frank Mayet, Bianca Veglia</vt:lpstr>
      <vt:lpstr>Computer Vision</vt:lpstr>
      <vt:lpstr>Computer vision is essential in many fields and applications for several reasons</vt:lpstr>
      <vt:lpstr>Computer vision is essential in many fields and applications for several reasons (cont’d)</vt:lpstr>
      <vt:lpstr>YOLO  (You Only Look Once) </vt:lpstr>
      <vt:lpstr>Data problem</vt:lpstr>
      <vt:lpstr>CAD images</vt:lpstr>
      <vt:lpstr>Detect</vt:lpstr>
      <vt:lpstr>REGAE laser optics (4 classes, 144 CAD images each, only 5 photos)…ok but not great.</vt:lpstr>
      <vt:lpstr>Identify</vt:lpstr>
      <vt:lpstr>Space</vt:lpstr>
      <vt:lpstr>Depth Estimation</vt:lpstr>
      <vt:lpstr>PowerPoint Presentation</vt:lpstr>
      <vt:lpstr>Thermal imaging</vt:lpstr>
      <vt:lpstr>Summary and outlook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for laboratory assistance tools</dc:title>
  <dc:creator>Veglia, Bianca</dc:creator>
  <cp:lastModifiedBy>Veglia, Bianca</cp:lastModifiedBy>
  <cp:revision>73</cp:revision>
  <dcterms:created xsi:type="dcterms:W3CDTF">2024-02-21T10:36:39Z</dcterms:created>
  <dcterms:modified xsi:type="dcterms:W3CDTF">2024-03-07T00:55:22Z</dcterms:modified>
</cp:coreProperties>
</file>