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82" r:id="rId3"/>
    <p:sldId id="301" r:id="rId4"/>
    <p:sldId id="306" r:id="rId5"/>
    <p:sldId id="345" r:id="rId6"/>
    <p:sldId id="322" r:id="rId7"/>
    <p:sldId id="348" r:id="rId8"/>
    <p:sldId id="349" r:id="rId9"/>
    <p:sldId id="351" r:id="rId10"/>
    <p:sldId id="325" r:id="rId11"/>
    <p:sldId id="326" r:id="rId12"/>
    <p:sldId id="352" r:id="rId13"/>
    <p:sldId id="327" r:id="rId14"/>
    <p:sldId id="328" r:id="rId15"/>
    <p:sldId id="346" r:id="rId16"/>
    <p:sldId id="335" r:id="rId17"/>
    <p:sldId id="357" r:id="rId18"/>
    <p:sldId id="340" r:id="rId19"/>
    <p:sldId id="358" r:id="rId20"/>
    <p:sldId id="341" r:id="rId21"/>
    <p:sldId id="339" r:id="rId22"/>
    <p:sldId id="329" r:id="rId23"/>
    <p:sldId id="330" r:id="rId24"/>
    <p:sldId id="356" r:id="rId25"/>
    <p:sldId id="355" r:id="rId26"/>
    <p:sldId id="342" r:id="rId27"/>
    <p:sldId id="332" r:id="rId28"/>
    <p:sldId id="31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FDF"/>
    <a:srgbClr val="F18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89254" autoAdjust="0"/>
  </p:normalViewPr>
  <p:slideViewPr>
    <p:cSldViewPr snapToGrid="0">
      <p:cViewPr>
        <p:scale>
          <a:sx n="87" d="100"/>
          <a:sy n="87" d="100"/>
        </p:scale>
        <p:origin x="437" y="-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DE1E9-3AA6-4894-90D1-43920E97528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9487A-9ACC-4A37-A493-A7A6488FF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6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80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15D58-EB13-2CBE-13AF-D7AA2CE92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443698-3ACC-829D-29EC-27310256E7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674477-444F-C734-E5D0-A63B92FEF2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24DC1-D9A4-AD93-DC6E-9DF33756A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14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85201-A60D-F75A-7CCF-C6C60E8E2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7F2897-6ACD-9843-F0C4-7E0EE4E20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9BB2DB-8E13-2374-0C08-386B7618DF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4B9B4-D212-3689-CE9A-07BC60A945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5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84210-7A3A-61FE-7429-88A9B458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E174E2-B49A-F114-BF43-6649B761B1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6EDED1-EB2A-B5D1-E1CE-442E125AA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927C4-261B-3A4F-1721-E0459235DF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85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0166A-E480-F420-D1E2-2FD0D25AC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0E6493-A9C0-B0E9-6DB6-28195753D2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0CC1F2-3C4B-968F-43A5-260EB872B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7CF77-F1BE-B55B-CE84-71996651E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21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EF0FB-CDCD-A57D-1066-3D261C1E9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F33A0B-EFD4-B7BD-9805-F3BC3722CE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E37DB2-8410-75DE-8348-C42169BFC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6DB81-32AD-ABB7-D39D-91D0272C78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38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B1212-F92F-2E6B-822C-586242787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5E56EF-A000-0B4F-96BB-55D68ED647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066ABB-CD20-F157-D291-595223E4D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E7A2E-CF6E-DDCE-5763-C69F898A0D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32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C9220-6304-4FCC-A9E5-44EBA50A5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982D26-0717-2FA4-D2BD-100A1DFE92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E32A2B-E640-5D1B-B52D-7CF872E05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D3A4C-6ECB-7858-84A1-E42613A3F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49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3C8A5-BE47-016B-B638-A9F92DC50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5099E6-C97B-1DD7-3C3B-C2BFC06C9A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46382D-1D6B-2B1B-4F72-3C08DDE94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BF717-C7AC-E835-24AA-BDBB0EAE7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19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C719F-1BA2-A84D-022F-101DA35B2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4EE7A-25C6-B45D-10F8-66455FD86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57FA50-683F-1325-28D9-527A76D47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6683E-BA97-4D62-4F0E-15EE3E7FBB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36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0C1E7-2E4F-B9EE-808A-746100023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B5D2A7-72E4-E3C2-5833-CDCC4E6F9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2DA19C-AE34-58D9-A5E4-B92CC56AA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643DA-9EA2-001B-D1CA-B152E1B38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47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71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D3C2E-339E-B9A4-0645-DF029A6D9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3BD43B-9DF6-52C9-D40A-38A137CC6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35848-A1A5-6367-27BD-294536631C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8217A-60E4-1F96-BA39-63760172D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15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49B00-E88D-1BA6-4D47-E6C5CD5CE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5837A4-03B0-A204-955F-BFF5957B59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B4E5DD-DD1B-1E9A-A47C-2D0234589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7F976-A0E8-7728-846A-7A105CEFE5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47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D61DF-59F9-89CB-CFF5-FE095A4FC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A4F05E-C91E-27B6-07AF-51A2AC5710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CF048D-9B39-69F1-0CB5-C1ED6D5054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3DD09-5875-F6AB-54B1-C3A147E0A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915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29733-AF0E-DF53-F568-5704252F7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4C7C00-F353-6B4C-8761-39CB5E58CB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A9362D-8EA2-8CC4-EA92-B212B21D0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EC1A0-54C6-E9D0-E228-664B835CFC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5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99BE9-C12E-AE6E-0559-51EC0ABF7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289C46-5926-D780-1408-3AFBAA7D1C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FD72A4-4F07-3F37-805E-F3FC2B3BC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237EE-C1E3-B64F-D6F8-462A4349BF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85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10789-D662-4E08-D734-E75F9350A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2A11AF-2933-5EB3-8726-683521FD14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0CEE35-7A42-C48C-9005-280745389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8F5F0-AEB4-1A75-2C90-FFB8DF325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787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04880-B030-8B7C-1895-5D643F4B4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4E8283-69BB-C734-C3B4-1C92571E8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61B7B6-4170-A23F-5A84-B3405373AA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33745-A897-D4D4-53BA-44BF962C3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294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1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56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B4858-7074-AD9D-BFD3-B0DD906FA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A2E616-CCFB-6583-63B2-F9A59FBA6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83B75B-DEB4-CD5B-B495-21ED8059C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C77DF-906E-D4E2-ABC8-31F34C9E7D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85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A4999-E71D-5F85-79C5-484361BB5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9608D3-8C09-EC2B-754A-1B185537D9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316E1-9A8E-C147-01AD-7A9E6D8D1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3F163-D92D-B7CC-1E5C-7BDC7DCC04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18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76197-5004-7DF2-02F3-5F2301366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605A4A-105B-A04C-2576-D49FF98DF2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CB37A0-0ACE-52A6-CCD2-8DFCDC556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15A58-CAF5-A6B3-2B5C-9FD1BB5A3C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09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DC327-B637-B2DF-284E-E74A556B2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B8D54-1056-8B46-ACD7-9A1A0852D9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62906F-C349-C7AB-FE01-BDFAF0D30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4FC36-866A-EC44-05F1-28B7F0FA84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12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2A860-345E-BCB9-FB20-D5752F75A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B50B4-182A-0AAA-F847-1704FADD1B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F6081C-350B-4497-01C2-D43742B0F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3DF0F-6EE2-31D0-2977-C3B0C49F71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72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444A7-6D4F-6376-EA32-D01E46D16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AD0BF7-A87C-3A9E-31ED-78752F442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3BB93-FC60-02BE-C302-900DF772B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3909B-590F-C297-14EB-B7559A1083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9487A-9ACC-4A37-A493-A7A6488FF3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43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2A549-58F5-BABB-3908-5C24C168C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5A27C-D3F5-0824-BF37-7542DD4CA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31DA7-6AD8-F229-0A2B-6F14B091F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A7C0-DD50-4113-8588-D4CF65DFBA2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649C5-7C11-EDAA-5221-6EEF980C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61B1B-B157-4FB1-CBDA-9A560645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A12A-3609-4F75-BDDB-EFAA255DD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98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ABDFB-61DC-A7BE-8D22-EDF1E01D8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3163F9-76EC-2784-6C0E-B70AE4127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C3318-8E0D-85CF-5391-FB21FCD1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A7C0-DD50-4113-8588-D4CF65DFBA2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0F11-0562-8065-08B4-1866DE0A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27ECC-E4F1-57C1-3B78-A4E3349D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A12A-3609-4F75-BDDB-EFAA255DD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49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1D8520-83EC-D172-2A79-4042544CD4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8BB8C0-60EB-6E54-87CF-8167FEFB8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991DD-3CA2-BD84-4EF0-3C9FCDDD4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A7C0-DD50-4113-8588-D4CF65DFBA2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B8DCB-C8C1-C858-ED1F-67F77AE01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511A8-9C34-CCDC-2CA2-EFCB9C964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A12A-3609-4F75-BDDB-EFAA255DD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62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Title (with Picture)" userDrawn="1">
  <p:cSld name="Title (with Pictur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>
            <a:spLocks noGrp="1"/>
          </p:cNvSpPr>
          <p:nvPr>
            <p:ph type="pic" idx="2"/>
          </p:nvPr>
        </p:nvSpPr>
        <p:spPr bwMode="auto">
          <a:xfrm>
            <a:off x="2" y="1"/>
            <a:ext cx="12191998" cy="3429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 bwMode="auto">
          <a:xfrm>
            <a:off x="407988" y="349612"/>
            <a:ext cx="11376025" cy="109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 bwMode="auto">
          <a:xfrm>
            <a:off x="407987" y="2335014"/>
            <a:ext cx="11376025" cy="88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3"/>
          </p:nvPr>
        </p:nvSpPr>
        <p:spPr bwMode="auto">
          <a:xfrm>
            <a:off x="414396" y="4096780"/>
            <a:ext cx="11369548" cy="70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26" name="Google Shape;26;p3"/>
          <p:cNvPicPr/>
          <p:nvPr/>
        </p:nvPicPr>
        <p:blipFill>
          <a:blip r:embed="rId2">
            <a:alphaModFix/>
          </a:blip>
          <a:srcRect/>
          <a:stretch/>
        </p:blipFill>
        <p:spPr bwMode="auto">
          <a:xfrm>
            <a:off x="407368" y="6261914"/>
            <a:ext cx="2168482" cy="160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/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10833032" y="5669842"/>
            <a:ext cx="793750" cy="794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901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 bwMode="auto">
          <a:xfrm>
            <a:off x="407988" y="349611"/>
            <a:ext cx="11376025" cy="1855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 bwMode="auto">
          <a:xfrm>
            <a:off x="407987" y="2335014"/>
            <a:ext cx="11376025" cy="152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2"/>
          </p:nvPr>
        </p:nvSpPr>
        <p:spPr bwMode="auto">
          <a:xfrm>
            <a:off x="414396" y="4096780"/>
            <a:ext cx="11369549" cy="70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9" name="Google Shape;19;p2"/>
          <p:cNvPicPr/>
          <p:nvPr/>
        </p:nvPicPr>
        <p:blipFill>
          <a:blip r:embed="rId2">
            <a:alphaModFix/>
          </a:blip>
          <a:srcRect/>
          <a:stretch/>
        </p:blipFill>
        <p:spPr bwMode="auto">
          <a:xfrm>
            <a:off x="10833032" y="5669842"/>
            <a:ext cx="793750" cy="79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/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407368" y="6261914"/>
            <a:ext cx="2168482" cy="160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948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Title (with Picture)" userDrawn="1">
  <p:cSld name="Title (with Pictur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>
            <a:spLocks noGrp="1"/>
          </p:cNvSpPr>
          <p:nvPr>
            <p:ph type="pic" idx="2"/>
          </p:nvPr>
        </p:nvSpPr>
        <p:spPr bwMode="auto">
          <a:xfrm>
            <a:off x="2" y="1"/>
            <a:ext cx="12191998" cy="3429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 bwMode="auto">
          <a:xfrm>
            <a:off x="407988" y="349612"/>
            <a:ext cx="11376025" cy="109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 bwMode="auto">
          <a:xfrm>
            <a:off x="407987" y="2335014"/>
            <a:ext cx="11376025" cy="88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3"/>
          </p:nvPr>
        </p:nvSpPr>
        <p:spPr bwMode="auto">
          <a:xfrm>
            <a:off x="414396" y="4096780"/>
            <a:ext cx="11369548" cy="70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26" name="Google Shape;26;p3"/>
          <p:cNvPicPr/>
          <p:nvPr/>
        </p:nvPicPr>
        <p:blipFill>
          <a:blip r:embed="rId2">
            <a:alphaModFix/>
          </a:blip>
          <a:srcRect/>
          <a:stretch/>
        </p:blipFill>
        <p:spPr bwMode="auto">
          <a:xfrm>
            <a:off x="407368" y="6261914"/>
            <a:ext cx="2168482" cy="160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/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10833032" y="5669842"/>
            <a:ext cx="793750" cy="794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985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2 Contents" userDrawn="1">
  <p:cSld name="Title and 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 bwMode="auto">
          <a:xfrm>
            <a:off x="407988" y="1406427"/>
            <a:ext cx="5616575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Self Introduction | Lynda Boukela, 17/02/2023</a:t>
            </a: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3"/>
          </p:nvPr>
        </p:nvSpPr>
        <p:spPr bwMode="auto">
          <a:xfrm>
            <a:off x="6167439" y="1406427"/>
            <a:ext cx="5616574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821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Divider white" userDrawn="1">
  <p:cSld name="Divider whi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ctrTitle"/>
          </p:nvPr>
        </p:nvSpPr>
        <p:spPr bwMode="auto">
          <a:xfrm>
            <a:off x="407988" y="349610"/>
            <a:ext cx="11376025" cy="351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1792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Divider cyan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 bwMode="auto">
          <a:xfrm>
            <a:off x="407988" y="349610"/>
            <a:ext cx="11376025" cy="351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748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3 Contents" userDrawn="1">
  <p:cSld name="Title and 3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 bwMode="auto">
          <a:xfrm>
            <a:off x="407989" y="1406427"/>
            <a:ext cx="3708400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Self Introduction | Lynda Boukela, 17/02/2023</a:t>
            </a: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3"/>
          </p:nvPr>
        </p:nvSpPr>
        <p:spPr bwMode="auto">
          <a:xfrm>
            <a:off x="4259263" y="1406427"/>
            <a:ext cx="3673475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4"/>
          </p:nvPr>
        </p:nvSpPr>
        <p:spPr bwMode="auto">
          <a:xfrm>
            <a:off x="8075612" y="1406427"/>
            <a:ext cx="3708399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446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, Text and 4 Pictures" userDrawn="1">
  <p:cSld name="Title, Text and 4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Self Introduction | Lynda Boukela, 17/02/2023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 bwMode="auto">
          <a:xfrm>
            <a:off x="407989" y="1406427"/>
            <a:ext cx="3708400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3"/>
          </p:nvPr>
        </p:nvSpPr>
        <p:spPr bwMode="auto">
          <a:xfrm>
            <a:off x="407989" y="3963533"/>
            <a:ext cx="3708400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1" name="Google Shape;51;p8"/>
          <p:cNvSpPr>
            <a:spLocks noGrp="1"/>
          </p:cNvSpPr>
          <p:nvPr>
            <p:ph type="pic" idx="4"/>
          </p:nvPr>
        </p:nvSpPr>
        <p:spPr bwMode="auto">
          <a:xfrm>
            <a:off x="4259262" y="1449389"/>
            <a:ext cx="3673475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2" name="Google Shape;52;p8"/>
          <p:cNvSpPr>
            <a:spLocks noGrp="1"/>
          </p:cNvSpPr>
          <p:nvPr>
            <p:ph type="pic" idx="5"/>
          </p:nvPr>
        </p:nvSpPr>
        <p:spPr bwMode="auto">
          <a:xfrm>
            <a:off x="4259263" y="4005263"/>
            <a:ext cx="3673475" cy="24126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3" name="Google Shape;53;p8"/>
          <p:cNvSpPr>
            <a:spLocks noGrp="1"/>
          </p:cNvSpPr>
          <p:nvPr>
            <p:ph type="pic" idx="6"/>
          </p:nvPr>
        </p:nvSpPr>
        <p:spPr bwMode="auto">
          <a:xfrm>
            <a:off x="8075611" y="1449389"/>
            <a:ext cx="3708401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4" name="Google Shape;54;p8"/>
          <p:cNvSpPr>
            <a:spLocks noGrp="1"/>
          </p:cNvSpPr>
          <p:nvPr>
            <p:ph type="pic" idx="7"/>
          </p:nvPr>
        </p:nvSpPr>
        <p:spPr bwMode="auto">
          <a:xfrm>
            <a:off x="8075612" y="4005263"/>
            <a:ext cx="3708401" cy="24126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88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DF8BD-9A8C-5E83-518E-EA0C91DF4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6E59E-05EC-C9AC-42AC-7BB77372E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7DF10-A171-7C5A-BDAB-03680908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A7C0-DD50-4113-8588-D4CF65DFBA2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B9A54-BDE6-DC03-C086-3B2A26E6D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56A53-5668-207C-A933-E1369713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A12A-3609-4F75-BDDB-EFAA255DD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82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, Text and 2 Pictures" userDrawn="1">
  <p:cSld name="Title, Text and 2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Self Introduction | Lynda Boukela, 17/02/2023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 bwMode="auto">
          <a:xfrm>
            <a:off x="407988" y="1406427"/>
            <a:ext cx="5616575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3"/>
          </p:nvPr>
        </p:nvSpPr>
        <p:spPr bwMode="auto">
          <a:xfrm>
            <a:off x="407988" y="3963533"/>
            <a:ext cx="5616575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1" name="Google Shape;61;p9"/>
          <p:cNvSpPr>
            <a:spLocks noGrp="1"/>
          </p:cNvSpPr>
          <p:nvPr>
            <p:ph type="pic" idx="4"/>
          </p:nvPr>
        </p:nvSpPr>
        <p:spPr bwMode="auto">
          <a:xfrm>
            <a:off x="6167437" y="1449389"/>
            <a:ext cx="5616576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2" name="Google Shape;62;p9"/>
          <p:cNvSpPr>
            <a:spLocks noGrp="1"/>
          </p:cNvSpPr>
          <p:nvPr>
            <p:ph type="pic" idx="5"/>
          </p:nvPr>
        </p:nvSpPr>
        <p:spPr bwMode="auto">
          <a:xfrm>
            <a:off x="6167438" y="4005263"/>
            <a:ext cx="5616576" cy="24126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628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, Text and 2 Objects" userDrawn="1">
  <p:cSld name="Title, Text and 2 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Self Introduction | Lynda Boukela, 17/02/2023</a:t>
            </a:r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2"/>
          </p:nvPr>
        </p:nvSpPr>
        <p:spPr bwMode="auto">
          <a:xfrm>
            <a:off x="407988" y="1406427"/>
            <a:ext cx="5616575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3"/>
          </p:nvPr>
        </p:nvSpPr>
        <p:spPr bwMode="auto">
          <a:xfrm>
            <a:off x="407988" y="3963533"/>
            <a:ext cx="5616575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4"/>
          </p:nvPr>
        </p:nvSpPr>
        <p:spPr bwMode="auto">
          <a:xfrm>
            <a:off x="6167438" y="1449388"/>
            <a:ext cx="5616574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5"/>
          </p:nvPr>
        </p:nvSpPr>
        <p:spPr bwMode="auto">
          <a:xfrm>
            <a:off x="6167438" y="4005263"/>
            <a:ext cx="5616574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680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, Text and 2 Pictures B" userDrawn="1">
  <p:cSld name="Title, Text and 2 Pictures 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Self Introduction | Lynda Boukela, 17/02/2023</a:t>
            </a:r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2"/>
          </p:nvPr>
        </p:nvSpPr>
        <p:spPr bwMode="auto">
          <a:xfrm>
            <a:off x="407988" y="1406427"/>
            <a:ext cx="7524750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3"/>
          </p:nvPr>
        </p:nvSpPr>
        <p:spPr bwMode="auto">
          <a:xfrm>
            <a:off x="407988" y="3963533"/>
            <a:ext cx="7524750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7" name="Google Shape;77;p11"/>
          <p:cNvSpPr>
            <a:spLocks noGrp="1"/>
          </p:cNvSpPr>
          <p:nvPr>
            <p:ph type="pic" idx="4"/>
          </p:nvPr>
        </p:nvSpPr>
        <p:spPr bwMode="auto">
          <a:xfrm>
            <a:off x="8075611" y="1449389"/>
            <a:ext cx="3708401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8" name="Google Shape;78;p11"/>
          <p:cNvSpPr>
            <a:spLocks noGrp="1"/>
          </p:cNvSpPr>
          <p:nvPr>
            <p:ph type="pic" idx="5"/>
          </p:nvPr>
        </p:nvSpPr>
        <p:spPr bwMode="auto">
          <a:xfrm>
            <a:off x="8075612" y="4005263"/>
            <a:ext cx="3708401" cy="24126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764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Picture" userDrawn="1">
  <p:cSld name="Title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Self Introduction | Lynda Boukela, 17/02/2023</a:t>
            </a: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3" name="Google Shape;83;p12"/>
          <p:cNvSpPr>
            <a:spLocks noGrp="1"/>
          </p:cNvSpPr>
          <p:nvPr>
            <p:ph type="pic" idx="2"/>
          </p:nvPr>
        </p:nvSpPr>
        <p:spPr bwMode="auto">
          <a:xfrm>
            <a:off x="407989" y="1449389"/>
            <a:ext cx="11376024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9497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2 Pictures" userDrawn="1">
  <p:cSld name="Title and 2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Self Introduction | Lynda Boukela, 17/02/2023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8" name="Google Shape;88;p13"/>
          <p:cNvSpPr>
            <a:spLocks noGrp="1"/>
          </p:cNvSpPr>
          <p:nvPr>
            <p:ph type="pic" idx="2"/>
          </p:nvPr>
        </p:nvSpPr>
        <p:spPr bwMode="auto">
          <a:xfrm>
            <a:off x="407989" y="1449389"/>
            <a:ext cx="5616574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9" name="Google Shape;89;p13"/>
          <p:cNvSpPr>
            <a:spLocks noGrp="1"/>
          </p:cNvSpPr>
          <p:nvPr>
            <p:ph type="pic" idx="3"/>
          </p:nvPr>
        </p:nvSpPr>
        <p:spPr bwMode="auto">
          <a:xfrm>
            <a:off x="6167437" y="1449389"/>
            <a:ext cx="5616575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7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2 Pictures B" userDrawn="1">
  <p:cSld name="Title and 2 Pictures 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Self Introduction | Lynda Boukela, 17/02/2023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4" name="Google Shape;94;p14"/>
          <p:cNvSpPr>
            <a:spLocks noGrp="1"/>
          </p:cNvSpPr>
          <p:nvPr>
            <p:ph type="pic" idx="2"/>
          </p:nvPr>
        </p:nvSpPr>
        <p:spPr bwMode="auto">
          <a:xfrm>
            <a:off x="407989" y="1449389"/>
            <a:ext cx="3708399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5" name="Google Shape;95;p14"/>
          <p:cNvSpPr>
            <a:spLocks noGrp="1"/>
          </p:cNvSpPr>
          <p:nvPr>
            <p:ph type="pic" idx="3"/>
          </p:nvPr>
        </p:nvSpPr>
        <p:spPr bwMode="auto">
          <a:xfrm>
            <a:off x="4259263" y="1449389"/>
            <a:ext cx="7524749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990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Contact" userDrawn="1">
  <p:cSld name="Conta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/>
          <p:nvPr/>
        </p:nvPicPr>
        <p:blipFill>
          <a:blip r:embed="rId2">
            <a:alphaModFix/>
          </a:blip>
          <a:srcRect/>
          <a:stretch/>
        </p:blipFill>
        <p:spPr bwMode="auto">
          <a:xfrm>
            <a:off x="408779" y="4587296"/>
            <a:ext cx="598825" cy="18511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/>
          <p:nvPr/>
        </p:nvSpPr>
        <p:spPr bwMode="auto">
          <a:xfrm>
            <a:off x="395288" y="3980131"/>
            <a:ext cx="4572000" cy="373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Contact</a:t>
            </a:r>
            <a:endParaRPr/>
          </a:p>
        </p:txBody>
      </p:sp>
      <p:sp>
        <p:nvSpPr>
          <p:cNvPr id="99" name="Google Shape;99;p15"/>
          <p:cNvSpPr/>
          <p:nvPr/>
        </p:nvSpPr>
        <p:spPr bwMode="auto">
          <a:xfrm>
            <a:off x="395288" y="4516739"/>
            <a:ext cx="2700548" cy="189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	Deutsches </a:t>
            </a:r>
            <a:endParaRPr/>
          </a:p>
          <a:p>
            <a: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Elektronen-Synchrotron</a:t>
            </a:r>
            <a:endParaRPr/>
          </a:p>
          <a:p>
            <a: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www.desy.de</a:t>
            </a:r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 bwMode="auto">
          <a:xfrm>
            <a:off x="3599891" y="4516739"/>
            <a:ext cx="5148821" cy="189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648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el und Inhalt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 bwMode="auto">
          <a:xfrm>
            <a:off x="407987" y="1406427"/>
            <a:ext cx="11376025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Self Introduction | Lynda Boukela, 17/02/2023</a:t>
            </a:r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2"/>
          </p:nvPr>
        </p:nvSpPr>
        <p:spPr bwMode="auto">
          <a:xfrm>
            <a:off x="407988" y="817500"/>
            <a:ext cx="11376024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950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, Text and 2 Objects B" userDrawn="1">
  <p:cSld name="Title, Text and 2 Objects 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Self Introduction | Lynda Boukela, 17/02/2023</a:t>
            </a:r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1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2"/>
          </p:nvPr>
        </p:nvSpPr>
        <p:spPr bwMode="auto">
          <a:xfrm>
            <a:off x="407988" y="1406427"/>
            <a:ext cx="7524750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3"/>
          </p:nvPr>
        </p:nvSpPr>
        <p:spPr bwMode="auto">
          <a:xfrm>
            <a:off x="407988" y="3963533"/>
            <a:ext cx="7524750" cy="24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4"/>
          </p:nvPr>
        </p:nvSpPr>
        <p:spPr bwMode="auto">
          <a:xfrm>
            <a:off x="8075612" y="1449388"/>
            <a:ext cx="3708399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5"/>
          </p:nvPr>
        </p:nvSpPr>
        <p:spPr bwMode="auto">
          <a:xfrm>
            <a:off x="8075612" y="4005263"/>
            <a:ext cx="3708399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9116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Nur Titel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Self Introduction | Lynda Boukela, 17/02/2023</a:t>
            </a:r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 bwMode="auto"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9206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C9C47-ABAC-FCD0-68D1-94E91E41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FB15-28F2-92CD-9378-361BBCD92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5C322-55B3-5BE8-BF82-16A220727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A7C0-DD50-4113-8588-D4CF65DFBA2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5FCA2-E052-E046-C393-9C0C98290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83323-1D20-F6E2-B5F9-17467E0D8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A12A-3609-4F75-BDDB-EFAA255DD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21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Leer" type="blank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| Self Introduction | Lynda Boukela, 17/02/2023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1225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61F08-1BBB-D60A-16D4-45414630F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BF323-F462-DE37-01ED-E80C9F48F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ADB93-8D5F-57BC-BACF-74AD2A131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39F68-EE17-7E3C-34ED-A3C1B5BD5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A7C0-DD50-4113-8588-D4CF65DFBA2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F3C29-56B7-505B-2A7D-2F575E70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B8EB1-023A-DB70-9209-F0C4D155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A12A-3609-4F75-BDDB-EFAA255DD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8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BC078-E0B0-24F0-6D98-CCC0EDB22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7F7FE-5BD4-7EF1-88C6-3D2289681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7AB50-7BC4-34DF-2934-FDE7EE3BA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F31B17-39B3-0829-1FDA-C44591DA2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06A78-5587-0467-31C0-47BDAEEFE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B53484-947C-5295-5968-CF55D7DB3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A7C0-DD50-4113-8588-D4CF65DFBA2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2C8626-6D9B-6FD0-4010-B78BDFB8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B515DF-ADA8-EE70-5BFC-1BEB83C78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A12A-3609-4F75-BDDB-EFAA255DD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1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DBAC7-3F39-E2BD-0A16-54635EA22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605639-F8B6-DE22-EC2D-EBED0BE36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A7C0-DD50-4113-8588-D4CF65DFBA2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B8D489-E204-29D0-9AF2-AAC71E51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038763-4968-6A06-9980-8F1B6CF9C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A12A-3609-4F75-BDDB-EFAA255DD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5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011F9E-1B05-459A-CC7F-9A55414A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A7C0-DD50-4113-8588-D4CF65DFBA2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A4FADE-BEB4-4EE0-4C8E-0A2EBC66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0015F-B687-83C6-8399-DE66AE7C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A12A-3609-4F75-BDDB-EFAA255DD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29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BE50A-B05F-7D06-9B10-3E848D9DA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128CA-9987-E055-CC21-42A9CBE9F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30A53-9064-F5BB-763C-BE0D6A420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6EA21-03B5-2A56-4E33-48459DDDA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A7C0-DD50-4113-8588-D4CF65DFBA2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32A11-2EDF-6AE2-07B0-43590C331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EC266-0E97-8711-D04B-FABA10CFC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A12A-3609-4F75-BDDB-EFAA255DD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8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801A8-777B-95F2-AD3E-6439D72F5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A0A86C-C5C6-1516-C8BD-A11B6CC8B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3F7AC-5048-4B60-9CDB-60813A8D4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218CE-EF7D-CD9D-86EA-C73EB2997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A7C0-DD50-4113-8588-D4CF65DFBA2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B69AE-B32B-91CB-83A5-203575D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21D04-1548-2CA0-D61F-4968A6B2F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A12A-3609-4F75-BDDB-EFAA255DD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3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2B4EB1-0219-2962-E607-14553118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D89E2-4947-4626-5206-2178A6066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77A73-78B6-4442-239C-1A188E3863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1A7C0-DD50-4113-8588-D4CF65DFBA22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F2468-9398-C1D0-B403-27C395380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0BD84-E9CF-5177-C94E-64AFA479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7A12A-3609-4F75-BDDB-EFAA255DD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7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 bwMode="auto">
          <a:xfrm>
            <a:off x="407987" y="1406427"/>
            <a:ext cx="11376025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 bwMode="auto">
          <a:xfrm>
            <a:off x="79157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en-US"/>
              <a:t>| Self Introduction | Lynda Boukela, 17/02/2023</a:t>
            </a:r>
            <a:endParaRPr/>
          </a:p>
        </p:txBody>
      </p:sp>
      <p:sp>
        <p:nvSpPr>
          <p:cNvPr id="13" name="Google Shape;13;p1"/>
          <p:cNvSpPr txBox="1"/>
          <p:nvPr/>
        </p:nvSpPr>
        <p:spPr bwMode="auto">
          <a:xfrm>
            <a:off x="10848528" y="6580800"/>
            <a:ext cx="935485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Page </a:t>
            </a:r>
            <a:fld id="{00000000-1234-1234-1234-123412341234}" type="slidenum">
              <a:rPr lang="en-US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‹#›</a:t>
            </a:fld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4" name="Google Shape;14;p1"/>
          <p:cNvPicPr/>
          <p:nvPr/>
        </p:nvPicPr>
        <p:blipFill>
          <a:blip r:embed="rId20">
            <a:alphaModFix/>
          </a:blip>
          <a:srcRect/>
          <a:stretch/>
        </p:blipFill>
        <p:spPr bwMode="auto">
          <a:xfrm>
            <a:off x="403112" y="6614019"/>
            <a:ext cx="325552" cy="100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1158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jp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7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p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gif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gif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jp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0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29287112" name="Google Shape;131;p21"/>
          <p:cNvPicPr>
            <a:picLocks noGrp="1"/>
          </p:cNvPicPr>
          <p:nvPr>
            <p:ph type="pic" idx="2"/>
          </p:nvPr>
        </p:nvPicPr>
        <p:blipFill>
          <a:blip r:embed="rId3">
            <a:alphaModFix/>
          </a:blip>
          <a:srcRect t="12500" b="12500"/>
          <a:stretch/>
        </p:blipFill>
        <p:spPr bwMode="auto">
          <a:xfrm>
            <a:off x="2" y="-101599"/>
            <a:ext cx="12191998" cy="3429001"/>
          </a:xfrm>
          <a:prstGeom prst="rect">
            <a:avLst/>
          </a:prstGeom>
          <a:solidFill>
            <a:schemeClr val="dk2"/>
          </a:solidFill>
          <a:ln>
            <a:noFill/>
          </a:ln>
        </p:spPr>
      </p:pic>
      <p:sp>
        <p:nvSpPr>
          <p:cNvPr id="1956853364" name="Google Shape;132;p21"/>
          <p:cNvSpPr txBox="1">
            <a:spLocks noGrp="1"/>
          </p:cNvSpPr>
          <p:nvPr>
            <p:ph type="ctrTitle"/>
          </p:nvPr>
        </p:nvSpPr>
        <p:spPr bwMode="auto">
          <a:xfrm>
            <a:off x="0" y="1054691"/>
            <a:ext cx="12192000" cy="1099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/>
            </a:pPr>
            <a:r>
              <a:rPr lang="en-US" sz="3600" b="1" dirty="0">
                <a:solidFill>
                  <a:srgbClr val="009F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</a:t>
            </a:r>
            <a:r>
              <a:rPr lang="en-US" sz="4400" b="1" dirty="0">
                <a:solidFill>
                  <a:srgbClr val="009F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Quench Detection </a:t>
            </a:r>
            <a:r>
              <a:rPr lang="en-US" sz="3600" b="1" dirty="0">
                <a:solidFill>
                  <a:srgbClr val="009F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</a:t>
            </a:r>
            <a:r>
              <a:rPr lang="en-US" sz="4400" b="1" dirty="0" err="1">
                <a:solidFill>
                  <a:srgbClr val="009F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EuXFEL</a:t>
            </a:r>
            <a:endParaRPr sz="4400" b="1" dirty="0">
              <a:solidFill>
                <a:srgbClr val="009F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181081" name="Google Shape;134;p21"/>
          <p:cNvSpPr txBox="1">
            <a:spLocks noGrp="1"/>
          </p:cNvSpPr>
          <p:nvPr>
            <p:ph type="body" idx="3"/>
          </p:nvPr>
        </p:nvSpPr>
        <p:spPr bwMode="auto">
          <a:xfrm>
            <a:off x="634661" y="3940185"/>
            <a:ext cx="11369548" cy="1703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Lynda Boukela, Annika Eichler, Julien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Branlard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Nur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Zulaiha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Jomhari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(DESY)</a:t>
            </a:r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4th ICFA Beam Dynamics Mini-Workshop on Machine Learning Applications for Particle Accelerators</a:t>
            </a:r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Gyeongju, South Korea </a:t>
            </a:r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A3438-C534-F8DC-2742-34B13028E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29734"/>
            <a:ext cx="12191997" cy="67136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Through a </a:t>
            </a:r>
            <a:r>
              <a:rPr lang="en-US" sz="44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</a:t>
            </a:r>
            <a:r>
              <a:rPr lang="en-US" sz="44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achine </a:t>
            </a:r>
            <a:r>
              <a:rPr lang="en-US" sz="44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</a:t>
            </a:r>
            <a:r>
              <a:rPr lang="en-US" sz="44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earning</a:t>
            </a:r>
            <a:r>
              <a:rPr lang="en-US" sz="36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-</a:t>
            </a:r>
            <a:r>
              <a:rPr lang="en-US" sz="2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</a:t>
            </a:r>
            <a:r>
              <a:rPr lang="en-US" sz="2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owered </a:t>
            </a:r>
            <a:r>
              <a:rPr lang="en-US" sz="2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</a:t>
            </a:r>
            <a:r>
              <a:rPr lang="en-US" sz="2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pproach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2DEEAA-FDDA-FE75-7D3B-5B6A8CE24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84754" y="5932336"/>
            <a:ext cx="522880" cy="5228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27A99BD-75B7-2E65-8A4D-B224A1EA1CD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23E30EF2-4E57-ECBD-CE98-C5CF952C445F}"/>
              </a:ext>
            </a:extLst>
          </p:cNvPr>
          <p:cNvSpPr/>
          <p:nvPr/>
        </p:nvSpPr>
        <p:spPr bwMode="auto">
          <a:xfrm>
            <a:off x="9390589" y="1801066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B534164-76C7-42F4-C659-7A545E64BF1A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696E0-DAAB-ADAF-DB33-8FBE4BF11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8E993F-A34A-E6C1-4609-9A94D081DCE9}"/>
              </a:ext>
            </a:extLst>
          </p:cNvPr>
          <p:cNvSpPr txBox="1"/>
          <p:nvPr/>
        </p:nvSpPr>
        <p:spPr>
          <a:xfrm>
            <a:off x="5451461" y="2747760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89D47-A927-F704-A9A5-5BE61CA56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F9A341-95AC-30BD-53C4-262A5F809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29BA35-8F30-D885-69C4-7CD6764740FE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Quench Detection</a:t>
            </a:r>
            <a:endParaRPr lang="en-US" sz="14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8CF257C-47CE-926B-5B09-187A33FCCE86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257B7039-DB74-A6DD-87BA-B64F16BCC6B6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EA0713A-2998-5926-BC51-D61F26CCE9AD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3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3EF7E3-5593-96F7-A16C-11C85BFBE479}"/>
              </a:ext>
            </a:extLst>
          </p:cNvPr>
          <p:cNvSpPr txBox="1"/>
          <p:nvPr/>
        </p:nvSpPr>
        <p:spPr>
          <a:xfrm>
            <a:off x="10393814" y="1642378"/>
            <a:ext cx="1889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chemeClr val="tx1"/>
                </a:solidFill>
              </a:rPr>
              <a:t>GLR+K-medoids</a:t>
            </a:r>
            <a:endParaRPr lang="en-US" sz="14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0E584E2-684A-9C5A-CB3B-2DA76B795128}"/>
              </a:ext>
            </a:extLst>
          </p:cNvPr>
          <p:cNvSpPr/>
          <p:nvPr/>
        </p:nvSpPr>
        <p:spPr>
          <a:xfrm>
            <a:off x="10255789" y="1729730"/>
            <a:ext cx="159045" cy="1332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 15">
            <a:extLst>
              <a:ext uri="{FF2B5EF4-FFF2-40B4-BE49-F238E27FC236}">
                <a16:creationId xmlns:a16="http://schemas.microsoft.com/office/drawing/2014/main" id="{55FE96AA-841E-020A-F3B6-A9518A675C5E}"/>
              </a:ext>
            </a:extLst>
          </p:cNvPr>
          <p:cNvSpPr/>
          <p:nvPr/>
        </p:nvSpPr>
        <p:spPr bwMode="auto">
          <a:xfrm>
            <a:off x="9387933" y="1918953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908CFA-E59E-0A66-79F3-4CA8503F6D75}"/>
              </a:ext>
            </a:extLst>
          </p:cNvPr>
          <p:cNvSpPr txBox="1"/>
          <p:nvPr/>
        </p:nvSpPr>
        <p:spPr bwMode="auto">
          <a:xfrm>
            <a:off x="5342475" y="2525397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B38828-DC06-FBC0-FA84-834E2C05C6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5"/>
          <a:stretch/>
        </p:blipFill>
        <p:spPr bwMode="auto">
          <a:xfrm>
            <a:off x="10044884" y="2015099"/>
            <a:ext cx="1794115" cy="248717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557D223-EC74-6FDC-66B2-EC3DF2212B9C}"/>
              </a:ext>
            </a:extLst>
          </p:cNvPr>
          <p:cNvSpPr/>
          <p:nvPr/>
        </p:nvSpPr>
        <p:spPr bwMode="auto">
          <a:xfrm>
            <a:off x="10232291" y="1950913"/>
            <a:ext cx="1794115" cy="26162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 23">
            <a:extLst>
              <a:ext uri="{FF2B5EF4-FFF2-40B4-BE49-F238E27FC236}">
                <a16:creationId xmlns:a16="http://schemas.microsoft.com/office/drawing/2014/main" id="{FEB09D5E-6ADC-88AA-0A1E-8169F7A0C517}"/>
              </a:ext>
            </a:extLst>
          </p:cNvPr>
          <p:cNvSpPr/>
          <p:nvPr/>
        </p:nvSpPr>
        <p:spPr bwMode="auto">
          <a:xfrm>
            <a:off x="9390589" y="4616775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043B07-342B-A289-FBCA-662D9A72CC92}"/>
              </a:ext>
            </a:extLst>
          </p:cNvPr>
          <p:cNvSpPr txBox="1"/>
          <p:nvPr/>
        </p:nvSpPr>
        <p:spPr bwMode="auto">
          <a:xfrm>
            <a:off x="8419536" y="4595131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F2B6789-ABC9-A7DC-D712-F22F9E353C06}"/>
              </a:ext>
            </a:extLst>
          </p:cNvPr>
          <p:cNvSpPr txBox="1"/>
          <p:nvPr/>
        </p:nvSpPr>
        <p:spPr bwMode="auto">
          <a:xfrm>
            <a:off x="316700" y="565383"/>
            <a:ext cx="22314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Quench Detection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ML-based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4250C-190F-D3DC-A56E-4FEF32824E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93" y="2038254"/>
            <a:ext cx="7488951" cy="248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9FA1F60-9F2A-7053-A855-E23E30F78B9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8D9518EE-1742-B5EF-83D0-E4915CEC8F7F}"/>
              </a:ext>
            </a:extLst>
          </p:cNvPr>
          <p:cNvSpPr/>
          <p:nvPr/>
        </p:nvSpPr>
        <p:spPr bwMode="auto">
          <a:xfrm>
            <a:off x="9390589" y="792076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BA02A3A1-8C48-0C6B-7DEC-8EDD78B8E89F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A61224-6E79-82A7-AF87-924AADA672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EB61E1-A4E0-0292-40EB-FEB16DA6B545}"/>
              </a:ext>
            </a:extLst>
          </p:cNvPr>
          <p:cNvSpPr txBox="1"/>
          <p:nvPr/>
        </p:nvSpPr>
        <p:spPr>
          <a:xfrm>
            <a:off x="5451461" y="1738770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2DE7A-4A73-FBF4-8FAD-DEFE751B0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25083-1E22-47DD-6E15-1C2113C62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0D4BE-9931-E56F-80E9-F167213CE14E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Quench Detection</a:t>
            </a:r>
            <a:endParaRPr lang="en-US" sz="14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A458F9E-DE0D-4850-BCC2-008880BCDFF9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B0EBD7E1-FB8A-F815-AE5B-2C8FACF7D604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D072BA2-8E7C-D153-9302-55E59E2909D2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3</a:t>
            </a:r>
            <a:endParaRPr lang="en-US" dirty="0"/>
          </a:p>
        </p:txBody>
      </p:sp>
      <p:sp>
        <p:nvSpPr>
          <p:cNvPr id="16" name=" 15">
            <a:extLst>
              <a:ext uri="{FF2B5EF4-FFF2-40B4-BE49-F238E27FC236}">
                <a16:creationId xmlns:a16="http://schemas.microsoft.com/office/drawing/2014/main" id="{8C78A8C1-489E-C5C1-59AB-E873E0FEF042}"/>
              </a:ext>
            </a:extLst>
          </p:cNvPr>
          <p:cNvSpPr/>
          <p:nvPr/>
        </p:nvSpPr>
        <p:spPr bwMode="auto">
          <a:xfrm>
            <a:off x="9387933" y="909963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BE3C5C-58E1-63C8-C074-14B0907687FC}"/>
              </a:ext>
            </a:extLst>
          </p:cNvPr>
          <p:cNvSpPr txBox="1"/>
          <p:nvPr/>
        </p:nvSpPr>
        <p:spPr bwMode="auto">
          <a:xfrm>
            <a:off x="5342475" y="1516407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sp>
        <p:nvSpPr>
          <p:cNvPr id="24" name=" 23">
            <a:extLst>
              <a:ext uri="{FF2B5EF4-FFF2-40B4-BE49-F238E27FC236}">
                <a16:creationId xmlns:a16="http://schemas.microsoft.com/office/drawing/2014/main" id="{2A3FE3B7-39AC-9259-EC4E-066F9CEF6920}"/>
              </a:ext>
            </a:extLst>
          </p:cNvPr>
          <p:cNvSpPr/>
          <p:nvPr/>
        </p:nvSpPr>
        <p:spPr bwMode="auto">
          <a:xfrm>
            <a:off x="9390589" y="4616775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538EBE-A1E6-A90D-A59C-0D37ED295C10}"/>
              </a:ext>
            </a:extLst>
          </p:cNvPr>
          <p:cNvSpPr txBox="1"/>
          <p:nvPr/>
        </p:nvSpPr>
        <p:spPr bwMode="auto">
          <a:xfrm>
            <a:off x="8419536" y="4595131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E645741-8D0B-316C-256B-569FA2AD0B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6645" r="4894"/>
          <a:stretch/>
        </p:blipFill>
        <p:spPr bwMode="auto">
          <a:xfrm>
            <a:off x="6269889" y="794924"/>
            <a:ext cx="3115388" cy="23785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66319C-8F3A-E7E4-AE10-CBE8042507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6646" r="4860"/>
          <a:stretch/>
        </p:blipFill>
        <p:spPr bwMode="auto">
          <a:xfrm>
            <a:off x="6294721" y="3509413"/>
            <a:ext cx="3188668" cy="2434450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48BAA014-43C9-DCFB-1813-EE453BD38D5A}"/>
              </a:ext>
            </a:extLst>
          </p:cNvPr>
          <p:cNvSpPr txBox="1"/>
          <p:nvPr/>
        </p:nvSpPr>
        <p:spPr bwMode="auto">
          <a:xfrm>
            <a:off x="2410270" y="1946194"/>
            <a:ext cx="4001287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K-medoids for clustering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Based on quench traces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</a:rPr>
              <a:t>Two models</a:t>
            </a:r>
            <a:r>
              <a:rPr lang="en-US" dirty="0">
                <a:solidFill>
                  <a:schemeClr val="tx1"/>
                </a:solidFill>
              </a:rPr>
              <a:t>, based on two similarity measures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traces are normalized and / or reduced 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C4E57E01-76CC-5CFF-C172-3E83471B9C54}"/>
              </a:ext>
            </a:extLst>
          </p:cNvPr>
          <p:cNvSpPr txBox="1"/>
          <p:nvPr/>
        </p:nvSpPr>
        <p:spPr bwMode="auto">
          <a:xfrm>
            <a:off x="316700" y="565383"/>
            <a:ext cx="22314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Quench Detection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ML-based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D8C964-35AA-9307-75CF-88E49F0D6B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0110" y="4094389"/>
            <a:ext cx="1991258" cy="801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C559F3-69DE-6441-0665-6948D7E445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0110" y="1622081"/>
            <a:ext cx="2386587" cy="4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37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69992C8-0054-F320-0446-FD211309BEA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" name="TextBox 169">
            <a:extLst>
              <a:ext uri="{FF2B5EF4-FFF2-40B4-BE49-F238E27FC236}">
                <a16:creationId xmlns:a16="http://schemas.microsoft.com/office/drawing/2014/main" id="{2733C9C7-5165-B007-E264-D0DBEE374F53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968C03-922E-0CCA-D2EF-19623D3777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5437F2-DEC7-6FC0-8DE2-0745CE577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997A4D-0DA4-DB6F-BA46-3C2E5A39B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492AE9-0C13-53F0-7A2A-F302B3701421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Quench Detection</a:t>
            </a:r>
            <a:endParaRPr lang="en-US" sz="14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1C1AE2A4-05BA-0C8A-A5C4-7618717E6D52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F32CA30C-B747-5EE3-944A-E4135FF9E583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4E4FE93-19A9-6BAE-6463-B1C87DFE2B7C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3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6462EE-194D-2500-25CC-453986DEEE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4786" y="1323639"/>
            <a:ext cx="6507214" cy="41144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009196-5F33-B67A-5516-202D1390C59F}"/>
              </a:ext>
            </a:extLst>
          </p:cNvPr>
          <p:cNvSpPr txBox="1"/>
          <p:nvPr/>
        </p:nvSpPr>
        <p:spPr>
          <a:xfrm>
            <a:off x="2362200" y="2096192"/>
            <a:ext cx="3645195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With both models, two clusters and medoids are obtained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</a:rPr>
              <a:t>Assignment mainly with respect to time of occurrence</a:t>
            </a:r>
            <a:r>
              <a:rPr lang="en-US" b="1" dirty="0">
                <a:solidFill>
                  <a:schemeClr val="tx1"/>
                </a:solidFill>
                <a:effectLst/>
              </a:rPr>
              <a:t> </a:t>
            </a:r>
            <a:r>
              <a:rPr lang="en-US" dirty="0">
                <a:solidFill>
                  <a:schemeClr val="tx1"/>
                </a:solidFill>
                <a:effectLst/>
              </a:rPr>
              <a:t>of the quenches</a:t>
            </a:r>
            <a:r>
              <a:rPr lang="en-US" b="1" dirty="0"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9AFC5E-DCCB-1B74-C5AB-D027990770DE}"/>
              </a:ext>
            </a:extLst>
          </p:cNvPr>
          <p:cNvSpPr txBox="1"/>
          <p:nvPr/>
        </p:nvSpPr>
        <p:spPr bwMode="auto">
          <a:xfrm>
            <a:off x="316700" y="565383"/>
            <a:ext cx="22314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Quench Detection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ML-based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1391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01E5ABC-8B4D-706F-7D8B-6D1B8BB5E38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" name="TextBox 169">
            <a:extLst>
              <a:ext uri="{FF2B5EF4-FFF2-40B4-BE49-F238E27FC236}">
                <a16:creationId xmlns:a16="http://schemas.microsoft.com/office/drawing/2014/main" id="{B70FE5C9-F25F-1003-4A15-6E345A5195E5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8747F-E064-B983-6967-12FB2D6FE6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63F962-7B84-573C-92C2-09C092F3E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D8A5E9-5767-3B65-A408-BBD9176A7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CA85ED-F908-C385-E9D0-18556AEA0669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Quench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1ABC6B53-8A74-FE74-91E0-1A321614ECAA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5FC7C10C-908B-D993-C691-57D5EBE2032B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26F9E610-5665-79DB-D2FA-4BA9F228828A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3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99C6AB-88BF-1831-3384-9B00DCF6F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8331" y="2379514"/>
            <a:ext cx="3344608" cy="20692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95C9AE-551A-FCE2-13BE-C1CFCD55C2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8964" y="4435153"/>
            <a:ext cx="3344608" cy="2069206"/>
          </a:xfrm>
          <a:prstGeom prst="rect">
            <a:avLst/>
          </a:prstGeom>
        </p:spPr>
      </p:pic>
      <p:sp>
        <p:nvSpPr>
          <p:cNvPr id="19" name="Google Shape;182;p27">
            <a:extLst>
              <a:ext uri="{FF2B5EF4-FFF2-40B4-BE49-F238E27FC236}">
                <a16:creationId xmlns:a16="http://schemas.microsoft.com/office/drawing/2014/main" id="{66186B49-3865-0E90-CEAE-6AE09E72A67A}"/>
              </a:ext>
            </a:extLst>
          </p:cNvPr>
          <p:cNvSpPr txBox="1">
            <a:spLocks/>
          </p:cNvSpPr>
          <p:nvPr/>
        </p:nvSpPr>
        <p:spPr bwMode="auto">
          <a:xfrm>
            <a:off x="2570899" y="850472"/>
            <a:ext cx="6576376" cy="2147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285750" indent="-285750">
              <a:lnSpc>
                <a:spcPct val="100000"/>
              </a:lnSpc>
            </a:pPr>
            <a:r>
              <a:rPr lang="en-US" kern="0" dirty="0">
                <a:solidFill>
                  <a:schemeClr val="tx1"/>
                </a:solidFill>
              </a:rPr>
              <a:t>Inference</a:t>
            </a:r>
          </a:p>
          <a:p>
            <a:pPr marL="742950" lvl="1" indent="-285750"/>
            <a:r>
              <a:rPr lang="en-US" kern="0" dirty="0">
                <a:solidFill>
                  <a:schemeClr val="tx1"/>
                </a:solidFill>
              </a:rPr>
              <a:t>In </a:t>
            </a:r>
            <a:r>
              <a:rPr lang="en-US" b="1" kern="0" dirty="0">
                <a:solidFill>
                  <a:schemeClr val="tx1"/>
                </a:solidFill>
              </a:rPr>
              <a:t>distance space</a:t>
            </a:r>
          </a:p>
          <a:p>
            <a:pPr marL="742950" lvl="1" indent="-285750"/>
            <a:r>
              <a:rPr lang="en-US" kern="0" dirty="0">
                <a:solidFill>
                  <a:schemeClr val="tx1"/>
                </a:solidFill>
              </a:rPr>
              <a:t>Fitting different based on the similarity measure</a:t>
            </a:r>
          </a:p>
          <a:p>
            <a:pPr marL="742950" lvl="1" indent="-285750"/>
            <a:r>
              <a:rPr lang="en-US" kern="0" dirty="0">
                <a:solidFill>
                  <a:schemeClr val="tx1"/>
                </a:solidFill>
              </a:rPr>
              <a:t>Thresholds &amp; decision boundaries</a:t>
            </a:r>
          </a:p>
          <a:p>
            <a:pPr marL="457200" lvl="1" indent="0">
              <a:buNone/>
            </a:pPr>
            <a:endParaRPr lang="en-US" kern="0" dirty="0">
              <a:solidFill>
                <a:schemeClr val="tx1"/>
              </a:solidFill>
            </a:endParaRPr>
          </a:p>
          <a:p>
            <a:pPr marL="361950" indent="-361950">
              <a:spcBef>
                <a:spcPts val="1200"/>
              </a:spcBef>
              <a:defRPr/>
            </a:pPr>
            <a:endParaRPr lang="en-US" kern="0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7FFB66C6-A375-809A-B129-B760F25D7B0A}"/>
              </a:ext>
            </a:extLst>
          </p:cNvPr>
          <p:cNvSpPr txBox="1"/>
          <p:nvPr/>
        </p:nvSpPr>
        <p:spPr bwMode="auto">
          <a:xfrm>
            <a:off x="316700" y="565383"/>
            <a:ext cx="22314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Quench Detection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ML-based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ECE689-9922-E534-2176-845263390C94}"/>
              </a:ext>
            </a:extLst>
          </p:cNvPr>
          <p:cNvSpPr txBox="1"/>
          <p:nvPr/>
        </p:nvSpPr>
        <p:spPr bwMode="auto">
          <a:xfrm>
            <a:off x="2677269" y="5223364"/>
            <a:ext cx="6680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EUC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C21A01-903F-B045-93EF-2EB13BE52C16}"/>
              </a:ext>
            </a:extLst>
          </p:cNvPr>
          <p:cNvSpPr txBox="1"/>
          <p:nvPr/>
        </p:nvSpPr>
        <p:spPr bwMode="auto">
          <a:xfrm>
            <a:off x="2613849" y="3084598"/>
            <a:ext cx="6680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DTW</a:t>
            </a:r>
          </a:p>
        </p:txBody>
      </p:sp>
    </p:spTree>
    <p:extLst>
      <p:ext uri="{BB962C8B-B14F-4D97-AF65-F5344CB8AC3E}">
        <p14:creationId xmlns:p14="http://schemas.microsoft.com/office/powerpoint/2010/main" val="1800305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53E325B-E65D-E9C5-918A-8FF2B8A4FAD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" name="TextBox 169">
            <a:extLst>
              <a:ext uri="{FF2B5EF4-FFF2-40B4-BE49-F238E27FC236}">
                <a16:creationId xmlns:a16="http://schemas.microsoft.com/office/drawing/2014/main" id="{59C5F964-4EBB-B196-28B9-C5D57EA74ECC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44EC2-9BA8-94F0-26C3-C5261E918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F98832-95F1-ADA3-86BF-BF18A56E2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A347B-1A70-5701-D62D-4C7338B6E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4E18BB-D316-70F6-7D1F-E128ECAD2046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Quench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3BD96201-4BED-EFA2-92C5-65893A812BE1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47ED01E2-5C29-527F-7C69-BD75976C3CF2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1144F7DE-7865-308C-79FB-A93D2A3D292D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3</a:t>
            </a:r>
            <a:endParaRPr lang="en-US" dirty="0"/>
          </a:p>
        </p:txBody>
      </p:sp>
      <p:sp>
        <p:nvSpPr>
          <p:cNvPr id="19" name="Google Shape;182;p27">
            <a:extLst>
              <a:ext uri="{FF2B5EF4-FFF2-40B4-BE49-F238E27FC236}">
                <a16:creationId xmlns:a16="http://schemas.microsoft.com/office/drawing/2014/main" id="{B0A48EF0-102C-EE79-BFCC-41F948422FA3}"/>
              </a:ext>
            </a:extLst>
          </p:cNvPr>
          <p:cNvSpPr txBox="1">
            <a:spLocks/>
          </p:cNvSpPr>
          <p:nvPr/>
        </p:nvSpPr>
        <p:spPr bwMode="auto">
          <a:xfrm>
            <a:off x="2570899" y="850472"/>
            <a:ext cx="6576376" cy="2147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285750" indent="-285750">
              <a:lnSpc>
                <a:spcPct val="100000"/>
              </a:lnSpc>
            </a:pPr>
            <a:r>
              <a:rPr lang="en-US" kern="0" dirty="0">
                <a:solidFill>
                  <a:schemeClr val="tx1"/>
                </a:solidFill>
                <a:latin typeface="+mn-lt"/>
              </a:rPr>
              <a:t>Inference</a:t>
            </a:r>
          </a:p>
          <a:p>
            <a:pPr marL="742950" lvl="1" indent="-285750"/>
            <a:r>
              <a:rPr lang="en-US" kern="0" dirty="0">
                <a:solidFill>
                  <a:schemeClr val="tx1"/>
                </a:solidFill>
                <a:latin typeface="+mn-lt"/>
              </a:rPr>
              <a:t>In </a:t>
            </a:r>
            <a:r>
              <a:rPr lang="en-US" b="1" kern="0" dirty="0">
                <a:solidFill>
                  <a:schemeClr val="tx1"/>
                </a:solidFill>
                <a:latin typeface="+mn-lt"/>
              </a:rPr>
              <a:t>distance space</a:t>
            </a:r>
          </a:p>
          <a:p>
            <a:pPr marL="742950" lvl="1" indent="-285750"/>
            <a:r>
              <a:rPr lang="en-US" kern="0" dirty="0">
                <a:solidFill>
                  <a:schemeClr val="tx1"/>
                </a:solidFill>
                <a:latin typeface="+mn-lt"/>
              </a:rPr>
              <a:t>Fitting different based on the similarity measure</a:t>
            </a:r>
          </a:p>
          <a:p>
            <a:pPr marL="742950" lvl="1" indent="-285750"/>
            <a:r>
              <a:rPr lang="en-US" kern="0" dirty="0">
                <a:solidFill>
                  <a:schemeClr val="tx1"/>
                </a:solidFill>
                <a:latin typeface="+mn-lt"/>
              </a:rPr>
              <a:t>Thresholds &amp; decision boundaries</a:t>
            </a:r>
          </a:p>
          <a:p>
            <a:pPr marL="457200" lvl="1" indent="0">
              <a:buNone/>
            </a:pPr>
            <a:endParaRPr lang="en-US" kern="0" dirty="0">
              <a:solidFill>
                <a:schemeClr val="tx1"/>
              </a:solidFill>
            </a:endParaRPr>
          </a:p>
          <a:p>
            <a:pPr marL="361950" indent="-361950">
              <a:spcBef>
                <a:spcPts val="1200"/>
              </a:spcBef>
              <a:defRPr/>
            </a:pPr>
            <a:endParaRPr lang="en-US" kern="0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BA76847-C48B-C6E9-06EE-6A9500CEE605}"/>
              </a:ext>
            </a:extLst>
          </p:cNvPr>
          <p:cNvSpPr/>
          <p:nvPr/>
        </p:nvSpPr>
        <p:spPr>
          <a:xfrm>
            <a:off x="6801070" y="3969057"/>
            <a:ext cx="525161" cy="2240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87ED517-27E0-2B3D-2FCB-2A8C8E5462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r="5568"/>
          <a:stretch/>
        </p:blipFill>
        <p:spPr bwMode="auto">
          <a:xfrm>
            <a:off x="7599395" y="1712529"/>
            <a:ext cx="3842937" cy="272010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266BBD2-5CD4-3978-88B3-07E57A7A2640}"/>
              </a:ext>
            </a:extLst>
          </p:cNvPr>
          <p:cNvSpPr txBox="1"/>
          <p:nvPr/>
        </p:nvSpPr>
        <p:spPr>
          <a:xfrm>
            <a:off x="7605879" y="851408"/>
            <a:ext cx="3298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Improvement of event-wise detection</a:t>
            </a:r>
            <a:endParaRPr lang="en-US" dirty="0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01E0E12-E89B-9F0C-CE7B-3A8C76566FB0}"/>
              </a:ext>
            </a:extLst>
          </p:cNvPr>
          <p:cNvSpPr txBox="1"/>
          <p:nvPr/>
        </p:nvSpPr>
        <p:spPr>
          <a:xfrm>
            <a:off x="7839069" y="4305686"/>
            <a:ext cx="3703024" cy="1766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TP : the method accurately identified a quench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TN : the method accurately recognized a fault was not a quench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FP : the method identified a quench that’s in reality not a quench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FN : the algorithm failed to identify a real quench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7B1E49DB-0C2E-C95A-44EE-9BDAD38E8B94}"/>
              </a:ext>
            </a:extLst>
          </p:cNvPr>
          <p:cNvSpPr txBox="1"/>
          <p:nvPr/>
        </p:nvSpPr>
        <p:spPr bwMode="auto">
          <a:xfrm>
            <a:off x="316700" y="565383"/>
            <a:ext cx="22314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Quench Detection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ML-based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142147-940C-70B0-0077-9F22D485D7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8964" y="4435153"/>
            <a:ext cx="3344608" cy="20692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411C75-B23C-5818-31DB-1E62DD44E018}"/>
              </a:ext>
            </a:extLst>
          </p:cNvPr>
          <p:cNvSpPr txBox="1"/>
          <p:nvPr/>
        </p:nvSpPr>
        <p:spPr>
          <a:xfrm>
            <a:off x="2677269" y="5223364"/>
            <a:ext cx="6680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EUC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9967AE-B3C1-0E5C-9A4C-94A21C75B3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8331" y="2379514"/>
            <a:ext cx="3344608" cy="2069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C605CD-4567-B697-6242-572FD681DC2D}"/>
              </a:ext>
            </a:extLst>
          </p:cNvPr>
          <p:cNvSpPr txBox="1"/>
          <p:nvPr/>
        </p:nvSpPr>
        <p:spPr>
          <a:xfrm>
            <a:off x="2613849" y="3084598"/>
            <a:ext cx="6680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DTW</a:t>
            </a:r>
          </a:p>
        </p:txBody>
      </p:sp>
    </p:spTree>
    <p:extLst>
      <p:ext uri="{BB962C8B-B14F-4D97-AF65-F5344CB8AC3E}">
        <p14:creationId xmlns:p14="http://schemas.microsoft.com/office/powerpoint/2010/main" val="2275032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DF99583-D36B-7860-2680-96099AA5358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8A121C29-8701-1C1A-8428-E380C2AA68DB}"/>
              </a:ext>
            </a:extLst>
          </p:cNvPr>
          <p:cNvSpPr/>
          <p:nvPr/>
        </p:nvSpPr>
        <p:spPr bwMode="auto">
          <a:xfrm>
            <a:off x="9390589" y="898407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5153C6CD-06F1-3BEC-819D-E8E5A7C32724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E291F-1E5D-DEFA-643C-DEE0EB96D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34380D-E8DA-F1F8-B496-B53FFDC40220}"/>
              </a:ext>
            </a:extLst>
          </p:cNvPr>
          <p:cNvSpPr txBox="1"/>
          <p:nvPr/>
        </p:nvSpPr>
        <p:spPr>
          <a:xfrm>
            <a:off x="5345131" y="1504851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BE10E-CF16-0426-953A-FD245E9C0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A0C7E-C90B-4352-1D5F-61F04ED8B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51B5ED-7D2B-BE03-C282-64BDE04DFF6E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Quench Detection</a:t>
            </a:r>
            <a:endParaRPr lang="en-US" sz="14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1573762-6712-D52F-4CDD-95DED31803C5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D3BB25AA-79CB-930B-7AAE-73B9098A86CB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78EAA35-F1F4-1268-80F3-DF0485095D21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3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5829B0-7886-B403-C8ED-83A7B8BBF0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7"/>
          <a:stretch/>
        </p:blipFill>
        <p:spPr bwMode="auto">
          <a:xfrm>
            <a:off x="10044884" y="994553"/>
            <a:ext cx="1796772" cy="24871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EB2123-B22B-D40E-C888-7E887553C7DF}"/>
              </a:ext>
            </a:extLst>
          </p:cNvPr>
          <p:cNvSpPr/>
          <p:nvPr/>
        </p:nvSpPr>
        <p:spPr bwMode="auto">
          <a:xfrm>
            <a:off x="10203048" y="918789"/>
            <a:ext cx="1794115" cy="26162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EF5CC6-C5ED-65D0-3394-F392F3281DA3}"/>
              </a:ext>
            </a:extLst>
          </p:cNvPr>
          <p:cNvSpPr txBox="1"/>
          <p:nvPr/>
        </p:nvSpPr>
        <p:spPr>
          <a:xfrm>
            <a:off x="10350789" y="619418"/>
            <a:ext cx="1889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chemeClr val="tx1"/>
                </a:solidFill>
              </a:rPr>
              <a:t>GLR+K-medoids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2606C8-9497-90F9-DF4D-BEBFEAB8F5AD}"/>
              </a:ext>
            </a:extLst>
          </p:cNvPr>
          <p:cNvSpPr txBox="1"/>
          <p:nvPr/>
        </p:nvSpPr>
        <p:spPr bwMode="auto">
          <a:xfrm>
            <a:off x="9745491" y="356598"/>
            <a:ext cx="27488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 err="1">
                <a:solidFill>
                  <a:schemeClr val="tx1"/>
                </a:solidFill>
              </a:rPr>
              <a:t>GLR+K-medoids+MLP</a:t>
            </a:r>
            <a:endParaRPr lang="en-US" sz="1400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075B3E0-5296-9454-D277-94DEB59591D9}"/>
              </a:ext>
            </a:extLst>
          </p:cNvPr>
          <p:cNvSpPr/>
          <p:nvPr/>
        </p:nvSpPr>
        <p:spPr bwMode="auto">
          <a:xfrm>
            <a:off x="9534591" y="443846"/>
            <a:ext cx="159045" cy="1332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1B0664-B96C-B38E-6B1B-9B710D2274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196405" y="3578164"/>
            <a:ext cx="5648626" cy="29299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B8C9265-13E1-DE4D-185D-2A3706CF0C22}"/>
              </a:ext>
            </a:extLst>
          </p:cNvPr>
          <p:cNvSpPr txBox="1"/>
          <p:nvPr/>
        </p:nvSpPr>
        <p:spPr bwMode="auto">
          <a:xfrm>
            <a:off x="316700" y="565383"/>
            <a:ext cx="22314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Quench Detection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ML-based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785979-EBF0-076D-FECC-13EE02C52AB1}"/>
              </a:ext>
            </a:extLst>
          </p:cNvPr>
          <p:cNvSpPr txBox="1"/>
          <p:nvPr/>
        </p:nvSpPr>
        <p:spPr>
          <a:xfrm>
            <a:off x="2890379" y="4049959"/>
            <a:ext cx="3637276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MLP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Three hidden layers</a:t>
            </a:r>
            <a:endParaRPr lang="en-US" kern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Imbalanced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Based on EUC</a:t>
            </a:r>
            <a:endParaRPr lang="en-US" kern="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A87050-5D64-53B0-6A31-105BB9A5DD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8149" y="1015878"/>
            <a:ext cx="7488951" cy="24871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85F2B02-0CFB-2A31-B7FD-C52A815B9126}"/>
              </a:ext>
            </a:extLst>
          </p:cNvPr>
          <p:cNvSpPr txBox="1"/>
          <p:nvPr/>
        </p:nvSpPr>
        <p:spPr>
          <a:xfrm>
            <a:off x="5489493" y="3554472"/>
            <a:ext cx="1475798" cy="600164"/>
          </a:xfrm>
          <a:prstGeom prst="rect">
            <a:avLst/>
          </a:prstGeom>
          <a:noFill/>
          <a:ln w="63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TPR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nd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FPR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rd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ROC-AUC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558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51A96A2-84F0-FA50-1CAA-08ED8A8C136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5F0F0AE-9AC3-86DC-103E-B3FDBDA16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704" y="3696749"/>
            <a:ext cx="5474130" cy="2812723"/>
          </a:xfrm>
          <a:prstGeom prst="rect">
            <a:avLst/>
          </a:prstGeom>
        </p:spPr>
      </p:pic>
      <p:sp>
        <p:nvSpPr>
          <p:cNvPr id="2" name=" 1">
            <a:extLst>
              <a:ext uri="{FF2B5EF4-FFF2-40B4-BE49-F238E27FC236}">
                <a16:creationId xmlns:a16="http://schemas.microsoft.com/office/drawing/2014/main" id="{835EF9E5-5494-96E0-530F-117956E76278}"/>
              </a:ext>
            </a:extLst>
          </p:cNvPr>
          <p:cNvSpPr/>
          <p:nvPr/>
        </p:nvSpPr>
        <p:spPr bwMode="auto">
          <a:xfrm>
            <a:off x="9390589" y="898407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466C6D8C-9248-B53A-8AC5-955D7A27AA3C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FF106-C8E5-5B43-A83C-6830A7E75E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4FD1F6-5E5F-0F79-62CA-D51E8A606CE0}"/>
              </a:ext>
            </a:extLst>
          </p:cNvPr>
          <p:cNvSpPr txBox="1"/>
          <p:nvPr/>
        </p:nvSpPr>
        <p:spPr>
          <a:xfrm>
            <a:off x="5345131" y="1504851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82304C-23EA-3485-A046-056C03961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319587-3A7B-B3E6-C81B-5D98E9BBE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AB406E-B49A-D286-BAC4-39D94628DFFC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Quench Detection</a:t>
            </a:r>
            <a:endParaRPr lang="en-US" sz="14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4AD5C66-FA6B-D64F-596C-8C3B4E3E6F89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DB4F41B8-1F86-BF05-B0AD-A8D24B3B7185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7E1ADF8-3AFF-EA47-8855-CF624E686868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3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F30371-B184-75F3-EE26-5F7C7A01CC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7"/>
          <a:stretch/>
        </p:blipFill>
        <p:spPr bwMode="auto">
          <a:xfrm>
            <a:off x="10044884" y="994553"/>
            <a:ext cx="1796772" cy="24871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0680A2-A7E6-8B3B-AFC5-552A27A53571}"/>
              </a:ext>
            </a:extLst>
          </p:cNvPr>
          <p:cNvSpPr/>
          <p:nvPr/>
        </p:nvSpPr>
        <p:spPr bwMode="auto">
          <a:xfrm>
            <a:off x="10203048" y="918789"/>
            <a:ext cx="1794115" cy="26162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1AC3A5-75F2-9D8F-7C0D-F8719A74151A}"/>
              </a:ext>
            </a:extLst>
          </p:cNvPr>
          <p:cNvSpPr txBox="1"/>
          <p:nvPr/>
        </p:nvSpPr>
        <p:spPr>
          <a:xfrm>
            <a:off x="10350789" y="619418"/>
            <a:ext cx="1889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chemeClr val="tx1"/>
                </a:solidFill>
              </a:rPr>
              <a:t>GLR+K-medoids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B77277-57D2-4471-B307-1B07196F0C51}"/>
              </a:ext>
            </a:extLst>
          </p:cNvPr>
          <p:cNvSpPr txBox="1"/>
          <p:nvPr/>
        </p:nvSpPr>
        <p:spPr bwMode="auto">
          <a:xfrm>
            <a:off x="9745491" y="356598"/>
            <a:ext cx="27488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 err="1">
                <a:solidFill>
                  <a:schemeClr val="tx1"/>
                </a:solidFill>
              </a:rPr>
              <a:t>GLR+K-medoids+MLP</a:t>
            </a:r>
            <a:endParaRPr lang="en-US" sz="1400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990EFFF-FB35-9198-940E-ABE6383244ED}"/>
              </a:ext>
            </a:extLst>
          </p:cNvPr>
          <p:cNvSpPr/>
          <p:nvPr/>
        </p:nvSpPr>
        <p:spPr bwMode="auto">
          <a:xfrm>
            <a:off x="9534591" y="443846"/>
            <a:ext cx="159045" cy="1332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4FB739-E587-ED13-6B64-06E6A92006BB}"/>
              </a:ext>
            </a:extLst>
          </p:cNvPr>
          <p:cNvSpPr txBox="1"/>
          <p:nvPr/>
        </p:nvSpPr>
        <p:spPr bwMode="auto">
          <a:xfrm>
            <a:off x="316700" y="565383"/>
            <a:ext cx="22314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Quench Detection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ML-based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CCB1EE-04F2-8AF3-D432-2C0353FA3339}"/>
              </a:ext>
            </a:extLst>
          </p:cNvPr>
          <p:cNvSpPr txBox="1"/>
          <p:nvPr/>
        </p:nvSpPr>
        <p:spPr>
          <a:xfrm>
            <a:off x="2890379" y="4049959"/>
            <a:ext cx="3637276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MLP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Three hidden layers</a:t>
            </a:r>
            <a:endParaRPr lang="en-US" kern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Imbalanced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Based on DTW</a:t>
            </a:r>
            <a:endParaRPr lang="en-US" kern="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97D0A-058C-E807-56D0-3000D8A9F4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8149" y="1015878"/>
            <a:ext cx="7488951" cy="24871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D1D3459-4E13-6FFD-BF79-B7FC534467AA}"/>
              </a:ext>
            </a:extLst>
          </p:cNvPr>
          <p:cNvSpPr txBox="1"/>
          <p:nvPr/>
        </p:nvSpPr>
        <p:spPr>
          <a:xfrm>
            <a:off x="5489493" y="3554472"/>
            <a:ext cx="1475798" cy="600164"/>
          </a:xfrm>
          <a:prstGeom prst="rect">
            <a:avLst/>
          </a:prstGeom>
          <a:noFill/>
          <a:ln w="63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TPR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nd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FPR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rd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ROC-AUC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166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4CB5992-76F2-6A71-5355-9D9C2D2C0CD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C50D0693-0A84-C06A-E5BE-18E301611243}"/>
              </a:ext>
            </a:extLst>
          </p:cNvPr>
          <p:cNvSpPr/>
          <p:nvPr/>
        </p:nvSpPr>
        <p:spPr bwMode="auto">
          <a:xfrm>
            <a:off x="9390589" y="898407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9E10981-E711-9426-D698-A0219E1E0822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0A16FD-513D-5673-EF1B-F98112DA71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EE39B1-46A1-988B-3EDE-CCF867EAAF91}"/>
              </a:ext>
            </a:extLst>
          </p:cNvPr>
          <p:cNvSpPr txBox="1"/>
          <p:nvPr/>
        </p:nvSpPr>
        <p:spPr>
          <a:xfrm>
            <a:off x="5345131" y="1504851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6FFD8-2CEE-A47E-39E2-8C59619DA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D65AA4-2071-A6E6-A012-B3819B4B8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D30FF5-4C27-C6E6-74F8-BA8714FCC9A6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Quench Detection</a:t>
            </a:r>
            <a:endParaRPr lang="en-US" sz="14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1E8B5B59-3133-9129-D1F4-7316577B878B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7A208100-09BA-359D-E9C2-B6C8C28B9C43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E2D9D94-C284-2234-E389-496BC267CF81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3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B2EA6-A26E-932C-6D4D-11B962E22EE3}"/>
              </a:ext>
            </a:extLst>
          </p:cNvPr>
          <p:cNvSpPr/>
          <p:nvPr/>
        </p:nvSpPr>
        <p:spPr bwMode="auto">
          <a:xfrm>
            <a:off x="8694312" y="918789"/>
            <a:ext cx="1444487" cy="26162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95815E-D631-8C64-7C6A-4AC0388A87F9}"/>
              </a:ext>
            </a:extLst>
          </p:cNvPr>
          <p:cNvSpPr/>
          <p:nvPr/>
        </p:nvSpPr>
        <p:spPr bwMode="auto">
          <a:xfrm>
            <a:off x="10203048" y="918789"/>
            <a:ext cx="1794115" cy="26162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54F786-2370-EE88-E233-0C21B053C95A}"/>
              </a:ext>
            </a:extLst>
          </p:cNvPr>
          <p:cNvSpPr txBox="1"/>
          <p:nvPr/>
        </p:nvSpPr>
        <p:spPr>
          <a:xfrm>
            <a:off x="10350789" y="619418"/>
            <a:ext cx="1889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chemeClr val="tx1"/>
                </a:solidFill>
              </a:rPr>
              <a:t>GLR+K-medoids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F2AE03-3606-3633-4F13-30DD70FE58E6}"/>
              </a:ext>
            </a:extLst>
          </p:cNvPr>
          <p:cNvSpPr txBox="1"/>
          <p:nvPr/>
        </p:nvSpPr>
        <p:spPr bwMode="auto">
          <a:xfrm>
            <a:off x="9745491" y="356598"/>
            <a:ext cx="27488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 err="1">
                <a:solidFill>
                  <a:schemeClr val="tx1"/>
                </a:solidFill>
              </a:rPr>
              <a:t>GLR+K-medoids+MLP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6F23C1-181D-1291-BED6-D877F3BE7577}"/>
              </a:ext>
            </a:extLst>
          </p:cNvPr>
          <p:cNvSpPr txBox="1"/>
          <p:nvPr/>
        </p:nvSpPr>
        <p:spPr bwMode="auto">
          <a:xfrm>
            <a:off x="316700" y="565383"/>
            <a:ext cx="22314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Quench Detection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ML-based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08931C-13DD-D81A-290B-84E5222011BE}"/>
              </a:ext>
            </a:extLst>
          </p:cNvPr>
          <p:cNvSpPr txBox="1"/>
          <p:nvPr/>
        </p:nvSpPr>
        <p:spPr>
          <a:xfrm>
            <a:off x="2891117" y="4076474"/>
            <a:ext cx="3573478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CNN</a:t>
            </a:r>
            <a:endParaRPr lang="en-US" kern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Three hidden layers</a:t>
            </a:r>
            <a:endParaRPr lang="en-US" kern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Max normalization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Imbalanced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37C8C8-D289-99FC-6672-0B15D60A8CD2}"/>
              </a:ext>
            </a:extLst>
          </p:cNvPr>
          <p:cNvSpPr txBox="1"/>
          <p:nvPr/>
        </p:nvSpPr>
        <p:spPr bwMode="auto">
          <a:xfrm>
            <a:off x="8900380" y="624542"/>
            <a:ext cx="1889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chemeClr val="tx1"/>
                </a:solidFill>
              </a:rPr>
              <a:t>GLR+CNN</a:t>
            </a:r>
            <a:endParaRPr lang="en-US" sz="14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D94077C-C682-4538-B794-4419A2B24203}"/>
              </a:ext>
            </a:extLst>
          </p:cNvPr>
          <p:cNvSpPr/>
          <p:nvPr/>
        </p:nvSpPr>
        <p:spPr bwMode="auto">
          <a:xfrm>
            <a:off x="8762601" y="710905"/>
            <a:ext cx="159045" cy="1332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4CF9CA-9419-D3DA-DB9C-E4D0ED29E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238405" y="3618623"/>
            <a:ext cx="5662753" cy="2870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21E93-BD59-268F-D84E-0972A2EC27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7"/>
          <a:stretch/>
        </p:blipFill>
        <p:spPr bwMode="auto">
          <a:xfrm>
            <a:off x="10044884" y="994553"/>
            <a:ext cx="1796772" cy="24871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96F49D-656C-7348-EF54-3E59D78860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8293" y="1015878"/>
            <a:ext cx="7488951" cy="24871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019604-7FF0-DAF8-8245-DE7A12382D32}"/>
              </a:ext>
            </a:extLst>
          </p:cNvPr>
          <p:cNvSpPr txBox="1"/>
          <p:nvPr/>
        </p:nvSpPr>
        <p:spPr bwMode="auto">
          <a:xfrm>
            <a:off x="5489493" y="3554472"/>
            <a:ext cx="1475798" cy="600164"/>
          </a:xfrm>
          <a:prstGeom prst="rect">
            <a:avLst/>
          </a:prstGeom>
          <a:noFill/>
          <a:ln w="63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TPR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nd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FPR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rd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ROC-AUC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38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E0EE799-2A6B-FA77-CCA7-90B5C050011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24CC317D-4308-4E99-C790-CC29F9362037}"/>
              </a:ext>
            </a:extLst>
          </p:cNvPr>
          <p:cNvSpPr/>
          <p:nvPr/>
        </p:nvSpPr>
        <p:spPr bwMode="auto">
          <a:xfrm>
            <a:off x="9390589" y="898407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2DF2867E-865F-285F-2E23-B36877EFE56C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C1B0C-3C4B-7E76-9A40-1F62BA8FFB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3B8A25-43A2-A4FB-D6BB-0D8349BF3333}"/>
              </a:ext>
            </a:extLst>
          </p:cNvPr>
          <p:cNvSpPr txBox="1"/>
          <p:nvPr/>
        </p:nvSpPr>
        <p:spPr>
          <a:xfrm>
            <a:off x="5345131" y="1504851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FBFBC6-31C8-5506-84E3-8E6473843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43EF43-8797-8EE8-1A4E-B06933239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72DD92-4494-FD8F-661D-D4C28A6D3189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Quench Detection</a:t>
            </a:r>
            <a:endParaRPr lang="en-US" sz="14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CBDCFEC-A9DA-3E45-0C50-4314E3BD69D7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4A9A17E1-FFF9-B6D4-6350-AC7B87C44A94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BA1D00C-3662-EDEC-8E49-EB14CB971705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3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0F3D9-FE76-F28C-59C6-FDE39C8987F0}"/>
              </a:ext>
            </a:extLst>
          </p:cNvPr>
          <p:cNvSpPr/>
          <p:nvPr/>
        </p:nvSpPr>
        <p:spPr bwMode="auto">
          <a:xfrm>
            <a:off x="8694312" y="918789"/>
            <a:ext cx="1444487" cy="26162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9AB93-6F9B-86BB-5498-AF57658E5ED4}"/>
              </a:ext>
            </a:extLst>
          </p:cNvPr>
          <p:cNvSpPr/>
          <p:nvPr/>
        </p:nvSpPr>
        <p:spPr bwMode="auto">
          <a:xfrm>
            <a:off x="10203048" y="918789"/>
            <a:ext cx="1794115" cy="26162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2F0F4C-B273-F940-13A8-4EEDB4F1FCE5}"/>
              </a:ext>
            </a:extLst>
          </p:cNvPr>
          <p:cNvSpPr txBox="1"/>
          <p:nvPr/>
        </p:nvSpPr>
        <p:spPr>
          <a:xfrm>
            <a:off x="10350789" y="619418"/>
            <a:ext cx="1889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chemeClr val="tx1"/>
                </a:solidFill>
              </a:rPr>
              <a:t>GLR+K-medoids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D251D9-DDFD-A8BF-36CC-48604F7D3619}"/>
              </a:ext>
            </a:extLst>
          </p:cNvPr>
          <p:cNvSpPr txBox="1"/>
          <p:nvPr/>
        </p:nvSpPr>
        <p:spPr bwMode="auto">
          <a:xfrm>
            <a:off x="9745491" y="356598"/>
            <a:ext cx="27488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 err="1">
                <a:solidFill>
                  <a:schemeClr val="tx1"/>
                </a:solidFill>
              </a:rPr>
              <a:t>GLR+K-medoids+MLP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B4C74-32FD-4E53-D0BF-2EA9CB22BAD6}"/>
              </a:ext>
            </a:extLst>
          </p:cNvPr>
          <p:cNvSpPr txBox="1"/>
          <p:nvPr/>
        </p:nvSpPr>
        <p:spPr bwMode="auto">
          <a:xfrm>
            <a:off x="316700" y="565383"/>
            <a:ext cx="22314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Quench Detection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ML-based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4BD2C8-EF72-0F23-4D89-A4321D1B232C}"/>
              </a:ext>
            </a:extLst>
          </p:cNvPr>
          <p:cNvSpPr txBox="1"/>
          <p:nvPr/>
        </p:nvSpPr>
        <p:spPr>
          <a:xfrm>
            <a:off x="2568293" y="3946835"/>
            <a:ext cx="4253262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AE-based quench profile</a:t>
            </a:r>
            <a:endParaRPr lang="en-US" kern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Two layers in each part</a:t>
            </a:r>
            <a:endParaRPr lang="en-US" kern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Max normalization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Mean absolute error or mean squared error for the reconstruction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604C6B-0556-0E64-9A4F-A13BC7D48639}"/>
              </a:ext>
            </a:extLst>
          </p:cNvPr>
          <p:cNvSpPr txBox="1"/>
          <p:nvPr/>
        </p:nvSpPr>
        <p:spPr bwMode="auto">
          <a:xfrm>
            <a:off x="8900380" y="624542"/>
            <a:ext cx="1889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chemeClr val="tx1"/>
                </a:solidFill>
              </a:rPr>
              <a:t>GLR+CNN</a:t>
            </a:r>
            <a:endParaRPr lang="en-US" sz="14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A2C5307-C644-F693-46E3-5F58F78A0918}"/>
              </a:ext>
            </a:extLst>
          </p:cNvPr>
          <p:cNvSpPr/>
          <p:nvPr/>
        </p:nvSpPr>
        <p:spPr bwMode="auto">
          <a:xfrm>
            <a:off x="8521671" y="476097"/>
            <a:ext cx="159045" cy="1332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FCAEC1-CBDF-DEC2-EF6F-02804F71F9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7"/>
          <a:stretch/>
        </p:blipFill>
        <p:spPr bwMode="auto">
          <a:xfrm>
            <a:off x="10044884" y="994553"/>
            <a:ext cx="1796772" cy="24871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F432C5-FD0B-6D39-A20F-FCBBDEBA4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8293" y="1015878"/>
            <a:ext cx="7488951" cy="24871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60317-84D7-28EB-90FB-708411F947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7853" y="3673474"/>
            <a:ext cx="5533485" cy="28745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1000D9-96CF-A69F-54BB-390B425CCE51}"/>
              </a:ext>
            </a:extLst>
          </p:cNvPr>
          <p:cNvSpPr txBox="1"/>
          <p:nvPr/>
        </p:nvSpPr>
        <p:spPr bwMode="auto">
          <a:xfrm>
            <a:off x="5489493" y="3554472"/>
            <a:ext cx="1475798" cy="600164"/>
          </a:xfrm>
          <a:prstGeom prst="rect">
            <a:avLst/>
          </a:prstGeom>
          <a:noFill/>
          <a:ln w="63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TPR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nd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FPR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rd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ROC-AUC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ED5D54-0326-4831-0431-E6A783FB11BA}"/>
              </a:ext>
            </a:extLst>
          </p:cNvPr>
          <p:cNvSpPr txBox="1"/>
          <p:nvPr/>
        </p:nvSpPr>
        <p:spPr bwMode="auto">
          <a:xfrm>
            <a:off x="8680716" y="374362"/>
            <a:ext cx="1889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chemeClr val="tx1"/>
                </a:solidFill>
              </a:rPr>
              <a:t>GLR+</a:t>
            </a:r>
            <a:r>
              <a:rPr lang="en-US" sz="1400" kern="0" dirty="0"/>
              <a:t>AE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803C0C-4B21-4105-9A7C-D50B1C70EDBB}"/>
              </a:ext>
            </a:extLst>
          </p:cNvPr>
          <p:cNvSpPr txBox="1"/>
          <p:nvPr/>
        </p:nvSpPr>
        <p:spPr bwMode="auto">
          <a:xfrm>
            <a:off x="6158677" y="4260475"/>
            <a:ext cx="551546" cy="261610"/>
          </a:xfrm>
          <a:prstGeom prst="rect">
            <a:avLst/>
          </a:prstGeom>
          <a:noFill/>
          <a:ln w="63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MAE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861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C98A63C-527F-A7DA-F248-27DE214E7B6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E2B508C3-28AE-EA20-ACDB-6B3FBEBEE10F}"/>
              </a:ext>
            </a:extLst>
          </p:cNvPr>
          <p:cNvSpPr/>
          <p:nvPr/>
        </p:nvSpPr>
        <p:spPr bwMode="auto">
          <a:xfrm>
            <a:off x="9390589" y="898407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BFEC062-C360-3DB2-7AB1-2825878C9EF4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068B-7AB3-DAD8-C762-A57CEAEE6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D065EC-F161-EDA6-AD81-A666CD861D1C}"/>
              </a:ext>
            </a:extLst>
          </p:cNvPr>
          <p:cNvSpPr txBox="1"/>
          <p:nvPr/>
        </p:nvSpPr>
        <p:spPr>
          <a:xfrm>
            <a:off x="5345131" y="1504851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E737E-931E-0391-3EEE-1B252D5DA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448301-DA23-8CA2-79E8-75659C5C2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29D8C5-FF9C-F0B4-2CB9-22AE763E4CC3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Quench Detection</a:t>
            </a:r>
            <a:endParaRPr lang="en-US" sz="14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BCC5F3D-B08C-BF32-BAD7-BC3B54E497A4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DA9228E2-2D91-9DF2-BC60-7A3B37052DCF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5B08FAD-F8A4-75F9-3BC1-9EE6F46BB77B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3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59B37E-DA3A-7B15-BE34-DF3534910C3F}"/>
              </a:ext>
            </a:extLst>
          </p:cNvPr>
          <p:cNvSpPr/>
          <p:nvPr/>
        </p:nvSpPr>
        <p:spPr>
          <a:xfrm>
            <a:off x="2430041" y="927195"/>
            <a:ext cx="4713514" cy="2607870"/>
          </a:xfrm>
          <a:prstGeom prst="rect">
            <a:avLst/>
          </a:prstGeom>
          <a:noFill/>
          <a:ln>
            <a:solidFill>
              <a:srgbClr val="F18F1F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604FCC-52EA-C643-0FED-6CB2B116E58A}"/>
              </a:ext>
            </a:extLst>
          </p:cNvPr>
          <p:cNvSpPr/>
          <p:nvPr/>
        </p:nvSpPr>
        <p:spPr bwMode="auto">
          <a:xfrm>
            <a:off x="10203048" y="918789"/>
            <a:ext cx="1794115" cy="26162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DFACD-0FD4-B186-FB39-31C5E7304952}"/>
              </a:ext>
            </a:extLst>
          </p:cNvPr>
          <p:cNvSpPr txBox="1"/>
          <p:nvPr/>
        </p:nvSpPr>
        <p:spPr>
          <a:xfrm>
            <a:off x="10350789" y="619418"/>
            <a:ext cx="1889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chemeClr val="tx1"/>
                </a:solidFill>
              </a:rPr>
              <a:t>GLR+K-medoids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68D85F-C870-29E4-7061-C4574C28C6E0}"/>
              </a:ext>
            </a:extLst>
          </p:cNvPr>
          <p:cNvSpPr txBox="1"/>
          <p:nvPr/>
        </p:nvSpPr>
        <p:spPr bwMode="auto">
          <a:xfrm>
            <a:off x="9745491" y="356598"/>
            <a:ext cx="27488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 err="1">
                <a:solidFill>
                  <a:schemeClr val="tx1"/>
                </a:solidFill>
              </a:rPr>
              <a:t>GLR+K-medoids+MLP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47AE57-3062-3EEB-110C-B375E78383C3}"/>
              </a:ext>
            </a:extLst>
          </p:cNvPr>
          <p:cNvSpPr txBox="1"/>
          <p:nvPr/>
        </p:nvSpPr>
        <p:spPr bwMode="auto">
          <a:xfrm>
            <a:off x="316700" y="565383"/>
            <a:ext cx="22314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Quench Detection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ML-based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47467C-AAC8-FDFC-AF45-37EF6C044087}"/>
              </a:ext>
            </a:extLst>
          </p:cNvPr>
          <p:cNvSpPr txBox="1"/>
          <p:nvPr/>
        </p:nvSpPr>
        <p:spPr>
          <a:xfrm>
            <a:off x="2891117" y="4046671"/>
            <a:ext cx="3573478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CNN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Three hidden layers</a:t>
            </a:r>
            <a:endParaRPr lang="en-US" kern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Based on the three signals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Imbalanced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5C048A5-0C40-57CB-A239-0F469A19064F}"/>
              </a:ext>
            </a:extLst>
          </p:cNvPr>
          <p:cNvSpPr/>
          <p:nvPr/>
        </p:nvSpPr>
        <p:spPr bwMode="auto">
          <a:xfrm>
            <a:off x="4158407" y="699680"/>
            <a:ext cx="159045" cy="1332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D86732-58E9-A81E-9BFA-503BA253FBAA}"/>
              </a:ext>
            </a:extLst>
          </p:cNvPr>
          <p:cNvSpPr txBox="1"/>
          <p:nvPr/>
        </p:nvSpPr>
        <p:spPr bwMode="auto">
          <a:xfrm>
            <a:off x="4285265" y="612724"/>
            <a:ext cx="1889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/>
              <a:t>RF</a:t>
            </a:r>
            <a:r>
              <a:rPr lang="en-US" sz="1400" kern="0" dirty="0">
                <a:solidFill>
                  <a:schemeClr val="tx1"/>
                </a:solidFill>
              </a:rPr>
              <a:t>+CNN</a:t>
            </a:r>
            <a:endParaRPr lang="en-US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311D67-B843-DCFD-F7B7-90C8F1073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303" y="3613592"/>
            <a:ext cx="5805717" cy="29434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26F165-B945-278B-FAE2-45E63451B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7"/>
          <a:stretch/>
        </p:blipFill>
        <p:spPr bwMode="auto">
          <a:xfrm>
            <a:off x="10044884" y="994553"/>
            <a:ext cx="1796772" cy="24871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2E1A4B-72C1-99C8-DD8F-5797EB3B8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8149" y="1015878"/>
            <a:ext cx="7488951" cy="248717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BDDBE46-7F5D-0FB5-FFD7-743FBB94109B}"/>
              </a:ext>
            </a:extLst>
          </p:cNvPr>
          <p:cNvSpPr txBox="1"/>
          <p:nvPr/>
        </p:nvSpPr>
        <p:spPr bwMode="auto">
          <a:xfrm>
            <a:off x="5489493" y="3554472"/>
            <a:ext cx="1475798" cy="600164"/>
          </a:xfrm>
          <a:prstGeom prst="rect">
            <a:avLst/>
          </a:prstGeom>
          <a:noFill/>
          <a:ln w="6350"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st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TPR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nd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FPR</a:t>
            </a:r>
          </a:p>
          <a:p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sz="1100" kern="0" baseline="30000" dirty="0">
                <a:solidFill>
                  <a:srgbClr val="000000"/>
                </a:solidFill>
                <a:latin typeface="Arial"/>
                <a:cs typeface="Arial"/>
              </a:rPr>
              <a:t>rd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</a:rPr>
              <a:t> value: ROC-AUC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8EAAAE-D2D1-06EE-37DB-A1E2190B71E8}"/>
              </a:ext>
            </a:extLst>
          </p:cNvPr>
          <p:cNvSpPr/>
          <p:nvPr/>
        </p:nvSpPr>
        <p:spPr bwMode="auto">
          <a:xfrm>
            <a:off x="8694312" y="918789"/>
            <a:ext cx="1444487" cy="26162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D25883-1DFD-13E2-0622-5C5288BB06A8}"/>
              </a:ext>
            </a:extLst>
          </p:cNvPr>
          <p:cNvSpPr txBox="1"/>
          <p:nvPr/>
        </p:nvSpPr>
        <p:spPr bwMode="auto">
          <a:xfrm>
            <a:off x="8900380" y="624542"/>
            <a:ext cx="1889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chemeClr val="tx1"/>
                </a:solidFill>
              </a:rPr>
              <a:t>GLR+CNN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E56FBE-A613-6912-116A-2B1C6383C157}"/>
              </a:ext>
            </a:extLst>
          </p:cNvPr>
          <p:cNvSpPr txBox="1"/>
          <p:nvPr/>
        </p:nvSpPr>
        <p:spPr bwMode="auto">
          <a:xfrm>
            <a:off x="8680716" y="374362"/>
            <a:ext cx="1889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chemeClr val="tx1"/>
                </a:solidFill>
              </a:rPr>
              <a:t>GLR+</a:t>
            </a:r>
            <a:r>
              <a:rPr lang="en-US" sz="1400" kern="0" dirty="0"/>
              <a:t>AE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13378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8B183F0-16E2-E63F-54D4-9D9C4C451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sp>
        <p:nvSpPr>
          <p:cNvPr id="4" name="Google Shape;182;p27">
            <a:extLst>
              <a:ext uri="{FF2B5EF4-FFF2-40B4-BE49-F238E27FC236}">
                <a16:creationId xmlns:a16="http://schemas.microsoft.com/office/drawing/2014/main" id="{FE65BF4A-B07C-F3D2-2E69-5BADC9238339}"/>
              </a:ext>
            </a:extLst>
          </p:cNvPr>
          <p:cNvSpPr txBox="1">
            <a:spLocks noGrp="1"/>
          </p:cNvSpPr>
          <p:nvPr>
            <p:ph type="body" idx="2"/>
          </p:nvPr>
        </p:nvSpPr>
        <p:spPr bwMode="auto">
          <a:xfrm>
            <a:off x="463512" y="1778057"/>
            <a:ext cx="6016217" cy="330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42950" lvl="1" indent="-285750"/>
            <a:endParaRPr lang="en-US" b="1" dirty="0">
              <a:solidFill>
                <a:schemeClr val="tx1"/>
              </a:solidFill>
              <a:effectLst/>
            </a:endParaRPr>
          </a:p>
          <a:p>
            <a:pPr marL="457200" lvl="1" indent="0">
              <a:buNone/>
            </a:pPr>
            <a:endParaRPr lang="de-DE" dirty="0">
              <a:solidFill>
                <a:schemeClr val="tx1"/>
              </a:solidFill>
              <a:effectLst/>
            </a:endParaRPr>
          </a:p>
          <a:p>
            <a:pPr marL="457200" lvl="1" indent="0">
              <a:buNone/>
            </a:pPr>
            <a:endParaRPr lang="de-DE" dirty="0">
              <a:solidFill>
                <a:schemeClr val="tx1"/>
              </a:solidFill>
              <a:effectLst/>
            </a:endParaRP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effectLst/>
            </a:endParaRPr>
          </a:p>
          <a:p>
            <a:pPr marL="285750" indent="-285750"/>
            <a:endParaRPr lang="en-US" dirty="0">
              <a:solidFill>
                <a:schemeClr val="tx1"/>
              </a:solidFill>
              <a:effectLst/>
            </a:endParaRPr>
          </a:p>
          <a:p>
            <a:pPr marL="0" lvl="0" indent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3C6B0-7917-F508-A3DE-21A2D58C7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168" name="Rectangle 167">
            <a:extLst>
              <a:ext uri="{FF2B5EF4-FFF2-40B4-BE49-F238E27FC236}">
                <a16:creationId xmlns:a16="http://schemas.microsoft.com/office/drawing/2014/main" id="{C45B0FF7-9CB0-2B52-4D04-DB713F2FB12F}"/>
              </a:ext>
            </a:extLst>
          </p:cNvPr>
          <p:cNvSpPr/>
          <p:nvPr/>
        </p:nvSpPr>
        <p:spPr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/>
              <a:t>The </a:t>
            </a:r>
            <a:r>
              <a:rPr lang="en-US" sz="1600" b="1" dirty="0" err="1"/>
              <a:t>EuXFEL</a:t>
            </a:r>
            <a:endParaRPr lang="en-US" sz="1600" b="1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Quench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69" name="Flowchart: Connector 168">
            <a:extLst>
              <a:ext uri="{FF2B5EF4-FFF2-40B4-BE49-F238E27FC236}">
                <a16:creationId xmlns:a16="http://schemas.microsoft.com/office/drawing/2014/main" id="{60E105D8-9D85-7D27-1506-CEA5524A7E53}"/>
              </a:ext>
            </a:extLst>
          </p:cNvPr>
          <p:cNvSpPr/>
          <p:nvPr/>
        </p:nvSpPr>
        <p:spPr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9469D93-25F9-FF4D-CCA6-A23247CBDE50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094E68-F4A7-CC13-0C2F-F12D20B1EA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sp>
        <p:nvSpPr>
          <p:cNvPr id="7" name="Google Shape;141;p22">
            <a:extLst>
              <a:ext uri="{FF2B5EF4-FFF2-40B4-BE49-F238E27FC236}">
                <a16:creationId xmlns:a16="http://schemas.microsoft.com/office/drawing/2014/main" id="{774AA9EF-3F88-1770-AF05-2648166B8C54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9C14F6-B1F1-479B-76F9-E0FC20EB4579}"/>
              </a:ext>
            </a:extLst>
          </p:cNvPr>
          <p:cNvSpPr txBox="1"/>
          <p:nvPr/>
        </p:nvSpPr>
        <p:spPr>
          <a:xfrm>
            <a:off x="7827582" y="5316678"/>
            <a:ext cx="37153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The course of the European XFEL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F50165-28D8-7776-B92C-3A620A546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26" y="1161159"/>
            <a:ext cx="6214014" cy="41478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861099-EC76-CA3C-0D33-D6E91ED0AA2A}"/>
              </a:ext>
            </a:extLst>
          </p:cNvPr>
          <p:cNvSpPr txBox="1"/>
          <p:nvPr/>
        </p:nvSpPr>
        <p:spPr>
          <a:xfrm>
            <a:off x="9329077" y="5068799"/>
            <a:ext cx="28629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de-DE" sz="1050" dirty="0">
                <a:solidFill>
                  <a:schemeClr val="bg1"/>
                </a:solidFill>
                <a:effectLst/>
              </a:rPr>
              <a:t>© DESY / R. Schaaf und D. Schröder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586EA-9B3C-08BE-B258-47663AF271D1}"/>
              </a:ext>
            </a:extLst>
          </p:cNvPr>
          <p:cNvSpPr txBox="1"/>
          <p:nvPr/>
        </p:nvSpPr>
        <p:spPr>
          <a:xfrm>
            <a:off x="316700" y="565383"/>
            <a:ext cx="2231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The </a:t>
            </a:r>
            <a:r>
              <a:rPr lang="en-US" sz="1800" b="1" dirty="0" err="1">
                <a:solidFill>
                  <a:schemeClr val="accent2"/>
                </a:solidFill>
              </a:rPr>
              <a:t>EuXFEL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8EC36B-BACD-1053-C1D0-D423A6801CDA}"/>
              </a:ext>
            </a:extLst>
          </p:cNvPr>
          <p:cNvSpPr txBox="1"/>
          <p:nvPr/>
        </p:nvSpPr>
        <p:spPr>
          <a:xfrm>
            <a:off x="1899683" y="2320059"/>
            <a:ext cx="408214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Located in Hamburg, Germany</a:t>
            </a:r>
          </a:p>
          <a:p>
            <a:pPr marL="742950" lvl="1" indent="-285750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</a:rPr>
              <a:t>Total length of </a:t>
            </a:r>
            <a:r>
              <a:rPr lang="en-US" dirty="0"/>
              <a:t>3.4 kilometers</a:t>
            </a:r>
          </a:p>
          <a:p>
            <a:pPr marL="742950" lvl="1" indent="-285750"/>
            <a:endParaRPr lang="en-US" dirty="0">
              <a:solidFill>
                <a:schemeClr val="tx1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</a:rPr>
              <a:t>Electron acceleration to high                          energies of up to 17.5 GeV</a:t>
            </a:r>
          </a:p>
          <a:p>
            <a:pPr marL="742950" lvl="1" indent="-285750"/>
            <a:endParaRPr lang="en-US" b="1" dirty="0">
              <a:solidFill>
                <a:schemeClr val="tx1"/>
              </a:solidFill>
              <a:effectLst/>
            </a:endParaRPr>
          </a:p>
          <a:p>
            <a:pPr marL="742950" lvl="1" indent="-285750"/>
            <a:endParaRPr lang="en-US" dirty="0">
              <a:solidFill>
                <a:schemeClr val="tx1"/>
              </a:solidFill>
            </a:endParaRPr>
          </a:p>
          <a:p>
            <a:pPr marL="742950" lvl="1" indent="-28575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16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889DC8B-67EA-4B0E-6E36-672F9FE5149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" name="TextBox 169">
            <a:extLst>
              <a:ext uri="{FF2B5EF4-FFF2-40B4-BE49-F238E27FC236}">
                <a16:creationId xmlns:a16="http://schemas.microsoft.com/office/drawing/2014/main" id="{888BA6FF-EE3F-68AE-3EC0-6227F865B8C1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C51C7-FC91-6A47-1AF1-E175124110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6E78B3-AB07-E1BD-8611-A5AC69245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1C7C46-9CF3-2AAD-04BF-B03FCB8C3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2226B7-F426-44D4-D835-EFCB1CC75D0F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Quench Detection</a:t>
            </a:r>
            <a:endParaRPr lang="en-US" sz="14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0C673716-08CA-E957-F455-4E9E221EA8C0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391A0FB2-3315-2D15-E7FE-F32EB2D0158B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42DADF7-3CB4-2050-A1F6-CBB9AE7479E0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3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F324F3-CDFA-19BB-6D93-F2101BCA6774}"/>
              </a:ext>
            </a:extLst>
          </p:cNvPr>
          <p:cNvSpPr txBox="1"/>
          <p:nvPr/>
        </p:nvSpPr>
        <p:spPr bwMode="auto">
          <a:xfrm>
            <a:off x="316700" y="565383"/>
            <a:ext cx="22314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Quench Detection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ML-based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864980-550C-11BE-F4DC-F231491FE8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8" b="1"/>
          <a:stretch/>
        </p:blipFill>
        <p:spPr>
          <a:xfrm>
            <a:off x="3673377" y="815461"/>
            <a:ext cx="6463887" cy="45299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C1B1B52-055D-3A86-EABE-B699957D764A}"/>
              </a:ext>
            </a:extLst>
          </p:cNvPr>
          <p:cNvSpPr txBox="1"/>
          <p:nvPr/>
        </p:nvSpPr>
        <p:spPr>
          <a:xfrm>
            <a:off x="5632648" y="5378993"/>
            <a:ext cx="15527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ROC-AUC=99.3</a:t>
            </a:r>
          </a:p>
          <a:p>
            <a:r>
              <a:rPr lang="en-US" sz="1400" dirty="0"/>
              <a:t>FPR=0.06</a:t>
            </a:r>
          </a:p>
          <a:p>
            <a:r>
              <a:rPr lang="en-US" sz="1400" dirty="0">
                <a:solidFill>
                  <a:schemeClr val="tx1"/>
                </a:solidFill>
              </a:rPr>
              <a:t>TPR=98.6</a:t>
            </a:r>
            <a:endParaRPr lang="en-US" sz="1400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EAB8C42-615F-EF2B-F34D-C39160EEC9B3}"/>
              </a:ext>
            </a:extLst>
          </p:cNvPr>
          <p:cNvSpPr/>
          <p:nvPr/>
        </p:nvSpPr>
        <p:spPr bwMode="auto">
          <a:xfrm rot="17501434">
            <a:off x="6223284" y="5061168"/>
            <a:ext cx="545492" cy="2042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691B1-FCC7-A235-814F-E893379FC3B3}"/>
              </a:ext>
            </a:extLst>
          </p:cNvPr>
          <p:cNvSpPr txBox="1"/>
          <p:nvPr/>
        </p:nvSpPr>
        <p:spPr>
          <a:xfrm rot="18857507">
            <a:off x="4426129" y="4581862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euc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39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25366A7-B81D-4C56-84AC-C1730308D9E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" name="TextBox 169">
            <a:extLst>
              <a:ext uri="{FF2B5EF4-FFF2-40B4-BE49-F238E27FC236}">
                <a16:creationId xmlns:a16="http://schemas.microsoft.com/office/drawing/2014/main" id="{415D6574-362D-0EB9-7321-9271DC43D1B8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47672-21A9-DE91-2F4C-B38F3DB56C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802298-A8F0-DD95-80CF-2B3B96978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BD9669-5C47-3B20-C2DD-4A9ABC9BB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2F8513-14B2-999A-98D0-91C70AB0C226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Quench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788FE968-3845-6E61-E595-265B17F19BC8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167FBFD5-F721-08A1-9DE7-44F42CE471EB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DEF21BF-B3FA-1439-153C-C92E0B2B2E5E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4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6ADBBF-EAE4-DF3C-0225-5C631837F23A}"/>
              </a:ext>
            </a:extLst>
          </p:cNvPr>
          <p:cNvSpPr/>
          <p:nvPr/>
        </p:nvSpPr>
        <p:spPr>
          <a:xfrm>
            <a:off x="9135594" y="2068902"/>
            <a:ext cx="2584179" cy="77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D9D2EA-07AC-3CAD-F7EB-5C14A7F3F848}"/>
              </a:ext>
            </a:extLst>
          </p:cNvPr>
          <p:cNvSpPr txBox="1"/>
          <p:nvPr/>
        </p:nvSpPr>
        <p:spPr>
          <a:xfrm>
            <a:off x="1913806" y="1774931"/>
            <a:ext cx="5475822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Postmortem snapshot files, 250 pulses (50 first nominal)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RF signals sampled at 1 </a:t>
            </a:r>
            <a:r>
              <a:rPr lang="en-US" dirty="0" err="1"/>
              <a:t>Mhz</a:t>
            </a:r>
            <a:r>
              <a:rPr lang="en-US" dirty="0"/>
              <a:t> </a:t>
            </a:r>
            <a:endParaRPr lang="en-US" dirty="0">
              <a:solidFill>
                <a:schemeClr val="tx1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Fault detection included in the trip event logger (TEL), including a visualization tool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TEL runs daily along with the ML-based quench identification (</a:t>
            </a:r>
            <a:r>
              <a:rPr lang="en-US" sz="1800" kern="0" dirty="0">
                <a:solidFill>
                  <a:schemeClr val="tx1"/>
                </a:solidFill>
              </a:rPr>
              <a:t>GLR+K-medoids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16539D-607F-387F-43B1-F5B7BE240A4E}"/>
              </a:ext>
            </a:extLst>
          </p:cNvPr>
          <p:cNvSpPr txBox="1"/>
          <p:nvPr/>
        </p:nvSpPr>
        <p:spPr bwMode="auto">
          <a:xfrm>
            <a:off x="316700" y="565383"/>
            <a:ext cx="22314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Deployment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Data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738C2E-2EDD-31F2-5941-8DEAE7E782D2}"/>
              </a:ext>
            </a:extLst>
          </p:cNvPr>
          <p:cNvSpPr txBox="1"/>
          <p:nvPr/>
        </p:nvSpPr>
        <p:spPr>
          <a:xfrm>
            <a:off x="7585818" y="6046541"/>
            <a:ext cx="45909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1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Timm, J., et al. </a:t>
            </a:r>
            <a:r>
              <a:rPr lang="en-US" sz="11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trip event logger for online fault diagnosis at the European XFEL.IPAC, (2021)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E946BA-2739-209D-F439-7161E2FDED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628" y="1677069"/>
            <a:ext cx="4590918" cy="32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84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3FAA541-8CF6-E783-E700-7525859CB67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" name="TextBox 169">
            <a:extLst>
              <a:ext uri="{FF2B5EF4-FFF2-40B4-BE49-F238E27FC236}">
                <a16:creationId xmlns:a16="http://schemas.microsoft.com/office/drawing/2014/main" id="{0628C148-999E-8ED1-62C7-A7C881B74DCF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522D7-C218-D867-8EC1-784891B8DB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7F586F-AF05-25A0-3AE5-365C606C8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EDF013-BFF8-6B6D-B293-526BCAC38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642D7B-022F-34F2-E232-E97B00950668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Quench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47247E73-DA1D-9FDE-5086-2919E953D67B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5FC0754E-7C10-665B-E4B6-3A69ECBEED17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19ED749-C7D3-4F10-4442-90A5A7BE5BB7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4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477D21-9B71-12E4-41EB-DD5A8F1C75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 t="14927" b="10028"/>
          <a:stretch/>
        </p:blipFill>
        <p:spPr bwMode="auto">
          <a:xfrm>
            <a:off x="7632552" y="1288980"/>
            <a:ext cx="2883048" cy="12963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F112D6-2B9F-A833-E2FC-2787C0698735}"/>
              </a:ext>
            </a:extLst>
          </p:cNvPr>
          <p:cNvSpPr txBox="1"/>
          <p:nvPr/>
        </p:nvSpPr>
        <p:spPr bwMode="auto">
          <a:xfrm>
            <a:off x="316700" y="565383"/>
            <a:ext cx="22314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Deployment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Insights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4A4EAE-2717-BB31-1412-0865435648B0}"/>
              </a:ext>
            </a:extLst>
          </p:cNvPr>
          <p:cNvSpPr txBox="1"/>
          <p:nvPr/>
        </p:nvSpPr>
        <p:spPr>
          <a:xfrm>
            <a:off x="2087104" y="1240471"/>
            <a:ext cx="5452497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Reports are generated to gain insights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Emails, Web interface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D3DE1E-D41A-6FAD-D27C-34D7A0EF86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07"/>
          <a:stretch/>
        </p:blipFill>
        <p:spPr>
          <a:xfrm>
            <a:off x="2386806" y="3684027"/>
            <a:ext cx="9716687" cy="28142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B39A6B-0957-FDE4-108F-220B80AB249A}"/>
              </a:ext>
            </a:extLst>
          </p:cNvPr>
          <p:cNvSpPr txBox="1"/>
          <p:nvPr/>
        </p:nvSpPr>
        <p:spPr>
          <a:xfrm>
            <a:off x="3835101" y="3061813"/>
            <a:ext cx="16396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Affected stations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4AD107-B535-722B-FA82-6FD4229ADB6F}"/>
              </a:ext>
            </a:extLst>
          </p:cNvPr>
          <p:cNvSpPr txBox="1"/>
          <p:nvPr/>
        </p:nvSpPr>
        <p:spPr bwMode="auto">
          <a:xfrm>
            <a:off x="5308003" y="2889686"/>
            <a:ext cx="1457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Number of affected cavities 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E07A443-DF55-BCCC-B905-A5926C821F69}"/>
              </a:ext>
            </a:extLst>
          </p:cNvPr>
          <p:cNvCxnSpPr>
            <a:cxnSpLocks/>
          </p:cNvCxnSpPr>
          <p:nvPr/>
        </p:nvCxnSpPr>
        <p:spPr bwMode="auto">
          <a:xfrm>
            <a:off x="6036833" y="3346386"/>
            <a:ext cx="0" cy="804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257B60E-395A-807C-4A6F-2988C9670898}"/>
              </a:ext>
            </a:extLst>
          </p:cNvPr>
          <p:cNvSpPr txBox="1"/>
          <p:nvPr/>
        </p:nvSpPr>
        <p:spPr bwMode="auto">
          <a:xfrm>
            <a:off x="6717254" y="2884916"/>
            <a:ext cx="1457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Number of faulty pulses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1E357D-0B2D-D5CF-5E5A-57ACC28EACF7}"/>
              </a:ext>
            </a:extLst>
          </p:cNvPr>
          <p:cNvSpPr txBox="1"/>
          <p:nvPr/>
        </p:nvSpPr>
        <p:spPr bwMode="auto">
          <a:xfrm>
            <a:off x="7867428" y="2867732"/>
            <a:ext cx="1686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Number of quenching pulses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1CE25C-FF7B-08DA-2996-ACA14A4579DC}"/>
              </a:ext>
            </a:extLst>
          </p:cNvPr>
          <p:cNvSpPr txBox="1"/>
          <p:nvPr/>
        </p:nvSpPr>
        <p:spPr bwMode="auto">
          <a:xfrm>
            <a:off x="9361845" y="2844245"/>
            <a:ext cx="1457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Number of missing signals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6D1E9F-6AC5-5839-BA11-CD38145CB0ED}"/>
              </a:ext>
            </a:extLst>
          </p:cNvPr>
          <p:cNvSpPr txBox="1"/>
          <p:nvPr/>
        </p:nvSpPr>
        <p:spPr bwMode="auto">
          <a:xfrm>
            <a:off x="10746894" y="2992637"/>
            <a:ext cx="14576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Ignored cavity</a:t>
            </a:r>
            <a:endParaRPr lang="en-US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7AAF88-B513-58DC-F925-4EF42A8342C1}"/>
              </a:ext>
            </a:extLst>
          </p:cNvPr>
          <p:cNvCxnSpPr>
            <a:cxnSpLocks/>
            <a:stCxn id="29" idx="2"/>
          </p:cNvCxnSpPr>
          <p:nvPr/>
        </p:nvCxnSpPr>
        <p:spPr bwMode="auto">
          <a:xfrm flipH="1">
            <a:off x="11120716" y="3300414"/>
            <a:ext cx="355008" cy="830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4E0B5177-EB5E-48F6-2348-80D7D08619EA}"/>
              </a:ext>
            </a:extLst>
          </p:cNvPr>
          <p:cNvSpPr txBox="1"/>
          <p:nvPr/>
        </p:nvSpPr>
        <p:spPr bwMode="auto">
          <a:xfrm>
            <a:off x="6292308" y="6158897"/>
            <a:ext cx="6680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Daily reports</a:t>
            </a:r>
            <a:endParaRPr lang="en-US" dirty="0"/>
          </a:p>
        </p:txBody>
      </p: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448060D0-66E3-5F0B-FCFF-EFE71231D35E}"/>
              </a:ext>
            </a:extLst>
          </p:cNvPr>
          <p:cNvCxnSpPr>
            <a:cxnSpLocks/>
          </p:cNvCxnSpPr>
          <p:nvPr/>
        </p:nvCxnSpPr>
        <p:spPr bwMode="auto">
          <a:xfrm flipH="1">
            <a:off x="9444737" y="3311092"/>
            <a:ext cx="355008" cy="830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3CEEBC21-4FB8-B933-976B-79A25976154B}"/>
              </a:ext>
            </a:extLst>
          </p:cNvPr>
          <p:cNvCxnSpPr>
            <a:cxnSpLocks/>
          </p:cNvCxnSpPr>
          <p:nvPr/>
        </p:nvCxnSpPr>
        <p:spPr bwMode="auto">
          <a:xfrm flipH="1">
            <a:off x="7975897" y="3320005"/>
            <a:ext cx="355008" cy="830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ECD35625-8B18-E059-3E05-C3B1CE4E8A01}"/>
              </a:ext>
            </a:extLst>
          </p:cNvPr>
          <p:cNvCxnSpPr>
            <a:cxnSpLocks/>
          </p:cNvCxnSpPr>
          <p:nvPr/>
        </p:nvCxnSpPr>
        <p:spPr bwMode="auto">
          <a:xfrm flipH="1">
            <a:off x="7022815" y="3320005"/>
            <a:ext cx="355008" cy="830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824D135C-8F6A-5C28-BC33-88A129F1D351}"/>
              </a:ext>
            </a:extLst>
          </p:cNvPr>
          <p:cNvCxnSpPr>
            <a:cxnSpLocks/>
          </p:cNvCxnSpPr>
          <p:nvPr/>
        </p:nvCxnSpPr>
        <p:spPr bwMode="auto">
          <a:xfrm>
            <a:off x="4535245" y="3346386"/>
            <a:ext cx="0" cy="804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705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DB52BB8-C01E-4D2F-5CBA-A814A2CB095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" name="TextBox 169">
            <a:extLst>
              <a:ext uri="{FF2B5EF4-FFF2-40B4-BE49-F238E27FC236}">
                <a16:creationId xmlns:a16="http://schemas.microsoft.com/office/drawing/2014/main" id="{228EFC1F-E91D-0BCA-918B-BFFFC8A4280D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13EA5-FEDF-AB24-5FD1-F92CCBE23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CEA116-4CF6-DA4B-D49A-7CC2F25CE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542C9C-1450-5554-D5FE-5A69E4640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5751A4-D395-69DF-9FD5-0D08DD0990E1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Quench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D7C64A33-ACDE-AAF5-BA2F-0140EF507094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68DBAAF3-AE8E-775F-1F96-83B573911D39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A79EF04-7075-0703-847A-EC0CBE4DC3CA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4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4DDDBF-5B71-CDE6-5E74-32B956962B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 t="14927" b="10028"/>
          <a:stretch/>
        </p:blipFill>
        <p:spPr bwMode="auto">
          <a:xfrm>
            <a:off x="7632552" y="1288980"/>
            <a:ext cx="2883048" cy="12963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26AF02-C77C-1285-0863-804A3168178C}"/>
              </a:ext>
            </a:extLst>
          </p:cNvPr>
          <p:cNvSpPr txBox="1"/>
          <p:nvPr/>
        </p:nvSpPr>
        <p:spPr bwMode="auto">
          <a:xfrm>
            <a:off x="316700" y="565383"/>
            <a:ext cx="22314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Deployment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Insights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7E9A5-5B96-2DA3-D687-E987A5AA70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1319" y="2646518"/>
            <a:ext cx="7425199" cy="3549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C19013-F33F-EFE6-6F15-FDAA5C0B1E8F}"/>
              </a:ext>
            </a:extLst>
          </p:cNvPr>
          <p:cNvSpPr txBox="1"/>
          <p:nvPr/>
        </p:nvSpPr>
        <p:spPr bwMode="auto">
          <a:xfrm>
            <a:off x="6096000" y="2536193"/>
            <a:ext cx="2172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Details on the known faulty pulses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629A22-832B-2EB2-9C2D-BFB7695378CF}"/>
              </a:ext>
            </a:extLst>
          </p:cNvPr>
          <p:cNvCxnSpPr>
            <a:cxnSpLocks/>
          </p:cNvCxnSpPr>
          <p:nvPr/>
        </p:nvCxnSpPr>
        <p:spPr bwMode="auto">
          <a:xfrm flipH="1">
            <a:off x="5647765" y="2800405"/>
            <a:ext cx="424030" cy="581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0D05958-A396-C50A-2623-6EFDC3F865BC}"/>
              </a:ext>
            </a:extLst>
          </p:cNvPr>
          <p:cNvSpPr txBox="1"/>
          <p:nvPr/>
        </p:nvSpPr>
        <p:spPr bwMode="auto">
          <a:xfrm>
            <a:off x="8730145" y="2733654"/>
            <a:ext cx="21724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RF signals, residuals and GLR of the known faulty pulses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A8FC6F-58D2-6F4C-35C6-8CE0CDE081B2}"/>
              </a:ext>
            </a:extLst>
          </p:cNvPr>
          <p:cNvCxnSpPr>
            <a:cxnSpLocks/>
          </p:cNvCxnSpPr>
          <p:nvPr/>
        </p:nvCxnSpPr>
        <p:spPr bwMode="auto">
          <a:xfrm flipH="1">
            <a:off x="8292636" y="3056571"/>
            <a:ext cx="424030" cy="581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2EEA6F6-A847-D2C8-2052-4E5673C50F30}"/>
              </a:ext>
            </a:extLst>
          </p:cNvPr>
          <p:cNvSpPr txBox="1"/>
          <p:nvPr/>
        </p:nvSpPr>
        <p:spPr bwMode="auto">
          <a:xfrm>
            <a:off x="6292308" y="6158897"/>
            <a:ext cx="6680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Daily reports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0F8D06-30DC-5F0F-5C81-0A56BED0452B}"/>
              </a:ext>
            </a:extLst>
          </p:cNvPr>
          <p:cNvSpPr txBox="1"/>
          <p:nvPr/>
        </p:nvSpPr>
        <p:spPr bwMode="auto">
          <a:xfrm>
            <a:off x="2087104" y="1240471"/>
            <a:ext cx="5452497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Reports are generated to gain insights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Emails, Web interface</a:t>
            </a:r>
          </a:p>
        </p:txBody>
      </p:sp>
    </p:spTree>
    <p:extLst>
      <p:ext uri="{BB962C8B-B14F-4D97-AF65-F5344CB8AC3E}">
        <p14:creationId xmlns:p14="http://schemas.microsoft.com/office/powerpoint/2010/main" val="3877829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A4A3033-4B1B-4E08-0818-B44BFA99B10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" name="TextBox 169">
            <a:extLst>
              <a:ext uri="{FF2B5EF4-FFF2-40B4-BE49-F238E27FC236}">
                <a16:creationId xmlns:a16="http://schemas.microsoft.com/office/drawing/2014/main" id="{6E3EC2AB-298D-B041-07FB-8CC03261E445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1ABA81-E10B-0524-E153-72DC7B8128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DC4DB3-CD14-E9C3-B881-FC52F4FC0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4F890E-38B6-839A-79D0-F488E63D5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DA78F0-5876-905B-C06B-871476FE4E21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Quench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3C7F80A-6EB6-25AC-36A2-63DDC2BFC548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D80AD2F9-141A-10F0-8AA1-F4CE06AA21E6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C3D2E882-53DC-98EC-4BB6-05FD4CA39476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4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8766E-AA60-1E5F-95F2-4C4B4C052A58}"/>
              </a:ext>
            </a:extLst>
          </p:cNvPr>
          <p:cNvSpPr txBox="1"/>
          <p:nvPr/>
        </p:nvSpPr>
        <p:spPr bwMode="auto">
          <a:xfrm>
            <a:off x="316700" y="565383"/>
            <a:ext cx="22314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Deployment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Insights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C79517-3297-F7AE-34C5-B7F011BD49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808" y="2796617"/>
            <a:ext cx="5471831" cy="32836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F701BA-446E-A07C-8F99-27EE7CB45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503" y="2751842"/>
            <a:ext cx="4334931" cy="33283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B0D9B4-A758-53D8-2AFF-467808B197A4}"/>
              </a:ext>
            </a:extLst>
          </p:cNvPr>
          <p:cNvSpPr txBox="1"/>
          <p:nvPr/>
        </p:nvSpPr>
        <p:spPr bwMode="auto">
          <a:xfrm>
            <a:off x="3725220" y="2472880"/>
            <a:ext cx="2598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Distribution of the faults and quenches over the year 2022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92DDAF-5D22-A2C3-FC0A-B94A5DCD893B}"/>
              </a:ext>
            </a:extLst>
          </p:cNvPr>
          <p:cNvSpPr txBox="1"/>
          <p:nvPr/>
        </p:nvSpPr>
        <p:spPr bwMode="auto">
          <a:xfrm>
            <a:off x="8194658" y="2443063"/>
            <a:ext cx="3231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Distribution of the quenches over the stations and the cavities in 2022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ACE03C-611C-B89B-1C41-58C2EFEBBB82}"/>
              </a:ext>
            </a:extLst>
          </p:cNvPr>
          <p:cNvSpPr txBox="1"/>
          <p:nvPr/>
        </p:nvSpPr>
        <p:spPr bwMode="auto">
          <a:xfrm>
            <a:off x="5808214" y="6153348"/>
            <a:ext cx="6680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Yearly / half-yearly</a:t>
            </a:r>
            <a:r>
              <a:rPr lang="en-US" dirty="0">
                <a:solidFill>
                  <a:schemeClr val="tx1"/>
                </a:solidFill>
              </a:rPr>
              <a:t> reports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B4864F-80B8-DFFF-CDF7-F867391CCF83}"/>
              </a:ext>
            </a:extLst>
          </p:cNvPr>
          <p:cNvSpPr txBox="1"/>
          <p:nvPr/>
        </p:nvSpPr>
        <p:spPr bwMode="auto">
          <a:xfrm>
            <a:off x="2087104" y="1240471"/>
            <a:ext cx="5452497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Reports are generated to gain insights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Emails, Web interface</a:t>
            </a:r>
          </a:p>
        </p:txBody>
      </p:sp>
    </p:spTree>
    <p:extLst>
      <p:ext uri="{BB962C8B-B14F-4D97-AF65-F5344CB8AC3E}">
        <p14:creationId xmlns:p14="http://schemas.microsoft.com/office/powerpoint/2010/main" val="3155420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7702E97-4E00-0D15-F517-A99F55AACE8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" name="TextBox 169">
            <a:extLst>
              <a:ext uri="{FF2B5EF4-FFF2-40B4-BE49-F238E27FC236}">
                <a16:creationId xmlns:a16="http://schemas.microsoft.com/office/drawing/2014/main" id="{4366C573-E3DB-050F-4B01-84D8D6CFAC0C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853A-0924-2D77-6328-94A905CDA9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3124BE-4567-628B-1C16-02D0321F1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CB2759-9B6D-DFAD-7EF4-5F54716BD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CA920A-11EA-7065-B060-89E8CDA88F68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Quench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03F38A85-82E7-BF5D-0D30-D80135E14376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7371D3D4-34EF-E7E7-CC86-93562E44B183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6B3F1FC4-1C46-872A-1192-9B5BB0580E49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4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A32AA0-E767-5AB9-CA6C-6F90468D5B57}"/>
              </a:ext>
            </a:extLst>
          </p:cNvPr>
          <p:cNvSpPr txBox="1"/>
          <p:nvPr/>
        </p:nvSpPr>
        <p:spPr bwMode="auto">
          <a:xfrm>
            <a:off x="316700" y="565383"/>
            <a:ext cx="22314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Deployment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Labeling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D5D4C4-06C1-24BF-474C-3A6DD55997A9}"/>
              </a:ext>
            </a:extLst>
          </p:cNvPr>
          <p:cNvSpPr txBox="1"/>
          <p:nvPr/>
        </p:nvSpPr>
        <p:spPr>
          <a:xfrm>
            <a:off x="1909587" y="510042"/>
            <a:ext cx="6753424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Help from the LLRF group with the data labeling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Difficult and time-consuming task, thousands of traces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GUI and a web </a:t>
            </a:r>
            <a:r>
              <a:rPr lang="en-US" dirty="0"/>
              <a:t>application</a:t>
            </a:r>
            <a:r>
              <a:rPr lang="en-US" dirty="0">
                <a:solidFill>
                  <a:schemeClr val="tx1"/>
                </a:solidFill>
              </a:rPr>
              <a:t> are being developed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307E68-40C4-50D9-83A6-9ED449195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011" y="5537287"/>
            <a:ext cx="1434348" cy="83916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A8B3BC-05B2-864D-51E5-CC4F5D9C3512}"/>
              </a:ext>
            </a:extLst>
          </p:cNvPr>
          <p:cNvSpPr/>
          <p:nvPr/>
        </p:nvSpPr>
        <p:spPr>
          <a:xfrm>
            <a:off x="6552598" y="5639834"/>
            <a:ext cx="1509823" cy="8089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24A296-448E-D836-691B-D4B5800EA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07" y="5714267"/>
            <a:ext cx="1813163" cy="604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9628158-049D-6DA7-BA0B-AE28CBB8B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80" y="5596014"/>
            <a:ext cx="803077" cy="8391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3EFAE6-26B5-5E74-D0BA-287523B24F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5"/>
          <a:stretch/>
        </p:blipFill>
        <p:spPr>
          <a:xfrm>
            <a:off x="7271485" y="3138026"/>
            <a:ext cx="4926516" cy="2334855"/>
          </a:xfrm>
          <a:prstGeom prst="rect">
            <a:avLst/>
          </a:prstGeom>
        </p:spPr>
      </p:pic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AF81FA38-15EF-F8D7-5216-F5C2C091DC82}"/>
              </a:ext>
            </a:extLst>
          </p:cNvPr>
          <p:cNvCxnSpPr>
            <a:cxnSpLocks/>
          </p:cNvCxnSpPr>
          <p:nvPr/>
        </p:nvCxnSpPr>
        <p:spPr>
          <a:xfrm rot="5400000">
            <a:off x="6900649" y="2292325"/>
            <a:ext cx="836434" cy="770737"/>
          </a:xfrm>
          <a:prstGeom prst="bentConnector3">
            <a:avLst>
              <a:gd name="adj1" fmla="val 6157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94CEB36A-5FF3-815B-6658-C45000F50F77}"/>
              </a:ext>
            </a:extLst>
          </p:cNvPr>
          <p:cNvCxnSpPr>
            <a:cxnSpLocks/>
          </p:cNvCxnSpPr>
          <p:nvPr/>
        </p:nvCxnSpPr>
        <p:spPr bwMode="auto">
          <a:xfrm>
            <a:off x="7697331" y="2780037"/>
            <a:ext cx="902980" cy="300408"/>
          </a:xfrm>
          <a:prstGeom prst="bentConnector3">
            <a:avLst>
              <a:gd name="adj1" fmla="val 10003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B57D1B86-8E43-43AD-E453-478D5204B3DB}"/>
              </a:ext>
            </a:extLst>
          </p:cNvPr>
          <p:cNvSpPr txBox="1"/>
          <p:nvPr/>
        </p:nvSpPr>
        <p:spPr bwMode="auto">
          <a:xfrm>
            <a:off x="5467870" y="1838178"/>
            <a:ext cx="4458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Help in the process through the QDS findings with the station events, and the ML predictions with the pulses</a:t>
            </a:r>
            <a:endParaRPr lang="en-US" dirty="0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872CAB15-F318-A6AE-9005-17FD55F8F2BB}"/>
              </a:ext>
            </a:extLst>
          </p:cNvPr>
          <p:cNvSpPr/>
          <p:nvPr/>
        </p:nvSpPr>
        <p:spPr>
          <a:xfrm>
            <a:off x="10509560" y="3122028"/>
            <a:ext cx="588579" cy="252026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A2948271-8E3B-BE5E-2922-F1A7C98F156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257"/>
          <a:stretch/>
        </p:blipFill>
        <p:spPr>
          <a:xfrm>
            <a:off x="2362200" y="3138026"/>
            <a:ext cx="4909285" cy="2359403"/>
          </a:xfrm>
          <a:prstGeom prst="rect">
            <a:avLst/>
          </a:prstGeom>
        </p:spPr>
      </p:pic>
      <p:sp>
        <p:nvSpPr>
          <p:cNvPr id="177" name="Oval 176">
            <a:extLst>
              <a:ext uri="{FF2B5EF4-FFF2-40B4-BE49-F238E27FC236}">
                <a16:creationId xmlns:a16="http://schemas.microsoft.com/office/drawing/2014/main" id="{43D49A5A-0A17-1321-4F37-70544C4D21E0}"/>
              </a:ext>
            </a:extLst>
          </p:cNvPr>
          <p:cNvSpPr/>
          <p:nvPr/>
        </p:nvSpPr>
        <p:spPr bwMode="auto">
          <a:xfrm>
            <a:off x="2334459" y="3306694"/>
            <a:ext cx="1060383" cy="64212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2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F504A14-5D53-0CEB-629E-9C7724D1FBF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" name="TextBox 169">
            <a:extLst>
              <a:ext uri="{FF2B5EF4-FFF2-40B4-BE49-F238E27FC236}">
                <a16:creationId xmlns:a16="http://schemas.microsoft.com/office/drawing/2014/main" id="{290201AF-B1C2-86AA-2EF8-2CAEE1D002BB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7DAD4-0D5D-7108-3D20-5FCDC35A14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353226-05A1-C739-034D-67C77CCDC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BD86FB-040A-8199-165B-59C362F4B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6CFA56-B32A-DB5B-0DB3-24C278CB6D35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Quench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48B878D-0E5D-F408-4553-D3A5BB85AF7C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01B4FDFA-9F63-522E-BABE-36B7D221366B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2708221-7CA6-7FFE-40DF-5B4C7662C2FE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5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9C86D4-D829-86B9-4672-C226021CB3A6}"/>
              </a:ext>
            </a:extLst>
          </p:cNvPr>
          <p:cNvSpPr txBox="1"/>
          <p:nvPr/>
        </p:nvSpPr>
        <p:spPr>
          <a:xfrm>
            <a:off x="2548173" y="1312636"/>
            <a:ext cx="9428894" cy="4022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Results validation, more data, but smarter labeling ( with an expert-in-the-loop strategy)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Explore other architectures (such as transformers) for the quench detection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Go online, firmware implementation has already started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Explore the possibility of early detection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Incremental learning to scale up and detect more anomalies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EE7133-E6C8-46AB-1E55-D425B46E1B5A}"/>
              </a:ext>
            </a:extLst>
          </p:cNvPr>
          <p:cNvSpPr txBox="1"/>
          <p:nvPr/>
        </p:nvSpPr>
        <p:spPr bwMode="auto">
          <a:xfrm>
            <a:off x="316700" y="565383"/>
            <a:ext cx="2231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Outlook</a:t>
            </a:r>
            <a:endParaRPr lang="en-US" sz="1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12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 bwMode="auto">
          <a:xfrm>
            <a:off x="4713287" y="2317442"/>
            <a:ext cx="2237239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/>
            </a:pPr>
            <a:r>
              <a:rPr lang="en-US" dirty="0"/>
              <a:t>Thank you </a:t>
            </a:r>
            <a:r>
              <a:rPr lang="en-US" sz="2800" dirty="0">
                <a:solidFill>
                  <a:srgbClr val="F18F1F"/>
                </a:solidFill>
              </a:rPr>
              <a:t>!</a:t>
            </a:r>
            <a:endParaRPr dirty="0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9469D93-25F9-FF4D-CCA6-A23247CBDE50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3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CF390-9D4F-5D53-0F2A-C5C9858B61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AB86A-42C8-C905-F9B7-D2F4DD4721D7}"/>
              </a:ext>
            </a:extLst>
          </p:cNvPr>
          <p:cNvSpPr txBox="1"/>
          <p:nvPr/>
        </p:nvSpPr>
        <p:spPr>
          <a:xfrm>
            <a:off x="2572764" y="3149732"/>
            <a:ext cx="6518287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Lynda Boukela</a:t>
            </a:r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Deutsches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Elektronen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-Synchrotron DESY, Hamburg, Germany</a:t>
            </a: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r>
              <a:rPr lang="en-US" dirty="0"/>
              <a:t>lynda.boukela@desy.de</a:t>
            </a:r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33A72-94D3-68DD-A512-0FBAB24F5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8E9D6-1765-C8DA-FEB3-9EBB25421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7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C37016-DD67-84E3-C441-33E05E7C7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483"/>
          <a:stretch/>
        </p:blipFill>
        <p:spPr bwMode="auto">
          <a:xfrm>
            <a:off x="2972073" y="550836"/>
            <a:ext cx="8670698" cy="2248349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F9469D93-25F9-FF4D-CCA6-A23247CBDE50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094E68-F4A7-CC13-0C2F-F12D20B1EA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59F99D-9CE9-5F77-9127-A591A43D5F1E}"/>
              </a:ext>
            </a:extLst>
          </p:cNvPr>
          <p:cNvSpPr txBox="1"/>
          <p:nvPr/>
        </p:nvSpPr>
        <p:spPr>
          <a:xfrm>
            <a:off x="10092583" y="2783653"/>
            <a:ext cx="1089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0" dirty="0"/>
              <a:t>© </a:t>
            </a:r>
            <a:r>
              <a:rPr lang="en-US" sz="1200" kern="0" dirty="0">
                <a:solidFill>
                  <a:schemeClr val="tx1"/>
                </a:solidFill>
              </a:rPr>
              <a:t>A. Nawaz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EE45D4-9097-FC33-6E3E-87BD235FC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4DADE7-E3F1-28D6-9C87-A1825FE2B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F905A4-02C7-20C4-C75B-C82A7993996B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/>
              <a:t>The </a:t>
            </a:r>
            <a:r>
              <a:rPr lang="en-US" sz="1600" b="1" dirty="0" err="1"/>
              <a:t>EuXFEL</a:t>
            </a:r>
            <a:endParaRPr lang="en-US" sz="1600" b="1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Quench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C1DA439A-ED08-A5EF-6C01-D39827C9EA8B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57C52EDC-4F04-B652-4919-ED25EDAE87B3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3A0982C-0775-F412-8C5D-C10C42D7D52C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31087B99-0BB9-A319-DF9A-8564C95787FE}"/>
              </a:ext>
            </a:extLst>
          </p:cNvPr>
          <p:cNvSpPr txBox="1"/>
          <p:nvPr/>
        </p:nvSpPr>
        <p:spPr bwMode="auto">
          <a:xfrm>
            <a:off x="316700" y="565383"/>
            <a:ext cx="2231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The </a:t>
            </a:r>
            <a:r>
              <a:rPr lang="en-US" sz="1800" b="1" dirty="0" err="1">
                <a:solidFill>
                  <a:schemeClr val="accent2"/>
                </a:solidFill>
              </a:rPr>
              <a:t>EuXFEL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953D03F-7CBF-6F05-42DB-1C8D59F90A01}"/>
              </a:ext>
            </a:extLst>
          </p:cNvPr>
          <p:cNvSpPr txBox="1"/>
          <p:nvPr/>
        </p:nvSpPr>
        <p:spPr bwMode="auto">
          <a:xfrm>
            <a:off x="3107754" y="3310445"/>
            <a:ext cx="889706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Operated at 10 Hz, in a pulsed mode</a:t>
            </a:r>
            <a:r>
              <a:rPr lang="en-US" b="1" kern="0" dirty="0">
                <a:solidFill>
                  <a:schemeClr val="tx1"/>
                </a:solidFill>
              </a:rPr>
              <a:t>, </a:t>
            </a:r>
            <a:r>
              <a:rPr lang="en-US" kern="0" dirty="0">
                <a:solidFill>
                  <a:schemeClr val="tx1"/>
                </a:solidFill>
              </a:rPr>
              <a:t>duration 1.8 </a:t>
            </a:r>
            <a:r>
              <a:rPr lang="en-US" kern="0" dirty="0" err="1">
                <a:solidFill>
                  <a:schemeClr val="tx1"/>
                </a:solidFill>
              </a:rPr>
              <a:t>ms</a:t>
            </a:r>
            <a:r>
              <a:rPr lang="en-US" kern="0" dirty="0">
                <a:solidFill>
                  <a:schemeClr val="tx1"/>
                </a:solidFill>
              </a:rPr>
              <a:t>, 2700 bunches/pulse</a:t>
            </a:r>
          </a:p>
          <a:p>
            <a:pPr marL="285750" indent="-285750">
              <a:lnSpc>
                <a:spcPct val="150000"/>
              </a:lnSpc>
            </a:pPr>
            <a:endParaRPr lang="en-US" b="1" kern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</a:pPr>
            <a:endParaRPr 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93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8D64558-AE12-2CB5-0E46-B944912A2AB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267318-F8F1-F51D-43F0-59AC1905BD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483"/>
          <a:stretch/>
        </p:blipFill>
        <p:spPr bwMode="auto">
          <a:xfrm>
            <a:off x="2972073" y="550836"/>
            <a:ext cx="8670698" cy="2248349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8D8DF996-AA83-2190-61DA-7C206DB9D02A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33FF1-C065-5ED3-C1C3-F51AEF0E2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880AB0-E19B-A8C0-AA82-A19808259E22}"/>
              </a:ext>
            </a:extLst>
          </p:cNvPr>
          <p:cNvSpPr txBox="1"/>
          <p:nvPr/>
        </p:nvSpPr>
        <p:spPr>
          <a:xfrm>
            <a:off x="10092583" y="2783653"/>
            <a:ext cx="1089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0" dirty="0"/>
              <a:t>© </a:t>
            </a:r>
            <a:r>
              <a:rPr lang="en-US" sz="1200" kern="0" dirty="0">
                <a:solidFill>
                  <a:schemeClr val="tx1"/>
                </a:solidFill>
              </a:rPr>
              <a:t>A. Nawaz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26379-8A13-EC1C-0981-F1DBAF8C0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3B186A-060B-5666-A187-E1B125886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CBD4B3-BE56-E485-7453-44ACE9AC81C7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/>
              <a:t>The </a:t>
            </a:r>
            <a:r>
              <a:rPr lang="en-US" sz="1600" b="1" dirty="0" err="1"/>
              <a:t>EuXFEL</a:t>
            </a:r>
            <a:endParaRPr lang="en-US" sz="1600" b="1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Quench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79C32280-9012-0211-0ABD-2E09C4C69686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EAACD65C-08E1-133C-B0F0-75A9FB302D30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44E11AD-C6A5-CE90-41C1-275A9F8F033E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023FA348-EDFC-E5B2-70FF-2A450F4C2F35}"/>
              </a:ext>
            </a:extLst>
          </p:cNvPr>
          <p:cNvSpPr txBox="1"/>
          <p:nvPr/>
        </p:nvSpPr>
        <p:spPr bwMode="auto">
          <a:xfrm>
            <a:off x="316700" y="565383"/>
            <a:ext cx="2231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The </a:t>
            </a:r>
            <a:r>
              <a:rPr lang="en-US" sz="1800" b="1" dirty="0" err="1">
                <a:solidFill>
                  <a:schemeClr val="accent2"/>
                </a:solidFill>
              </a:rPr>
              <a:t>EuXFEL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82C34-C2CC-D6BE-8297-0DC45B0CFD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2"/>
          <a:stretch/>
        </p:blipFill>
        <p:spPr bwMode="auto">
          <a:xfrm>
            <a:off x="4654219" y="1064472"/>
            <a:ext cx="2951952" cy="15318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732E05-FAC5-9383-D88D-A9054DE69CAE}"/>
              </a:ext>
            </a:extLst>
          </p:cNvPr>
          <p:cNvSpPr txBox="1"/>
          <p:nvPr/>
        </p:nvSpPr>
        <p:spPr bwMode="auto">
          <a:xfrm>
            <a:off x="5811013" y="2792761"/>
            <a:ext cx="832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kern="0" dirty="0" err="1">
                <a:solidFill>
                  <a:schemeClr val="tx1"/>
                </a:solidFill>
              </a:rPr>
              <a:t>Linac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FF2E0C-EF9F-A679-1FBC-C4C597726DA0}"/>
              </a:ext>
            </a:extLst>
          </p:cNvPr>
          <p:cNvSpPr txBox="1"/>
          <p:nvPr/>
        </p:nvSpPr>
        <p:spPr bwMode="auto">
          <a:xfrm>
            <a:off x="8499870" y="2765578"/>
            <a:ext cx="8679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kern="0" dirty="0">
                <a:solidFill>
                  <a:schemeClr val="tx1"/>
                </a:solidFill>
              </a:rPr>
              <a:t>SRFC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466A07-A939-41B5-720F-CF00E76C4B51}"/>
              </a:ext>
            </a:extLst>
          </p:cNvPr>
          <p:cNvSpPr/>
          <p:nvPr/>
        </p:nvSpPr>
        <p:spPr bwMode="auto">
          <a:xfrm>
            <a:off x="7556285" y="1064472"/>
            <a:ext cx="1926426" cy="1734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161">
            <a:extLst>
              <a:ext uri="{FF2B5EF4-FFF2-40B4-BE49-F238E27FC236}">
                <a16:creationId xmlns:a16="http://schemas.microsoft.com/office/drawing/2014/main" id="{4638B701-23F4-1036-A30B-1856DB7997C5}"/>
              </a:ext>
            </a:extLst>
          </p:cNvPr>
          <p:cNvSpPr/>
          <p:nvPr/>
        </p:nvSpPr>
        <p:spPr bwMode="auto">
          <a:xfrm rot="16441103">
            <a:off x="7441027" y="1584776"/>
            <a:ext cx="1123099" cy="753634"/>
          </a:xfrm>
          <a:custGeom>
            <a:avLst/>
            <a:gdLst>
              <a:gd name="connsiteX0" fmla="*/ 0 w 1793302"/>
              <a:gd name="connsiteY0" fmla="*/ 939154 h 939154"/>
              <a:gd name="connsiteX1" fmla="*/ 896651 w 1793302"/>
              <a:gd name="connsiteY1" fmla="*/ 0 h 939154"/>
              <a:gd name="connsiteX2" fmla="*/ 1793302 w 1793302"/>
              <a:gd name="connsiteY2" fmla="*/ 939154 h 939154"/>
              <a:gd name="connsiteX3" fmla="*/ 0 w 1793302"/>
              <a:gd name="connsiteY3" fmla="*/ 939154 h 939154"/>
              <a:gd name="connsiteX0" fmla="*/ 0 w 1793302"/>
              <a:gd name="connsiteY0" fmla="*/ 939154 h 939154"/>
              <a:gd name="connsiteX1" fmla="*/ 896651 w 1793302"/>
              <a:gd name="connsiteY1" fmla="*/ 0 h 939154"/>
              <a:gd name="connsiteX2" fmla="*/ 1793302 w 1793302"/>
              <a:gd name="connsiteY2" fmla="*/ 939154 h 939154"/>
              <a:gd name="connsiteX3" fmla="*/ 833526 w 1793302"/>
              <a:gd name="connsiteY3" fmla="*/ 939154 h 939154"/>
              <a:gd name="connsiteX4" fmla="*/ 0 w 1793302"/>
              <a:gd name="connsiteY4" fmla="*/ 939154 h 93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302" h="939154">
                <a:moveTo>
                  <a:pt x="0" y="939154"/>
                </a:moveTo>
                <a:lnTo>
                  <a:pt x="896651" y="0"/>
                </a:lnTo>
                <a:lnTo>
                  <a:pt x="1793302" y="939154"/>
                </a:lnTo>
                <a:lnTo>
                  <a:pt x="833526" y="939154"/>
                </a:lnTo>
                <a:lnTo>
                  <a:pt x="0" y="9391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E17AB2A-A44B-7BB2-7E0D-87D9E08CFD41}"/>
              </a:ext>
            </a:extLst>
          </p:cNvPr>
          <p:cNvSpPr/>
          <p:nvPr/>
        </p:nvSpPr>
        <p:spPr bwMode="auto">
          <a:xfrm rot="21364634">
            <a:off x="8020791" y="1321323"/>
            <a:ext cx="1534101" cy="134150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E41712-3F9D-FAE4-B181-739F300F4C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2596" y="1450691"/>
            <a:ext cx="1592692" cy="10417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F31B30-8624-AA80-7211-CB021C1177EE}"/>
              </a:ext>
            </a:extLst>
          </p:cNvPr>
          <p:cNvSpPr txBox="1"/>
          <p:nvPr/>
        </p:nvSpPr>
        <p:spPr bwMode="auto">
          <a:xfrm>
            <a:off x="3107754" y="3310445"/>
            <a:ext cx="8897062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Operated at 10 Hz, in a pulsed mode</a:t>
            </a:r>
            <a:r>
              <a:rPr lang="en-US" b="1" kern="0" dirty="0">
                <a:solidFill>
                  <a:schemeClr val="tx1"/>
                </a:solidFill>
              </a:rPr>
              <a:t>, </a:t>
            </a:r>
            <a:r>
              <a:rPr lang="en-US" kern="0" dirty="0">
                <a:solidFill>
                  <a:schemeClr val="tx1"/>
                </a:solidFill>
              </a:rPr>
              <a:t>duration 1.8 </a:t>
            </a:r>
            <a:r>
              <a:rPr lang="en-US" kern="0" dirty="0" err="1">
                <a:solidFill>
                  <a:schemeClr val="tx1"/>
                </a:solidFill>
              </a:rPr>
              <a:t>ms</a:t>
            </a:r>
            <a:r>
              <a:rPr lang="en-US" kern="0" dirty="0">
                <a:solidFill>
                  <a:schemeClr val="tx1"/>
                </a:solidFill>
              </a:rPr>
              <a:t>, 2700 bunches/pulse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The </a:t>
            </a:r>
            <a:r>
              <a:rPr lang="en-US" kern="0" dirty="0" err="1">
                <a:solidFill>
                  <a:schemeClr val="tx1"/>
                </a:solidFill>
              </a:rPr>
              <a:t>Linac</a:t>
            </a:r>
            <a:r>
              <a:rPr lang="en-US" kern="0" dirty="0">
                <a:solidFill>
                  <a:schemeClr val="tx1"/>
                </a:solidFill>
              </a:rPr>
              <a:t> uses 808 superconducting radio frequency cavities (SRFCs) of 1.3 GHz (</a:t>
            </a:r>
            <a:r>
              <a:rPr lang="en-US" sz="1400" kern="0" dirty="0">
                <a:solidFill>
                  <a:schemeClr val="tx1"/>
                </a:solidFill>
              </a:rPr>
              <a:t>25 stations, total of 32 SRFCs per station)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Cavities controlled and monitored with the LLRF system</a:t>
            </a:r>
          </a:p>
          <a:p>
            <a:pPr marL="285750" indent="-285750">
              <a:lnSpc>
                <a:spcPct val="150000"/>
              </a:lnSpc>
            </a:pPr>
            <a:endParaRPr lang="en-US" b="1" kern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2610DE-07D2-45C8-3A03-AA1CB2E63E80}"/>
              </a:ext>
            </a:extLst>
          </p:cNvPr>
          <p:cNvSpPr txBox="1"/>
          <p:nvPr/>
        </p:nvSpPr>
        <p:spPr bwMode="auto">
          <a:xfrm>
            <a:off x="3107754" y="5001098"/>
            <a:ext cx="853368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Safe and optimal operation is crucial,  fault detection and isolation required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Quenches are a priority, Significant down-time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C7E114-106C-B2B4-43E1-5109AEF73696}"/>
              </a:ext>
            </a:extLst>
          </p:cNvPr>
          <p:cNvSpPr/>
          <p:nvPr/>
        </p:nvSpPr>
        <p:spPr bwMode="auto">
          <a:xfrm>
            <a:off x="4508204" y="934714"/>
            <a:ext cx="3221665" cy="1848939"/>
          </a:xfrm>
          <a:prstGeom prst="rect">
            <a:avLst/>
          </a:prstGeom>
          <a:noFill/>
          <a:ln>
            <a:solidFill>
              <a:srgbClr val="009F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32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702D523-633F-8CE7-2FB1-048B43EAA8A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C744EB2F-3098-1172-A610-31D9BA661F84}"/>
              </a:ext>
            </a:extLst>
          </p:cNvPr>
          <p:cNvSpPr/>
          <p:nvPr/>
        </p:nvSpPr>
        <p:spPr bwMode="auto">
          <a:xfrm>
            <a:off x="9390589" y="1600157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2B766304-C3D2-800B-9CAC-6D6D5E54B8C2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59315-3D81-EB93-4DE4-2B1EBF40B8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686032-69EA-8400-662B-223B5C6A4B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2"/>
          <a:stretch/>
        </p:blipFill>
        <p:spPr>
          <a:xfrm>
            <a:off x="2362200" y="857958"/>
            <a:ext cx="4145765" cy="2141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010502D-258F-4049-6378-26F84BD75319}"/>
              </a:ext>
            </a:extLst>
          </p:cNvPr>
          <p:cNvSpPr txBox="1"/>
          <p:nvPr/>
        </p:nvSpPr>
        <p:spPr>
          <a:xfrm>
            <a:off x="4963386" y="272078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0B078-FDA1-8237-EC3D-35C3E5AA9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F9B50D-DD06-4915-34E5-B372E78D8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2E1885-6D32-651C-8921-F628467F073A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500" b="1" dirty="0">
                <a:solidFill>
                  <a:schemeClr val="bg1"/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Quench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072B2570-2EBF-9CFF-5CD6-231D1DD2671E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EDC9C3AF-00E5-E526-7711-C26B9BB3B7CA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1CA6A754-A5A7-5CB2-F256-D6D5E89F84A8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8A7CEE-374C-C8DA-7044-AAC8687098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8243" y="3418105"/>
            <a:ext cx="3635573" cy="8330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B81212-D4D3-29FE-66AE-C6A3A78F4B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7297" y="4878460"/>
            <a:ext cx="3635573" cy="8758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25E10F6-5BEE-1CF3-6133-F1F4862AAF2B}"/>
              </a:ext>
            </a:extLst>
          </p:cNvPr>
          <p:cNvSpPr txBox="1"/>
          <p:nvPr/>
        </p:nvSpPr>
        <p:spPr bwMode="auto">
          <a:xfrm>
            <a:off x="10033727" y="5039402"/>
            <a:ext cx="2143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Statistical test (GLR)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D3DA6A-DE3F-CE04-B83A-23B8B9FF7377}"/>
              </a:ext>
            </a:extLst>
          </p:cNvPr>
          <p:cNvSpPr txBox="1"/>
          <p:nvPr/>
        </p:nvSpPr>
        <p:spPr bwMode="auto">
          <a:xfrm>
            <a:off x="5021574" y="4595854"/>
            <a:ext cx="2190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Residuals (parity space)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4CAC96-81B7-047D-E63E-3BFC49B3E298}"/>
              </a:ext>
            </a:extLst>
          </p:cNvPr>
          <p:cNvSpPr txBox="1"/>
          <p:nvPr/>
        </p:nvSpPr>
        <p:spPr bwMode="auto">
          <a:xfrm>
            <a:off x="5031886" y="3090720"/>
            <a:ext cx="2291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effectLst/>
                <a:latin typeface="Arial" panose="020B0604020202020204" pitchFamily="34" charset="0"/>
              </a:rPr>
              <a:t>Electromagnetic dynamics</a:t>
            </a:r>
            <a:endParaRPr lang="en-US" sz="1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938174-F077-3228-E441-54B611B06441}"/>
              </a:ext>
            </a:extLst>
          </p:cNvPr>
          <p:cNvSpPr txBox="1"/>
          <p:nvPr/>
        </p:nvSpPr>
        <p:spPr>
          <a:xfrm>
            <a:off x="6795151" y="5900323"/>
            <a:ext cx="647715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1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Eichler A. et </a:t>
            </a:r>
            <a:r>
              <a:rPr lang="en-US" sz="11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al."Anomaly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detection at the European X-ray Free Electron Laser using a parity-</a:t>
            </a:r>
          </a:p>
          <a:p>
            <a:r>
              <a:rPr lang="en-U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space-based method.“ Physical Review Accelerators and Beams 26.1 (2023)</a:t>
            </a:r>
            <a:endParaRPr 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61E813-58DB-B152-0118-C851750B9B80}"/>
              </a:ext>
            </a:extLst>
          </p:cNvPr>
          <p:cNvSpPr txBox="1"/>
          <p:nvPr/>
        </p:nvSpPr>
        <p:spPr bwMode="auto">
          <a:xfrm>
            <a:off x="316700" y="565383"/>
            <a:ext cx="22314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Anomaly Detection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Model-based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1DBC74E-B676-96DD-8C08-C0460202FBCF}"/>
              </a:ext>
            </a:extLst>
          </p:cNvPr>
          <p:cNvSpPr/>
          <p:nvPr/>
        </p:nvSpPr>
        <p:spPr>
          <a:xfrm>
            <a:off x="9109366" y="5144756"/>
            <a:ext cx="601041" cy="1231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161">
            <a:extLst>
              <a:ext uri="{FF2B5EF4-FFF2-40B4-BE49-F238E27FC236}">
                <a16:creationId xmlns:a16="http://schemas.microsoft.com/office/drawing/2014/main" id="{1E77588E-B037-7864-E5BC-0A7C66EFA68D}"/>
              </a:ext>
            </a:extLst>
          </p:cNvPr>
          <p:cNvSpPr/>
          <p:nvPr/>
        </p:nvSpPr>
        <p:spPr bwMode="auto">
          <a:xfrm rot="16441103">
            <a:off x="6659678" y="873069"/>
            <a:ext cx="1613917" cy="1871868"/>
          </a:xfrm>
          <a:custGeom>
            <a:avLst/>
            <a:gdLst>
              <a:gd name="connsiteX0" fmla="*/ 0 w 1793302"/>
              <a:gd name="connsiteY0" fmla="*/ 939154 h 939154"/>
              <a:gd name="connsiteX1" fmla="*/ 896651 w 1793302"/>
              <a:gd name="connsiteY1" fmla="*/ 0 h 939154"/>
              <a:gd name="connsiteX2" fmla="*/ 1793302 w 1793302"/>
              <a:gd name="connsiteY2" fmla="*/ 939154 h 939154"/>
              <a:gd name="connsiteX3" fmla="*/ 0 w 1793302"/>
              <a:gd name="connsiteY3" fmla="*/ 939154 h 939154"/>
              <a:gd name="connsiteX0" fmla="*/ 0 w 1793302"/>
              <a:gd name="connsiteY0" fmla="*/ 939154 h 939154"/>
              <a:gd name="connsiteX1" fmla="*/ 896651 w 1793302"/>
              <a:gd name="connsiteY1" fmla="*/ 0 h 939154"/>
              <a:gd name="connsiteX2" fmla="*/ 1793302 w 1793302"/>
              <a:gd name="connsiteY2" fmla="*/ 939154 h 939154"/>
              <a:gd name="connsiteX3" fmla="*/ 833526 w 1793302"/>
              <a:gd name="connsiteY3" fmla="*/ 939154 h 939154"/>
              <a:gd name="connsiteX4" fmla="*/ 0 w 1793302"/>
              <a:gd name="connsiteY4" fmla="*/ 939154 h 93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302" h="939154">
                <a:moveTo>
                  <a:pt x="0" y="939154"/>
                </a:moveTo>
                <a:lnTo>
                  <a:pt x="896651" y="0"/>
                </a:lnTo>
                <a:lnTo>
                  <a:pt x="1793302" y="939154"/>
                </a:lnTo>
                <a:lnTo>
                  <a:pt x="833526" y="939154"/>
                </a:lnTo>
                <a:lnTo>
                  <a:pt x="0" y="9391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B570BD-C6AD-D628-66B9-B3D1736B3206}"/>
              </a:ext>
            </a:extLst>
          </p:cNvPr>
          <p:cNvSpPr/>
          <p:nvPr/>
        </p:nvSpPr>
        <p:spPr bwMode="auto">
          <a:xfrm rot="21364634">
            <a:off x="7463406" y="881052"/>
            <a:ext cx="3810384" cy="192777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D79A69-B20B-78B2-0DE7-ECB41C738F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8868" y="841367"/>
            <a:ext cx="3192486" cy="208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18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9175C95-4A83-6A58-C38E-C1A04CBB142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1F74B947-FF09-4B67-5037-C412D24CD2A6}"/>
              </a:ext>
            </a:extLst>
          </p:cNvPr>
          <p:cNvSpPr/>
          <p:nvPr/>
        </p:nvSpPr>
        <p:spPr bwMode="auto">
          <a:xfrm>
            <a:off x="9390589" y="1600157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2" name="Isosceles Triangle 161">
            <a:extLst>
              <a:ext uri="{FF2B5EF4-FFF2-40B4-BE49-F238E27FC236}">
                <a16:creationId xmlns:a16="http://schemas.microsoft.com/office/drawing/2014/main" id="{A5D06D11-860F-1B37-56EE-D0B7BF32CB53}"/>
              </a:ext>
            </a:extLst>
          </p:cNvPr>
          <p:cNvSpPr/>
          <p:nvPr/>
        </p:nvSpPr>
        <p:spPr>
          <a:xfrm rot="16441103">
            <a:off x="6659678" y="873069"/>
            <a:ext cx="1613917" cy="1871868"/>
          </a:xfrm>
          <a:custGeom>
            <a:avLst/>
            <a:gdLst>
              <a:gd name="connsiteX0" fmla="*/ 0 w 1793302"/>
              <a:gd name="connsiteY0" fmla="*/ 939154 h 939154"/>
              <a:gd name="connsiteX1" fmla="*/ 896651 w 1793302"/>
              <a:gd name="connsiteY1" fmla="*/ 0 h 939154"/>
              <a:gd name="connsiteX2" fmla="*/ 1793302 w 1793302"/>
              <a:gd name="connsiteY2" fmla="*/ 939154 h 939154"/>
              <a:gd name="connsiteX3" fmla="*/ 0 w 1793302"/>
              <a:gd name="connsiteY3" fmla="*/ 939154 h 939154"/>
              <a:gd name="connsiteX0" fmla="*/ 0 w 1793302"/>
              <a:gd name="connsiteY0" fmla="*/ 939154 h 939154"/>
              <a:gd name="connsiteX1" fmla="*/ 896651 w 1793302"/>
              <a:gd name="connsiteY1" fmla="*/ 0 h 939154"/>
              <a:gd name="connsiteX2" fmla="*/ 1793302 w 1793302"/>
              <a:gd name="connsiteY2" fmla="*/ 939154 h 939154"/>
              <a:gd name="connsiteX3" fmla="*/ 833526 w 1793302"/>
              <a:gd name="connsiteY3" fmla="*/ 939154 h 939154"/>
              <a:gd name="connsiteX4" fmla="*/ 0 w 1793302"/>
              <a:gd name="connsiteY4" fmla="*/ 939154 h 93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302" h="939154">
                <a:moveTo>
                  <a:pt x="0" y="939154"/>
                </a:moveTo>
                <a:lnTo>
                  <a:pt x="896651" y="0"/>
                </a:lnTo>
                <a:lnTo>
                  <a:pt x="1793302" y="939154"/>
                </a:lnTo>
                <a:lnTo>
                  <a:pt x="833526" y="939154"/>
                </a:lnTo>
                <a:lnTo>
                  <a:pt x="0" y="9391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11A8C04-B607-BA0F-0941-4FB29052CF79}"/>
              </a:ext>
            </a:extLst>
          </p:cNvPr>
          <p:cNvSpPr/>
          <p:nvPr/>
        </p:nvSpPr>
        <p:spPr>
          <a:xfrm rot="21364634">
            <a:off x="7463406" y="881052"/>
            <a:ext cx="3810384" cy="192777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BF5A615F-D11F-8146-E36B-6779D76D4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868" y="841367"/>
            <a:ext cx="3192486" cy="2088223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91874515-86A4-BF29-E557-CE426F41B27D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99EFC-1D5B-ECCC-2DC7-0BC7709446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09BACC-ACDD-EE78-8FEA-3525E2D8DA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2"/>
          <a:stretch/>
        </p:blipFill>
        <p:spPr>
          <a:xfrm>
            <a:off x="2362200" y="857958"/>
            <a:ext cx="4145765" cy="2141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DBED5DC-2719-F25A-B549-37DC86915392}"/>
              </a:ext>
            </a:extLst>
          </p:cNvPr>
          <p:cNvSpPr txBox="1"/>
          <p:nvPr/>
        </p:nvSpPr>
        <p:spPr>
          <a:xfrm>
            <a:off x="4963386" y="272078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C2830-E9CF-463C-68F6-AD4159109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1FA58A-5C22-DDC2-6F40-4992A992E2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16287B-471A-AA66-FC9E-9BAF373894A2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500" b="1" dirty="0">
                <a:solidFill>
                  <a:schemeClr val="bg1"/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Quench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D1BE0862-F826-1278-D9B7-2373B0C8C7D6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31AF6AA5-FC59-49E9-4DAC-8F1DE8CF6E3F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F789849-B0B5-23A1-F3B0-CEAA091603F5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8E6E7B-D220-9937-F494-6F12522C5E1D}"/>
              </a:ext>
            </a:extLst>
          </p:cNvPr>
          <p:cNvSpPr txBox="1"/>
          <p:nvPr/>
        </p:nvSpPr>
        <p:spPr>
          <a:xfrm>
            <a:off x="6854005" y="6053469"/>
            <a:ext cx="647715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1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Eichler A. et </a:t>
            </a:r>
            <a:r>
              <a:rPr lang="en-US" sz="11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al."Anomaly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detection at the European X-ray Free Electron Laser using a parity-</a:t>
            </a:r>
          </a:p>
          <a:p>
            <a:r>
              <a:rPr lang="en-U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space-based method.“ Physical Review Accelerators and Beams 26.1 (2023)</a:t>
            </a:r>
            <a:endParaRPr 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08DDDE-99F1-EAEC-0862-B30EEAEBE6C1}"/>
              </a:ext>
            </a:extLst>
          </p:cNvPr>
          <p:cNvSpPr txBox="1"/>
          <p:nvPr/>
        </p:nvSpPr>
        <p:spPr bwMode="auto">
          <a:xfrm>
            <a:off x="316700" y="565383"/>
            <a:ext cx="22314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Anomaly Detection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Model-based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7C096A-8A6E-4C63-422D-91B73E60D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8836" y="3060980"/>
            <a:ext cx="9469150" cy="31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05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9ABE58C-DEF1-511A-72F6-2BD5FF4D4F7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691230A4-A41E-65C1-DE6A-777D39F98356}"/>
              </a:ext>
            </a:extLst>
          </p:cNvPr>
          <p:cNvSpPr/>
          <p:nvPr/>
        </p:nvSpPr>
        <p:spPr bwMode="auto">
          <a:xfrm>
            <a:off x="9390589" y="1600157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2" name="Isosceles Triangle 161">
            <a:extLst>
              <a:ext uri="{FF2B5EF4-FFF2-40B4-BE49-F238E27FC236}">
                <a16:creationId xmlns:a16="http://schemas.microsoft.com/office/drawing/2014/main" id="{1C6BC5F9-417D-0111-E4B1-0642DA427AA2}"/>
              </a:ext>
            </a:extLst>
          </p:cNvPr>
          <p:cNvSpPr/>
          <p:nvPr/>
        </p:nvSpPr>
        <p:spPr>
          <a:xfrm rot="16441103">
            <a:off x="6659678" y="1069015"/>
            <a:ext cx="1613917" cy="1871868"/>
          </a:xfrm>
          <a:custGeom>
            <a:avLst/>
            <a:gdLst>
              <a:gd name="connsiteX0" fmla="*/ 0 w 1793302"/>
              <a:gd name="connsiteY0" fmla="*/ 939154 h 939154"/>
              <a:gd name="connsiteX1" fmla="*/ 896651 w 1793302"/>
              <a:gd name="connsiteY1" fmla="*/ 0 h 939154"/>
              <a:gd name="connsiteX2" fmla="*/ 1793302 w 1793302"/>
              <a:gd name="connsiteY2" fmla="*/ 939154 h 939154"/>
              <a:gd name="connsiteX3" fmla="*/ 0 w 1793302"/>
              <a:gd name="connsiteY3" fmla="*/ 939154 h 939154"/>
              <a:gd name="connsiteX0" fmla="*/ 0 w 1793302"/>
              <a:gd name="connsiteY0" fmla="*/ 939154 h 939154"/>
              <a:gd name="connsiteX1" fmla="*/ 896651 w 1793302"/>
              <a:gd name="connsiteY1" fmla="*/ 0 h 939154"/>
              <a:gd name="connsiteX2" fmla="*/ 1793302 w 1793302"/>
              <a:gd name="connsiteY2" fmla="*/ 939154 h 939154"/>
              <a:gd name="connsiteX3" fmla="*/ 833526 w 1793302"/>
              <a:gd name="connsiteY3" fmla="*/ 939154 h 939154"/>
              <a:gd name="connsiteX4" fmla="*/ 0 w 1793302"/>
              <a:gd name="connsiteY4" fmla="*/ 939154 h 93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302" h="939154">
                <a:moveTo>
                  <a:pt x="0" y="939154"/>
                </a:moveTo>
                <a:lnTo>
                  <a:pt x="896651" y="0"/>
                </a:lnTo>
                <a:lnTo>
                  <a:pt x="1793302" y="939154"/>
                </a:lnTo>
                <a:lnTo>
                  <a:pt x="833526" y="939154"/>
                </a:lnTo>
                <a:lnTo>
                  <a:pt x="0" y="9391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12A43F6-4570-0BFC-46B6-1B1B49B1511B}"/>
              </a:ext>
            </a:extLst>
          </p:cNvPr>
          <p:cNvSpPr/>
          <p:nvPr/>
        </p:nvSpPr>
        <p:spPr>
          <a:xfrm rot="21364634">
            <a:off x="7463406" y="1076998"/>
            <a:ext cx="3810384" cy="192777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64ED4447-CCAB-2BEA-BC74-6482484ED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868" y="1037313"/>
            <a:ext cx="3192486" cy="2088223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01FA1C59-713C-B555-8487-BDCB45C11CCE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AB63CB-4840-68FC-C52F-107F33143D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53BA5A-0CF9-611A-BFE2-4845597555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2"/>
          <a:stretch/>
        </p:blipFill>
        <p:spPr>
          <a:xfrm>
            <a:off x="2362200" y="857958"/>
            <a:ext cx="4145765" cy="2141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E7E99F-45DA-5328-C95E-5C0EBE9209BC}"/>
              </a:ext>
            </a:extLst>
          </p:cNvPr>
          <p:cNvSpPr txBox="1"/>
          <p:nvPr/>
        </p:nvSpPr>
        <p:spPr>
          <a:xfrm>
            <a:off x="4963386" y="272078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4CB4B4-17CE-BF17-A8D9-0C6202E31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89F5B5-31A5-CD49-F75B-C85AFEA86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1D606D-2F04-FCF5-FCCB-92061C6F78AF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500" b="1" dirty="0">
                <a:solidFill>
                  <a:schemeClr val="bg1"/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Quench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36B0B20-5200-FF09-D9C4-1C17DF8D0E3D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E03C0C56-49D7-4759-D6F2-4F6AC5358250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D172EAD-DDD2-6CA2-3BF0-CB0CAE775777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04218A-D536-FDFE-CC11-78EBCC65189E}"/>
              </a:ext>
            </a:extLst>
          </p:cNvPr>
          <p:cNvSpPr txBox="1"/>
          <p:nvPr/>
        </p:nvSpPr>
        <p:spPr bwMode="auto">
          <a:xfrm>
            <a:off x="316700" y="565383"/>
            <a:ext cx="22314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Anomaly Detection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Model-based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4849A-7851-FCF1-2810-63359F413F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842768" y="3605122"/>
            <a:ext cx="3098361" cy="2118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30232-8E9D-1432-1E10-DC76EFF7C2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890161" y="3559702"/>
            <a:ext cx="2914432" cy="2163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57E093-B391-CD14-26A2-F43254AE0B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8744170" y="3454635"/>
            <a:ext cx="3001087" cy="22689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FE30A3-16B0-CB2C-BAAA-70747B9F9D94}"/>
              </a:ext>
            </a:extLst>
          </p:cNvPr>
          <p:cNvSpPr txBox="1"/>
          <p:nvPr/>
        </p:nvSpPr>
        <p:spPr bwMode="auto">
          <a:xfrm>
            <a:off x="6854005" y="5913615"/>
            <a:ext cx="647715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1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Eichler A. et </a:t>
            </a:r>
            <a:r>
              <a:rPr lang="en-US" sz="11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al."Anomaly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detection at the European X-ray Free Electron Laser using a parity-</a:t>
            </a:r>
          </a:p>
          <a:p>
            <a:r>
              <a:rPr lang="en-U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space-based method.“ Physical Review Accelerators and Beams 26.1 (2023)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463A52-975C-82DD-3044-571376BFE970}"/>
              </a:ext>
            </a:extLst>
          </p:cNvPr>
          <p:cNvSpPr txBox="1"/>
          <p:nvPr/>
        </p:nvSpPr>
        <p:spPr bwMode="auto">
          <a:xfrm>
            <a:off x="6421696" y="3233443"/>
            <a:ext cx="2232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Detuning Change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C2447-A466-930E-CDD8-9B9434E983CF}"/>
              </a:ext>
            </a:extLst>
          </p:cNvPr>
          <p:cNvSpPr txBox="1"/>
          <p:nvPr/>
        </p:nvSpPr>
        <p:spPr bwMode="auto">
          <a:xfrm>
            <a:off x="3779453" y="3245588"/>
            <a:ext cx="1332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00" dirty="0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lang="en-US" sz="1800" kern="100" baseline="-25000" dirty="0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dirty="0"/>
              <a:t> Change </a:t>
            </a:r>
          </a:p>
        </p:txBody>
      </p:sp>
    </p:spTree>
    <p:extLst>
      <p:ext uri="{BB962C8B-B14F-4D97-AF65-F5344CB8AC3E}">
        <p14:creationId xmlns:p14="http://schemas.microsoft.com/office/powerpoint/2010/main" val="777266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D51B755-1990-9CCB-EB41-6A66C8F91F2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362D0A46-8ED6-74DF-9E0E-E4393400BED0}"/>
              </a:ext>
            </a:extLst>
          </p:cNvPr>
          <p:cNvSpPr/>
          <p:nvPr/>
        </p:nvSpPr>
        <p:spPr bwMode="auto">
          <a:xfrm>
            <a:off x="9390589" y="1600157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2" name="Isosceles Triangle 161">
            <a:extLst>
              <a:ext uri="{FF2B5EF4-FFF2-40B4-BE49-F238E27FC236}">
                <a16:creationId xmlns:a16="http://schemas.microsoft.com/office/drawing/2014/main" id="{D5B4A305-5DB9-70F4-824C-B19C058A1DB7}"/>
              </a:ext>
            </a:extLst>
          </p:cNvPr>
          <p:cNvSpPr/>
          <p:nvPr/>
        </p:nvSpPr>
        <p:spPr>
          <a:xfrm rot="16441103">
            <a:off x="6659678" y="1069015"/>
            <a:ext cx="1613917" cy="1871868"/>
          </a:xfrm>
          <a:custGeom>
            <a:avLst/>
            <a:gdLst>
              <a:gd name="connsiteX0" fmla="*/ 0 w 1793302"/>
              <a:gd name="connsiteY0" fmla="*/ 939154 h 939154"/>
              <a:gd name="connsiteX1" fmla="*/ 896651 w 1793302"/>
              <a:gd name="connsiteY1" fmla="*/ 0 h 939154"/>
              <a:gd name="connsiteX2" fmla="*/ 1793302 w 1793302"/>
              <a:gd name="connsiteY2" fmla="*/ 939154 h 939154"/>
              <a:gd name="connsiteX3" fmla="*/ 0 w 1793302"/>
              <a:gd name="connsiteY3" fmla="*/ 939154 h 939154"/>
              <a:gd name="connsiteX0" fmla="*/ 0 w 1793302"/>
              <a:gd name="connsiteY0" fmla="*/ 939154 h 939154"/>
              <a:gd name="connsiteX1" fmla="*/ 896651 w 1793302"/>
              <a:gd name="connsiteY1" fmla="*/ 0 h 939154"/>
              <a:gd name="connsiteX2" fmla="*/ 1793302 w 1793302"/>
              <a:gd name="connsiteY2" fmla="*/ 939154 h 939154"/>
              <a:gd name="connsiteX3" fmla="*/ 833526 w 1793302"/>
              <a:gd name="connsiteY3" fmla="*/ 939154 h 939154"/>
              <a:gd name="connsiteX4" fmla="*/ 0 w 1793302"/>
              <a:gd name="connsiteY4" fmla="*/ 939154 h 93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302" h="939154">
                <a:moveTo>
                  <a:pt x="0" y="939154"/>
                </a:moveTo>
                <a:lnTo>
                  <a:pt x="896651" y="0"/>
                </a:lnTo>
                <a:lnTo>
                  <a:pt x="1793302" y="939154"/>
                </a:lnTo>
                <a:lnTo>
                  <a:pt x="833526" y="939154"/>
                </a:lnTo>
                <a:lnTo>
                  <a:pt x="0" y="9391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42C5922-A987-0351-98BE-852A5DF47799}"/>
              </a:ext>
            </a:extLst>
          </p:cNvPr>
          <p:cNvSpPr/>
          <p:nvPr/>
        </p:nvSpPr>
        <p:spPr>
          <a:xfrm rot="21364634">
            <a:off x="7463406" y="1076998"/>
            <a:ext cx="3810384" cy="192777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C18F45EC-FF60-CCF6-EF77-52048A56B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868" y="1037313"/>
            <a:ext cx="3192486" cy="2088223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205CE457-70FA-25DE-303C-C21B2C011E2E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4D6F6-AE3A-A0A7-5798-DCC29AE67E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FAD59D-75AE-6186-EB9A-1EC1012D32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2"/>
          <a:stretch/>
        </p:blipFill>
        <p:spPr>
          <a:xfrm>
            <a:off x="2362200" y="857958"/>
            <a:ext cx="4145765" cy="2141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60794B-BBAD-6A19-D8D0-E60B1626885B}"/>
              </a:ext>
            </a:extLst>
          </p:cNvPr>
          <p:cNvSpPr txBox="1"/>
          <p:nvPr/>
        </p:nvSpPr>
        <p:spPr>
          <a:xfrm>
            <a:off x="4963386" y="2720785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E35F2-99A8-9DE0-0473-888E4B834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034187-C166-1846-0699-960C5A2B2B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93FD19-0262-04A1-666D-3922E7FAB8F3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500" b="1" dirty="0">
                <a:solidFill>
                  <a:schemeClr val="bg1"/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Quench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4F39852-5D68-65CA-1AF8-8992D14934A7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37FB883A-137F-FAE4-7B07-7994A837DAE9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146F119-1C81-F550-D228-BD84D35E742F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48B369-C2FE-C488-75A4-84068B1D9ADA}"/>
              </a:ext>
            </a:extLst>
          </p:cNvPr>
          <p:cNvSpPr txBox="1"/>
          <p:nvPr/>
        </p:nvSpPr>
        <p:spPr>
          <a:xfrm>
            <a:off x="6854005" y="5913615"/>
            <a:ext cx="647715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1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Eichler A. et </a:t>
            </a:r>
            <a:r>
              <a:rPr lang="en-US" sz="11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al."Anomaly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detection at the European X-ray Free Electron Laser using a parity-</a:t>
            </a:r>
          </a:p>
          <a:p>
            <a:r>
              <a:rPr lang="en-U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space-based method.“ Physical Review Accelerators and Beams 26.1 (2023)</a:t>
            </a:r>
            <a:endParaRPr 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2E32-971F-D8FC-AE74-E5B5ADD5546A}"/>
              </a:ext>
            </a:extLst>
          </p:cNvPr>
          <p:cNvSpPr txBox="1"/>
          <p:nvPr/>
        </p:nvSpPr>
        <p:spPr bwMode="auto">
          <a:xfrm>
            <a:off x="316700" y="565383"/>
            <a:ext cx="22314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Anomaly Detection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Model-based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69630C-6E76-875A-802B-53699E9658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842768" y="3605122"/>
            <a:ext cx="3098361" cy="2118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DB75A-6BDB-F8B2-BF06-888F013B03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890161" y="3559702"/>
            <a:ext cx="2914432" cy="2163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91693D-B7AB-366C-73D7-DC0C821B4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8744170" y="3454635"/>
            <a:ext cx="3001087" cy="2268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9DD98-5F00-144D-5D47-5EF6FEE037BC}"/>
              </a:ext>
            </a:extLst>
          </p:cNvPr>
          <p:cNvSpPr txBox="1"/>
          <p:nvPr/>
        </p:nvSpPr>
        <p:spPr bwMode="auto">
          <a:xfrm>
            <a:off x="9816513" y="3231654"/>
            <a:ext cx="1815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Quench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D83B16-E00A-C56D-40A6-815111FF5F63}"/>
              </a:ext>
            </a:extLst>
          </p:cNvPr>
          <p:cNvSpPr/>
          <p:nvPr/>
        </p:nvSpPr>
        <p:spPr bwMode="auto">
          <a:xfrm>
            <a:off x="8861124" y="3233057"/>
            <a:ext cx="2903774" cy="2571569"/>
          </a:xfrm>
          <a:prstGeom prst="rect">
            <a:avLst/>
          </a:prstGeom>
          <a:noFill/>
          <a:ln>
            <a:solidFill>
              <a:srgbClr val="009F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95E490-E44B-8544-093F-23519442FE61}"/>
              </a:ext>
            </a:extLst>
          </p:cNvPr>
          <p:cNvSpPr txBox="1"/>
          <p:nvPr/>
        </p:nvSpPr>
        <p:spPr bwMode="auto">
          <a:xfrm>
            <a:off x="6421696" y="3233443"/>
            <a:ext cx="2232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Detuning Change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6F551-BD8E-C0CE-145E-62D0C9B2E8DF}"/>
              </a:ext>
            </a:extLst>
          </p:cNvPr>
          <p:cNvSpPr txBox="1"/>
          <p:nvPr/>
        </p:nvSpPr>
        <p:spPr bwMode="auto">
          <a:xfrm>
            <a:off x="3779453" y="3245588"/>
            <a:ext cx="1332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00" dirty="0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lang="en-US" sz="1800" kern="100" baseline="-25000" dirty="0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dirty="0"/>
              <a:t> Change </a:t>
            </a:r>
          </a:p>
        </p:txBody>
      </p:sp>
    </p:spTree>
    <p:extLst>
      <p:ext uri="{BB962C8B-B14F-4D97-AF65-F5344CB8AC3E}">
        <p14:creationId xmlns:p14="http://schemas.microsoft.com/office/powerpoint/2010/main" val="647030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FAAB5A0-9FDD-FC81-93F4-32F6A597735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8700DCEC-478F-0F13-CDBE-58501B321A23}"/>
              </a:ext>
            </a:extLst>
          </p:cNvPr>
          <p:cNvSpPr/>
          <p:nvPr/>
        </p:nvSpPr>
        <p:spPr bwMode="auto">
          <a:xfrm>
            <a:off x="9390589" y="1600157"/>
            <a:ext cx="159045" cy="285371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3EB3CE3D-2D93-8F8D-C03C-72B0EF79FD9A}"/>
              </a:ext>
            </a:extLst>
          </p:cNvPr>
          <p:cNvSpPr txBox="1"/>
          <p:nvPr/>
        </p:nvSpPr>
        <p:spPr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8506-4332-BC11-B7ED-6D8D406C4D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26957"/>
          <a:stretch/>
        </p:blipFill>
        <p:spPr bwMode="auto">
          <a:xfrm>
            <a:off x="10092583" y="79252"/>
            <a:ext cx="1555439" cy="3518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04B764E-FD8E-39D6-1E1C-1951241C519F}"/>
              </a:ext>
            </a:extLst>
          </p:cNvPr>
          <p:cNvSpPr txBox="1"/>
          <p:nvPr/>
        </p:nvSpPr>
        <p:spPr>
          <a:xfrm>
            <a:off x="5451461" y="2104037"/>
            <a:ext cx="1646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200" kern="0" dirty="0">
                <a:solidFill>
                  <a:schemeClr val="bg1"/>
                </a:solidFill>
              </a:rPr>
              <a:t>© DESY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D0826-0B93-FC49-7F88-0B8231067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25637" y="24999"/>
            <a:ext cx="451098" cy="451098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37D848-AE36-E50C-B837-09C68C57F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480" y="504449"/>
            <a:ext cx="311013" cy="311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C35C6E-41FB-062C-5E6A-D433CEF0C9AA}"/>
              </a:ext>
            </a:extLst>
          </p:cNvPr>
          <p:cNvSpPr/>
          <p:nvPr/>
        </p:nvSpPr>
        <p:spPr bwMode="auto">
          <a:xfrm>
            <a:off x="1" y="0"/>
            <a:ext cx="2362200" cy="6858000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</a:rPr>
              <a:t>EuXFEL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Anomaly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</a:rPr>
              <a:t>Quench Detection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Deployment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Outlook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247D58FF-F0A7-A1B0-D4D9-289F7A6ECA86}"/>
              </a:ext>
            </a:extLst>
          </p:cNvPr>
          <p:cNvSpPr/>
          <p:nvPr/>
        </p:nvSpPr>
        <p:spPr bwMode="auto">
          <a:xfrm>
            <a:off x="-392359" y="359060"/>
            <a:ext cx="709059" cy="72376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Google Shape;141;p22">
            <a:extLst>
              <a:ext uri="{FF2B5EF4-FFF2-40B4-BE49-F238E27FC236}">
                <a16:creationId xmlns:a16="http://schemas.microsoft.com/office/drawing/2014/main" id="{5455CD8C-C595-3289-1791-F74AF5B25483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2362200" y="6601350"/>
            <a:ext cx="10610606" cy="18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Enhanced quench detection at the 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EuXFEL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through a machine learning-powered approach | Lynda Boukela | ICFA-</a:t>
            </a:r>
            <a:r>
              <a:rPr kumimoji="0" lang="en-US" sz="1000" b="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MaLAPA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, South Korea</a:t>
            </a:r>
            <a:r>
              <a:rPr lang="en-US" kern="0" dirty="0">
                <a:solidFill>
                  <a:srgbClr val="000000"/>
                </a:solidFill>
              </a:rPr>
              <a:t>,</a:t>
            </a:r>
            <a:r>
              <a:rPr kumimoji="0" lang="en-US" sz="10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 5 - 8, 2024</a:t>
            </a:r>
          </a:p>
          <a:p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6DD47823-3330-38ED-854D-C153ADE86ECC}"/>
              </a:ext>
            </a:extLst>
          </p:cNvPr>
          <p:cNvSpPr txBox="1"/>
          <p:nvPr/>
        </p:nvSpPr>
        <p:spPr bwMode="auto">
          <a:xfrm>
            <a:off x="-103566" y="530895"/>
            <a:ext cx="567078" cy="38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3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FD477E-CE5D-6DF6-8E51-BE0141869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493506" y="1419283"/>
            <a:ext cx="4651063" cy="35622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C0BA2B-DA71-A3A4-EE4C-DAF3C65D5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4393" y="2403048"/>
            <a:ext cx="3596952" cy="16232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BF6D863-8C82-B479-D63E-9F972A9BD959}"/>
              </a:ext>
            </a:extLst>
          </p:cNvPr>
          <p:cNvSpPr txBox="1"/>
          <p:nvPr/>
        </p:nvSpPr>
        <p:spPr>
          <a:xfrm>
            <a:off x="2340428" y="1130953"/>
            <a:ext cx="575915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Diagnosis through the QDS</a:t>
            </a:r>
          </a:p>
          <a:p>
            <a:pPr marL="742950" lvl="1" indent="-285750"/>
            <a:r>
              <a:rPr lang="en-US" sz="1600" kern="100" dirty="0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- Q</a:t>
            </a:r>
            <a:r>
              <a:rPr lang="en-US" sz="1600" kern="100" baseline="-25000" dirty="0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dirty="0">
                <a:solidFill>
                  <a:schemeClr val="tx1"/>
                </a:solidFill>
              </a:rPr>
              <a:t>-based, thresholding over the average of previous 100 pulses</a:t>
            </a:r>
          </a:p>
          <a:p>
            <a:pPr marL="742950" lvl="1" indent="-285750"/>
            <a:r>
              <a:rPr lang="en-US" dirty="0">
                <a:solidFill>
                  <a:schemeClr val="tx1"/>
                </a:solidFill>
              </a:rPr>
              <a:t>- Robustness issues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D9921C99-D359-2E41-DF45-CA69ADB4A23F}"/>
              </a:ext>
            </a:extLst>
          </p:cNvPr>
          <p:cNvSpPr txBox="1"/>
          <p:nvPr/>
        </p:nvSpPr>
        <p:spPr>
          <a:xfrm>
            <a:off x="7921255" y="6020637"/>
            <a:ext cx="41822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Branlard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J. et. al. Superconducting cavity quench detection and prevention for the European XFEL. ICALEPCS (2013)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F858E931-F3C3-BF8B-287A-413E43B3B127}"/>
              </a:ext>
            </a:extLst>
          </p:cNvPr>
          <p:cNvSpPr txBox="1"/>
          <p:nvPr/>
        </p:nvSpPr>
        <p:spPr bwMode="auto">
          <a:xfrm>
            <a:off x="316700" y="565383"/>
            <a:ext cx="22314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Quench Detection</a:t>
            </a: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</a:rPr>
              <a:t>QDS</a:t>
            </a:r>
            <a:endParaRPr lang="en-US" sz="1800" b="1" dirty="0">
              <a:solidFill>
                <a:schemeClr val="accent2"/>
              </a:solidFill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DE2AB-99F9-5ECF-FB17-CBA625A0DABA}"/>
              </a:ext>
            </a:extLst>
          </p:cNvPr>
          <p:cNvSpPr txBox="1"/>
          <p:nvPr/>
        </p:nvSpPr>
        <p:spPr bwMode="auto">
          <a:xfrm>
            <a:off x="2221590" y="4026249"/>
            <a:ext cx="54970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/>
            <a:r>
              <a:rPr lang="en-US" sz="1600" b="1" kern="100" dirty="0"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16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External: power dissipation</a:t>
            </a:r>
            <a:r>
              <a:rPr lang="en-US" sz="1600" dirty="0">
                <a:solidFill>
                  <a:schemeClr val="tx1"/>
                </a:solidFill>
              </a:rPr>
              <a:t> induced by the coupling process</a:t>
            </a:r>
          </a:p>
          <a:p>
            <a:pPr marL="742950" lvl="1" indent="-285750"/>
            <a:r>
              <a:rPr lang="en-US" b="1" dirty="0">
                <a:solidFill>
                  <a:schemeClr val="tx1"/>
                </a:solidFill>
              </a:rPr>
              <a:t>- </a:t>
            </a:r>
            <a:r>
              <a:rPr lang="en-US" sz="1600" dirty="0">
                <a:solidFill>
                  <a:schemeClr val="tx1"/>
                </a:solidFill>
              </a:rPr>
              <a:t>Unloaded: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power dissipation </a:t>
            </a:r>
            <a:r>
              <a:rPr lang="en-US" sz="16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through the cavity walls</a:t>
            </a:r>
            <a:endParaRPr lang="en-US" sz="16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51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41688</TotalTime>
  <Words>2121</Words>
  <Application>Microsoft Office PowerPoint</Application>
  <PresentationFormat>Widescreen</PresentationFormat>
  <Paragraphs>854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DengXian</vt:lpstr>
      <vt:lpstr>Arial</vt:lpstr>
      <vt:lpstr>Calibri</vt:lpstr>
      <vt:lpstr>Calibri Light</vt:lpstr>
      <vt:lpstr>Office Theme</vt:lpstr>
      <vt:lpstr>DESY</vt:lpstr>
      <vt:lpstr>Enhanced Quench Detection at the EuXFEL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Quench Detection at the EuXFEL</dc:title>
  <dc:creator>Lynda Boukela</dc:creator>
  <cp:lastModifiedBy>Lynda Boukela</cp:lastModifiedBy>
  <cp:revision>70</cp:revision>
  <dcterms:created xsi:type="dcterms:W3CDTF">2023-06-21T06:41:46Z</dcterms:created>
  <dcterms:modified xsi:type="dcterms:W3CDTF">2024-03-07T00:44:46Z</dcterms:modified>
</cp:coreProperties>
</file>