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4"/>
  </p:notesMasterIdLst>
  <p:sldIdLst>
    <p:sldId id="262" r:id="rId2"/>
    <p:sldId id="275" r:id="rId3"/>
    <p:sldId id="274" r:id="rId4"/>
    <p:sldId id="267" r:id="rId5"/>
    <p:sldId id="371" r:id="rId6"/>
    <p:sldId id="268" r:id="rId7"/>
    <p:sldId id="279" r:id="rId8"/>
    <p:sldId id="280" r:id="rId9"/>
    <p:sldId id="372" r:id="rId10"/>
    <p:sldId id="373" r:id="rId11"/>
    <p:sldId id="375" r:id="rId12"/>
    <p:sldId id="376" r:id="rId13"/>
    <p:sldId id="377" r:id="rId14"/>
    <p:sldId id="378" r:id="rId15"/>
    <p:sldId id="263" r:id="rId16"/>
    <p:sldId id="276" r:id="rId17"/>
    <p:sldId id="264" r:id="rId18"/>
    <p:sldId id="278" r:id="rId19"/>
    <p:sldId id="270" r:id="rId20"/>
    <p:sldId id="266" r:id="rId21"/>
    <p:sldId id="271" r:id="rId22"/>
    <p:sldId id="277" r:id="rId23"/>
  </p:sldIdLst>
  <p:sldSz cx="9144000" cy="5143500" type="screen16x9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06699"/>
    <a:srgbClr val="EE7012"/>
    <a:srgbClr val="ED85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/>
    <p:restoredTop sz="94694"/>
  </p:normalViewPr>
  <p:slideViewPr>
    <p:cSldViewPr>
      <p:cViewPr>
        <p:scale>
          <a:sx n="160" d="100"/>
          <a:sy n="160" d="100"/>
        </p:scale>
        <p:origin x="104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76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%20LLRF%20Workshop\Participa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%20LLRF%20Workshop\Participa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%20LLRF%20Workshop\Participa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%20LLRF%20Workshop\20231025%20registrations%20tot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0B-794D-952E-CDE9D30138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0B-794D-952E-CDE9D30138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0B-794D-952E-CDE9D30138B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C0B-794D-952E-CDE9D30138B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C0B-794D-952E-CDE9D30138B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C0B-794D-952E-CDE9D30138B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Total!$A$1:$A$3</c:f>
              <c:strCache>
                <c:ptCount val="3"/>
                <c:pt idx="0">
                  <c:v>America</c:v>
                </c:pt>
                <c:pt idx="1">
                  <c:v>Europe</c:v>
                </c:pt>
                <c:pt idx="2">
                  <c:v>Asia</c:v>
                </c:pt>
              </c:strCache>
            </c:strRef>
          </c:cat>
          <c:val>
            <c:numRef>
              <c:f>Total!$B$1:$B$3</c:f>
              <c:numCache>
                <c:formatCode>General</c:formatCode>
                <c:ptCount val="3"/>
                <c:pt idx="0">
                  <c:v>22</c:v>
                </c:pt>
                <c:pt idx="1">
                  <c:v>27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0B-794D-952E-CDE9D30138B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5088619180641"/>
          <c:y val="3.4749454443514974E-2"/>
          <c:w val="0.85829297243700364"/>
          <c:h val="0.827506145827814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Asia!$A$1:$A$3</c:f>
              <c:strCache>
                <c:ptCount val="3"/>
                <c:pt idx="0">
                  <c:v>Japan</c:v>
                </c:pt>
                <c:pt idx="1">
                  <c:v>Korea</c:v>
                </c:pt>
                <c:pt idx="2">
                  <c:v>China</c:v>
                </c:pt>
              </c:strCache>
            </c:strRef>
          </c:cat>
          <c:val>
            <c:numRef>
              <c:f>Asia!$B$1:$B$3</c:f>
              <c:numCache>
                <c:formatCode>General</c:formatCode>
                <c:ptCount val="3"/>
                <c:pt idx="0">
                  <c:v>5</c:v>
                </c:pt>
                <c:pt idx="1">
                  <c:v>17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A-434D-A7D6-7870E2ABA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7189327"/>
        <c:axId val="567189743"/>
      </c:barChart>
      <c:catAx>
        <c:axId val="567189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189743"/>
        <c:crosses val="autoZero"/>
        <c:auto val="1"/>
        <c:lblAlgn val="ctr"/>
        <c:lblOffset val="100"/>
        <c:noMultiLvlLbl val="0"/>
      </c:catAx>
      <c:valAx>
        <c:axId val="567189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18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America!$A$1:$A$3</c:f>
              <c:strCache>
                <c:ptCount val="3"/>
                <c:pt idx="0">
                  <c:v>Columbia</c:v>
                </c:pt>
                <c:pt idx="1">
                  <c:v>Canada</c:v>
                </c:pt>
                <c:pt idx="2">
                  <c:v>United States</c:v>
                </c:pt>
              </c:strCache>
            </c:strRef>
          </c:cat>
          <c:val>
            <c:numRef>
              <c:f>America!$B$1:$B$3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7-0041-91D0-D48D36B50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7835679"/>
        <c:axId val="687836511"/>
      </c:barChart>
      <c:catAx>
        <c:axId val="687835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836511"/>
        <c:crosses val="autoZero"/>
        <c:auto val="1"/>
        <c:lblAlgn val="ctr"/>
        <c:lblOffset val="100"/>
        <c:noMultiLvlLbl val="0"/>
      </c:catAx>
      <c:valAx>
        <c:axId val="687836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83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Europe!$A$1:$A$8</c:f>
              <c:strCache>
                <c:ptCount val="8"/>
                <c:pt idx="0">
                  <c:v>England</c:v>
                </c:pt>
                <c:pt idx="1">
                  <c:v>Sweden</c:v>
                </c:pt>
                <c:pt idx="2">
                  <c:v>Spain</c:v>
                </c:pt>
                <c:pt idx="3">
                  <c:v>France</c:v>
                </c:pt>
                <c:pt idx="4">
                  <c:v>Italy</c:v>
                </c:pt>
                <c:pt idx="5">
                  <c:v>Poland</c:v>
                </c:pt>
                <c:pt idx="6">
                  <c:v>Swiss</c:v>
                </c:pt>
                <c:pt idx="7">
                  <c:v>Germany</c:v>
                </c:pt>
              </c:strCache>
            </c:strRef>
          </c:cat>
          <c:val>
            <c:numRef>
              <c:f>Europe!$B$1:$B$8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5-9A46-BC7C-B8C1FF288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4265856"/>
        <c:axId val="1744283328"/>
      </c:barChart>
      <c:catAx>
        <c:axId val="174426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83328"/>
        <c:crosses val="autoZero"/>
        <c:auto val="1"/>
        <c:lblAlgn val="ctr"/>
        <c:lblOffset val="100"/>
        <c:noMultiLvlLbl val="0"/>
      </c:catAx>
      <c:valAx>
        <c:axId val="174428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7D3C-99C3-4A39-9932-62F19B1ECF43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3609-BDBC-4642-8342-64975A4EC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C3F5-2398-1E45-9629-D42FB1E3E8C9}" type="datetime1">
              <a:rPr lang="en-US" smtClean="0"/>
              <a:t>10/25/23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58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225-4490-1040-BC7B-57392CC84930}" type="datetime1">
              <a:rPr lang="en-US" smtClean="0"/>
              <a:t>10/25/23</a:t>
            </a:fld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77581" y="4755357"/>
            <a:ext cx="2133600" cy="273844"/>
          </a:xfrm>
        </p:spPr>
        <p:txBody>
          <a:bodyPr/>
          <a:lstStyle>
            <a:lvl1pPr algn="ctr">
              <a:defRPr sz="1500"/>
            </a:lvl1pPr>
          </a:lstStyle>
          <a:p>
            <a:fld id="{BD339377-848C-4AF3-A69F-692D69E18932}" type="slidenum">
              <a:rPr lang="es-ES_tradnl" smtClean="0"/>
              <a:pPr/>
              <a:t>‹#›</a:t>
            </a:fld>
            <a:endParaRPr lang="es-ES_tradnl" dirty="0"/>
          </a:p>
        </p:txBody>
      </p:sp>
      <p:pic>
        <p:nvPicPr>
          <p:cNvPr id="8" name="Picture 7" descr="A logo of a radio workshop&#10;&#10;Description automatically generated">
            <a:extLst>
              <a:ext uri="{FF2B5EF4-FFF2-40B4-BE49-F238E27FC236}">
                <a16:creationId xmlns:a16="http://schemas.microsoft.com/office/drawing/2014/main" id="{D1CB783D-D0D0-AF27-879E-32E78C9B6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60789"/>
            <a:ext cx="2915816" cy="1087163"/>
          </a:xfrm>
          <a:prstGeom prst="rect">
            <a:avLst/>
          </a:prstGeom>
        </p:spPr>
      </p:pic>
      <p:pic>
        <p:nvPicPr>
          <p:cNvPr id="9" name="그림 5">
            <a:extLst>
              <a:ext uri="{FF2B5EF4-FFF2-40B4-BE49-F238E27FC236}">
                <a16:creationId xmlns:a16="http://schemas.microsoft.com/office/drawing/2014/main" id="{475D9303-0D37-B173-17B9-E7E99459A8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9" y="4800257"/>
            <a:ext cx="2740215" cy="2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2132-424A-B144-96C9-1BDC17135F5E}" type="datetime1">
              <a:rPr lang="en-US" smtClean="0"/>
              <a:t>10/25/23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‹#›</a:t>
            </a:fld>
            <a:endParaRPr lang="es-ES_tradnl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5537" y="50303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Picture 6" descr="A logo of a radio workshop&#10;&#10;Description automatically generated">
            <a:extLst>
              <a:ext uri="{FF2B5EF4-FFF2-40B4-BE49-F238E27FC236}">
                <a16:creationId xmlns:a16="http://schemas.microsoft.com/office/drawing/2014/main" id="{AFD93CFD-7683-FAB7-64FA-1ACF44C9C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60789"/>
            <a:ext cx="2915816" cy="10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E107-7D3E-0B46-BCCB-CE5D29CE2A7B}" type="datetime1">
              <a:rPr lang="en-US" smtClean="0"/>
              <a:t>10/25/23</a:t>
            </a:fld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9832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9377-848C-4AF3-A69F-692D69E1893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94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9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html/2310.0319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E48263-7E36-ACDE-108A-E974D2AFBC70}"/>
              </a:ext>
            </a:extLst>
          </p:cNvPr>
          <p:cNvSpPr/>
          <p:nvPr/>
        </p:nvSpPr>
        <p:spPr>
          <a:xfrm>
            <a:off x="107504" y="3867221"/>
            <a:ext cx="3131840" cy="1246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A43CA-813D-380F-468B-5BF7A6CF9AA1}"/>
              </a:ext>
            </a:extLst>
          </p:cNvPr>
          <p:cNvSpPr/>
          <p:nvPr/>
        </p:nvSpPr>
        <p:spPr>
          <a:xfrm>
            <a:off x="6012160" y="3867894"/>
            <a:ext cx="3131840" cy="1246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5C9E5A-DD59-0954-DABF-9090A2CB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3" y="1704294"/>
            <a:ext cx="6858000" cy="340934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439652" y="465516"/>
            <a:ext cx="6372708" cy="42124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1790" y="1743625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Closing Remarks</a:t>
            </a:r>
          </a:p>
        </p:txBody>
      </p:sp>
      <p:pic>
        <p:nvPicPr>
          <p:cNvPr id="7" name="Picture 6" descr="A building with many columns&#10;&#10;Description automatically generated">
            <a:extLst>
              <a:ext uri="{FF2B5EF4-FFF2-40B4-BE49-F238E27FC236}">
                <a16:creationId xmlns:a16="http://schemas.microsoft.com/office/drawing/2014/main" id="{B8FDAE28-D788-A900-0AFD-882DB44C8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2" y="135658"/>
            <a:ext cx="6857999" cy="16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1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47AC-77AA-D005-DC0E-4BEC196B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Institute – Asia (49 tot.)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ED3B-68A5-12D2-2F7D-4D36B43F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DD60B-A4A4-EA10-761B-57D84452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10</a:t>
            </a:fld>
            <a:endParaRPr lang="es-ES_tradnl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BCC37B2-EC60-B473-8543-2C1B3B3CD4F7}"/>
              </a:ext>
            </a:extLst>
          </p:cNvPr>
          <p:cNvGraphicFramePr>
            <a:graphicFrameLocks noGrp="1"/>
          </p:cNvGraphicFramePr>
          <p:nvPr/>
        </p:nvGraphicFramePr>
        <p:xfrm>
          <a:off x="369979" y="941771"/>
          <a:ext cx="8390960" cy="390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3804">
                  <a:extLst>
                    <a:ext uri="{9D8B030D-6E8A-4147-A177-3AD203B41FA5}">
                      <a16:colId xmlns:a16="http://schemas.microsoft.com/office/drawing/2014/main" val="492522049"/>
                    </a:ext>
                  </a:extLst>
                </a:gridCol>
                <a:gridCol w="3837156">
                  <a:extLst>
                    <a:ext uri="{9D8B030D-6E8A-4147-A177-3AD203B41FA5}">
                      <a16:colId xmlns:a16="http://schemas.microsoft.com/office/drawing/2014/main" val="670094492"/>
                    </a:ext>
                  </a:extLst>
                </a:gridCol>
              </a:tblGrid>
              <a:tr h="4145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/>
                        <a:t>Affiliation</a:t>
                      </a:r>
                      <a:endParaRPr lang="ko-KR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/>
                        <a:t>Number</a:t>
                      </a:r>
                      <a:endParaRPr lang="ko-KR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9985553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Institute of Modern Physics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67597181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Shanghai Advanced Research Institude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47007597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Institute of High Energy Physics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47509677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Shanghai Synchrotron Radiation Facility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83918221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Chengdu Wattsine Electronic Technology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06297538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Dalian Institute of Chemical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Physics.CAS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86611818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Institute of Advanced Science Facilities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57890022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Beijing Conveyi Limited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94098471"/>
                  </a:ext>
                </a:extLst>
              </a:tr>
              <a:tr h="38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Tsinghua University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5335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2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7A30-C4A4-DBEA-C7C2-E01E7AF3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Country – America (22 tot.)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CAA4-B6AA-7F57-5645-A3EAC49A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11</a:t>
            </a:fld>
            <a:endParaRPr lang="es-ES_tradnl" dirty="0"/>
          </a:p>
        </p:txBody>
      </p:sp>
      <p:graphicFrame>
        <p:nvGraphicFramePr>
          <p:cNvPr id="5" name="차트 3">
            <a:extLst>
              <a:ext uri="{FF2B5EF4-FFF2-40B4-BE49-F238E27FC236}">
                <a16:creationId xmlns:a16="http://schemas.microsoft.com/office/drawing/2014/main" id="{7D842F22-977A-51D4-1765-70CC90A4A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465826"/>
              </p:ext>
            </p:extLst>
          </p:nvPr>
        </p:nvGraphicFramePr>
        <p:xfrm>
          <a:off x="539552" y="910241"/>
          <a:ext cx="8390960" cy="405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46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0AFB-DF1C-2EE7-8903-DCD224C3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Institute – America (19)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23FA9-C860-C5D9-07F0-A7052903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12</a:t>
            </a:fld>
            <a:endParaRPr lang="es-ES_tradnl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60F4DFD-EF0E-9150-7EB7-3446211696E7}"/>
              </a:ext>
            </a:extLst>
          </p:cNvPr>
          <p:cNvGraphicFramePr>
            <a:graphicFrameLocks noGrp="1"/>
          </p:cNvGraphicFramePr>
          <p:nvPr/>
        </p:nvGraphicFramePr>
        <p:xfrm>
          <a:off x="410291" y="922284"/>
          <a:ext cx="8323419" cy="393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64">
                  <a:extLst>
                    <a:ext uri="{9D8B030D-6E8A-4147-A177-3AD203B41FA5}">
                      <a16:colId xmlns:a16="http://schemas.microsoft.com/office/drawing/2014/main" val="3502703685"/>
                    </a:ext>
                  </a:extLst>
                </a:gridCol>
                <a:gridCol w="3567355">
                  <a:extLst>
                    <a:ext uri="{9D8B030D-6E8A-4147-A177-3AD203B41FA5}">
                      <a16:colId xmlns:a16="http://schemas.microsoft.com/office/drawing/2014/main" val="3965803950"/>
                    </a:ext>
                  </a:extLst>
                </a:gridCol>
              </a:tblGrid>
              <a:tr h="463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/>
                        <a:t>Affiliation</a:t>
                      </a:r>
                      <a:endParaRPr lang="ko-KR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/>
                        <a:t>Number</a:t>
                      </a:r>
                      <a:endParaRPr lang="ko-KR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7145019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Lawrence Berkeley National Laboratory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52501773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SLAC National Accelerator Laboratory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17830359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Los Alamos National Laboratory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72261144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Fermi National Accelerator Laboratory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17738880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RadiaSoft LLC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13146810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Thomas Jefferson National Accelerator Facility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057259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Oak Ridge National Laboratory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3368075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Dimtel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Inc.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18868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1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3195-D4C8-3794-DA77-0B7EF0E5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Country – Europe (24)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AC582-3278-5734-3EA9-B5C8F63C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13</a:t>
            </a:fld>
            <a:endParaRPr lang="es-ES_tradnl" dirty="0"/>
          </a:p>
        </p:txBody>
      </p:sp>
      <p:graphicFrame>
        <p:nvGraphicFramePr>
          <p:cNvPr id="5" name="차트 3">
            <a:extLst>
              <a:ext uri="{FF2B5EF4-FFF2-40B4-BE49-F238E27FC236}">
                <a16:creationId xmlns:a16="http://schemas.microsoft.com/office/drawing/2014/main" id="{4CCD031D-CFF4-4770-1DCE-4D25B08BC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993744"/>
              </p:ext>
            </p:extLst>
          </p:nvPr>
        </p:nvGraphicFramePr>
        <p:xfrm>
          <a:off x="369979" y="922283"/>
          <a:ext cx="8390960" cy="402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96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E03D-7FCA-27B5-4F71-DAD2D0DF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Participation by Institute – </a:t>
            </a:r>
            <a:r>
              <a:rPr lang="en-US" dirty="0" err="1"/>
              <a:t>Switzerland+Germany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D8D04-8D5E-F556-E2D3-5F99229B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14</a:t>
            </a:fld>
            <a:endParaRPr lang="es-ES_tradnl" dirty="0"/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B16EB0B5-4462-1FDC-9703-49E7C3F6F9AA}"/>
              </a:ext>
            </a:extLst>
          </p:cNvPr>
          <p:cNvGraphicFramePr>
            <a:graphicFrameLocks noGrp="1"/>
          </p:cNvGraphicFramePr>
          <p:nvPr/>
        </p:nvGraphicFramePr>
        <p:xfrm>
          <a:off x="369979" y="1036364"/>
          <a:ext cx="8390960" cy="385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740">
                  <a:extLst>
                    <a:ext uri="{9D8B030D-6E8A-4147-A177-3AD203B41FA5}">
                      <a16:colId xmlns:a16="http://schemas.microsoft.com/office/drawing/2014/main" val="1010331472"/>
                    </a:ext>
                  </a:extLst>
                </a:gridCol>
                <a:gridCol w="4098619">
                  <a:extLst>
                    <a:ext uri="{9D8B030D-6E8A-4147-A177-3AD203B41FA5}">
                      <a16:colId xmlns:a16="http://schemas.microsoft.com/office/drawing/2014/main" val="1739247320"/>
                    </a:ext>
                  </a:extLst>
                </a:gridCol>
                <a:gridCol w="2194601">
                  <a:extLst>
                    <a:ext uri="{9D8B030D-6E8A-4147-A177-3AD203B41FA5}">
                      <a16:colId xmlns:a16="http://schemas.microsoft.com/office/drawing/2014/main" val="745956431"/>
                    </a:ext>
                  </a:extLst>
                </a:gridCol>
              </a:tblGrid>
              <a:tr h="6418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/>
                        <a:t>Nation</a:t>
                      </a:r>
                      <a:endParaRPr lang="ko-KR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/>
                        <a:t>Affiliation</a:t>
                      </a:r>
                      <a:endParaRPr lang="ko-KR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/>
                        <a:t>Number</a:t>
                      </a:r>
                      <a:endParaRPr lang="ko-KR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7899532"/>
                  </a:ext>
                </a:extLst>
              </a:tr>
              <a:tr h="6418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Swiss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CERN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40289063"/>
                  </a:ext>
                </a:extLst>
              </a:tr>
              <a:tr h="641825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Paul Scherrer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Institut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Paul Scherrer Institute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67440898"/>
                  </a:ext>
                </a:extLst>
              </a:tr>
              <a:tr h="641825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Germany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Deutsches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Elektronen-Synchroton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79604888"/>
                  </a:ext>
                </a:extLst>
              </a:tr>
              <a:tr h="641825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Helmholtz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Zentrum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Berlin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Helmholtz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Zentrum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Berlin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32517182"/>
                  </a:ext>
                </a:extLst>
              </a:tr>
              <a:tr h="641825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Cycle GmbH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Cycle GmbH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9623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7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the IOC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58422"/>
            <a:ext cx="6172200" cy="3888432"/>
          </a:xfrm>
        </p:spPr>
        <p:txBody>
          <a:bodyPr>
            <a:normAutofit/>
          </a:bodyPr>
          <a:lstStyle/>
          <a:p>
            <a:r>
              <a:rPr lang="en-US" dirty="0"/>
              <a:t>Back on track</a:t>
            </a:r>
          </a:p>
          <a:p>
            <a:pPr lvl="1"/>
            <a:r>
              <a:rPr lang="en-US" dirty="0"/>
              <a:t>Odd year workshops</a:t>
            </a:r>
          </a:p>
          <a:p>
            <a:r>
              <a:rPr lang="en-US" dirty="0"/>
              <a:t>Expanded the committee for better regional balance</a:t>
            </a:r>
          </a:p>
          <a:p>
            <a:r>
              <a:rPr lang="en-US" dirty="0"/>
              <a:t>Established the IQ award</a:t>
            </a:r>
          </a:p>
          <a:p>
            <a:r>
              <a:rPr lang="en-US" dirty="0"/>
              <a:t>Proceedings are now a regular feature</a:t>
            </a:r>
          </a:p>
          <a:p>
            <a:r>
              <a:rPr lang="en-US" dirty="0"/>
              <a:t>Considering a topical workshop</a:t>
            </a:r>
          </a:p>
          <a:p>
            <a:r>
              <a:rPr lang="en-US" dirty="0"/>
              <a:t>Always welcome your feedback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49A02-0C81-9169-70FA-1F6009A3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56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3063-A789-4791-49F1-6481A623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23D7-27FB-1146-5593-3531A75CF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To recognize and reward outstanding individual or group contributions, achievements, and advancements in the worldwide accelerator Low Level RF community.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Plan to continue in future workshops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2F0A-6534-EE36-74D6-9035E7AF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16</a:t>
            </a:fld>
            <a:endParaRPr lang="es-ES_tradnl" dirty="0"/>
          </a:p>
        </p:txBody>
      </p:sp>
      <p:pic>
        <p:nvPicPr>
          <p:cNvPr id="5" name="그림 3">
            <a:extLst>
              <a:ext uri="{FF2B5EF4-FFF2-40B4-BE49-F238E27FC236}">
                <a16:creationId xmlns:a16="http://schemas.microsoft.com/office/drawing/2014/main" id="{C6715E52-D483-42A9-67EB-805FBDAA4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63229"/>
            <a:ext cx="4298208" cy="28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54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Proceedings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366"/>
            <a:ext cx="6172200" cy="3394472"/>
          </a:xfrm>
        </p:spPr>
        <p:txBody>
          <a:bodyPr>
            <a:normAutofit/>
          </a:bodyPr>
          <a:lstStyle/>
          <a:p>
            <a:r>
              <a:rPr lang="en-US" dirty="0"/>
              <a:t>A feature since 2017</a:t>
            </a:r>
          </a:p>
          <a:p>
            <a:r>
              <a:rPr lang="en-US" dirty="0"/>
              <a:t>An opportunity to publish your contributions</a:t>
            </a:r>
          </a:p>
          <a:p>
            <a:r>
              <a:rPr lang="en-US" dirty="0"/>
              <a:t>Not mandatory</a:t>
            </a:r>
          </a:p>
          <a:p>
            <a:r>
              <a:rPr lang="en-US" dirty="0"/>
              <a:t>Not refereed</a:t>
            </a:r>
          </a:p>
          <a:p>
            <a:pPr lvl="1"/>
            <a:r>
              <a:rPr lang="en-US" dirty="0"/>
              <a:t>Proofread by the IOC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Dmitry can answer questions at the workshop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0CF54-FFF1-5882-8823-872769BC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4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7DEB-7DB0-94E2-2BA9-51EF4423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D874-BD11-3668-3D65-52CD99ABC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Submitted: 13</a:t>
            </a:r>
          </a:p>
          <a:p>
            <a:r>
              <a:rPr lang="en-US" dirty="0"/>
              <a:t>Complete: 5</a:t>
            </a:r>
          </a:p>
          <a:p>
            <a:r>
              <a:rPr lang="en-US" dirty="0"/>
              <a:t>Need meta data changes: 3</a:t>
            </a:r>
          </a:p>
          <a:p>
            <a:r>
              <a:rPr lang="en-US" dirty="0"/>
              <a:t>Missing ID: 5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https://arxiv.org/html/2310.03199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6BC5D-6BDE-1B50-CDE8-AF73B427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827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to address critical aspects and reach out including other communities with common interests and complementary knowledge</a:t>
            </a:r>
          </a:p>
          <a:p>
            <a:pPr lvl="1"/>
            <a:r>
              <a:rPr lang="en-US" dirty="0"/>
              <a:t>Microphonics and Resonance Control in 2018</a:t>
            </a:r>
          </a:p>
          <a:p>
            <a:r>
              <a:rPr lang="en-US" dirty="0"/>
              <a:t>Increasing support for organizing a topical next year</a:t>
            </a:r>
          </a:p>
          <a:p>
            <a:pPr lvl="1"/>
            <a:r>
              <a:rPr lang="en-US" dirty="0"/>
              <a:t>Several ideas under consideration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4B219-EE39-E5A9-562E-15D79191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902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6F82-12F7-C177-0A8E-579EAD9C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Organizing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2324-1FA2-DFB8-4BC4-8B9A4579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20574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Changbum</a:t>
            </a:r>
            <a:r>
              <a:rPr lang="en-US" dirty="0"/>
              <a:t> Kim -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Jinyul</a:t>
            </a:r>
            <a:r>
              <a:rPr lang="en-US" dirty="0"/>
              <a:t> 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Abin</a:t>
            </a:r>
            <a:r>
              <a:rPr lang="en-US" dirty="0"/>
              <a:t> Hwang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Hyojae</a:t>
            </a:r>
            <a:r>
              <a:rPr lang="en-US" dirty="0"/>
              <a:t> Jang - IBS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Young-Do </a:t>
            </a:r>
            <a:r>
              <a:rPr lang="en-US" dirty="0" err="1"/>
              <a:t>Joo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Nayoung</a:t>
            </a:r>
            <a:r>
              <a:rPr lang="en-US" dirty="0"/>
              <a:t> Kim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Yong-Seok Lee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Chang-Ki Min</a:t>
            </a:r>
          </a:p>
          <a:p>
            <a:endParaRPr lang="en-US" dirty="0"/>
          </a:p>
        </p:txBody>
      </p:sp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4188C6E5-C2E7-8436-DFC7-33649AC73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26864"/>
            <a:ext cx="2257425" cy="51435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2B9336-86AE-08AF-5CD0-E8C89E71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2</a:t>
            </a:fld>
            <a:endParaRPr lang="es-ES_tradnl" dirty="0"/>
          </a:p>
        </p:txBody>
      </p:sp>
      <p:pic>
        <p:nvPicPr>
          <p:cNvPr id="11" name="그림 3">
            <a:extLst>
              <a:ext uri="{FF2B5EF4-FFF2-40B4-BE49-F238E27FC236}">
                <a16:creationId xmlns:a16="http://schemas.microsoft.com/office/drawing/2014/main" id="{EF7F02C2-5D8D-1411-9F7D-5EB180C6C0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3"/>
          <a:stretch/>
        </p:blipFill>
        <p:spPr>
          <a:xfrm>
            <a:off x="3550663" y="1039417"/>
            <a:ext cx="5569118" cy="28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2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59" y="303498"/>
            <a:ext cx="6172200" cy="857250"/>
          </a:xfrm>
        </p:spPr>
        <p:txBody>
          <a:bodyPr/>
          <a:lstStyle/>
          <a:p>
            <a:r>
              <a:rPr lang="en-US" dirty="0"/>
              <a:t>Future Events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5359" y="3705876"/>
            <a:ext cx="6172200" cy="1155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FEAFEF-03D4-623B-76AB-069DE7BA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172140"/>
            <a:ext cx="4248472" cy="25551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LLRF25</a:t>
            </a:r>
          </a:p>
          <a:p>
            <a:pPr lvl="1"/>
            <a:r>
              <a:rPr lang="en-US" dirty="0"/>
              <a:t>Asked BNL and Jefferson Lab to prepare a proposal</a:t>
            </a:r>
          </a:p>
          <a:p>
            <a:pPr lvl="1"/>
            <a:endParaRPr lang="en-US" dirty="0"/>
          </a:p>
          <a:p>
            <a:r>
              <a:rPr lang="en-US" dirty="0"/>
              <a:t>Topical Workshop</a:t>
            </a:r>
          </a:p>
          <a:p>
            <a:pPr lvl="1"/>
            <a:r>
              <a:rPr lang="en-US" dirty="0"/>
              <a:t>Considering one for 2024</a:t>
            </a:r>
          </a:p>
          <a:p>
            <a:pPr lvl="1"/>
            <a:r>
              <a:rPr lang="en-US" dirty="0"/>
              <a:t>In Europe</a:t>
            </a:r>
          </a:p>
          <a:p>
            <a:pPr lvl="1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9CEF0-6E76-1C2E-E36E-D6EE7EE4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20</a:t>
            </a:fld>
            <a:endParaRPr lang="es-ES_trad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18CF26-FF30-DB8E-F7C2-8A238CD76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3282"/>
            <a:ext cx="2664296" cy="35523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638C81A-BCFA-56DF-A1C2-1E9A75761023}"/>
              </a:ext>
            </a:extLst>
          </p:cNvPr>
          <p:cNvSpPr/>
          <p:nvPr/>
        </p:nvSpPr>
        <p:spPr>
          <a:xfrm>
            <a:off x="1403648" y="2105162"/>
            <a:ext cx="936104" cy="826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9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580" y="313215"/>
            <a:ext cx="6172200" cy="857250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34" y="1961213"/>
            <a:ext cx="1620180" cy="1136230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">
            <a:extLst>
              <a:ext uri="{FF2B5EF4-FFF2-40B4-BE49-F238E27FC236}">
                <a16:creationId xmlns:a16="http://schemas.microsoft.com/office/drawing/2014/main" id="{A49C515B-BCF4-2E1E-9D34-93AB5293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02" y="2025867"/>
            <a:ext cx="1789979" cy="624411"/>
          </a:xfrm>
          <a:prstGeom prst="rect">
            <a:avLst/>
          </a:prstGeom>
        </p:spPr>
      </p:pic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484D271-50C4-83B2-051F-8B348F43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91" y="2243588"/>
            <a:ext cx="2476500" cy="533400"/>
          </a:xfrm>
          <a:prstGeom prst="rect">
            <a:avLst/>
          </a:prstGeom>
        </p:spPr>
      </p:pic>
      <p:pic>
        <p:nvPicPr>
          <p:cNvPr id="23" name="Picture 2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104577B-04F8-78EF-140B-8FCD11891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16" y="1110102"/>
            <a:ext cx="3101800" cy="625924"/>
          </a:xfrm>
          <a:prstGeom prst="rect">
            <a:avLst/>
          </a:prstGeom>
        </p:spPr>
      </p:pic>
      <p:pic>
        <p:nvPicPr>
          <p:cNvPr id="25" name="Picture 24" descr="A blue and black letter&#10;&#10;Description automatically generated">
            <a:extLst>
              <a:ext uri="{FF2B5EF4-FFF2-40B4-BE49-F238E27FC236}">
                <a16:creationId xmlns:a16="http://schemas.microsoft.com/office/drawing/2014/main" id="{68446A1B-CF18-0CA8-8595-FE3295F67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24" y="1185298"/>
            <a:ext cx="3282348" cy="550729"/>
          </a:xfrm>
          <a:prstGeom prst="rect">
            <a:avLst/>
          </a:prstGeom>
        </p:spPr>
      </p:pic>
      <p:pic>
        <p:nvPicPr>
          <p:cNvPr id="27" name="Picture 26" descr="A green and white logo&#10;&#10;Description automatically generated">
            <a:extLst>
              <a:ext uri="{FF2B5EF4-FFF2-40B4-BE49-F238E27FC236}">
                <a16:creationId xmlns:a16="http://schemas.microsoft.com/office/drawing/2014/main" id="{2D12B75F-ECDA-EEED-23BB-797B1C52B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59" y="3214768"/>
            <a:ext cx="2921315" cy="668153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D1B3615-ABF8-8409-9FEF-84A7D7EA9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43" y="3258331"/>
            <a:ext cx="2843529" cy="624590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A0A050D-F768-BD8F-21AC-FD2C85A2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767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B6E0-3E25-C1D4-18A6-B8EB3343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0038-153A-1E9C-27E5-C9BE9A180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C48E-DB5C-C1C9-45CE-019EAECB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22</a:t>
            </a:fld>
            <a:endParaRPr lang="es-ES_tradnl" dirty="0"/>
          </a:p>
        </p:txBody>
      </p:sp>
      <p:pic>
        <p:nvPicPr>
          <p:cNvPr id="5" name="내용 개체 틀 6">
            <a:extLst>
              <a:ext uri="{FF2B5EF4-FFF2-40B4-BE49-F238E27FC236}">
                <a16:creationId xmlns:a16="http://schemas.microsoft.com/office/drawing/2014/main" id="{50BA5E06-843E-DA74-F86E-1715BF501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b="19372"/>
          <a:stretch/>
        </p:blipFill>
        <p:spPr>
          <a:xfrm>
            <a:off x="469528" y="743300"/>
            <a:ext cx="8333483" cy="36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0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8E7A-C6AD-3A05-39F7-3A2ACD13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Program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6C6E-7035-5A1A-4BAC-B3E0C33D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95" y="1203598"/>
            <a:ext cx="3240360" cy="3315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Alessandro Ratti (chair), LBL </a:t>
            </a:r>
          </a:p>
          <a:p>
            <a:pPr marL="0" indent="0">
              <a:buNone/>
            </a:pPr>
            <a:r>
              <a:rPr lang="en-US" sz="1800" dirty="0"/>
              <a:t>Tim </a:t>
            </a:r>
            <a:r>
              <a:rPr lang="en-US" sz="1800" dirty="0" err="1"/>
              <a:t>Berenc</a:t>
            </a:r>
            <a:r>
              <a:rPr lang="en-US" sz="1800" dirty="0"/>
              <a:t>, Argonne</a:t>
            </a:r>
          </a:p>
          <a:p>
            <a:pPr marL="0" indent="0">
              <a:buNone/>
            </a:pPr>
            <a:r>
              <a:rPr lang="en-US" sz="1800" dirty="0"/>
              <a:t>Brian E. Chase, FNAL-ret</a:t>
            </a:r>
          </a:p>
          <a:p>
            <a:pPr marL="0" indent="0">
              <a:buNone/>
            </a:pPr>
            <a:r>
              <a:rPr lang="en-US" sz="1800" dirty="0"/>
              <a:t>Mark </a:t>
            </a:r>
            <a:r>
              <a:rPr lang="en-US" sz="1800" dirty="0" err="1"/>
              <a:t>Crofford</a:t>
            </a:r>
            <a:r>
              <a:rPr lang="en-US" sz="1800" dirty="0"/>
              <a:t>, Oak Ridge</a:t>
            </a:r>
          </a:p>
          <a:p>
            <a:pPr marL="0" indent="0">
              <a:buNone/>
            </a:pPr>
            <a:r>
              <a:rPr lang="en-US" sz="1800" dirty="0"/>
              <a:t>Larry Doolittle, LBNL</a:t>
            </a:r>
          </a:p>
          <a:p>
            <a:pPr marL="0" indent="0">
              <a:buNone/>
            </a:pPr>
            <a:r>
              <a:rPr lang="en-US" sz="1800" b="1" dirty="0"/>
              <a:t>Zheng Gao, IMP</a:t>
            </a:r>
          </a:p>
          <a:p>
            <a:pPr marL="0" indent="0">
              <a:buNone/>
            </a:pPr>
            <a:r>
              <a:rPr lang="en-US" sz="1800" dirty="0" err="1"/>
              <a:t>Zheqiao</a:t>
            </a:r>
            <a:r>
              <a:rPr lang="en-US" sz="1800" dirty="0"/>
              <a:t> </a:t>
            </a:r>
            <a:r>
              <a:rPr lang="en-US" sz="1800" dirty="0" err="1"/>
              <a:t>Geng</a:t>
            </a:r>
            <a:r>
              <a:rPr lang="en-US" sz="1800" dirty="0"/>
              <a:t>, PSI</a:t>
            </a:r>
          </a:p>
          <a:p>
            <a:pPr marL="0" indent="0">
              <a:buNone/>
            </a:pPr>
            <a:r>
              <a:rPr lang="en-US" sz="1800" dirty="0"/>
              <a:t>Mariusz </a:t>
            </a:r>
            <a:r>
              <a:rPr lang="en-US" sz="1800" dirty="0" err="1"/>
              <a:t>Grecki</a:t>
            </a:r>
            <a:r>
              <a:rPr lang="en-US" sz="1800" dirty="0"/>
              <a:t>, DESY</a:t>
            </a:r>
          </a:p>
          <a:p>
            <a:pPr marL="0" indent="0">
              <a:buNone/>
            </a:pPr>
            <a:r>
              <a:rPr lang="en-US" sz="1800" dirty="0"/>
              <a:t>Wolfgang </a:t>
            </a:r>
            <a:r>
              <a:rPr lang="en-US" sz="1800" dirty="0" err="1"/>
              <a:t>Hofle</a:t>
            </a:r>
            <a:r>
              <a:rPr lang="en-US" sz="1800" dirty="0"/>
              <a:t>, CERN</a:t>
            </a:r>
          </a:p>
          <a:p>
            <a:pPr marL="0" indent="0">
              <a:buNone/>
            </a:pPr>
            <a:r>
              <a:rPr lang="en-US" sz="1800" dirty="0"/>
              <a:t>Curt </a:t>
            </a:r>
            <a:r>
              <a:rPr lang="en-US" sz="1800" dirty="0" err="1"/>
              <a:t>Hovater</a:t>
            </a:r>
            <a:r>
              <a:rPr lang="en-US" sz="1800" dirty="0"/>
              <a:t>, Jefferson Lab</a:t>
            </a:r>
          </a:p>
          <a:p>
            <a:pPr marL="342900" lvl="1" indent="0">
              <a:buNone/>
            </a:pPr>
            <a:endParaRPr lang="en-US" sz="1500" dirty="0">
              <a:sym typeface="Wingdings" pitchFamily="2" charset="2"/>
            </a:endParaRPr>
          </a:p>
          <a:p>
            <a:pPr marL="0" indent="0">
              <a:buNone/>
            </a:pPr>
            <a:endParaRPr lang="en-US" sz="1500" dirty="0">
              <a:sym typeface="Wingdings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5C611-3DA4-3574-C6AF-33CFC58C8673}"/>
              </a:ext>
            </a:extLst>
          </p:cNvPr>
          <p:cNvSpPr txBox="1"/>
          <p:nvPr/>
        </p:nvSpPr>
        <p:spPr>
          <a:xfrm>
            <a:off x="5194716" y="1203598"/>
            <a:ext cx="349208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Xiao Li, IHEP</a:t>
            </a:r>
          </a:p>
          <a:p>
            <a:r>
              <a:rPr lang="en-US" dirty="0"/>
              <a:t>Toshihiro Matsumoto KEK</a:t>
            </a:r>
          </a:p>
          <a:p>
            <a:r>
              <a:rPr lang="en-US" b="1" dirty="0"/>
              <a:t>Chang-Ki Min, PAL</a:t>
            </a:r>
          </a:p>
          <a:p>
            <a:r>
              <a:rPr lang="en-US" dirty="0"/>
              <a:t>Tomasz </a:t>
            </a:r>
            <a:r>
              <a:rPr lang="en-US" dirty="0" err="1"/>
              <a:t>Plawski</a:t>
            </a:r>
            <a:r>
              <a:rPr lang="en-US" dirty="0"/>
              <a:t>, Jefferson Lab</a:t>
            </a:r>
          </a:p>
          <a:p>
            <a:r>
              <a:rPr lang="en-US" dirty="0"/>
              <a:t>Kevin Smith, BNL</a:t>
            </a:r>
          </a:p>
          <a:p>
            <a:r>
              <a:rPr lang="en-US" dirty="0"/>
              <a:t>Dmitry </a:t>
            </a:r>
            <a:r>
              <a:rPr lang="en-US" dirty="0" err="1"/>
              <a:t>Teytelman</a:t>
            </a:r>
            <a:r>
              <a:rPr lang="en-US" dirty="0"/>
              <a:t>, </a:t>
            </a:r>
            <a:r>
              <a:rPr lang="en-US" dirty="0" err="1"/>
              <a:t>Dimtel</a:t>
            </a:r>
            <a:r>
              <a:rPr lang="en-US" dirty="0"/>
              <a:t>, Inc.</a:t>
            </a:r>
          </a:p>
          <a:p>
            <a:r>
              <a:rPr lang="en-US" dirty="0"/>
              <a:t>Zhao </a:t>
            </a:r>
            <a:r>
              <a:rPr lang="en-US" dirty="0" err="1"/>
              <a:t>Yubin</a:t>
            </a:r>
            <a:r>
              <a:rPr lang="en-US" dirty="0"/>
              <a:t>, SINAP</a:t>
            </a:r>
          </a:p>
          <a:p>
            <a:r>
              <a:rPr lang="en-US" b="1" dirty="0" err="1"/>
              <a:t>Zeran</a:t>
            </a:r>
            <a:r>
              <a:rPr lang="en-US" b="1" dirty="0"/>
              <a:t> Zhou, USTC</a:t>
            </a:r>
          </a:p>
          <a:p>
            <a:pPr lvl="1"/>
            <a:endParaRPr lang="en-US" sz="2100" dirty="0">
              <a:sym typeface="Wingdings" pitchFamily="2" charset="2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26EC7-D1A5-5893-CE0E-FB8D50A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420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15566"/>
            <a:ext cx="3816424" cy="37418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 Registered participants: 103</a:t>
            </a:r>
          </a:p>
          <a:p>
            <a:pPr lvl="1"/>
            <a:r>
              <a:rPr lang="en-US" dirty="0"/>
              <a:t>early registration = 49	</a:t>
            </a:r>
          </a:p>
          <a:p>
            <a:pPr lvl="1"/>
            <a:r>
              <a:rPr lang="en-US" dirty="0"/>
              <a:t>late registration = 48</a:t>
            </a:r>
          </a:p>
          <a:p>
            <a:pPr lvl="1"/>
            <a:r>
              <a:rPr lang="en-US" dirty="0"/>
              <a:t>Student = 5</a:t>
            </a:r>
          </a:p>
          <a:p>
            <a:r>
              <a:rPr lang="en-US" dirty="0"/>
              <a:t>Exhibitors: 6</a:t>
            </a:r>
          </a:p>
          <a:p>
            <a:r>
              <a:rPr lang="en-US" dirty="0"/>
              <a:t>Submitted abstracts: 105</a:t>
            </a:r>
          </a:p>
          <a:p>
            <a:pPr lvl="1"/>
            <a:r>
              <a:rPr lang="en-US" dirty="0"/>
              <a:t>Lab talks: 9 (1 lab talk not presented)</a:t>
            </a:r>
          </a:p>
          <a:p>
            <a:pPr lvl="1"/>
            <a:r>
              <a:rPr lang="en-US" dirty="0"/>
              <a:t>Invited talks: 5</a:t>
            </a:r>
          </a:p>
          <a:p>
            <a:pPr lvl="1"/>
            <a:r>
              <a:rPr lang="en-US" dirty="0"/>
              <a:t>Contributed talks: 26 (1 not presented)</a:t>
            </a:r>
          </a:p>
          <a:p>
            <a:pPr lvl="1"/>
            <a:r>
              <a:rPr lang="en-US" dirty="0"/>
              <a:t>Posters: 62 (8 not presented)</a:t>
            </a:r>
          </a:p>
          <a:p>
            <a:r>
              <a:rPr lang="en-US" dirty="0"/>
              <a:t>Tutorials: 3 </a:t>
            </a:r>
          </a:p>
          <a:p>
            <a:r>
              <a:rPr lang="en-US" dirty="0"/>
              <a:t>Special Topics: 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344A3-F01A-A90C-F1B3-A5037D0A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493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0511-7219-8A2F-D115-0F20D1C0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D43D-F877-CD59-9690-20E58596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5</a:t>
            </a:fld>
            <a:endParaRPr lang="es-ES_tradnl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A862838C-24D2-30E8-D3AB-54914024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14637"/>
              </p:ext>
            </p:extLst>
          </p:nvPr>
        </p:nvGraphicFramePr>
        <p:xfrm>
          <a:off x="1182960" y="411510"/>
          <a:ext cx="6522842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217">
                  <a:extLst>
                    <a:ext uri="{9D8B030D-6E8A-4147-A177-3AD203B41FA5}">
                      <a16:colId xmlns:a16="http://schemas.microsoft.com/office/drawing/2014/main" val="4280894615"/>
                    </a:ext>
                  </a:extLst>
                </a:gridCol>
                <a:gridCol w="1299090">
                  <a:extLst>
                    <a:ext uri="{9D8B030D-6E8A-4147-A177-3AD203B41FA5}">
                      <a16:colId xmlns:a16="http://schemas.microsoft.com/office/drawing/2014/main" val="3539882671"/>
                    </a:ext>
                  </a:extLst>
                </a:gridCol>
                <a:gridCol w="1360369">
                  <a:extLst>
                    <a:ext uri="{9D8B030D-6E8A-4147-A177-3AD203B41FA5}">
                      <a16:colId xmlns:a16="http://schemas.microsoft.com/office/drawing/2014/main" val="214357366"/>
                    </a:ext>
                  </a:extLst>
                </a:gridCol>
                <a:gridCol w="1234166">
                  <a:extLst>
                    <a:ext uri="{9D8B030D-6E8A-4147-A177-3AD203B41FA5}">
                      <a16:colId xmlns:a16="http://schemas.microsoft.com/office/drawing/2014/main" val="3375353942"/>
                    </a:ext>
                  </a:extLst>
                </a:gridCol>
              </a:tblGrid>
              <a:tr h="2592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Classification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Oral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Poster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9132"/>
                  </a:ext>
                </a:extLst>
              </a:tr>
              <a:tr h="262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Lab Talk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-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001796"/>
                  </a:ext>
                </a:extLst>
              </a:tr>
              <a:tr h="262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Tutorial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-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71192"/>
                  </a:ext>
                </a:extLst>
              </a:tr>
              <a:tr h="262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IQ Award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-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24056"/>
                  </a:ext>
                </a:extLst>
              </a:tr>
              <a:tr h="262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Special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-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184124"/>
                  </a:ext>
                </a:extLst>
              </a:tr>
              <a:tr h="24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Measurement &amp;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5655489"/>
                  </a:ext>
                </a:extLst>
              </a:tr>
              <a:tr h="24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System &amp; Operation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1481319"/>
                  </a:ext>
                </a:extLst>
              </a:tr>
              <a:tr h="24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Hardware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8078244"/>
                  </a:ext>
                </a:extLst>
              </a:tr>
              <a:tr h="24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SRF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2562888"/>
                  </a:ext>
                </a:extLst>
              </a:tr>
              <a:tr h="24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Software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9095372"/>
                  </a:ext>
                </a:extLst>
              </a:tr>
              <a:tr h="24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Other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3807862"/>
                  </a:ext>
                </a:extLst>
              </a:tr>
              <a:tr h="24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Timing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495343"/>
                  </a:ext>
                </a:extLst>
              </a:tr>
              <a:tr h="262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779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28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Profile – by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CBB2E-9E7B-BE49-5A71-0DD418E2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t>6</a:t>
            </a:fld>
            <a:endParaRPr lang="es-ES_tradnl" dirty="0"/>
          </a:p>
        </p:txBody>
      </p:sp>
      <p:graphicFrame>
        <p:nvGraphicFramePr>
          <p:cNvPr id="5" name="차트 3">
            <a:extLst>
              <a:ext uri="{FF2B5EF4-FFF2-40B4-BE49-F238E27FC236}">
                <a16:creationId xmlns:a16="http://schemas.microsoft.com/office/drawing/2014/main" id="{A4506B82-972C-B245-A011-66347BD4A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157750"/>
              </p:ext>
            </p:extLst>
          </p:nvPr>
        </p:nvGraphicFramePr>
        <p:xfrm>
          <a:off x="1425003" y="1131590"/>
          <a:ext cx="6038755" cy="29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1F3AD1-4E33-9B97-116E-B41F92166C66}"/>
              </a:ext>
            </a:extLst>
          </p:cNvPr>
          <p:cNvSpPr txBox="1"/>
          <p:nvPr/>
        </p:nvSpPr>
        <p:spPr>
          <a:xfrm>
            <a:off x="107504" y="1635646"/>
            <a:ext cx="26642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At</a:t>
            </a:r>
            <a:r>
              <a:rPr lang="en-US" dirty="0">
                <a:effectLst/>
                <a:latin typeface="Helvetica" pitchFamily="2" charset="0"/>
              </a:rPr>
              <a:t> LLRF22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Europe – 66%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America –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Asia – 9%</a:t>
            </a:r>
          </a:p>
        </p:txBody>
      </p:sp>
    </p:spTree>
    <p:extLst>
      <p:ext uri="{BB962C8B-B14F-4D97-AF65-F5344CB8AC3E}">
        <p14:creationId xmlns:p14="http://schemas.microsoft.com/office/powerpoint/2010/main" val="85703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88D3-3081-6A44-932E-ED73215B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4980-17CA-D5CF-D544-1B80C6335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08A1A-7FF5-3E7F-E141-5F26ADB8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7</a:t>
            </a:fld>
            <a:endParaRPr lang="es-ES_tradnl" dirty="0"/>
          </a:p>
        </p:txBody>
      </p:sp>
      <p:graphicFrame>
        <p:nvGraphicFramePr>
          <p:cNvPr id="5" name="표 3">
            <a:extLst>
              <a:ext uri="{FF2B5EF4-FFF2-40B4-BE49-F238E27FC236}">
                <a16:creationId xmlns:a16="http://schemas.microsoft.com/office/drawing/2014/main" id="{CD46609C-D711-E1CF-AC0B-BC5D037BF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99354"/>
              </p:ext>
            </p:extLst>
          </p:nvPr>
        </p:nvGraphicFramePr>
        <p:xfrm>
          <a:off x="457200" y="1086180"/>
          <a:ext cx="8477405" cy="325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625">
                  <a:extLst>
                    <a:ext uri="{9D8B030D-6E8A-4147-A177-3AD203B41FA5}">
                      <a16:colId xmlns:a16="http://schemas.microsoft.com/office/drawing/2014/main" val="1264793912"/>
                    </a:ext>
                  </a:extLst>
                </a:gridCol>
                <a:gridCol w="3906978">
                  <a:extLst>
                    <a:ext uri="{9D8B030D-6E8A-4147-A177-3AD203B41FA5}">
                      <a16:colId xmlns:a16="http://schemas.microsoft.com/office/drawing/2014/main" val="4164169469"/>
                    </a:ext>
                  </a:extLst>
                </a:gridCol>
                <a:gridCol w="2825802">
                  <a:extLst>
                    <a:ext uri="{9D8B030D-6E8A-4147-A177-3AD203B41FA5}">
                      <a16:colId xmlns:a16="http://schemas.microsoft.com/office/drawing/2014/main" val="3089568761"/>
                    </a:ext>
                  </a:extLst>
                </a:gridCol>
              </a:tblGrid>
              <a:tr h="406623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Country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Number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82478"/>
                  </a:ext>
                </a:extLst>
              </a:tr>
              <a:tr h="4066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China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27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4676"/>
                  </a:ext>
                </a:extLst>
              </a:tr>
              <a:tr h="4066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United States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19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13432"/>
                  </a:ext>
                </a:extLst>
              </a:tr>
              <a:tr h="4066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Korea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17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339308"/>
                  </a:ext>
                </a:extLst>
              </a:tr>
              <a:tr h="4066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Germany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7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97857"/>
                  </a:ext>
                </a:extLst>
              </a:tr>
              <a:tr h="4066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Swiss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7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459483"/>
                  </a:ext>
                </a:extLst>
              </a:tr>
              <a:tr h="4066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Japan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5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963235"/>
                  </a:ext>
                </a:extLst>
              </a:tr>
              <a:tr h="4066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Italy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1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10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959B-869C-1F7E-15FA-23E571AD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Country -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722E-3308-1B5F-6636-2705D4577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E0F81-6563-AD08-592F-5C9C45BD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8</a:t>
            </a:fld>
            <a:endParaRPr lang="es-ES_tradnl" dirty="0"/>
          </a:p>
        </p:txBody>
      </p:sp>
      <p:graphicFrame>
        <p:nvGraphicFramePr>
          <p:cNvPr id="6" name="표 3">
            <a:extLst>
              <a:ext uri="{FF2B5EF4-FFF2-40B4-BE49-F238E27FC236}">
                <a16:creationId xmlns:a16="http://schemas.microsoft.com/office/drawing/2014/main" id="{9BAC480C-D571-FD1A-47A3-64CEB036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09380"/>
              </p:ext>
            </p:extLst>
          </p:nvPr>
        </p:nvGraphicFramePr>
        <p:xfrm>
          <a:off x="322954" y="1063229"/>
          <a:ext cx="856952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583">
                  <a:extLst>
                    <a:ext uri="{9D8B030D-6E8A-4147-A177-3AD203B41FA5}">
                      <a16:colId xmlns:a16="http://schemas.microsoft.com/office/drawing/2014/main" val="1264793912"/>
                    </a:ext>
                  </a:extLst>
                </a:gridCol>
                <a:gridCol w="3949434">
                  <a:extLst>
                    <a:ext uri="{9D8B030D-6E8A-4147-A177-3AD203B41FA5}">
                      <a16:colId xmlns:a16="http://schemas.microsoft.com/office/drawing/2014/main" val="4164169469"/>
                    </a:ext>
                  </a:extLst>
                </a:gridCol>
                <a:gridCol w="2856509">
                  <a:extLst>
                    <a:ext uri="{9D8B030D-6E8A-4147-A177-3AD203B41FA5}">
                      <a16:colId xmlns:a16="http://schemas.microsoft.com/office/drawing/2014/main" val="3089568761"/>
                    </a:ext>
                  </a:extLst>
                </a:gridCol>
              </a:tblGrid>
              <a:tr h="377586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Country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Number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82478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Poland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467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Canada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13432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France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339308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England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97857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Spain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459483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Sweden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96323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Colombia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1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31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25BD-25B7-36BC-1738-3C39D966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Country – Asia (49 tot.)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CAD4F-283E-11F1-608C-E5487BFF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377-848C-4AF3-A69F-692D69E18932}" type="slidenum">
              <a:rPr lang="es-ES_tradnl" smtClean="0"/>
              <a:pPr/>
              <a:t>9</a:t>
            </a:fld>
            <a:endParaRPr lang="es-ES_tradnl" dirty="0"/>
          </a:p>
        </p:txBody>
      </p:sp>
      <p:graphicFrame>
        <p:nvGraphicFramePr>
          <p:cNvPr id="5" name="차트 3">
            <a:extLst>
              <a:ext uri="{FF2B5EF4-FFF2-40B4-BE49-F238E27FC236}">
                <a16:creationId xmlns:a16="http://schemas.microsoft.com/office/drawing/2014/main" id="{059EEAFC-9E94-22AE-6CC6-9EC06649C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007273"/>
              </p:ext>
            </p:extLst>
          </p:nvPr>
        </p:nvGraphicFramePr>
        <p:xfrm>
          <a:off x="323528" y="987574"/>
          <a:ext cx="8606984" cy="393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79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691</Words>
  <Application>Microsoft Macintosh PowerPoint</Application>
  <PresentationFormat>On-screen Show (16:9)</PresentationFormat>
  <Paragraphs>271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Calibri</vt:lpstr>
      <vt:lpstr>FrankRuehl</vt:lpstr>
      <vt:lpstr>Helvetica</vt:lpstr>
      <vt:lpstr>Wingdings</vt:lpstr>
      <vt:lpstr>Office Theme</vt:lpstr>
      <vt:lpstr>PowerPoint Presentation</vt:lpstr>
      <vt:lpstr>Local Organizing Committee</vt:lpstr>
      <vt:lpstr>The Scientific Program Committee</vt:lpstr>
      <vt:lpstr>The numbers</vt:lpstr>
      <vt:lpstr>PowerPoint Presentation</vt:lpstr>
      <vt:lpstr>Attendance Profile – by Region</vt:lpstr>
      <vt:lpstr>Participation by Country</vt:lpstr>
      <vt:lpstr>Participation by Country - cont</vt:lpstr>
      <vt:lpstr>Participation by Country – Asia (49 tot.)</vt:lpstr>
      <vt:lpstr>Participation by Institute – Asia (49 tot.)</vt:lpstr>
      <vt:lpstr>Participation by Country – America (22 tot.)</vt:lpstr>
      <vt:lpstr>Participation by Institute – America (19)</vt:lpstr>
      <vt:lpstr>Participation by Country – Europe (24)</vt:lpstr>
      <vt:lpstr>Participation by Institute – Switzerland+Germany </vt:lpstr>
      <vt:lpstr>Notes from the IOC</vt:lpstr>
      <vt:lpstr>IQ Award</vt:lpstr>
      <vt:lpstr>Proceedings</vt:lpstr>
      <vt:lpstr>Publications</vt:lpstr>
      <vt:lpstr>Topical Workshops</vt:lpstr>
      <vt:lpstr>Future Events</vt:lpstr>
      <vt:lpstr>THANK YOU</vt:lpstr>
      <vt:lpstr>Thank You</vt:lpstr>
    </vt:vector>
  </TitlesOfParts>
  <Company>Grupo Barceló Viajes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BCD TRAVEL</dc:creator>
  <cp:lastModifiedBy>ISSNAF Bay Area Chapter</cp:lastModifiedBy>
  <cp:revision>120</cp:revision>
  <dcterms:created xsi:type="dcterms:W3CDTF">2016-06-30T16:39:03Z</dcterms:created>
  <dcterms:modified xsi:type="dcterms:W3CDTF">2023-10-26T02:51:49Z</dcterms:modified>
</cp:coreProperties>
</file>