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7" r:id="rId2"/>
    <p:sldId id="467" r:id="rId3"/>
    <p:sldId id="469" r:id="rId4"/>
    <p:sldId id="280" r:id="rId5"/>
    <p:sldId id="282" r:id="rId6"/>
    <p:sldId id="464" r:id="rId7"/>
    <p:sldId id="465" r:id="rId8"/>
    <p:sldId id="4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1" autoAdjust="0"/>
    <p:restoredTop sz="94672" autoAdjust="0"/>
  </p:normalViewPr>
  <p:slideViewPr>
    <p:cSldViewPr showGuides="1">
      <p:cViewPr varScale="1">
        <p:scale>
          <a:sx n="246" d="100"/>
          <a:sy n="246" d="100"/>
        </p:scale>
        <p:origin x="354" y="186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Round Table 1 : reliability and anomaly detection | Julien Branlard, 23.10.2023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Round Table 1 : reliability and anomaly detection | Julien Branlard, 23.10.2023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Round Table 1 : reliability and anomaly detection | Julien Branlard, 23.10.2023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Round Table 1 : reliability and anomaly detection | Julien Branlard, 23.10.2023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Round Table 1 : reliability and anomaly detection | Julien Branlard, 23.10.2023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Round Table 1 : reliability and anomaly detection | Julien Branlard, 23.10.2023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Round Table 1 : reliability and anomaly detection | Julien Branlard, 23.10.2023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Round Table 1 : reliability and anomaly detection | Julien Branlard, 23.10.2023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Round Table 1 : reliability and anomaly detection | Julien Branlard, 23.10.2023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Round Table 1 : reliability and anomaly detection | Julien Branlard, 23.10.2023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Round Table 1 : reliability and anomaly detection | Julien Branlard, 23.10.2023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Round Table 1 : reliability and anomaly detection | Julien Branlard, 23.10.2023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Round Table 1 : reliability and anomaly detection | Julien Branlard, 23.10.2023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Round Table 1 : reliability and anomaly detection | Julien Branlard, 23.10.2023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8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7" y="2102570"/>
            <a:ext cx="11376025" cy="919149"/>
          </a:xfrm>
        </p:spPr>
        <p:txBody>
          <a:bodyPr/>
          <a:lstStyle/>
          <a:p>
            <a:r>
              <a:rPr lang="en-US" dirty="0"/>
              <a:t>Round Table 1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14396" y="3140968"/>
            <a:ext cx="11376025" cy="1525787"/>
          </a:xfrm>
        </p:spPr>
        <p:txBody>
          <a:bodyPr/>
          <a:lstStyle/>
          <a:p>
            <a:r>
              <a:rPr lang="en-US" sz="3600" dirty="0"/>
              <a:t>Reliability and Anomaly Detection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14396" y="4581128"/>
            <a:ext cx="11369549" cy="700373"/>
          </a:xfrm>
        </p:spPr>
        <p:txBody>
          <a:bodyPr/>
          <a:lstStyle/>
          <a:p>
            <a:r>
              <a:rPr lang="en-US" dirty="0"/>
              <a:t>Julien Branlard, for DESY</a:t>
            </a:r>
            <a:br>
              <a:rPr lang="en-US" dirty="0"/>
            </a:br>
            <a:r>
              <a:rPr lang="en-US" dirty="0" err="1"/>
              <a:t>Gyeangju</a:t>
            </a:r>
            <a:r>
              <a:rPr lang="en-US" dirty="0"/>
              <a:t>, Republic of Korea, 23.10.2023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28ADCD-3F76-4167-BD8D-03B58861F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7" y="404664"/>
            <a:ext cx="5992646" cy="123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86655-0921-4628-AE0D-9B8C01B20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anomalies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D530C-A037-4131-A5C1-DA693CD0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Round Table 1 : reliability and anomaly detection | Julien Branlard, 23.10.2023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6E35B2-0D5C-4857-8762-DF78055D70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FW corruption</a:t>
            </a:r>
          </a:p>
        </p:txBody>
      </p:sp>
      <p:pic>
        <p:nvPicPr>
          <p:cNvPr id="6" name="Content Placeholder 6" descr="https://ttfinfo.desy.de/XFELelog/data/2019/08/24.02_a/2019-02-24T22:17:38.jpg">
            <a:extLst>
              <a:ext uri="{FF2B5EF4-FFF2-40B4-BE49-F238E27FC236}">
                <a16:creationId xmlns:a16="http://schemas.microsoft.com/office/drawing/2014/main" id="{D2AD3A5A-C169-4933-891B-5CF3D3F24E5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66" y="1368794"/>
            <a:ext cx="3676210" cy="328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2020-07-29T09_39_23-00">
            <a:extLst>
              <a:ext uri="{FF2B5EF4-FFF2-40B4-BE49-F238E27FC236}">
                <a16:creationId xmlns:a16="http://schemas.microsoft.com/office/drawing/2014/main" id="{6BF487F6-3AD7-42B3-86F2-DCF73AFA0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1488736"/>
            <a:ext cx="404806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EF812EF-7709-4D99-856F-BA60F7EFF373}"/>
              </a:ext>
            </a:extLst>
          </p:cNvPr>
          <p:cNvGrpSpPr/>
          <p:nvPr/>
        </p:nvGrpSpPr>
        <p:grpSpPr>
          <a:xfrm>
            <a:off x="8400256" y="980728"/>
            <a:ext cx="3475878" cy="5334643"/>
            <a:chOff x="7062628" y="476672"/>
            <a:chExt cx="4813506" cy="6064500"/>
          </a:xfrm>
        </p:grpSpPr>
        <p:pic>
          <p:nvPicPr>
            <p:cNvPr id="14" name="Picture 13" descr="https://ttfinfo.desy.de/XFELelog/data/2018/23/08.06_M/2018-06-08T13:08:05.jpg">
              <a:extLst>
                <a:ext uri="{FF2B5EF4-FFF2-40B4-BE49-F238E27FC236}">
                  <a16:creationId xmlns:a16="http://schemas.microsoft.com/office/drawing/2014/main" id="{B536EF36-FE61-4187-AA74-B1AC936B0BD8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605"/>
            <a:stretch/>
          </p:blipFill>
          <p:spPr bwMode="auto">
            <a:xfrm>
              <a:off x="7096307" y="476672"/>
              <a:ext cx="4778901" cy="18722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https://ttfinfo.desy.de/XFELelog/data/2018/40/01.10_M/2018-10-01T13:30:14.jpg">
              <a:extLst>
                <a:ext uri="{FF2B5EF4-FFF2-40B4-BE49-F238E27FC236}">
                  <a16:creationId xmlns:a16="http://schemas.microsoft.com/office/drawing/2014/main" id="{02B19974-53D7-419D-98D6-DEF8F3FF4C9E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7062628" y="2385492"/>
              <a:ext cx="4812580" cy="20012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41C6A8F-12EE-45E3-802D-07DE0CFA10E3}"/>
                </a:ext>
              </a:extLst>
            </p:cNvPr>
            <p:cNvPicPr/>
            <p:nvPr/>
          </p:nvPicPr>
          <p:blipFill rotWithShape="1">
            <a:blip r:embed="rId6"/>
            <a:srcRect t="50000"/>
            <a:stretch/>
          </p:blipFill>
          <p:spPr>
            <a:xfrm>
              <a:off x="7070433" y="4481177"/>
              <a:ext cx="4805701" cy="2059995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4F32D59-8994-4CE3-B42D-EAB125E1C0FE}"/>
              </a:ext>
            </a:extLst>
          </p:cNvPr>
          <p:cNvSpPr txBox="1"/>
          <p:nvPr/>
        </p:nvSpPr>
        <p:spPr>
          <a:xfrm>
            <a:off x="479376" y="5599982"/>
            <a:ext cx="6336704" cy="5847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Traces are jumping back and forth between 2 values </a:t>
            </a:r>
          </a:p>
          <a:p>
            <a:r>
              <a:rPr lang="en-US" sz="1600" b="1" dirty="0">
                <a:sym typeface="Wingdings" panose="05000000000000000000" pitchFamily="2" charset="2"/>
              </a:rPr>
              <a:t> often indication of FW corruption</a:t>
            </a:r>
          </a:p>
        </p:txBody>
      </p:sp>
    </p:spTree>
    <p:extLst>
      <p:ext uri="{BB962C8B-B14F-4D97-AF65-F5344CB8AC3E}">
        <p14:creationId xmlns:p14="http://schemas.microsoft.com/office/powerpoint/2010/main" val="324658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AB84-303F-48B3-953B-9073630E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anomalies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B17BE7-A609-4A09-B16E-5465CAEEC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Round Table 1 : reliability and anomaly detection | Julien Branlard, 23.10.2023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DE50AB-0851-4AB2-8E1F-A80E05061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HW: cavity events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4FAE5C-DC1F-4BAB-8A5F-8A7E772725B3}"/>
              </a:ext>
            </a:extLst>
          </p:cNvPr>
          <p:cNvPicPr/>
          <p:nvPr/>
        </p:nvPicPr>
        <p:blipFill rotWithShape="1">
          <a:blip r:embed="rId2"/>
          <a:srcRect l="1027" t="48595" r="1597" b="9467"/>
          <a:stretch/>
        </p:blipFill>
        <p:spPr>
          <a:xfrm>
            <a:off x="479376" y="1556792"/>
            <a:ext cx="6768752" cy="45365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F5ECB1-227B-49A0-B603-D48CD7BBF00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37"/>
          <a:stretch/>
        </p:blipFill>
        <p:spPr>
          <a:xfrm>
            <a:off x="7515432" y="1556792"/>
            <a:ext cx="4680520" cy="40324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284FC26-64F6-40D9-B5A6-3F0C17AD1E95}"/>
              </a:ext>
            </a:extLst>
          </p:cNvPr>
          <p:cNvSpPr txBox="1"/>
          <p:nvPr/>
        </p:nvSpPr>
        <p:spPr>
          <a:xfrm>
            <a:off x="5159896" y="5836912"/>
            <a:ext cx="6336704" cy="5847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b="1" dirty="0"/>
              <a:t>Time constants </a:t>
            </a:r>
            <a:r>
              <a:rPr lang="en-US" sz="1600" dirty="0"/>
              <a:t>can give an hint if the anomaly takes place inside the cavity or at the drive level.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1C3049-4975-452C-9532-BF1455289914}"/>
              </a:ext>
            </a:extLst>
          </p:cNvPr>
          <p:cNvGrpSpPr/>
          <p:nvPr/>
        </p:nvGrpSpPr>
        <p:grpSpPr>
          <a:xfrm>
            <a:off x="1415480" y="2060848"/>
            <a:ext cx="4608512" cy="4398737"/>
            <a:chOff x="1415480" y="2060848"/>
            <a:chExt cx="4608512" cy="439873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F569466-6C28-4C0E-AA82-2C109EFE2201}"/>
                </a:ext>
              </a:extLst>
            </p:cNvPr>
            <p:cNvSpPr/>
            <p:nvPr/>
          </p:nvSpPr>
          <p:spPr>
            <a:xfrm>
              <a:off x="5231904" y="2060848"/>
              <a:ext cx="792088" cy="792088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FE8310-A0F8-4529-ADCF-27AF084F6855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64353" t="52837" r="15791" b="36158"/>
            <a:stretch/>
          </p:blipFill>
          <p:spPr>
            <a:xfrm>
              <a:off x="1415480" y="4005065"/>
              <a:ext cx="3312368" cy="2448272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F48689A-04AE-42CA-AE85-50FB273CCB44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H="1">
              <a:off x="4655840" y="2736937"/>
              <a:ext cx="692063" cy="119611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2B4ECD5-B131-4A1B-A296-6D1A1DC7F1A3}"/>
                </a:ext>
              </a:extLst>
            </p:cNvPr>
            <p:cNvSpPr/>
            <p:nvPr/>
          </p:nvSpPr>
          <p:spPr>
            <a:xfrm>
              <a:off x="1415480" y="4005064"/>
              <a:ext cx="3312368" cy="2454521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23F722-642C-4E70-BDA9-954078ED19DE}"/>
                </a:ext>
              </a:extLst>
            </p:cNvPr>
            <p:cNvSpPr txBox="1"/>
            <p:nvPr/>
          </p:nvSpPr>
          <p:spPr>
            <a:xfrm>
              <a:off x="2567608" y="4149080"/>
              <a:ext cx="17495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Transient ringing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34544A6-9288-4A15-9096-52C9B63926C6}"/>
              </a:ext>
            </a:extLst>
          </p:cNvPr>
          <p:cNvSpPr txBox="1"/>
          <p:nvPr/>
        </p:nvSpPr>
        <p:spPr>
          <a:xfrm>
            <a:off x="9408368" y="2276872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Instantaneous “plasma” discharge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B7DDB6A-88BE-4D78-9702-804AF6400FC2}"/>
              </a:ext>
            </a:extLst>
          </p:cNvPr>
          <p:cNvCxnSpPr>
            <a:cxnSpLocks/>
          </p:cNvCxnSpPr>
          <p:nvPr/>
        </p:nvCxnSpPr>
        <p:spPr>
          <a:xfrm flipH="1">
            <a:off x="9055710" y="3107869"/>
            <a:ext cx="799982" cy="130122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56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anomalies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Round Table 1 : reliability and anomaly detection | Julien Branlard, 23.10.2023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SW / FW : DMA access during write</a:t>
            </a:r>
            <a:endParaRPr lang="de-DE" dirty="0"/>
          </a:p>
        </p:txBody>
      </p:sp>
      <p:pic>
        <p:nvPicPr>
          <p:cNvPr id="10" name="Picture 9" descr="http://ttfinfo.desy.de/XFELelog/data/2017/20/15.05_M/2017-05-15T11:18:5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" t="62898" r="2346" b="1437"/>
          <a:stretch/>
        </p:blipFill>
        <p:spPr bwMode="auto">
          <a:xfrm>
            <a:off x="426333" y="1340768"/>
            <a:ext cx="5885691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672064" y="3356992"/>
            <a:ext cx="24112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RF pulse “compression”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or 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corrupted data transfer</a:t>
            </a:r>
            <a:endParaRPr lang="de-DE" sz="1600" dirty="0" err="1"/>
          </a:p>
        </p:txBody>
      </p:sp>
      <p:pic>
        <p:nvPicPr>
          <p:cNvPr id="16" name="Picture 15" descr="https://ttfinfo.desy.de/XFELelog/data/2018/10/07.03_M/2018-03-07T10:59:58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 t="63980" r="1959" b="1567"/>
          <a:stretch/>
        </p:blipFill>
        <p:spPr bwMode="auto">
          <a:xfrm>
            <a:off x="426333" y="3984707"/>
            <a:ext cx="5885691" cy="23246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7A647F-45FB-4954-976A-B3775680C99F}"/>
              </a:ext>
            </a:extLst>
          </p:cNvPr>
          <p:cNvSpPr txBox="1"/>
          <p:nvPr/>
        </p:nvSpPr>
        <p:spPr>
          <a:xfrm>
            <a:off x="6672064" y="5478323"/>
            <a:ext cx="5184576" cy="83099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Software bugs can appear when the CPU load is high (i.e. </a:t>
            </a:r>
            <a:r>
              <a:rPr lang="en-US" sz="1600" dirty="0" err="1"/>
              <a:t>cron</a:t>
            </a:r>
            <a:r>
              <a:rPr lang="en-US" sz="1600" dirty="0"/>
              <a:t> job at Sunday 00:00) </a:t>
            </a:r>
          </a:p>
          <a:p>
            <a:r>
              <a:rPr lang="en-US" sz="1600" b="1" dirty="0">
                <a:sym typeface="Wingdings" panose="05000000000000000000" pitchFamily="2" charset="2"/>
              </a:rPr>
              <a:t> Time stamp can be a hint towards a SW bug</a:t>
            </a:r>
          </a:p>
        </p:txBody>
      </p:sp>
    </p:spTree>
    <p:extLst>
      <p:ext uri="{BB962C8B-B14F-4D97-AF65-F5344CB8AC3E}">
        <p14:creationId xmlns:p14="http://schemas.microsoft.com/office/powerpoint/2010/main" val="3745353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anomalies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Round Table 1 : reliability and anomaly detection | Julien Branlard, 23.10.2023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HW : external components, detection chain 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623392" y="5805264"/>
            <a:ext cx="3076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Faulty piezo driver corrupting the RF pulse</a:t>
            </a:r>
            <a:endParaRPr lang="de-DE" sz="1200" dirty="0" err="1"/>
          </a:p>
        </p:txBody>
      </p:sp>
      <p:pic>
        <p:nvPicPr>
          <p:cNvPr id="9" name="Picture 8" descr="https://ttfinfo.desy.de/XFELelog/data/2020/22/25.05_M/2020-05-25T12:06:07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t="50000" r="1957" b="2461"/>
          <a:stretch/>
        </p:blipFill>
        <p:spPr bwMode="auto">
          <a:xfrm>
            <a:off x="407987" y="1306058"/>
            <a:ext cx="3311749" cy="1649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912043" y="1954130"/>
            <a:ext cx="504056" cy="0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14_piezo_induced_disturbanc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987" y="2996953"/>
            <a:ext cx="3311749" cy="26841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78B063-680F-4270-9A27-366DED5BDD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1070386"/>
            <a:ext cx="3528392" cy="28127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C99326-AB81-4B2B-A302-CD48F540A3A4}"/>
              </a:ext>
            </a:extLst>
          </p:cNvPr>
          <p:cNvSpPr txBox="1"/>
          <p:nvPr/>
        </p:nvSpPr>
        <p:spPr>
          <a:xfrm>
            <a:off x="4837747" y="4017396"/>
            <a:ext cx="18565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dirty="0"/>
              <a:t>Loose N-type connector</a:t>
            </a:r>
            <a:endParaRPr lang="de-DE" sz="1200" dirty="0" err="1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EF13B3-24A6-4D25-B120-CA6DADF13F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0978" r="49722"/>
          <a:stretch/>
        </p:blipFill>
        <p:spPr>
          <a:xfrm>
            <a:off x="8280117" y="1157513"/>
            <a:ext cx="2999840" cy="23352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062735-BD07-4159-8CB1-D82A9B5E343F}"/>
              </a:ext>
            </a:extLst>
          </p:cNvPr>
          <p:cNvSpPr txBox="1"/>
          <p:nvPr/>
        </p:nvSpPr>
        <p:spPr>
          <a:xfrm>
            <a:off x="8742696" y="3957790"/>
            <a:ext cx="2945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ym typeface="Wingdings" panose="05000000000000000000" pitchFamily="2" charset="2"/>
              </a:rPr>
              <a:t>Contact between capacitor and shielding</a:t>
            </a:r>
            <a:endParaRPr lang="de-DE" sz="1200" dirty="0" err="1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91A5F85-5DC5-45BC-B9AE-16D10BF3D213}"/>
              </a:ext>
            </a:extLst>
          </p:cNvPr>
          <p:cNvSpPr/>
          <p:nvPr/>
        </p:nvSpPr>
        <p:spPr>
          <a:xfrm>
            <a:off x="263352" y="5877272"/>
            <a:ext cx="216024" cy="163228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CE14F2C-721E-4859-B456-61854C4F4621}"/>
              </a:ext>
            </a:extLst>
          </p:cNvPr>
          <p:cNvSpPr/>
          <p:nvPr/>
        </p:nvSpPr>
        <p:spPr>
          <a:xfrm>
            <a:off x="4609970" y="4096290"/>
            <a:ext cx="216024" cy="163228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57C9B8B-4833-4175-95C1-7C9B6616D68F}"/>
              </a:ext>
            </a:extLst>
          </p:cNvPr>
          <p:cNvSpPr/>
          <p:nvPr/>
        </p:nvSpPr>
        <p:spPr>
          <a:xfrm>
            <a:off x="8495215" y="4017396"/>
            <a:ext cx="216024" cy="163228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0EAA78-48FA-4A51-944D-E77DE7BD74F1}"/>
              </a:ext>
            </a:extLst>
          </p:cNvPr>
          <p:cNvSpPr txBox="1"/>
          <p:nvPr/>
        </p:nvSpPr>
        <p:spPr>
          <a:xfrm>
            <a:off x="4295800" y="5228763"/>
            <a:ext cx="7272808" cy="83099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Hardware bugs usually have very distinct signatures, but can be intermittent depending on ambient temperature for example</a:t>
            </a:r>
          </a:p>
          <a:p>
            <a:r>
              <a:rPr lang="en-US" sz="1600" b="1" dirty="0">
                <a:sym typeface="Wingdings" panose="05000000000000000000" pitchFamily="2" charset="2"/>
              </a:rPr>
              <a:t> Divide and conquer, swapping components</a:t>
            </a:r>
          </a:p>
        </p:txBody>
      </p:sp>
    </p:spTree>
    <p:extLst>
      <p:ext uri="{BB962C8B-B14F-4D97-AF65-F5344CB8AC3E}">
        <p14:creationId xmlns:p14="http://schemas.microsoft.com/office/powerpoint/2010/main" val="131209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DC1D9EB-6A1C-4228-AD12-BB62D27D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system anomalies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B5F9DF-9CE6-4FFA-9A4F-3A9C6CA25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/>
              <a:t>HW failure </a:t>
            </a:r>
          </a:p>
          <a:p>
            <a:pPr lvl="3"/>
            <a:r>
              <a:rPr lang="en-US" dirty="0"/>
              <a:t>i.e. power supply, waveguide sparks, cavity event</a:t>
            </a:r>
          </a:p>
          <a:p>
            <a:pPr lvl="1"/>
            <a:r>
              <a:rPr lang="en-US" b="1" dirty="0"/>
              <a:t>FW failure </a:t>
            </a:r>
          </a:p>
          <a:p>
            <a:pPr lvl="3"/>
            <a:r>
              <a:rPr lang="en-US" dirty="0"/>
              <a:t>i.e. bit stream corruption because of SEU, write during read</a:t>
            </a:r>
          </a:p>
          <a:p>
            <a:pPr lvl="1"/>
            <a:r>
              <a:rPr lang="en-US" b="1" dirty="0"/>
              <a:t>SW failure</a:t>
            </a:r>
          </a:p>
          <a:p>
            <a:pPr lvl="3"/>
            <a:r>
              <a:rPr lang="en-US" dirty="0"/>
              <a:t>i.e. delayed interrupts due to CPU load</a:t>
            </a:r>
          </a:p>
          <a:p>
            <a:pPr lvl="1"/>
            <a:r>
              <a:rPr lang="en-US" b="1" dirty="0"/>
              <a:t>High-level algorithms</a:t>
            </a:r>
          </a:p>
          <a:p>
            <a:pPr lvl="3"/>
            <a:r>
              <a:rPr lang="en-US" dirty="0"/>
              <a:t>i.e. race condition / run away situation between diverse feedback SW algorithms </a:t>
            </a:r>
          </a:p>
          <a:p>
            <a:pPr lvl="1"/>
            <a:r>
              <a:rPr lang="en-US" b="1" dirty="0"/>
              <a:t>Human factor</a:t>
            </a:r>
          </a:p>
          <a:p>
            <a:pPr lvl="3"/>
            <a:r>
              <a:rPr lang="en-US" dirty="0"/>
              <a:t>i.e. wrong config, safety bypass left enabled by mistake, etc...</a:t>
            </a:r>
          </a:p>
          <a:p>
            <a:pPr marL="361950" lvl="1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CB3B54B-3169-4322-9BBB-69659BBD5B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Non-exhaustive list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14E5491-0975-47E5-9E82-5459CCF5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Round Table 1 : reliability and anomaly detection | Julien Branlard, 23.10.2023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9337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7ED25-890D-4282-95A3-E3B3A5521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Anomaly detection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BCC55-E592-421A-B7B5-DC6A35F0B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“Traditional” approach</a:t>
            </a:r>
          </a:p>
          <a:p>
            <a:pPr lvl="1"/>
            <a:r>
              <a:rPr lang="en-US" dirty="0"/>
              <a:t>Threshold (or envelope) monitoring </a:t>
            </a:r>
          </a:p>
          <a:p>
            <a:pPr lvl="1"/>
            <a:r>
              <a:rPr lang="en-US" dirty="0"/>
              <a:t>2-level zones : </a:t>
            </a:r>
            <a:r>
              <a:rPr lang="en-US" dirty="0">
                <a:highlight>
                  <a:srgbClr val="FFFF00"/>
                </a:highlight>
              </a:rPr>
              <a:t>warning</a:t>
            </a:r>
            <a:r>
              <a:rPr lang="en-US" dirty="0"/>
              <a:t> and </a:t>
            </a:r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</a:rPr>
              <a:t>alarm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Typically implemented on the control system (i.e. actually routinely used in accelerators)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“Modern” approach </a:t>
            </a:r>
          </a:p>
          <a:p>
            <a:pPr lvl="1"/>
            <a:r>
              <a:rPr lang="en-US" dirty="0"/>
              <a:t>Data driven, machine learning</a:t>
            </a:r>
          </a:p>
          <a:p>
            <a:pPr lvl="1"/>
            <a:r>
              <a:rPr lang="en-US" dirty="0"/>
              <a:t>Problem is often getting nominal data, tagged data</a:t>
            </a:r>
          </a:p>
          <a:p>
            <a:pPr lvl="1"/>
            <a:r>
              <a:rPr lang="en-US" b="1" dirty="0"/>
              <a:t>Still on an R&amp;D level : few examples of deployed ML-based anomaly detection routinely used in accelerator</a:t>
            </a:r>
          </a:p>
          <a:p>
            <a:pPr lvl="2"/>
            <a:r>
              <a:rPr lang="en-US" dirty="0"/>
              <a:t>This is my impression, maybe this is NOT true </a:t>
            </a:r>
            <a:r>
              <a:rPr lang="en-US" dirty="0">
                <a:sym typeface="Wingdings" panose="05000000000000000000" pitchFamily="2" charset="2"/>
              </a:rPr>
              <a:t> discussion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1AC48-68EB-4896-A29C-9D96E0E74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Round Table 1 : reliability and anomaly detection | Julien Branlard, 23.10.2023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28AB74-453C-44F7-A492-D7DD55E4DA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16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FAA0F-E4C9-4AF0-BA8E-04E8AD315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discussion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78FF4-3D9A-458E-BB74-030598EC2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406427"/>
            <a:ext cx="11376025" cy="5190925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Q1: Is anomaly detection a hot topic in your lab ?</a:t>
            </a:r>
          </a:p>
          <a:p>
            <a:pPr lvl="1"/>
            <a:r>
              <a:rPr lang="en-US" dirty="0"/>
              <a:t>because of impact of faults on machine availability ? </a:t>
            </a:r>
          </a:p>
          <a:p>
            <a:pPr lvl="1"/>
            <a:r>
              <a:rPr lang="en-US" dirty="0"/>
              <a:t>because of interest for promising results using machine learning techniques ? </a:t>
            </a:r>
          </a:p>
          <a:p>
            <a:pPr lvl="1"/>
            <a:endParaRPr lang="en-US" dirty="0"/>
          </a:p>
          <a:p>
            <a:r>
              <a:rPr lang="en-US" b="1" dirty="0"/>
              <a:t>Q2: What kind of architecture is in place to support ML-based anomaly categorization ?</a:t>
            </a:r>
          </a:p>
          <a:p>
            <a:pPr lvl="1"/>
            <a:r>
              <a:rPr lang="en-US" dirty="0"/>
              <a:t>database ? </a:t>
            </a:r>
          </a:p>
          <a:p>
            <a:pPr lvl="1"/>
            <a:r>
              <a:rPr lang="en-US" dirty="0"/>
              <a:t>integrated to control system ?</a:t>
            </a:r>
          </a:p>
          <a:p>
            <a:pPr lvl="1"/>
            <a:endParaRPr lang="en-US" dirty="0"/>
          </a:p>
          <a:p>
            <a:r>
              <a:rPr lang="en-US" b="1" dirty="0"/>
              <a:t>Q3: How is data labeled for ML-based anomaly detection ?</a:t>
            </a:r>
          </a:p>
          <a:p>
            <a:pPr lvl="1"/>
            <a:r>
              <a:rPr lang="en-US" dirty="0"/>
              <a:t>Expert reviews trips and tags them </a:t>
            </a:r>
          </a:p>
          <a:p>
            <a:pPr lvl="1"/>
            <a:r>
              <a:rPr lang="en-US" dirty="0"/>
              <a:t>First define catalogue then data is automatically tagged (“walks like a duck, quacks like a duck”…)</a:t>
            </a:r>
          </a:p>
          <a:p>
            <a:pPr lvl="1"/>
            <a:r>
              <a:rPr lang="en-US" dirty="0"/>
              <a:t>Make use of additional knowledge (for example time constants, or additional interlock info) to best guess category and have expert confirm</a:t>
            </a:r>
          </a:p>
          <a:p>
            <a:pPr lvl="1"/>
            <a:endParaRPr lang="en-US" dirty="0"/>
          </a:p>
          <a:p>
            <a:r>
              <a:rPr lang="en-US" b="1" dirty="0"/>
              <a:t>Q4: What about predictive maintenance ?</a:t>
            </a:r>
          </a:p>
          <a:p>
            <a:pPr lvl="1"/>
            <a:r>
              <a:rPr lang="en-US" dirty="0"/>
              <a:t>Often presented as the Holy Grail of anomaly detection, any experience ?  </a:t>
            </a:r>
          </a:p>
          <a:p>
            <a:pPr lvl="1"/>
            <a:r>
              <a:rPr lang="en-US" dirty="0"/>
              <a:t>“Don’t run touch a running system”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Is anyone </a:t>
            </a:r>
            <a:r>
              <a:rPr lang="en-US" b="1" dirty="0"/>
              <a:t>actually</a:t>
            </a:r>
            <a:r>
              <a:rPr lang="en-US" dirty="0"/>
              <a:t> doing preventive maintenance ?</a:t>
            </a:r>
          </a:p>
          <a:p>
            <a:pPr lvl="1"/>
            <a:endParaRPr lang="en-US" dirty="0"/>
          </a:p>
          <a:p>
            <a:r>
              <a:rPr lang="en-US" b="1" dirty="0"/>
              <a:t>Q5: anomaly detection is the first step towards reliability, what’s the next step?</a:t>
            </a:r>
            <a:endParaRPr lang="en-US" dirty="0"/>
          </a:p>
          <a:p>
            <a:pPr lvl="1"/>
            <a:r>
              <a:rPr lang="en-US" dirty="0"/>
              <a:t>IMO, to really increase reliability, a careful review of every trip is necessary, followed by implementation of countermeasures</a:t>
            </a:r>
          </a:p>
          <a:p>
            <a:pPr lvl="1"/>
            <a:r>
              <a:rPr lang="en-US" dirty="0"/>
              <a:t>How is this topic approached in your lab 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5CADA1-9521-4BA9-B1DD-68E11848C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Round Table 1 : reliability and anomaly detection | Julien Branlard, 23.10.2023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D783BC-1153-4615-8777-2E06D5E90F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Suggestions</a:t>
            </a:r>
          </a:p>
        </p:txBody>
      </p:sp>
    </p:spTree>
    <p:extLst>
      <p:ext uri="{BB962C8B-B14F-4D97-AF65-F5344CB8AC3E}">
        <p14:creationId xmlns:p14="http://schemas.microsoft.com/office/powerpoint/2010/main" val="2454274193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643</Words>
  <Application>Microsoft Office PowerPoint</Application>
  <PresentationFormat>Widescreen</PresentationFormat>
  <Paragraphs>82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Wingdings</vt:lpstr>
      <vt:lpstr>DESY</vt:lpstr>
      <vt:lpstr>Round Table 1</vt:lpstr>
      <vt:lpstr>Examples of anomalies</vt:lpstr>
      <vt:lpstr>Examples of anomalies</vt:lpstr>
      <vt:lpstr>Examples of anomalies</vt:lpstr>
      <vt:lpstr>Examples of anomalies</vt:lpstr>
      <vt:lpstr>Types of system anomalies</vt:lpstr>
      <vt:lpstr>Anomaly detection </vt:lpstr>
      <vt:lpstr>Possible discussion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Microsoft Office-Anwender</dc:creator>
  <cp:lastModifiedBy>Branlard, Julien</cp:lastModifiedBy>
  <cp:revision>17</cp:revision>
  <dcterms:created xsi:type="dcterms:W3CDTF">2018-01-19T12:33:44Z</dcterms:created>
  <dcterms:modified xsi:type="dcterms:W3CDTF">2023-10-19T20:23:53Z</dcterms:modified>
</cp:coreProperties>
</file>