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2"/>
  </p:notesMasterIdLst>
  <p:handoutMasterIdLst>
    <p:handoutMasterId r:id="rId33"/>
  </p:handoutMasterIdLst>
  <p:sldIdLst>
    <p:sldId id="257" r:id="rId2"/>
    <p:sldId id="277" r:id="rId3"/>
    <p:sldId id="1888" r:id="rId4"/>
    <p:sldId id="11090449" r:id="rId5"/>
    <p:sldId id="554" r:id="rId6"/>
    <p:sldId id="281" r:id="rId7"/>
    <p:sldId id="642" r:id="rId8"/>
    <p:sldId id="625" r:id="rId9"/>
    <p:sldId id="283" r:id="rId10"/>
    <p:sldId id="300" r:id="rId11"/>
    <p:sldId id="267" r:id="rId12"/>
    <p:sldId id="2810" r:id="rId13"/>
    <p:sldId id="2811" r:id="rId14"/>
    <p:sldId id="262" r:id="rId15"/>
    <p:sldId id="11090448" r:id="rId16"/>
    <p:sldId id="260" r:id="rId17"/>
    <p:sldId id="2812" r:id="rId18"/>
    <p:sldId id="1383" r:id="rId19"/>
    <p:sldId id="2813" r:id="rId20"/>
    <p:sldId id="1692" r:id="rId21"/>
    <p:sldId id="2817" r:id="rId22"/>
    <p:sldId id="2156" r:id="rId23"/>
    <p:sldId id="2136" r:id="rId24"/>
    <p:sldId id="1657" r:id="rId25"/>
    <p:sldId id="2058" r:id="rId26"/>
    <p:sldId id="2103" r:id="rId27"/>
    <p:sldId id="2111" r:id="rId28"/>
    <p:sldId id="2815" r:id="rId29"/>
    <p:sldId id="316" r:id="rId30"/>
    <p:sldId id="463" r:id="rId31"/>
  </p:sldIdLst>
  <p:sldSz cx="12192000" cy="6858000"/>
  <p:notesSz cx="7099300" cy="10234613"/>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nk"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3333FF"/>
    <a:srgbClr val="FFFF00"/>
    <a:srgbClr val="CC0000"/>
    <a:srgbClr val="FF0000"/>
    <a:srgbClr val="6331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1" autoAdjust="0"/>
    <p:restoredTop sz="86425" autoAdjust="0"/>
  </p:normalViewPr>
  <p:slideViewPr>
    <p:cSldViewPr>
      <p:cViewPr>
        <p:scale>
          <a:sx n="89" d="100"/>
          <a:sy n="89" d="100"/>
        </p:scale>
        <p:origin x="84" y="555"/>
      </p:cViewPr>
      <p:guideLst>
        <p:guide orient="horz" pos="2160"/>
        <p:guide pos="3840"/>
      </p:guideLst>
    </p:cSldViewPr>
  </p:slideViewPr>
  <p:outlineViewPr>
    <p:cViewPr>
      <p:scale>
        <a:sx n="33" d="100"/>
        <a:sy n="33" d="100"/>
      </p:scale>
      <p:origin x="0" y="-1419"/>
    </p:cViewPr>
    <p:sldLst>
      <p:sld r:id="rId1" collapse="1"/>
    </p:sldLst>
  </p:outlineViewPr>
  <p:notesTextViewPr>
    <p:cViewPr>
      <p:scale>
        <a:sx n="100" d="100"/>
        <a:sy n="100" d="100"/>
      </p:scale>
      <p:origin x="0" y="0"/>
    </p:cViewPr>
  </p:notesTextViewPr>
  <p:sorterViewPr>
    <p:cViewPr varScale="1">
      <p:scale>
        <a:sx n="100" d="100"/>
        <a:sy n="100" d="100"/>
      </p:scale>
      <p:origin x="0" y="-5496"/>
    </p:cViewPr>
  </p:sorterViewPr>
  <p:notesViewPr>
    <p:cSldViewPr>
      <p:cViewPr varScale="1">
        <p:scale>
          <a:sx n="52" d="100"/>
          <a:sy n="52" d="100"/>
        </p:scale>
        <p:origin x="2637" y="5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71D4A1F3-09A0-4179-A8D1-7F19303C1E32}"/>
              </a:ext>
            </a:extLst>
          </p:cNvPr>
          <p:cNvSpPr>
            <a:spLocks noGrp="1"/>
          </p:cNvSpPr>
          <p:nvPr>
            <p:ph type="hdr" sz="quarter"/>
          </p:nvPr>
        </p:nvSpPr>
        <p:spPr>
          <a:xfrm>
            <a:off x="0" y="0"/>
            <a:ext cx="3076575" cy="512763"/>
          </a:xfrm>
          <a:prstGeom prst="rect">
            <a:avLst/>
          </a:prstGeom>
        </p:spPr>
        <p:txBody>
          <a:bodyPr vert="horz" lIns="99048" tIns="49524" rIns="99048" bIns="49524" rtlCol="0"/>
          <a:lstStyle>
            <a:lvl1pPr algn="l">
              <a:defRPr sz="1300"/>
            </a:lvl1pPr>
          </a:lstStyle>
          <a:p>
            <a:pPr>
              <a:defRPr/>
            </a:pPr>
            <a:endParaRPr lang="zh-CN" altLang="en-US"/>
          </a:p>
        </p:txBody>
      </p:sp>
      <p:sp>
        <p:nvSpPr>
          <p:cNvPr id="3" name="日期占位符 2">
            <a:extLst>
              <a:ext uri="{FF2B5EF4-FFF2-40B4-BE49-F238E27FC236}">
                <a16:creationId xmlns:a16="http://schemas.microsoft.com/office/drawing/2014/main" id="{168BF5C1-3CC9-400D-8557-7BECB00EB1D3}"/>
              </a:ext>
            </a:extLst>
          </p:cNvPr>
          <p:cNvSpPr>
            <a:spLocks noGrp="1"/>
          </p:cNvSpPr>
          <p:nvPr>
            <p:ph type="dt" sz="quarter" idx="1"/>
          </p:nvPr>
        </p:nvSpPr>
        <p:spPr>
          <a:xfrm>
            <a:off x="4021138" y="0"/>
            <a:ext cx="3076575" cy="512763"/>
          </a:xfrm>
          <a:prstGeom prst="rect">
            <a:avLst/>
          </a:prstGeom>
        </p:spPr>
        <p:txBody>
          <a:bodyPr vert="horz" lIns="99048" tIns="49524" rIns="99048" bIns="49524" rtlCol="0"/>
          <a:lstStyle>
            <a:lvl1pPr algn="r">
              <a:defRPr sz="1300"/>
            </a:lvl1pPr>
          </a:lstStyle>
          <a:p>
            <a:pPr>
              <a:defRPr/>
            </a:pPr>
            <a:fld id="{0AEE17B1-219E-45A7-BFEE-36EA0C236955}" type="datetimeFigureOut">
              <a:rPr lang="zh-CN" altLang="en-US"/>
              <a:pPr>
                <a:defRPr/>
              </a:pPr>
              <a:t>2023/10/22</a:t>
            </a:fld>
            <a:endParaRPr lang="zh-CN" altLang="en-US"/>
          </a:p>
        </p:txBody>
      </p:sp>
      <p:sp>
        <p:nvSpPr>
          <p:cNvPr id="4" name="页脚占位符 3">
            <a:extLst>
              <a:ext uri="{FF2B5EF4-FFF2-40B4-BE49-F238E27FC236}">
                <a16:creationId xmlns:a16="http://schemas.microsoft.com/office/drawing/2014/main" id="{9B15ACFA-D2EA-43D6-B3B3-8112D7E4B44D}"/>
              </a:ext>
            </a:extLst>
          </p:cNvPr>
          <p:cNvSpPr>
            <a:spLocks noGrp="1"/>
          </p:cNvSpPr>
          <p:nvPr>
            <p:ph type="ftr" sz="quarter" idx="2"/>
          </p:nvPr>
        </p:nvSpPr>
        <p:spPr>
          <a:xfrm>
            <a:off x="0" y="9721850"/>
            <a:ext cx="3076575" cy="512763"/>
          </a:xfrm>
          <a:prstGeom prst="rect">
            <a:avLst/>
          </a:prstGeom>
        </p:spPr>
        <p:txBody>
          <a:bodyPr vert="horz" lIns="99048" tIns="49524" rIns="99048" bIns="49524" rtlCol="0" anchor="b"/>
          <a:lstStyle>
            <a:lvl1pPr algn="l">
              <a:defRPr sz="1300"/>
            </a:lvl1pPr>
          </a:lstStyle>
          <a:p>
            <a:pPr>
              <a:defRPr/>
            </a:pPr>
            <a:endParaRPr lang="zh-CN" altLang="en-US"/>
          </a:p>
        </p:txBody>
      </p:sp>
      <p:sp>
        <p:nvSpPr>
          <p:cNvPr id="5" name="灯片编号占位符 4">
            <a:extLst>
              <a:ext uri="{FF2B5EF4-FFF2-40B4-BE49-F238E27FC236}">
                <a16:creationId xmlns:a16="http://schemas.microsoft.com/office/drawing/2014/main" id="{2748584E-9500-4E53-9C43-210740BDC4B8}"/>
              </a:ext>
            </a:extLst>
          </p:cNvPr>
          <p:cNvSpPr>
            <a:spLocks noGrp="1"/>
          </p:cNvSpPr>
          <p:nvPr>
            <p:ph type="sldNum" sz="quarter" idx="3"/>
          </p:nvPr>
        </p:nvSpPr>
        <p:spPr>
          <a:xfrm>
            <a:off x="4021138" y="9721850"/>
            <a:ext cx="3076575" cy="512763"/>
          </a:xfrm>
          <a:prstGeom prst="rect">
            <a:avLst/>
          </a:prstGeom>
        </p:spPr>
        <p:txBody>
          <a:bodyPr vert="horz" lIns="99048" tIns="49524" rIns="99048" bIns="49524" rtlCol="0" anchor="b"/>
          <a:lstStyle>
            <a:lvl1pPr algn="r">
              <a:defRPr sz="1300"/>
            </a:lvl1pPr>
          </a:lstStyle>
          <a:p>
            <a:pPr>
              <a:defRPr/>
            </a:pPr>
            <a:fld id="{BA66B589-7E5C-4D8D-8AC0-10B6EF488F11}" type="slidenum">
              <a:rPr lang="zh-CN" altLang="en-US"/>
              <a:pPr>
                <a:defRPr/>
              </a:pPr>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DBB9297F-23D5-4E78-8175-5DFEB1405591}"/>
              </a:ext>
            </a:extLst>
          </p:cNvPr>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eaLnBrk="1" hangingPunct="1">
              <a:defRPr sz="1300"/>
            </a:lvl1pPr>
          </a:lstStyle>
          <a:p>
            <a:pPr>
              <a:defRPr/>
            </a:pPr>
            <a:endParaRPr lang="zh-CN" altLang="en-US"/>
          </a:p>
        </p:txBody>
      </p:sp>
      <p:sp>
        <p:nvSpPr>
          <p:cNvPr id="182275" name="Rectangle 3">
            <a:extLst>
              <a:ext uri="{FF2B5EF4-FFF2-40B4-BE49-F238E27FC236}">
                <a16:creationId xmlns:a16="http://schemas.microsoft.com/office/drawing/2014/main" id="{91333D3A-5C9E-4997-A574-8D862C583CA2}"/>
              </a:ext>
            </a:extLst>
          </p:cNvPr>
          <p:cNvSpPr>
            <a:spLocks noGrp="1" noChangeArrowheads="1"/>
          </p:cNvSpPr>
          <p:nvPr>
            <p:ph type="dt"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eaLnBrk="1" hangingPunct="1">
              <a:defRPr sz="1300"/>
            </a:lvl1pPr>
          </a:lstStyle>
          <a:p>
            <a:pPr>
              <a:defRPr/>
            </a:pPr>
            <a:endParaRPr lang="en-US" altLang="zh-CN"/>
          </a:p>
        </p:txBody>
      </p:sp>
      <p:sp>
        <p:nvSpPr>
          <p:cNvPr id="6148" name="Rectangle 4">
            <a:extLst>
              <a:ext uri="{FF2B5EF4-FFF2-40B4-BE49-F238E27FC236}">
                <a16:creationId xmlns:a16="http://schemas.microsoft.com/office/drawing/2014/main" id="{62C050CB-4ECC-40D3-A1AC-266A8681471E}"/>
              </a:ext>
            </a:extLst>
          </p:cNvPr>
          <p:cNvSpPr>
            <a:spLocks noGrp="1" noRot="1" noChangeAspect="1" noChangeArrowheads="1" noTextEdit="1"/>
          </p:cNvSpPr>
          <p:nvPr>
            <p:ph type="sldImg" idx="2"/>
          </p:nvPr>
        </p:nvSpPr>
        <p:spPr bwMode="auto">
          <a:xfrm>
            <a:off x="139700" y="768350"/>
            <a:ext cx="6819900"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2277" name="Rectangle 5">
            <a:extLst>
              <a:ext uri="{FF2B5EF4-FFF2-40B4-BE49-F238E27FC236}">
                <a16:creationId xmlns:a16="http://schemas.microsoft.com/office/drawing/2014/main" id="{FA234FD4-039F-40EA-870B-F287D0F0674A}"/>
              </a:ext>
            </a:extLst>
          </p:cNvPr>
          <p:cNvSpPr>
            <a:spLocks noGrp="1" noChangeArrowheads="1"/>
          </p:cNvSpPr>
          <p:nvPr>
            <p:ph type="body" sz="quarter" idx="3"/>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82278" name="Rectangle 6">
            <a:extLst>
              <a:ext uri="{FF2B5EF4-FFF2-40B4-BE49-F238E27FC236}">
                <a16:creationId xmlns:a16="http://schemas.microsoft.com/office/drawing/2014/main" id="{BB20166C-96EC-4392-B7A1-ACDDCDC389B9}"/>
              </a:ext>
            </a:extLst>
          </p:cNvPr>
          <p:cNvSpPr>
            <a:spLocks noGrp="1" noChangeArrowheads="1"/>
          </p:cNvSpPr>
          <p:nvPr>
            <p:ph type="ftr" sz="quarter" idx="4"/>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eaLnBrk="1" hangingPunct="1">
              <a:defRPr sz="1300"/>
            </a:lvl1pPr>
          </a:lstStyle>
          <a:p>
            <a:pPr>
              <a:defRPr/>
            </a:pPr>
            <a:r>
              <a:rPr lang="en-US" altLang="zh-CN"/>
              <a:t>2018-12-13</a:t>
            </a:r>
          </a:p>
        </p:txBody>
      </p:sp>
      <p:sp>
        <p:nvSpPr>
          <p:cNvPr id="182279" name="Rectangle 7">
            <a:extLst>
              <a:ext uri="{FF2B5EF4-FFF2-40B4-BE49-F238E27FC236}">
                <a16:creationId xmlns:a16="http://schemas.microsoft.com/office/drawing/2014/main" id="{EC684A65-AE3F-4C45-88C3-0A7EBFF184EB}"/>
              </a:ext>
            </a:extLst>
          </p:cNvPr>
          <p:cNvSpPr>
            <a:spLocks noGrp="1" noChangeArrowheads="1"/>
          </p:cNvSpPr>
          <p:nvPr>
            <p:ph type="sldNum" sz="quarter" idx="5"/>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eaLnBrk="1" hangingPunct="1">
              <a:defRPr sz="1300"/>
            </a:lvl1pPr>
          </a:lstStyle>
          <a:p>
            <a:pPr>
              <a:defRPr/>
            </a:pPr>
            <a:endParaRPr lang="zh-CN" altLang="en-US"/>
          </a:p>
          <a:p>
            <a:pPr>
              <a:defRPr/>
            </a:pPr>
            <a:r>
              <a:rPr lang="en-US" altLang="zh-CN"/>
              <a:t> ASSCA2018  IHEP</a:t>
            </a:r>
            <a:fld id="{9767A47C-A852-440D-B991-5DBC2F8F61D1}" type="slidenum">
              <a:rPr lang="zh-CN" altLang="en-US" smtClean="0"/>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F76EC21C-F336-4906-ACC8-2F985606E730}"/>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宋体" panose="02010600030101010101" pitchFamily="2" charset="-122"/>
              </a:defRPr>
            </a:lvl1pPr>
            <a:lvl2pPr marL="803275" indent="-307975">
              <a:defRPr>
                <a:solidFill>
                  <a:schemeClr val="tx1"/>
                </a:solidFill>
                <a:latin typeface="Arial" panose="020B0604020202020204" pitchFamily="34" charset="0"/>
                <a:ea typeface="宋体" panose="02010600030101010101" pitchFamily="2" charset="-122"/>
              </a:defRPr>
            </a:lvl2pPr>
            <a:lvl3pPr marL="1236663" indent="-246063">
              <a:defRPr>
                <a:solidFill>
                  <a:schemeClr val="tx1"/>
                </a:solidFill>
                <a:latin typeface="Arial" panose="020B0604020202020204" pitchFamily="34" charset="0"/>
                <a:ea typeface="宋体" panose="02010600030101010101" pitchFamily="2" charset="-122"/>
              </a:defRPr>
            </a:lvl3pPr>
            <a:lvl4pPr marL="1731963" indent="-246063">
              <a:defRPr>
                <a:solidFill>
                  <a:schemeClr val="tx1"/>
                </a:solidFill>
                <a:latin typeface="Arial" panose="020B0604020202020204" pitchFamily="34" charset="0"/>
                <a:ea typeface="宋体" panose="02010600030101010101" pitchFamily="2" charset="-122"/>
              </a:defRPr>
            </a:lvl4pPr>
            <a:lvl5pPr marL="2227263" indent="-246063">
              <a:defRPr>
                <a:solidFill>
                  <a:schemeClr val="tx1"/>
                </a:solidFill>
                <a:latin typeface="Arial" panose="020B0604020202020204" pitchFamily="34" charset="0"/>
                <a:ea typeface="宋体" panose="02010600030101010101" pitchFamily="2" charset="-122"/>
              </a:defRPr>
            </a:lvl5pPr>
            <a:lvl6pPr marL="2684463" indent="-24606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141663" indent="-24606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598863" indent="-24606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056063" indent="-24606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E207BAA-D85C-4211-AB98-107A06C4D631}" type="slidenum">
              <a:rPr lang="zh-CN" altLang="en-US" smtClean="0"/>
              <a:pPr/>
              <a:t>1</a:t>
            </a:fld>
            <a:endParaRPr lang="en-US" altLang="zh-CN"/>
          </a:p>
        </p:txBody>
      </p:sp>
      <p:sp>
        <p:nvSpPr>
          <p:cNvPr id="9219" name="Rectangle 2">
            <a:extLst>
              <a:ext uri="{FF2B5EF4-FFF2-40B4-BE49-F238E27FC236}">
                <a16:creationId xmlns:a16="http://schemas.microsoft.com/office/drawing/2014/main" id="{4BE9DE4B-CE76-4188-BBB3-F0F69655CDCE}"/>
              </a:ext>
            </a:extLst>
          </p:cNvPr>
          <p:cNvSpPr>
            <a:spLocks noGrp="1" noRot="1" noChangeAspect="1" noChangeArrowheads="1" noTextEdit="1"/>
          </p:cNvSpPr>
          <p:nvPr>
            <p:ph type="sldImg"/>
          </p:nvPr>
        </p:nvSpPr>
        <p:spPr>
          <a:xfrm>
            <a:off x="139700" y="768350"/>
            <a:ext cx="6819900" cy="3836988"/>
          </a:xfrm>
          <a:ln/>
        </p:spPr>
      </p:sp>
      <p:sp>
        <p:nvSpPr>
          <p:cNvPr id="9220" name="Rectangle 3">
            <a:extLst>
              <a:ext uri="{FF2B5EF4-FFF2-40B4-BE49-F238E27FC236}">
                <a16:creationId xmlns:a16="http://schemas.microsoft.com/office/drawing/2014/main" id="{D2C680D1-25AE-4729-82C5-98399E191AF2}"/>
              </a:ext>
            </a:extLst>
          </p:cNvPr>
          <p:cNvSpPr>
            <a:spLocks noGrp="1" noChangeArrowheads="1"/>
          </p:cNvSpPr>
          <p:nvPr>
            <p:ph type="body" idx="1"/>
          </p:nvPr>
        </p:nvSpPr>
        <p:spPr>
          <a:noFill/>
        </p:spPr>
        <p:txBody>
          <a:bodyPr/>
          <a:lstStyle/>
          <a:p>
            <a:pPr eaLnBrk="1" hangingPunct="1"/>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F5EE554-385A-4E86-B792-31CD2BFE1765}" type="slidenum">
              <a:rPr lang="en-US" altLang="zh-CN" smtClean="0"/>
              <a:t>11</a:t>
            </a:fld>
            <a:endParaRPr lang="en-US" altLang="zh-CN"/>
          </a:p>
        </p:txBody>
      </p:sp>
    </p:spTree>
    <p:extLst>
      <p:ext uri="{BB962C8B-B14F-4D97-AF65-F5344CB8AC3E}">
        <p14:creationId xmlns:p14="http://schemas.microsoft.com/office/powerpoint/2010/main" val="423482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endParaRPr lang="zh-CN" altLang="en-US"/>
          </a:p>
          <a:p>
            <a:pPr>
              <a:defRPr/>
            </a:pPr>
            <a:r>
              <a:rPr lang="en-US" altLang="zh-CN"/>
              <a:t> ASSCA2018  IHEP</a:t>
            </a:r>
            <a:fld id="{9767A47C-A852-440D-B991-5DBC2F8F61D1}" type="slidenum">
              <a:rPr lang="zh-CN" altLang="en-US" smtClean="0"/>
              <a:pPr>
                <a:defRPr/>
              </a:pPr>
              <a:t>14</a:t>
            </a:fld>
            <a:endParaRPr lang="en-US" altLang="zh-CN"/>
          </a:p>
        </p:txBody>
      </p:sp>
    </p:spTree>
    <p:extLst>
      <p:ext uri="{BB962C8B-B14F-4D97-AF65-F5344CB8AC3E}">
        <p14:creationId xmlns:p14="http://schemas.microsoft.com/office/powerpoint/2010/main" val="179941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zh-CN"/>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6AF5607-D60F-4B0D-8337-817B892598BD}" type="slidenum">
              <a:rPr lang="mk-MK" altLang="zh-CN" smtClean="0">
                <a:solidFill>
                  <a:prstClr val="black"/>
                </a:solidFill>
                <a:latin typeface="Calibri" pitchFamily="34" charset="0"/>
              </a:rPr>
              <a:pPr eaLnBrk="1" hangingPunct="1"/>
              <a:t>18</a:t>
            </a:fld>
            <a:endParaRPr lang="mk-MK" altLang="zh-CN">
              <a:solidFill>
                <a:prstClr val="black"/>
              </a:solidFill>
              <a:latin typeface="Calibri" pitchFamily="34" charset="0"/>
            </a:endParaRPr>
          </a:p>
        </p:txBody>
      </p:sp>
    </p:spTree>
    <p:extLst>
      <p:ext uri="{BB962C8B-B14F-4D97-AF65-F5344CB8AC3E}">
        <p14:creationId xmlns:p14="http://schemas.microsoft.com/office/powerpoint/2010/main" val="3395201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endParaRPr lang="zh-CN" altLang="en-US"/>
          </a:p>
          <a:p>
            <a:pPr>
              <a:defRPr/>
            </a:pPr>
            <a:r>
              <a:rPr lang="en-US" altLang="zh-CN"/>
              <a:t> ASSCA2018  IHEP</a:t>
            </a:r>
            <a:fld id="{9767A47C-A852-440D-B991-5DBC2F8F61D1}" type="slidenum">
              <a:rPr lang="zh-CN" altLang="en-US" smtClean="0"/>
              <a:pPr>
                <a:defRPr/>
              </a:pPr>
              <a:t>20</a:t>
            </a:fld>
            <a:endParaRPr lang="en-US" altLang="zh-CN"/>
          </a:p>
        </p:txBody>
      </p:sp>
    </p:spTree>
    <p:extLst>
      <p:ext uri="{BB962C8B-B14F-4D97-AF65-F5344CB8AC3E}">
        <p14:creationId xmlns:p14="http://schemas.microsoft.com/office/powerpoint/2010/main" val="2447121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endParaRPr lang="zh-CN" altLang="en-US"/>
          </a:p>
          <a:p>
            <a:pPr>
              <a:defRPr/>
            </a:pPr>
            <a:r>
              <a:rPr lang="en-US" altLang="zh-CN"/>
              <a:t> ASSCA2018  IHEP</a:t>
            </a:r>
            <a:fld id="{9767A47C-A852-440D-B991-5DBC2F8F61D1}" type="slidenum">
              <a:rPr lang="zh-CN" altLang="en-US" smtClean="0"/>
              <a:pPr>
                <a:defRPr/>
              </a:pPr>
              <a:t>21</a:t>
            </a:fld>
            <a:endParaRPr lang="en-US" altLang="zh-CN"/>
          </a:p>
        </p:txBody>
      </p:sp>
    </p:spTree>
    <p:extLst>
      <p:ext uri="{BB962C8B-B14F-4D97-AF65-F5344CB8AC3E}">
        <p14:creationId xmlns:p14="http://schemas.microsoft.com/office/powerpoint/2010/main" val="3898709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endParaRPr lang="zh-CN" altLang="en-US"/>
          </a:p>
          <a:p>
            <a:pPr>
              <a:defRPr/>
            </a:pPr>
            <a:r>
              <a:rPr lang="en-US" altLang="zh-CN"/>
              <a:t> ASSCA2018  IHEP</a:t>
            </a:r>
            <a:fld id="{9767A47C-A852-440D-B991-5DBC2F8F61D1}" type="slidenum">
              <a:rPr lang="zh-CN" altLang="en-US" smtClean="0"/>
              <a:pPr>
                <a:defRPr/>
              </a:pPr>
              <a:t>28</a:t>
            </a:fld>
            <a:endParaRPr lang="en-US" altLang="zh-CN"/>
          </a:p>
        </p:txBody>
      </p:sp>
    </p:spTree>
    <p:extLst>
      <p:ext uri="{BB962C8B-B14F-4D97-AF65-F5344CB8AC3E}">
        <p14:creationId xmlns:p14="http://schemas.microsoft.com/office/powerpoint/2010/main" val="13688120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33F0689-BDD6-49C3-BF94-B0AF5B141A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684" y="44451"/>
            <a:ext cx="12096749" cy="682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1" name="Rectangle 3"/>
          <p:cNvSpPr>
            <a:spLocks noGrp="1" noChangeArrowheads="1"/>
          </p:cNvSpPr>
          <p:nvPr>
            <p:ph type="ctrTitle"/>
          </p:nvPr>
        </p:nvSpPr>
        <p:spPr>
          <a:xfrm>
            <a:off x="1200151" y="1412876"/>
            <a:ext cx="10363200" cy="1470025"/>
          </a:xfrm>
        </p:spPr>
        <p:txBody>
          <a:bodyPr/>
          <a:lstStyle>
            <a:lvl1pPr algn="r">
              <a:defRPr sz="4800">
                <a:solidFill>
                  <a:srgbClr val="FF0000"/>
                </a:solidFill>
              </a:defRPr>
            </a:lvl1pPr>
          </a:lstStyle>
          <a:p>
            <a:pPr lvl="0"/>
            <a:r>
              <a:rPr lang="zh-CN" altLang="en-US" noProof="0"/>
              <a:t>单击此处编辑母版标题样式</a:t>
            </a:r>
          </a:p>
        </p:txBody>
      </p:sp>
      <p:sp>
        <p:nvSpPr>
          <p:cNvPr id="2052" name="Rectangle 4"/>
          <p:cNvSpPr>
            <a:spLocks noGrp="1" noChangeArrowheads="1"/>
          </p:cNvSpPr>
          <p:nvPr>
            <p:ph type="subTitle" idx="1"/>
          </p:nvPr>
        </p:nvSpPr>
        <p:spPr>
          <a:xfrm>
            <a:off x="1200152" y="3213100"/>
            <a:ext cx="10367433" cy="1752600"/>
          </a:xfrm>
        </p:spPr>
        <p:txBody>
          <a:bodyPr/>
          <a:lstStyle>
            <a:lvl1pPr marL="0" indent="0" algn="r">
              <a:buFont typeface="Wingdings" panose="05000000000000000000" pitchFamily="2" charset="2"/>
              <a:buNone/>
              <a:defRPr>
                <a:solidFill>
                  <a:srgbClr val="A50021"/>
                </a:solidFill>
                <a:ea typeface="方正小标宋简体" pitchFamily="2" charset="-122"/>
              </a:defRPr>
            </a:lvl1pPr>
          </a:lstStyle>
          <a:p>
            <a:pPr lvl="0"/>
            <a:r>
              <a:rPr lang="zh-CN" altLang="en-US" noProof="0"/>
              <a:t>单击此处编辑母版副标题样式</a:t>
            </a:r>
          </a:p>
        </p:txBody>
      </p:sp>
      <p:sp>
        <p:nvSpPr>
          <p:cNvPr id="6" name="日期占位符 1">
            <a:extLst>
              <a:ext uri="{FF2B5EF4-FFF2-40B4-BE49-F238E27FC236}">
                <a16:creationId xmlns:a16="http://schemas.microsoft.com/office/drawing/2014/main" id="{57AB2C82-1076-4E3E-ABA4-EFEC73991D1F}"/>
              </a:ext>
            </a:extLst>
          </p:cNvPr>
          <p:cNvSpPr>
            <a:spLocks noGrp="1"/>
          </p:cNvSpPr>
          <p:nvPr>
            <p:ph type="dt" sz="half" idx="10"/>
          </p:nvPr>
        </p:nvSpPr>
        <p:spPr/>
        <p:txBody>
          <a:bodyPr/>
          <a:lstStyle>
            <a:lvl1pPr>
              <a:defRPr/>
            </a:lvl1pPr>
          </a:lstStyle>
          <a:p>
            <a:pPr>
              <a:defRPr/>
            </a:pPr>
            <a:fld id="{8DA770B1-01EB-4553-AA2E-66E219F34EEA}" type="datetime1">
              <a:rPr lang="zh-CN" altLang="en-US"/>
              <a:pPr>
                <a:defRPr/>
              </a:pPr>
              <a:t>2023/10/22</a:t>
            </a:fld>
            <a:endParaRPr lang="en-US" altLang="zh-CN"/>
          </a:p>
        </p:txBody>
      </p:sp>
      <p:pic>
        <p:nvPicPr>
          <p:cNvPr id="8" name="图片 7">
            <a:extLst>
              <a:ext uri="{FF2B5EF4-FFF2-40B4-BE49-F238E27FC236}">
                <a16:creationId xmlns:a16="http://schemas.microsoft.com/office/drawing/2014/main" id="{400BBB0C-F7DB-493B-9723-1C9181DC074C}"/>
              </a:ext>
            </a:extLst>
          </p:cNvPr>
          <p:cNvPicPr/>
          <p:nvPr userDrawn="1"/>
        </p:nvPicPr>
        <p:blipFill rotWithShape="1">
          <a:blip r:embed="rId3"/>
          <a:srcRect l="9883" t="15118" r="69575" b="77778"/>
          <a:stretch/>
        </p:blipFill>
        <p:spPr bwMode="auto">
          <a:xfrm>
            <a:off x="8784299" y="53898"/>
            <a:ext cx="3264363" cy="4227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86072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1C142E2A-795B-4A81-948B-D08BA1D5E312}"/>
              </a:ext>
            </a:extLst>
          </p:cNvPr>
          <p:cNvSpPr>
            <a:spLocks noGrp="1" noChangeArrowheads="1"/>
          </p:cNvSpPr>
          <p:nvPr>
            <p:ph type="dt" sz="half" idx="10"/>
          </p:nvPr>
        </p:nvSpPr>
        <p:spPr>
          <a:ln/>
        </p:spPr>
        <p:txBody>
          <a:bodyPr/>
          <a:lstStyle>
            <a:lvl1pPr>
              <a:defRPr/>
            </a:lvl1pPr>
          </a:lstStyle>
          <a:p>
            <a:pPr>
              <a:defRPr/>
            </a:pPr>
            <a:fld id="{98395060-861A-45CA-B303-5682380EACD6}" type="datetime1">
              <a:rPr lang="zh-CN" altLang="en-US"/>
              <a:pPr>
                <a:defRPr/>
              </a:pPr>
              <a:t>2023/10/22</a:t>
            </a:fld>
            <a:endParaRPr lang="en-US" altLang="zh-CN"/>
          </a:p>
        </p:txBody>
      </p:sp>
      <p:pic>
        <p:nvPicPr>
          <p:cNvPr id="6" name="图片 5">
            <a:extLst>
              <a:ext uri="{FF2B5EF4-FFF2-40B4-BE49-F238E27FC236}">
                <a16:creationId xmlns:a16="http://schemas.microsoft.com/office/drawing/2014/main" id="{1CEA7BF2-D800-4CA9-95C6-2A39E00AB0B1}"/>
              </a:ext>
            </a:extLst>
          </p:cNvPr>
          <p:cNvPicPr/>
          <p:nvPr userDrawn="1"/>
        </p:nvPicPr>
        <p:blipFill rotWithShape="1">
          <a:blip r:embed="rId2"/>
          <a:srcRect l="9883" t="15118" r="69575" b="77778"/>
          <a:stretch/>
        </p:blipFill>
        <p:spPr bwMode="auto">
          <a:xfrm>
            <a:off x="239349" y="93319"/>
            <a:ext cx="4320480" cy="5762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43440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692150"/>
            <a:ext cx="2743200" cy="55451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692150"/>
            <a:ext cx="8026400" cy="55451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54B924F8-1200-43A1-9FB2-8588B66EF9BA}"/>
              </a:ext>
            </a:extLst>
          </p:cNvPr>
          <p:cNvSpPr>
            <a:spLocks noGrp="1" noChangeArrowheads="1"/>
          </p:cNvSpPr>
          <p:nvPr>
            <p:ph type="dt" sz="half" idx="10"/>
          </p:nvPr>
        </p:nvSpPr>
        <p:spPr>
          <a:ln/>
        </p:spPr>
        <p:txBody>
          <a:bodyPr/>
          <a:lstStyle>
            <a:lvl1pPr>
              <a:defRPr/>
            </a:lvl1pPr>
          </a:lstStyle>
          <a:p>
            <a:pPr>
              <a:defRPr/>
            </a:pPr>
            <a:fld id="{50AB892A-BA30-4115-BB59-FE34910E8AB9}" type="datetime1">
              <a:rPr lang="zh-CN" altLang="en-US"/>
              <a:pPr>
                <a:defRPr/>
              </a:pPr>
              <a:t>2023/10/22</a:t>
            </a:fld>
            <a:endParaRPr lang="en-US" altLang="zh-CN"/>
          </a:p>
        </p:txBody>
      </p:sp>
      <p:pic>
        <p:nvPicPr>
          <p:cNvPr id="6" name="图片 5">
            <a:extLst>
              <a:ext uri="{FF2B5EF4-FFF2-40B4-BE49-F238E27FC236}">
                <a16:creationId xmlns:a16="http://schemas.microsoft.com/office/drawing/2014/main" id="{D617C6A4-AF89-4FE2-A3FF-4C7D7F4FE3E5}"/>
              </a:ext>
            </a:extLst>
          </p:cNvPr>
          <p:cNvPicPr/>
          <p:nvPr userDrawn="1"/>
        </p:nvPicPr>
        <p:blipFill rotWithShape="1">
          <a:blip r:embed="rId2"/>
          <a:srcRect l="9883" t="15118" r="69575" b="77778"/>
          <a:stretch/>
        </p:blipFill>
        <p:spPr bwMode="auto">
          <a:xfrm>
            <a:off x="239349" y="93319"/>
            <a:ext cx="4320480" cy="5762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7129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814918" y="692151"/>
            <a:ext cx="10494433" cy="792163"/>
          </a:xfrm>
        </p:spPr>
        <p:txBody>
          <a:bodyPr/>
          <a:lstStyle/>
          <a:p>
            <a:r>
              <a:rPr lang="zh-CN" altLang="en-US"/>
              <a:t>单击此处编辑母版标题样式</a:t>
            </a:r>
          </a:p>
        </p:txBody>
      </p:sp>
      <p:sp>
        <p:nvSpPr>
          <p:cNvPr id="3" name="文本占位符 2"/>
          <p:cNvSpPr>
            <a:spLocks noGrp="1"/>
          </p:cNvSpPr>
          <p:nvPr>
            <p:ph type="body" sz="half" idx="1"/>
          </p:nvPr>
        </p:nvSpPr>
        <p:spPr>
          <a:xfrm>
            <a:off x="609600" y="1557338"/>
            <a:ext cx="5384800" cy="46799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557338"/>
            <a:ext cx="5384800" cy="46799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a:extLst>
              <a:ext uri="{FF2B5EF4-FFF2-40B4-BE49-F238E27FC236}">
                <a16:creationId xmlns:a16="http://schemas.microsoft.com/office/drawing/2014/main" id="{FDE40E46-C421-4234-9C7C-E4DB7CE2E964}"/>
              </a:ext>
            </a:extLst>
          </p:cNvPr>
          <p:cNvSpPr>
            <a:spLocks noGrp="1" noChangeArrowheads="1"/>
          </p:cNvSpPr>
          <p:nvPr>
            <p:ph type="dt" sz="half" idx="10"/>
          </p:nvPr>
        </p:nvSpPr>
        <p:spPr>
          <a:ln/>
        </p:spPr>
        <p:txBody>
          <a:bodyPr/>
          <a:lstStyle>
            <a:lvl1pPr>
              <a:defRPr/>
            </a:lvl1pPr>
          </a:lstStyle>
          <a:p>
            <a:pPr>
              <a:defRPr/>
            </a:pPr>
            <a:fld id="{97096161-E261-47EF-9AAA-2A9DEC2E7BC5}" type="datetime1">
              <a:rPr lang="zh-CN" altLang="en-US"/>
              <a:pPr>
                <a:defRPr/>
              </a:pPr>
              <a:t>2023/10/22</a:t>
            </a:fld>
            <a:endParaRPr lang="en-US" altLang="zh-CN"/>
          </a:p>
        </p:txBody>
      </p:sp>
      <p:pic>
        <p:nvPicPr>
          <p:cNvPr id="7" name="图片 6">
            <a:extLst>
              <a:ext uri="{FF2B5EF4-FFF2-40B4-BE49-F238E27FC236}">
                <a16:creationId xmlns:a16="http://schemas.microsoft.com/office/drawing/2014/main" id="{259755F1-A017-46B9-ACFC-09D7FBE0497A}"/>
              </a:ext>
            </a:extLst>
          </p:cNvPr>
          <p:cNvPicPr/>
          <p:nvPr userDrawn="1"/>
        </p:nvPicPr>
        <p:blipFill rotWithShape="1">
          <a:blip r:embed="rId2"/>
          <a:srcRect l="9883" t="15118" r="69575" b="77778"/>
          <a:stretch/>
        </p:blipFill>
        <p:spPr bwMode="auto">
          <a:xfrm>
            <a:off x="239349" y="93319"/>
            <a:ext cx="4320480" cy="5762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5020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14918" y="692151"/>
            <a:ext cx="10494433" cy="792163"/>
          </a:xfrm>
        </p:spPr>
        <p:txBody>
          <a:bodyPr/>
          <a:lstStyle/>
          <a:p>
            <a:r>
              <a:rPr lang="zh-CN" altLang="en-US"/>
              <a:t>单击此处编辑母版标题样式</a:t>
            </a:r>
          </a:p>
        </p:txBody>
      </p:sp>
      <p:sp>
        <p:nvSpPr>
          <p:cNvPr id="3" name="表格占位符 2"/>
          <p:cNvSpPr>
            <a:spLocks noGrp="1"/>
          </p:cNvSpPr>
          <p:nvPr>
            <p:ph type="tbl" idx="1"/>
          </p:nvPr>
        </p:nvSpPr>
        <p:spPr>
          <a:xfrm>
            <a:off x="609600" y="1557338"/>
            <a:ext cx="10972800" cy="4679950"/>
          </a:xfrm>
        </p:spPr>
        <p:txBody>
          <a:bodyPr/>
          <a:lstStyle/>
          <a:p>
            <a:pPr lvl="0"/>
            <a:endParaRPr lang="zh-CN" altLang="en-US" noProof="0"/>
          </a:p>
        </p:txBody>
      </p:sp>
      <p:sp>
        <p:nvSpPr>
          <p:cNvPr id="4" name="Rectangle 4">
            <a:extLst>
              <a:ext uri="{FF2B5EF4-FFF2-40B4-BE49-F238E27FC236}">
                <a16:creationId xmlns:a16="http://schemas.microsoft.com/office/drawing/2014/main" id="{1B960B3A-0344-48DD-B71E-8CD70C5135C9}"/>
              </a:ext>
            </a:extLst>
          </p:cNvPr>
          <p:cNvSpPr>
            <a:spLocks noGrp="1" noChangeArrowheads="1"/>
          </p:cNvSpPr>
          <p:nvPr>
            <p:ph type="dt" sz="half" idx="10"/>
          </p:nvPr>
        </p:nvSpPr>
        <p:spPr>
          <a:ln/>
        </p:spPr>
        <p:txBody>
          <a:bodyPr/>
          <a:lstStyle>
            <a:lvl1pPr>
              <a:defRPr/>
            </a:lvl1pPr>
          </a:lstStyle>
          <a:p>
            <a:pPr>
              <a:defRPr/>
            </a:pPr>
            <a:fld id="{C868FB7B-59DE-4F12-B6A4-07E756C6B18D}" type="datetime1">
              <a:rPr lang="zh-CN" altLang="en-US"/>
              <a:pPr>
                <a:defRPr/>
              </a:pPr>
              <a:t>2023/10/22</a:t>
            </a:fld>
            <a:endParaRPr lang="en-US" altLang="zh-CN"/>
          </a:p>
        </p:txBody>
      </p:sp>
      <p:pic>
        <p:nvPicPr>
          <p:cNvPr id="6" name="图片 5">
            <a:extLst>
              <a:ext uri="{FF2B5EF4-FFF2-40B4-BE49-F238E27FC236}">
                <a16:creationId xmlns:a16="http://schemas.microsoft.com/office/drawing/2014/main" id="{CDDC7AFD-7BED-4471-BF2C-8ACC767ED250}"/>
              </a:ext>
            </a:extLst>
          </p:cNvPr>
          <p:cNvPicPr/>
          <p:nvPr userDrawn="1"/>
        </p:nvPicPr>
        <p:blipFill rotWithShape="1">
          <a:blip r:embed="rId2"/>
          <a:srcRect l="9883" t="15118" r="69575" b="77778"/>
          <a:stretch/>
        </p:blipFill>
        <p:spPr bwMode="auto">
          <a:xfrm>
            <a:off x="239349" y="93319"/>
            <a:ext cx="4320480" cy="5762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08406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814918" y="692151"/>
            <a:ext cx="10494433" cy="792163"/>
          </a:xfrm>
        </p:spPr>
        <p:txBody>
          <a:bodyPr/>
          <a:lstStyle/>
          <a:p>
            <a:r>
              <a:rPr lang="zh-CN" altLang="en-US"/>
              <a:t>单击此处编辑母版标题样式</a:t>
            </a:r>
          </a:p>
        </p:txBody>
      </p:sp>
      <p:sp>
        <p:nvSpPr>
          <p:cNvPr id="3" name="内容占位符 2"/>
          <p:cNvSpPr>
            <a:spLocks noGrp="1"/>
          </p:cNvSpPr>
          <p:nvPr>
            <p:ph sz="quarter" idx="1"/>
          </p:nvPr>
        </p:nvSpPr>
        <p:spPr>
          <a:xfrm>
            <a:off x="609600" y="1557339"/>
            <a:ext cx="5384800" cy="226377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97600" y="1557339"/>
            <a:ext cx="5384800" cy="226377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09600" y="3973514"/>
            <a:ext cx="5384800" cy="226377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内容占位符 5"/>
          <p:cNvSpPr>
            <a:spLocks noGrp="1"/>
          </p:cNvSpPr>
          <p:nvPr>
            <p:ph sz="quarter" idx="4"/>
          </p:nvPr>
        </p:nvSpPr>
        <p:spPr>
          <a:xfrm>
            <a:off x="6197600" y="3973514"/>
            <a:ext cx="5384800" cy="226377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a:extLst>
              <a:ext uri="{FF2B5EF4-FFF2-40B4-BE49-F238E27FC236}">
                <a16:creationId xmlns:a16="http://schemas.microsoft.com/office/drawing/2014/main" id="{84381DA2-6FDC-493F-A540-9ED55BB645EA}"/>
              </a:ext>
            </a:extLst>
          </p:cNvPr>
          <p:cNvSpPr>
            <a:spLocks noGrp="1" noChangeArrowheads="1"/>
          </p:cNvSpPr>
          <p:nvPr>
            <p:ph type="dt" sz="half" idx="10"/>
          </p:nvPr>
        </p:nvSpPr>
        <p:spPr>
          <a:ln/>
        </p:spPr>
        <p:txBody>
          <a:bodyPr/>
          <a:lstStyle>
            <a:lvl1pPr>
              <a:defRPr/>
            </a:lvl1pPr>
          </a:lstStyle>
          <a:p>
            <a:pPr>
              <a:defRPr/>
            </a:pPr>
            <a:fld id="{F5119FD9-EE66-4380-A714-4EDEBB9AD945}" type="datetime1">
              <a:rPr lang="zh-CN" altLang="en-US"/>
              <a:pPr>
                <a:defRPr/>
              </a:pPr>
              <a:t>2023/10/22</a:t>
            </a:fld>
            <a:endParaRPr lang="en-US" altLang="zh-CN"/>
          </a:p>
        </p:txBody>
      </p:sp>
      <p:pic>
        <p:nvPicPr>
          <p:cNvPr id="9" name="图片 8">
            <a:extLst>
              <a:ext uri="{FF2B5EF4-FFF2-40B4-BE49-F238E27FC236}">
                <a16:creationId xmlns:a16="http://schemas.microsoft.com/office/drawing/2014/main" id="{640EE790-8BA8-46BD-9DC1-1FEFA1520573}"/>
              </a:ext>
            </a:extLst>
          </p:cNvPr>
          <p:cNvPicPr/>
          <p:nvPr userDrawn="1"/>
        </p:nvPicPr>
        <p:blipFill rotWithShape="1">
          <a:blip r:embed="rId2"/>
          <a:srcRect l="9883" t="15118" r="69575" b="77778"/>
          <a:stretch/>
        </p:blipFill>
        <p:spPr bwMode="auto">
          <a:xfrm>
            <a:off x="239349" y="93319"/>
            <a:ext cx="4320480" cy="5762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82326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
        <p:nvSpPr>
          <p:cNvPr id="2" name="标题 1"/>
          <p:cNvSpPr>
            <a:spLocks noGrp="1"/>
          </p:cNvSpPr>
          <p:nvPr>
            <p:ph type="title"/>
          </p:nvPr>
        </p:nvSpPr>
        <p:spPr>
          <a:xfrm>
            <a:off x="695400" y="116633"/>
            <a:ext cx="6193904" cy="1008112"/>
          </a:xfrm>
          <a:prstGeom prst="rect">
            <a:avLst/>
          </a:prstGeom>
        </p:spPr>
        <p:txBody>
          <a:bodyPr/>
          <a:lstStyle>
            <a:lvl1pPr marL="0" indent="0" algn="l" rtl="0" eaLnBrk="0" fontAlgn="base" hangingPunct="0">
              <a:lnSpc>
                <a:spcPct val="150000"/>
              </a:lnSpc>
              <a:spcBef>
                <a:spcPct val="0"/>
              </a:spcBef>
              <a:spcAft>
                <a:spcPct val="0"/>
              </a:spcAft>
              <a:buClr>
                <a:srgbClr val="C00000"/>
              </a:buClr>
              <a:buSzPct val="90000"/>
              <a:buFont typeface="Wingdings" charset="2"/>
              <a:buNone/>
              <a:defRPr lang="zh-CN" altLang="en-US" sz="2025" b="1" kern="1200" dirty="0">
                <a:solidFill>
                  <a:srgbClr val="C00000"/>
                </a:solidFill>
                <a:latin typeface="微软雅黑" panose="020B0503020204020204" pitchFamily="34" charset="-122"/>
                <a:ea typeface="微软雅黑" panose="020B0503020204020204" pitchFamily="34" charset="-122"/>
                <a:cs typeface="汉仪中圆简"/>
              </a:defRPr>
            </a:lvl1pPr>
          </a:lstStyle>
          <a:p>
            <a:r>
              <a:rPr lang="zh-CN" altLang="en-US"/>
              <a:t>单击此处编辑母版标题样式</a:t>
            </a:r>
            <a:endParaRPr lang="zh-CN" altLang="en-US" dirty="0"/>
          </a:p>
        </p:txBody>
      </p:sp>
      <p:sp>
        <p:nvSpPr>
          <p:cNvPr id="4" name="文本占位符 3"/>
          <p:cNvSpPr>
            <a:spLocks noGrp="1"/>
          </p:cNvSpPr>
          <p:nvPr>
            <p:ph type="body" sz="quarter" idx="10"/>
          </p:nvPr>
        </p:nvSpPr>
        <p:spPr>
          <a:xfrm>
            <a:off x="1703391" y="1916832"/>
            <a:ext cx="8634412" cy="4104456"/>
          </a:xfrm>
          <a:prstGeom prst="rect">
            <a:avLst/>
          </a:prstGeom>
        </p:spPr>
        <p:txBody>
          <a:bodyPr/>
          <a:lstStyle>
            <a:lvl1pPr indent="-257175" algn="l" rtl="0" eaLnBrk="0" fontAlgn="base" hangingPunct="0">
              <a:lnSpc>
                <a:spcPct val="150000"/>
              </a:lnSpc>
              <a:spcBef>
                <a:spcPct val="0"/>
              </a:spcBef>
              <a:spcAft>
                <a:spcPct val="0"/>
              </a:spcAft>
              <a:buClr>
                <a:srgbClr val="C00000"/>
              </a:buClr>
              <a:buSzPct val="90000"/>
              <a:buFont typeface="Wingdings" charset="2"/>
              <a:buChar char="n"/>
              <a:defRPr lang="zh-CN" altLang="en-US" sz="1575" b="1" kern="1200" dirty="0" smtClean="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defRPr>
            </a:lvl1pPr>
            <a:lvl2pPr indent="-257175" algn="l" rtl="0" eaLnBrk="0" fontAlgn="base" hangingPunct="0">
              <a:lnSpc>
                <a:spcPct val="150000"/>
              </a:lnSpc>
              <a:spcBef>
                <a:spcPct val="0"/>
              </a:spcBef>
              <a:spcAft>
                <a:spcPct val="0"/>
              </a:spcAft>
              <a:buClr>
                <a:srgbClr val="C00000"/>
              </a:buClr>
              <a:buSzPct val="90000"/>
              <a:buFont typeface="Wingdings" charset="2"/>
              <a:buChar char="n"/>
              <a:defRPr lang="zh-CN" altLang="en-US" sz="1575" b="1" kern="1200" dirty="0" smtClean="0">
                <a:solidFill>
                  <a:srgbClr val="002060"/>
                </a:solidFill>
                <a:latin typeface="微软雅黑" panose="020B0503020204020204" pitchFamily="34" charset="-122"/>
                <a:ea typeface="微软雅黑" panose="020B0503020204020204" pitchFamily="34" charset="-122"/>
                <a:cs typeface="汉仪中圆简"/>
              </a:defRPr>
            </a:lvl2pPr>
            <a:lvl3pPr indent="-257175" algn="l" rtl="0" eaLnBrk="0" fontAlgn="base" hangingPunct="0">
              <a:lnSpc>
                <a:spcPct val="150000"/>
              </a:lnSpc>
              <a:spcBef>
                <a:spcPct val="0"/>
              </a:spcBef>
              <a:spcAft>
                <a:spcPct val="0"/>
              </a:spcAft>
              <a:buClr>
                <a:srgbClr val="C00000"/>
              </a:buClr>
              <a:buSzPct val="90000"/>
              <a:buFont typeface="Wingdings" charset="2"/>
              <a:buChar char="n"/>
              <a:defRPr lang="zh-CN" altLang="en-US" sz="1575" b="1" kern="1200" dirty="0" smtClean="0">
                <a:solidFill>
                  <a:srgbClr val="002060"/>
                </a:solidFill>
                <a:latin typeface="微软雅黑" panose="020B0503020204020204" pitchFamily="34" charset="-122"/>
                <a:ea typeface="微软雅黑" panose="020B0503020204020204" pitchFamily="34" charset="-122"/>
                <a:cs typeface="汉仪中圆简"/>
              </a:defRPr>
            </a:lvl3pPr>
            <a:lvl4pPr indent="-257175" algn="l" rtl="0" eaLnBrk="0" fontAlgn="base" hangingPunct="0">
              <a:lnSpc>
                <a:spcPct val="150000"/>
              </a:lnSpc>
              <a:spcBef>
                <a:spcPct val="0"/>
              </a:spcBef>
              <a:spcAft>
                <a:spcPct val="0"/>
              </a:spcAft>
              <a:buClr>
                <a:srgbClr val="C00000"/>
              </a:buClr>
              <a:buSzPct val="90000"/>
              <a:buFont typeface="Wingdings" charset="2"/>
              <a:buChar char="n"/>
              <a:defRPr lang="zh-CN" altLang="en-US" sz="1575" b="1" kern="1200" dirty="0" smtClean="0">
                <a:solidFill>
                  <a:srgbClr val="002060"/>
                </a:solidFill>
                <a:latin typeface="微软雅黑" panose="020B0503020204020204" pitchFamily="34" charset="-122"/>
                <a:ea typeface="微软雅黑" panose="020B0503020204020204" pitchFamily="34" charset="-122"/>
                <a:cs typeface="汉仪中圆简"/>
              </a:defRPr>
            </a:lvl4pPr>
            <a:lvl5pPr indent="-257175" algn="l" rtl="0" eaLnBrk="0" fontAlgn="base" hangingPunct="0">
              <a:lnSpc>
                <a:spcPct val="150000"/>
              </a:lnSpc>
              <a:spcBef>
                <a:spcPct val="0"/>
              </a:spcBef>
              <a:spcAft>
                <a:spcPct val="0"/>
              </a:spcAft>
              <a:buClr>
                <a:srgbClr val="C00000"/>
              </a:buClr>
              <a:buSzPct val="90000"/>
              <a:buFont typeface="Wingdings" charset="2"/>
              <a:buChar char="n"/>
              <a:defRPr lang="zh-CN" altLang="en-US" sz="1575" b="1" kern="1200" dirty="0">
                <a:solidFill>
                  <a:srgbClr val="002060"/>
                </a:solidFill>
                <a:latin typeface="微软雅黑" panose="020B0503020204020204" pitchFamily="34" charset="-122"/>
                <a:ea typeface="微软雅黑" panose="020B0503020204020204" pitchFamily="34" charset="-122"/>
                <a:cs typeface="汉仪中圆简"/>
              </a:defRPr>
            </a:lvl5pPr>
          </a:lstStyle>
          <a:p>
            <a:pPr lvl="0"/>
            <a:r>
              <a:rPr lang="zh-CN" altLang="en-US"/>
              <a:t>编辑母版文本样式</a:t>
            </a:r>
          </a:p>
        </p:txBody>
      </p:sp>
      <p:pic>
        <p:nvPicPr>
          <p:cNvPr id="5" name="图片 4">
            <a:extLst>
              <a:ext uri="{FF2B5EF4-FFF2-40B4-BE49-F238E27FC236}">
                <a16:creationId xmlns:a16="http://schemas.microsoft.com/office/drawing/2014/main" id="{3CFEF855-9ABC-444E-B689-013AEA29A062}"/>
              </a:ext>
            </a:extLst>
          </p:cNvPr>
          <p:cNvPicPr/>
          <p:nvPr userDrawn="1"/>
        </p:nvPicPr>
        <p:blipFill rotWithShape="1">
          <a:blip r:embed="rId2"/>
          <a:srcRect l="9883" t="15118" r="69575" b="77778"/>
          <a:stretch/>
        </p:blipFill>
        <p:spPr bwMode="auto">
          <a:xfrm>
            <a:off x="239349" y="93319"/>
            <a:ext cx="4320480" cy="5762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4985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out">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908022" y="2125973"/>
            <a:ext cx="10375957" cy="4017668"/>
          </a:xfrm>
          <a:prstGeom prst="rect">
            <a:avLst/>
          </a:prstGeom>
        </p:spPr>
        <p:txBody>
          <a:bodyPr/>
          <a:lstStyle>
            <a:lvl1pPr marL="0" indent="0">
              <a:buNone/>
              <a:defRPr/>
            </a:lvl1pPr>
          </a:lstStyle>
          <a:p>
            <a:pPr lvl="0"/>
            <a:r>
              <a:rPr lang="en-US"/>
              <a:t>Click to edit Master text styles</a:t>
            </a:r>
          </a:p>
        </p:txBody>
      </p:sp>
      <p:sp>
        <p:nvSpPr>
          <p:cNvPr id="9" name="Text Placeholder 23"/>
          <p:cNvSpPr>
            <a:spLocks noGrp="1"/>
          </p:cNvSpPr>
          <p:nvPr>
            <p:ph type="body" sz="quarter" idx="13"/>
          </p:nvPr>
        </p:nvSpPr>
        <p:spPr>
          <a:xfrm>
            <a:off x="1056221" y="1583044"/>
            <a:ext cx="10079567" cy="377199"/>
          </a:xfrm>
          <a:prstGeom prst="rect">
            <a:avLst/>
          </a:prstGeom>
        </p:spPr>
        <p:txBody>
          <a:bodyPr>
            <a:normAutofit/>
          </a:bodyPr>
          <a:lstStyle>
            <a:lvl1pPr marL="0" indent="0" algn="ctr">
              <a:spcBef>
                <a:spcPts val="0"/>
              </a:spcBef>
              <a:buNone/>
              <a:defRPr sz="1200" b="1">
                <a:solidFill>
                  <a:schemeClr val="tx1">
                    <a:lumMod val="65000"/>
                    <a:lumOff val="35000"/>
                  </a:schemeClr>
                </a:solidFill>
                <a:latin typeface="Cambria" pitchFamily="18" charset="0"/>
              </a:defRPr>
            </a:lvl1pPr>
          </a:lstStyle>
          <a:p>
            <a:pPr lvl="0"/>
            <a:r>
              <a:rPr lang="en-US"/>
              <a:t>Click to edit Master text styles</a:t>
            </a:r>
          </a:p>
        </p:txBody>
      </p:sp>
      <p:sp>
        <p:nvSpPr>
          <p:cNvPr id="5" name="Slide Number Placeholder 5"/>
          <p:cNvSpPr>
            <a:spLocks noGrp="1"/>
          </p:cNvSpPr>
          <p:nvPr>
            <p:ph type="sldNum" sz="quarter" idx="14"/>
          </p:nvPr>
        </p:nvSpPr>
        <p:spPr>
          <a:xfrm>
            <a:off x="8737600" y="6356351"/>
            <a:ext cx="2844800" cy="365125"/>
          </a:xfrm>
          <a:prstGeom prst="rect">
            <a:avLst/>
          </a:prstGeom>
        </p:spPr>
        <p:txBody>
          <a:bodyPr/>
          <a:lstStyle>
            <a:lvl1pPr>
              <a:defRPr/>
            </a:lvl1pPr>
          </a:lstStyle>
          <a:p>
            <a:pPr>
              <a:defRPr/>
            </a:pPr>
            <a:fld id="{D6E6BD26-3A36-418E-A639-99318FB9AEB9}" type="slidenum">
              <a:rPr lang="mk-MK" altLang="zh-CN">
                <a:solidFill>
                  <a:srgbClr val="000000"/>
                </a:solidFill>
              </a:rPr>
              <a:pPr>
                <a:defRPr/>
              </a:pPr>
              <a:t>‹#›</a:t>
            </a:fld>
            <a:endParaRPr lang="mk-MK" altLang="zh-CN">
              <a:solidFill>
                <a:srgbClr val="000000"/>
              </a:solidFill>
            </a:endParaRPr>
          </a:p>
        </p:txBody>
      </p:sp>
    </p:spTree>
    <p:extLst>
      <p:ext uri="{BB962C8B-B14F-4D97-AF65-F5344CB8AC3E}">
        <p14:creationId xmlns:p14="http://schemas.microsoft.com/office/powerpoint/2010/main" val="4053560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484784"/>
            <a:ext cx="10972800" cy="4680520"/>
          </a:xfrm>
          <a:prstGeom prst="rect">
            <a:avLst/>
          </a:prstGeom>
        </p:spPr>
        <p:txBody>
          <a:bodyPr/>
          <a:lstStyle>
            <a:lvl1pPr marL="342900" indent="-342900">
              <a:buClr>
                <a:srgbClr val="1F6CF1"/>
              </a:buClr>
              <a:buFont typeface="Wingdings" panose="05000000000000000000" pitchFamily="2" charset="2"/>
              <a:buChar char="n"/>
              <a:defRPr sz="24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a:defRPr>
                <a:latin typeface="Times New Roman" panose="02020603050405020304" pitchFamily="18" charset="0"/>
                <a:ea typeface="微软雅黑" panose="020B0503020204020204" pitchFamily="34" charset="-122"/>
                <a:cs typeface="Times New Roman" panose="02020603050405020304" pitchFamily="18" charset="0"/>
              </a:defRPr>
            </a:lvl2pPr>
            <a:lvl3pPr>
              <a:defRPr>
                <a:latin typeface="Times New Roman" panose="02020603050405020304" pitchFamily="18" charset="0"/>
                <a:ea typeface="微软雅黑" panose="020B0503020204020204" pitchFamily="34" charset="-122"/>
                <a:cs typeface="Times New Roman" panose="02020603050405020304" pitchFamily="18" charset="0"/>
              </a:defRPr>
            </a:lvl3pPr>
            <a:lvl4pPr>
              <a:defRPr>
                <a:latin typeface="Times New Roman" panose="02020603050405020304" pitchFamily="18" charset="0"/>
                <a:ea typeface="微软雅黑" panose="020B0503020204020204" pitchFamily="34" charset="-122"/>
                <a:cs typeface="Times New Roman" panose="02020603050405020304" pitchFamily="18" charset="0"/>
              </a:defRPr>
            </a:lvl4pPr>
            <a:lvl5pPr>
              <a:defRPr>
                <a:latin typeface="Times New Roman" panose="02020603050405020304" pitchFamily="18" charset="0"/>
                <a:ea typeface="微软雅黑" panose="020B0503020204020204" pitchFamily="34" charset="-122"/>
                <a:cs typeface="Times New Roman" panose="02020603050405020304" pitchFamily="18" charset="0"/>
              </a:defRPr>
            </a:lvl5pPr>
          </a:lstStyle>
          <a:p>
            <a:pPr lvl="0"/>
            <a:r>
              <a:rPr lang="zh-CN" altLang="en-US" dirty="0"/>
              <a:t>单击此处编辑文本样式</a:t>
            </a:r>
          </a:p>
        </p:txBody>
      </p:sp>
      <p:sp>
        <p:nvSpPr>
          <p:cNvPr id="6" name="文本占位符 6"/>
          <p:cNvSpPr>
            <a:spLocks noGrp="1"/>
          </p:cNvSpPr>
          <p:nvPr>
            <p:ph type="body" sz="quarter" idx="11" hasCustomPrompt="1"/>
          </p:nvPr>
        </p:nvSpPr>
        <p:spPr>
          <a:xfrm>
            <a:off x="637985" y="332656"/>
            <a:ext cx="5544615" cy="746636"/>
          </a:xfrm>
          <a:prstGeom prst="rect">
            <a:avLst/>
          </a:prstGeom>
        </p:spPr>
        <p:txBody>
          <a:bodyPr/>
          <a:lstStyle>
            <a:lvl1pPr marL="0" indent="0" algn="l" rtl="0" eaLnBrk="0" fontAlgn="base" hangingPunct="0">
              <a:lnSpc>
                <a:spcPct val="150000"/>
              </a:lnSpc>
              <a:spcBef>
                <a:spcPct val="0"/>
              </a:spcBef>
              <a:spcAft>
                <a:spcPct val="0"/>
              </a:spcAft>
              <a:buClr>
                <a:srgbClr val="C00000"/>
              </a:buClr>
              <a:buSzPct val="90000"/>
              <a:buFont typeface="Wingdings" charset="2"/>
              <a:buNone/>
              <a:defRPr lang="zh-CN" altLang="en-US" sz="4000" b="1" kern="1200" dirty="0">
                <a:solidFill>
                  <a:srgbClr val="1F6CF1"/>
                </a:solidFill>
                <a:latin typeface="微软雅黑" panose="020B0503020204020204" pitchFamily="34" charset="-122"/>
                <a:ea typeface="微软雅黑" panose="020B0503020204020204" pitchFamily="34" charset="-122"/>
                <a:cs typeface="汉仪中圆简"/>
              </a:defRPr>
            </a:lvl1pPr>
          </a:lstStyle>
          <a:p>
            <a:pPr lvl="0"/>
            <a:r>
              <a:rPr lang="zh-CN" altLang="en-US" dirty="0"/>
              <a:t>单击此处编辑标题样式</a:t>
            </a:r>
          </a:p>
        </p:txBody>
      </p:sp>
    </p:spTree>
    <p:extLst>
      <p:ext uri="{BB962C8B-B14F-4D97-AF65-F5344CB8AC3E}">
        <p14:creationId xmlns:p14="http://schemas.microsoft.com/office/powerpoint/2010/main" val="3451913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2301EEC7-2F35-4010-9E24-C51FC68457AB}"/>
              </a:ext>
            </a:extLst>
          </p:cNvPr>
          <p:cNvSpPr>
            <a:spLocks noGrp="1" noChangeArrowheads="1"/>
          </p:cNvSpPr>
          <p:nvPr>
            <p:ph type="dt" sz="half" idx="10"/>
          </p:nvPr>
        </p:nvSpPr>
        <p:spPr/>
        <p:txBody>
          <a:bodyPr/>
          <a:lstStyle>
            <a:lvl1pPr>
              <a:defRPr/>
            </a:lvl1pPr>
          </a:lstStyle>
          <a:p>
            <a:pPr>
              <a:defRPr/>
            </a:pPr>
            <a:fld id="{24270C44-F369-492F-BA43-ED10B043FCA0}" type="datetime1">
              <a:rPr lang="zh-CN" altLang="en-US"/>
              <a:pPr>
                <a:defRPr/>
              </a:pPr>
              <a:t>2023/10/22</a:t>
            </a:fld>
            <a:endParaRPr lang="en-US" altLang="zh-CN" dirty="0"/>
          </a:p>
        </p:txBody>
      </p:sp>
    </p:spTree>
    <p:extLst>
      <p:ext uri="{BB962C8B-B14F-4D97-AF65-F5344CB8AC3E}">
        <p14:creationId xmlns:p14="http://schemas.microsoft.com/office/powerpoint/2010/main" val="1986618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编辑母版文本样式</a:t>
            </a:r>
          </a:p>
        </p:txBody>
      </p:sp>
      <p:sp>
        <p:nvSpPr>
          <p:cNvPr id="4" name="Rectangle 4">
            <a:extLst>
              <a:ext uri="{FF2B5EF4-FFF2-40B4-BE49-F238E27FC236}">
                <a16:creationId xmlns:a16="http://schemas.microsoft.com/office/drawing/2014/main" id="{06D9CF9C-7632-4AC1-8A0B-7AAE4C27D292}"/>
              </a:ext>
            </a:extLst>
          </p:cNvPr>
          <p:cNvSpPr>
            <a:spLocks noGrp="1" noChangeArrowheads="1"/>
          </p:cNvSpPr>
          <p:nvPr>
            <p:ph type="dt" sz="half" idx="10"/>
          </p:nvPr>
        </p:nvSpPr>
        <p:spPr/>
        <p:txBody>
          <a:bodyPr/>
          <a:lstStyle>
            <a:lvl1pPr>
              <a:defRPr/>
            </a:lvl1pPr>
          </a:lstStyle>
          <a:p>
            <a:pPr>
              <a:defRPr/>
            </a:pPr>
            <a:fld id="{65F4ECFA-440F-4AEC-B1BC-DFD724799E19}" type="datetime1">
              <a:rPr lang="zh-CN" altLang="en-US"/>
              <a:pPr>
                <a:defRPr/>
              </a:pPr>
              <a:t>2023/10/22</a:t>
            </a:fld>
            <a:endParaRPr lang="en-US" altLang="zh-CN"/>
          </a:p>
        </p:txBody>
      </p:sp>
      <p:sp>
        <p:nvSpPr>
          <p:cNvPr id="5" name="标题 4">
            <a:extLst>
              <a:ext uri="{FF2B5EF4-FFF2-40B4-BE49-F238E27FC236}">
                <a16:creationId xmlns:a16="http://schemas.microsoft.com/office/drawing/2014/main" id="{73549764-82DA-4487-96BB-E8E5360DD5A2}"/>
              </a:ext>
            </a:extLst>
          </p:cNvPr>
          <p:cNvSpPr>
            <a:spLocks noGrp="1"/>
          </p:cNvSpPr>
          <p:nvPr>
            <p:ph type="title"/>
          </p:nvPr>
        </p:nvSpPr>
        <p:spPr/>
        <p:txBody>
          <a:bodyPr/>
          <a:lstStyle/>
          <a:p>
            <a:r>
              <a:rPr lang="zh-CN" altLang="en-US"/>
              <a:t>单击此处编辑母版标题样式</a:t>
            </a:r>
          </a:p>
        </p:txBody>
      </p:sp>
      <p:pic>
        <p:nvPicPr>
          <p:cNvPr id="7" name="图片 6">
            <a:extLst>
              <a:ext uri="{FF2B5EF4-FFF2-40B4-BE49-F238E27FC236}">
                <a16:creationId xmlns:a16="http://schemas.microsoft.com/office/drawing/2014/main" id="{AF533DAC-BEFF-465D-8501-18B6DB06035D}"/>
              </a:ext>
            </a:extLst>
          </p:cNvPr>
          <p:cNvPicPr/>
          <p:nvPr userDrawn="1"/>
        </p:nvPicPr>
        <p:blipFill rotWithShape="1">
          <a:blip r:embed="rId2"/>
          <a:srcRect l="9883" t="15118" r="69575" b="77778"/>
          <a:stretch/>
        </p:blipFill>
        <p:spPr bwMode="auto">
          <a:xfrm>
            <a:off x="239349" y="93319"/>
            <a:ext cx="4320480" cy="5762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3384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557338"/>
            <a:ext cx="5384800" cy="46799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557338"/>
            <a:ext cx="5384800" cy="46799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a:extLst>
              <a:ext uri="{FF2B5EF4-FFF2-40B4-BE49-F238E27FC236}">
                <a16:creationId xmlns:a16="http://schemas.microsoft.com/office/drawing/2014/main" id="{B415A143-7CA1-42CD-A1A0-5DEA1386C6F2}"/>
              </a:ext>
            </a:extLst>
          </p:cNvPr>
          <p:cNvSpPr>
            <a:spLocks noGrp="1" noChangeArrowheads="1"/>
          </p:cNvSpPr>
          <p:nvPr>
            <p:ph type="dt" sz="half" idx="10"/>
          </p:nvPr>
        </p:nvSpPr>
        <p:spPr>
          <a:ln/>
        </p:spPr>
        <p:txBody>
          <a:bodyPr/>
          <a:lstStyle>
            <a:lvl1pPr>
              <a:defRPr/>
            </a:lvl1pPr>
          </a:lstStyle>
          <a:p>
            <a:pPr>
              <a:defRPr/>
            </a:pPr>
            <a:fld id="{C99E0AFF-E9DF-4588-A6CC-8710E702B8B6}" type="datetime1">
              <a:rPr lang="zh-CN" altLang="en-US"/>
              <a:pPr>
                <a:defRPr/>
              </a:pPr>
              <a:t>2023/10/22</a:t>
            </a:fld>
            <a:endParaRPr lang="en-US" altLang="zh-CN"/>
          </a:p>
        </p:txBody>
      </p:sp>
      <p:pic>
        <p:nvPicPr>
          <p:cNvPr id="7" name="图片 6">
            <a:extLst>
              <a:ext uri="{FF2B5EF4-FFF2-40B4-BE49-F238E27FC236}">
                <a16:creationId xmlns:a16="http://schemas.microsoft.com/office/drawing/2014/main" id="{7AA639EB-2932-433D-AF68-F54FCD0C85F9}"/>
              </a:ext>
            </a:extLst>
          </p:cNvPr>
          <p:cNvPicPr/>
          <p:nvPr userDrawn="1"/>
        </p:nvPicPr>
        <p:blipFill rotWithShape="1">
          <a:blip r:embed="rId2"/>
          <a:srcRect l="9883" t="15118" r="69575" b="77778"/>
          <a:stretch/>
        </p:blipFill>
        <p:spPr bwMode="auto">
          <a:xfrm>
            <a:off x="239349" y="93319"/>
            <a:ext cx="4320480" cy="5762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2775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40318" y="2505075"/>
            <a:ext cx="5158316"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71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a:extLst>
              <a:ext uri="{FF2B5EF4-FFF2-40B4-BE49-F238E27FC236}">
                <a16:creationId xmlns:a16="http://schemas.microsoft.com/office/drawing/2014/main" id="{4FFE0BD2-3A6D-4623-AD9A-6413FF8057F5}"/>
              </a:ext>
            </a:extLst>
          </p:cNvPr>
          <p:cNvSpPr>
            <a:spLocks noGrp="1" noChangeArrowheads="1"/>
          </p:cNvSpPr>
          <p:nvPr>
            <p:ph type="dt" sz="half" idx="10"/>
          </p:nvPr>
        </p:nvSpPr>
        <p:spPr/>
        <p:txBody>
          <a:bodyPr/>
          <a:lstStyle>
            <a:lvl1pPr>
              <a:defRPr/>
            </a:lvl1pPr>
          </a:lstStyle>
          <a:p>
            <a:pPr>
              <a:defRPr/>
            </a:pPr>
            <a:fld id="{4694581D-473F-4271-A1F3-6FA007D7C3FA}" type="datetime1">
              <a:rPr lang="zh-CN" altLang="en-US"/>
              <a:pPr>
                <a:defRPr/>
              </a:pPr>
              <a:t>2023/10/22</a:t>
            </a:fld>
            <a:endParaRPr lang="en-US" altLang="zh-CN"/>
          </a:p>
        </p:txBody>
      </p:sp>
      <p:pic>
        <p:nvPicPr>
          <p:cNvPr id="9" name="图片 8">
            <a:extLst>
              <a:ext uri="{FF2B5EF4-FFF2-40B4-BE49-F238E27FC236}">
                <a16:creationId xmlns:a16="http://schemas.microsoft.com/office/drawing/2014/main" id="{DF1DEC96-46A3-4728-9532-55C89193F024}"/>
              </a:ext>
            </a:extLst>
          </p:cNvPr>
          <p:cNvPicPr/>
          <p:nvPr userDrawn="1"/>
        </p:nvPicPr>
        <p:blipFill rotWithShape="1">
          <a:blip r:embed="rId2"/>
          <a:srcRect l="9883" t="15118" r="69575" b="77778"/>
          <a:stretch/>
        </p:blipFill>
        <p:spPr bwMode="auto">
          <a:xfrm>
            <a:off x="239349" y="93319"/>
            <a:ext cx="4320480" cy="5762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1097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a:extLst>
              <a:ext uri="{FF2B5EF4-FFF2-40B4-BE49-F238E27FC236}">
                <a16:creationId xmlns:a16="http://schemas.microsoft.com/office/drawing/2014/main" id="{57267DF1-3077-40EF-B575-E01CEB2F2C6E}"/>
              </a:ext>
            </a:extLst>
          </p:cNvPr>
          <p:cNvSpPr>
            <a:spLocks noGrp="1" noChangeArrowheads="1"/>
          </p:cNvSpPr>
          <p:nvPr>
            <p:ph type="dt" sz="half" idx="10"/>
          </p:nvPr>
        </p:nvSpPr>
        <p:spPr>
          <a:ln/>
        </p:spPr>
        <p:txBody>
          <a:bodyPr/>
          <a:lstStyle>
            <a:lvl1pPr>
              <a:defRPr/>
            </a:lvl1pPr>
          </a:lstStyle>
          <a:p>
            <a:pPr>
              <a:defRPr/>
            </a:pPr>
            <a:fld id="{1AC99B97-DDBD-4BF4-B582-C253EE332D96}" type="datetime1">
              <a:rPr lang="zh-CN" altLang="en-US"/>
              <a:pPr>
                <a:defRPr/>
              </a:pPr>
              <a:t>2023/10/22</a:t>
            </a:fld>
            <a:endParaRPr lang="en-US" altLang="zh-CN"/>
          </a:p>
        </p:txBody>
      </p:sp>
      <p:pic>
        <p:nvPicPr>
          <p:cNvPr id="5" name="图片 4">
            <a:extLst>
              <a:ext uri="{FF2B5EF4-FFF2-40B4-BE49-F238E27FC236}">
                <a16:creationId xmlns:a16="http://schemas.microsoft.com/office/drawing/2014/main" id="{150CFB14-F3B8-4FFD-9659-6F5BD8000D54}"/>
              </a:ext>
            </a:extLst>
          </p:cNvPr>
          <p:cNvPicPr/>
          <p:nvPr userDrawn="1"/>
        </p:nvPicPr>
        <p:blipFill rotWithShape="1">
          <a:blip r:embed="rId2"/>
          <a:srcRect l="9883" t="15118" r="69575" b="77778"/>
          <a:stretch/>
        </p:blipFill>
        <p:spPr bwMode="auto">
          <a:xfrm>
            <a:off x="239349" y="93319"/>
            <a:ext cx="4320480" cy="5762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8690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7E7B104-F10B-40AA-BDA3-FEECB963C797}"/>
              </a:ext>
            </a:extLst>
          </p:cNvPr>
          <p:cNvSpPr>
            <a:spLocks noGrp="1" noChangeArrowheads="1"/>
          </p:cNvSpPr>
          <p:nvPr>
            <p:ph type="dt" sz="half" idx="10"/>
          </p:nvPr>
        </p:nvSpPr>
        <p:spPr>
          <a:ln/>
        </p:spPr>
        <p:txBody>
          <a:bodyPr/>
          <a:lstStyle>
            <a:lvl1pPr>
              <a:defRPr/>
            </a:lvl1pPr>
          </a:lstStyle>
          <a:p>
            <a:pPr>
              <a:defRPr/>
            </a:pPr>
            <a:fld id="{805C65DF-902C-47C9-AA9E-6FECA9C349B4}" type="datetime1">
              <a:rPr lang="zh-CN" altLang="en-US"/>
              <a:pPr>
                <a:defRPr/>
              </a:pPr>
              <a:t>2023/10/22</a:t>
            </a:fld>
            <a:endParaRPr lang="en-US" altLang="zh-CN"/>
          </a:p>
        </p:txBody>
      </p:sp>
      <p:pic>
        <p:nvPicPr>
          <p:cNvPr id="4" name="图片 3">
            <a:extLst>
              <a:ext uri="{FF2B5EF4-FFF2-40B4-BE49-F238E27FC236}">
                <a16:creationId xmlns:a16="http://schemas.microsoft.com/office/drawing/2014/main" id="{5C6DE5D7-B9A0-4F43-9471-BB6CD7D872E6}"/>
              </a:ext>
            </a:extLst>
          </p:cNvPr>
          <p:cNvPicPr/>
          <p:nvPr userDrawn="1"/>
        </p:nvPicPr>
        <p:blipFill rotWithShape="1">
          <a:blip r:embed="rId2"/>
          <a:srcRect l="9883" t="15118" r="69575" b="77778"/>
          <a:stretch/>
        </p:blipFill>
        <p:spPr bwMode="auto">
          <a:xfrm>
            <a:off x="239349" y="93319"/>
            <a:ext cx="4320480" cy="5762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56315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Rectangle 4">
            <a:extLst>
              <a:ext uri="{FF2B5EF4-FFF2-40B4-BE49-F238E27FC236}">
                <a16:creationId xmlns:a16="http://schemas.microsoft.com/office/drawing/2014/main" id="{A63D115F-05E5-4FCC-BFB0-79B5539AF0B2}"/>
              </a:ext>
            </a:extLst>
          </p:cNvPr>
          <p:cNvSpPr>
            <a:spLocks noGrp="1" noChangeArrowheads="1"/>
          </p:cNvSpPr>
          <p:nvPr>
            <p:ph type="dt" sz="half" idx="10"/>
          </p:nvPr>
        </p:nvSpPr>
        <p:spPr>
          <a:ln/>
        </p:spPr>
        <p:txBody>
          <a:bodyPr/>
          <a:lstStyle>
            <a:lvl1pPr>
              <a:defRPr/>
            </a:lvl1pPr>
          </a:lstStyle>
          <a:p>
            <a:pPr>
              <a:defRPr/>
            </a:pPr>
            <a:fld id="{9324E81D-6F7C-401F-AA0F-CFA70B5D4722}" type="datetime1">
              <a:rPr lang="zh-CN" altLang="en-US"/>
              <a:pPr>
                <a:defRPr/>
              </a:pPr>
              <a:t>2023/10/22</a:t>
            </a:fld>
            <a:endParaRPr lang="en-US" altLang="zh-CN"/>
          </a:p>
        </p:txBody>
      </p:sp>
      <p:pic>
        <p:nvPicPr>
          <p:cNvPr id="7" name="图片 6">
            <a:extLst>
              <a:ext uri="{FF2B5EF4-FFF2-40B4-BE49-F238E27FC236}">
                <a16:creationId xmlns:a16="http://schemas.microsoft.com/office/drawing/2014/main" id="{D038C630-1E91-4CAB-8716-88DBF1772048}"/>
              </a:ext>
            </a:extLst>
          </p:cNvPr>
          <p:cNvPicPr/>
          <p:nvPr userDrawn="1"/>
        </p:nvPicPr>
        <p:blipFill rotWithShape="1">
          <a:blip r:embed="rId2"/>
          <a:srcRect l="9883" t="15118" r="69575" b="77778"/>
          <a:stretch/>
        </p:blipFill>
        <p:spPr bwMode="auto">
          <a:xfrm>
            <a:off x="239349" y="93319"/>
            <a:ext cx="4320480" cy="5762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2588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Rectangle 4">
            <a:extLst>
              <a:ext uri="{FF2B5EF4-FFF2-40B4-BE49-F238E27FC236}">
                <a16:creationId xmlns:a16="http://schemas.microsoft.com/office/drawing/2014/main" id="{C2A44EEE-6004-470A-9F02-23CA3AB7352D}"/>
              </a:ext>
            </a:extLst>
          </p:cNvPr>
          <p:cNvSpPr>
            <a:spLocks noGrp="1" noChangeArrowheads="1"/>
          </p:cNvSpPr>
          <p:nvPr>
            <p:ph type="dt" sz="half" idx="10"/>
          </p:nvPr>
        </p:nvSpPr>
        <p:spPr>
          <a:ln/>
        </p:spPr>
        <p:txBody>
          <a:bodyPr/>
          <a:lstStyle>
            <a:lvl1pPr>
              <a:defRPr/>
            </a:lvl1pPr>
          </a:lstStyle>
          <a:p>
            <a:pPr>
              <a:defRPr/>
            </a:pPr>
            <a:fld id="{7B485380-B094-4235-BAEF-2AFC637F8914}" type="datetime1">
              <a:rPr lang="zh-CN" altLang="en-US"/>
              <a:pPr>
                <a:defRPr/>
              </a:pPr>
              <a:t>2023/10/22</a:t>
            </a:fld>
            <a:endParaRPr lang="en-US" altLang="zh-CN"/>
          </a:p>
        </p:txBody>
      </p:sp>
      <p:pic>
        <p:nvPicPr>
          <p:cNvPr id="7" name="图片 6">
            <a:extLst>
              <a:ext uri="{FF2B5EF4-FFF2-40B4-BE49-F238E27FC236}">
                <a16:creationId xmlns:a16="http://schemas.microsoft.com/office/drawing/2014/main" id="{49097873-7384-4940-860E-98BA3994573F}"/>
              </a:ext>
            </a:extLst>
          </p:cNvPr>
          <p:cNvPicPr/>
          <p:nvPr userDrawn="1"/>
        </p:nvPicPr>
        <p:blipFill rotWithShape="1">
          <a:blip r:embed="rId2"/>
          <a:srcRect l="9883" t="15118" r="69575" b="77778"/>
          <a:stretch/>
        </p:blipFill>
        <p:spPr bwMode="auto">
          <a:xfrm>
            <a:off x="239349" y="93319"/>
            <a:ext cx="4320480" cy="5762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99359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alpha val="0"/>
          </a:scheme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68B49F-D25A-48C1-AC0F-260E520BFC19}"/>
              </a:ext>
            </a:extLst>
          </p:cNvPr>
          <p:cNvSpPr>
            <a:spLocks noGrp="1" noChangeArrowheads="1"/>
          </p:cNvSpPr>
          <p:nvPr>
            <p:ph type="title"/>
          </p:nvPr>
        </p:nvSpPr>
        <p:spPr bwMode="auto">
          <a:xfrm>
            <a:off x="814918" y="692151"/>
            <a:ext cx="1049443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a:extLst>
              <a:ext uri="{FF2B5EF4-FFF2-40B4-BE49-F238E27FC236}">
                <a16:creationId xmlns:a16="http://schemas.microsoft.com/office/drawing/2014/main" id="{0FE6FD8B-D717-4605-865F-FBAF02CA6F47}"/>
              </a:ext>
            </a:extLst>
          </p:cNvPr>
          <p:cNvSpPr>
            <a:spLocks noGrp="1" noChangeArrowheads="1"/>
          </p:cNvSpPr>
          <p:nvPr>
            <p:ph type="body" idx="1"/>
          </p:nvPr>
        </p:nvSpPr>
        <p:spPr bwMode="auto">
          <a:xfrm>
            <a:off x="609600" y="1557338"/>
            <a:ext cx="10972800"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a:extLst>
              <a:ext uri="{FF2B5EF4-FFF2-40B4-BE49-F238E27FC236}">
                <a16:creationId xmlns:a16="http://schemas.microsoft.com/office/drawing/2014/main" id="{EDF555D5-BED4-45E0-A3DC-81AAA75EBA5B}"/>
              </a:ext>
            </a:extLst>
          </p:cNvPr>
          <p:cNvSpPr>
            <a:spLocks noGrp="1" noChangeArrowheads="1"/>
          </p:cNvSpPr>
          <p:nvPr>
            <p:ph type="dt" sz="half" idx="2"/>
          </p:nvPr>
        </p:nvSpPr>
        <p:spPr bwMode="auto">
          <a:xfrm>
            <a:off x="609600" y="6453189"/>
            <a:ext cx="2844800"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fld id="{8343D7FA-9065-4521-A263-6300647BC7BF}" type="datetime1">
              <a:rPr lang="zh-CN" altLang="en-US"/>
              <a:pPr>
                <a:defRPr/>
              </a:pPr>
              <a:t>2023/10/22</a:t>
            </a:fld>
            <a:endParaRPr lang="en-US" altLang="zh-CN"/>
          </a:p>
        </p:txBody>
      </p:sp>
      <p:sp>
        <p:nvSpPr>
          <p:cNvPr id="1030" name="Line 6">
            <a:extLst>
              <a:ext uri="{FF2B5EF4-FFF2-40B4-BE49-F238E27FC236}">
                <a16:creationId xmlns:a16="http://schemas.microsoft.com/office/drawing/2014/main" id="{0F0FBF24-910D-471B-A555-1B74FE22769B}"/>
              </a:ext>
            </a:extLst>
          </p:cNvPr>
          <p:cNvSpPr>
            <a:spLocks noChangeShapeType="1"/>
          </p:cNvSpPr>
          <p:nvPr/>
        </p:nvSpPr>
        <p:spPr bwMode="auto">
          <a:xfrm>
            <a:off x="4751917" y="574675"/>
            <a:ext cx="7440083" cy="0"/>
          </a:xfrm>
          <a:prstGeom prst="line">
            <a:avLst/>
          </a:prstGeom>
          <a:noFill/>
          <a:ln w="28575">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32" name="Line 8">
            <a:extLst>
              <a:ext uri="{FF2B5EF4-FFF2-40B4-BE49-F238E27FC236}">
                <a16:creationId xmlns:a16="http://schemas.microsoft.com/office/drawing/2014/main" id="{16301DAA-12DE-4E01-9FD5-BA11125C7774}"/>
              </a:ext>
            </a:extLst>
          </p:cNvPr>
          <p:cNvSpPr>
            <a:spLocks noChangeShapeType="1"/>
          </p:cNvSpPr>
          <p:nvPr/>
        </p:nvSpPr>
        <p:spPr bwMode="auto">
          <a:xfrm>
            <a:off x="0" y="6381750"/>
            <a:ext cx="12192000" cy="0"/>
          </a:xfrm>
          <a:prstGeom prst="line">
            <a:avLst/>
          </a:prstGeom>
          <a:noFill/>
          <a:ln w="28575">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2" name="图片 1">
            <a:extLst>
              <a:ext uri="{FF2B5EF4-FFF2-40B4-BE49-F238E27FC236}">
                <a16:creationId xmlns:a16="http://schemas.microsoft.com/office/drawing/2014/main" id="{AE1698B1-967A-2784-70F2-17CD84F55ACD}"/>
              </a:ext>
            </a:extLst>
          </p:cNvPr>
          <p:cNvPicPr/>
          <p:nvPr userDrawn="1"/>
        </p:nvPicPr>
        <p:blipFill rotWithShape="1">
          <a:blip r:embed="rId19"/>
          <a:srcRect l="9883" t="15118" r="69575" b="77778"/>
          <a:stretch/>
        </p:blipFill>
        <p:spPr bwMode="auto">
          <a:xfrm>
            <a:off x="19720" y="34305"/>
            <a:ext cx="4320480" cy="576263"/>
          </a:xfrm>
          <a:prstGeom prst="rect">
            <a:avLst/>
          </a:prstGeom>
          <a:ln>
            <a:noFill/>
          </a:ln>
          <a:extLst>
            <a:ext uri="{53640926-AAD7-44D8-BBD7-CCE9431645EC}">
              <a14:shadowObscured xmlns:a14="http://schemas.microsoft.com/office/drawing/2010/main"/>
            </a:ext>
          </a:extLst>
        </p:spPr>
      </p:pic>
    </p:spTree>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83" r:id="rId4"/>
    <p:sldLayoutId id="2147484196" r:id="rId5"/>
    <p:sldLayoutId id="2147484184" r:id="rId6"/>
    <p:sldLayoutId id="2147484185" r:id="rId7"/>
    <p:sldLayoutId id="2147484186" r:id="rId8"/>
    <p:sldLayoutId id="2147484187" r:id="rId9"/>
    <p:sldLayoutId id="2147484188" r:id="rId10"/>
    <p:sldLayoutId id="2147484189" r:id="rId11"/>
    <p:sldLayoutId id="2147484190" r:id="rId12"/>
    <p:sldLayoutId id="2147484191" r:id="rId13"/>
    <p:sldLayoutId id="2147484192" r:id="rId14"/>
    <p:sldLayoutId id="2147484197" r:id="rId15"/>
    <p:sldLayoutId id="2147484201" r:id="rId16"/>
    <p:sldLayoutId id="2147484202" r:id="rId17"/>
  </p:sldLayoutIdLst>
  <p:hf sldNum="0" hdr="0"/>
  <p:txStyles>
    <p:titleStyle>
      <a:lvl1pPr algn="ctr" rtl="0" eaLnBrk="0" fontAlgn="base" hangingPunct="0">
        <a:lnSpc>
          <a:spcPct val="80000"/>
        </a:lnSpc>
        <a:spcBef>
          <a:spcPct val="0"/>
        </a:spcBef>
        <a:spcAft>
          <a:spcPct val="0"/>
        </a:spcAft>
        <a:defRPr sz="32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80000"/>
        </a:lnSpc>
        <a:spcBef>
          <a:spcPct val="0"/>
        </a:spcBef>
        <a:spcAft>
          <a:spcPct val="0"/>
        </a:spcAft>
        <a:defRPr sz="3200" b="1">
          <a:solidFill>
            <a:schemeClr val="tx2"/>
          </a:solidFill>
          <a:effectLst>
            <a:outerShdw blurRad="38100" dist="38100" dir="2700000" algn="tl">
              <a:srgbClr val="C0C0C0"/>
            </a:outerShdw>
          </a:effectLst>
          <a:latin typeface="Arial" panose="020B0604020202020204" pitchFamily="34" charset="0"/>
          <a:ea typeface="黑体" panose="02010609060101010101" pitchFamily="49" charset="-122"/>
        </a:defRPr>
      </a:lvl2pPr>
      <a:lvl3pPr algn="ctr" rtl="0" eaLnBrk="0" fontAlgn="base" hangingPunct="0">
        <a:lnSpc>
          <a:spcPct val="80000"/>
        </a:lnSpc>
        <a:spcBef>
          <a:spcPct val="0"/>
        </a:spcBef>
        <a:spcAft>
          <a:spcPct val="0"/>
        </a:spcAft>
        <a:defRPr sz="3200" b="1">
          <a:solidFill>
            <a:schemeClr val="tx2"/>
          </a:solidFill>
          <a:effectLst>
            <a:outerShdw blurRad="38100" dist="38100" dir="2700000" algn="tl">
              <a:srgbClr val="C0C0C0"/>
            </a:outerShdw>
          </a:effectLst>
          <a:latin typeface="Arial" panose="020B0604020202020204" pitchFamily="34" charset="0"/>
          <a:ea typeface="黑体" panose="02010609060101010101" pitchFamily="49" charset="-122"/>
        </a:defRPr>
      </a:lvl3pPr>
      <a:lvl4pPr algn="ctr" rtl="0" eaLnBrk="0" fontAlgn="base" hangingPunct="0">
        <a:lnSpc>
          <a:spcPct val="80000"/>
        </a:lnSpc>
        <a:spcBef>
          <a:spcPct val="0"/>
        </a:spcBef>
        <a:spcAft>
          <a:spcPct val="0"/>
        </a:spcAft>
        <a:defRPr sz="3200" b="1">
          <a:solidFill>
            <a:schemeClr val="tx2"/>
          </a:solidFill>
          <a:effectLst>
            <a:outerShdw blurRad="38100" dist="38100" dir="2700000" algn="tl">
              <a:srgbClr val="C0C0C0"/>
            </a:outerShdw>
          </a:effectLst>
          <a:latin typeface="Arial" panose="020B0604020202020204" pitchFamily="34" charset="0"/>
          <a:ea typeface="黑体" panose="02010609060101010101" pitchFamily="49" charset="-122"/>
        </a:defRPr>
      </a:lvl4pPr>
      <a:lvl5pPr algn="ctr" rtl="0" eaLnBrk="0" fontAlgn="base" hangingPunct="0">
        <a:lnSpc>
          <a:spcPct val="80000"/>
        </a:lnSpc>
        <a:spcBef>
          <a:spcPct val="0"/>
        </a:spcBef>
        <a:spcAft>
          <a:spcPct val="0"/>
        </a:spcAft>
        <a:defRPr sz="3200" b="1">
          <a:solidFill>
            <a:schemeClr val="tx2"/>
          </a:solidFill>
          <a:effectLst>
            <a:outerShdw blurRad="38100" dist="38100" dir="2700000" algn="tl">
              <a:srgbClr val="C0C0C0"/>
            </a:outerShdw>
          </a:effectLst>
          <a:latin typeface="Arial" panose="020B0604020202020204" pitchFamily="34" charset="0"/>
          <a:ea typeface="黑体" panose="02010609060101010101" pitchFamily="49" charset="-122"/>
        </a:defRPr>
      </a:lvl5pPr>
      <a:lvl6pPr marL="457200" algn="ctr" rtl="0" fontAlgn="base">
        <a:lnSpc>
          <a:spcPct val="80000"/>
        </a:lnSpc>
        <a:spcBef>
          <a:spcPct val="0"/>
        </a:spcBef>
        <a:spcAft>
          <a:spcPct val="0"/>
        </a:spcAft>
        <a:defRPr sz="3200" b="1">
          <a:solidFill>
            <a:schemeClr val="tx2"/>
          </a:solidFill>
          <a:effectLst>
            <a:outerShdw blurRad="38100" dist="38100" dir="2700000" algn="tl">
              <a:srgbClr val="C0C0C0"/>
            </a:outerShdw>
          </a:effectLst>
          <a:latin typeface="Arial" panose="020B0604020202020204" pitchFamily="34" charset="0"/>
          <a:ea typeface="黑体" panose="02010609060101010101" pitchFamily="49" charset="-122"/>
        </a:defRPr>
      </a:lvl6pPr>
      <a:lvl7pPr marL="914400" algn="ctr" rtl="0" fontAlgn="base">
        <a:lnSpc>
          <a:spcPct val="80000"/>
        </a:lnSpc>
        <a:spcBef>
          <a:spcPct val="0"/>
        </a:spcBef>
        <a:spcAft>
          <a:spcPct val="0"/>
        </a:spcAft>
        <a:defRPr sz="3200" b="1">
          <a:solidFill>
            <a:schemeClr val="tx2"/>
          </a:solidFill>
          <a:effectLst>
            <a:outerShdw blurRad="38100" dist="38100" dir="2700000" algn="tl">
              <a:srgbClr val="C0C0C0"/>
            </a:outerShdw>
          </a:effectLst>
          <a:latin typeface="Arial" panose="020B0604020202020204" pitchFamily="34" charset="0"/>
          <a:ea typeface="黑体" panose="02010609060101010101" pitchFamily="49" charset="-122"/>
        </a:defRPr>
      </a:lvl7pPr>
      <a:lvl8pPr marL="1371600" algn="ctr" rtl="0" fontAlgn="base">
        <a:lnSpc>
          <a:spcPct val="80000"/>
        </a:lnSpc>
        <a:spcBef>
          <a:spcPct val="0"/>
        </a:spcBef>
        <a:spcAft>
          <a:spcPct val="0"/>
        </a:spcAft>
        <a:defRPr sz="3200" b="1">
          <a:solidFill>
            <a:schemeClr val="tx2"/>
          </a:solidFill>
          <a:effectLst>
            <a:outerShdw blurRad="38100" dist="38100" dir="2700000" algn="tl">
              <a:srgbClr val="C0C0C0"/>
            </a:outerShdw>
          </a:effectLst>
          <a:latin typeface="Arial" panose="020B0604020202020204" pitchFamily="34" charset="0"/>
          <a:ea typeface="黑体" panose="02010609060101010101" pitchFamily="49" charset="-122"/>
        </a:defRPr>
      </a:lvl8pPr>
      <a:lvl9pPr marL="1828800" algn="ctr" rtl="0" fontAlgn="base">
        <a:lnSpc>
          <a:spcPct val="80000"/>
        </a:lnSpc>
        <a:spcBef>
          <a:spcPct val="0"/>
        </a:spcBef>
        <a:spcAft>
          <a:spcPct val="0"/>
        </a:spcAft>
        <a:defRPr sz="3200" b="1">
          <a:solidFill>
            <a:schemeClr val="tx2"/>
          </a:solidFill>
          <a:effectLst>
            <a:outerShdw blurRad="38100" dist="38100" dir="2700000" algn="tl">
              <a:srgbClr val="C0C0C0"/>
            </a:outerShdw>
          </a:effectLst>
          <a:latin typeface="Arial" panose="020B0604020202020204" pitchFamily="34" charset="0"/>
          <a:ea typeface="黑体" panose="02010609060101010101" pitchFamily="49" charset="-122"/>
        </a:defRPr>
      </a:lvl9pPr>
    </p:titleStyle>
    <p:bodyStyle>
      <a:lvl1pPr marL="342900" indent="-342900" algn="l" rtl="0" eaLnBrk="0" fontAlgn="base" hangingPunct="0">
        <a:spcBef>
          <a:spcPct val="20000"/>
        </a:spcBef>
        <a:spcAft>
          <a:spcPct val="0"/>
        </a:spcAft>
        <a:buClr>
          <a:srgbClr val="CC0000"/>
        </a:buClr>
        <a:buSzPct val="120000"/>
        <a:buFont typeface="Wingdings" panose="05000000000000000000" pitchFamily="2" charset="2"/>
        <a:buChar char="F"/>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33CC33"/>
        </a:buClr>
        <a:buFont typeface="Wingdings" panose="05000000000000000000" pitchFamily="2" charset="2"/>
        <a:buChar char="Ø"/>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2"/>
        </a:buClr>
        <a:buFont typeface="Wingdings" panose="05000000000000000000" pitchFamily="2" charset="2"/>
        <a:buChar char="l"/>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SzPct val="90000"/>
        <a:buFont typeface="Wingdings" panose="05000000000000000000" pitchFamily="2" charset="2"/>
        <a:buChar char="p"/>
        <a:defRPr kern="1200">
          <a:solidFill>
            <a:schemeClr val="tx1"/>
          </a:solidFill>
          <a:latin typeface="+mn-lt"/>
          <a:ea typeface="+mn-ea"/>
          <a:cs typeface="+mn-cs"/>
        </a:defRPr>
      </a:lvl4pPr>
      <a:lvl5pPr marL="2057400" indent="-228600" algn="l" rtl="0" eaLnBrk="0" fontAlgn="base" hangingPunct="0">
        <a:spcBef>
          <a:spcPct val="20000"/>
        </a:spcBef>
        <a:spcAft>
          <a:spcPct val="0"/>
        </a:spcAft>
        <a:buSzPct val="80000"/>
        <a:buFont typeface="Wingdings" panose="05000000000000000000" pitchFamily="2" charset="2"/>
        <a:buChar char="u"/>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oleObject" Target="../embeddings/oleObject1.bin"/><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15.xml"/><Relationship Id="rId5" Type="http://schemas.openxmlformats.org/officeDocument/2006/relationships/image" Target="../media/image61.png"/><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24B619D-0569-4AB6-82DF-157319905275}"/>
              </a:ext>
            </a:extLst>
          </p:cNvPr>
          <p:cNvSpPr>
            <a:spLocks noGrp="1" noChangeArrowheads="1"/>
          </p:cNvSpPr>
          <p:nvPr>
            <p:ph type="ctrTitle"/>
          </p:nvPr>
        </p:nvSpPr>
        <p:spPr>
          <a:xfrm>
            <a:off x="1524000" y="620713"/>
            <a:ext cx="9144000" cy="1655762"/>
          </a:xfrm>
        </p:spPr>
        <p:txBody>
          <a:bodyPr/>
          <a:lstStyle/>
          <a:p>
            <a:pPr algn="ctr" eaLnBrk="1" hangingPunct="1">
              <a:defRPr/>
            </a:pPr>
            <a:r>
              <a:rPr lang="en-US" altLang="zh-CN" sz="6000">
                <a:solidFill>
                  <a:schemeClr val="hlink"/>
                </a:solidFill>
                <a:latin typeface="Times New Roman" panose="02020603050405020304" pitchFamily="18" charset="0"/>
                <a:ea typeface="华文新魏" panose="02010800040101010101" pitchFamily="2" charset="-122"/>
              </a:rPr>
              <a:t>SSRF Lab </a:t>
            </a:r>
            <a:r>
              <a:rPr lang="en-US" altLang="zh-CN" sz="6000" dirty="0">
                <a:solidFill>
                  <a:schemeClr val="hlink"/>
                </a:solidFill>
                <a:latin typeface="Times New Roman" panose="02020603050405020304" pitchFamily="18" charset="0"/>
                <a:ea typeface="华文新魏" panose="02010800040101010101" pitchFamily="2" charset="-122"/>
              </a:rPr>
              <a:t>talk</a:t>
            </a:r>
          </a:p>
        </p:txBody>
      </p:sp>
      <p:sp>
        <p:nvSpPr>
          <p:cNvPr id="8195" name="Rectangle 3">
            <a:extLst>
              <a:ext uri="{FF2B5EF4-FFF2-40B4-BE49-F238E27FC236}">
                <a16:creationId xmlns:a16="http://schemas.microsoft.com/office/drawing/2014/main" id="{A5067320-243F-411B-9B1B-34CF1A3A2512}"/>
              </a:ext>
            </a:extLst>
          </p:cNvPr>
          <p:cNvSpPr>
            <a:spLocks noGrp="1" noChangeArrowheads="1"/>
          </p:cNvSpPr>
          <p:nvPr>
            <p:ph type="subTitle" idx="1"/>
          </p:nvPr>
        </p:nvSpPr>
        <p:spPr>
          <a:xfrm>
            <a:off x="2001022" y="2636912"/>
            <a:ext cx="8448600" cy="2304256"/>
          </a:xfrm>
        </p:spPr>
        <p:txBody>
          <a:bodyPr/>
          <a:lstStyle/>
          <a:p>
            <a:pPr algn="ctr" eaLnBrk="1" hangingPunct="1"/>
            <a:r>
              <a:rPr lang="en-US" altLang="zh-CN" sz="2000" b="1" dirty="0">
                <a:solidFill>
                  <a:srgbClr val="0000CC"/>
                </a:solidFill>
                <a:latin typeface="Times New Roman" panose="02020603050405020304" pitchFamily="18" charset="0"/>
                <a:ea typeface="楷体_GB2312" pitchFamily="49" charset="-122"/>
              </a:rPr>
              <a:t>Yubin Zhao</a:t>
            </a:r>
          </a:p>
          <a:p>
            <a:pPr algn="ctr" eaLnBrk="1" hangingPunct="1"/>
            <a:r>
              <a:rPr lang="en-US" altLang="zh-CN" sz="2000" b="1" dirty="0">
                <a:solidFill>
                  <a:srgbClr val="0000CC"/>
                </a:solidFill>
                <a:latin typeface="Times New Roman" panose="02020603050405020304" pitchFamily="18" charset="0"/>
                <a:ea typeface="楷体_GB2312" pitchFamily="49" charset="-122"/>
              </a:rPr>
              <a:t>2023-10-23</a:t>
            </a:r>
          </a:p>
          <a:p>
            <a:pPr algn="ctr" eaLnBrk="1" hangingPunct="1"/>
            <a:r>
              <a:rPr lang="en-US" altLang="zh-CN" sz="2000" b="1" dirty="0">
                <a:solidFill>
                  <a:srgbClr val="0000CC"/>
                </a:solidFill>
                <a:latin typeface="Times New Roman" panose="02020603050405020304" pitchFamily="18" charset="0"/>
                <a:ea typeface="楷体_GB2312" pitchFamily="49" charset="-122"/>
              </a:rPr>
              <a:t>Shanghai advanced research institute. CAS</a:t>
            </a:r>
          </a:p>
        </p:txBody>
      </p:sp>
      <p:sp>
        <p:nvSpPr>
          <p:cNvPr id="8197" name="日期占位符 1">
            <a:extLst>
              <a:ext uri="{FF2B5EF4-FFF2-40B4-BE49-F238E27FC236}">
                <a16:creationId xmlns:a16="http://schemas.microsoft.com/office/drawing/2014/main" id="{03F235D3-6892-47B1-AB7C-2576C1C7BA4E}"/>
              </a:ext>
            </a:extLst>
          </p:cNvPr>
          <p:cNvSpPr>
            <a:spLocks noGrp="1"/>
          </p:cNvSpPr>
          <p:nvPr>
            <p:ph type="dt" sz="quarter" idx="10"/>
          </p:nvPr>
        </p:nvSpPr>
        <p:spPr>
          <a:noFill/>
        </p:spPr>
        <p:txBody>
          <a:bodyPr/>
          <a:lstStyle>
            <a:lvl1pPr>
              <a:spcBef>
                <a:spcPct val="20000"/>
              </a:spcBef>
              <a:buClr>
                <a:srgbClr val="CC0000"/>
              </a:buClr>
              <a:buSzPct val="120000"/>
              <a:buFont typeface="Wingdings" panose="05000000000000000000" pitchFamily="2" charset="2"/>
              <a:buChar char="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buClr>
                <a:srgbClr val="33CC33"/>
              </a:buClr>
              <a:buFont typeface="Wingdings" panose="05000000000000000000" pitchFamily="2" charset="2"/>
              <a:buChar char="Ø"/>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lr>
                <a:schemeClr val="accent2"/>
              </a:buClr>
              <a:buFont typeface="Wingdings" panose="05000000000000000000" pitchFamily="2" charset="2"/>
              <a:buChar char="l"/>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buSzPct val="90000"/>
              <a:buFont typeface="Wingdings" panose="05000000000000000000" pitchFamily="2" charset="2"/>
              <a:buChar char="p"/>
              <a:defRPr>
                <a:solidFill>
                  <a:schemeClr val="tx1"/>
                </a:solidFill>
                <a:latin typeface="Arial" panose="020B0604020202020204" pitchFamily="34" charset="0"/>
                <a:ea typeface="黑体" panose="02010609060101010101" pitchFamily="49" charset="-122"/>
              </a:defRPr>
            </a:lvl4pPr>
            <a:lvl5pPr marL="2057400" indent="-228600">
              <a:spcBef>
                <a:spcPct val="20000"/>
              </a:spcBef>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9pPr>
          </a:lstStyle>
          <a:p>
            <a:pPr>
              <a:spcBef>
                <a:spcPct val="0"/>
              </a:spcBef>
              <a:buClrTx/>
              <a:buSzTx/>
              <a:buFontTx/>
              <a:buNone/>
            </a:pPr>
            <a:fld id="{77EE72E0-957F-48E6-BD28-D00893633874}" type="datetime1">
              <a:rPr lang="zh-CN" altLang="en-US" sz="1400">
                <a:ea typeface="宋体" panose="02010600030101010101" pitchFamily="2" charset="-122"/>
              </a:rPr>
              <a:pPr>
                <a:spcBef>
                  <a:spcPct val="0"/>
                </a:spcBef>
                <a:buClrTx/>
                <a:buSzTx/>
                <a:buFontTx/>
                <a:buNone/>
              </a:pPr>
              <a:t>2023/10/22</a:t>
            </a:fld>
            <a:endParaRPr lang="en-US" altLang="zh-CN" sz="1400" dirty="0">
              <a:ea typeface="宋体" panose="02010600030101010101" pitchFamily="2" charset="-122"/>
            </a:endParaRPr>
          </a:p>
        </p:txBody>
      </p:sp>
      <p:sp>
        <p:nvSpPr>
          <p:cNvPr id="2" name="页脚占位符 1">
            <a:extLst>
              <a:ext uri="{FF2B5EF4-FFF2-40B4-BE49-F238E27FC236}">
                <a16:creationId xmlns:a16="http://schemas.microsoft.com/office/drawing/2014/main" id="{6C6D2AD5-B289-69F6-C5D2-6BE305E3CF04}"/>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4EBB7A93-5329-4A50-B996-93730C36B9A8}"/>
              </a:ext>
            </a:extLst>
          </p:cNvPr>
          <p:cNvSpPr/>
          <p:nvPr/>
        </p:nvSpPr>
        <p:spPr>
          <a:xfrm>
            <a:off x="335360" y="764704"/>
            <a:ext cx="7920037" cy="960328"/>
          </a:xfrm>
          <a:prstGeom prst="rect">
            <a:avLst/>
          </a:prstGeom>
          <a:ln w="28575">
            <a:solidFill>
              <a:srgbClr val="00B0F0"/>
            </a:solidFill>
          </a:ln>
        </p:spPr>
        <p:txBody>
          <a:bodyPr>
            <a:spAutoFit/>
          </a:bodyPr>
          <a:lstStyle/>
          <a:p>
            <a:pPr marL="342900" indent="-342900" eaLnBrk="1" fontAlgn="auto" hangingPunct="1">
              <a:lnSpc>
                <a:spcPct val="150000"/>
              </a:lnSpc>
              <a:spcBef>
                <a:spcPts val="0"/>
              </a:spcBef>
              <a:spcAft>
                <a:spcPts val="0"/>
              </a:spcAft>
              <a:buFont typeface="Wingdings" panose="05000000000000000000" pitchFamily="2" charset="2"/>
              <a:buChar char="l"/>
              <a:defRPr/>
            </a:pPr>
            <a:r>
              <a:rPr lang="en-US" altLang="zh-CN" sz="2000" kern="100" dirty="0">
                <a:solidFill>
                  <a:prstClr val="black"/>
                </a:solidFill>
                <a:latin typeface="+mn-lt"/>
                <a:cs typeface="Times New Roman" panose="02020603050405020304" pitchFamily="18" charset="0"/>
              </a:rPr>
              <a:t>Increase the Beam life time by</a:t>
            </a:r>
            <a:r>
              <a:rPr lang="en-US" altLang="zh-CN" sz="2000" dirty="0">
                <a:latin typeface="+mn-lt"/>
              </a:rPr>
              <a:t> lengthen the bunch</a:t>
            </a:r>
          </a:p>
          <a:p>
            <a:pPr marL="342900" indent="-342900" eaLnBrk="1" fontAlgn="auto" hangingPunct="1">
              <a:lnSpc>
                <a:spcPct val="150000"/>
              </a:lnSpc>
              <a:spcBef>
                <a:spcPts val="0"/>
              </a:spcBef>
              <a:spcAft>
                <a:spcPts val="0"/>
              </a:spcAft>
              <a:buFont typeface="Wingdings" panose="05000000000000000000" pitchFamily="2" charset="2"/>
              <a:buChar char="l"/>
              <a:defRPr/>
            </a:pPr>
            <a:r>
              <a:rPr lang="en-US" altLang="zh-CN" sz="2000" kern="100" dirty="0">
                <a:solidFill>
                  <a:prstClr val="black"/>
                </a:solidFill>
                <a:latin typeface="+mn-lt"/>
                <a:cs typeface="Times New Roman" panose="02020603050405020304" pitchFamily="18" charset="0"/>
              </a:rPr>
              <a:t>Passive mode</a:t>
            </a:r>
          </a:p>
        </p:txBody>
      </p:sp>
      <p:graphicFrame>
        <p:nvGraphicFramePr>
          <p:cNvPr id="6" name="表格 5">
            <a:extLst>
              <a:ext uri="{FF2B5EF4-FFF2-40B4-BE49-F238E27FC236}">
                <a16:creationId xmlns:a16="http://schemas.microsoft.com/office/drawing/2014/main" id="{95A77FC2-C2BA-4D63-A2F0-C84EAD1BF22E}"/>
              </a:ext>
            </a:extLst>
          </p:cNvPr>
          <p:cNvGraphicFramePr>
            <a:graphicFrameLocks noGrp="1"/>
          </p:cNvGraphicFramePr>
          <p:nvPr>
            <p:extLst>
              <p:ext uri="{D42A27DB-BD31-4B8C-83A1-F6EECF244321}">
                <p14:modId xmlns:p14="http://schemas.microsoft.com/office/powerpoint/2010/main" val="2457485658"/>
              </p:ext>
            </p:extLst>
          </p:nvPr>
        </p:nvGraphicFramePr>
        <p:xfrm>
          <a:off x="601460" y="3129784"/>
          <a:ext cx="7344816" cy="3003582"/>
        </p:xfrm>
        <a:graphic>
          <a:graphicData uri="http://schemas.openxmlformats.org/drawingml/2006/table">
            <a:tbl>
              <a:tblPr>
                <a:tableStyleId>{BDBED569-4797-4DF1-A0F4-6AAB3CD982D8}</a:tableStyleId>
              </a:tblPr>
              <a:tblGrid>
                <a:gridCol w="3982372">
                  <a:extLst>
                    <a:ext uri="{9D8B030D-6E8A-4147-A177-3AD203B41FA5}">
                      <a16:colId xmlns:a16="http://schemas.microsoft.com/office/drawing/2014/main" val="20000"/>
                    </a:ext>
                  </a:extLst>
                </a:gridCol>
                <a:gridCol w="3362444">
                  <a:extLst>
                    <a:ext uri="{9D8B030D-6E8A-4147-A177-3AD203B41FA5}">
                      <a16:colId xmlns:a16="http://schemas.microsoft.com/office/drawing/2014/main" val="20001"/>
                    </a:ext>
                  </a:extLst>
                </a:gridCol>
              </a:tblGrid>
              <a:tr h="274278">
                <a:tc>
                  <a:txBody>
                    <a:bodyPr/>
                    <a:lstStyle/>
                    <a:p>
                      <a:pPr algn="ctr">
                        <a:spcAft>
                          <a:spcPts val="0"/>
                        </a:spcAft>
                      </a:pPr>
                      <a:r>
                        <a:rPr lang="en-US" altLang="zh-CN" sz="1800" b="1" kern="100" dirty="0">
                          <a:solidFill>
                            <a:schemeClr val="bg1"/>
                          </a:solidFill>
                          <a:effectLst/>
                          <a:latin typeface="Calibri" panose="020F0502020204030204" pitchFamily="34" charset="0"/>
                          <a:ea typeface="宋体" panose="02010600030101010101" pitchFamily="2" charset="-122"/>
                          <a:cs typeface="Calibri" panose="020F0502020204030204" pitchFamily="34" charset="0"/>
                        </a:rPr>
                        <a:t>parameters</a:t>
                      </a:r>
                      <a:endParaRPr lang="zh-CN" sz="1800" b="1" kern="100" dirty="0">
                        <a:solidFill>
                          <a:schemeClr val="bg1"/>
                        </a:solidFill>
                        <a:effectLst/>
                        <a:latin typeface="Calibri" panose="020F0502020204030204" pitchFamily="34" charset="0"/>
                        <a:ea typeface="宋体" panose="02010600030101010101" pitchFamily="2" charset="-122"/>
                        <a:cs typeface="Calibri" panose="020F0502020204030204" pitchFamily="34" charset="0"/>
                      </a:endParaRPr>
                    </a:p>
                  </a:txBody>
                  <a:tcPr marL="51427" marR="51427" marT="0" marB="0">
                    <a:solidFill>
                      <a:srgbClr val="00B0F0"/>
                    </a:solidFill>
                  </a:tcPr>
                </a:tc>
                <a:tc>
                  <a:txBody>
                    <a:bodyPr/>
                    <a:lstStyle/>
                    <a:p>
                      <a:pPr algn="ctr">
                        <a:spcAft>
                          <a:spcPts val="0"/>
                        </a:spcAft>
                      </a:pPr>
                      <a:r>
                        <a:rPr lang="en-US" altLang="zh-CN" sz="1800" b="1" kern="100" dirty="0">
                          <a:solidFill>
                            <a:schemeClr val="bg1"/>
                          </a:solidFill>
                          <a:effectLst/>
                          <a:latin typeface="Calibri" panose="020F0502020204030204" pitchFamily="34" charset="0"/>
                          <a:ea typeface="宋体" panose="02010600030101010101" pitchFamily="2" charset="-122"/>
                          <a:cs typeface="Calibri" panose="020F0502020204030204" pitchFamily="34" charset="0"/>
                        </a:rPr>
                        <a:t>value</a:t>
                      </a:r>
                      <a:endParaRPr lang="zh-CN" sz="1800" b="1" kern="100" dirty="0">
                        <a:solidFill>
                          <a:schemeClr val="bg1"/>
                        </a:solidFill>
                        <a:effectLst/>
                        <a:latin typeface="Calibri" panose="020F0502020204030204" pitchFamily="34" charset="0"/>
                        <a:ea typeface="宋体" panose="02010600030101010101" pitchFamily="2" charset="-122"/>
                        <a:cs typeface="Calibri" panose="020F0502020204030204" pitchFamily="34" charset="0"/>
                      </a:endParaRPr>
                    </a:p>
                  </a:txBody>
                  <a:tcPr marL="51427" marR="51427" marT="0" marB="0">
                    <a:solidFill>
                      <a:srgbClr val="00B0F0"/>
                    </a:solidFill>
                  </a:tcPr>
                </a:tc>
                <a:extLst>
                  <a:ext uri="{0D108BD9-81ED-4DB2-BD59-A6C34878D82A}">
                    <a16:rowId xmlns:a16="http://schemas.microsoft.com/office/drawing/2014/main" val="10000"/>
                  </a:ext>
                </a:extLst>
              </a:tr>
              <a:tr h="243802">
                <a:tc>
                  <a:txBody>
                    <a:bodyPr/>
                    <a:lstStyle/>
                    <a:p>
                      <a:pPr>
                        <a:spcAft>
                          <a:spcPts val="0"/>
                        </a:spcAft>
                      </a:pPr>
                      <a:r>
                        <a:rPr lang="en-US" altLang="zh-CN" sz="1600" kern="100" dirty="0">
                          <a:effectLst/>
                        </a:rPr>
                        <a:t>Times of beam length </a:t>
                      </a:r>
                      <a:endParaRPr lang="zh-CN" sz="1600" kern="100" dirty="0">
                        <a:effectLst/>
                        <a:latin typeface="Calibri" panose="020F0502020204030204" pitchFamily="34" charset="0"/>
                        <a:ea typeface="宋体" panose="02010600030101010101" pitchFamily="2" charset="-122"/>
                        <a:cs typeface="Calibri" panose="020F0502020204030204" pitchFamily="34" charset="0"/>
                      </a:endParaRPr>
                    </a:p>
                  </a:txBody>
                  <a:tcPr marL="51427" marR="51427" marT="0" marB="0"/>
                </a:tc>
                <a:tc>
                  <a:txBody>
                    <a:bodyPr/>
                    <a:lstStyle/>
                    <a:p>
                      <a:pPr>
                        <a:spcAft>
                          <a:spcPts val="0"/>
                        </a:spcAft>
                      </a:pPr>
                      <a:r>
                        <a:rPr lang="zh-CN" sz="1600" kern="100">
                          <a:effectLst/>
                        </a:rPr>
                        <a:t>≥</a:t>
                      </a:r>
                      <a:r>
                        <a:rPr lang="en-US" sz="1600" kern="100">
                          <a:effectLst/>
                        </a:rPr>
                        <a:t>2</a:t>
                      </a:r>
                      <a:endParaRPr lang="zh-CN" sz="1600" kern="100">
                        <a:effectLst/>
                        <a:latin typeface="Calibri" panose="020F0502020204030204" pitchFamily="34" charset="0"/>
                        <a:ea typeface="宋体" panose="02010600030101010101" pitchFamily="2" charset="-122"/>
                        <a:cs typeface="Calibri" panose="020F0502020204030204" pitchFamily="34" charset="0"/>
                      </a:endParaRPr>
                    </a:p>
                  </a:txBody>
                  <a:tcPr marL="51427" marR="51427" marT="0" marB="0"/>
                </a:tc>
                <a:extLst>
                  <a:ext uri="{0D108BD9-81ED-4DB2-BD59-A6C34878D82A}">
                    <a16:rowId xmlns:a16="http://schemas.microsoft.com/office/drawing/2014/main" val="10001"/>
                  </a:ext>
                </a:extLst>
              </a:tr>
              <a:tr h="243802">
                <a:tc>
                  <a:txBody>
                    <a:bodyPr/>
                    <a:lstStyle/>
                    <a:p>
                      <a:pPr>
                        <a:spcAft>
                          <a:spcPts val="0"/>
                        </a:spcAft>
                      </a:pP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Times of beam Life time </a:t>
                      </a:r>
                      <a:endParaRPr lang="zh-CN" sz="1600" kern="100" dirty="0">
                        <a:effectLst/>
                        <a:latin typeface="Calibri" panose="020F0502020204030204" pitchFamily="34" charset="0"/>
                        <a:ea typeface="宋体" panose="02010600030101010101" pitchFamily="2" charset="-122"/>
                        <a:cs typeface="Calibri" panose="020F0502020204030204" pitchFamily="34" charset="0"/>
                      </a:endParaRPr>
                    </a:p>
                  </a:txBody>
                  <a:tcPr marL="51427" marR="51427" marT="0" marB="0"/>
                </a:tc>
                <a:tc>
                  <a:txBody>
                    <a:bodyPr/>
                    <a:lstStyle/>
                    <a:p>
                      <a:pPr>
                        <a:spcAft>
                          <a:spcPts val="0"/>
                        </a:spcAft>
                      </a:pPr>
                      <a:r>
                        <a:rPr lang="zh-CN" sz="1600" kern="100" dirty="0">
                          <a:effectLst/>
                        </a:rPr>
                        <a:t>≥</a:t>
                      </a:r>
                      <a:r>
                        <a:rPr lang="en-US" sz="1600" kern="100" dirty="0">
                          <a:effectLst/>
                        </a:rPr>
                        <a:t>2</a:t>
                      </a:r>
                      <a:endParaRPr lang="zh-CN" sz="1600" kern="100" dirty="0">
                        <a:effectLst/>
                        <a:latin typeface="Calibri" panose="020F0502020204030204" pitchFamily="34" charset="0"/>
                        <a:ea typeface="宋体" panose="02010600030101010101" pitchFamily="2" charset="-122"/>
                        <a:cs typeface="Calibri" panose="020F0502020204030204" pitchFamily="34" charset="0"/>
                      </a:endParaRPr>
                    </a:p>
                  </a:txBody>
                  <a:tcPr marL="51427" marR="51427" marT="0" marB="0"/>
                </a:tc>
                <a:extLst>
                  <a:ext uri="{0D108BD9-81ED-4DB2-BD59-A6C34878D82A}">
                    <a16:rowId xmlns:a16="http://schemas.microsoft.com/office/drawing/2014/main" val="10002"/>
                  </a:ext>
                </a:extLst>
              </a:tr>
              <a:tr h="243802">
                <a:tc>
                  <a:txBody>
                    <a:bodyPr/>
                    <a:lstStyle/>
                    <a:p>
                      <a:pPr>
                        <a:spcAft>
                          <a:spcPts val="0"/>
                        </a:spcAft>
                      </a:pPr>
                      <a:r>
                        <a:rPr lang="en-US" altLang="zh-CN" sz="1600" kern="100" dirty="0">
                          <a:effectLst/>
                        </a:rPr>
                        <a:t>Harmonic frequency </a:t>
                      </a:r>
                      <a:r>
                        <a:rPr lang="en-US" sz="1600" kern="100" dirty="0">
                          <a:effectLst/>
                        </a:rPr>
                        <a:t>/ MHz</a:t>
                      </a:r>
                      <a:endParaRPr lang="zh-CN" sz="1600" kern="100" dirty="0">
                        <a:effectLst/>
                        <a:latin typeface="Calibri" panose="020F0502020204030204" pitchFamily="34" charset="0"/>
                        <a:ea typeface="宋体" panose="02010600030101010101" pitchFamily="2" charset="-122"/>
                        <a:cs typeface="Calibri" panose="020F0502020204030204" pitchFamily="34" charset="0"/>
                      </a:endParaRPr>
                    </a:p>
                  </a:txBody>
                  <a:tcPr marL="51427" marR="51427" marT="0" marB="0"/>
                </a:tc>
                <a:tc>
                  <a:txBody>
                    <a:bodyPr/>
                    <a:lstStyle/>
                    <a:p>
                      <a:pPr>
                        <a:spcAft>
                          <a:spcPts val="0"/>
                        </a:spcAft>
                      </a:pPr>
                      <a:r>
                        <a:rPr lang="en-US" sz="1600" kern="100" dirty="0">
                          <a:effectLst/>
                        </a:rPr>
                        <a:t>1498.96 </a:t>
                      </a:r>
                      <a:endParaRPr lang="zh-CN" sz="1600" kern="100" dirty="0">
                        <a:effectLst/>
                        <a:latin typeface="Calibri" panose="020F0502020204030204" pitchFamily="34" charset="0"/>
                        <a:ea typeface="宋体" panose="02010600030101010101" pitchFamily="2" charset="-122"/>
                        <a:cs typeface="Calibri" panose="020F0502020204030204" pitchFamily="34" charset="0"/>
                      </a:endParaRPr>
                    </a:p>
                  </a:txBody>
                  <a:tcPr marL="51427" marR="51427" marT="0" marB="0"/>
                </a:tc>
                <a:extLst>
                  <a:ext uri="{0D108BD9-81ED-4DB2-BD59-A6C34878D82A}">
                    <a16:rowId xmlns:a16="http://schemas.microsoft.com/office/drawing/2014/main" val="10003"/>
                  </a:ext>
                </a:extLst>
              </a:tr>
              <a:tr h="243802">
                <a:tc>
                  <a:txBody>
                    <a:bodyPr/>
                    <a:lstStyle/>
                    <a:p>
                      <a:pPr>
                        <a:spcAft>
                          <a:spcPts val="0"/>
                        </a:spcAft>
                      </a:pPr>
                      <a:r>
                        <a:rPr lang="en-US" altLang="zh-CN" sz="1600" kern="100" dirty="0">
                          <a:effectLst/>
                        </a:rPr>
                        <a:t>Harmonic voltage </a:t>
                      </a:r>
                      <a:r>
                        <a:rPr lang="en-US" sz="1600" kern="100" dirty="0">
                          <a:effectLst/>
                        </a:rPr>
                        <a:t>/ MV</a:t>
                      </a:r>
                      <a:endParaRPr lang="zh-CN" sz="1600" kern="100" dirty="0">
                        <a:effectLst/>
                        <a:latin typeface="Calibri" panose="020F0502020204030204" pitchFamily="34" charset="0"/>
                        <a:ea typeface="宋体" panose="02010600030101010101" pitchFamily="2" charset="-122"/>
                        <a:cs typeface="Calibri" panose="020F0502020204030204" pitchFamily="34" charset="0"/>
                      </a:endParaRPr>
                    </a:p>
                  </a:txBody>
                  <a:tcPr marL="51427" marR="51427" marT="0" marB="0"/>
                </a:tc>
                <a:tc>
                  <a:txBody>
                    <a:bodyPr/>
                    <a:lstStyle/>
                    <a:p>
                      <a:pPr>
                        <a:spcAft>
                          <a:spcPts val="0"/>
                        </a:spcAft>
                      </a:pPr>
                      <a:r>
                        <a:rPr lang="en-US" sz="1600" kern="100" dirty="0">
                          <a:effectLst/>
                        </a:rPr>
                        <a:t>1.4 ~ 1.8</a:t>
                      </a:r>
                      <a:endParaRPr lang="zh-CN" sz="1600" kern="100" dirty="0">
                        <a:effectLst/>
                        <a:latin typeface="Calibri" panose="020F0502020204030204" pitchFamily="34" charset="0"/>
                        <a:ea typeface="宋体" panose="02010600030101010101" pitchFamily="2" charset="-122"/>
                        <a:cs typeface="Calibri" panose="020F0502020204030204" pitchFamily="34" charset="0"/>
                      </a:endParaRPr>
                    </a:p>
                  </a:txBody>
                  <a:tcPr marL="51427" marR="51427" marT="0" marB="0"/>
                </a:tc>
                <a:extLst>
                  <a:ext uri="{0D108BD9-81ED-4DB2-BD59-A6C34878D82A}">
                    <a16:rowId xmlns:a16="http://schemas.microsoft.com/office/drawing/2014/main" val="10004"/>
                  </a:ext>
                </a:extLst>
              </a:tr>
              <a:tr h="243802">
                <a:tc>
                  <a:txBody>
                    <a:bodyPr/>
                    <a:lstStyle/>
                    <a:p>
                      <a:pPr>
                        <a:spcAft>
                          <a:spcPts val="0"/>
                        </a:spcAft>
                      </a:pPr>
                      <a:r>
                        <a:rPr lang="en-US" altLang="zh-CN" sz="1600" kern="100" dirty="0">
                          <a:effectLst/>
                        </a:rPr>
                        <a:t>Temperature </a:t>
                      </a:r>
                      <a:r>
                        <a:rPr lang="en-US" sz="1600" kern="100" dirty="0">
                          <a:effectLst/>
                        </a:rPr>
                        <a:t> / K</a:t>
                      </a:r>
                      <a:endParaRPr lang="zh-CN" sz="1600" kern="100" dirty="0">
                        <a:effectLst/>
                        <a:latin typeface="Calibri" panose="020F0502020204030204" pitchFamily="34" charset="0"/>
                        <a:ea typeface="宋体" panose="02010600030101010101" pitchFamily="2" charset="-122"/>
                        <a:cs typeface="Calibri" panose="020F0502020204030204" pitchFamily="34" charset="0"/>
                      </a:endParaRPr>
                    </a:p>
                  </a:txBody>
                  <a:tcPr marL="51427" marR="51427" marT="0" marB="0"/>
                </a:tc>
                <a:tc>
                  <a:txBody>
                    <a:bodyPr/>
                    <a:lstStyle/>
                    <a:p>
                      <a:pPr>
                        <a:spcAft>
                          <a:spcPts val="0"/>
                        </a:spcAft>
                      </a:pPr>
                      <a:r>
                        <a:rPr lang="en-US" sz="1600" kern="100" dirty="0">
                          <a:effectLst/>
                        </a:rPr>
                        <a:t>4.0</a:t>
                      </a:r>
                      <a:endParaRPr lang="zh-CN" sz="1600" kern="100" dirty="0">
                        <a:effectLst/>
                        <a:latin typeface="Calibri" panose="020F0502020204030204" pitchFamily="34" charset="0"/>
                        <a:ea typeface="宋体" panose="02010600030101010101" pitchFamily="2" charset="-122"/>
                        <a:cs typeface="Calibri" panose="020F0502020204030204" pitchFamily="34" charset="0"/>
                      </a:endParaRPr>
                    </a:p>
                  </a:txBody>
                  <a:tcPr marL="51427" marR="51427" marT="0" marB="0"/>
                </a:tc>
                <a:extLst>
                  <a:ext uri="{0D108BD9-81ED-4DB2-BD59-A6C34878D82A}">
                    <a16:rowId xmlns:a16="http://schemas.microsoft.com/office/drawing/2014/main" val="10005"/>
                  </a:ext>
                </a:extLst>
              </a:tr>
              <a:tr h="243802">
                <a:tc>
                  <a:txBody>
                    <a:bodyPr/>
                    <a:lstStyle/>
                    <a:p>
                      <a:pPr>
                        <a:spcAft>
                          <a:spcPts val="0"/>
                        </a:spcAft>
                      </a:pPr>
                      <a:r>
                        <a:rPr lang="en-US" altLang="zh-CN" sz="1600" kern="100" dirty="0">
                          <a:effectLst/>
                        </a:rPr>
                        <a:t>Static loss of thermostat</a:t>
                      </a:r>
                      <a:r>
                        <a:rPr lang="en-US" sz="1600" kern="100" dirty="0">
                          <a:effectLst/>
                        </a:rPr>
                        <a:t>/ W</a:t>
                      </a:r>
                      <a:endParaRPr lang="zh-CN" sz="1600" kern="100" dirty="0">
                        <a:effectLst/>
                        <a:latin typeface="Calibri" panose="020F0502020204030204" pitchFamily="34" charset="0"/>
                        <a:ea typeface="宋体" panose="02010600030101010101" pitchFamily="2" charset="-122"/>
                        <a:cs typeface="Calibri" panose="020F0502020204030204" pitchFamily="34" charset="0"/>
                      </a:endParaRPr>
                    </a:p>
                  </a:txBody>
                  <a:tcPr marL="51427" marR="51427" marT="0" marB="0"/>
                </a:tc>
                <a:tc>
                  <a:txBody>
                    <a:bodyPr/>
                    <a:lstStyle/>
                    <a:p>
                      <a:pPr>
                        <a:spcAft>
                          <a:spcPts val="0"/>
                        </a:spcAft>
                      </a:pPr>
                      <a:r>
                        <a:rPr lang="zh-CN" sz="1600" kern="100" dirty="0">
                          <a:effectLst/>
                        </a:rPr>
                        <a:t>≤</a:t>
                      </a:r>
                      <a:r>
                        <a:rPr lang="en-US" sz="1600" kern="100" dirty="0">
                          <a:effectLst/>
                        </a:rPr>
                        <a:t>10</a:t>
                      </a:r>
                      <a:endParaRPr lang="zh-CN" sz="1600" kern="100" dirty="0">
                        <a:effectLst/>
                        <a:latin typeface="Calibri" panose="020F0502020204030204" pitchFamily="34" charset="0"/>
                        <a:ea typeface="宋体" panose="02010600030101010101" pitchFamily="2" charset="-122"/>
                        <a:cs typeface="Calibri" panose="020F0502020204030204" pitchFamily="34" charset="0"/>
                      </a:endParaRPr>
                    </a:p>
                  </a:txBody>
                  <a:tcPr marL="51427" marR="51427" marT="0" marB="0"/>
                </a:tc>
                <a:extLst>
                  <a:ext uri="{0D108BD9-81ED-4DB2-BD59-A6C34878D82A}">
                    <a16:rowId xmlns:a16="http://schemas.microsoft.com/office/drawing/2014/main" val="10006"/>
                  </a:ext>
                </a:extLst>
              </a:tr>
              <a:tr h="260382">
                <a:tc>
                  <a:txBody>
                    <a:bodyPr/>
                    <a:lstStyle/>
                    <a:p>
                      <a:pPr>
                        <a:spcAft>
                          <a:spcPts val="0"/>
                        </a:spcAft>
                      </a:pPr>
                      <a:r>
                        <a:rPr lang="en-US" altLang="zh-CN" sz="1800" b="0" i="0" u="none" strike="noStrike" kern="1200" dirty="0">
                          <a:solidFill>
                            <a:schemeClr val="tx1"/>
                          </a:solidFill>
                          <a:effectLst/>
                          <a:latin typeface="+mn-lt"/>
                          <a:ea typeface="+mn-ea"/>
                          <a:cs typeface="+mn-cs"/>
                        </a:rPr>
                        <a:t>dynamic power consumption</a:t>
                      </a:r>
                      <a:r>
                        <a:rPr lang="en-US" sz="1600" kern="100" dirty="0">
                          <a:effectLst/>
                        </a:rPr>
                        <a:t>/ W</a:t>
                      </a:r>
                      <a:endParaRPr lang="zh-CN" sz="1600" kern="100" dirty="0">
                        <a:effectLst/>
                        <a:latin typeface="Calibri" panose="020F0502020204030204" pitchFamily="34" charset="0"/>
                        <a:ea typeface="宋体" panose="02010600030101010101" pitchFamily="2" charset="-122"/>
                        <a:cs typeface="Calibri" panose="020F0502020204030204" pitchFamily="34" charset="0"/>
                      </a:endParaRPr>
                    </a:p>
                  </a:txBody>
                  <a:tcPr marL="51427" marR="51427" marT="0" marB="0"/>
                </a:tc>
                <a:tc>
                  <a:txBody>
                    <a:bodyPr/>
                    <a:lstStyle/>
                    <a:p>
                      <a:pPr>
                        <a:spcAft>
                          <a:spcPts val="0"/>
                        </a:spcAft>
                      </a:pPr>
                      <a:r>
                        <a:rPr lang="zh-CN" sz="1600" kern="100" dirty="0">
                          <a:effectLst/>
                        </a:rPr>
                        <a:t>≤</a:t>
                      </a:r>
                      <a:r>
                        <a:rPr lang="en-US" sz="1600" kern="100" dirty="0">
                          <a:effectLst/>
                        </a:rPr>
                        <a:t>5  @ </a:t>
                      </a:r>
                      <a:r>
                        <a:rPr lang="en-US" sz="1600" kern="100" dirty="0" err="1">
                          <a:effectLst/>
                        </a:rPr>
                        <a:t>V</a:t>
                      </a:r>
                      <a:r>
                        <a:rPr lang="en-US" sz="1600" kern="100" baseline="-25000" dirty="0" err="1">
                          <a:effectLst/>
                        </a:rPr>
                        <a:t>h</a:t>
                      </a:r>
                      <a:r>
                        <a:rPr lang="en-US" sz="1600" kern="100" dirty="0">
                          <a:effectLst/>
                        </a:rPr>
                        <a:t>=1.8 MV</a:t>
                      </a:r>
                      <a:endParaRPr lang="zh-CN" sz="1600" kern="100" dirty="0">
                        <a:effectLst/>
                        <a:latin typeface="Calibri" panose="020F0502020204030204" pitchFamily="34" charset="0"/>
                        <a:ea typeface="宋体" panose="02010600030101010101" pitchFamily="2" charset="-122"/>
                        <a:cs typeface="Calibri" panose="020F0502020204030204" pitchFamily="34" charset="0"/>
                      </a:endParaRPr>
                    </a:p>
                  </a:txBody>
                  <a:tcPr marL="51427" marR="51427" marT="0" marB="0"/>
                </a:tc>
                <a:extLst>
                  <a:ext uri="{0D108BD9-81ED-4DB2-BD59-A6C34878D82A}">
                    <a16:rowId xmlns:a16="http://schemas.microsoft.com/office/drawing/2014/main" val="10007"/>
                  </a:ext>
                </a:extLst>
              </a:tr>
              <a:tr h="260382">
                <a:tc>
                  <a:txBody>
                    <a:bodyPr/>
                    <a:lstStyle/>
                    <a:p>
                      <a:pPr>
                        <a:spcAft>
                          <a:spcPts val="0"/>
                        </a:spcAft>
                      </a:pPr>
                      <a:r>
                        <a:rPr lang="en-US" sz="1600" kern="100">
                          <a:effectLst/>
                        </a:rPr>
                        <a:t>Q</a:t>
                      </a:r>
                      <a:r>
                        <a:rPr lang="en-US" sz="1600" kern="100" baseline="-25000">
                          <a:effectLst/>
                        </a:rPr>
                        <a:t>0</a:t>
                      </a:r>
                      <a:r>
                        <a:rPr lang="en-US" sz="1600" kern="100">
                          <a:effectLst/>
                        </a:rPr>
                        <a:t> </a:t>
                      </a:r>
                      <a:endParaRPr lang="zh-CN" sz="1600" kern="100">
                        <a:effectLst/>
                        <a:latin typeface="Calibri" panose="020F0502020204030204" pitchFamily="34" charset="0"/>
                        <a:ea typeface="宋体" panose="02010600030101010101" pitchFamily="2" charset="-122"/>
                        <a:cs typeface="Calibri" panose="020F0502020204030204" pitchFamily="34" charset="0"/>
                      </a:endParaRPr>
                    </a:p>
                  </a:txBody>
                  <a:tcPr marL="51427" marR="51427" marT="0" marB="0"/>
                </a:tc>
                <a:tc>
                  <a:txBody>
                    <a:bodyPr/>
                    <a:lstStyle/>
                    <a:p>
                      <a:pPr>
                        <a:spcAft>
                          <a:spcPts val="0"/>
                        </a:spcAft>
                      </a:pPr>
                      <a:r>
                        <a:rPr lang="zh-CN" sz="1600" kern="100" dirty="0">
                          <a:effectLst/>
                        </a:rPr>
                        <a:t>≥</a:t>
                      </a:r>
                      <a:r>
                        <a:rPr lang="en-US" sz="1600" kern="100" dirty="0">
                          <a:effectLst/>
                        </a:rPr>
                        <a:t>1E10 @ </a:t>
                      </a:r>
                      <a:r>
                        <a:rPr lang="en-US" sz="1600" kern="100" dirty="0" err="1">
                          <a:effectLst/>
                        </a:rPr>
                        <a:t>V</a:t>
                      </a:r>
                      <a:r>
                        <a:rPr lang="en-US" sz="1600" kern="100" baseline="-25000" dirty="0" err="1">
                          <a:effectLst/>
                        </a:rPr>
                        <a:t>h</a:t>
                      </a:r>
                      <a:r>
                        <a:rPr lang="en-US" sz="1600" kern="100" dirty="0">
                          <a:effectLst/>
                        </a:rPr>
                        <a:t>=1.8 MV (Vertical test)</a:t>
                      </a:r>
                      <a:endParaRPr lang="zh-CN" sz="1600" kern="100" dirty="0">
                        <a:effectLst/>
                        <a:latin typeface="Calibri" panose="020F0502020204030204" pitchFamily="34" charset="0"/>
                        <a:ea typeface="宋体" panose="02010600030101010101" pitchFamily="2" charset="-122"/>
                        <a:cs typeface="Calibri" panose="020F0502020204030204" pitchFamily="34" charset="0"/>
                      </a:endParaRPr>
                    </a:p>
                  </a:txBody>
                  <a:tcPr marL="51427" marR="51427" marT="0" marB="0"/>
                </a:tc>
                <a:extLst>
                  <a:ext uri="{0D108BD9-81ED-4DB2-BD59-A6C34878D82A}">
                    <a16:rowId xmlns:a16="http://schemas.microsoft.com/office/drawing/2014/main" val="10008"/>
                  </a:ext>
                </a:extLst>
              </a:tr>
              <a:tr h="243802">
                <a:tc>
                  <a:txBody>
                    <a:bodyPr/>
                    <a:lstStyle/>
                    <a:p>
                      <a:pPr>
                        <a:spcAft>
                          <a:spcPts val="0"/>
                        </a:spcAft>
                      </a:pPr>
                      <a:r>
                        <a:rPr lang="en-US" altLang="zh-CN" sz="1600" kern="100" dirty="0">
                          <a:effectLst/>
                        </a:rPr>
                        <a:t>Adjust frequency bandwidth </a:t>
                      </a:r>
                      <a:r>
                        <a:rPr lang="en-US" sz="1600" kern="100" dirty="0">
                          <a:effectLst/>
                        </a:rPr>
                        <a:t>/ kHz</a:t>
                      </a:r>
                      <a:endParaRPr lang="zh-CN" sz="1600" kern="100" dirty="0">
                        <a:effectLst/>
                        <a:latin typeface="Calibri" panose="020F0502020204030204" pitchFamily="34" charset="0"/>
                        <a:ea typeface="宋体" panose="02010600030101010101" pitchFamily="2" charset="-122"/>
                        <a:cs typeface="Calibri" panose="020F0502020204030204" pitchFamily="34" charset="0"/>
                      </a:endParaRPr>
                    </a:p>
                  </a:txBody>
                  <a:tcPr marL="51427" marR="51427" marT="0" marB="0"/>
                </a:tc>
                <a:tc>
                  <a:txBody>
                    <a:bodyPr/>
                    <a:lstStyle/>
                    <a:p>
                      <a:pPr>
                        <a:spcAft>
                          <a:spcPts val="0"/>
                        </a:spcAft>
                      </a:pPr>
                      <a:r>
                        <a:rPr lang="en-US" sz="1600" kern="100" dirty="0">
                          <a:effectLst/>
                        </a:rPr>
                        <a:t>+/- 500 </a:t>
                      </a:r>
                      <a:endParaRPr lang="zh-CN" sz="1600" kern="100" dirty="0">
                        <a:effectLst/>
                        <a:latin typeface="Calibri" panose="020F0502020204030204" pitchFamily="34" charset="0"/>
                        <a:ea typeface="宋体" panose="02010600030101010101" pitchFamily="2" charset="-122"/>
                        <a:cs typeface="Calibri" panose="020F0502020204030204" pitchFamily="34" charset="0"/>
                      </a:endParaRPr>
                    </a:p>
                  </a:txBody>
                  <a:tcPr marL="51427" marR="51427" marT="0" marB="0"/>
                </a:tc>
                <a:extLst>
                  <a:ext uri="{0D108BD9-81ED-4DB2-BD59-A6C34878D82A}">
                    <a16:rowId xmlns:a16="http://schemas.microsoft.com/office/drawing/2014/main" val="10009"/>
                  </a:ext>
                </a:extLst>
              </a:tr>
              <a:tr h="243802">
                <a:tc>
                  <a:txBody>
                    <a:bodyPr/>
                    <a:lstStyle/>
                    <a:p>
                      <a:pPr>
                        <a:spcAft>
                          <a:spcPts val="0"/>
                        </a:spcAft>
                      </a:pPr>
                      <a:r>
                        <a:rPr lang="en-US" altLang="zh-CN" sz="1600" kern="100" dirty="0">
                          <a:effectLst/>
                        </a:rPr>
                        <a:t>Power of high order mode absorber </a:t>
                      </a:r>
                      <a:r>
                        <a:rPr lang="en-US" sz="1600" kern="100" dirty="0">
                          <a:effectLst/>
                        </a:rPr>
                        <a:t>/ W</a:t>
                      </a:r>
                      <a:endParaRPr lang="zh-CN" sz="1600" kern="100" dirty="0">
                        <a:effectLst/>
                        <a:latin typeface="Calibri" panose="020F0502020204030204" pitchFamily="34" charset="0"/>
                        <a:ea typeface="宋体" panose="02010600030101010101" pitchFamily="2" charset="-122"/>
                        <a:cs typeface="Calibri" panose="020F0502020204030204" pitchFamily="34" charset="0"/>
                      </a:endParaRPr>
                    </a:p>
                  </a:txBody>
                  <a:tcPr marL="51427" marR="51427" marT="0" marB="0"/>
                </a:tc>
                <a:tc>
                  <a:txBody>
                    <a:bodyPr/>
                    <a:lstStyle/>
                    <a:p>
                      <a:pPr>
                        <a:spcAft>
                          <a:spcPts val="0"/>
                        </a:spcAft>
                      </a:pPr>
                      <a:r>
                        <a:rPr lang="zh-CN" sz="1600" kern="100" dirty="0">
                          <a:effectLst/>
                        </a:rPr>
                        <a:t>≥</a:t>
                      </a:r>
                      <a:r>
                        <a:rPr lang="en-US" sz="1600" kern="100" dirty="0">
                          <a:effectLst/>
                        </a:rPr>
                        <a:t> 400 </a:t>
                      </a:r>
                      <a:endParaRPr lang="zh-CN" sz="1600" kern="100" dirty="0">
                        <a:effectLst/>
                        <a:latin typeface="Calibri" panose="020F0502020204030204" pitchFamily="34" charset="0"/>
                        <a:ea typeface="宋体" panose="02010600030101010101" pitchFamily="2" charset="-122"/>
                        <a:cs typeface="Calibri" panose="020F0502020204030204" pitchFamily="34" charset="0"/>
                      </a:endParaRPr>
                    </a:p>
                  </a:txBody>
                  <a:tcPr marL="51427" marR="51427" marT="0" marB="0"/>
                </a:tc>
                <a:extLst>
                  <a:ext uri="{0D108BD9-81ED-4DB2-BD59-A6C34878D82A}">
                    <a16:rowId xmlns:a16="http://schemas.microsoft.com/office/drawing/2014/main" val="10010"/>
                  </a:ext>
                </a:extLst>
              </a:tr>
              <a:tr h="243802">
                <a:tc>
                  <a:txBody>
                    <a:bodyPr/>
                    <a:lstStyle/>
                    <a:p>
                      <a:pPr>
                        <a:spcAft>
                          <a:spcPts val="0"/>
                        </a:spcAft>
                      </a:pPr>
                      <a:r>
                        <a:rPr lang="en-US" altLang="zh-CN" sz="1600" kern="100" dirty="0">
                          <a:effectLst/>
                        </a:rPr>
                        <a:t>Harmonic voltage stability </a:t>
                      </a:r>
                      <a:r>
                        <a:rPr lang="en-US" sz="1600" kern="100" dirty="0">
                          <a:effectLst/>
                        </a:rPr>
                        <a:t>%</a:t>
                      </a:r>
                      <a:endParaRPr lang="zh-CN" sz="1600" kern="100" dirty="0">
                        <a:effectLst/>
                        <a:latin typeface="Calibri" panose="020F0502020204030204" pitchFamily="34" charset="0"/>
                        <a:ea typeface="宋体" panose="02010600030101010101" pitchFamily="2" charset="-122"/>
                        <a:cs typeface="Calibri" panose="020F0502020204030204" pitchFamily="34" charset="0"/>
                      </a:endParaRPr>
                    </a:p>
                  </a:txBody>
                  <a:tcPr marL="51427" marR="51427" marT="0" marB="0"/>
                </a:tc>
                <a:tc>
                  <a:txBody>
                    <a:bodyPr/>
                    <a:lstStyle/>
                    <a:p>
                      <a:pPr>
                        <a:spcAft>
                          <a:spcPts val="0"/>
                        </a:spcAft>
                      </a:pPr>
                      <a:r>
                        <a:rPr lang="zh-CN" sz="1600" kern="100" dirty="0">
                          <a:effectLst/>
                        </a:rPr>
                        <a:t>≤</a:t>
                      </a:r>
                      <a:r>
                        <a:rPr lang="en-US" sz="1600" kern="100" dirty="0">
                          <a:effectLst/>
                        </a:rPr>
                        <a:t> +/- 1%</a:t>
                      </a:r>
                      <a:endParaRPr lang="zh-CN" sz="1600" kern="100" dirty="0">
                        <a:effectLst/>
                        <a:latin typeface="Calibri" panose="020F0502020204030204" pitchFamily="34" charset="0"/>
                        <a:ea typeface="宋体" panose="02010600030101010101" pitchFamily="2" charset="-122"/>
                        <a:cs typeface="Calibri" panose="020F0502020204030204" pitchFamily="34" charset="0"/>
                      </a:endParaRPr>
                    </a:p>
                  </a:txBody>
                  <a:tcPr marL="51427" marR="51427" marT="0" marB="0"/>
                </a:tc>
                <a:extLst>
                  <a:ext uri="{0D108BD9-81ED-4DB2-BD59-A6C34878D82A}">
                    <a16:rowId xmlns:a16="http://schemas.microsoft.com/office/drawing/2014/main" val="10011"/>
                  </a:ext>
                </a:extLst>
              </a:tr>
            </a:tbl>
          </a:graphicData>
        </a:graphic>
      </p:graphicFrame>
      <p:sp>
        <p:nvSpPr>
          <p:cNvPr id="7" name="矩形 6">
            <a:extLst>
              <a:ext uri="{FF2B5EF4-FFF2-40B4-BE49-F238E27FC236}">
                <a16:creationId xmlns:a16="http://schemas.microsoft.com/office/drawing/2014/main" id="{B709E745-902B-4349-AD7D-8CC2E0CDA795}"/>
              </a:ext>
            </a:extLst>
          </p:cNvPr>
          <p:cNvSpPr/>
          <p:nvPr/>
        </p:nvSpPr>
        <p:spPr>
          <a:xfrm>
            <a:off x="567061" y="2719058"/>
            <a:ext cx="1544846" cy="400110"/>
          </a:xfrm>
          <a:prstGeom prst="rect">
            <a:avLst/>
          </a:prstGeom>
        </p:spPr>
        <p:txBody>
          <a:bodyPr wrap="none">
            <a:spAutoFit/>
          </a:bodyPr>
          <a:lstStyle/>
          <a:p>
            <a:pPr eaLnBrk="1" fontAlgn="auto" hangingPunct="1">
              <a:spcBef>
                <a:spcPts val="0"/>
              </a:spcBef>
              <a:spcAft>
                <a:spcPts val="0"/>
              </a:spcAft>
              <a:defRPr/>
            </a:pPr>
            <a:r>
              <a:rPr lang="en-US" altLang="zh-CN" sz="2000" b="1" kern="100" dirty="0">
                <a:solidFill>
                  <a:prstClr val="black"/>
                </a:solidFill>
                <a:latin typeface="Calibri" panose="020F0502020204030204" pitchFamily="34" charset="0"/>
                <a:ea typeface="微软雅黑"/>
                <a:cs typeface="宋体" panose="02010600030101010101" pitchFamily="2" charset="-122"/>
              </a:rPr>
              <a:t>Specification</a:t>
            </a:r>
            <a:endParaRPr lang="zh-CN" altLang="en-US" sz="2000" b="1" dirty="0">
              <a:solidFill>
                <a:prstClr val="black"/>
              </a:solidFill>
              <a:latin typeface="Calibri"/>
              <a:ea typeface="微软雅黑"/>
            </a:endParaRPr>
          </a:p>
        </p:txBody>
      </p:sp>
      <p:sp>
        <p:nvSpPr>
          <p:cNvPr id="9" name="Rectangle 2">
            <a:extLst>
              <a:ext uri="{FF2B5EF4-FFF2-40B4-BE49-F238E27FC236}">
                <a16:creationId xmlns:a16="http://schemas.microsoft.com/office/drawing/2014/main" id="{52D0018E-E943-4294-B946-1FD2E24AC245}"/>
              </a:ext>
            </a:extLst>
          </p:cNvPr>
          <p:cNvSpPr>
            <a:spLocks noChangeArrowheads="1"/>
          </p:cNvSpPr>
          <p:nvPr/>
        </p:nvSpPr>
        <p:spPr bwMode="auto">
          <a:xfrm>
            <a:off x="3108722" y="3213955"/>
            <a:ext cx="138113"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p>
            <a:pPr eaLnBrk="1" fontAlgn="auto" hangingPunct="1">
              <a:spcBef>
                <a:spcPts val="0"/>
              </a:spcBef>
              <a:spcAft>
                <a:spcPts val="0"/>
              </a:spcAft>
              <a:defRPr/>
            </a:pPr>
            <a:endParaRPr lang="zh-CN" altLang="en-US" sz="1350">
              <a:solidFill>
                <a:prstClr val="black"/>
              </a:solidFill>
              <a:latin typeface="Calibri"/>
              <a:ea typeface="微软雅黑"/>
            </a:endParaRPr>
          </a:p>
        </p:txBody>
      </p:sp>
      <p:sp>
        <p:nvSpPr>
          <p:cNvPr id="8" name="标题 44">
            <a:extLst>
              <a:ext uri="{FF2B5EF4-FFF2-40B4-BE49-F238E27FC236}">
                <a16:creationId xmlns:a16="http://schemas.microsoft.com/office/drawing/2014/main" id="{E89528BF-12EE-41F1-9C8B-ABAFF68212AE}"/>
              </a:ext>
            </a:extLst>
          </p:cNvPr>
          <p:cNvSpPr>
            <a:spLocks noGrp="1"/>
          </p:cNvSpPr>
          <p:nvPr>
            <p:ph type="title"/>
          </p:nvPr>
        </p:nvSpPr>
        <p:spPr>
          <a:xfrm>
            <a:off x="5087888" y="136394"/>
            <a:ext cx="6627998" cy="431800"/>
          </a:xfrm>
        </p:spPr>
        <p:txBody>
          <a:bodyPr/>
          <a:lstStyle/>
          <a:p>
            <a:pPr algn="l">
              <a:buClr>
                <a:srgbClr val="C00000"/>
              </a:buClr>
              <a:buSzPct val="90000"/>
              <a:defRPr/>
            </a:pPr>
            <a:r>
              <a:rPr lang="en-US" altLang="zh-CN" sz="4000" dirty="0">
                <a:solidFill>
                  <a:srgbClr val="0E6EB8"/>
                </a:solidFill>
              </a:rPr>
              <a:t>Three harmonic SC cavity </a:t>
            </a:r>
            <a:endParaRPr lang="zh-CN" altLang="en-US" sz="4000" dirty="0">
              <a:solidFill>
                <a:srgbClr val="0E6EB8"/>
              </a:solidFill>
            </a:endParaRPr>
          </a:p>
        </p:txBody>
      </p:sp>
      <p:pic>
        <p:nvPicPr>
          <p:cNvPr id="12" name="Picture 3">
            <a:extLst>
              <a:ext uri="{FF2B5EF4-FFF2-40B4-BE49-F238E27FC236}">
                <a16:creationId xmlns:a16="http://schemas.microsoft.com/office/drawing/2014/main" id="{583F029E-F074-4A27-91E2-BB854F0EAC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2" y="1790718"/>
            <a:ext cx="1638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45">
            <a:extLst>
              <a:ext uri="{FF2B5EF4-FFF2-40B4-BE49-F238E27FC236}">
                <a16:creationId xmlns:a16="http://schemas.microsoft.com/office/drawing/2014/main" id="{867AFC95-BC0F-448A-9D56-49370303D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056" y="1326084"/>
            <a:ext cx="15287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id="{185AB296-2F39-C962-F43C-7BD4BA0EA5F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773678" y="1071560"/>
            <a:ext cx="2736000" cy="3646575"/>
          </a:xfrm>
          <a:prstGeom prst="rect">
            <a:avLst/>
          </a:prstGeom>
        </p:spPr>
      </p:pic>
      <p:sp>
        <p:nvSpPr>
          <p:cNvPr id="3" name="页脚占位符 1">
            <a:extLst>
              <a:ext uri="{FF2B5EF4-FFF2-40B4-BE49-F238E27FC236}">
                <a16:creationId xmlns:a16="http://schemas.microsoft.com/office/drawing/2014/main" id="{A017E974-020F-9427-289D-8D9ACC677AE8}"/>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45BF04-CC11-2C65-9ADB-D16561D245ED}"/>
              </a:ext>
            </a:extLst>
          </p:cNvPr>
          <p:cNvSpPr>
            <a:spLocks noGrp="1"/>
          </p:cNvSpPr>
          <p:nvPr>
            <p:ph type="title"/>
          </p:nvPr>
        </p:nvSpPr>
        <p:spPr>
          <a:xfrm>
            <a:off x="4655840" y="16028"/>
            <a:ext cx="6724143" cy="370075"/>
          </a:xfrm>
        </p:spPr>
        <p:txBody>
          <a:bodyPr/>
          <a:lstStyle/>
          <a:p>
            <a:pPr>
              <a:defRPr/>
            </a:pPr>
            <a:r>
              <a:rPr lang="en-US" altLang="zh-CN" sz="4000" dirty="0">
                <a:solidFill>
                  <a:srgbClr val="0E6EB8"/>
                </a:solidFill>
                <a:latin typeface="+mj-lt"/>
                <a:ea typeface="+mj-ea"/>
                <a:cs typeface="+mj-cs"/>
              </a:rPr>
              <a:t>Harmonic cavity operation</a:t>
            </a:r>
            <a:endParaRPr lang="zh-CN" altLang="en-US" sz="4000" dirty="0">
              <a:solidFill>
                <a:srgbClr val="0E6EB8"/>
              </a:solidFill>
              <a:latin typeface="+mj-lt"/>
              <a:ea typeface="+mj-ea"/>
              <a:cs typeface="+mj-cs"/>
            </a:endParaRPr>
          </a:p>
        </p:txBody>
      </p:sp>
      <p:sp>
        <p:nvSpPr>
          <p:cNvPr id="5" name="文本占位符 4">
            <a:extLst>
              <a:ext uri="{FF2B5EF4-FFF2-40B4-BE49-F238E27FC236}">
                <a16:creationId xmlns:a16="http://schemas.microsoft.com/office/drawing/2014/main" id="{C6019B78-577B-544E-DFC1-636D9C4A08C9}"/>
              </a:ext>
            </a:extLst>
          </p:cNvPr>
          <p:cNvSpPr>
            <a:spLocks noGrp="1"/>
          </p:cNvSpPr>
          <p:nvPr>
            <p:ph type="body" sz="quarter" idx="10"/>
          </p:nvPr>
        </p:nvSpPr>
        <p:spPr>
          <a:xfrm>
            <a:off x="191345" y="1052736"/>
            <a:ext cx="6264696" cy="1810800"/>
          </a:xfrm>
        </p:spPr>
        <p:txBody>
          <a:bodyPr>
            <a:normAutofit/>
          </a:bodyPr>
          <a:lstStyle/>
          <a:p>
            <a:pPr marL="342900" indent="-342900">
              <a:lnSpc>
                <a:spcPct val="120000"/>
              </a:lnSpc>
              <a:spcBef>
                <a:spcPts val="600"/>
              </a:spcBef>
              <a:spcAft>
                <a:spcPts val="600"/>
              </a:spcAft>
              <a:buClrTx/>
              <a:buSzPct val="100000"/>
              <a:buFont typeface="Wingdings" panose="05000000000000000000" pitchFamily="2" charset="2"/>
              <a:buChar char="Ø"/>
            </a:pPr>
            <a:r>
              <a:rPr lang="en-US" altLang="zh-CN" sz="2000" dirty="0">
                <a:solidFill>
                  <a:schemeClr val="tx1"/>
                </a:solidFill>
              </a:rPr>
              <a:t>Two filling pattern </a:t>
            </a:r>
            <a:r>
              <a:rPr lang="zh-CN" altLang="en-US" sz="2000" dirty="0">
                <a:solidFill>
                  <a:schemeClr val="tx1"/>
                </a:solidFill>
              </a:rPr>
              <a:t>：</a:t>
            </a:r>
            <a:r>
              <a:rPr lang="en-US" altLang="zh-CN" sz="2000" dirty="0">
                <a:solidFill>
                  <a:schemeClr val="tx1"/>
                </a:solidFill>
              </a:rPr>
              <a:t>1</a:t>
            </a:r>
            <a:r>
              <a:rPr lang="zh-CN" altLang="en-US" sz="2000" dirty="0">
                <a:solidFill>
                  <a:schemeClr val="tx1"/>
                </a:solidFill>
              </a:rPr>
              <a:t>）</a:t>
            </a:r>
            <a:r>
              <a:rPr lang="en-US" altLang="zh-CN" sz="2000" dirty="0">
                <a:solidFill>
                  <a:schemeClr val="tx1"/>
                </a:solidFill>
              </a:rPr>
              <a:t>four short bunch trains with ion-clearing gaps</a:t>
            </a:r>
            <a:r>
              <a:rPr lang="zh-CN" altLang="en-US" sz="2000" dirty="0">
                <a:solidFill>
                  <a:schemeClr val="tx1"/>
                </a:solidFill>
              </a:rPr>
              <a:t>；</a:t>
            </a:r>
            <a:r>
              <a:rPr lang="en-US" altLang="zh-CN" sz="2000" dirty="0">
                <a:solidFill>
                  <a:schemeClr val="tx1"/>
                </a:solidFill>
              </a:rPr>
              <a:t>2</a:t>
            </a:r>
            <a:r>
              <a:rPr lang="zh-CN" altLang="en-US" sz="2000" dirty="0">
                <a:solidFill>
                  <a:schemeClr val="tx1"/>
                </a:solidFill>
              </a:rPr>
              <a:t>）</a:t>
            </a:r>
            <a:r>
              <a:rPr lang="en-US" altLang="zh-CN" sz="2000" dirty="0">
                <a:solidFill>
                  <a:schemeClr val="tx1"/>
                </a:solidFill>
              </a:rPr>
              <a:t>mixed filling pattern</a:t>
            </a:r>
          </a:p>
          <a:p>
            <a:pPr marL="342900" indent="-342900">
              <a:lnSpc>
                <a:spcPct val="120000"/>
              </a:lnSpc>
              <a:spcBef>
                <a:spcPts val="600"/>
              </a:spcBef>
              <a:buClrTx/>
              <a:buSzPct val="100000"/>
              <a:buFont typeface="Wingdings" panose="05000000000000000000" pitchFamily="2" charset="2"/>
              <a:buChar char="Ø"/>
            </a:pPr>
            <a:r>
              <a:rPr lang="en-US" altLang="zh-CN" sz="2000" dirty="0">
                <a:solidFill>
                  <a:srgbClr val="266CF1"/>
                </a:solidFill>
              </a:rPr>
              <a:t>Mode 1: beam length longer 2.24 times</a:t>
            </a:r>
          </a:p>
          <a:p>
            <a:pPr marL="342900" indent="-342900">
              <a:lnSpc>
                <a:spcPct val="120000"/>
              </a:lnSpc>
              <a:spcBef>
                <a:spcPts val="600"/>
              </a:spcBef>
              <a:buClrTx/>
              <a:buSzPct val="100000"/>
              <a:buFont typeface="Wingdings" panose="05000000000000000000" pitchFamily="2" charset="2"/>
              <a:buChar char="Ø"/>
            </a:pPr>
            <a:r>
              <a:rPr lang="en-US" altLang="zh-CN" sz="2000" dirty="0">
                <a:solidFill>
                  <a:srgbClr val="266CF1"/>
                </a:solidFill>
              </a:rPr>
              <a:t>Mode 2: beam length longer 2.98 times</a:t>
            </a:r>
            <a:endParaRPr lang="zh-CN" altLang="en-US" sz="2000" dirty="0">
              <a:solidFill>
                <a:srgbClr val="266CF1"/>
              </a:solidFill>
            </a:endParaRPr>
          </a:p>
        </p:txBody>
      </p:sp>
      <p:pic>
        <p:nvPicPr>
          <p:cNvPr id="4" name="图片 3">
            <a:extLst>
              <a:ext uri="{FF2B5EF4-FFF2-40B4-BE49-F238E27FC236}">
                <a16:creationId xmlns:a16="http://schemas.microsoft.com/office/drawing/2014/main" id="{5B299573-3542-A12C-E96C-EFD7925ECF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2104" y="3337260"/>
            <a:ext cx="4857615" cy="2320046"/>
          </a:xfrm>
          <a:prstGeom prst="rect">
            <a:avLst/>
          </a:prstGeom>
        </p:spPr>
      </p:pic>
      <p:pic>
        <p:nvPicPr>
          <p:cNvPr id="51" name="图片 50">
            <a:extLst>
              <a:ext uri="{FF2B5EF4-FFF2-40B4-BE49-F238E27FC236}">
                <a16:creationId xmlns:a16="http://schemas.microsoft.com/office/drawing/2014/main" id="{3D8058B6-8126-AB34-28AB-F343286CA5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5832" y="595641"/>
            <a:ext cx="2282194" cy="2573212"/>
          </a:xfrm>
          <a:prstGeom prst="rect">
            <a:avLst/>
          </a:prstGeom>
        </p:spPr>
      </p:pic>
      <p:pic>
        <p:nvPicPr>
          <p:cNvPr id="3" name="图片 2">
            <a:extLst>
              <a:ext uri="{FF2B5EF4-FFF2-40B4-BE49-F238E27FC236}">
                <a16:creationId xmlns:a16="http://schemas.microsoft.com/office/drawing/2014/main" id="{001DEA40-0C79-49AC-90D8-FD32907CCB61}"/>
              </a:ext>
            </a:extLst>
          </p:cNvPr>
          <p:cNvPicPr>
            <a:picLocks noChangeAspect="1"/>
          </p:cNvPicPr>
          <p:nvPr/>
        </p:nvPicPr>
        <p:blipFill rotWithShape="1">
          <a:blip r:embed="rId5"/>
          <a:srcRect r="5509"/>
          <a:stretch/>
        </p:blipFill>
        <p:spPr>
          <a:xfrm>
            <a:off x="8628080" y="692696"/>
            <a:ext cx="3600400" cy="2470960"/>
          </a:xfrm>
          <a:prstGeom prst="rect">
            <a:avLst/>
          </a:prstGeom>
        </p:spPr>
      </p:pic>
      <p:pic>
        <p:nvPicPr>
          <p:cNvPr id="7" name="图片 6">
            <a:extLst>
              <a:ext uri="{FF2B5EF4-FFF2-40B4-BE49-F238E27FC236}">
                <a16:creationId xmlns:a16="http://schemas.microsoft.com/office/drawing/2014/main" id="{CB9C4697-BC51-133E-0476-D0F94A2CC317}"/>
              </a:ext>
            </a:extLst>
          </p:cNvPr>
          <p:cNvPicPr>
            <a:picLocks noChangeAspect="1"/>
          </p:cNvPicPr>
          <p:nvPr/>
        </p:nvPicPr>
        <p:blipFill rotWithShape="1">
          <a:blip r:embed="rId6">
            <a:extLst>
              <a:ext uri="{28A0092B-C50C-407E-A947-70E740481C1C}">
                <a14:useLocalDpi xmlns:a14="http://schemas.microsoft.com/office/drawing/2010/main" val="0"/>
              </a:ext>
            </a:extLst>
          </a:blip>
          <a:srcRect l="5884" r="14621"/>
          <a:stretch/>
        </p:blipFill>
        <p:spPr>
          <a:xfrm>
            <a:off x="335360" y="2961343"/>
            <a:ext cx="1850146" cy="3103168"/>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8" name="图片 7">
            <a:extLst>
              <a:ext uri="{FF2B5EF4-FFF2-40B4-BE49-F238E27FC236}">
                <a16:creationId xmlns:a16="http://schemas.microsoft.com/office/drawing/2014/main" id="{5C028582-15F4-1D55-90EA-007E2A6D70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1763" y="2961342"/>
            <a:ext cx="4503445" cy="3203961"/>
          </a:xfrm>
          <a:prstGeom prst="rect">
            <a:avLst/>
          </a:prstGeom>
        </p:spPr>
      </p:pic>
      <p:sp>
        <p:nvSpPr>
          <p:cNvPr id="6" name="页脚占位符 1">
            <a:extLst>
              <a:ext uri="{FF2B5EF4-FFF2-40B4-BE49-F238E27FC236}">
                <a16:creationId xmlns:a16="http://schemas.microsoft.com/office/drawing/2014/main" id="{416E2ACB-258B-AC37-C28A-FA54D30A3EA5}"/>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Tree>
    <p:extLst>
      <p:ext uri="{BB962C8B-B14F-4D97-AF65-F5344CB8AC3E}">
        <p14:creationId xmlns:p14="http://schemas.microsoft.com/office/powerpoint/2010/main" val="1463901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3F2575-F516-4800-B230-5731A5FF296C}"/>
              </a:ext>
            </a:extLst>
          </p:cNvPr>
          <p:cNvSpPr>
            <a:spLocks noGrp="1"/>
          </p:cNvSpPr>
          <p:nvPr>
            <p:ph type="title"/>
          </p:nvPr>
        </p:nvSpPr>
        <p:spPr>
          <a:xfrm>
            <a:off x="3215680" y="3284984"/>
            <a:ext cx="6193904" cy="1008112"/>
          </a:xfrm>
        </p:spPr>
        <p:txBody>
          <a:bodyPr/>
          <a:lstStyle/>
          <a:p>
            <a:r>
              <a:rPr lang="en-US" altLang="zh-CN" sz="4800" dirty="0"/>
              <a:t>SSRF--SXFEL</a:t>
            </a:r>
            <a:endParaRPr lang="zh-CN" altLang="en-US" sz="4800" dirty="0"/>
          </a:p>
        </p:txBody>
      </p:sp>
      <p:sp>
        <p:nvSpPr>
          <p:cNvPr id="3" name="页脚占位符 1">
            <a:extLst>
              <a:ext uri="{FF2B5EF4-FFF2-40B4-BE49-F238E27FC236}">
                <a16:creationId xmlns:a16="http://schemas.microsoft.com/office/drawing/2014/main" id="{737436AA-0BA8-6402-DE74-6B26443703B7}"/>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Tree>
    <p:extLst>
      <p:ext uri="{BB962C8B-B14F-4D97-AF65-F5344CB8AC3E}">
        <p14:creationId xmlns:p14="http://schemas.microsoft.com/office/powerpoint/2010/main" val="1327676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69534" y="69803"/>
            <a:ext cx="3456384" cy="519311"/>
          </a:xfrm>
        </p:spPr>
        <p:txBody>
          <a:bodyPr>
            <a:noAutofit/>
          </a:bodyPr>
          <a:lstStyle/>
          <a:p>
            <a:pPr algn="l">
              <a:buClr>
                <a:srgbClr val="C00000"/>
              </a:buClr>
              <a:buSzPct val="90000"/>
              <a:defRPr/>
            </a:pPr>
            <a:r>
              <a:rPr lang="en-US" altLang="zh-CN" sz="4000" dirty="0">
                <a:solidFill>
                  <a:srgbClr val="0E6EB8"/>
                </a:solidFill>
              </a:rPr>
              <a:t>SXFEL layout</a:t>
            </a:r>
            <a:endParaRPr lang="zh-CN" altLang="en-US" sz="4000" dirty="0">
              <a:solidFill>
                <a:srgbClr val="0E6EB8"/>
              </a:solidFill>
            </a:endParaRPr>
          </a:p>
        </p:txBody>
      </p:sp>
      <p:pic>
        <p:nvPicPr>
          <p:cNvPr id="3" name="Picture 2" descr="SXFEL_TF_UF">
            <a:extLst>
              <a:ext uri="{FF2B5EF4-FFF2-40B4-BE49-F238E27FC236}">
                <a16:creationId xmlns:a16="http://schemas.microsoft.com/office/drawing/2014/main" id="{10279A6D-0788-4C73-89C0-E06487DF7EE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t="46694"/>
          <a:stretch>
            <a:fillRect/>
          </a:stretch>
        </p:blipFill>
        <p:spPr bwMode="auto">
          <a:xfrm>
            <a:off x="571462" y="857232"/>
            <a:ext cx="11270711" cy="18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63352" y="4146132"/>
            <a:ext cx="11405952" cy="707886"/>
          </a:xfrm>
          <a:prstGeom prst="rect">
            <a:avLst/>
          </a:prstGeom>
          <a:noFill/>
        </p:spPr>
        <p:txBody>
          <a:bodyPr wrap="square" rtlCol="0">
            <a:spAutoFit/>
          </a:bodyPr>
          <a:lstStyle/>
          <a:p>
            <a:r>
              <a:rPr lang="en-US" altLang="zh-CN" sz="2000" dirty="0">
                <a:latin typeface="Arial" panose="020B0604020202020204" pitchFamily="34" charset="0"/>
                <a:ea typeface="宋体" panose="02010600030101010101" pitchFamily="2" charset="-122"/>
                <a:cs typeface="+mn-cs"/>
              </a:rPr>
              <a:t>Shanghai soft X ray FEL  length is </a:t>
            </a:r>
            <a:r>
              <a:rPr lang="en-US" altLang="zh-CN" sz="2000" dirty="0"/>
              <a:t>532. It  includes injector, LINAC, two undulator line (seeding + SASE), two beam line and 5 experiment station.  the energy is 1.5GeV</a:t>
            </a:r>
            <a:endParaRPr lang="zh-CN" altLang="en-US" sz="2000" dirty="0"/>
          </a:p>
        </p:txBody>
      </p:sp>
      <p:pic>
        <p:nvPicPr>
          <p:cNvPr id="10" name="图片 9" descr="2023-09-04 (3).png"/>
          <p:cNvPicPr>
            <a:picLocks noChangeAspect="1"/>
          </p:cNvPicPr>
          <p:nvPr/>
        </p:nvPicPr>
        <p:blipFill>
          <a:blip r:embed="rId3"/>
          <a:stretch>
            <a:fillRect/>
          </a:stretch>
        </p:blipFill>
        <p:spPr>
          <a:xfrm>
            <a:off x="0" y="2935113"/>
            <a:ext cx="12192000" cy="987777"/>
          </a:xfrm>
          <a:prstGeom prst="rect">
            <a:avLst/>
          </a:prstGeom>
        </p:spPr>
      </p:pic>
      <p:sp>
        <p:nvSpPr>
          <p:cNvPr id="5" name="文本框 4">
            <a:extLst>
              <a:ext uri="{FF2B5EF4-FFF2-40B4-BE49-F238E27FC236}">
                <a16:creationId xmlns:a16="http://schemas.microsoft.com/office/drawing/2014/main" id="{F81DE268-BA07-4FA8-9636-D10DDCD199FD}"/>
              </a:ext>
            </a:extLst>
          </p:cNvPr>
          <p:cNvSpPr txBox="1"/>
          <p:nvPr/>
        </p:nvSpPr>
        <p:spPr>
          <a:xfrm>
            <a:off x="263352" y="5229200"/>
            <a:ext cx="4248472" cy="400110"/>
          </a:xfrm>
          <a:prstGeom prst="rect">
            <a:avLst/>
          </a:prstGeom>
          <a:noFill/>
        </p:spPr>
        <p:txBody>
          <a:bodyPr wrap="square">
            <a:spAutoFit/>
          </a:bodyPr>
          <a:lstStyle/>
          <a:p>
            <a:r>
              <a:rPr lang="en-US" altLang="zh-CN" sz="2000" b="1" dirty="0"/>
              <a:t>2014 start</a:t>
            </a:r>
            <a:r>
              <a:rPr lang="zh-CN" altLang="en-US" sz="2000" b="1" dirty="0"/>
              <a:t>，</a:t>
            </a:r>
            <a:r>
              <a:rPr lang="en-US" altLang="zh-CN" sz="2000" b="1" dirty="0"/>
              <a:t>2022 to user stage</a:t>
            </a:r>
            <a:endParaRPr lang="zh-CN" altLang="en-US" sz="2000" dirty="0"/>
          </a:p>
        </p:txBody>
      </p:sp>
      <p:sp>
        <p:nvSpPr>
          <p:cNvPr id="4" name="页脚占位符 1">
            <a:extLst>
              <a:ext uri="{FF2B5EF4-FFF2-40B4-BE49-F238E27FC236}">
                <a16:creationId xmlns:a16="http://schemas.microsoft.com/office/drawing/2014/main" id="{4AEF48CA-83CA-FA36-483A-A662F4AE6184}"/>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72478B-EF4E-4041-8DC2-EDDF1E851E05}"/>
              </a:ext>
            </a:extLst>
          </p:cNvPr>
          <p:cNvGrpSpPr/>
          <p:nvPr/>
        </p:nvGrpSpPr>
        <p:grpSpPr>
          <a:xfrm>
            <a:off x="955964" y="1025943"/>
            <a:ext cx="10728693" cy="3702282"/>
            <a:chOff x="339493" y="145544"/>
            <a:chExt cx="8424000" cy="3282310"/>
          </a:xfrm>
        </p:grpSpPr>
        <p:sp>
          <p:nvSpPr>
            <p:cNvPr id="166" name="矩形 165">
              <a:extLst>
                <a:ext uri="{FF2B5EF4-FFF2-40B4-BE49-F238E27FC236}">
                  <a16:creationId xmlns:a16="http://schemas.microsoft.com/office/drawing/2014/main" id="{3D9BBEA1-31C3-4B90-887C-EECF44C10449}"/>
                </a:ext>
              </a:extLst>
            </p:cNvPr>
            <p:cNvSpPr/>
            <p:nvPr/>
          </p:nvSpPr>
          <p:spPr>
            <a:xfrm>
              <a:off x="7114463" y="150261"/>
              <a:ext cx="987200" cy="1514527"/>
            </a:xfrm>
            <a:prstGeom prst="rect">
              <a:avLst/>
            </a:prstGeom>
            <a:solidFill>
              <a:srgbClr val="FFC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64" name="矩形 163">
              <a:extLst>
                <a:ext uri="{FF2B5EF4-FFF2-40B4-BE49-F238E27FC236}">
                  <a16:creationId xmlns:a16="http://schemas.microsoft.com/office/drawing/2014/main" id="{895DA200-D7BF-4625-A2C2-461527A502D3}"/>
                </a:ext>
              </a:extLst>
            </p:cNvPr>
            <p:cNvSpPr/>
            <p:nvPr/>
          </p:nvSpPr>
          <p:spPr>
            <a:xfrm>
              <a:off x="4434870" y="1940723"/>
              <a:ext cx="2891946" cy="1449302"/>
            </a:xfrm>
            <a:prstGeom prst="rect">
              <a:avLst/>
            </a:prstGeom>
            <a:solidFill>
              <a:srgbClr val="FFC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65" name="矩形 164">
              <a:extLst>
                <a:ext uri="{FF2B5EF4-FFF2-40B4-BE49-F238E27FC236}">
                  <a16:creationId xmlns:a16="http://schemas.microsoft.com/office/drawing/2014/main" id="{1628EAF1-55AC-49B6-B309-D9E0C922C661}"/>
                </a:ext>
              </a:extLst>
            </p:cNvPr>
            <p:cNvSpPr/>
            <p:nvPr/>
          </p:nvSpPr>
          <p:spPr>
            <a:xfrm>
              <a:off x="2353469" y="145544"/>
              <a:ext cx="748755" cy="1520646"/>
            </a:xfrm>
            <a:prstGeom prst="rect">
              <a:avLst/>
            </a:prstGeom>
            <a:solidFill>
              <a:srgbClr val="FFC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cxnSp>
          <p:nvCxnSpPr>
            <p:cNvPr id="43" name="直接箭头连接符 42">
              <a:extLst>
                <a:ext uri="{FF2B5EF4-FFF2-40B4-BE49-F238E27FC236}">
                  <a16:creationId xmlns:a16="http://schemas.microsoft.com/office/drawing/2014/main" id="{FECE541F-A25C-4634-B656-6296258C841B}"/>
                </a:ext>
              </a:extLst>
            </p:cNvPr>
            <p:cNvCxnSpPr>
              <a:stCxn id="42" idx="0"/>
            </p:cNvCxnSpPr>
            <p:nvPr/>
          </p:nvCxnSpPr>
          <p:spPr>
            <a:xfrm>
              <a:off x="5439729" y="571536"/>
              <a:ext cx="1" cy="81000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3C1A69F7-9BF1-4B5C-9C7C-E38B112BC9A9}"/>
                </a:ext>
              </a:extLst>
            </p:cNvPr>
            <p:cNvCxnSpPr>
              <a:cxnSpLocks/>
            </p:cNvCxnSpPr>
            <p:nvPr/>
          </p:nvCxnSpPr>
          <p:spPr>
            <a:xfrm flipH="1">
              <a:off x="5889567" y="1070297"/>
              <a:ext cx="857" cy="2970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34963808-7782-47B3-9C65-8B0C434F3961}"/>
                </a:ext>
              </a:extLst>
            </p:cNvPr>
            <p:cNvCxnSpPr>
              <a:stCxn id="38" idx="0"/>
            </p:cNvCxnSpPr>
            <p:nvPr/>
          </p:nvCxnSpPr>
          <p:spPr>
            <a:xfrm>
              <a:off x="4477948" y="571536"/>
              <a:ext cx="1" cy="81000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42060EB5-DEB9-4300-97C1-984FD6459255}"/>
                </a:ext>
              </a:extLst>
            </p:cNvPr>
            <p:cNvCxnSpPr>
              <a:cxnSpLocks/>
            </p:cNvCxnSpPr>
            <p:nvPr/>
          </p:nvCxnSpPr>
          <p:spPr>
            <a:xfrm flipH="1">
              <a:off x="4927786" y="1070297"/>
              <a:ext cx="857" cy="2970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63" name="矩形 162">
              <a:extLst>
                <a:ext uri="{FF2B5EF4-FFF2-40B4-BE49-F238E27FC236}">
                  <a16:creationId xmlns:a16="http://schemas.microsoft.com/office/drawing/2014/main" id="{0385F331-EF10-45F8-AF1E-2F97A3DA80B0}"/>
                </a:ext>
              </a:extLst>
            </p:cNvPr>
            <p:cNvSpPr/>
            <p:nvPr/>
          </p:nvSpPr>
          <p:spPr>
            <a:xfrm>
              <a:off x="4263354" y="150261"/>
              <a:ext cx="924532" cy="1520646"/>
            </a:xfrm>
            <a:prstGeom prst="rect">
              <a:avLst/>
            </a:prstGeom>
            <a:solidFill>
              <a:srgbClr val="FFC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cxnSp>
          <p:nvCxnSpPr>
            <p:cNvPr id="47" name="直接箭头连接符 46">
              <a:extLst>
                <a:ext uri="{FF2B5EF4-FFF2-40B4-BE49-F238E27FC236}">
                  <a16:creationId xmlns:a16="http://schemas.microsoft.com/office/drawing/2014/main" id="{2C6ACBFB-1C14-468D-9F69-DC65AE04FCF0}"/>
                </a:ext>
              </a:extLst>
            </p:cNvPr>
            <p:cNvCxnSpPr>
              <a:stCxn id="46" idx="0"/>
            </p:cNvCxnSpPr>
            <p:nvPr/>
          </p:nvCxnSpPr>
          <p:spPr>
            <a:xfrm>
              <a:off x="6406415" y="571536"/>
              <a:ext cx="1" cy="81000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a:extLst>
                <a:ext uri="{FF2B5EF4-FFF2-40B4-BE49-F238E27FC236}">
                  <a16:creationId xmlns:a16="http://schemas.microsoft.com/office/drawing/2014/main" id="{369608AC-E063-4610-921C-53FE93220278}"/>
                </a:ext>
              </a:extLst>
            </p:cNvPr>
            <p:cNvCxnSpPr>
              <a:cxnSpLocks/>
            </p:cNvCxnSpPr>
            <p:nvPr/>
          </p:nvCxnSpPr>
          <p:spPr>
            <a:xfrm flipH="1">
              <a:off x="6856252" y="1070297"/>
              <a:ext cx="857" cy="2970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B9FA9AAD-1330-4808-B227-0CB160052BA7}"/>
                </a:ext>
              </a:extLst>
            </p:cNvPr>
            <p:cNvCxnSpPr/>
            <p:nvPr/>
          </p:nvCxnSpPr>
          <p:spPr>
            <a:xfrm>
              <a:off x="6406414" y="1067900"/>
              <a:ext cx="4506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等腰三角形 92">
              <a:extLst>
                <a:ext uri="{FF2B5EF4-FFF2-40B4-BE49-F238E27FC236}">
                  <a16:creationId xmlns:a16="http://schemas.microsoft.com/office/drawing/2014/main" id="{DE33B34C-E96C-4124-AA48-A24B14C6361C}"/>
                </a:ext>
              </a:extLst>
            </p:cNvPr>
            <p:cNvSpPr/>
            <p:nvPr/>
          </p:nvSpPr>
          <p:spPr>
            <a:xfrm rot="10800000">
              <a:off x="785885" y="2183086"/>
              <a:ext cx="148629" cy="166136"/>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cxnSp>
          <p:nvCxnSpPr>
            <p:cNvPr id="94" name="直接箭头连接符 93">
              <a:extLst>
                <a:ext uri="{FF2B5EF4-FFF2-40B4-BE49-F238E27FC236}">
                  <a16:creationId xmlns:a16="http://schemas.microsoft.com/office/drawing/2014/main" id="{2686DFC7-B696-46CE-9100-5126165544A4}"/>
                </a:ext>
              </a:extLst>
            </p:cNvPr>
            <p:cNvCxnSpPr>
              <a:stCxn id="93" idx="0"/>
            </p:cNvCxnSpPr>
            <p:nvPr/>
          </p:nvCxnSpPr>
          <p:spPr>
            <a:xfrm>
              <a:off x="860200" y="2349222"/>
              <a:ext cx="1" cy="815352"/>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接箭头连接符 94">
              <a:extLst>
                <a:ext uri="{FF2B5EF4-FFF2-40B4-BE49-F238E27FC236}">
                  <a16:creationId xmlns:a16="http://schemas.microsoft.com/office/drawing/2014/main" id="{86990732-662F-409E-A4D3-0660990F5132}"/>
                </a:ext>
              </a:extLst>
            </p:cNvPr>
            <p:cNvCxnSpPr>
              <a:cxnSpLocks/>
            </p:cNvCxnSpPr>
            <p:nvPr/>
          </p:nvCxnSpPr>
          <p:spPr>
            <a:xfrm flipH="1">
              <a:off x="1310038" y="2853335"/>
              <a:ext cx="857" cy="2970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接连接符 95">
              <a:extLst>
                <a:ext uri="{FF2B5EF4-FFF2-40B4-BE49-F238E27FC236}">
                  <a16:creationId xmlns:a16="http://schemas.microsoft.com/office/drawing/2014/main" id="{3BDB97F3-20DE-47B5-A96F-2E022295633E}"/>
                </a:ext>
              </a:extLst>
            </p:cNvPr>
            <p:cNvCxnSpPr/>
            <p:nvPr/>
          </p:nvCxnSpPr>
          <p:spPr>
            <a:xfrm>
              <a:off x="860200" y="2850938"/>
              <a:ext cx="4506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等腰三角形 96">
              <a:extLst>
                <a:ext uri="{FF2B5EF4-FFF2-40B4-BE49-F238E27FC236}">
                  <a16:creationId xmlns:a16="http://schemas.microsoft.com/office/drawing/2014/main" id="{55C4C3AB-5488-46A8-96F7-0979A6263D08}"/>
                </a:ext>
              </a:extLst>
            </p:cNvPr>
            <p:cNvSpPr/>
            <p:nvPr/>
          </p:nvSpPr>
          <p:spPr>
            <a:xfrm rot="10800000">
              <a:off x="1747667" y="2183086"/>
              <a:ext cx="148629" cy="166136"/>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cxnSp>
          <p:nvCxnSpPr>
            <p:cNvPr id="98" name="直接箭头连接符 97">
              <a:extLst>
                <a:ext uri="{FF2B5EF4-FFF2-40B4-BE49-F238E27FC236}">
                  <a16:creationId xmlns:a16="http://schemas.microsoft.com/office/drawing/2014/main" id="{84E104CF-0D0F-4E70-90D4-76DC6E8CDDFB}"/>
                </a:ext>
              </a:extLst>
            </p:cNvPr>
            <p:cNvCxnSpPr>
              <a:stCxn id="97" idx="0"/>
            </p:cNvCxnSpPr>
            <p:nvPr/>
          </p:nvCxnSpPr>
          <p:spPr>
            <a:xfrm>
              <a:off x="1821981" y="2349222"/>
              <a:ext cx="1" cy="815352"/>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接箭头连接符 98">
              <a:extLst>
                <a:ext uri="{FF2B5EF4-FFF2-40B4-BE49-F238E27FC236}">
                  <a16:creationId xmlns:a16="http://schemas.microsoft.com/office/drawing/2014/main" id="{77702F14-8494-4A30-A0D7-3E3ADE56470F}"/>
                </a:ext>
              </a:extLst>
            </p:cNvPr>
            <p:cNvCxnSpPr>
              <a:cxnSpLocks/>
            </p:cNvCxnSpPr>
            <p:nvPr/>
          </p:nvCxnSpPr>
          <p:spPr>
            <a:xfrm flipH="1">
              <a:off x="2271819" y="2853335"/>
              <a:ext cx="857" cy="2970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接连接符 99">
              <a:extLst>
                <a:ext uri="{FF2B5EF4-FFF2-40B4-BE49-F238E27FC236}">
                  <a16:creationId xmlns:a16="http://schemas.microsoft.com/office/drawing/2014/main" id="{CD7BC11C-AC8A-4678-B46B-12801AC86D4C}"/>
                </a:ext>
              </a:extLst>
            </p:cNvPr>
            <p:cNvCxnSpPr/>
            <p:nvPr/>
          </p:nvCxnSpPr>
          <p:spPr>
            <a:xfrm>
              <a:off x="1821981" y="2850938"/>
              <a:ext cx="4506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等腰三角形 100">
              <a:extLst>
                <a:ext uri="{FF2B5EF4-FFF2-40B4-BE49-F238E27FC236}">
                  <a16:creationId xmlns:a16="http://schemas.microsoft.com/office/drawing/2014/main" id="{F9AA434C-455D-4210-8B36-F6AB7ECC0A1C}"/>
                </a:ext>
              </a:extLst>
            </p:cNvPr>
            <p:cNvSpPr/>
            <p:nvPr/>
          </p:nvSpPr>
          <p:spPr>
            <a:xfrm rot="10800000">
              <a:off x="2714352" y="2183086"/>
              <a:ext cx="148629" cy="166136"/>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cxnSp>
          <p:nvCxnSpPr>
            <p:cNvPr id="102" name="直接箭头连接符 101">
              <a:extLst>
                <a:ext uri="{FF2B5EF4-FFF2-40B4-BE49-F238E27FC236}">
                  <a16:creationId xmlns:a16="http://schemas.microsoft.com/office/drawing/2014/main" id="{EFABCA9C-9EA8-4708-8F59-C6EE8B911082}"/>
                </a:ext>
              </a:extLst>
            </p:cNvPr>
            <p:cNvCxnSpPr>
              <a:stCxn id="101" idx="0"/>
            </p:cNvCxnSpPr>
            <p:nvPr/>
          </p:nvCxnSpPr>
          <p:spPr>
            <a:xfrm>
              <a:off x="2788667" y="2349222"/>
              <a:ext cx="1" cy="815352"/>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接箭头连接符 102">
              <a:extLst>
                <a:ext uri="{FF2B5EF4-FFF2-40B4-BE49-F238E27FC236}">
                  <a16:creationId xmlns:a16="http://schemas.microsoft.com/office/drawing/2014/main" id="{E92A5F91-91DD-477A-BEAE-A4A959C3F7C8}"/>
                </a:ext>
              </a:extLst>
            </p:cNvPr>
            <p:cNvCxnSpPr>
              <a:cxnSpLocks/>
            </p:cNvCxnSpPr>
            <p:nvPr/>
          </p:nvCxnSpPr>
          <p:spPr>
            <a:xfrm flipH="1">
              <a:off x="3238504" y="2853335"/>
              <a:ext cx="857" cy="2970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接连接符 103">
              <a:extLst>
                <a:ext uri="{FF2B5EF4-FFF2-40B4-BE49-F238E27FC236}">
                  <a16:creationId xmlns:a16="http://schemas.microsoft.com/office/drawing/2014/main" id="{029572DF-AAD1-4A21-B569-C236EC069AE4}"/>
                </a:ext>
              </a:extLst>
            </p:cNvPr>
            <p:cNvCxnSpPr/>
            <p:nvPr/>
          </p:nvCxnSpPr>
          <p:spPr>
            <a:xfrm>
              <a:off x="2788666" y="2850938"/>
              <a:ext cx="4506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文本框 109">
              <a:extLst>
                <a:ext uri="{FF2B5EF4-FFF2-40B4-BE49-F238E27FC236}">
                  <a16:creationId xmlns:a16="http://schemas.microsoft.com/office/drawing/2014/main" id="{B0EE4F6B-9AA5-4166-AC1D-6A413F1E7182}"/>
                </a:ext>
              </a:extLst>
            </p:cNvPr>
            <p:cNvSpPr txBox="1"/>
            <p:nvPr/>
          </p:nvSpPr>
          <p:spPr>
            <a:xfrm>
              <a:off x="2621325" y="1934995"/>
              <a:ext cx="537982" cy="245577"/>
            </a:xfrm>
            <a:prstGeom prst="rect">
              <a:avLst/>
            </a:prstGeom>
            <a:noFill/>
          </p:spPr>
          <p:txBody>
            <a:bodyPr wrap="square" rtlCol="0">
              <a:spAutoFit/>
            </a:bodyPr>
            <a:lstStyle/>
            <a:p>
              <a:r>
                <a:rPr lang="en-US" altLang="zh-CN" sz="1200" b="1" dirty="0"/>
                <a:t>C6</a:t>
              </a:r>
              <a:endParaRPr lang="zh-CN" altLang="en-US" sz="1200" b="1" dirty="0"/>
            </a:p>
          </p:txBody>
        </p:sp>
        <p:sp>
          <p:nvSpPr>
            <p:cNvPr id="111" name="文本框 110">
              <a:extLst>
                <a:ext uri="{FF2B5EF4-FFF2-40B4-BE49-F238E27FC236}">
                  <a16:creationId xmlns:a16="http://schemas.microsoft.com/office/drawing/2014/main" id="{4CE55339-3A62-4261-B38C-4D2CFBC18A04}"/>
                </a:ext>
              </a:extLst>
            </p:cNvPr>
            <p:cNvSpPr txBox="1"/>
            <p:nvPr/>
          </p:nvSpPr>
          <p:spPr>
            <a:xfrm>
              <a:off x="727672" y="1934995"/>
              <a:ext cx="537982" cy="245577"/>
            </a:xfrm>
            <a:prstGeom prst="rect">
              <a:avLst/>
            </a:prstGeom>
            <a:noFill/>
          </p:spPr>
          <p:txBody>
            <a:bodyPr wrap="square" rtlCol="0">
              <a:spAutoFit/>
            </a:bodyPr>
            <a:lstStyle/>
            <a:p>
              <a:r>
                <a:rPr lang="en-US" altLang="zh-CN" sz="1200" b="1" dirty="0"/>
                <a:t>C4</a:t>
              </a:r>
              <a:endParaRPr lang="zh-CN" altLang="en-US" sz="1200" b="1" dirty="0"/>
            </a:p>
          </p:txBody>
        </p:sp>
        <p:sp>
          <p:nvSpPr>
            <p:cNvPr id="112" name="文本框 111">
              <a:extLst>
                <a:ext uri="{FF2B5EF4-FFF2-40B4-BE49-F238E27FC236}">
                  <a16:creationId xmlns:a16="http://schemas.microsoft.com/office/drawing/2014/main" id="{3E5820A8-E669-48A1-B626-C4A2C1E749FC}"/>
                </a:ext>
              </a:extLst>
            </p:cNvPr>
            <p:cNvSpPr txBox="1"/>
            <p:nvPr/>
          </p:nvSpPr>
          <p:spPr>
            <a:xfrm>
              <a:off x="1670322" y="1934995"/>
              <a:ext cx="537982" cy="245577"/>
            </a:xfrm>
            <a:prstGeom prst="rect">
              <a:avLst/>
            </a:prstGeom>
            <a:noFill/>
          </p:spPr>
          <p:txBody>
            <a:bodyPr wrap="square" rtlCol="0">
              <a:spAutoFit/>
            </a:bodyPr>
            <a:lstStyle/>
            <a:p>
              <a:r>
                <a:rPr lang="en-US" altLang="zh-CN" sz="1200" b="1" dirty="0"/>
                <a:t>C5</a:t>
              </a:r>
              <a:endParaRPr lang="zh-CN" altLang="en-US" sz="1200" b="1" dirty="0"/>
            </a:p>
          </p:txBody>
        </p:sp>
        <p:sp>
          <p:nvSpPr>
            <p:cNvPr id="119" name="等腰三角形 118">
              <a:extLst>
                <a:ext uri="{FF2B5EF4-FFF2-40B4-BE49-F238E27FC236}">
                  <a16:creationId xmlns:a16="http://schemas.microsoft.com/office/drawing/2014/main" id="{B0ABF426-94C2-4D88-B15C-176740513A49}"/>
                </a:ext>
              </a:extLst>
            </p:cNvPr>
            <p:cNvSpPr/>
            <p:nvPr/>
          </p:nvSpPr>
          <p:spPr>
            <a:xfrm rot="10800000">
              <a:off x="3635528" y="2183086"/>
              <a:ext cx="148629" cy="166136"/>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cxnSp>
          <p:nvCxnSpPr>
            <p:cNvPr id="120" name="直接箭头连接符 119">
              <a:extLst>
                <a:ext uri="{FF2B5EF4-FFF2-40B4-BE49-F238E27FC236}">
                  <a16:creationId xmlns:a16="http://schemas.microsoft.com/office/drawing/2014/main" id="{51210708-D0A0-4CB2-9411-6FE825BB1819}"/>
                </a:ext>
              </a:extLst>
            </p:cNvPr>
            <p:cNvCxnSpPr>
              <a:stCxn id="119" idx="0"/>
            </p:cNvCxnSpPr>
            <p:nvPr/>
          </p:nvCxnSpPr>
          <p:spPr>
            <a:xfrm>
              <a:off x="3709843" y="2349222"/>
              <a:ext cx="1" cy="81119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接箭头连接符 120">
              <a:extLst>
                <a:ext uri="{FF2B5EF4-FFF2-40B4-BE49-F238E27FC236}">
                  <a16:creationId xmlns:a16="http://schemas.microsoft.com/office/drawing/2014/main" id="{4602D88D-C583-43EE-AC61-DC19890D442E}"/>
                </a:ext>
              </a:extLst>
            </p:cNvPr>
            <p:cNvCxnSpPr>
              <a:cxnSpLocks/>
            </p:cNvCxnSpPr>
            <p:nvPr/>
          </p:nvCxnSpPr>
          <p:spPr>
            <a:xfrm flipH="1">
              <a:off x="4159681" y="2849174"/>
              <a:ext cx="857" cy="2970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接连接符 121">
              <a:extLst>
                <a:ext uri="{FF2B5EF4-FFF2-40B4-BE49-F238E27FC236}">
                  <a16:creationId xmlns:a16="http://schemas.microsoft.com/office/drawing/2014/main" id="{552EE697-C633-4365-81B6-9BDD960959B2}"/>
                </a:ext>
              </a:extLst>
            </p:cNvPr>
            <p:cNvCxnSpPr/>
            <p:nvPr/>
          </p:nvCxnSpPr>
          <p:spPr>
            <a:xfrm>
              <a:off x="3709843" y="2846777"/>
              <a:ext cx="4506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等腰三角形 122">
              <a:extLst>
                <a:ext uri="{FF2B5EF4-FFF2-40B4-BE49-F238E27FC236}">
                  <a16:creationId xmlns:a16="http://schemas.microsoft.com/office/drawing/2014/main" id="{883419E3-EA83-414A-BFDF-C0DF3F03D883}"/>
                </a:ext>
              </a:extLst>
            </p:cNvPr>
            <p:cNvSpPr/>
            <p:nvPr/>
          </p:nvSpPr>
          <p:spPr>
            <a:xfrm rot="10800000">
              <a:off x="4597310" y="2183086"/>
              <a:ext cx="148629" cy="166136"/>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cxnSp>
          <p:nvCxnSpPr>
            <p:cNvPr id="124" name="直接箭头连接符 123">
              <a:extLst>
                <a:ext uri="{FF2B5EF4-FFF2-40B4-BE49-F238E27FC236}">
                  <a16:creationId xmlns:a16="http://schemas.microsoft.com/office/drawing/2014/main" id="{A9DF255E-0383-480F-ACDF-1145BFEA1D42}"/>
                </a:ext>
              </a:extLst>
            </p:cNvPr>
            <p:cNvCxnSpPr>
              <a:stCxn id="123" idx="0"/>
            </p:cNvCxnSpPr>
            <p:nvPr/>
          </p:nvCxnSpPr>
          <p:spPr>
            <a:xfrm>
              <a:off x="4671624" y="2349222"/>
              <a:ext cx="1" cy="81119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接箭头连接符 124">
              <a:extLst>
                <a:ext uri="{FF2B5EF4-FFF2-40B4-BE49-F238E27FC236}">
                  <a16:creationId xmlns:a16="http://schemas.microsoft.com/office/drawing/2014/main" id="{069CEEBA-3D6B-48D2-A1A9-644BFB03481C}"/>
                </a:ext>
              </a:extLst>
            </p:cNvPr>
            <p:cNvCxnSpPr>
              <a:cxnSpLocks/>
            </p:cNvCxnSpPr>
            <p:nvPr/>
          </p:nvCxnSpPr>
          <p:spPr>
            <a:xfrm flipH="1">
              <a:off x="5121462" y="2849174"/>
              <a:ext cx="857" cy="2970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接连接符 125">
              <a:extLst>
                <a:ext uri="{FF2B5EF4-FFF2-40B4-BE49-F238E27FC236}">
                  <a16:creationId xmlns:a16="http://schemas.microsoft.com/office/drawing/2014/main" id="{822E279C-91CB-40F7-BB5B-75620C240888}"/>
                </a:ext>
              </a:extLst>
            </p:cNvPr>
            <p:cNvCxnSpPr/>
            <p:nvPr/>
          </p:nvCxnSpPr>
          <p:spPr>
            <a:xfrm>
              <a:off x="4671624" y="2846777"/>
              <a:ext cx="4506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等腰三角形 126">
              <a:extLst>
                <a:ext uri="{FF2B5EF4-FFF2-40B4-BE49-F238E27FC236}">
                  <a16:creationId xmlns:a16="http://schemas.microsoft.com/office/drawing/2014/main" id="{1863E352-A76F-4D84-A6C1-5284CDC2DF11}"/>
                </a:ext>
              </a:extLst>
            </p:cNvPr>
            <p:cNvSpPr/>
            <p:nvPr/>
          </p:nvSpPr>
          <p:spPr>
            <a:xfrm rot="10800000">
              <a:off x="5563995" y="2183086"/>
              <a:ext cx="148629" cy="166136"/>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cxnSp>
          <p:nvCxnSpPr>
            <p:cNvPr id="128" name="直接箭头连接符 127">
              <a:extLst>
                <a:ext uri="{FF2B5EF4-FFF2-40B4-BE49-F238E27FC236}">
                  <a16:creationId xmlns:a16="http://schemas.microsoft.com/office/drawing/2014/main" id="{35B4DCF0-03FD-4CCF-A165-2BE295C86764}"/>
                </a:ext>
              </a:extLst>
            </p:cNvPr>
            <p:cNvCxnSpPr>
              <a:stCxn id="127" idx="0"/>
            </p:cNvCxnSpPr>
            <p:nvPr/>
          </p:nvCxnSpPr>
          <p:spPr>
            <a:xfrm>
              <a:off x="5638310" y="2349222"/>
              <a:ext cx="1" cy="81119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接箭头连接符 128">
              <a:extLst>
                <a:ext uri="{FF2B5EF4-FFF2-40B4-BE49-F238E27FC236}">
                  <a16:creationId xmlns:a16="http://schemas.microsoft.com/office/drawing/2014/main" id="{4A8AF54A-7DF2-47C9-8992-30180EA7F0D3}"/>
                </a:ext>
              </a:extLst>
            </p:cNvPr>
            <p:cNvCxnSpPr>
              <a:cxnSpLocks/>
            </p:cNvCxnSpPr>
            <p:nvPr/>
          </p:nvCxnSpPr>
          <p:spPr>
            <a:xfrm flipH="1">
              <a:off x="6088147" y="2849174"/>
              <a:ext cx="857" cy="2970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接连接符 129">
              <a:extLst>
                <a:ext uri="{FF2B5EF4-FFF2-40B4-BE49-F238E27FC236}">
                  <a16:creationId xmlns:a16="http://schemas.microsoft.com/office/drawing/2014/main" id="{B51929E9-EF31-4C67-9E83-E5BE3ED02849}"/>
                </a:ext>
              </a:extLst>
            </p:cNvPr>
            <p:cNvCxnSpPr/>
            <p:nvPr/>
          </p:nvCxnSpPr>
          <p:spPr>
            <a:xfrm>
              <a:off x="5638309" y="2846777"/>
              <a:ext cx="4506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文本框 135">
              <a:extLst>
                <a:ext uri="{FF2B5EF4-FFF2-40B4-BE49-F238E27FC236}">
                  <a16:creationId xmlns:a16="http://schemas.microsoft.com/office/drawing/2014/main" id="{7442AA9C-F989-4BEA-B482-FE2C1B3EBDFD}"/>
                </a:ext>
              </a:extLst>
            </p:cNvPr>
            <p:cNvSpPr txBox="1"/>
            <p:nvPr/>
          </p:nvSpPr>
          <p:spPr>
            <a:xfrm>
              <a:off x="5470968" y="1934995"/>
              <a:ext cx="537982" cy="245577"/>
            </a:xfrm>
            <a:prstGeom prst="rect">
              <a:avLst/>
            </a:prstGeom>
            <a:noFill/>
          </p:spPr>
          <p:txBody>
            <a:bodyPr wrap="square" rtlCol="0">
              <a:spAutoFit/>
            </a:bodyPr>
            <a:lstStyle/>
            <a:p>
              <a:r>
                <a:rPr lang="en-US" altLang="zh-CN" sz="1200" b="1" dirty="0"/>
                <a:t>C9</a:t>
              </a:r>
              <a:endParaRPr lang="zh-CN" altLang="en-US" sz="1200" b="1" dirty="0"/>
            </a:p>
          </p:txBody>
        </p:sp>
        <p:sp>
          <p:nvSpPr>
            <p:cNvPr id="137" name="文本框 136">
              <a:extLst>
                <a:ext uri="{FF2B5EF4-FFF2-40B4-BE49-F238E27FC236}">
                  <a16:creationId xmlns:a16="http://schemas.microsoft.com/office/drawing/2014/main" id="{C848264F-C0D8-490A-B7DC-B317D4D263AF}"/>
                </a:ext>
              </a:extLst>
            </p:cNvPr>
            <p:cNvSpPr txBox="1"/>
            <p:nvPr/>
          </p:nvSpPr>
          <p:spPr>
            <a:xfrm>
              <a:off x="3577315" y="1934995"/>
              <a:ext cx="537982" cy="245577"/>
            </a:xfrm>
            <a:prstGeom prst="rect">
              <a:avLst/>
            </a:prstGeom>
            <a:noFill/>
          </p:spPr>
          <p:txBody>
            <a:bodyPr wrap="square" rtlCol="0">
              <a:spAutoFit/>
            </a:bodyPr>
            <a:lstStyle/>
            <a:p>
              <a:r>
                <a:rPr lang="en-US" altLang="zh-CN" sz="1200" b="1" dirty="0"/>
                <a:t>C7</a:t>
              </a:r>
              <a:endParaRPr lang="zh-CN" altLang="en-US" sz="1200" b="1" dirty="0"/>
            </a:p>
          </p:txBody>
        </p:sp>
        <p:sp>
          <p:nvSpPr>
            <p:cNvPr id="138" name="文本框 137">
              <a:extLst>
                <a:ext uri="{FF2B5EF4-FFF2-40B4-BE49-F238E27FC236}">
                  <a16:creationId xmlns:a16="http://schemas.microsoft.com/office/drawing/2014/main" id="{0E0CDB9C-2AFD-4CDE-8CB5-429BC28F0F4F}"/>
                </a:ext>
              </a:extLst>
            </p:cNvPr>
            <p:cNvSpPr txBox="1"/>
            <p:nvPr/>
          </p:nvSpPr>
          <p:spPr>
            <a:xfrm>
              <a:off x="4521346" y="1940723"/>
              <a:ext cx="537982" cy="245577"/>
            </a:xfrm>
            <a:prstGeom prst="rect">
              <a:avLst/>
            </a:prstGeom>
            <a:noFill/>
          </p:spPr>
          <p:txBody>
            <a:bodyPr wrap="square" rtlCol="0">
              <a:spAutoFit/>
            </a:bodyPr>
            <a:lstStyle/>
            <a:p>
              <a:r>
                <a:rPr lang="en-US" altLang="zh-CN" sz="1200" b="1" dirty="0"/>
                <a:t>C8</a:t>
              </a:r>
              <a:endParaRPr lang="zh-CN" altLang="en-US" sz="1200" b="1" dirty="0"/>
            </a:p>
          </p:txBody>
        </p:sp>
        <p:sp>
          <p:nvSpPr>
            <p:cNvPr id="142" name="等腰三角形 141">
              <a:extLst>
                <a:ext uri="{FF2B5EF4-FFF2-40B4-BE49-F238E27FC236}">
                  <a16:creationId xmlns:a16="http://schemas.microsoft.com/office/drawing/2014/main" id="{31AE5F93-6002-4431-ADB4-3C62BD225D5C}"/>
                </a:ext>
              </a:extLst>
            </p:cNvPr>
            <p:cNvSpPr/>
            <p:nvPr/>
          </p:nvSpPr>
          <p:spPr>
            <a:xfrm rot="10800000">
              <a:off x="6513918" y="2183086"/>
              <a:ext cx="148629" cy="166136"/>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cxnSp>
          <p:nvCxnSpPr>
            <p:cNvPr id="143" name="直接箭头连接符 142">
              <a:extLst>
                <a:ext uri="{FF2B5EF4-FFF2-40B4-BE49-F238E27FC236}">
                  <a16:creationId xmlns:a16="http://schemas.microsoft.com/office/drawing/2014/main" id="{5B0AAC28-5B60-4D1F-AB9C-478C32405078}"/>
                </a:ext>
              </a:extLst>
            </p:cNvPr>
            <p:cNvCxnSpPr>
              <a:stCxn id="142" idx="0"/>
            </p:cNvCxnSpPr>
            <p:nvPr/>
          </p:nvCxnSpPr>
          <p:spPr>
            <a:xfrm>
              <a:off x="6588233" y="2349222"/>
              <a:ext cx="1" cy="81000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直接箭头连接符 143">
              <a:extLst>
                <a:ext uri="{FF2B5EF4-FFF2-40B4-BE49-F238E27FC236}">
                  <a16:creationId xmlns:a16="http://schemas.microsoft.com/office/drawing/2014/main" id="{5102F48D-40C8-436C-A268-8F7116FBAD6B}"/>
                </a:ext>
              </a:extLst>
            </p:cNvPr>
            <p:cNvCxnSpPr>
              <a:cxnSpLocks/>
            </p:cNvCxnSpPr>
            <p:nvPr/>
          </p:nvCxnSpPr>
          <p:spPr>
            <a:xfrm flipH="1">
              <a:off x="7038070" y="2847983"/>
              <a:ext cx="857" cy="2970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接连接符 144">
              <a:extLst>
                <a:ext uri="{FF2B5EF4-FFF2-40B4-BE49-F238E27FC236}">
                  <a16:creationId xmlns:a16="http://schemas.microsoft.com/office/drawing/2014/main" id="{8E8C377E-83D0-4145-B23A-44BC9422F03C}"/>
                </a:ext>
              </a:extLst>
            </p:cNvPr>
            <p:cNvCxnSpPr/>
            <p:nvPr/>
          </p:nvCxnSpPr>
          <p:spPr>
            <a:xfrm>
              <a:off x="6588232" y="2845586"/>
              <a:ext cx="4506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等腰三角形 145">
              <a:extLst>
                <a:ext uri="{FF2B5EF4-FFF2-40B4-BE49-F238E27FC236}">
                  <a16:creationId xmlns:a16="http://schemas.microsoft.com/office/drawing/2014/main" id="{6CE879BB-B2D2-40A6-9255-0344D16D0440}"/>
                </a:ext>
              </a:extLst>
            </p:cNvPr>
            <p:cNvSpPr/>
            <p:nvPr/>
          </p:nvSpPr>
          <p:spPr>
            <a:xfrm rot="10800000">
              <a:off x="7475699" y="2183087"/>
              <a:ext cx="148629" cy="166136"/>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cxnSp>
          <p:nvCxnSpPr>
            <p:cNvPr id="147" name="直接箭头连接符 146">
              <a:extLst>
                <a:ext uri="{FF2B5EF4-FFF2-40B4-BE49-F238E27FC236}">
                  <a16:creationId xmlns:a16="http://schemas.microsoft.com/office/drawing/2014/main" id="{0E9698DB-31BD-40E9-B34F-4BBBB1C2BC63}"/>
                </a:ext>
              </a:extLst>
            </p:cNvPr>
            <p:cNvCxnSpPr>
              <a:stCxn id="146" idx="0"/>
            </p:cNvCxnSpPr>
            <p:nvPr/>
          </p:nvCxnSpPr>
          <p:spPr>
            <a:xfrm>
              <a:off x="7550014" y="2349223"/>
              <a:ext cx="1" cy="81000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1" name="文本框 150">
              <a:extLst>
                <a:ext uri="{FF2B5EF4-FFF2-40B4-BE49-F238E27FC236}">
                  <a16:creationId xmlns:a16="http://schemas.microsoft.com/office/drawing/2014/main" id="{6F761011-C45D-4DFB-ACAC-8C2FBE7E6EA2}"/>
                </a:ext>
              </a:extLst>
            </p:cNvPr>
            <p:cNvSpPr txBox="1"/>
            <p:nvPr/>
          </p:nvSpPr>
          <p:spPr>
            <a:xfrm>
              <a:off x="6455705" y="1934995"/>
              <a:ext cx="537982" cy="245577"/>
            </a:xfrm>
            <a:prstGeom prst="rect">
              <a:avLst/>
            </a:prstGeom>
            <a:noFill/>
          </p:spPr>
          <p:txBody>
            <a:bodyPr wrap="square" rtlCol="0">
              <a:spAutoFit/>
            </a:bodyPr>
            <a:lstStyle/>
            <a:p>
              <a:r>
                <a:rPr lang="en-US" altLang="zh-CN" sz="1200" b="1" dirty="0"/>
                <a:t>C10</a:t>
              </a:r>
              <a:endParaRPr lang="zh-CN" altLang="en-US" sz="1200" b="1" dirty="0"/>
            </a:p>
          </p:txBody>
        </p:sp>
        <p:sp>
          <p:nvSpPr>
            <p:cNvPr id="152" name="文本框 151">
              <a:extLst>
                <a:ext uri="{FF2B5EF4-FFF2-40B4-BE49-F238E27FC236}">
                  <a16:creationId xmlns:a16="http://schemas.microsoft.com/office/drawing/2014/main" id="{06314C2F-1FB5-498E-B2BC-C2F087FF5CB9}"/>
                </a:ext>
              </a:extLst>
            </p:cNvPr>
            <p:cNvSpPr txBox="1"/>
            <p:nvPr/>
          </p:nvSpPr>
          <p:spPr>
            <a:xfrm>
              <a:off x="7363483" y="1934995"/>
              <a:ext cx="537982" cy="245577"/>
            </a:xfrm>
            <a:prstGeom prst="rect">
              <a:avLst/>
            </a:prstGeom>
            <a:noFill/>
          </p:spPr>
          <p:txBody>
            <a:bodyPr wrap="square" rtlCol="0">
              <a:spAutoFit/>
            </a:bodyPr>
            <a:lstStyle/>
            <a:p>
              <a:r>
                <a:rPr lang="en-US" altLang="zh-CN" sz="1200" b="1" dirty="0"/>
                <a:t>C11</a:t>
              </a:r>
              <a:endParaRPr lang="zh-CN" altLang="en-US" sz="1200" b="1" dirty="0"/>
            </a:p>
          </p:txBody>
        </p:sp>
        <p:cxnSp>
          <p:nvCxnSpPr>
            <p:cNvPr id="5" name="直接箭头连接符 4">
              <a:extLst>
                <a:ext uri="{FF2B5EF4-FFF2-40B4-BE49-F238E27FC236}">
                  <a16:creationId xmlns:a16="http://schemas.microsoft.com/office/drawing/2014/main" id="{60624EAF-603E-464C-BAA5-969F187D003E}"/>
                </a:ext>
              </a:extLst>
            </p:cNvPr>
            <p:cNvCxnSpPr>
              <a:stCxn id="52" idx="0"/>
            </p:cNvCxnSpPr>
            <p:nvPr/>
          </p:nvCxnSpPr>
          <p:spPr>
            <a:xfrm>
              <a:off x="2946743" y="571536"/>
              <a:ext cx="1" cy="810001"/>
            </a:xfrm>
            <a:prstGeom prst="straightConnector1">
              <a:avLst/>
            </a:prstGeom>
            <a:ln w="63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6" name="直接箭头连接符 5">
              <a:extLst>
                <a:ext uri="{FF2B5EF4-FFF2-40B4-BE49-F238E27FC236}">
                  <a16:creationId xmlns:a16="http://schemas.microsoft.com/office/drawing/2014/main" id="{D70030CC-76DB-4178-9169-4677AC9BAF72}"/>
                </a:ext>
              </a:extLst>
            </p:cNvPr>
            <p:cNvCxnSpPr>
              <a:cxnSpLocks/>
              <a:stCxn id="32" idx="0"/>
            </p:cNvCxnSpPr>
            <p:nvPr/>
          </p:nvCxnSpPr>
          <p:spPr>
            <a:xfrm>
              <a:off x="896343" y="571536"/>
              <a:ext cx="1" cy="796529"/>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89133D7F-8C7E-4C86-9C8E-10FCC61A81AD}"/>
                </a:ext>
              </a:extLst>
            </p:cNvPr>
            <p:cNvCxnSpPr/>
            <p:nvPr/>
          </p:nvCxnSpPr>
          <p:spPr>
            <a:xfrm>
              <a:off x="8030544" y="1349770"/>
              <a:ext cx="729000" cy="1"/>
            </a:xfrm>
            <a:prstGeom prst="line">
              <a:avLst/>
            </a:prstGeom>
            <a:ln w="25400">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9594CB02-9623-4963-A4C0-2AB2E30A814C}"/>
                </a:ext>
              </a:extLst>
            </p:cNvPr>
            <p:cNvCxnSpPr/>
            <p:nvPr/>
          </p:nvCxnSpPr>
          <p:spPr>
            <a:xfrm>
              <a:off x="4642885" y="1351784"/>
              <a:ext cx="2592000"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1A8403DC-1C04-49A0-81C5-3A3321069073}"/>
                </a:ext>
              </a:extLst>
            </p:cNvPr>
            <p:cNvCxnSpPr/>
            <p:nvPr/>
          </p:nvCxnSpPr>
          <p:spPr>
            <a:xfrm>
              <a:off x="3916512" y="1351784"/>
              <a:ext cx="1134000"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360A0633-8883-41E2-BFED-A46045FCED1F}"/>
                </a:ext>
              </a:extLst>
            </p:cNvPr>
            <p:cNvCxnSpPr>
              <a:cxnSpLocks/>
              <a:stCxn id="11" idx="1"/>
            </p:cNvCxnSpPr>
            <p:nvPr/>
          </p:nvCxnSpPr>
          <p:spPr>
            <a:xfrm>
              <a:off x="558158" y="1352159"/>
              <a:ext cx="2619000"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圆柱体 10">
              <a:extLst>
                <a:ext uri="{FF2B5EF4-FFF2-40B4-BE49-F238E27FC236}">
                  <a16:creationId xmlns:a16="http://schemas.microsoft.com/office/drawing/2014/main" id="{A8B93551-E268-4763-98DC-95862004DED5}"/>
                </a:ext>
              </a:extLst>
            </p:cNvPr>
            <p:cNvSpPr/>
            <p:nvPr/>
          </p:nvSpPr>
          <p:spPr>
            <a:xfrm rot="5400000">
              <a:off x="409685" y="1286760"/>
              <a:ext cx="166149" cy="130797"/>
            </a:xfrm>
            <a:prstGeom prst="ca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2" name="圆柱体 11">
              <a:extLst>
                <a:ext uri="{FF2B5EF4-FFF2-40B4-BE49-F238E27FC236}">
                  <a16:creationId xmlns:a16="http://schemas.microsoft.com/office/drawing/2014/main" id="{1F29E2E7-B6CA-4839-BA74-ECD3B769CC67}"/>
                </a:ext>
              </a:extLst>
            </p:cNvPr>
            <p:cNvSpPr/>
            <p:nvPr/>
          </p:nvSpPr>
          <p:spPr>
            <a:xfrm rot="5400000">
              <a:off x="813269" y="1167157"/>
              <a:ext cx="166150" cy="370004"/>
            </a:xfrm>
            <a:prstGeom prst="ca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13" name="圆柱体 12">
              <a:extLst>
                <a:ext uri="{FF2B5EF4-FFF2-40B4-BE49-F238E27FC236}">
                  <a16:creationId xmlns:a16="http://schemas.microsoft.com/office/drawing/2014/main" id="{3F132868-4777-431B-B44E-BBBAC0C51A21}"/>
                </a:ext>
              </a:extLst>
            </p:cNvPr>
            <p:cNvSpPr/>
            <p:nvPr/>
          </p:nvSpPr>
          <p:spPr>
            <a:xfrm rot="5400000">
              <a:off x="1252794" y="1167157"/>
              <a:ext cx="166150" cy="370004"/>
            </a:xfrm>
            <a:prstGeom prst="ca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4" name="圆柱体 13">
              <a:extLst>
                <a:ext uri="{FF2B5EF4-FFF2-40B4-BE49-F238E27FC236}">
                  <a16:creationId xmlns:a16="http://schemas.microsoft.com/office/drawing/2014/main" id="{9A0E88BE-7B10-447A-B58C-F2C917B9E968}"/>
                </a:ext>
              </a:extLst>
            </p:cNvPr>
            <p:cNvSpPr/>
            <p:nvPr/>
          </p:nvSpPr>
          <p:spPr>
            <a:xfrm rot="5400000">
              <a:off x="1618966" y="1258774"/>
              <a:ext cx="166149" cy="186770"/>
            </a:xfrm>
            <a:prstGeom prst="ca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5" name="圆柱体 14">
              <a:extLst>
                <a:ext uri="{FF2B5EF4-FFF2-40B4-BE49-F238E27FC236}">
                  <a16:creationId xmlns:a16="http://schemas.microsoft.com/office/drawing/2014/main" id="{C6DA7468-A82B-4770-B40B-0CA3677D4956}"/>
                </a:ext>
              </a:extLst>
            </p:cNvPr>
            <p:cNvSpPr/>
            <p:nvPr/>
          </p:nvSpPr>
          <p:spPr>
            <a:xfrm rot="5400000">
              <a:off x="2051715" y="1167157"/>
              <a:ext cx="166150" cy="370004"/>
            </a:xfrm>
            <a:prstGeom prst="ca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6" name="圆柱体 15">
              <a:extLst>
                <a:ext uri="{FF2B5EF4-FFF2-40B4-BE49-F238E27FC236}">
                  <a16:creationId xmlns:a16="http://schemas.microsoft.com/office/drawing/2014/main" id="{8931DA69-D668-4CFB-BAF1-95481B6DCBB9}"/>
                </a:ext>
              </a:extLst>
            </p:cNvPr>
            <p:cNvSpPr/>
            <p:nvPr/>
          </p:nvSpPr>
          <p:spPr>
            <a:xfrm rot="5400000">
              <a:off x="2527768" y="1167157"/>
              <a:ext cx="166150" cy="370004"/>
            </a:xfrm>
            <a:prstGeom prst="ca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7" name="圆柱体 16">
              <a:extLst>
                <a:ext uri="{FF2B5EF4-FFF2-40B4-BE49-F238E27FC236}">
                  <a16:creationId xmlns:a16="http://schemas.microsoft.com/office/drawing/2014/main" id="{4351FA2F-FCAD-43CA-B1B6-AFA71C4798C6}"/>
                </a:ext>
              </a:extLst>
            </p:cNvPr>
            <p:cNvSpPr/>
            <p:nvPr/>
          </p:nvSpPr>
          <p:spPr>
            <a:xfrm rot="5400000">
              <a:off x="2892066" y="1261940"/>
              <a:ext cx="136867" cy="177904"/>
            </a:xfrm>
            <a:prstGeom prst="ca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8" name="等腰三角形 17">
              <a:extLst>
                <a:ext uri="{FF2B5EF4-FFF2-40B4-BE49-F238E27FC236}">
                  <a16:creationId xmlns:a16="http://schemas.microsoft.com/office/drawing/2014/main" id="{4E3EE58C-37C3-42D1-B71A-D86828D92537}"/>
                </a:ext>
              </a:extLst>
            </p:cNvPr>
            <p:cNvSpPr/>
            <p:nvPr/>
          </p:nvSpPr>
          <p:spPr>
            <a:xfrm>
              <a:off x="3123911" y="1201918"/>
              <a:ext cx="123437" cy="20326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9" name="等腰三角形 18">
              <a:extLst>
                <a:ext uri="{FF2B5EF4-FFF2-40B4-BE49-F238E27FC236}">
                  <a16:creationId xmlns:a16="http://schemas.microsoft.com/office/drawing/2014/main" id="{CCA92171-FFAF-48D2-A797-D06260BC3D76}"/>
                </a:ext>
              </a:extLst>
            </p:cNvPr>
            <p:cNvSpPr/>
            <p:nvPr/>
          </p:nvSpPr>
          <p:spPr>
            <a:xfrm rot="10800000">
              <a:off x="3347056" y="954168"/>
              <a:ext cx="123437" cy="20326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20" name="等腰三角形 19">
              <a:extLst>
                <a:ext uri="{FF2B5EF4-FFF2-40B4-BE49-F238E27FC236}">
                  <a16:creationId xmlns:a16="http://schemas.microsoft.com/office/drawing/2014/main" id="{E073061B-2094-4558-BC61-214B4D089B50}"/>
                </a:ext>
              </a:extLst>
            </p:cNvPr>
            <p:cNvSpPr/>
            <p:nvPr/>
          </p:nvSpPr>
          <p:spPr>
            <a:xfrm rot="10800000">
              <a:off x="3588618" y="954168"/>
              <a:ext cx="123437" cy="20326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21" name="等腰三角形 20">
              <a:extLst>
                <a:ext uri="{FF2B5EF4-FFF2-40B4-BE49-F238E27FC236}">
                  <a16:creationId xmlns:a16="http://schemas.microsoft.com/office/drawing/2014/main" id="{D481A3EB-4956-42B7-A0F2-0E9CB4BF4F77}"/>
                </a:ext>
              </a:extLst>
            </p:cNvPr>
            <p:cNvSpPr/>
            <p:nvPr/>
          </p:nvSpPr>
          <p:spPr>
            <a:xfrm>
              <a:off x="3828854" y="1201918"/>
              <a:ext cx="123437" cy="20326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22" name="圆柱体 21">
              <a:extLst>
                <a:ext uri="{FF2B5EF4-FFF2-40B4-BE49-F238E27FC236}">
                  <a16:creationId xmlns:a16="http://schemas.microsoft.com/office/drawing/2014/main" id="{5C31DF5F-58EA-4D0A-93EC-C38AE73F6298}"/>
                </a:ext>
              </a:extLst>
            </p:cNvPr>
            <p:cNvSpPr/>
            <p:nvPr/>
          </p:nvSpPr>
          <p:spPr>
            <a:xfrm rot="5400000">
              <a:off x="4424025" y="1167156"/>
              <a:ext cx="166150" cy="370004"/>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23" name="圆柱体 22">
              <a:extLst>
                <a:ext uri="{FF2B5EF4-FFF2-40B4-BE49-F238E27FC236}">
                  <a16:creationId xmlns:a16="http://schemas.microsoft.com/office/drawing/2014/main" id="{81BF072F-8E0D-4CDD-976F-58AF93EF628B}"/>
                </a:ext>
              </a:extLst>
            </p:cNvPr>
            <p:cNvSpPr/>
            <p:nvPr/>
          </p:nvSpPr>
          <p:spPr>
            <a:xfrm rot="5400000">
              <a:off x="4863549" y="1167156"/>
              <a:ext cx="166150" cy="370004"/>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24" name="圆柱体 23">
              <a:extLst>
                <a:ext uri="{FF2B5EF4-FFF2-40B4-BE49-F238E27FC236}">
                  <a16:creationId xmlns:a16="http://schemas.microsoft.com/office/drawing/2014/main" id="{BB03C5EB-4E1C-406C-A742-4F46F7C738B1}"/>
                </a:ext>
              </a:extLst>
            </p:cNvPr>
            <p:cNvSpPr/>
            <p:nvPr/>
          </p:nvSpPr>
          <p:spPr>
            <a:xfrm rot="5400000">
              <a:off x="5387915" y="1167156"/>
              <a:ext cx="166150" cy="370004"/>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25" name="圆柱体 24">
              <a:extLst>
                <a:ext uri="{FF2B5EF4-FFF2-40B4-BE49-F238E27FC236}">
                  <a16:creationId xmlns:a16="http://schemas.microsoft.com/office/drawing/2014/main" id="{2925570D-2EE2-4FFE-B66B-E2D5537DB907}"/>
                </a:ext>
              </a:extLst>
            </p:cNvPr>
            <p:cNvSpPr/>
            <p:nvPr/>
          </p:nvSpPr>
          <p:spPr>
            <a:xfrm rot="5400000">
              <a:off x="5827440" y="1167156"/>
              <a:ext cx="166150" cy="370004"/>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26" name="圆柱体 25">
              <a:extLst>
                <a:ext uri="{FF2B5EF4-FFF2-40B4-BE49-F238E27FC236}">
                  <a16:creationId xmlns:a16="http://schemas.microsoft.com/office/drawing/2014/main" id="{5B7EE63D-CFE6-466A-9AF0-BC8C167F117B}"/>
                </a:ext>
              </a:extLst>
            </p:cNvPr>
            <p:cNvSpPr/>
            <p:nvPr/>
          </p:nvSpPr>
          <p:spPr>
            <a:xfrm rot="5400000">
              <a:off x="6337341" y="1167157"/>
              <a:ext cx="166150" cy="370004"/>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27" name="圆柱体 26">
              <a:extLst>
                <a:ext uri="{FF2B5EF4-FFF2-40B4-BE49-F238E27FC236}">
                  <a16:creationId xmlns:a16="http://schemas.microsoft.com/office/drawing/2014/main" id="{6B6AA123-0782-41AC-A438-452A2A3D6574}"/>
                </a:ext>
              </a:extLst>
            </p:cNvPr>
            <p:cNvSpPr/>
            <p:nvPr/>
          </p:nvSpPr>
          <p:spPr>
            <a:xfrm rot="5400000">
              <a:off x="6776866" y="1167157"/>
              <a:ext cx="166150" cy="370004"/>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28" name="圆柱体 27">
              <a:extLst>
                <a:ext uri="{FF2B5EF4-FFF2-40B4-BE49-F238E27FC236}">
                  <a16:creationId xmlns:a16="http://schemas.microsoft.com/office/drawing/2014/main" id="{DA0465E5-68CE-438C-8487-3C096FB29CC2}"/>
                </a:ext>
              </a:extLst>
            </p:cNvPr>
            <p:cNvSpPr/>
            <p:nvPr/>
          </p:nvSpPr>
          <p:spPr>
            <a:xfrm rot="5400000">
              <a:off x="4056977" y="1258773"/>
              <a:ext cx="166149" cy="186770"/>
            </a:xfrm>
            <a:prstGeom prst="ca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cxnSp>
          <p:nvCxnSpPr>
            <p:cNvPr id="29" name="直接连接符 28">
              <a:extLst>
                <a:ext uri="{FF2B5EF4-FFF2-40B4-BE49-F238E27FC236}">
                  <a16:creationId xmlns:a16="http://schemas.microsoft.com/office/drawing/2014/main" id="{B8D51C45-786D-4408-A458-8C0B2E5A6878}"/>
                </a:ext>
              </a:extLst>
            </p:cNvPr>
            <p:cNvCxnSpPr>
              <a:cxnSpLocks/>
              <a:stCxn id="18" idx="5"/>
              <a:endCxn id="19" idx="5"/>
            </p:cNvCxnSpPr>
            <p:nvPr/>
          </p:nvCxnSpPr>
          <p:spPr>
            <a:xfrm flipV="1">
              <a:off x="3216488" y="1055802"/>
              <a:ext cx="161427" cy="2477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CFA38434-DD79-44DE-9138-EE060A9789BB}"/>
                </a:ext>
              </a:extLst>
            </p:cNvPr>
            <p:cNvCxnSpPr>
              <a:cxnSpLocks/>
              <a:stCxn id="21" idx="1"/>
              <a:endCxn id="20" idx="1"/>
            </p:cNvCxnSpPr>
            <p:nvPr/>
          </p:nvCxnSpPr>
          <p:spPr>
            <a:xfrm flipH="1" flipV="1">
              <a:off x="3681195" y="1055802"/>
              <a:ext cx="178518" cy="2477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1D8332EE-ECA8-4E93-BA4D-3F4ED077F73E}"/>
                </a:ext>
              </a:extLst>
            </p:cNvPr>
            <p:cNvCxnSpPr>
              <a:cxnSpLocks/>
              <a:stCxn id="19" idx="1"/>
              <a:endCxn id="20" idx="5"/>
            </p:cNvCxnSpPr>
            <p:nvPr/>
          </p:nvCxnSpPr>
          <p:spPr>
            <a:xfrm>
              <a:off x="3439634" y="1055801"/>
              <a:ext cx="1798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等腰三角形 31">
              <a:extLst>
                <a:ext uri="{FF2B5EF4-FFF2-40B4-BE49-F238E27FC236}">
                  <a16:creationId xmlns:a16="http://schemas.microsoft.com/office/drawing/2014/main" id="{B7F99B46-F3D2-441B-8DD3-A040C057A519}"/>
                </a:ext>
              </a:extLst>
            </p:cNvPr>
            <p:cNvSpPr/>
            <p:nvPr/>
          </p:nvSpPr>
          <p:spPr>
            <a:xfrm rot="10800000">
              <a:off x="822029" y="405400"/>
              <a:ext cx="148629" cy="166136"/>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33" name="等腰三角形 32">
              <a:extLst>
                <a:ext uri="{FF2B5EF4-FFF2-40B4-BE49-F238E27FC236}">
                  <a16:creationId xmlns:a16="http://schemas.microsoft.com/office/drawing/2014/main" id="{B7955F26-D412-4883-822F-A5E7D5F0D90C}"/>
                </a:ext>
              </a:extLst>
            </p:cNvPr>
            <p:cNvSpPr/>
            <p:nvPr/>
          </p:nvSpPr>
          <p:spPr>
            <a:xfrm rot="10800000">
              <a:off x="1256394" y="405400"/>
              <a:ext cx="148629" cy="166136"/>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34" name="等腰三角形 33">
              <a:extLst>
                <a:ext uri="{FF2B5EF4-FFF2-40B4-BE49-F238E27FC236}">
                  <a16:creationId xmlns:a16="http://schemas.microsoft.com/office/drawing/2014/main" id="{5FA50DD7-A0DD-4AB2-AC44-9CF9D5C79A46}"/>
                </a:ext>
              </a:extLst>
            </p:cNvPr>
            <p:cNvSpPr/>
            <p:nvPr/>
          </p:nvSpPr>
          <p:spPr>
            <a:xfrm rot="10800000">
              <a:off x="2044344" y="405400"/>
              <a:ext cx="148629" cy="166136"/>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35" name="等腰三角形 34">
              <a:extLst>
                <a:ext uri="{FF2B5EF4-FFF2-40B4-BE49-F238E27FC236}">
                  <a16:creationId xmlns:a16="http://schemas.microsoft.com/office/drawing/2014/main" id="{05226C86-B00F-4112-94C0-62A09F5FC6FE}"/>
                </a:ext>
              </a:extLst>
            </p:cNvPr>
            <p:cNvSpPr/>
            <p:nvPr/>
          </p:nvSpPr>
          <p:spPr>
            <a:xfrm rot="10800000">
              <a:off x="1620065" y="405400"/>
              <a:ext cx="148629" cy="166136"/>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cxnSp>
          <p:nvCxnSpPr>
            <p:cNvPr id="36" name="直接箭头连接符 35">
              <a:extLst>
                <a:ext uri="{FF2B5EF4-FFF2-40B4-BE49-F238E27FC236}">
                  <a16:creationId xmlns:a16="http://schemas.microsoft.com/office/drawing/2014/main" id="{05A6AB8F-E5D4-4C8B-A6DA-A86B249D2091}"/>
                </a:ext>
              </a:extLst>
            </p:cNvPr>
            <p:cNvCxnSpPr>
              <a:stCxn id="35" idx="0"/>
            </p:cNvCxnSpPr>
            <p:nvPr/>
          </p:nvCxnSpPr>
          <p:spPr>
            <a:xfrm>
              <a:off x="1694379" y="571536"/>
              <a:ext cx="1" cy="810001"/>
            </a:xfrm>
            <a:prstGeom prst="straightConnector1">
              <a:avLst/>
            </a:prstGeom>
            <a:ln w="63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7" name="等腰三角形 36">
              <a:extLst>
                <a:ext uri="{FF2B5EF4-FFF2-40B4-BE49-F238E27FC236}">
                  <a16:creationId xmlns:a16="http://schemas.microsoft.com/office/drawing/2014/main" id="{F50E0752-3088-42B0-BA05-C52F0F32F29A}"/>
                </a:ext>
              </a:extLst>
            </p:cNvPr>
            <p:cNvSpPr/>
            <p:nvPr/>
          </p:nvSpPr>
          <p:spPr>
            <a:xfrm rot="10800000">
              <a:off x="2501952" y="405400"/>
              <a:ext cx="148629" cy="166136"/>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38" name="等腰三角形 37">
              <a:extLst>
                <a:ext uri="{FF2B5EF4-FFF2-40B4-BE49-F238E27FC236}">
                  <a16:creationId xmlns:a16="http://schemas.microsoft.com/office/drawing/2014/main" id="{F66699A7-8E48-402B-8540-EF502BF4DE15}"/>
                </a:ext>
              </a:extLst>
            </p:cNvPr>
            <p:cNvSpPr/>
            <p:nvPr/>
          </p:nvSpPr>
          <p:spPr>
            <a:xfrm rot="10800000">
              <a:off x="4403633" y="405400"/>
              <a:ext cx="148629" cy="166136"/>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cxnSp>
          <p:nvCxnSpPr>
            <p:cNvPr id="41" name="直接连接符 40">
              <a:extLst>
                <a:ext uri="{FF2B5EF4-FFF2-40B4-BE49-F238E27FC236}">
                  <a16:creationId xmlns:a16="http://schemas.microsoft.com/office/drawing/2014/main" id="{A9BE0766-2A73-41BD-9E20-ABD050E998F3}"/>
                </a:ext>
              </a:extLst>
            </p:cNvPr>
            <p:cNvCxnSpPr/>
            <p:nvPr/>
          </p:nvCxnSpPr>
          <p:spPr>
            <a:xfrm>
              <a:off x="4477948" y="1067900"/>
              <a:ext cx="4506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等腰三角形 41">
              <a:extLst>
                <a:ext uri="{FF2B5EF4-FFF2-40B4-BE49-F238E27FC236}">
                  <a16:creationId xmlns:a16="http://schemas.microsoft.com/office/drawing/2014/main" id="{6164225A-C422-4D1B-9179-E10804E2C265}"/>
                </a:ext>
              </a:extLst>
            </p:cNvPr>
            <p:cNvSpPr/>
            <p:nvPr/>
          </p:nvSpPr>
          <p:spPr>
            <a:xfrm rot="10800000">
              <a:off x="5365415" y="405400"/>
              <a:ext cx="148629" cy="166136"/>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cxnSp>
          <p:nvCxnSpPr>
            <p:cNvPr id="45" name="直接连接符 44">
              <a:extLst>
                <a:ext uri="{FF2B5EF4-FFF2-40B4-BE49-F238E27FC236}">
                  <a16:creationId xmlns:a16="http://schemas.microsoft.com/office/drawing/2014/main" id="{ACCE747E-3A7B-4CA0-BC87-EBA17635289A}"/>
                </a:ext>
              </a:extLst>
            </p:cNvPr>
            <p:cNvCxnSpPr/>
            <p:nvPr/>
          </p:nvCxnSpPr>
          <p:spPr>
            <a:xfrm>
              <a:off x="5439729" y="1067900"/>
              <a:ext cx="4506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等腰三角形 45">
              <a:extLst>
                <a:ext uri="{FF2B5EF4-FFF2-40B4-BE49-F238E27FC236}">
                  <a16:creationId xmlns:a16="http://schemas.microsoft.com/office/drawing/2014/main" id="{76045DBD-6290-47F1-9EED-EB65CD1B2140}"/>
                </a:ext>
              </a:extLst>
            </p:cNvPr>
            <p:cNvSpPr/>
            <p:nvPr/>
          </p:nvSpPr>
          <p:spPr>
            <a:xfrm rot="10800000">
              <a:off x="6332100" y="405400"/>
              <a:ext cx="148629" cy="166136"/>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cxnSp>
          <p:nvCxnSpPr>
            <p:cNvPr id="50" name="直接连接符 49">
              <a:extLst>
                <a:ext uri="{FF2B5EF4-FFF2-40B4-BE49-F238E27FC236}">
                  <a16:creationId xmlns:a16="http://schemas.microsoft.com/office/drawing/2014/main" id="{048536F9-E357-4FE5-A234-FA0579B028C7}"/>
                </a:ext>
              </a:extLst>
            </p:cNvPr>
            <p:cNvCxnSpPr>
              <a:cxnSpLocks/>
            </p:cNvCxnSpPr>
            <p:nvPr/>
          </p:nvCxnSpPr>
          <p:spPr>
            <a:xfrm flipH="1">
              <a:off x="454260" y="825153"/>
              <a:ext cx="3699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id="{A64E8933-236C-402F-91EC-DE88AA55BB37}"/>
                </a:ext>
              </a:extLst>
            </p:cNvPr>
            <p:cNvCxnSpPr>
              <a:cxnSpLocks/>
            </p:cNvCxnSpPr>
            <p:nvPr/>
          </p:nvCxnSpPr>
          <p:spPr>
            <a:xfrm>
              <a:off x="449305" y="824417"/>
              <a:ext cx="1" cy="540000"/>
            </a:xfrm>
            <a:prstGeom prst="straightConnector1">
              <a:avLst/>
            </a:prstGeom>
            <a:ln w="63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2" name="等腰三角形 51">
              <a:extLst>
                <a:ext uri="{FF2B5EF4-FFF2-40B4-BE49-F238E27FC236}">
                  <a16:creationId xmlns:a16="http://schemas.microsoft.com/office/drawing/2014/main" id="{86AF4D85-8396-4290-80B7-EF9BB86385A3}"/>
                </a:ext>
              </a:extLst>
            </p:cNvPr>
            <p:cNvSpPr/>
            <p:nvPr/>
          </p:nvSpPr>
          <p:spPr>
            <a:xfrm rot="10800000">
              <a:off x="2872428" y="405400"/>
              <a:ext cx="148629" cy="166136"/>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53" name="文本框 52">
              <a:extLst>
                <a:ext uri="{FF2B5EF4-FFF2-40B4-BE49-F238E27FC236}">
                  <a16:creationId xmlns:a16="http://schemas.microsoft.com/office/drawing/2014/main" id="{613691EE-538E-41C8-9D45-B46AC0E65BC3}"/>
                </a:ext>
              </a:extLst>
            </p:cNvPr>
            <p:cNvSpPr txBox="1"/>
            <p:nvPr/>
          </p:nvSpPr>
          <p:spPr>
            <a:xfrm>
              <a:off x="671541" y="1436880"/>
              <a:ext cx="537982" cy="245577"/>
            </a:xfrm>
            <a:prstGeom prst="rect">
              <a:avLst/>
            </a:prstGeom>
            <a:noFill/>
          </p:spPr>
          <p:txBody>
            <a:bodyPr wrap="square" rtlCol="0">
              <a:spAutoFit/>
            </a:bodyPr>
            <a:lstStyle/>
            <a:p>
              <a:r>
                <a:rPr lang="en-US" altLang="zh-CN" sz="1200" b="1" dirty="0"/>
                <a:t>L0-1</a:t>
              </a:r>
              <a:endParaRPr lang="zh-CN" altLang="en-US" sz="1200" b="1" dirty="0"/>
            </a:p>
          </p:txBody>
        </p:sp>
        <p:sp>
          <p:nvSpPr>
            <p:cNvPr id="54" name="文本框 53">
              <a:extLst>
                <a:ext uri="{FF2B5EF4-FFF2-40B4-BE49-F238E27FC236}">
                  <a16:creationId xmlns:a16="http://schemas.microsoft.com/office/drawing/2014/main" id="{A6396A15-5237-4070-B2CB-E302E777CB92}"/>
                </a:ext>
              </a:extLst>
            </p:cNvPr>
            <p:cNvSpPr txBox="1"/>
            <p:nvPr/>
          </p:nvSpPr>
          <p:spPr>
            <a:xfrm>
              <a:off x="1141791" y="1442305"/>
              <a:ext cx="537982" cy="245577"/>
            </a:xfrm>
            <a:prstGeom prst="rect">
              <a:avLst/>
            </a:prstGeom>
            <a:noFill/>
          </p:spPr>
          <p:txBody>
            <a:bodyPr wrap="square" rtlCol="0">
              <a:spAutoFit/>
            </a:bodyPr>
            <a:lstStyle/>
            <a:p>
              <a:r>
                <a:rPr lang="en-US" altLang="zh-CN" sz="1200" b="1" dirty="0"/>
                <a:t>L0-2</a:t>
              </a:r>
              <a:endParaRPr lang="zh-CN" altLang="en-US" sz="1200" b="1" dirty="0"/>
            </a:p>
          </p:txBody>
        </p:sp>
        <p:sp>
          <p:nvSpPr>
            <p:cNvPr id="55" name="文本框 54">
              <a:extLst>
                <a:ext uri="{FF2B5EF4-FFF2-40B4-BE49-F238E27FC236}">
                  <a16:creationId xmlns:a16="http://schemas.microsoft.com/office/drawing/2014/main" id="{6C2CACF9-A395-4B5A-8461-19F338729414}"/>
                </a:ext>
              </a:extLst>
            </p:cNvPr>
            <p:cNvSpPr txBox="1"/>
            <p:nvPr/>
          </p:nvSpPr>
          <p:spPr>
            <a:xfrm>
              <a:off x="1916290" y="1435218"/>
              <a:ext cx="537982" cy="245577"/>
            </a:xfrm>
            <a:prstGeom prst="rect">
              <a:avLst/>
            </a:prstGeom>
            <a:noFill/>
          </p:spPr>
          <p:txBody>
            <a:bodyPr wrap="square" rtlCol="0">
              <a:spAutoFit/>
            </a:bodyPr>
            <a:lstStyle/>
            <a:p>
              <a:r>
                <a:rPr lang="en-US" altLang="zh-CN" sz="1200" b="1" dirty="0"/>
                <a:t>L1-1</a:t>
              </a:r>
              <a:endParaRPr lang="zh-CN" altLang="en-US" sz="1200" b="1" dirty="0"/>
            </a:p>
          </p:txBody>
        </p:sp>
        <p:sp>
          <p:nvSpPr>
            <p:cNvPr id="56" name="文本框 55">
              <a:extLst>
                <a:ext uri="{FF2B5EF4-FFF2-40B4-BE49-F238E27FC236}">
                  <a16:creationId xmlns:a16="http://schemas.microsoft.com/office/drawing/2014/main" id="{BA0A57BF-275A-4E32-B428-2C43F3C371E6}"/>
                </a:ext>
              </a:extLst>
            </p:cNvPr>
            <p:cNvSpPr txBox="1"/>
            <p:nvPr/>
          </p:nvSpPr>
          <p:spPr>
            <a:xfrm>
              <a:off x="2386539" y="1440643"/>
              <a:ext cx="537982" cy="245577"/>
            </a:xfrm>
            <a:prstGeom prst="rect">
              <a:avLst/>
            </a:prstGeom>
            <a:noFill/>
          </p:spPr>
          <p:txBody>
            <a:bodyPr wrap="square" rtlCol="0">
              <a:spAutoFit/>
            </a:bodyPr>
            <a:lstStyle/>
            <a:p>
              <a:r>
                <a:rPr lang="en-US" altLang="zh-CN" sz="1200" b="1" dirty="0"/>
                <a:t>L1-2</a:t>
              </a:r>
              <a:endParaRPr lang="zh-CN" altLang="en-US" sz="1200" b="1" dirty="0"/>
            </a:p>
          </p:txBody>
        </p:sp>
        <p:sp>
          <p:nvSpPr>
            <p:cNvPr id="57" name="文本框 56">
              <a:extLst>
                <a:ext uri="{FF2B5EF4-FFF2-40B4-BE49-F238E27FC236}">
                  <a16:creationId xmlns:a16="http://schemas.microsoft.com/office/drawing/2014/main" id="{C1B02D5C-F643-472F-A561-8F70471A27B5}"/>
                </a:ext>
              </a:extLst>
            </p:cNvPr>
            <p:cNvSpPr txBox="1"/>
            <p:nvPr/>
          </p:nvSpPr>
          <p:spPr>
            <a:xfrm>
              <a:off x="2821317" y="1435217"/>
              <a:ext cx="537982" cy="245577"/>
            </a:xfrm>
            <a:prstGeom prst="rect">
              <a:avLst/>
            </a:prstGeom>
            <a:noFill/>
          </p:spPr>
          <p:txBody>
            <a:bodyPr wrap="square" rtlCol="0">
              <a:spAutoFit/>
            </a:bodyPr>
            <a:lstStyle/>
            <a:p>
              <a:r>
                <a:rPr lang="en-US" altLang="zh-CN" sz="1200" b="1" dirty="0"/>
                <a:t>LX</a:t>
              </a:r>
              <a:endParaRPr lang="zh-CN" altLang="en-US" sz="1200" b="1" dirty="0"/>
            </a:p>
          </p:txBody>
        </p:sp>
        <p:sp>
          <p:nvSpPr>
            <p:cNvPr id="58" name="文本框 57">
              <a:extLst>
                <a:ext uri="{FF2B5EF4-FFF2-40B4-BE49-F238E27FC236}">
                  <a16:creationId xmlns:a16="http://schemas.microsoft.com/office/drawing/2014/main" id="{DBB49D80-700D-487B-B441-AEA30C83FBF8}"/>
                </a:ext>
              </a:extLst>
            </p:cNvPr>
            <p:cNvSpPr txBox="1"/>
            <p:nvPr/>
          </p:nvSpPr>
          <p:spPr>
            <a:xfrm>
              <a:off x="3381345" y="1440642"/>
              <a:ext cx="537982" cy="245577"/>
            </a:xfrm>
            <a:prstGeom prst="rect">
              <a:avLst/>
            </a:prstGeom>
            <a:noFill/>
          </p:spPr>
          <p:txBody>
            <a:bodyPr wrap="square" rtlCol="0">
              <a:spAutoFit/>
            </a:bodyPr>
            <a:lstStyle/>
            <a:p>
              <a:r>
                <a:rPr lang="en-US" altLang="zh-CN" sz="1200" b="1" dirty="0"/>
                <a:t>BC1</a:t>
              </a:r>
              <a:endParaRPr lang="zh-CN" altLang="en-US" sz="1200" b="1" dirty="0"/>
            </a:p>
          </p:txBody>
        </p:sp>
        <p:sp>
          <p:nvSpPr>
            <p:cNvPr id="59" name="文本框 58">
              <a:extLst>
                <a:ext uri="{FF2B5EF4-FFF2-40B4-BE49-F238E27FC236}">
                  <a16:creationId xmlns:a16="http://schemas.microsoft.com/office/drawing/2014/main" id="{E4A5AFCB-9E4A-4139-AD68-A93C4495AC80}"/>
                </a:ext>
              </a:extLst>
            </p:cNvPr>
            <p:cNvSpPr txBox="1"/>
            <p:nvPr/>
          </p:nvSpPr>
          <p:spPr>
            <a:xfrm>
              <a:off x="3914666" y="1440642"/>
              <a:ext cx="537982" cy="245577"/>
            </a:xfrm>
            <a:prstGeom prst="rect">
              <a:avLst/>
            </a:prstGeom>
            <a:noFill/>
          </p:spPr>
          <p:txBody>
            <a:bodyPr wrap="square" rtlCol="0">
              <a:spAutoFit/>
            </a:bodyPr>
            <a:lstStyle/>
            <a:p>
              <a:r>
                <a:rPr lang="en-US" altLang="zh-CN" sz="1200" b="1" dirty="0"/>
                <a:t>TDS2</a:t>
              </a:r>
              <a:endParaRPr lang="zh-CN" altLang="en-US" sz="1200" b="1" dirty="0"/>
            </a:p>
          </p:txBody>
        </p:sp>
        <p:sp>
          <p:nvSpPr>
            <p:cNvPr id="60" name="文本框 59">
              <a:extLst>
                <a:ext uri="{FF2B5EF4-FFF2-40B4-BE49-F238E27FC236}">
                  <a16:creationId xmlns:a16="http://schemas.microsoft.com/office/drawing/2014/main" id="{E08B5469-D625-4615-80B1-756A465063D4}"/>
                </a:ext>
              </a:extLst>
            </p:cNvPr>
            <p:cNvSpPr txBox="1"/>
            <p:nvPr/>
          </p:nvSpPr>
          <p:spPr>
            <a:xfrm>
              <a:off x="1517634" y="1432987"/>
              <a:ext cx="537982" cy="245577"/>
            </a:xfrm>
            <a:prstGeom prst="rect">
              <a:avLst/>
            </a:prstGeom>
            <a:noFill/>
          </p:spPr>
          <p:txBody>
            <a:bodyPr wrap="square" rtlCol="0">
              <a:spAutoFit/>
            </a:bodyPr>
            <a:lstStyle/>
            <a:p>
              <a:r>
                <a:rPr lang="en-US" altLang="zh-CN" sz="1200" b="1" dirty="0"/>
                <a:t>TDS1</a:t>
              </a:r>
              <a:endParaRPr lang="zh-CN" altLang="en-US" sz="1200" b="1" dirty="0"/>
            </a:p>
          </p:txBody>
        </p:sp>
        <p:sp>
          <p:nvSpPr>
            <p:cNvPr id="61" name="文本框 60">
              <a:extLst>
                <a:ext uri="{FF2B5EF4-FFF2-40B4-BE49-F238E27FC236}">
                  <a16:creationId xmlns:a16="http://schemas.microsoft.com/office/drawing/2014/main" id="{95CDF6E3-6631-4C10-94CE-5A2DC0086C27}"/>
                </a:ext>
              </a:extLst>
            </p:cNvPr>
            <p:cNvSpPr txBox="1"/>
            <p:nvPr/>
          </p:nvSpPr>
          <p:spPr>
            <a:xfrm>
              <a:off x="357278" y="1428348"/>
              <a:ext cx="537982" cy="245577"/>
            </a:xfrm>
            <a:prstGeom prst="rect">
              <a:avLst/>
            </a:prstGeom>
            <a:noFill/>
          </p:spPr>
          <p:txBody>
            <a:bodyPr wrap="square" rtlCol="0">
              <a:spAutoFit/>
            </a:bodyPr>
            <a:lstStyle/>
            <a:p>
              <a:r>
                <a:rPr lang="en-US" altLang="zh-CN" sz="1200" b="1" dirty="0"/>
                <a:t>Gun</a:t>
              </a:r>
              <a:endParaRPr lang="zh-CN" altLang="en-US" sz="1200" b="1" dirty="0"/>
            </a:p>
          </p:txBody>
        </p:sp>
        <p:sp>
          <p:nvSpPr>
            <p:cNvPr id="62" name="文本框 61">
              <a:extLst>
                <a:ext uri="{FF2B5EF4-FFF2-40B4-BE49-F238E27FC236}">
                  <a16:creationId xmlns:a16="http://schemas.microsoft.com/office/drawing/2014/main" id="{B5F15694-ED17-47D8-9E5E-83F33458641B}"/>
                </a:ext>
              </a:extLst>
            </p:cNvPr>
            <p:cNvSpPr txBox="1"/>
            <p:nvPr/>
          </p:nvSpPr>
          <p:spPr>
            <a:xfrm>
              <a:off x="4313855" y="1432874"/>
              <a:ext cx="537982" cy="245577"/>
            </a:xfrm>
            <a:prstGeom prst="rect">
              <a:avLst/>
            </a:prstGeom>
            <a:noFill/>
          </p:spPr>
          <p:txBody>
            <a:bodyPr wrap="square" rtlCol="0">
              <a:spAutoFit/>
            </a:bodyPr>
            <a:lstStyle/>
            <a:p>
              <a:r>
                <a:rPr lang="en-US" altLang="zh-CN" sz="1200" b="1" dirty="0"/>
                <a:t>L2-1</a:t>
              </a:r>
              <a:endParaRPr lang="zh-CN" altLang="en-US" sz="1200" b="1" dirty="0"/>
            </a:p>
          </p:txBody>
        </p:sp>
        <p:sp>
          <p:nvSpPr>
            <p:cNvPr id="63" name="文本框 62">
              <a:extLst>
                <a:ext uri="{FF2B5EF4-FFF2-40B4-BE49-F238E27FC236}">
                  <a16:creationId xmlns:a16="http://schemas.microsoft.com/office/drawing/2014/main" id="{105F9168-2EC0-489E-A3F3-F6B2DE56DC1B}"/>
                </a:ext>
              </a:extLst>
            </p:cNvPr>
            <p:cNvSpPr txBox="1"/>
            <p:nvPr/>
          </p:nvSpPr>
          <p:spPr>
            <a:xfrm>
              <a:off x="4784104" y="1438298"/>
              <a:ext cx="537982" cy="245577"/>
            </a:xfrm>
            <a:prstGeom prst="rect">
              <a:avLst/>
            </a:prstGeom>
            <a:noFill/>
          </p:spPr>
          <p:txBody>
            <a:bodyPr wrap="square" rtlCol="0">
              <a:spAutoFit/>
            </a:bodyPr>
            <a:lstStyle/>
            <a:p>
              <a:r>
                <a:rPr lang="en-US" altLang="zh-CN" sz="1200" b="1" dirty="0"/>
                <a:t>L2-2</a:t>
              </a:r>
              <a:endParaRPr lang="zh-CN" altLang="en-US" sz="1200" b="1" dirty="0"/>
            </a:p>
          </p:txBody>
        </p:sp>
        <p:sp>
          <p:nvSpPr>
            <p:cNvPr id="64" name="文本框 63">
              <a:extLst>
                <a:ext uri="{FF2B5EF4-FFF2-40B4-BE49-F238E27FC236}">
                  <a16:creationId xmlns:a16="http://schemas.microsoft.com/office/drawing/2014/main" id="{5549B187-CD07-414A-8035-DD0F221048F4}"/>
                </a:ext>
              </a:extLst>
            </p:cNvPr>
            <p:cNvSpPr txBox="1"/>
            <p:nvPr/>
          </p:nvSpPr>
          <p:spPr>
            <a:xfrm>
              <a:off x="5233389" y="1441141"/>
              <a:ext cx="537982" cy="245577"/>
            </a:xfrm>
            <a:prstGeom prst="rect">
              <a:avLst/>
            </a:prstGeom>
            <a:noFill/>
          </p:spPr>
          <p:txBody>
            <a:bodyPr wrap="square" rtlCol="0">
              <a:spAutoFit/>
            </a:bodyPr>
            <a:lstStyle/>
            <a:p>
              <a:r>
                <a:rPr lang="en-US" altLang="zh-CN" sz="1200" b="1" dirty="0"/>
                <a:t>L2-3</a:t>
              </a:r>
              <a:endParaRPr lang="zh-CN" altLang="en-US" sz="1200" b="1" dirty="0"/>
            </a:p>
          </p:txBody>
        </p:sp>
        <p:sp>
          <p:nvSpPr>
            <p:cNvPr id="65" name="文本框 64">
              <a:extLst>
                <a:ext uri="{FF2B5EF4-FFF2-40B4-BE49-F238E27FC236}">
                  <a16:creationId xmlns:a16="http://schemas.microsoft.com/office/drawing/2014/main" id="{3AA0B279-A62A-4FB8-80B0-7D078D54D360}"/>
                </a:ext>
              </a:extLst>
            </p:cNvPr>
            <p:cNvSpPr txBox="1"/>
            <p:nvPr/>
          </p:nvSpPr>
          <p:spPr>
            <a:xfrm>
              <a:off x="5703639" y="1446563"/>
              <a:ext cx="537982" cy="245577"/>
            </a:xfrm>
            <a:prstGeom prst="rect">
              <a:avLst/>
            </a:prstGeom>
            <a:noFill/>
          </p:spPr>
          <p:txBody>
            <a:bodyPr wrap="square" rtlCol="0">
              <a:spAutoFit/>
            </a:bodyPr>
            <a:lstStyle/>
            <a:p>
              <a:r>
                <a:rPr lang="en-US" altLang="zh-CN" sz="1200" b="1" dirty="0"/>
                <a:t>L2-4</a:t>
              </a:r>
              <a:endParaRPr lang="zh-CN" altLang="en-US" sz="1200" b="1" dirty="0"/>
            </a:p>
          </p:txBody>
        </p:sp>
        <p:sp>
          <p:nvSpPr>
            <p:cNvPr id="66" name="文本框 65">
              <a:extLst>
                <a:ext uri="{FF2B5EF4-FFF2-40B4-BE49-F238E27FC236}">
                  <a16:creationId xmlns:a16="http://schemas.microsoft.com/office/drawing/2014/main" id="{73F2F954-4AE7-41B4-A903-312ACFD3BACA}"/>
                </a:ext>
              </a:extLst>
            </p:cNvPr>
            <p:cNvSpPr txBox="1"/>
            <p:nvPr/>
          </p:nvSpPr>
          <p:spPr>
            <a:xfrm>
              <a:off x="6202434" y="1432874"/>
              <a:ext cx="537982" cy="245577"/>
            </a:xfrm>
            <a:prstGeom prst="rect">
              <a:avLst/>
            </a:prstGeom>
            <a:noFill/>
          </p:spPr>
          <p:txBody>
            <a:bodyPr wrap="square" rtlCol="0">
              <a:spAutoFit/>
            </a:bodyPr>
            <a:lstStyle/>
            <a:p>
              <a:r>
                <a:rPr lang="en-US" altLang="zh-CN" sz="1200" b="1" dirty="0"/>
                <a:t>L2-5</a:t>
              </a:r>
              <a:endParaRPr lang="zh-CN" altLang="en-US" sz="1200" b="1" dirty="0"/>
            </a:p>
          </p:txBody>
        </p:sp>
        <p:sp>
          <p:nvSpPr>
            <p:cNvPr id="67" name="文本框 66">
              <a:extLst>
                <a:ext uri="{FF2B5EF4-FFF2-40B4-BE49-F238E27FC236}">
                  <a16:creationId xmlns:a16="http://schemas.microsoft.com/office/drawing/2014/main" id="{407BD0D4-4728-4C3E-895E-066D9A5FE46F}"/>
                </a:ext>
              </a:extLst>
            </p:cNvPr>
            <p:cNvSpPr txBox="1"/>
            <p:nvPr/>
          </p:nvSpPr>
          <p:spPr>
            <a:xfrm>
              <a:off x="6672683" y="1438298"/>
              <a:ext cx="537982" cy="245577"/>
            </a:xfrm>
            <a:prstGeom prst="rect">
              <a:avLst/>
            </a:prstGeom>
            <a:noFill/>
          </p:spPr>
          <p:txBody>
            <a:bodyPr wrap="square" rtlCol="0">
              <a:spAutoFit/>
            </a:bodyPr>
            <a:lstStyle/>
            <a:p>
              <a:r>
                <a:rPr lang="en-US" altLang="zh-CN" sz="1200" b="1" dirty="0"/>
                <a:t>L2-6</a:t>
              </a:r>
              <a:endParaRPr lang="zh-CN" altLang="en-US" sz="1200" b="1" dirty="0"/>
            </a:p>
          </p:txBody>
        </p:sp>
        <p:sp>
          <p:nvSpPr>
            <p:cNvPr id="68" name="文本框 67">
              <a:extLst>
                <a:ext uri="{FF2B5EF4-FFF2-40B4-BE49-F238E27FC236}">
                  <a16:creationId xmlns:a16="http://schemas.microsoft.com/office/drawing/2014/main" id="{5DCC309C-ECF6-4D4F-BCF5-26E5DC1FE51D}"/>
                </a:ext>
              </a:extLst>
            </p:cNvPr>
            <p:cNvSpPr txBox="1"/>
            <p:nvPr/>
          </p:nvSpPr>
          <p:spPr>
            <a:xfrm>
              <a:off x="6239073" y="154271"/>
              <a:ext cx="537982" cy="245577"/>
            </a:xfrm>
            <a:prstGeom prst="rect">
              <a:avLst/>
            </a:prstGeom>
            <a:noFill/>
          </p:spPr>
          <p:txBody>
            <a:bodyPr wrap="square" rtlCol="0">
              <a:spAutoFit/>
            </a:bodyPr>
            <a:lstStyle/>
            <a:p>
              <a:r>
                <a:rPr lang="en-US" altLang="zh-CN" sz="1200" b="1" dirty="0"/>
                <a:t>C3</a:t>
              </a:r>
              <a:endParaRPr lang="zh-CN" altLang="en-US" sz="1200" b="1" dirty="0"/>
            </a:p>
          </p:txBody>
        </p:sp>
        <p:sp>
          <p:nvSpPr>
            <p:cNvPr id="69" name="文本框 68">
              <a:extLst>
                <a:ext uri="{FF2B5EF4-FFF2-40B4-BE49-F238E27FC236}">
                  <a16:creationId xmlns:a16="http://schemas.microsoft.com/office/drawing/2014/main" id="{49B52B2D-0022-4D93-9D18-C12708DDCB1F}"/>
                </a:ext>
              </a:extLst>
            </p:cNvPr>
            <p:cNvSpPr txBox="1"/>
            <p:nvPr/>
          </p:nvSpPr>
          <p:spPr>
            <a:xfrm>
              <a:off x="4345420" y="154271"/>
              <a:ext cx="537982" cy="245577"/>
            </a:xfrm>
            <a:prstGeom prst="rect">
              <a:avLst/>
            </a:prstGeom>
            <a:noFill/>
          </p:spPr>
          <p:txBody>
            <a:bodyPr wrap="square" rtlCol="0">
              <a:spAutoFit/>
            </a:bodyPr>
            <a:lstStyle/>
            <a:p>
              <a:r>
                <a:rPr lang="en-US" altLang="zh-CN" sz="1200" b="1" dirty="0"/>
                <a:t>C1</a:t>
              </a:r>
              <a:endParaRPr lang="zh-CN" altLang="en-US" sz="1200" b="1" dirty="0"/>
            </a:p>
          </p:txBody>
        </p:sp>
        <p:sp>
          <p:nvSpPr>
            <p:cNvPr id="70" name="文本框 69">
              <a:extLst>
                <a:ext uri="{FF2B5EF4-FFF2-40B4-BE49-F238E27FC236}">
                  <a16:creationId xmlns:a16="http://schemas.microsoft.com/office/drawing/2014/main" id="{B752B2FE-2675-4FCB-BB1F-81A50F738A18}"/>
                </a:ext>
              </a:extLst>
            </p:cNvPr>
            <p:cNvSpPr txBox="1"/>
            <p:nvPr/>
          </p:nvSpPr>
          <p:spPr>
            <a:xfrm>
              <a:off x="5302753" y="150261"/>
              <a:ext cx="537982" cy="245577"/>
            </a:xfrm>
            <a:prstGeom prst="rect">
              <a:avLst/>
            </a:prstGeom>
            <a:noFill/>
          </p:spPr>
          <p:txBody>
            <a:bodyPr wrap="square" rtlCol="0">
              <a:spAutoFit/>
            </a:bodyPr>
            <a:lstStyle/>
            <a:p>
              <a:r>
                <a:rPr lang="en-US" altLang="zh-CN" sz="1200" b="1" dirty="0"/>
                <a:t>C2</a:t>
              </a:r>
              <a:endParaRPr lang="zh-CN" altLang="en-US" sz="1200" b="1" dirty="0"/>
            </a:p>
          </p:txBody>
        </p:sp>
        <p:sp>
          <p:nvSpPr>
            <p:cNvPr id="71" name="文本框 70">
              <a:extLst>
                <a:ext uri="{FF2B5EF4-FFF2-40B4-BE49-F238E27FC236}">
                  <a16:creationId xmlns:a16="http://schemas.microsoft.com/office/drawing/2014/main" id="{29BC7B4D-B0D8-4321-87F8-A36379EAE934}"/>
                </a:ext>
              </a:extLst>
            </p:cNvPr>
            <p:cNvSpPr txBox="1"/>
            <p:nvPr/>
          </p:nvSpPr>
          <p:spPr>
            <a:xfrm>
              <a:off x="1966964" y="154271"/>
              <a:ext cx="537982" cy="245577"/>
            </a:xfrm>
            <a:prstGeom prst="rect">
              <a:avLst/>
            </a:prstGeom>
            <a:noFill/>
          </p:spPr>
          <p:txBody>
            <a:bodyPr wrap="square" rtlCol="0">
              <a:spAutoFit/>
            </a:bodyPr>
            <a:lstStyle/>
            <a:p>
              <a:r>
                <a:rPr lang="en-US" altLang="zh-CN" sz="1200" b="1" dirty="0"/>
                <a:t>S4</a:t>
              </a:r>
              <a:endParaRPr lang="zh-CN" altLang="en-US" sz="1200" b="1" dirty="0"/>
            </a:p>
          </p:txBody>
        </p:sp>
        <p:sp>
          <p:nvSpPr>
            <p:cNvPr id="72" name="文本框 71">
              <a:extLst>
                <a:ext uri="{FF2B5EF4-FFF2-40B4-BE49-F238E27FC236}">
                  <a16:creationId xmlns:a16="http://schemas.microsoft.com/office/drawing/2014/main" id="{D48FD5C0-633B-4064-89AD-618F0DB951F3}"/>
                </a:ext>
              </a:extLst>
            </p:cNvPr>
            <p:cNvSpPr txBox="1"/>
            <p:nvPr/>
          </p:nvSpPr>
          <p:spPr>
            <a:xfrm>
              <a:off x="2386905" y="154271"/>
              <a:ext cx="537982" cy="245577"/>
            </a:xfrm>
            <a:prstGeom prst="rect">
              <a:avLst/>
            </a:prstGeom>
            <a:noFill/>
          </p:spPr>
          <p:txBody>
            <a:bodyPr wrap="square" rtlCol="0">
              <a:spAutoFit/>
            </a:bodyPr>
            <a:lstStyle/>
            <a:p>
              <a:r>
                <a:rPr lang="en-US" altLang="zh-CN" sz="1200" b="1" dirty="0"/>
                <a:t>S5</a:t>
              </a:r>
              <a:endParaRPr lang="zh-CN" altLang="en-US" sz="1200" b="1" dirty="0"/>
            </a:p>
          </p:txBody>
        </p:sp>
        <p:sp>
          <p:nvSpPr>
            <p:cNvPr id="73" name="文本框 72">
              <a:extLst>
                <a:ext uri="{FF2B5EF4-FFF2-40B4-BE49-F238E27FC236}">
                  <a16:creationId xmlns:a16="http://schemas.microsoft.com/office/drawing/2014/main" id="{FBD4D396-B10C-4590-8604-1C021A679CED}"/>
                </a:ext>
              </a:extLst>
            </p:cNvPr>
            <p:cNvSpPr txBox="1"/>
            <p:nvPr/>
          </p:nvSpPr>
          <p:spPr>
            <a:xfrm>
              <a:off x="1566318" y="154271"/>
              <a:ext cx="537982" cy="245577"/>
            </a:xfrm>
            <a:prstGeom prst="rect">
              <a:avLst/>
            </a:prstGeom>
            <a:noFill/>
          </p:spPr>
          <p:txBody>
            <a:bodyPr wrap="square" rtlCol="0">
              <a:spAutoFit/>
            </a:bodyPr>
            <a:lstStyle/>
            <a:p>
              <a:r>
                <a:rPr lang="en-US" altLang="zh-CN" sz="1200" b="1" dirty="0"/>
                <a:t>S3</a:t>
              </a:r>
              <a:endParaRPr lang="zh-CN" altLang="en-US" sz="1200" b="1" dirty="0"/>
            </a:p>
          </p:txBody>
        </p:sp>
        <p:sp>
          <p:nvSpPr>
            <p:cNvPr id="74" name="文本框 73">
              <a:extLst>
                <a:ext uri="{FF2B5EF4-FFF2-40B4-BE49-F238E27FC236}">
                  <a16:creationId xmlns:a16="http://schemas.microsoft.com/office/drawing/2014/main" id="{15CB3F83-C69C-400D-92D8-BD8D9E1FE53F}"/>
                </a:ext>
              </a:extLst>
            </p:cNvPr>
            <p:cNvSpPr txBox="1"/>
            <p:nvPr/>
          </p:nvSpPr>
          <p:spPr>
            <a:xfrm>
              <a:off x="771888" y="154271"/>
              <a:ext cx="537982" cy="245577"/>
            </a:xfrm>
            <a:prstGeom prst="rect">
              <a:avLst/>
            </a:prstGeom>
            <a:noFill/>
          </p:spPr>
          <p:txBody>
            <a:bodyPr wrap="square" rtlCol="0">
              <a:spAutoFit/>
            </a:bodyPr>
            <a:lstStyle/>
            <a:p>
              <a:r>
                <a:rPr lang="en-US" altLang="zh-CN" sz="1200" b="1" dirty="0"/>
                <a:t>S1</a:t>
              </a:r>
              <a:endParaRPr lang="zh-CN" altLang="en-US" sz="1200" b="1" dirty="0"/>
            </a:p>
          </p:txBody>
        </p:sp>
        <p:sp>
          <p:nvSpPr>
            <p:cNvPr id="75" name="文本框 74">
              <a:extLst>
                <a:ext uri="{FF2B5EF4-FFF2-40B4-BE49-F238E27FC236}">
                  <a16:creationId xmlns:a16="http://schemas.microsoft.com/office/drawing/2014/main" id="{DFD5B8F4-7EAF-4DD8-9053-A168EC241E16}"/>
                </a:ext>
              </a:extLst>
            </p:cNvPr>
            <p:cNvSpPr txBox="1"/>
            <p:nvPr/>
          </p:nvSpPr>
          <p:spPr>
            <a:xfrm>
              <a:off x="1185524" y="154271"/>
              <a:ext cx="537982" cy="245577"/>
            </a:xfrm>
            <a:prstGeom prst="rect">
              <a:avLst/>
            </a:prstGeom>
            <a:noFill/>
          </p:spPr>
          <p:txBody>
            <a:bodyPr wrap="square" rtlCol="0">
              <a:spAutoFit/>
            </a:bodyPr>
            <a:lstStyle/>
            <a:p>
              <a:r>
                <a:rPr lang="en-US" altLang="zh-CN" sz="1200" b="1" dirty="0"/>
                <a:t>S2</a:t>
              </a:r>
              <a:endParaRPr lang="zh-CN" altLang="en-US" sz="1200" b="1" dirty="0"/>
            </a:p>
          </p:txBody>
        </p:sp>
        <p:sp>
          <p:nvSpPr>
            <p:cNvPr id="76" name="文本框 75">
              <a:extLst>
                <a:ext uri="{FF2B5EF4-FFF2-40B4-BE49-F238E27FC236}">
                  <a16:creationId xmlns:a16="http://schemas.microsoft.com/office/drawing/2014/main" id="{61D95AC7-4C72-4A78-9E58-48C7E8C975EF}"/>
                </a:ext>
              </a:extLst>
            </p:cNvPr>
            <p:cNvSpPr txBox="1"/>
            <p:nvPr/>
          </p:nvSpPr>
          <p:spPr>
            <a:xfrm>
              <a:off x="2809074" y="154271"/>
              <a:ext cx="537982" cy="245577"/>
            </a:xfrm>
            <a:prstGeom prst="rect">
              <a:avLst/>
            </a:prstGeom>
            <a:noFill/>
          </p:spPr>
          <p:txBody>
            <a:bodyPr wrap="square" rtlCol="0">
              <a:spAutoFit/>
            </a:bodyPr>
            <a:lstStyle/>
            <a:p>
              <a:r>
                <a:rPr lang="en-US" altLang="zh-CN" sz="1200" b="1" dirty="0"/>
                <a:t>KX</a:t>
              </a:r>
              <a:endParaRPr lang="zh-CN" altLang="en-US" sz="1200" b="1" dirty="0"/>
            </a:p>
          </p:txBody>
        </p:sp>
        <p:cxnSp>
          <p:nvCxnSpPr>
            <p:cNvPr id="77" name="直接箭头连接符 76">
              <a:extLst>
                <a:ext uri="{FF2B5EF4-FFF2-40B4-BE49-F238E27FC236}">
                  <a16:creationId xmlns:a16="http://schemas.microsoft.com/office/drawing/2014/main" id="{8EABA706-FB46-4813-B0EF-B894322320B6}"/>
                </a:ext>
              </a:extLst>
            </p:cNvPr>
            <p:cNvCxnSpPr>
              <a:cxnSpLocks/>
            </p:cNvCxnSpPr>
            <p:nvPr/>
          </p:nvCxnSpPr>
          <p:spPr>
            <a:xfrm>
              <a:off x="4140817" y="833212"/>
              <a:ext cx="1" cy="540000"/>
            </a:xfrm>
            <a:prstGeom prst="straightConnector1">
              <a:avLst/>
            </a:prstGeom>
            <a:ln w="63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8" name="等腰三角形 77">
              <a:extLst>
                <a:ext uri="{FF2B5EF4-FFF2-40B4-BE49-F238E27FC236}">
                  <a16:creationId xmlns:a16="http://schemas.microsoft.com/office/drawing/2014/main" id="{F01D79C1-5857-4A59-A9CD-128391663381}"/>
                </a:ext>
              </a:extLst>
            </p:cNvPr>
            <p:cNvSpPr/>
            <p:nvPr/>
          </p:nvSpPr>
          <p:spPr>
            <a:xfrm>
              <a:off x="7192700" y="1231951"/>
              <a:ext cx="123437" cy="20326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79" name="等腰三角形 78">
              <a:extLst>
                <a:ext uri="{FF2B5EF4-FFF2-40B4-BE49-F238E27FC236}">
                  <a16:creationId xmlns:a16="http://schemas.microsoft.com/office/drawing/2014/main" id="{860C8013-DD82-4099-B331-0DCA1AFA45C5}"/>
                </a:ext>
              </a:extLst>
            </p:cNvPr>
            <p:cNvSpPr/>
            <p:nvPr/>
          </p:nvSpPr>
          <p:spPr>
            <a:xfrm rot="10800000">
              <a:off x="7415845" y="984201"/>
              <a:ext cx="123437" cy="20326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80" name="等腰三角形 79">
              <a:extLst>
                <a:ext uri="{FF2B5EF4-FFF2-40B4-BE49-F238E27FC236}">
                  <a16:creationId xmlns:a16="http://schemas.microsoft.com/office/drawing/2014/main" id="{9E8AF2D1-5BC5-4B74-ACAB-4522B736DFA9}"/>
                </a:ext>
              </a:extLst>
            </p:cNvPr>
            <p:cNvSpPr/>
            <p:nvPr/>
          </p:nvSpPr>
          <p:spPr>
            <a:xfrm rot="10800000">
              <a:off x="7657407" y="984201"/>
              <a:ext cx="123437" cy="20326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81" name="等腰三角形 80">
              <a:extLst>
                <a:ext uri="{FF2B5EF4-FFF2-40B4-BE49-F238E27FC236}">
                  <a16:creationId xmlns:a16="http://schemas.microsoft.com/office/drawing/2014/main" id="{44CFB7BF-B646-4C03-BE96-84F70412A67B}"/>
                </a:ext>
              </a:extLst>
            </p:cNvPr>
            <p:cNvSpPr/>
            <p:nvPr/>
          </p:nvSpPr>
          <p:spPr>
            <a:xfrm>
              <a:off x="7897643" y="1231951"/>
              <a:ext cx="123437" cy="20326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cxnSp>
          <p:nvCxnSpPr>
            <p:cNvPr id="82" name="直接连接符 81">
              <a:extLst>
                <a:ext uri="{FF2B5EF4-FFF2-40B4-BE49-F238E27FC236}">
                  <a16:creationId xmlns:a16="http://schemas.microsoft.com/office/drawing/2014/main" id="{5D1EDD3E-CDBD-47B4-A5F3-5D82B2E06DF5}"/>
                </a:ext>
              </a:extLst>
            </p:cNvPr>
            <p:cNvCxnSpPr>
              <a:cxnSpLocks/>
              <a:stCxn id="78" idx="5"/>
              <a:endCxn id="79" idx="5"/>
            </p:cNvCxnSpPr>
            <p:nvPr/>
          </p:nvCxnSpPr>
          <p:spPr>
            <a:xfrm flipV="1">
              <a:off x="7285277" y="1085835"/>
              <a:ext cx="161427" cy="2477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6E77FD45-B8DF-4ED0-8B2B-601AABE43B48}"/>
                </a:ext>
              </a:extLst>
            </p:cNvPr>
            <p:cNvCxnSpPr>
              <a:cxnSpLocks/>
              <a:stCxn id="81" idx="1"/>
              <a:endCxn id="80" idx="1"/>
            </p:cNvCxnSpPr>
            <p:nvPr/>
          </p:nvCxnSpPr>
          <p:spPr>
            <a:xfrm flipH="1" flipV="1">
              <a:off x="7749984" y="1085835"/>
              <a:ext cx="178518" cy="2477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F9887E11-792B-45F5-8F13-16B29215AA11}"/>
                </a:ext>
              </a:extLst>
            </p:cNvPr>
            <p:cNvCxnSpPr>
              <a:cxnSpLocks/>
              <a:stCxn id="79" idx="1"/>
              <a:endCxn id="80" idx="5"/>
            </p:cNvCxnSpPr>
            <p:nvPr/>
          </p:nvCxnSpPr>
          <p:spPr>
            <a:xfrm>
              <a:off x="7508423" y="1085834"/>
              <a:ext cx="1798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文本框 84">
              <a:extLst>
                <a:ext uri="{FF2B5EF4-FFF2-40B4-BE49-F238E27FC236}">
                  <a16:creationId xmlns:a16="http://schemas.microsoft.com/office/drawing/2014/main" id="{1F83B935-8C8F-4430-92E0-7C63FE5F3BB9}"/>
                </a:ext>
              </a:extLst>
            </p:cNvPr>
            <p:cNvSpPr txBox="1"/>
            <p:nvPr/>
          </p:nvSpPr>
          <p:spPr>
            <a:xfrm>
              <a:off x="7450134" y="1470675"/>
              <a:ext cx="537982" cy="245577"/>
            </a:xfrm>
            <a:prstGeom prst="rect">
              <a:avLst/>
            </a:prstGeom>
            <a:noFill/>
          </p:spPr>
          <p:txBody>
            <a:bodyPr wrap="square" rtlCol="0">
              <a:spAutoFit/>
            </a:bodyPr>
            <a:lstStyle/>
            <a:p>
              <a:r>
                <a:rPr lang="en-US" altLang="zh-CN" sz="1200" b="1" dirty="0"/>
                <a:t>BC2</a:t>
              </a:r>
              <a:endParaRPr lang="zh-CN" altLang="en-US" sz="1200" b="1" dirty="0"/>
            </a:p>
          </p:txBody>
        </p:sp>
        <p:cxnSp>
          <p:nvCxnSpPr>
            <p:cNvPr id="86" name="直接连接符 85">
              <a:extLst>
                <a:ext uri="{FF2B5EF4-FFF2-40B4-BE49-F238E27FC236}">
                  <a16:creationId xmlns:a16="http://schemas.microsoft.com/office/drawing/2014/main" id="{97555BF2-6A31-44FF-A700-8046FB948ADF}"/>
                </a:ext>
              </a:extLst>
            </p:cNvPr>
            <p:cNvCxnSpPr/>
            <p:nvPr/>
          </p:nvCxnSpPr>
          <p:spPr>
            <a:xfrm>
              <a:off x="742336" y="3106538"/>
              <a:ext cx="7155000"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圆柱体 86">
              <a:extLst>
                <a:ext uri="{FF2B5EF4-FFF2-40B4-BE49-F238E27FC236}">
                  <a16:creationId xmlns:a16="http://schemas.microsoft.com/office/drawing/2014/main" id="{0574C5EC-BDD3-4BFC-A080-6951F188F722}"/>
                </a:ext>
              </a:extLst>
            </p:cNvPr>
            <p:cNvSpPr/>
            <p:nvPr/>
          </p:nvSpPr>
          <p:spPr>
            <a:xfrm rot="5400000">
              <a:off x="806277" y="2921910"/>
              <a:ext cx="166150" cy="370004"/>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88" name="圆柱体 87">
              <a:extLst>
                <a:ext uri="{FF2B5EF4-FFF2-40B4-BE49-F238E27FC236}">
                  <a16:creationId xmlns:a16="http://schemas.microsoft.com/office/drawing/2014/main" id="{1A1EED28-ABEC-49FF-B980-4230B45887EF}"/>
                </a:ext>
              </a:extLst>
            </p:cNvPr>
            <p:cNvSpPr/>
            <p:nvPr/>
          </p:nvSpPr>
          <p:spPr>
            <a:xfrm rot="5400000">
              <a:off x="1245801" y="2921910"/>
              <a:ext cx="166150" cy="370004"/>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89" name="圆柱体 88">
              <a:extLst>
                <a:ext uri="{FF2B5EF4-FFF2-40B4-BE49-F238E27FC236}">
                  <a16:creationId xmlns:a16="http://schemas.microsoft.com/office/drawing/2014/main" id="{1C954853-0220-4320-A18B-18E33E786419}"/>
                </a:ext>
              </a:extLst>
            </p:cNvPr>
            <p:cNvSpPr/>
            <p:nvPr/>
          </p:nvSpPr>
          <p:spPr>
            <a:xfrm rot="5400000">
              <a:off x="1770167" y="2921910"/>
              <a:ext cx="166150" cy="370004"/>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90" name="圆柱体 89">
              <a:extLst>
                <a:ext uri="{FF2B5EF4-FFF2-40B4-BE49-F238E27FC236}">
                  <a16:creationId xmlns:a16="http://schemas.microsoft.com/office/drawing/2014/main" id="{1D1F72CC-0155-44CD-816E-52F2589E7128}"/>
                </a:ext>
              </a:extLst>
            </p:cNvPr>
            <p:cNvSpPr/>
            <p:nvPr/>
          </p:nvSpPr>
          <p:spPr>
            <a:xfrm rot="5400000">
              <a:off x="2209692" y="2921910"/>
              <a:ext cx="166150" cy="370004"/>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91" name="圆柱体 90">
              <a:extLst>
                <a:ext uri="{FF2B5EF4-FFF2-40B4-BE49-F238E27FC236}">
                  <a16:creationId xmlns:a16="http://schemas.microsoft.com/office/drawing/2014/main" id="{B81E58B2-F49F-433D-ADEC-04EFAD190128}"/>
                </a:ext>
              </a:extLst>
            </p:cNvPr>
            <p:cNvSpPr/>
            <p:nvPr/>
          </p:nvSpPr>
          <p:spPr>
            <a:xfrm rot="5400000">
              <a:off x="2719593" y="2921911"/>
              <a:ext cx="166150" cy="370004"/>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92" name="圆柱体 91">
              <a:extLst>
                <a:ext uri="{FF2B5EF4-FFF2-40B4-BE49-F238E27FC236}">
                  <a16:creationId xmlns:a16="http://schemas.microsoft.com/office/drawing/2014/main" id="{A4A6B7C1-2E26-4A7B-86A3-9E9E5911B4AB}"/>
                </a:ext>
              </a:extLst>
            </p:cNvPr>
            <p:cNvSpPr/>
            <p:nvPr/>
          </p:nvSpPr>
          <p:spPr>
            <a:xfrm rot="5400000">
              <a:off x="3159118" y="2921911"/>
              <a:ext cx="166150" cy="370004"/>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05" name="文本框 104">
              <a:extLst>
                <a:ext uri="{FF2B5EF4-FFF2-40B4-BE49-F238E27FC236}">
                  <a16:creationId xmlns:a16="http://schemas.microsoft.com/office/drawing/2014/main" id="{8F6A2924-09FF-4FFB-AE27-CCCCD8A4B254}"/>
                </a:ext>
              </a:extLst>
            </p:cNvPr>
            <p:cNvSpPr txBox="1"/>
            <p:nvPr/>
          </p:nvSpPr>
          <p:spPr>
            <a:xfrm>
              <a:off x="696107" y="3182276"/>
              <a:ext cx="537982" cy="245577"/>
            </a:xfrm>
            <a:prstGeom prst="rect">
              <a:avLst/>
            </a:prstGeom>
            <a:noFill/>
          </p:spPr>
          <p:txBody>
            <a:bodyPr wrap="square" rtlCol="0">
              <a:spAutoFit/>
            </a:bodyPr>
            <a:lstStyle/>
            <a:p>
              <a:r>
                <a:rPr lang="en-US" altLang="zh-CN" sz="1200" b="1" dirty="0"/>
                <a:t>L3-1</a:t>
              </a:r>
              <a:endParaRPr lang="zh-CN" altLang="en-US" sz="1200" b="1" dirty="0"/>
            </a:p>
          </p:txBody>
        </p:sp>
        <p:sp>
          <p:nvSpPr>
            <p:cNvPr id="106" name="文本框 105">
              <a:extLst>
                <a:ext uri="{FF2B5EF4-FFF2-40B4-BE49-F238E27FC236}">
                  <a16:creationId xmlns:a16="http://schemas.microsoft.com/office/drawing/2014/main" id="{4FEB4B5F-2709-4E9A-A851-0F6A898C035B}"/>
                </a:ext>
              </a:extLst>
            </p:cNvPr>
            <p:cNvSpPr txBox="1"/>
            <p:nvPr/>
          </p:nvSpPr>
          <p:spPr>
            <a:xfrm>
              <a:off x="1166356" y="3182277"/>
              <a:ext cx="537982" cy="245577"/>
            </a:xfrm>
            <a:prstGeom prst="rect">
              <a:avLst/>
            </a:prstGeom>
            <a:noFill/>
          </p:spPr>
          <p:txBody>
            <a:bodyPr wrap="square" rtlCol="0">
              <a:spAutoFit/>
            </a:bodyPr>
            <a:lstStyle/>
            <a:p>
              <a:r>
                <a:rPr lang="en-US" altLang="zh-CN" sz="1200" b="1" dirty="0"/>
                <a:t>L3-2</a:t>
              </a:r>
              <a:endParaRPr lang="zh-CN" altLang="en-US" sz="1200" b="1" dirty="0"/>
            </a:p>
          </p:txBody>
        </p:sp>
        <p:sp>
          <p:nvSpPr>
            <p:cNvPr id="107" name="文本框 106">
              <a:extLst>
                <a:ext uri="{FF2B5EF4-FFF2-40B4-BE49-F238E27FC236}">
                  <a16:creationId xmlns:a16="http://schemas.microsoft.com/office/drawing/2014/main" id="{F08DA750-E67F-4674-A63E-AFCA2E0066EA}"/>
                </a:ext>
              </a:extLst>
            </p:cNvPr>
            <p:cNvSpPr txBox="1"/>
            <p:nvPr/>
          </p:nvSpPr>
          <p:spPr>
            <a:xfrm>
              <a:off x="1615641" y="3182277"/>
              <a:ext cx="537982" cy="245577"/>
            </a:xfrm>
            <a:prstGeom prst="rect">
              <a:avLst/>
            </a:prstGeom>
            <a:noFill/>
          </p:spPr>
          <p:txBody>
            <a:bodyPr wrap="square" rtlCol="0">
              <a:spAutoFit/>
            </a:bodyPr>
            <a:lstStyle/>
            <a:p>
              <a:r>
                <a:rPr lang="en-US" altLang="zh-CN" sz="1200" b="1" dirty="0"/>
                <a:t>L3-3</a:t>
              </a:r>
              <a:endParaRPr lang="zh-CN" altLang="en-US" sz="1200" b="1" dirty="0"/>
            </a:p>
          </p:txBody>
        </p:sp>
        <p:sp>
          <p:nvSpPr>
            <p:cNvPr id="108" name="文本框 107">
              <a:extLst>
                <a:ext uri="{FF2B5EF4-FFF2-40B4-BE49-F238E27FC236}">
                  <a16:creationId xmlns:a16="http://schemas.microsoft.com/office/drawing/2014/main" id="{D5581660-25FB-415E-9937-2B3033EE8BEA}"/>
                </a:ext>
              </a:extLst>
            </p:cNvPr>
            <p:cNvSpPr txBox="1"/>
            <p:nvPr/>
          </p:nvSpPr>
          <p:spPr>
            <a:xfrm>
              <a:off x="2085891" y="3182277"/>
              <a:ext cx="537982" cy="245577"/>
            </a:xfrm>
            <a:prstGeom prst="rect">
              <a:avLst/>
            </a:prstGeom>
            <a:noFill/>
          </p:spPr>
          <p:txBody>
            <a:bodyPr wrap="square" rtlCol="0">
              <a:spAutoFit/>
            </a:bodyPr>
            <a:lstStyle/>
            <a:p>
              <a:r>
                <a:rPr lang="en-US" altLang="zh-CN" sz="1200" b="1" dirty="0"/>
                <a:t>L3-4</a:t>
              </a:r>
              <a:endParaRPr lang="zh-CN" altLang="en-US" sz="1200" b="1" dirty="0"/>
            </a:p>
          </p:txBody>
        </p:sp>
        <p:sp>
          <p:nvSpPr>
            <p:cNvPr id="109" name="文本框 108">
              <a:extLst>
                <a:ext uri="{FF2B5EF4-FFF2-40B4-BE49-F238E27FC236}">
                  <a16:creationId xmlns:a16="http://schemas.microsoft.com/office/drawing/2014/main" id="{FEE933F6-D457-4D03-A66E-5CEB61205B96}"/>
                </a:ext>
              </a:extLst>
            </p:cNvPr>
            <p:cNvSpPr txBox="1"/>
            <p:nvPr/>
          </p:nvSpPr>
          <p:spPr>
            <a:xfrm>
              <a:off x="2584686" y="3182277"/>
              <a:ext cx="537982" cy="245577"/>
            </a:xfrm>
            <a:prstGeom prst="rect">
              <a:avLst/>
            </a:prstGeom>
            <a:noFill/>
          </p:spPr>
          <p:txBody>
            <a:bodyPr wrap="square" rtlCol="0">
              <a:spAutoFit/>
            </a:bodyPr>
            <a:lstStyle/>
            <a:p>
              <a:r>
                <a:rPr lang="en-US" altLang="zh-CN" sz="1200" b="1" dirty="0"/>
                <a:t>L3-5</a:t>
              </a:r>
              <a:endParaRPr lang="zh-CN" altLang="en-US" sz="1200" b="1" dirty="0"/>
            </a:p>
          </p:txBody>
        </p:sp>
        <p:sp>
          <p:nvSpPr>
            <p:cNvPr id="113" name="圆柱体 112">
              <a:extLst>
                <a:ext uri="{FF2B5EF4-FFF2-40B4-BE49-F238E27FC236}">
                  <a16:creationId xmlns:a16="http://schemas.microsoft.com/office/drawing/2014/main" id="{D49DB688-F124-4C72-9054-CEB8AD7FF137}"/>
                </a:ext>
              </a:extLst>
            </p:cNvPr>
            <p:cNvSpPr/>
            <p:nvPr/>
          </p:nvSpPr>
          <p:spPr>
            <a:xfrm rot="5400000">
              <a:off x="3655920" y="2917749"/>
              <a:ext cx="166150" cy="370004"/>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14" name="圆柱体 113">
              <a:extLst>
                <a:ext uri="{FF2B5EF4-FFF2-40B4-BE49-F238E27FC236}">
                  <a16:creationId xmlns:a16="http://schemas.microsoft.com/office/drawing/2014/main" id="{8E2C93AF-BDB4-477F-8F2A-5D790EC02A6E}"/>
                </a:ext>
              </a:extLst>
            </p:cNvPr>
            <p:cNvSpPr/>
            <p:nvPr/>
          </p:nvSpPr>
          <p:spPr>
            <a:xfrm rot="5400000">
              <a:off x="4095444" y="2917749"/>
              <a:ext cx="166150" cy="370004"/>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15" name="圆柱体 114">
              <a:extLst>
                <a:ext uri="{FF2B5EF4-FFF2-40B4-BE49-F238E27FC236}">
                  <a16:creationId xmlns:a16="http://schemas.microsoft.com/office/drawing/2014/main" id="{09B4135B-1C92-4992-AEDF-EFFE39435F3A}"/>
                </a:ext>
              </a:extLst>
            </p:cNvPr>
            <p:cNvSpPr/>
            <p:nvPr/>
          </p:nvSpPr>
          <p:spPr>
            <a:xfrm rot="5400000">
              <a:off x="4619810" y="2917749"/>
              <a:ext cx="166150" cy="370004"/>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16" name="圆柱体 115">
              <a:extLst>
                <a:ext uri="{FF2B5EF4-FFF2-40B4-BE49-F238E27FC236}">
                  <a16:creationId xmlns:a16="http://schemas.microsoft.com/office/drawing/2014/main" id="{D3C307FD-4214-41C2-A5CA-1F5DB7A7AA99}"/>
                </a:ext>
              </a:extLst>
            </p:cNvPr>
            <p:cNvSpPr/>
            <p:nvPr/>
          </p:nvSpPr>
          <p:spPr>
            <a:xfrm rot="5400000">
              <a:off x="5059335" y="2917749"/>
              <a:ext cx="166150" cy="370004"/>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17" name="圆柱体 116">
              <a:extLst>
                <a:ext uri="{FF2B5EF4-FFF2-40B4-BE49-F238E27FC236}">
                  <a16:creationId xmlns:a16="http://schemas.microsoft.com/office/drawing/2014/main" id="{1C479245-040B-4C6E-B166-D8DB45178F05}"/>
                </a:ext>
              </a:extLst>
            </p:cNvPr>
            <p:cNvSpPr/>
            <p:nvPr/>
          </p:nvSpPr>
          <p:spPr>
            <a:xfrm rot="5400000">
              <a:off x="5569236" y="2917750"/>
              <a:ext cx="166150" cy="370004"/>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18" name="圆柱体 117">
              <a:extLst>
                <a:ext uri="{FF2B5EF4-FFF2-40B4-BE49-F238E27FC236}">
                  <a16:creationId xmlns:a16="http://schemas.microsoft.com/office/drawing/2014/main" id="{13ECE1BC-2458-44E7-A20B-BCE595974036}"/>
                </a:ext>
              </a:extLst>
            </p:cNvPr>
            <p:cNvSpPr/>
            <p:nvPr/>
          </p:nvSpPr>
          <p:spPr>
            <a:xfrm rot="5400000">
              <a:off x="6008761" y="2917750"/>
              <a:ext cx="166150" cy="370004"/>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31" name="文本框 130">
              <a:extLst>
                <a:ext uri="{FF2B5EF4-FFF2-40B4-BE49-F238E27FC236}">
                  <a16:creationId xmlns:a16="http://schemas.microsoft.com/office/drawing/2014/main" id="{89EFFB29-B769-41AE-B354-B2F39DDC95A9}"/>
                </a:ext>
              </a:extLst>
            </p:cNvPr>
            <p:cNvSpPr txBox="1"/>
            <p:nvPr/>
          </p:nvSpPr>
          <p:spPr>
            <a:xfrm>
              <a:off x="3545750" y="3182277"/>
              <a:ext cx="537982" cy="245577"/>
            </a:xfrm>
            <a:prstGeom prst="rect">
              <a:avLst/>
            </a:prstGeom>
            <a:noFill/>
          </p:spPr>
          <p:txBody>
            <a:bodyPr wrap="square" rtlCol="0">
              <a:spAutoFit/>
            </a:bodyPr>
            <a:lstStyle/>
            <a:p>
              <a:r>
                <a:rPr lang="en-US" altLang="zh-CN" sz="1200" b="1" dirty="0"/>
                <a:t>L3-7</a:t>
              </a:r>
              <a:endParaRPr lang="zh-CN" altLang="en-US" sz="1200" b="1" dirty="0"/>
            </a:p>
          </p:txBody>
        </p:sp>
        <p:sp>
          <p:nvSpPr>
            <p:cNvPr id="132" name="文本框 131">
              <a:extLst>
                <a:ext uri="{FF2B5EF4-FFF2-40B4-BE49-F238E27FC236}">
                  <a16:creationId xmlns:a16="http://schemas.microsoft.com/office/drawing/2014/main" id="{C51E3AED-FDE8-491E-BD0B-13698F10A9A5}"/>
                </a:ext>
              </a:extLst>
            </p:cNvPr>
            <p:cNvSpPr txBox="1"/>
            <p:nvPr/>
          </p:nvSpPr>
          <p:spPr>
            <a:xfrm>
              <a:off x="4016000" y="3182277"/>
              <a:ext cx="537982" cy="245577"/>
            </a:xfrm>
            <a:prstGeom prst="rect">
              <a:avLst/>
            </a:prstGeom>
            <a:noFill/>
          </p:spPr>
          <p:txBody>
            <a:bodyPr wrap="square" rtlCol="0">
              <a:spAutoFit/>
            </a:bodyPr>
            <a:lstStyle/>
            <a:p>
              <a:r>
                <a:rPr lang="en-US" altLang="zh-CN" sz="1200" b="1" dirty="0"/>
                <a:t>L3-8</a:t>
              </a:r>
              <a:endParaRPr lang="zh-CN" altLang="en-US" sz="1200" b="1" dirty="0"/>
            </a:p>
          </p:txBody>
        </p:sp>
        <p:sp>
          <p:nvSpPr>
            <p:cNvPr id="133" name="文本框 132">
              <a:extLst>
                <a:ext uri="{FF2B5EF4-FFF2-40B4-BE49-F238E27FC236}">
                  <a16:creationId xmlns:a16="http://schemas.microsoft.com/office/drawing/2014/main" id="{E58105DA-AE67-4971-90C9-E20273FE56A1}"/>
                </a:ext>
              </a:extLst>
            </p:cNvPr>
            <p:cNvSpPr txBox="1"/>
            <p:nvPr/>
          </p:nvSpPr>
          <p:spPr>
            <a:xfrm>
              <a:off x="4465284" y="3182277"/>
              <a:ext cx="537982" cy="245577"/>
            </a:xfrm>
            <a:prstGeom prst="rect">
              <a:avLst/>
            </a:prstGeom>
            <a:noFill/>
          </p:spPr>
          <p:txBody>
            <a:bodyPr wrap="square" rtlCol="0">
              <a:spAutoFit/>
            </a:bodyPr>
            <a:lstStyle/>
            <a:p>
              <a:r>
                <a:rPr lang="en-US" altLang="zh-CN" sz="1200" b="1" dirty="0"/>
                <a:t>L3-9</a:t>
              </a:r>
              <a:endParaRPr lang="zh-CN" altLang="en-US" sz="1200" b="1" dirty="0"/>
            </a:p>
          </p:txBody>
        </p:sp>
        <p:sp>
          <p:nvSpPr>
            <p:cNvPr id="134" name="文本框 133">
              <a:extLst>
                <a:ext uri="{FF2B5EF4-FFF2-40B4-BE49-F238E27FC236}">
                  <a16:creationId xmlns:a16="http://schemas.microsoft.com/office/drawing/2014/main" id="{F5F820BF-C464-4D32-A08A-8F93255E3F16}"/>
                </a:ext>
              </a:extLst>
            </p:cNvPr>
            <p:cNvSpPr txBox="1"/>
            <p:nvPr/>
          </p:nvSpPr>
          <p:spPr>
            <a:xfrm>
              <a:off x="4935534" y="3182277"/>
              <a:ext cx="537982" cy="245577"/>
            </a:xfrm>
            <a:prstGeom prst="rect">
              <a:avLst/>
            </a:prstGeom>
            <a:noFill/>
          </p:spPr>
          <p:txBody>
            <a:bodyPr wrap="square" rtlCol="0">
              <a:spAutoFit/>
            </a:bodyPr>
            <a:lstStyle/>
            <a:p>
              <a:r>
                <a:rPr lang="en-US" altLang="zh-CN" sz="1200" b="1" dirty="0"/>
                <a:t>L3-10</a:t>
              </a:r>
              <a:endParaRPr lang="zh-CN" altLang="en-US" sz="1200" b="1" dirty="0"/>
            </a:p>
          </p:txBody>
        </p:sp>
        <p:sp>
          <p:nvSpPr>
            <p:cNvPr id="135" name="文本框 134">
              <a:extLst>
                <a:ext uri="{FF2B5EF4-FFF2-40B4-BE49-F238E27FC236}">
                  <a16:creationId xmlns:a16="http://schemas.microsoft.com/office/drawing/2014/main" id="{C85B49E1-B0C1-4248-BC99-5BEA0F3FDE84}"/>
                </a:ext>
              </a:extLst>
            </p:cNvPr>
            <p:cNvSpPr txBox="1"/>
            <p:nvPr/>
          </p:nvSpPr>
          <p:spPr>
            <a:xfrm>
              <a:off x="5434329" y="3182277"/>
              <a:ext cx="537982" cy="245577"/>
            </a:xfrm>
            <a:prstGeom prst="rect">
              <a:avLst/>
            </a:prstGeom>
            <a:noFill/>
          </p:spPr>
          <p:txBody>
            <a:bodyPr wrap="square" rtlCol="0">
              <a:spAutoFit/>
            </a:bodyPr>
            <a:lstStyle/>
            <a:p>
              <a:r>
                <a:rPr lang="en-US" altLang="zh-CN" sz="1200" b="1" dirty="0"/>
                <a:t>L3-11</a:t>
              </a:r>
              <a:endParaRPr lang="zh-CN" altLang="en-US" sz="1200" b="1" dirty="0"/>
            </a:p>
          </p:txBody>
        </p:sp>
        <p:sp>
          <p:nvSpPr>
            <p:cNvPr id="139" name="圆柱体 138">
              <a:extLst>
                <a:ext uri="{FF2B5EF4-FFF2-40B4-BE49-F238E27FC236}">
                  <a16:creationId xmlns:a16="http://schemas.microsoft.com/office/drawing/2014/main" id="{343418BD-FDDD-41E5-99F6-AFBA697BF2AC}"/>
                </a:ext>
              </a:extLst>
            </p:cNvPr>
            <p:cNvSpPr/>
            <p:nvPr/>
          </p:nvSpPr>
          <p:spPr>
            <a:xfrm rot="5400000">
              <a:off x="6534309" y="2916559"/>
              <a:ext cx="166150" cy="370004"/>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40" name="圆柱体 139">
              <a:extLst>
                <a:ext uri="{FF2B5EF4-FFF2-40B4-BE49-F238E27FC236}">
                  <a16:creationId xmlns:a16="http://schemas.microsoft.com/office/drawing/2014/main" id="{35299CB1-14D1-41EB-BC38-3896B809C9AE}"/>
                </a:ext>
              </a:extLst>
            </p:cNvPr>
            <p:cNvSpPr/>
            <p:nvPr/>
          </p:nvSpPr>
          <p:spPr>
            <a:xfrm rot="5400000">
              <a:off x="6973834" y="2916559"/>
              <a:ext cx="166150" cy="370004"/>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41" name="圆柱体 140">
              <a:extLst>
                <a:ext uri="{FF2B5EF4-FFF2-40B4-BE49-F238E27FC236}">
                  <a16:creationId xmlns:a16="http://schemas.microsoft.com/office/drawing/2014/main" id="{84DD4834-73DC-4AD7-A309-164819BCB195}"/>
                </a:ext>
              </a:extLst>
            </p:cNvPr>
            <p:cNvSpPr/>
            <p:nvPr/>
          </p:nvSpPr>
          <p:spPr>
            <a:xfrm rot="5400000">
              <a:off x="7518946" y="2997958"/>
              <a:ext cx="109133" cy="223151"/>
            </a:xfrm>
            <a:prstGeom prst="ca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148" name="文本框 147">
              <a:extLst>
                <a:ext uri="{FF2B5EF4-FFF2-40B4-BE49-F238E27FC236}">
                  <a16:creationId xmlns:a16="http://schemas.microsoft.com/office/drawing/2014/main" id="{13E11F92-D6B7-4BE0-B89D-D1AC7B6E0643}"/>
                </a:ext>
              </a:extLst>
            </p:cNvPr>
            <p:cNvSpPr txBox="1"/>
            <p:nvPr/>
          </p:nvSpPr>
          <p:spPr>
            <a:xfrm>
              <a:off x="6424140" y="3182277"/>
              <a:ext cx="537982" cy="245577"/>
            </a:xfrm>
            <a:prstGeom prst="rect">
              <a:avLst/>
            </a:prstGeom>
            <a:noFill/>
          </p:spPr>
          <p:txBody>
            <a:bodyPr wrap="square" rtlCol="0">
              <a:spAutoFit/>
            </a:bodyPr>
            <a:lstStyle/>
            <a:p>
              <a:r>
                <a:rPr lang="en-US" altLang="zh-CN" sz="1200" b="1" dirty="0"/>
                <a:t>L3-13</a:t>
              </a:r>
              <a:endParaRPr lang="zh-CN" altLang="en-US" sz="1200" b="1" dirty="0"/>
            </a:p>
          </p:txBody>
        </p:sp>
        <p:sp>
          <p:nvSpPr>
            <p:cNvPr id="149" name="文本框 148">
              <a:extLst>
                <a:ext uri="{FF2B5EF4-FFF2-40B4-BE49-F238E27FC236}">
                  <a16:creationId xmlns:a16="http://schemas.microsoft.com/office/drawing/2014/main" id="{134A2398-C88B-4E2F-ACD9-CB6D2F316806}"/>
                </a:ext>
              </a:extLst>
            </p:cNvPr>
            <p:cNvSpPr txBox="1"/>
            <p:nvPr/>
          </p:nvSpPr>
          <p:spPr>
            <a:xfrm>
              <a:off x="6894389" y="3182277"/>
              <a:ext cx="537982" cy="245577"/>
            </a:xfrm>
            <a:prstGeom prst="rect">
              <a:avLst/>
            </a:prstGeom>
            <a:noFill/>
          </p:spPr>
          <p:txBody>
            <a:bodyPr wrap="square" rtlCol="0">
              <a:spAutoFit/>
            </a:bodyPr>
            <a:lstStyle/>
            <a:p>
              <a:r>
                <a:rPr lang="en-US" altLang="zh-CN" sz="1200" b="1" dirty="0"/>
                <a:t>L3-14</a:t>
              </a:r>
              <a:endParaRPr lang="zh-CN" altLang="en-US" sz="1200" b="1" dirty="0"/>
            </a:p>
          </p:txBody>
        </p:sp>
        <p:sp>
          <p:nvSpPr>
            <p:cNvPr id="150" name="文本框 149">
              <a:extLst>
                <a:ext uri="{FF2B5EF4-FFF2-40B4-BE49-F238E27FC236}">
                  <a16:creationId xmlns:a16="http://schemas.microsoft.com/office/drawing/2014/main" id="{A67B97F6-33B9-45BC-887E-7F952417F5E6}"/>
                </a:ext>
              </a:extLst>
            </p:cNvPr>
            <p:cNvSpPr txBox="1"/>
            <p:nvPr/>
          </p:nvSpPr>
          <p:spPr>
            <a:xfrm>
              <a:off x="7343674" y="3182277"/>
              <a:ext cx="537982" cy="245577"/>
            </a:xfrm>
            <a:prstGeom prst="rect">
              <a:avLst/>
            </a:prstGeom>
            <a:noFill/>
          </p:spPr>
          <p:txBody>
            <a:bodyPr wrap="square" rtlCol="0">
              <a:spAutoFit/>
            </a:bodyPr>
            <a:lstStyle/>
            <a:p>
              <a:r>
                <a:rPr lang="en-US" altLang="zh-CN" sz="1200" b="1" dirty="0" err="1"/>
                <a:t>cTDS</a:t>
              </a:r>
              <a:endParaRPr lang="zh-CN" altLang="en-US" sz="1200" b="1" dirty="0"/>
            </a:p>
          </p:txBody>
        </p:sp>
        <p:cxnSp>
          <p:nvCxnSpPr>
            <p:cNvPr id="153" name="直接连接符 152">
              <a:extLst>
                <a:ext uri="{FF2B5EF4-FFF2-40B4-BE49-F238E27FC236}">
                  <a16:creationId xmlns:a16="http://schemas.microsoft.com/office/drawing/2014/main" id="{FD5C1286-3DBD-421C-90F6-03923D9CE282}"/>
                </a:ext>
              </a:extLst>
            </p:cNvPr>
            <p:cNvCxnSpPr>
              <a:cxnSpLocks/>
            </p:cNvCxnSpPr>
            <p:nvPr/>
          </p:nvCxnSpPr>
          <p:spPr>
            <a:xfrm rot="5400000">
              <a:off x="8516543" y="1594392"/>
              <a:ext cx="486000" cy="1"/>
            </a:xfrm>
            <a:prstGeom prst="line">
              <a:avLst/>
            </a:prstGeom>
            <a:ln w="25400">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4" name="直接连接符 153">
              <a:extLst>
                <a:ext uri="{FF2B5EF4-FFF2-40B4-BE49-F238E27FC236}">
                  <a16:creationId xmlns:a16="http://schemas.microsoft.com/office/drawing/2014/main" id="{8EBFBED1-5ECE-41F7-B233-12B29A700C28}"/>
                </a:ext>
              </a:extLst>
            </p:cNvPr>
            <p:cNvCxnSpPr/>
            <p:nvPr/>
          </p:nvCxnSpPr>
          <p:spPr>
            <a:xfrm>
              <a:off x="339493" y="1853439"/>
              <a:ext cx="8424000" cy="1"/>
            </a:xfrm>
            <a:prstGeom prst="line">
              <a:avLst/>
            </a:prstGeom>
            <a:ln w="25400">
              <a:solidFill>
                <a:schemeClr val="tx1"/>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5" name="直接连接符 154">
              <a:extLst>
                <a:ext uri="{FF2B5EF4-FFF2-40B4-BE49-F238E27FC236}">
                  <a16:creationId xmlns:a16="http://schemas.microsoft.com/office/drawing/2014/main" id="{F60B29AD-0843-4304-8B3E-16077A679C82}"/>
                </a:ext>
              </a:extLst>
            </p:cNvPr>
            <p:cNvCxnSpPr>
              <a:cxnSpLocks/>
            </p:cNvCxnSpPr>
            <p:nvPr/>
          </p:nvCxnSpPr>
          <p:spPr>
            <a:xfrm rot="5400000">
              <a:off x="-290723" y="2483113"/>
              <a:ext cx="1296000" cy="1"/>
            </a:xfrm>
            <a:prstGeom prst="line">
              <a:avLst/>
            </a:prstGeom>
            <a:ln w="25400">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60DD4787-7E93-43A1-A246-CDFD4602B261}"/>
                </a:ext>
              </a:extLst>
            </p:cNvPr>
            <p:cNvCxnSpPr/>
            <p:nvPr/>
          </p:nvCxnSpPr>
          <p:spPr>
            <a:xfrm>
              <a:off x="345353" y="3111788"/>
              <a:ext cx="378000" cy="1"/>
            </a:xfrm>
            <a:prstGeom prst="line">
              <a:avLst/>
            </a:prstGeom>
            <a:ln w="25400">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7" name="直接箭头连接符 156">
              <a:extLst>
                <a:ext uri="{FF2B5EF4-FFF2-40B4-BE49-F238E27FC236}">
                  <a16:creationId xmlns:a16="http://schemas.microsoft.com/office/drawing/2014/main" id="{8F7B4116-174E-4AD9-A69A-BA8FBDC595DF}"/>
                </a:ext>
              </a:extLst>
            </p:cNvPr>
            <p:cNvCxnSpPr>
              <a:cxnSpLocks/>
            </p:cNvCxnSpPr>
            <p:nvPr/>
          </p:nvCxnSpPr>
          <p:spPr>
            <a:xfrm>
              <a:off x="1329622" y="566875"/>
              <a:ext cx="1" cy="796529"/>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直接箭头连接符 157">
              <a:extLst>
                <a:ext uri="{FF2B5EF4-FFF2-40B4-BE49-F238E27FC236}">
                  <a16:creationId xmlns:a16="http://schemas.microsoft.com/office/drawing/2014/main" id="{2B82CF71-3F7B-4AA0-ABCE-6A72274F7D06}"/>
                </a:ext>
              </a:extLst>
            </p:cNvPr>
            <p:cNvCxnSpPr>
              <a:cxnSpLocks/>
            </p:cNvCxnSpPr>
            <p:nvPr/>
          </p:nvCxnSpPr>
          <p:spPr>
            <a:xfrm>
              <a:off x="2115906" y="565982"/>
              <a:ext cx="1" cy="796529"/>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直接箭头连接符 158">
              <a:extLst>
                <a:ext uri="{FF2B5EF4-FFF2-40B4-BE49-F238E27FC236}">
                  <a16:creationId xmlns:a16="http://schemas.microsoft.com/office/drawing/2014/main" id="{BC3C619E-EFAF-4EB3-9C4D-CF66C8EBDAC3}"/>
                </a:ext>
              </a:extLst>
            </p:cNvPr>
            <p:cNvCxnSpPr>
              <a:cxnSpLocks/>
            </p:cNvCxnSpPr>
            <p:nvPr/>
          </p:nvCxnSpPr>
          <p:spPr>
            <a:xfrm>
              <a:off x="2583551" y="573434"/>
              <a:ext cx="1" cy="796529"/>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直接连接符 159">
              <a:extLst>
                <a:ext uri="{FF2B5EF4-FFF2-40B4-BE49-F238E27FC236}">
                  <a16:creationId xmlns:a16="http://schemas.microsoft.com/office/drawing/2014/main" id="{27D0531B-7051-4C61-ADF8-9E35D652CBDB}"/>
                </a:ext>
              </a:extLst>
            </p:cNvPr>
            <p:cNvCxnSpPr/>
            <p:nvPr/>
          </p:nvCxnSpPr>
          <p:spPr>
            <a:xfrm>
              <a:off x="7907312" y="3101883"/>
              <a:ext cx="729000" cy="1"/>
            </a:xfrm>
            <a:prstGeom prst="line">
              <a:avLst/>
            </a:prstGeom>
            <a:ln w="25400">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1" name="文本框 160">
              <a:extLst>
                <a:ext uri="{FF2B5EF4-FFF2-40B4-BE49-F238E27FC236}">
                  <a16:creationId xmlns:a16="http://schemas.microsoft.com/office/drawing/2014/main" id="{E2BA875C-D348-43F0-AF8D-FDD2CCFD7964}"/>
                </a:ext>
              </a:extLst>
            </p:cNvPr>
            <p:cNvSpPr txBox="1"/>
            <p:nvPr/>
          </p:nvSpPr>
          <p:spPr>
            <a:xfrm>
              <a:off x="3003538" y="3182277"/>
              <a:ext cx="537982" cy="245577"/>
            </a:xfrm>
            <a:prstGeom prst="rect">
              <a:avLst/>
            </a:prstGeom>
            <a:noFill/>
          </p:spPr>
          <p:txBody>
            <a:bodyPr wrap="square" rtlCol="0">
              <a:spAutoFit/>
            </a:bodyPr>
            <a:lstStyle/>
            <a:p>
              <a:r>
                <a:rPr lang="en-US" altLang="zh-CN" sz="1200" b="1" dirty="0"/>
                <a:t>L3-6</a:t>
              </a:r>
              <a:endParaRPr lang="zh-CN" altLang="en-US" sz="1200" b="1" dirty="0"/>
            </a:p>
          </p:txBody>
        </p:sp>
        <p:sp>
          <p:nvSpPr>
            <p:cNvPr id="162" name="文本框 161">
              <a:extLst>
                <a:ext uri="{FF2B5EF4-FFF2-40B4-BE49-F238E27FC236}">
                  <a16:creationId xmlns:a16="http://schemas.microsoft.com/office/drawing/2014/main" id="{813B1679-934E-4011-9251-EA38304D34BF}"/>
                </a:ext>
              </a:extLst>
            </p:cNvPr>
            <p:cNvSpPr txBox="1"/>
            <p:nvPr/>
          </p:nvSpPr>
          <p:spPr>
            <a:xfrm>
              <a:off x="5859795" y="3182277"/>
              <a:ext cx="537982" cy="245577"/>
            </a:xfrm>
            <a:prstGeom prst="rect">
              <a:avLst/>
            </a:prstGeom>
            <a:noFill/>
          </p:spPr>
          <p:txBody>
            <a:bodyPr wrap="square" rtlCol="0">
              <a:spAutoFit/>
            </a:bodyPr>
            <a:lstStyle/>
            <a:p>
              <a:r>
                <a:rPr lang="en-US" altLang="zh-CN" sz="1200" b="1" dirty="0"/>
                <a:t>L3-12</a:t>
              </a:r>
              <a:endParaRPr lang="zh-CN" altLang="en-US" sz="1200" b="1" dirty="0"/>
            </a:p>
          </p:txBody>
        </p:sp>
      </p:grpSp>
      <p:sp>
        <p:nvSpPr>
          <p:cNvPr id="3" name="标题 2">
            <a:extLst>
              <a:ext uri="{FF2B5EF4-FFF2-40B4-BE49-F238E27FC236}">
                <a16:creationId xmlns:a16="http://schemas.microsoft.com/office/drawing/2014/main" id="{4EE97A34-7969-4834-B45A-FBBF224AE982}"/>
              </a:ext>
            </a:extLst>
          </p:cNvPr>
          <p:cNvSpPr>
            <a:spLocks noGrp="1"/>
          </p:cNvSpPr>
          <p:nvPr>
            <p:ph type="title"/>
          </p:nvPr>
        </p:nvSpPr>
        <p:spPr>
          <a:xfrm>
            <a:off x="6743025" y="72041"/>
            <a:ext cx="4775879" cy="519311"/>
          </a:xfrm>
        </p:spPr>
        <p:txBody>
          <a:bodyPr>
            <a:normAutofit fontScale="90000"/>
          </a:bodyPr>
          <a:lstStyle/>
          <a:p>
            <a:pPr algn="l">
              <a:buClr>
                <a:srgbClr val="C00000"/>
              </a:buClr>
              <a:buSzPct val="90000"/>
              <a:defRPr/>
            </a:pPr>
            <a:r>
              <a:rPr lang="en-US" altLang="zh-CN" sz="4000" dirty="0">
                <a:solidFill>
                  <a:srgbClr val="0E6EB8"/>
                </a:solidFill>
              </a:rPr>
              <a:t>SXFEL LINAC RF </a:t>
            </a:r>
            <a:endParaRPr lang="zh-CN" altLang="en-US" sz="4000" dirty="0">
              <a:solidFill>
                <a:srgbClr val="0E6EB8"/>
              </a:solidFill>
            </a:endParaRPr>
          </a:p>
        </p:txBody>
      </p:sp>
      <p:sp>
        <p:nvSpPr>
          <p:cNvPr id="4" name="文本框 3">
            <a:extLst>
              <a:ext uri="{FF2B5EF4-FFF2-40B4-BE49-F238E27FC236}">
                <a16:creationId xmlns:a16="http://schemas.microsoft.com/office/drawing/2014/main" id="{265CF24D-7C2C-18A9-C90C-DDF54B2F8501}"/>
              </a:ext>
            </a:extLst>
          </p:cNvPr>
          <p:cNvSpPr txBox="1"/>
          <p:nvPr/>
        </p:nvSpPr>
        <p:spPr>
          <a:xfrm>
            <a:off x="1063568" y="5040910"/>
            <a:ext cx="10728693" cy="923330"/>
          </a:xfrm>
          <a:prstGeom prst="rect">
            <a:avLst/>
          </a:prstGeom>
          <a:noFill/>
        </p:spPr>
        <p:txBody>
          <a:bodyPr wrap="square">
            <a:spAutoFit/>
          </a:bodyPr>
          <a:lstStyle/>
          <a:p>
            <a:r>
              <a:rPr lang="en-US" altLang="zh-CN" sz="1800" b="1" dirty="0"/>
              <a:t>5 S-band klystron drive 4 accelerator structure and one </a:t>
            </a:r>
            <a:r>
              <a:rPr lang="en-US" altLang="zh-CN" b="1" dirty="0"/>
              <a:t>t</a:t>
            </a:r>
            <a:r>
              <a:rPr lang="en-US" altLang="zh-CN" sz="1800" b="1" dirty="0"/>
              <a:t>ransverse deflecting structure</a:t>
            </a:r>
          </a:p>
          <a:p>
            <a:r>
              <a:rPr lang="en-US" altLang="zh-CN" b="1" dirty="0"/>
              <a:t>11 C-band klystron drive 20 C-band accelerator structure and one t</a:t>
            </a:r>
            <a:r>
              <a:rPr lang="en-US" altLang="zh-CN" sz="1800" b="1" dirty="0"/>
              <a:t>ransverse</a:t>
            </a:r>
            <a:r>
              <a:rPr lang="en-US" altLang="zh-CN" b="1" dirty="0"/>
              <a:t> deflecting structure</a:t>
            </a:r>
          </a:p>
          <a:p>
            <a:r>
              <a:rPr lang="en-US" altLang="zh-CN" b="1" dirty="0"/>
              <a:t>1 X-band klystron drive one linear X-band structure</a:t>
            </a:r>
            <a:endParaRPr lang="zh-CN" altLang="en-US" dirty="0"/>
          </a:p>
        </p:txBody>
      </p:sp>
      <p:sp>
        <p:nvSpPr>
          <p:cNvPr id="167" name="页脚占位符 1">
            <a:extLst>
              <a:ext uri="{FF2B5EF4-FFF2-40B4-BE49-F238E27FC236}">
                <a16:creationId xmlns:a16="http://schemas.microsoft.com/office/drawing/2014/main" id="{F933EA56-8F7D-561F-E25F-89115F0BA8A7}"/>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Tree>
    <p:extLst>
      <p:ext uri="{BB962C8B-B14F-4D97-AF65-F5344CB8AC3E}">
        <p14:creationId xmlns:p14="http://schemas.microsoft.com/office/powerpoint/2010/main" val="144177324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61A234D4-0724-7602-DA7A-CCAA052CB6E0}"/>
              </a:ext>
            </a:extLst>
          </p:cNvPr>
          <p:cNvSpPr>
            <a:spLocks noGrp="1"/>
          </p:cNvSpPr>
          <p:nvPr>
            <p:ph type="dt" sz="half" idx="10"/>
          </p:nvPr>
        </p:nvSpPr>
        <p:spPr/>
        <p:txBody>
          <a:bodyPr/>
          <a:lstStyle/>
          <a:p>
            <a:pPr>
              <a:defRPr/>
            </a:pPr>
            <a:fld id="{1AC99B97-DDBD-4BF4-B582-C253EE332D96}" type="datetime1">
              <a:rPr lang="zh-CN" altLang="en-US" smtClean="0"/>
              <a:pPr>
                <a:defRPr/>
              </a:pPr>
              <a:t>2023/10/22</a:t>
            </a:fld>
            <a:endParaRPr lang="en-US" altLang="zh-CN" dirty="0"/>
          </a:p>
        </p:txBody>
      </p:sp>
      <p:sp>
        <p:nvSpPr>
          <p:cNvPr id="4" name="Rectangle 2">
            <a:extLst>
              <a:ext uri="{FF2B5EF4-FFF2-40B4-BE49-F238E27FC236}">
                <a16:creationId xmlns:a16="http://schemas.microsoft.com/office/drawing/2014/main" id="{A52ACCCF-96F1-5612-09F7-97834ADFE79A}"/>
              </a:ext>
            </a:extLst>
          </p:cNvPr>
          <p:cNvSpPr>
            <a:spLocks noChangeArrowheads="1"/>
          </p:cNvSpPr>
          <p:nvPr/>
        </p:nvSpPr>
        <p:spPr bwMode="auto">
          <a:xfrm>
            <a:off x="5807968" y="10620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5" name="对象 4">
            <a:extLst>
              <a:ext uri="{FF2B5EF4-FFF2-40B4-BE49-F238E27FC236}">
                <a16:creationId xmlns:a16="http://schemas.microsoft.com/office/drawing/2014/main" id="{F1717DAB-F662-55EA-D4B9-EB2B39F1F151}"/>
              </a:ext>
            </a:extLst>
          </p:cNvPr>
          <p:cNvGraphicFramePr>
            <a:graphicFrameLocks noChangeAspect="1"/>
          </p:cNvGraphicFramePr>
          <p:nvPr>
            <p:extLst>
              <p:ext uri="{D42A27DB-BD31-4B8C-83A1-F6EECF244321}">
                <p14:modId xmlns:p14="http://schemas.microsoft.com/office/powerpoint/2010/main" val="4267947690"/>
              </p:ext>
            </p:extLst>
          </p:nvPr>
        </p:nvGraphicFramePr>
        <p:xfrm>
          <a:off x="6456040" y="836712"/>
          <a:ext cx="4876800" cy="4733925"/>
        </p:xfrm>
        <a:graphic>
          <a:graphicData uri="http://schemas.openxmlformats.org/presentationml/2006/ole">
            <mc:AlternateContent xmlns:mc="http://schemas.openxmlformats.org/markup-compatibility/2006">
              <mc:Choice xmlns:v="urn:schemas-microsoft-com:vml" Requires="v">
                <p:oleObj name="Visio" r:id="rId2" imgW="4972652" imgH="4828674" progId="Visio.Drawing.11">
                  <p:embed/>
                </p:oleObj>
              </mc:Choice>
              <mc:Fallback>
                <p:oleObj name="Visio" r:id="rId2" imgW="4972652" imgH="4828674" progId="Visio.Drawing.11">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040" y="836712"/>
                        <a:ext cx="4876800" cy="4733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表格 7">
            <a:extLst>
              <a:ext uri="{FF2B5EF4-FFF2-40B4-BE49-F238E27FC236}">
                <a16:creationId xmlns:a16="http://schemas.microsoft.com/office/drawing/2014/main" id="{5F9BD802-BEDE-BB52-7008-BE32892A062D}"/>
              </a:ext>
            </a:extLst>
          </p:cNvPr>
          <p:cNvGraphicFramePr>
            <a:graphicFrameLocks noGrp="1"/>
          </p:cNvGraphicFramePr>
          <p:nvPr>
            <p:extLst>
              <p:ext uri="{D42A27DB-BD31-4B8C-83A1-F6EECF244321}">
                <p14:modId xmlns:p14="http://schemas.microsoft.com/office/powerpoint/2010/main" val="4021907684"/>
              </p:ext>
            </p:extLst>
          </p:nvPr>
        </p:nvGraphicFramePr>
        <p:xfrm>
          <a:off x="335360" y="1124744"/>
          <a:ext cx="5976664" cy="2880000"/>
        </p:xfrm>
        <a:graphic>
          <a:graphicData uri="http://schemas.openxmlformats.org/drawingml/2006/table">
            <a:tbl>
              <a:tblPr firstRow="1" firstCol="1" bandRow="1">
                <a:tableStyleId>{F5AB1C69-6EDB-4FF4-983F-18BD219EF322}</a:tableStyleId>
              </a:tblPr>
              <a:tblGrid>
                <a:gridCol w="2376264">
                  <a:extLst>
                    <a:ext uri="{9D8B030D-6E8A-4147-A177-3AD203B41FA5}">
                      <a16:colId xmlns:a16="http://schemas.microsoft.com/office/drawing/2014/main" val="2710711754"/>
                    </a:ext>
                  </a:extLst>
                </a:gridCol>
                <a:gridCol w="1008112">
                  <a:extLst>
                    <a:ext uri="{9D8B030D-6E8A-4147-A177-3AD203B41FA5}">
                      <a16:colId xmlns:a16="http://schemas.microsoft.com/office/drawing/2014/main" val="3841870861"/>
                    </a:ext>
                  </a:extLst>
                </a:gridCol>
                <a:gridCol w="864096">
                  <a:extLst>
                    <a:ext uri="{9D8B030D-6E8A-4147-A177-3AD203B41FA5}">
                      <a16:colId xmlns:a16="http://schemas.microsoft.com/office/drawing/2014/main" val="2126677658"/>
                    </a:ext>
                  </a:extLst>
                </a:gridCol>
                <a:gridCol w="1008112">
                  <a:extLst>
                    <a:ext uri="{9D8B030D-6E8A-4147-A177-3AD203B41FA5}">
                      <a16:colId xmlns:a16="http://schemas.microsoft.com/office/drawing/2014/main" val="3001045860"/>
                    </a:ext>
                  </a:extLst>
                </a:gridCol>
                <a:gridCol w="720080">
                  <a:extLst>
                    <a:ext uri="{9D8B030D-6E8A-4147-A177-3AD203B41FA5}">
                      <a16:colId xmlns:a16="http://schemas.microsoft.com/office/drawing/2014/main" val="3322485373"/>
                    </a:ext>
                  </a:extLst>
                </a:gridCol>
              </a:tblGrid>
              <a:tr h="480000">
                <a:tc>
                  <a:txBody>
                    <a:bodyPr/>
                    <a:lstStyle/>
                    <a:p>
                      <a:pPr algn="ctr">
                        <a:spcBef>
                          <a:spcPts val="360"/>
                        </a:spcBef>
                        <a:spcAft>
                          <a:spcPts val="360"/>
                        </a:spcAft>
                      </a:pPr>
                      <a:r>
                        <a:rPr lang="en-US" sz="1800" kern="100" dirty="0">
                          <a:solidFill>
                            <a:schemeClr val="tx1"/>
                          </a:solidFill>
                          <a:effectLst/>
                        </a:rPr>
                        <a:t>parameters</a:t>
                      </a:r>
                      <a:endParaRPr lang="zh-CN" sz="1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60"/>
                        </a:spcBef>
                        <a:spcAft>
                          <a:spcPts val="360"/>
                        </a:spcAft>
                      </a:pPr>
                      <a:r>
                        <a:rPr lang="en-US" sz="1800" kern="100">
                          <a:solidFill>
                            <a:schemeClr val="tx1"/>
                          </a:solidFill>
                          <a:effectLst/>
                        </a:rPr>
                        <a:t>value</a:t>
                      </a:r>
                      <a:endParaRPr lang="zh-CN" sz="18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60"/>
                        </a:spcBef>
                        <a:spcAft>
                          <a:spcPts val="360"/>
                        </a:spcAft>
                      </a:pPr>
                      <a:r>
                        <a:rPr lang="en-US" sz="1800" kern="100">
                          <a:solidFill>
                            <a:schemeClr val="tx1"/>
                          </a:solidFill>
                          <a:effectLst/>
                        </a:rPr>
                        <a:t>value</a:t>
                      </a:r>
                      <a:endParaRPr lang="zh-CN" sz="18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60"/>
                        </a:spcBef>
                        <a:spcAft>
                          <a:spcPts val="360"/>
                        </a:spcAft>
                      </a:pPr>
                      <a:r>
                        <a:rPr lang="en-US" sz="1800" kern="100">
                          <a:solidFill>
                            <a:schemeClr val="tx1"/>
                          </a:solidFill>
                          <a:effectLst/>
                        </a:rPr>
                        <a:t>value</a:t>
                      </a:r>
                      <a:endParaRPr lang="zh-CN" sz="18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60"/>
                        </a:spcBef>
                        <a:spcAft>
                          <a:spcPts val="360"/>
                        </a:spcAft>
                      </a:pPr>
                      <a:r>
                        <a:rPr lang="en-US" sz="1800" kern="100">
                          <a:solidFill>
                            <a:schemeClr val="tx1"/>
                          </a:solidFill>
                          <a:effectLst/>
                        </a:rPr>
                        <a:t>units</a:t>
                      </a:r>
                      <a:endParaRPr lang="zh-CN" sz="18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6515432"/>
                  </a:ext>
                </a:extLst>
              </a:tr>
              <a:tr h="480000">
                <a:tc>
                  <a:txBody>
                    <a:bodyPr/>
                    <a:lstStyle/>
                    <a:p>
                      <a:pPr algn="just">
                        <a:spcBef>
                          <a:spcPts val="360"/>
                        </a:spcBef>
                        <a:spcAft>
                          <a:spcPts val="360"/>
                        </a:spcAft>
                      </a:pPr>
                      <a:r>
                        <a:rPr lang="en-US" sz="1800" kern="100" dirty="0">
                          <a:solidFill>
                            <a:schemeClr val="tx1"/>
                          </a:solidFill>
                          <a:effectLst/>
                        </a:rPr>
                        <a:t>Operation frequency</a:t>
                      </a:r>
                      <a:endParaRPr lang="zh-CN" sz="1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60"/>
                        </a:spcBef>
                        <a:spcAft>
                          <a:spcPts val="360"/>
                        </a:spcAft>
                      </a:pPr>
                      <a:r>
                        <a:rPr lang="en-US" sz="1800" kern="100">
                          <a:solidFill>
                            <a:schemeClr val="tx1"/>
                          </a:solidFill>
                          <a:effectLst/>
                        </a:rPr>
                        <a:t>2856</a:t>
                      </a:r>
                      <a:endParaRPr lang="zh-CN" sz="18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60"/>
                        </a:spcBef>
                        <a:spcAft>
                          <a:spcPts val="360"/>
                        </a:spcAft>
                      </a:pPr>
                      <a:r>
                        <a:rPr lang="en-US" sz="1800" kern="100">
                          <a:solidFill>
                            <a:schemeClr val="tx1"/>
                          </a:solidFill>
                          <a:effectLst/>
                        </a:rPr>
                        <a:t>5712</a:t>
                      </a:r>
                      <a:endParaRPr lang="zh-CN" sz="18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60"/>
                        </a:spcBef>
                        <a:spcAft>
                          <a:spcPts val="360"/>
                        </a:spcAft>
                      </a:pPr>
                      <a:r>
                        <a:rPr lang="en-US" sz="1800" kern="100">
                          <a:solidFill>
                            <a:schemeClr val="tx1"/>
                          </a:solidFill>
                          <a:effectLst/>
                        </a:rPr>
                        <a:t>11424</a:t>
                      </a:r>
                      <a:endParaRPr lang="zh-CN" sz="18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60"/>
                        </a:spcBef>
                        <a:spcAft>
                          <a:spcPts val="360"/>
                        </a:spcAft>
                      </a:pPr>
                      <a:r>
                        <a:rPr lang="en-US" sz="1800" kern="100">
                          <a:solidFill>
                            <a:schemeClr val="tx1"/>
                          </a:solidFill>
                          <a:effectLst/>
                        </a:rPr>
                        <a:t>MHz</a:t>
                      </a:r>
                      <a:endParaRPr lang="zh-CN" sz="18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5671323"/>
                  </a:ext>
                </a:extLst>
              </a:tr>
              <a:tr h="480000">
                <a:tc>
                  <a:txBody>
                    <a:bodyPr/>
                    <a:lstStyle/>
                    <a:p>
                      <a:pPr algn="just">
                        <a:spcBef>
                          <a:spcPts val="360"/>
                        </a:spcBef>
                        <a:spcAft>
                          <a:spcPts val="360"/>
                        </a:spcAft>
                      </a:pPr>
                      <a:r>
                        <a:rPr lang="en-US" sz="1800" kern="100">
                          <a:solidFill>
                            <a:schemeClr val="tx1"/>
                          </a:solidFill>
                          <a:effectLst/>
                        </a:rPr>
                        <a:t>repetition</a:t>
                      </a:r>
                      <a:endParaRPr lang="zh-CN" sz="18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60"/>
                        </a:spcBef>
                        <a:spcAft>
                          <a:spcPts val="360"/>
                        </a:spcAft>
                      </a:pPr>
                      <a:r>
                        <a:rPr lang="en-US" sz="1800" kern="100" dirty="0">
                          <a:solidFill>
                            <a:schemeClr val="tx1"/>
                          </a:solidFill>
                          <a:effectLst/>
                        </a:rPr>
                        <a:t>10</a:t>
                      </a:r>
                      <a:endParaRPr lang="zh-CN" sz="1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60"/>
                        </a:spcBef>
                        <a:spcAft>
                          <a:spcPts val="360"/>
                        </a:spcAft>
                      </a:pPr>
                      <a:r>
                        <a:rPr lang="en-US" sz="1800" kern="100">
                          <a:solidFill>
                            <a:schemeClr val="tx1"/>
                          </a:solidFill>
                          <a:effectLst/>
                        </a:rPr>
                        <a:t>10</a:t>
                      </a:r>
                      <a:endParaRPr lang="zh-CN" sz="18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60"/>
                        </a:spcBef>
                        <a:spcAft>
                          <a:spcPts val="360"/>
                        </a:spcAft>
                      </a:pPr>
                      <a:r>
                        <a:rPr lang="en-US" sz="1800" kern="100">
                          <a:solidFill>
                            <a:schemeClr val="tx1"/>
                          </a:solidFill>
                          <a:effectLst/>
                        </a:rPr>
                        <a:t>10</a:t>
                      </a:r>
                      <a:endParaRPr lang="zh-CN" sz="18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60"/>
                        </a:spcBef>
                        <a:spcAft>
                          <a:spcPts val="360"/>
                        </a:spcAft>
                      </a:pPr>
                      <a:r>
                        <a:rPr lang="en-US" sz="1800" kern="100">
                          <a:solidFill>
                            <a:schemeClr val="tx1"/>
                          </a:solidFill>
                          <a:effectLst/>
                        </a:rPr>
                        <a:t>Hz</a:t>
                      </a:r>
                      <a:endParaRPr lang="zh-CN" sz="18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3895320"/>
                  </a:ext>
                </a:extLst>
              </a:tr>
              <a:tr h="480000">
                <a:tc>
                  <a:txBody>
                    <a:bodyPr/>
                    <a:lstStyle/>
                    <a:p>
                      <a:pPr algn="just">
                        <a:spcBef>
                          <a:spcPts val="360"/>
                        </a:spcBef>
                        <a:spcAft>
                          <a:spcPts val="360"/>
                        </a:spcAft>
                      </a:pPr>
                      <a:r>
                        <a:rPr lang="en-US" sz="1800" kern="100">
                          <a:solidFill>
                            <a:schemeClr val="tx1"/>
                          </a:solidFill>
                          <a:effectLst/>
                        </a:rPr>
                        <a:t>Energy gain</a:t>
                      </a:r>
                      <a:r>
                        <a:rPr lang="zh-CN" sz="1800" kern="100">
                          <a:solidFill>
                            <a:schemeClr val="tx1"/>
                          </a:solidFill>
                          <a:effectLst/>
                        </a:rPr>
                        <a:t>（</a:t>
                      </a:r>
                      <a:r>
                        <a:rPr lang="en-US" sz="1800" kern="100">
                          <a:solidFill>
                            <a:schemeClr val="tx1"/>
                          </a:solidFill>
                          <a:effectLst/>
                        </a:rPr>
                        <a:t>2</a:t>
                      </a:r>
                      <a:r>
                        <a:rPr lang="zh-CN" sz="1800" kern="100">
                          <a:solidFill>
                            <a:schemeClr val="tx1"/>
                          </a:solidFill>
                          <a:effectLst/>
                        </a:rPr>
                        <a:t>）</a:t>
                      </a:r>
                      <a:endParaRPr lang="zh-CN" sz="18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60"/>
                        </a:spcBef>
                        <a:spcAft>
                          <a:spcPts val="360"/>
                        </a:spcAft>
                      </a:pPr>
                      <a:r>
                        <a:rPr lang="en-US" sz="1800" kern="100" dirty="0">
                          <a:solidFill>
                            <a:schemeClr val="tx1"/>
                          </a:solidFill>
                          <a:effectLst/>
                        </a:rPr>
                        <a:t>≥108</a:t>
                      </a:r>
                      <a:endParaRPr lang="zh-CN" sz="1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60"/>
                        </a:spcBef>
                        <a:spcAft>
                          <a:spcPts val="360"/>
                        </a:spcAft>
                      </a:pPr>
                      <a:r>
                        <a:rPr lang="en-US" sz="1800" kern="100" dirty="0">
                          <a:solidFill>
                            <a:schemeClr val="tx1"/>
                          </a:solidFill>
                          <a:effectLst/>
                        </a:rPr>
                        <a:t>≥126</a:t>
                      </a:r>
                      <a:endParaRPr lang="zh-CN" sz="1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60"/>
                        </a:spcBef>
                        <a:spcAft>
                          <a:spcPts val="360"/>
                        </a:spcAft>
                      </a:pPr>
                      <a:r>
                        <a:rPr lang="en-US" sz="1800" kern="100">
                          <a:solidFill>
                            <a:schemeClr val="tx1"/>
                          </a:solidFill>
                          <a:effectLst/>
                        </a:rPr>
                        <a:t>20(1)</a:t>
                      </a:r>
                      <a:endParaRPr lang="zh-CN" sz="18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60"/>
                        </a:spcBef>
                        <a:spcAft>
                          <a:spcPts val="360"/>
                        </a:spcAft>
                      </a:pPr>
                      <a:r>
                        <a:rPr lang="en-US" sz="1800" kern="100">
                          <a:solidFill>
                            <a:schemeClr val="tx1"/>
                          </a:solidFill>
                          <a:effectLst/>
                        </a:rPr>
                        <a:t>MeV</a:t>
                      </a:r>
                      <a:endParaRPr lang="zh-CN" sz="18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6349827"/>
                  </a:ext>
                </a:extLst>
              </a:tr>
              <a:tr h="480000">
                <a:tc>
                  <a:txBody>
                    <a:bodyPr/>
                    <a:lstStyle/>
                    <a:p>
                      <a:pPr algn="just">
                        <a:spcBef>
                          <a:spcPts val="360"/>
                        </a:spcBef>
                        <a:spcAft>
                          <a:spcPts val="360"/>
                        </a:spcAft>
                      </a:pPr>
                      <a:r>
                        <a:rPr lang="en-US" sz="1800" kern="100" dirty="0">
                          <a:solidFill>
                            <a:schemeClr val="tx1"/>
                          </a:solidFill>
                          <a:effectLst/>
                        </a:rPr>
                        <a:t>Amplitude (RMS)</a:t>
                      </a:r>
                      <a:endParaRPr lang="zh-CN" sz="1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60"/>
                        </a:spcBef>
                        <a:spcAft>
                          <a:spcPts val="360"/>
                        </a:spcAft>
                      </a:pPr>
                      <a:r>
                        <a:rPr lang="en-US" sz="1800" kern="100" dirty="0">
                          <a:solidFill>
                            <a:schemeClr val="tx1"/>
                          </a:solidFill>
                          <a:effectLst/>
                        </a:rPr>
                        <a:t>≤0.04*</a:t>
                      </a:r>
                      <a:endParaRPr lang="zh-CN" sz="1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60"/>
                        </a:spcBef>
                        <a:spcAft>
                          <a:spcPts val="360"/>
                        </a:spcAft>
                      </a:pPr>
                      <a:r>
                        <a:rPr lang="en-US" sz="1800" kern="100" dirty="0">
                          <a:solidFill>
                            <a:schemeClr val="tx1"/>
                          </a:solidFill>
                          <a:effectLst/>
                        </a:rPr>
                        <a:t>≤0.04</a:t>
                      </a:r>
                      <a:endParaRPr lang="zh-CN" sz="1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60"/>
                        </a:spcBef>
                        <a:spcAft>
                          <a:spcPts val="360"/>
                        </a:spcAft>
                      </a:pPr>
                      <a:r>
                        <a:rPr lang="en-US" sz="1800" kern="100" dirty="0">
                          <a:solidFill>
                            <a:schemeClr val="tx1"/>
                          </a:solidFill>
                          <a:effectLst/>
                        </a:rPr>
                        <a:t>≤0.15%</a:t>
                      </a:r>
                      <a:endParaRPr lang="zh-CN" sz="1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60"/>
                        </a:spcBef>
                        <a:spcAft>
                          <a:spcPts val="360"/>
                        </a:spcAft>
                      </a:pPr>
                      <a:r>
                        <a:rPr lang="en-US" sz="1800" kern="100">
                          <a:solidFill>
                            <a:schemeClr val="tx1"/>
                          </a:solidFill>
                          <a:effectLst/>
                        </a:rPr>
                        <a:t>%</a:t>
                      </a:r>
                      <a:endParaRPr lang="zh-CN" sz="18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8719506"/>
                  </a:ext>
                </a:extLst>
              </a:tr>
              <a:tr h="480000">
                <a:tc>
                  <a:txBody>
                    <a:bodyPr/>
                    <a:lstStyle/>
                    <a:p>
                      <a:pPr algn="just">
                        <a:spcBef>
                          <a:spcPts val="360"/>
                        </a:spcBef>
                        <a:spcAft>
                          <a:spcPts val="360"/>
                        </a:spcAft>
                      </a:pPr>
                      <a:r>
                        <a:rPr lang="en-US" sz="1800" kern="100" dirty="0">
                          <a:solidFill>
                            <a:schemeClr val="tx1"/>
                          </a:solidFill>
                          <a:effectLst/>
                        </a:rPr>
                        <a:t>Phase (RMS)</a:t>
                      </a:r>
                      <a:endParaRPr lang="zh-CN" sz="1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60"/>
                        </a:spcBef>
                        <a:spcAft>
                          <a:spcPts val="360"/>
                        </a:spcAft>
                      </a:pPr>
                      <a:r>
                        <a:rPr lang="en-US" sz="1800" kern="100">
                          <a:solidFill>
                            <a:schemeClr val="tx1"/>
                          </a:solidFill>
                          <a:effectLst/>
                        </a:rPr>
                        <a:t>≤0.09*</a:t>
                      </a:r>
                      <a:endParaRPr lang="zh-CN" sz="18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60"/>
                        </a:spcBef>
                        <a:spcAft>
                          <a:spcPts val="360"/>
                        </a:spcAft>
                      </a:pPr>
                      <a:r>
                        <a:rPr lang="en-US" sz="1800" kern="100">
                          <a:solidFill>
                            <a:schemeClr val="tx1"/>
                          </a:solidFill>
                          <a:effectLst/>
                        </a:rPr>
                        <a:t>≤0.18</a:t>
                      </a:r>
                      <a:endParaRPr lang="zh-CN" sz="18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60"/>
                        </a:spcBef>
                        <a:spcAft>
                          <a:spcPts val="360"/>
                        </a:spcAft>
                      </a:pPr>
                      <a:r>
                        <a:rPr lang="en-US" sz="1800" kern="100" dirty="0">
                          <a:solidFill>
                            <a:schemeClr val="tx1"/>
                          </a:solidFill>
                          <a:effectLst/>
                        </a:rPr>
                        <a:t>≤0.15</a:t>
                      </a:r>
                      <a:endParaRPr lang="zh-CN" sz="1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60"/>
                        </a:spcBef>
                        <a:spcAft>
                          <a:spcPts val="360"/>
                        </a:spcAft>
                      </a:pPr>
                      <a:r>
                        <a:rPr lang="en-US" sz="1800" kern="100" dirty="0">
                          <a:solidFill>
                            <a:schemeClr val="tx1"/>
                          </a:solidFill>
                          <a:effectLst/>
                        </a:rPr>
                        <a:t>°</a:t>
                      </a:r>
                      <a:endParaRPr lang="zh-CN" sz="1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8581439"/>
                  </a:ext>
                </a:extLst>
              </a:tr>
            </a:tbl>
          </a:graphicData>
        </a:graphic>
      </p:graphicFrame>
      <p:sp>
        <p:nvSpPr>
          <p:cNvPr id="9" name="日期占位符 2">
            <a:extLst>
              <a:ext uri="{FF2B5EF4-FFF2-40B4-BE49-F238E27FC236}">
                <a16:creationId xmlns:a16="http://schemas.microsoft.com/office/drawing/2014/main" id="{36105502-15FC-B316-AC5E-B409FEBC71B7}"/>
              </a:ext>
            </a:extLst>
          </p:cNvPr>
          <p:cNvSpPr txBox="1">
            <a:spLocks/>
          </p:cNvSpPr>
          <p:nvPr/>
        </p:nvSpPr>
        <p:spPr bwMode="auto">
          <a:xfrm>
            <a:off x="1494440" y="789614"/>
            <a:ext cx="2844800"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zh-CN"/>
            </a:defPPr>
            <a:lvl1pPr algn="l" rtl="0" eaLnBrk="1" fontAlgn="base" hangingPunct="1">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t>Table: LLRF specification </a:t>
            </a:r>
          </a:p>
        </p:txBody>
      </p:sp>
      <p:pic>
        <p:nvPicPr>
          <p:cNvPr id="10" name="图片 9">
            <a:extLst>
              <a:ext uri="{FF2B5EF4-FFF2-40B4-BE49-F238E27FC236}">
                <a16:creationId xmlns:a16="http://schemas.microsoft.com/office/drawing/2014/main" id="{38708160-D7DA-1601-D1C4-2E338D281A51}"/>
              </a:ext>
            </a:extLst>
          </p:cNvPr>
          <p:cNvPicPr>
            <a:picLocks noChangeAspect="1"/>
          </p:cNvPicPr>
          <p:nvPr/>
        </p:nvPicPr>
        <p:blipFill>
          <a:blip r:embed="rId4"/>
          <a:srcRect/>
          <a:stretch>
            <a:fillRect/>
          </a:stretch>
        </p:blipFill>
        <p:spPr>
          <a:xfrm>
            <a:off x="1372972" y="4147721"/>
            <a:ext cx="3901440" cy="1851660"/>
          </a:xfrm>
          <a:prstGeom prst="rect">
            <a:avLst/>
          </a:prstGeom>
          <a:noFill/>
          <a:ln w="9525">
            <a:noFill/>
          </a:ln>
        </p:spPr>
      </p:pic>
      <p:sp>
        <p:nvSpPr>
          <p:cNvPr id="12" name="日期占位符 2">
            <a:extLst>
              <a:ext uri="{FF2B5EF4-FFF2-40B4-BE49-F238E27FC236}">
                <a16:creationId xmlns:a16="http://schemas.microsoft.com/office/drawing/2014/main" id="{7AC06B24-49D3-473C-54FF-5032465CD818}"/>
              </a:ext>
            </a:extLst>
          </p:cNvPr>
          <p:cNvSpPr txBox="1">
            <a:spLocks/>
          </p:cNvSpPr>
          <p:nvPr/>
        </p:nvSpPr>
        <p:spPr bwMode="auto">
          <a:xfrm>
            <a:off x="7832576" y="6029225"/>
            <a:ext cx="2844800"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zh-CN"/>
            </a:defPPr>
            <a:lvl1pPr algn="l" rtl="0" eaLnBrk="1" fontAlgn="base" hangingPunct="1">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t>Typical RF station  </a:t>
            </a:r>
          </a:p>
        </p:txBody>
      </p:sp>
      <p:sp>
        <p:nvSpPr>
          <p:cNvPr id="13" name="日期占位符 2">
            <a:extLst>
              <a:ext uri="{FF2B5EF4-FFF2-40B4-BE49-F238E27FC236}">
                <a16:creationId xmlns:a16="http://schemas.microsoft.com/office/drawing/2014/main" id="{9EB6F6A7-AB22-934C-A729-D8108AD87775}"/>
              </a:ext>
            </a:extLst>
          </p:cNvPr>
          <p:cNvSpPr txBox="1">
            <a:spLocks/>
          </p:cNvSpPr>
          <p:nvPr/>
        </p:nvSpPr>
        <p:spPr bwMode="auto">
          <a:xfrm>
            <a:off x="1559496" y="6109356"/>
            <a:ext cx="2844800"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zh-CN"/>
            </a:defPPr>
            <a:lvl1pPr algn="l" rtl="0" eaLnBrk="1" fontAlgn="base" hangingPunct="1">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t>Micro TCA chassis</a:t>
            </a:r>
          </a:p>
        </p:txBody>
      </p:sp>
      <p:sp>
        <p:nvSpPr>
          <p:cNvPr id="2" name="页脚占位符 1">
            <a:extLst>
              <a:ext uri="{FF2B5EF4-FFF2-40B4-BE49-F238E27FC236}">
                <a16:creationId xmlns:a16="http://schemas.microsoft.com/office/drawing/2014/main" id="{4580EE3A-6DEC-9F62-EC4E-AD4033807869}"/>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
        <p:nvSpPr>
          <p:cNvPr id="6" name="标题 2">
            <a:extLst>
              <a:ext uri="{FF2B5EF4-FFF2-40B4-BE49-F238E27FC236}">
                <a16:creationId xmlns:a16="http://schemas.microsoft.com/office/drawing/2014/main" id="{4890DCCE-EAD4-7C3F-CEFF-BC31CFF84283}"/>
              </a:ext>
            </a:extLst>
          </p:cNvPr>
          <p:cNvSpPr>
            <a:spLocks noGrp="1"/>
          </p:cNvSpPr>
          <p:nvPr>
            <p:ph type="title"/>
          </p:nvPr>
        </p:nvSpPr>
        <p:spPr>
          <a:xfrm>
            <a:off x="6743025" y="72041"/>
            <a:ext cx="4775879" cy="519311"/>
          </a:xfrm>
        </p:spPr>
        <p:txBody>
          <a:bodyPr>
            <a:normAutofit fontScale="90000"/>
          </a:bodyPr>
          <a:lstStyle/>
          <a:p>
            <a:pPr algn="l">
              <a:buClr>
                <a:srgbClr val="C00000"/>
              </a:buClr>
              <a:buSzPct val="90000"/>
              <a:defRPr/>
            </a:pPr>
            <a:r>
              <a:rPr lang="en-US" altLang="zh-CN" sz="4000" dirty="0">
                <a:solidFill>
                  <a:srgbClr val="0E6EB8"/>
                </a:solidFill>
              </a:rPr>
              <a:t>SXFEL LLRF </a:t>
            </a:r>
            <a:endParaRPr lang="zh-CN" altLang="en-US" sz="4000" dirty="0">
              <a:solidFill>
                <a:srgbClr val="0E6EB8"/>
              </a:solidFill>
            </a:endParaRPr>
          </a:p>
        </p:txBody>
      </p:sp>
    </p:spTree>
    <p:extLst>
      <p:ext uri="{BB962C8B-B14F-4D97-AF65-F5344CB8AC3E}">
        <p14:creationId xmlns:p14="http://schemas.microsoft.com/office/powerpoint/2010/main" val="2371429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663952" y="141166"/>
            <a:ext cx="7107506" cy="519311"/>
          </a:xfrm>
        </p:spPr>
        <p:txBody>
          <a:bodyPr>
            <a:noAutofit/>
          </a:bodyPr>
          <a:lstStyle/>
          <a:p>
            <a:pPr algn="l">
              <a:buClr>
                <a:srgbClr val="C00000"/>
              </a:buClr>
              <a:buSzPct val="90000"/>
              <a:defRPr/>
            </a:pPr>
            <a:r>
              <a:rPr lang="en-US" altLang="zh-CN" sz="4000" dirty="0">
                <a:solidFill>
                  <a:srgbClr val="0E6EB8"/>
                </a:solidFill>
              </a:rPr>
              <a:t>SXFEL Photos</a:t>
            </a:r>
            <a:endParaRPr lang="zh-CN" altLang="en-US" sz="4000" dirty="0">
              <a:solidFill>
                <a:srgbClr val="0E6EB8"/>
              </a:solidFill>
            </a:endParaRPr>
          </a:p>
        </p:txBody>
      </p:sp>
      <p:pic>
        <p:nvPicPr>
          <p:cNvPr id="4" name="Picture 6">
            <a:extLst>
              <a:ext uri="{FF2B5EF4-FFF2-40B4-BE49-F238E27FC236}">
                <a16:creationId xmlns:a16="http://schemas.microsoft.com/office/drawing/2014/main" id="{F218DB9A-F2B7-4B47-AB8B-FC5451F002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6355"/>
          <a:stretch/>
        </p:blipFill>
        <p:spPr>
          <a:xfrm>
            <a:off x="666713" y="666731"/>
            <a:ext cx="5238787" cy="2809744"/>
          </a:xfrm>
          <a:prstGeom prst="rect">
            <a:avLst/>
          </a:prstGeom>
        </p:spPr>
      </p:pic>
      <p:pic>
        <p:nvPicPr>
          <p:cNvPr id="5" name="图片 4" descr="火车旁站着&#10;&#10;描述已自动生成">
            <a:extLst>
              <a:ext uri="{FF2B5EF4-FFF2-40B4-BE49-F238E27FC236}">
                <a16:creationId xmlns:a16="http://schemas.microsoft.com/office/drawing/2014/main" id="{9D69F754-1D6C-4B3B-90F1-9B607086E6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712" y="3714752"/>
            <a:ext cx="5238787" cy="2729976"/>
          </a:xfrm>
          <a:prstGeom prst="rect">
            <a:avLst/>
          </a:prstGeom>
        </p:spPr>
      </p:pic>
      <p:pic>
        <p:nvPicPr>
          <p:cNvPr id="6" name="图片 5" descr="图片包含 室内, 天花板, 建筑, 厨房&#10;&#10;描述已自动生成">
            <a:extLst>
              <a:ext uri="{FF2B5EF4-FFF2-40B4-BE49-F238E27FC236}">
                <a16:creationId xmlns:a16="http://schemas.microsoft.com/office/drawing/2014/main" id="{66600896-45FB-4EDB-9E05-7AE8F26C0C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0750" y="857232"/>
            <a:ext cx="6107949" cy="5143536"/>
          </a:xfrm>
          <a:prstGeom prst="rect">
            <a:avLst/>
          </a:prstGeom>
        </p:spPr>
      </p:pic>
      <p:sp>
        <p:nvSpPr>
          <p:cNvPr id="7" name="TextBox 6"/>
          <p:cNvSpPr txBox="1"/>
          <p:nvPr/>
        </p:nvSpPr>
        <p:spPr>
          <a:xfrm>
            <a:off x="7239008" y="6000768"/>
            <a:ext cx="2351926" cy="369332"/>
          </a:xfrm>
          <a:prstGeom prst="rect">
            <a:avLst/>
          </a:prstGeom>
          <a:noFill/>
        </p:spPr>
        <p:txBody>
          <a:bodyPr wrap="none" rtlCol="0">
            <a:spAutoFit/>
          </a:bodyPr>
          <a:lstStyle/>
          <a:p>
            <a:r>
              <a:rPr lang="en-US" altLang="zh-CN" b="1" dirty="0">
                <a:solidFill>
                  <a:srgbClr val="FF0000"/>
                </a:solidFill>
              </a:rPr>
              <a:t>EXPERIENCE HALL</a:t>
            </a:r>
            <a:endParaRPr lang="zh-CN" altLang="en-US" b="1" dirty="0">
              <a:solidFill>
                <a:srgbClr val="FF0000"/>
              </a:solidFill>
            </a:endParaRPr>
          </a:p>
        </p:txBody>
      </p:sp>
      <p:sp>
        <p:nvSpPr>
          <p:cNvPr id="8" name="TextBox 7"/>
          <p:cNvSpPr txBox="1"/>
          <p:nvPr/>
        </p:nvSpPr>
        <p:spPr>
          <a:xfrm>
            <a:off x="2952728" y="2762245"/>
            <a:ext cx="1890261" cy="369332"/>
          </a:xfrm>
          <a:prstGeom prst="rect">
            <a:avLst/>
          </a:prstGeom>
          <a:noFill/>
        </p:spPr>
        <p:txBody>
          <a:bodyPr wrap="none" rtlCol="0">
            <a:spAutoFit/>
          </a:bodyPr>
          <a:lstStyle/>
          <a:p>
            <a:r>
              <a:rPr lang="en-US" altLang="zh-CN" b="1" dirty="0">
                <a:solidFill>
                  <a:srgbClr val="FF0000"/>
                </a:solidFill>
              </a:rPr>
              <a:t>LINAC TUNNEL</a:t>
            </a:r>
            <a:endParaRPr lang="zh-CN" altLang="en-US" b="1" dirty="0">
              <a:solidFill>
                <a:srgbClr val="FF0000"/>
              </a:solidFill>
            </a:endParaRPr>
          </a:p>
        </p:txBody>
      </p:sp>
      <p:sp>
        <p:nvSpPr>
          <p:cNvPr id="9" name="TextBox 8"/>
          <p:cNvSpPr txBox="1"/>
          <p:nvPr/>
        </p:nvSpPr>
        <p:spPr>
          <a:xfrm>
            <a:off x="2000221" y="6000768"/>
            <a:ext cx="2625591" cy="369332"/>
          </a:xfrm>
          <a:prstGeom prst="rect">
            <a:avLst/>
          </a:prstGeom>
          <a:noFill/>
        </p:spPr>
        <p:txBody>
          <a:bodyPr wrap="none" rtlCol="0">
            <a:spAutoFit/>
          </a:bodyPr>
          <a:lstStyle/>
          <a:p>
            <a:r>
              <a:rPr lang="en-US" altLang="zh-CN" b="1" dirty="0">
                <a:solidFill>
                  <a:srgbClr val="FF0000"/>
                </a:solidFill>
              </a:rPr>
              <a:t>UNDULATOR TUNNEL</a:t>
            </a:r>
            <a:endParaRPr lang="zh-CN" altLang="en-US" b="1" dirty="0">
              <a:solidFill>
                <a:srgbClr val="FF0000"/>
              </a:solidFill>
            </a:endParaRPr>
          </a:p>
        </p:txBody>
      </p:sp>
      <p:sp>
        <p:nvSpPr>
          <p:cNvPr id="3" name="页脚占位符 1">
            <a:extLst>
              <a:ext uri="{FF2B5EF4-FFF2-40B4-BE49-F238E27FC236}">
                <a16:creationId xmlns:a16="http://schemas.microsoft.com/office/drawing/2014/main" id="{9009693F-59B7-E3A5-C02E-6E11D177E3A7}"/>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AA1152-22F2-4C6D-923D-481CBD5E2F38}"/>
              </a:ext>
            </a:extLst>
          </p:cNvPr>
          <p:cNvSpPr>
            <a:spLocks noGrp="1"/>
          </p:cNvSpPr>
          <p:nvPr>
            <p:ph type="title"/>
          </p:nvPr>
        </p:nvSpPr>
        <p:spPr>
          <a:xfrm>
            <a:off x="618059" y="2852936"/>
            <a:ext cx="10494433" cy="792163"/>
          </a:xfrm>
        </p:spPr>
        <p:txBody>
          <a:bodyPr/>
          <a:lstStyle/>
          <a:p>
            <a:r>
              <a:rPr lang="en-US" altLang="zh-CN" dirty="0">
                <a:solidFill>
                  <a:srgbClr val="FF0000"/>
                </a:solidFill>
              </a:rPr>
              <a:t>SHINE</a:t>
            </a:r>
            <a:endParaRPr lang="zh-CN" altLang="en-US" dirty="0">
              <a:solidFill>
                <a:srgbClr val="FF0000"/>
              </a:solidFill>
            </a:endParaRPr>
          </a:p>
        </p:txBody>
      </p:sp>
      <p:sp>
        <p:nvSpPr>
          <p:cNvPr id="3" name="日期占位符 2">
            <a:extLst>
              <a:ext uri="{FF2B5EF4-FFF2-40B4-BE49-F238E27FC236}">
                <a16:creationId xmlns:a16="http://schemas.microsoft.com/office/drawing/2014/main" id="{0620C16D-6BCF-4514-B6BD-D07DBB2CB8CA}"/>
              </a:ext>
            </a:extLst>
          </p:cNvPr>
          <p:cNvSpPr>
            <a:spLocks noGrp="1"/>
          </p:cNvSpPr>
          <p:nvPr>
            <p:ph type="dt" sz="half" idx="10"/>
          </p:nvPr>
        </p:nvSpPr>
        <p:spPr/>
        <p:txBody>
          <a:bodyPr/>
          <a:lstStyle/>
          <a:p>
            <a:pPr>
              <a:defRPr/>
            </a:pPr>
            <a:fld id="{1AC99B97-DDBD-4BF4-B582-C253EE332D96}" type="datetime1">
              <a:rPr lang="zh-CN" altLang="en-US" smtClean="0"/>
              <a:pPr>
                <a:defRPr/>
              </a:pPr>
              <a:t>2023/10/22</a:t>
            </a:fld>
            <a:endParaRPr lang="en-US" altLang="zh-CN"/>
          </a:p>
        </p:txBody>
      </p:sp>
      <p:sp>
        <p:nvSpPr>
          <p:cNvPr id="5" name="页脚占位符 1">
            <a:extLst>
              <a:ext uri="{FF2B5EF4-FFF2-40B4-BE49-F238E27FC236}">
                <a16:creationId xmlns:a16="http://schemas.microsoft.com/office/drawing/2014/main" id="{3F7AA20E-4763-75D0-3AA3-9F4557123D23}"/>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Tree>
    <p:extLst>
      <p:ext uri="{BB962C8B-B14F-4D97-AF65-F5344CB8AC3E}">
        <p14:creationId xmlns:p14="http://schemas.microsoft.com/office/powerpoint/2010/main" val="2013622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23"/>
          <p:cNvSpPr txBox="1">
            <a:spLocks noChangeArrowheads="1"/>
          </p:cNvSpPr>
          <p:nvPr/>
        </p:nvSpPr>
        <p:spPr bwMode="auto">
          <a:xfrm>
            <a:off x="6768779" y="-20266"/>
            <a:ext cx="35781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buClr>
                <a:srgbClr val="C00000"/>
              </a:buClr>
              <a:buSzPct val="90000"/>
              <a:defRPr/>
            </a:pPr>
            <a:r>
              <a:rPr lang="en-US" altLang="zh-CN" sz="4000" b="1" dirty="0">
                <a:solidFill>
                  <a:srgbClr val="0E6EB8"/>
                </a:solidFill>
                <a:latin typeface="+mj-lt"/>
                <a:ea typeface="+mj-ea"/>
                <a:cs typeface="+mj-cs"/>
              </a:rPr>
              <a:t>SHINE</a:t>
            </a:r>
            <a:endParaRPr lang="zh-CN" altLang="en-US" sz="4000" b="1" dirty="0">
              <a:solidFill>
                <a:srgbClr val="0E6EB8"/>
              </a:solidFill>
              <a:latin typeface="+mj-lt"/>
              <a:ea typeface="+mj-ea"/>
              <a:cs typeface="+mj-cs"/>
            </a:endParaRPr>
          </a:p>
        </p:txBody>
      </p:sp>
      <p:grpSp>
        <p:nvGrpSpPr>
          <p:cNvPr id="35" name="组合 34"/>
          <p:cNvGrpSpPr/>
          <p:nvPr/>
        </p:nvGrpSpPr>
        <p:grpSpPr>
          <a:xfrm>
            <a:off x="191344" y="859433"/>
            <a:ext cx="9216009" cy="2569567"/>
            <a:chOff x="-108521" y="1760130"/>
            <a:chExt cx="9216009" cy="2569567"/>
          </a:xfrm>
        </p:grpSpPr>
        <p:sp>
          <p:nvSpPr>
            <p:cNvPr id="3" name="矩形 2"/>
            <p:cNvSpPr/>
            <p:nvPr/>
          </p:nvSpPr>
          <p:spPr>
            <a:xfrm>
              <a:off x="-36513" y="1760130"/>
              <a:ext cx="9144001" cy="2569567"/>
            </a:xfrm>
            <a:prstGeom prst="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charset="-122"/>
                <a:cs typeface="Arial" charset="0"/>
              </a:endParaRPr>
            </a:p>
          </p:txBody>
        </p:sp>
        <p:grpSp>
          <p:nvGrpSpPr>
            <p:cNvPr id="14389" name="组合 22"/>
            <p:cNvGrpSpPr>
              <a:grpSpLocks/>
            </p:cNvGrpSpPr>
            <p:nvPr/>
          </p:nvGrpSpPr>
          <p:grpSpPr bwMode="auto">
            <a:xfrm>
              <a:off x="-108521" y="1884967"/>
              <a:ext cx="9190633" cy="2225622"/>
              <a:chOff x="-37665" y="2014179"/>
              <a:chExt cx="9118980" cy="2573559"/>
            </a:xfrm>
          </p:grpSpPr>
          <p:grpSp>
            <p:nvGrpSpPr>
              <p:cNvPr id="14390" name="组合 18"/>
              <p:cNvGrpSpPr>
                <a:grpSpLocks/>
              </p:cNvGrpSpPr>
              <p:nvPr/>
            </p:nvGrpSpPr>
            <p:grpSpPr bwMode="auto">
              <a:xfrm>
                <a:off x="71440" y="2449786"/>
                <a:ext cx="6480055" cy="850772"/>
                <a:chOff x="310143" y="1351536"/>
                <a:chExt cx="8160085" cy="892517"/>
              </a:xfrm>
            </p:grpSpPr>
            <p:sp>
              <p:nvSpPr>
                <p:cNvPr id="9" name="矩形 8"/>
                <p:cNvSpPr/>
                <p:nvPr/>
              </p:nvSpPr>
              <p:spPr>
                <a:xfrm>
                  <a:off x="310143" y="1700016"/>
                  <a:ext cx="3553179" cy="14439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charset="-122"/>
                    <a:cs typeface="Arial" charset="0"/>
                  </a:endParaRPr>
                </a:p>
              </p:txBody>
            </p:sp>
            <p:sp>
              <p:nvSpPr>
                <p:cNvPr id="10" name="矩形 9"/>
                <p:cNvSpPr/>
                <p:nvPr/>
              </p:nvSpPr>
              <p:spPr>
                <a:xfrm>
                  <a:off x="4679281" y="1726009"/>
                  <a:ext cx="1429348" cy="17255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charset="-122"/>
                    <a:cs typeface="Arial" charset="0"/>
                  </a:endParaRPr>
                </a:p>
              </p:txBody>
            </p:sp>
            <p:sp>
              <p:nvSpPr>
                <p:cNvPr id="11" name="矩形 10"/>
                <p:cNvSpPr/>
                <p:nvPr/>
              </p:nvSpPr>
              <p:spPr>
                <a:xfrm>
                  <a:off x="4694400" y="1550414"/>
                  <a:ext cx="1414228" cy="14054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charset="-122"/>
                    <a:cs typeface="Arial" charset="0"/>
                  </a:endParaRPr>
                </a:p>
              </p:txBody>
            </p:sp>
            <p:sp>
              <p:nvSpPr>
                <p:cNvPr id="12" name="矩形 11"/>
                <p:cNvSpPr/>
                <p:nvPr/>
              </p:nvSpPr>
              <p:spPr>
                <a:xfrm>
                  <a:off x="4694399" y="1932975"/>
                  <a:ext cx="1414229" cy="1424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charset="-122"/>
                    <a:cs typeface="Arial" charset="0"/>
                  </a:endParaRPr>
                </a:p>
              </p:txBody>
            </p:sp>
            <p:sp>
              <p:nvSpPr>
                <p:cNvPr id="13" name="矩形 12"/>
                <p:cNvSpPr/>
                <p:nvPr/>
              </p:nvSpPr>
              <p:spPr>
                <a:xfrm>
                  <a:off x="6234834" y="1576230"/>
                  <a:ext cx="1420179" cy="14247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charset="-122"/>
                    <a:cs typeface="Arial" charset="0"/>
                  </a:endParaRPr>
                </a:p>
              </p:txBody>
            </p:sp>
            <p:sp>
              <p:nvSpPr>
                <p:cNvPr id="16" name="矩形 15"/>
                <p:cNvSpPr/>
                <p:nvPr/>
              </p:nvSpPr>
              <p:spPr>
                <a:xfrm>
                  <a:off x="7637162" y="1476681"/>
                  <a:ext cx="753727" cy="68348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charset="-122"/>
                    <a:cs typeface="Arial" charset="0"/>
                  </a:endParaRPr>
                </a:p>
              </p:txBody>
            </p:sp>
            <p:sp>
              <p:nvSpPr>
                <p:cNvPr id="17" name="矩形 16"/>
                <p:cNvSpPr/>
                <p:nvPr/>
              </p:nvSpPr>
              <p:spPr>
                <a:xfrm>
                  <a:off x="6234834" y="1757051"/>
                  <a:ext cx="1402327" cy="14151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charset="-122"/>
                    <a:cs typeface="Arial" charset="0"/>
                  </a:endParaRPr>
                </a:p>
              </p:txBody>
            </p:sp>
            <p:sp>
              <p:nvSpPr>
                <p:cNvPr id="18" name="矩形 17"/>
                <p:cNvSpPr/>
                <p:nvPr/>
              </p:nvSpPr>
              <p:spPr>
                <a:xfrm>
                  <a:off x="6234834" y="1932978"/>
                  <a:ext cx="1402327" cy="14247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charset="-122"/>
                    <a:cs typeface="Arial" charset="0"/>
                  </a:endParaRPr>
                </a:p>
              </p:txBody>
            </p:sp>
            <p:sp>
              <p:nvSpPr>
                <p:cNvPr id="19" name="椭圆 18"/>
                <p:cNvSpPr/>
                <p:nvPr/>
              </p:nvSpPr>
              <p:spPr>
                <a:xfrm>
                  <a:off x="3807413" y="1365809"/>
                  <a:ext cx="936208" cy="872162"/>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charset="-122"/>
                    <a:cs typeface="Arial" charset="0"/>
                  </a:endParaRPr>
                </a:p>
              </p:txBody>
            </p:sp>
            <p:sp>
              <p:nvSpPr>
                <p:cNvPr id="20" name="椭圆 19"/>
                <p:cNvSpPr/>
                <p:nvPr/>
              </p:nvSpPr>
              <p:spPr>
                <a:xfrm>
                  <a:off x="7532037" y="1351536"/>
                  <a:ext cx="938191" cy="876014"/>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charset="-122"/>
                    <a:cs typeface="Arial" charset="0"/>
                  </a:endParaRPr>
                </a:p>
              </p:txBody>
            </p:sp>
            <p:sp>
              <p:nvSpPr>
                <p:cNvPr id="21" name="椭圆 20"/>
                <p:cNvSpPr/>
                <p:nvPr/>
              </p:nvSpPr>
              <p:spPr>
                <a:xfrm>
                  <a:off x="5712400" y="1369965"/>
                  <a:ext cx="938191" cy="874088"/>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charset="-122"/>
                    <a:cs typeface="Arial" charset="0"/>
                  </a:endParaRPr>
                </a:p>
              </p:txBody>
            </p:sp>
          </p:grpSp>
          <p:sp>
            <p:nvSpPr>
              <p:cNvPr id="15364" name="TextBox 17"/>
              <p:cNvSpPr txBox="1">
                <a:spLocks noChangeArrowheads="1"/>
              </p:cNvSpPr>
              <p:nvPr/>
            </p:nvSpPr>
            <p:spPr bwMode="auto">
              <a:xfrm>
                <a:off x="-37665" y="4196257"/>
                <a:ext cx="9118980" cy="391481"/>
              </a:xfrm>
              <a:prstGeom prst="rect">
                <a:avLst/>
              </a:prstGeom>
              <a:solidFill>
                <a:schemeClr val="bg1"/>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altLang="zh-CN" sz="1600" b="1" dirty="0">
                    <a:solidFill>
                      <a:srgbClr val="000000"/>
                    </a:solidFill>
                    <a:latin typeface="微软雅黑" pitchFamily="34" charset="-122"/>
                    <a:ea typeface="微软雅黑" pitchFamily="34" charset="-122"/>
                  </a:rPr>
                  <a:t>0 m                                      1400 m             1900 m             2300 m                           3100 m</a:t>
                </a:r>
              </a:p>
            </p:txBody>
          </p:sp>
          <p:sp>
            <p:nvSpPr>
              <p:cNvPr id="14392" name="矩形 5"/>
              <p:cNvSpPr>
                <a:spLocks noChangeArrowheads="1"/>
              </p:cNvSpPr>
              <p:nvPr/>
            </p:nvSpPr>
            <p:spPr bwMode="auto">
              <a:xfrm>
                <a:off x="1034035" y="2040281"/>
                <a:ext cx="1040509" cy="427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dirty="0">
                    <a:solidFill>
                      <a:srgbClr val="000000"/>
                    </a:solidFill>
                    <a:latin typeface="微软雅黑" pitchFamily="34" charset="-122"/>
                    <a:ea typeface="微软雅黑" pitchFamily="34" charset="-122"/>
                  </a:rPr>
                  <a:t>SC </a:t>
                </a:r>
                <a:r>
                  <a:rPr lang="en-US" altLang="zh-CN" dirty="0" err="1">
                    <a:solidFill>
                      <a:srgbClr val="000000"/>
                    </a:solidFill>
                    <a:latin typeface="微软雅黑" pitchFamily="34" charset="-122"/>
                    <a:ea typeface="微软雅黑" pitchFamily="34" charset="-122"/>
                  </a:rPr>
                  <a:t>linac</a:t>
                </a:r>
                <a:endParaRPr lang="en-US" altLang="zh-CN" dirty="0">
                  <a:solidFill>
                    <a:srgbClr val="000000"/>
                  </a:solidFill>
                  <a:latin typeface="微软雅黑" pitchFamily="34" charset="-122"/>
                  <a:ea typeface="微软雅黑" pitchFamily="34" charset="-122"/>
                </a:endParaRPr>
              </a:p>
            </p:txBody>
          </p:sp>
          <p:sp>
            <p:nvSpPr>
              <p:cNvPr id="14393" name="矩形 24"/>
              <p:cNvSpPr>
                <a:spLocks noChangeArrowheads="1"/>
              </p:cNvSpPr>
              <p:nvPr/>
            </p:nvSpPr>
            <p:spPr bwMode="auto">
              <a:xfrm>
                <a:off x="3334100" y="2014179"/>
                <a:ext cx="1442232" cy="427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dirty="0" err="1">
                    <a:solidFill>
                      <a:srgbClr val="000000"/>
                    </a:solidFill>
                    <a:latin typeface="微软雅黑" pitchFamily="34" charset="-122"/>
                    <a:ea typeface="微软雅黑" pitchFamily="34" charset="-122"/>
                  </a:rPr>
                  <a:t>undulator</a:t>
                </a:r>
                <a:endParaRPr lang="zh-CN" altLang="en-US" dirty="0">
                  <a:solidFill>
                    <a:srgbClr val="000000"/>
                  </a:solidFill>
                  <a:latin typeface="微软雅黑" pitchFamily="34" charset="-122"/>
                  <a:ea typeface="微软雅黑" pitchFamily="34" charset="-122"/>
                </a:endParaRPr>
              </a:p>
            </p:txBody>
          </p:sp>
          <p:sp>
            <p:nvSpPr>
              <p:cNvPr id="14394" name="矩形 25"/>
              <p:cNvSpPr>
                <a:spLocks noChangeArrowheads="1"/>
              </p:cNvSpPr>
              <p:nvPr/>
            </p:nvSpPr>
            <p:spPr bwMode="auto">
              <a:xfrm>
                <a:off x="4776332" y="2036319"/>
                <a:ext cx="1187518" cy="427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dirty="0" err="1">
                    <a:solidFill>
                      <a:srgbClr val="000000"/>
                    </a:solidFill>
                    <a:latin typeface="微软雅黑" pitchFamily="34" charset="-122"/>
                    <a:ea typeface="微软雅黑" pitchFamily="34" charset="-122"/>
                  </a:rPr>
                  <a:t>beamline</a:t>
                </a:r>
                <a:endParaRPr lang="zh-CN" altLang="en-US" dirty="0">
                  <a:solidFill>
                    <a:srgbClr val="000000"/>
                  </a:solidFill>
                  <a:latin typeface="微软雅黑" pitchFamily="34" charset="-122"/>
                  <a:ea typeface="微软雅黑" pitchFamily="34" charset="-122"/>
                </a:endParaRPr>
              </a:p>
            </p:txBody>
          </p:sp>
          <p:sp>
            <p:nvSpPr>
              <p:cNvPr id="14395" name="矩形 26"/>
              <p:cNvSpPr>
                <a:spLocks noChangeArrowheads="1"/>
              </p:cNvSpPr>
              <p:nvPr/>
            </p:nvSpPr>
            <p:spPr bwMode="auto">
              <a:xfrm>
                <a:off x="5629299" y="3355463"/>
                <a:ext cx="1120034" cy="427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dirty="0">
                    <a:solidFill>
                      <a:srgbClr val="000000"/>
                    </a:solidFill>
                    <a:latin typeface="微软雅黑" pitchFamily="34" charset="-122"/>
                    <a:ea typeface="微软雅黑" pitchFamily="34" charset="-122"/>
                  </a:rPr>
                  <a:t>Exp. Hall</a:t>
                </a:r>
                <a:endParaRPr lang="zh-CN" altLang="en-US" dirty="0">
                  <a:solidFill>
                    <a:srgbClr val="000000"/>
                  </a:solidFill>
                  <a:latin typeface="微软雅黑" pitchFamily="34" charset="-122"/>
                  <a:ea typeface="微软雅黑" pitchFamily="34" charset="-122"/>
                </a:endParaRPr>
              </a:p>
            </p:txBody>
          </p:sp>
          <p:sp>
            <p:nvSpPr>
              <p:cNvPr id="24" name="矩形 23"/>
              <p:cNvSpPr/>
              <p:nvPr/>
            </p:nvSpPr>
            <p:spPr bwMode="auto">
              <a:xfrm>
                <a:off x="6488492" y="2824178"/>
                <a:ext cx="1873977" cy="13489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charset="-122"/>
                  <a:cs typeface="Arial" charset="0"/>
                </a:endParaRPr>
              </a:p>
            </p:txBody>
          </p:sp>
          <p:sp>
            <p:nvSpPr>
              <p:cNvPr id="26" name="矩形 25"/>
              <p:cNvSpPr/>
              <p:nvPr/>
            </p:nvSpPr>
            <p:spPr bwMode="auto">
              <a:xfrm>
                <a:off x="8362469" y="2731874"/>
                <a:ext cx="412682" cy="51570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charset="-122"/>
                  <a:cs typeface="Arial" charset="0"/>
                </a:endParaRPr>
              </a:p>
            </p:txBody>
          </p:sp>
          <p:sp>
            <p:nvSpPr>
              <p:cNvPr id="28" name="椭圆 27"/>
              <p:cNvSpPr/>
              <p:nvPr/>
            </p:nvSpPr>
            <p:spPr bwMode="auto">
              <a:xfrm>
                <a:off x="8167666" y="2538660"/>
                <a:ext cx="745033" cy="835041"/>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charset="-122"/>
                  <a:cs typeface="Arial" charset="0"/>
                </a:endParaRPr>
              </a:p>
            </p:txBody>
          </p:sp>
          <p:cxnSp>
            <p:nvCxnSpPr>
              <p:cNvPr id="4" name="直接箭头连接符 3"/>
              <p:cNvCxnSpPr>
                <a:endCxn id="12" idx="1"/>
              </p:cNvCxnSpPr>
              <p:nvPr/>
            </p:nvCxnSpPr>
            <p:spPr>
              <a:xfrm>
                <a:off x="2969834" y="2870516"/>
                <a:ext cx="583214" cy="201418"/>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a:stCxn id="9" idx="3"/>
                <a:endCxn id="10" idx="1"/>
              </p:cNvCxnSpPr>
              <p:nvPr/>
            </p:nvCxnSpPr>
            <p:spPr>
              <a:xfrm>
                <a:off x="2893077" y="2850788"/>
                <a:ext cx="647967" cy="38196"/>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stCxn id="19" idx="2"/>
                <a:endCxn id="11" idx="1"/>
              </p:cNvCxnSpPr>
              <p:nvPr/>
            </p:nvCxnSpPr>
            <p:spPr>
              <a:xfrm flipV="1">
                <a:off x="2848679" y="2706348"/>
                <a:ext cx="704370" cy="172727"/>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grpSp>
        <p:sp>
          <p:nvSpPr>
            <p:cNvPr id="5" name="梯形 4"/>
            <p:cNvSpPr/>
            <p:nvPr/>
          </p:nvSpPr>
          <p:spPr>
            <a:xfrm rot="16200000">
              <a:off x="2950239" y="2299561"/>
              <a:ext cx="446945" cy="659805"/>
            </a:xfrm>
            <a:prstGeom prst="trapezoi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34" name="矩形 25"/>
            <p:cNvSpPr>
              <a:spLocks noChangeArrowheads="1"/>
            </p:cNvSpPr>
            <p:nvPr/>
          </p:nvSpPr>
          <p:spPr bwMode="auto">
            <a:xfrm>
              <a:off x="6532413" y="1907540"/>
              <a:ext cx="1824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dirty="0">
                  <a:solidFill>
                    <a:srgbClr val="000000"/>
                  </a:solidFill>
                  <a:latin typeface="微软雅黑" pitchFamily="34" charset="-122"/>
                  <a:ea typeface="微软雅黑" pitchFamily="34" charset="-122"/>
                </a:rPr>
                <a:t>Long </a:t>
              </a:r>
              <a:r>
                <a:rPr lang="en-US" altLang="zh-CN" dirty="0" err="1">
                  <a:solidFill>
                    <a:srgbClr val="000000"/>
                  </a:solidFill>
                  <a:latin typeface="微软雅黑" pitchFamily="34" charset="-122"/>
                  <a:ea typeface="微软雅黑" pitchFamily="34" charset="-122"/>
                </a:rPr>
                <a:t>beamline</a:t>
              </a:r>
              <a:endParaRPr lang="zh-CN" altLang="en-US" dirty="0">
                <a:solidFill>
                  <a:srgbClr val="000000"/>
                </a:solidFill>
                <a:latin typeface="微软雅黑" pitchFamily="34" charset="-122"/>
                <a:ea typeface="微软雅黑" pitchFamily="34" charset="-122"/>
              </a:endParaRPr>
            </a:p>
          </p:txBody>
        </p:sp>
        <p:sp>
          <p:nvSpPr>
            <p:cNvPr id="39" name="椭圆 38"/>
            <p:cNvSpPr/>
            <p:nvPr/>
          </p:nvSpPr>
          <p:spPr bwMode="auto">
            <a:xfrm>
              <a:off x="87837" y="2232644"/>
              <a:ext cx="749300" cy="71897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charset="-122"/>
                <a:cs typeface="Arial" charset="0"/>
              </a:endParaRPr>
            </a:p>
          </p:txBody>
        </p:sp>
        <p:cxnSp>
          <p:nvCxnSpPr>
            <p:cNvPr id="23" name="直接连接符 22"/>
            <p:cNvCxnSpPr/>
            <p:nvPr/>
          </p:nvCxnSpPr>
          <p:spPr>
            <a:xfrm>
              <a:off x="87837" y="3717032"/>
              <a:ext cx="864951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87837" y="3573016"/>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2976708" y="3573016"/>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V="1">
              <a:off x="4716016" y="3573016"/>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矩形 46"/>
            <p:cNvSpPr/>
            <p:nvPr/>
          </p:nvSpPr>
          <p:spPr bwMode="auto">
            <a:xfrm>
              <a:off x="6468914" y="2737857"/>
              <a:ext cx="1888703" cy="12058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charset="-122"/>
                <a:cs typeface="Arial" charset="0"/>
              </a:endParaRPr>
            </a:p>
          </p:txBody>
        </p:sp>
        <p:sp>
          <p:nvSpPr>
            <p:cNvPr id="48" name="矩形 26"/>
            <p:cNvSpPr>
              <a:spLocks noChangeArrowheads="1"/>
            </p:cNvSpPr>
            <p:nvPr/>
          </p:nvSpPr>
          <p:spPr bwMode="auto">
            <a:xfrm>
              <a:off x="7889434" y="3039657"/>
              <a:ext cx="11464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dirty="0">
                  <a:solidFill>
                    <a:srgbClr val="000000"/>
                  </a:solidFill>
                  <a:latin typeface="微软雅黑" pitchFamily="34" charset="-122"/>
                  <a:ea typeface="微软雅黑" pitchFamily="34" charset="-122"/>
                </a:rPr>
                <a:t>Far Hall</a:t>
              </a:r>
              <a:endParaRPr lang="zh-CN" altLang="en-US" dirty="0">
                <a:solidFill>
                  <a:srgbClr val="000000"/>
                </a:solidFill>
                <a:latin typeface="微软雅黑" pitchFamily="34" charset="-122"/>
                <a:ea typeface="微软雅黑" pitchFamily="34" charset="-122"/>
              </a:endParaRPr>
            </a:p>
          </p:txBody>
        </p:sp>
        <p:sp>
          <p:nvSpPr>
            <p:cNvPr id="50" name="矩形 26"/>
            <p:cNvSpPr>
              <a:spLocks noChangeArrowheads="1"/>
            </p:cNvSpPr>
            <p:nvPr/>
          </p:nvSpPr>
          <p:spPr bwMode="auto">
            <a:xfrm>
              <a:off x="2598779" y="3053377"/>
              <a:ext cx="13819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dirty="0">
                  <a:solidFill>
                    <a:srgbClr val="000000"/>
                  </a:solidFill>
                  <a:latin typeface="微软雅黑" pitchFamily="34" charset="-122"/>
                  <a:ea typeface="微软雅黑" pitchFamily="34" charset="-122"/>
                </a:rPr>
                <a:t>Switchyard</a:t>
              </a:r>
              <a:endParaRPr lang="zh-CN" altLang="en-US" dirty="0">
                <a:solidFill>
                  <a:srgbClr val="000000"/>
                </a:solidFill>
                <a:latin typeface="微软雅黑" pitchFamily="34" charset="-122"/>
                <a:ea typeface="微软雅黑" pitchFamily="34" charset="-122"/>
              </a:endParaRPr>
            </a:p>
          </p:txBody>
        </p:sp>
        <p:sp>
          <p:nvSpPr>
            <p:cNvPr id="51" name="矩形 26"/>
            <p:cNvSpPr>
              <a:spLocks noChangeArrowheads="1"/>
            </p:cNvSpPr>
            <p:nvPr/>
          </p:nvSpPr>
          <p:spPr bwMode="auto">
            <a:xfrm>
              <a:off x="4281266" y="3060686"/>
              <a:ext cx="946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dirty="0">
                  <a:solidFill>
                    <a:srgbClr val="000000"/>
                  </a:solidFill>
                  <a:latin typeface="微软雅黑" pitchFamily="34" charset="-122"/>
                  <a:ea typeface="微软雅黑" pitchFamily="34" charset="-122"/>
                </a:rPr>
                <a:t>dumps</a:t>
              </a:r>
              <a:endParaRPr lang="zh-CN" altLang="en-US" dirty="0">
                <a:solidFill>
                  <a:srgbClr val="000000"/>
                </a:solidFill>
                <a:latin typeface="微软雅黑" pitchFamily="34" charset="-122"/>
                <a:ea typeface="微软雅黑" pitchFamily="34" charset="-122"/>
              </a:endParaRPr>
            </a:p>
          </p:txBody>
        </p:sp>
        <p:cxnSp>
          <p:nvCxnSpPr>
            <p:cNvPr id="52" name="直接连接符 51"/>
            <p:cNvCxnSpPr/>
            <p:nvPr/>
          </p:nvCxnSpPr>
          <p:spPr>
            <a:xfrm flipV="1">
              <a:off x="6156176" y="3573016"/>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1">
              <a:off x="8737348" y="3573016"/>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矩形 26"/>
            <p:cNvSpPr>
              <a:spLocks noChangeArrowheads="1"/>
            </p:cNvSpPr>
            <p:nvPr/>
          </p:nvSpPr>
          <p:spPr bwMode="auto">
            <a:xfrm>
              <a:off x="-78379" y="3053377"/>
              <a:ext cx="710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dirty="0">
                  <a:solidFill>
                    <a:srgbClr val="000000"/>
                  </a:solidFill>
                  <a:latin typeface="微软雅黑" pitchFamily="34" charset="-122"/>
                  <a:ea typeface="微软雅黑" pitchFamily="34" charset="-122"/>
                </a:rPr>
                <a:t>Gun </a:t>
              </a:r>
              <a:endParaRPr lang="zh-CN" altLang="en-US" dirty="0">
                <a:solidFill>
                  <a:srgbClr val="000000"/>
                </a:solidFill>
                <a:latin typeface="微软雅黑" pitchFamily="34" charset="-122"/>
                <a:ea typeface="微软雅黑" pitchFamily="34" charset="-122"/>
              </a:endParaRPr>
            </a:p>
          </p:txBody>
        </p:sp>
      </p:gr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06" y="3218676"/>
            <a:ext cx="9235349" cy="3089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图片 6">
            <a:extLst>
              <a:ext uri="{FF2B5EF4-FFF2-40B4-BE49-F238E27FC236}">
                <a16:creationId xmlns:a16="http://schemas.microsoft.com/office/drawing/2014/main" id="{C49540E7-B737-4351-B38D-BCEDEEF0E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1914" y="886295"/>
            <a:ext cx="2648455" cy="1993977"/>
          </a:xfrm>
          <a:prstGeom prst="rect">
            <a:avLst/>
          </a:prstGeom>
        </p:spPr>
      </p:pic>
      <p:pic>
        <p:nvPicPr>
          <p:cNvPr id="14" name="图片 13">
            <a:extLst>
              <a:ext uri="{FF2B5EF4-FFF2-40B4-BE49-F238E27FC236}">
                <a16:creationId xmlns:a16="http://schemas.microsoft.com/office/drawing/2014/main" id="{C6AD1325-752F-4681-A5B1-57BE0FFB62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5878" y="4430453"/>
            <a:ext cx="2507153" cy="1863040"/>
          </a:xfrm>
          <a:prstGeom prst="rect">
            <a:avLst/>
          </a:prstGeom>
        </p:spPr>
      </p:pic>
      <p:sp>
        <p:nvSpPr>
          <p:cNvPr id="2" name="页脚占位符 1">
            <a:extLst>
              <a:ext uri="{FF2B5EF4-FFF2-40B4-BE49-F238E27FC236}">
                <a16:creationId xmlns:a16="http://schemas.microsoft.com/office/drawing/2014/main" id="{493327AE-5E8E-1132-39C2-36C70F5A8335}"/>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Tree>
    <p:extLst>
      <p:ext uri="{BB962C8B-B14F-4D97-AF65-F5344CB8AC3E}">
        <p14:creationId xmlns:p14="http://schemas.microsoft.com/office/powerpoint/2010/main" val="1687200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C9B91E4-A486-4127-8FDA-B59A9AF25963}"/>
              </a:ext>
            </a:extLst>
          </p:cNvPr>
          <p:cNvSpPr>
            <a:spLocks noGrp="1"/>
          </p:cNvSpPr>
          <p:nvPr>
            <p:ph type="body" sz="quarter" idx="12"/>
          </p:nvPr>
        </p:nvSpPr>
        <p:spPr>
          <a:xfrm>
            <a:off x="207260" y="2698103"/>
            <a:ext cx="11989883" cy="3219891"/>
          </a:xfrm>
        </p:spPr>
        <p:txBody>
          <a:bodyPr/>
          <a:lstStyle/>
          <a:p>
            <a:r>
              <a:rPr lang="en-US" altLang="zh-CN" dirty="0">
                <a:solidFill>
                  <a:srgbClr val="FF0000"/>
                </a:solidFill>
              </a:rPr>
              <a:t>Injector</a:t>
            </a:r>
            <a:r>
              <a:rPr lang="zh-CN" altLang="en-US" dirty="0">
                <a:solidFill>
                  <a:srgbClr val="FF0000"/>
                </a:solidFill>
              </a:rPr>
              <a:t>：</a:t>
            </a:r>
            <a:r>
              <a:rPr lang="en-US" altLang="zh-CN" sz="1800" dirty="0"/>
              <a:t>VHF GUN</a:t>
            </a:r>
            <a:r>
              <a:rPr lang="zh-CN" altLang="en-US" sz="1800" dirty="0"/>
              <a:t>，</a:t>
            </a:r>
            <a:r>
              <a:rPr lang="en-US" altLang="zh-CN" sz="1800" dirty="0"/>
              <a:t>buncher</a:t>
            </a:r>
            <a:r>
              <a:rPr lang="zh-CN" altLang="en-US" sz="1800" dirty="0"/>
              <a:t>，</a:t>
            </a:r>
            <a:r>
              <a:rPr lang="en-US" altLang="zh-CN" sz="1800" dirty="0"/>
              <a:t>single cavity cryomodule with two coupler</a:t>
            </a:r>
            <a:r>
              <a:rPr lang="zh-CN" altLang="en-US" sz="1800" dirty="0"/>
              <a:t>，</a:t>
            </a:r>
            <a:r>
              <a:rPr lang="en-US" altLang="zh-CN" sz="1800" dirty="0"/>
              <a:t>ABBA</a:t>
            </a:r>
            <a:r>
              <a:rPr lang="zh-CN" altLang="en-US" sz="1800" dirty="0"/>
              <a:t> </a:t>
            </a:r>
            <a:r>
              <a:rPr lang="en-US" altLang="zh-CN" sz="1800" dirty="0"/>
              <a:t>cryomodule</a:t>
            </a:r>
            <a:r>
              <a:rPr lang="zh-CN" altLang="en-US" sz="1800" dirty="0"/>
              <a:t>，</a:t>
            </a:r>
            <a:r>
              <a:rPr lang="en-US" altLang="zh-CN" sz="1800" dirty="0"/>
              <a:t>S-band transverse deflecting structure(0.5m)</a:t>
            </a:r>
          </a:p>
          <a:p>
            <a:r>
              <a:rPr lang="en-US" altLang="zh-CN" dirty="0">
                <a:solidFill>
                  <a:srgbClr val="FF0000"/>
                </a:solidFill>
              </a:rPr>
              <a:t>LINAC</a:t>
            </a:r>
            <a:r>
              <a:rPr lang="zh-CN" altLang="en-US" dirty="0">
                <a:solidFill>
                  <a:srgbClr val="FF0000"/>
                </a:solidFill>
              </a:rPr>
              <a:t>：</a:t>
            </a:r>
            <a:r>
              <a:rPr lang="en-US" altLang="zh-CN" sz="1800" dirty="0"/>
              <a:t>75 cryomodule (8 9-cell cavities) of 1.3GHz</a:t>
            </a:r>
            <a:r>
              <a:rPr lang="zh-CN" altLang="en-US" sz="1800" dirty="0"/>
              <a:t>，</a:t>
            </a:r>
            <a:r>
              <a:rPr lang="en-US" altLang="zh-CN" sz="1800" dirty="0"/>
              <a:t> S-band transverse deflecting structure (one meter)</a:t>
            </a:r>
            <a:r>
              <a:rPr lang="zh-CN" altLang="en-US" sz="1800" dirty="0"/>
              <a:t>，</a:t>
            </a:r>
            <a:r>
              <a:rPr lang="en-US" altLang="zh-CN" sz="1800" dirty="0"/>
              <a:t>16 X-band Deflecting structure </a:t>
            </a:r>
            <a:r>
              <a:rPr lang="zh-CN" altLang="en-US" sz="1800" dirty="0"/>
              <a:t>，</a:t>
            </a:r>
            <a:r>
              <a:rPr lang="en-US" altLang="zh-CN" sz="1800" dirty="0"/>
              <a:t>two cryomodule of 3.9GHz</a:t>
            </a:r>
            <a:r>
              <a:rPr lang="zh-CN" altLang="en-US" sz="1800" dirty="0"/>
              <a:t>（</a:t>
            </a:r>
            <a:r>
              <a:rPr lang="en-US" altLang="zh-CN" sz="1800" dirty="0"/>
              <a:t> 8 9-cell cavities </a:t>
            </a:r>
            <a:r>
              <a:rPr lang="zh-CN" altLang="en-US" sz="1800" dirty="0"/>
              <a:t>）</a:t>
            </a:r>
            <a:endParaRPr lang="en-US" altLang="zh-CN" sz="1800" dirty="0"/>
          </a:p>
          <a:p>
            <a:r>
              <a:rPr lang="en-US" altLang="zh-CN" sz="1800" dirty="0"/>
              <a:t>1.3GHz cavities basic requirement</a:t>
            </a:r>
            <a:r>
              <a:rPr lang="zh-CN" altLang="en-US" sz="1800" dirty="0"/>
              <a:t>：</a:t>
            </a:r>
            <a:r>
              <a:rPr lang="en-US" altLang="zh-CN" sz="1800" dirty="0">
                <a:latin typeface="微软雅黑" panose="020B0503020204020204" pitchFamily="34" charset="-122"/>
              </a:rPr>
              <a:t>At 2K: </a:t>
            </a:r>
            <a:r>
              <a:rPr lang="en-US" altLang="zh-CN" sz="1800" dirty="0">
                <a:solidFill>
                  <a:schemeClr val="tx2"/>
                </a:solidFill>
                <a:latin typeface="微软雅黑" panose="020B0503020204020204" pitchFamily="34" charset="-122"/>
              </a:rPr>
              <a:t>Q</a:t>
            </a:r>
            <a:r>
              <a:rPr lang="en-US" altLang="zh-CN" sz="1800" baseline="-25000" dirty="0">
                <a:solidFill>
                  <a:schemeClr val="tx2"/>
                </a:solidFill>
                <a:latin typeface="微软雅黑" panose="020B0503020204020204" pitchFamily="34" charset="-122"/>
              </a:rPr>
              <a:t>0</a:t>
            </a:r>
            <a:r>
              <a:rPr lang="zh-CN" altLang="en-US" sz="1800" dirty="0">
                <a:solidFill>
                  <a:schemeClr val="tx2"/>
                </a:solidFill>
                <a:latin typeface="微软雅黑" panose="020B0503020204020204" pitchFamily="34" charset="-122"/>
              </a:rPr>
              <a:t>≥</a:t>
            </a:r>
            <a:r>
              <a:rPr lang="en-US" altLang="zh-CN" sz="1800" dirty="0">
                <a:solidFill>
                  <a:schemeClr val="tx2"/>
                </a:solidFill>
                <a:latin typeface="微软雅黑" panose="020B0503020204020204" pitchFamily="34" charset="-122"/>
              </a:rPr>
              <a:t>2.7E+10 </a:t>
            </a:r>
            <a:r>
              <a:rPr lang="en-US" altLang="zh-CN" sz="1800" dirty="0">
                <a:latin typeface="微软雅黑" panose="020B0503020204020204" pitchFamily="34" charset="-122"/>
              </a:rPr>
              <a:t>@ </a:t>
            </a:r>
            <a:r>
              <a:rPr lang="en-US" altLang="zh-CN" sz="1800" dirty="0" err="1">
                <a:latin typeface="微软雅黑" panose="020B0503020204020204" pitchFamily="34" charset="-122"/>
              </a:rPr>
              <a:t>Eacc</a:t>
            </a:r>
            <a:r>
              <a:rPr lang="en-US" altLang="zh-CN" sz="1800" dirty="0">
                <a:latin typeface="微软雅黑" panose="020B0503020204020204" pitchFamily="34" charset="-122"/>
              </a:rPr>
              <a:t>= 16 MV/m, max </a:t>
            </a:r>
            <a:r>
              <a:rPr lang="en-US" altLang="zh-CN" sz="1800" dirty="0" err="1">
                <a:latin typeface="微软雅黑" panose="020B0503020204020204" pitchFamily="34" charset="-122"/>
              </a:rPr>
              <a:t>Eacc</a:t>
            </a:r>
            <a:r>
              <a:rPr lang="en-US" altLang="zh-CN" sz="1800" dirty="0">
                <a:latin typeface="微软雅黑" panose="020B0503020204020204" pitchFamily="34" charset="-122"/>
              </a:rPr>
              <a:t>&gt;19 MV/m</a:t>
            </a:r>
          </a:p>
          <a:p>
            <a:r>
              <a:rPr lang="en-US" altLang="zh-CN" sz="1800" dirty="0"/>
              <a:t>3.9GHz cavities basic requirement </a:t>
            </a:r>
            <a:r>
              <a:rPr lang="zh-CN" altLang="en-US" sz="1800" dirty="0"/>
              <a:t>： </a:t>
            </a:r>
            <a:r>
              <a:rPr lang="en-US" altLang="zh-CN" sz="1800" dirty="0"/>
              <a:t>Q0≥2E+9@13.1MV/m</a:t>
            </a:r>
          </a:p>
          <a:p>
            <a:r>
              <a:rPr lang="en-US" altLang="zh-CN" dirty="0">
                <a:solidFill>
                  <a:srgbClr val="FF0000"/>
                </a:solidFill>
              </a:rPr>
              <a:t>X-band:  </a:t>
            </a:r>
            <a:r>
              <a:rPr lang="en-US" altLang="zh-CN" sz="1800" dirty="0"/>
              <a:t>LLRF + 1 X-band Klystron + 4 X-band deflecting structure</a:t>
            </a:r>
          </a:p>
          <a:p>
            <a:r>
              <a:rPr lang="en-US" altLang="zh-CN" dirty="0">
                <a:solidFill>
                  <a:srgbClr val="FF0000"/>
                </a:solidFill>
              </a:rPr>
              <a:t>Other: </a:t>
            </a:r>
            <a:r>
              <a:rPr lang="en-US" altLang="zh-CN" sz="1800" dirty="0"/>
              <a:t>LLRF + high power + cavity </a:t>
            </a:r>
          </a:p>
        </p:txBody>
      </p:sp>
      <p:sp>
        <p:nvSpPr>
          <p:cNvPr id="4" name="标题 3">
            <a:extLst>
              <a:ext uri="{FF2B5EF4-FFF2-40B4-BE49-F238E27FC236}">
                <a16:creationId xmlns:a16="http://schemas.microsoft.com/office/drawing/2014/main" id="{924EBC18-5FEA-4346-8C84-4A376B0483F7}"/>
              </a:ext>
            </a:extLst>
          </p:cNvPr>
          <p:cNvSpPr>
            <a:spLocks noGrp="1"/>
          </p:cNvSpPr>
          <p:nvPr>
            <p:ph type="title" idx="4294967295"/>
          </p:nvPr>
        </p:nvSpPr>
        <p:spPr>
          <a:xfrm>
            <a:off x="5009625" y="184272"/>
            <a:ext cx="6754159" cy="451543"/>
          </a:xfrm>
        </p:spPr>
        <p:txBody>
          <a:bodyPr/>
          <a:lstStyle/>
          <a:p>
            <a:pPr algn="l">
              <a:buClr>
                <a:srgbClr val="C00000"/>
              </a:buClr>
              <a:buSzPct val="90000"/>
              <a:defRPr/>
            </a:pPr>
            <a:r>
              <a:rPr lang="en-US" altLang="zh-CN" sz="4000" dirty="0">
                <a:solidFill>
                  <a:srgbClr val="0E6EB8"/>
                </a:solidFill>
              </a:rPr>
              <a:t>SHINE LINAC Layout</a:t>
            </a:r>
            <a:endParaRPr lang="zh-CN" altLang="en-US" sz="4000" dirty="0">
              <a:solidFill>
                <a:srgbClr val="0E6EB8"/>
              </a:solidFill>
            </a:endParaRPr>
          </a:p>
        </p:txBody>
      </p:sp>
      <p:grpSp>
        <p:nvGrpSpPr>
          <p:cNvPr id="5" name="组合 4">
            <a:extLst>
              <a:ext uri="{FF2B5EF4-FFF2-40B4-BE49-F238E27FC236}">
                <a16:creationId xmlns:a16="http://schemas.microsoft.com/office/drawing/2014/main" id="{C2F214F8-8B05-4AA6-BF42-B45E26071960}"/>
              </a:ext>
            </a:extLst>
          </p:cNvPr>
          <p:cNvGrpSpPr/>
          <p:nvPr/>
        </p:nvGrpSpPr>
        <p:grpSpPr>
          <a:xfrm>
            <a:off x="335360" y="813666"/>
            <a:ext cx="11303898" cy="1538756"/>
            <a:chOff x="284718" y="1152655"/>
            <a:chExt cx="11303898" cy="1538756"/>
          </a:xfrm>
        </p:grpSpPr>
        <p:sp>
          <p:nvSpPr>
            <p:cNvPr id="6" name="TextBox 77">
              <a:extLst>
                <a:ext uri="{FF2B5EF4-FFF2-40B4-BE49-F238E27FC236}">
                  <a16:creationId xmlns:a16="http://schemas.microsoft.com/office/drawing/2014/main" id="{FA7611EE-0D4E-46ED-9F86-339178D4A822}"/>
                </a:ext>
              </a:extLst>
            </p:cNvPr>
            <p:cNvSpPr txBox="1"/>
            <p:nvPr/>
          </p:nvSpPr>
          <p:spPr>
            <a:xfrm>
              <a:off x="284718" y="1152655"/>
              <a:ext cx="1007304" cy="35802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rPr>
                <a:t>VHF gun</a:t>
              </a:r>
              <a:endParaRPr kumimoji="0" lang="zh-CN" altLang="en-US" sz="12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endParaRPr>
            </a:p>
          </p:txBody>
        </p:sp>
        <p:cxnSp>
          <p:nvCxnSpPr>
            <p:cNvPr id="7" name="直接连接符 6">
              <a:extLst>
                <a:ext uri="{FF2B5EF4-FFF2-40B4-BE49-F238E27FC236}">
                  <a16:creationId xmlns:a16="http://schemas.microsoft.com/office/drawing/2014/main" id="{1CBA591D-4FC8-4FC4-929F-0A0A70A94020}"/>
                </a:ext>
              </a:extLst>
            </p:cNvPr>
            <p:cNvCxnSpPr/>
            <p:nvPr/>
          </p:nvCxnSpPr>
          <p:spPr>
            <a:xfrm rot="10800000">
              <a:off x="9807535" y="1976484"/>
              <a:ext cx="1728000" cy="0"/>
            </a:xfrm>
            <a:prstGeom prst="line">
              <a:avLst/>
            </a:prstGeom>
            <a:noFill/>
            <a:ln w="76200" cap="flat" cmpd="sng" algn="ctr">
              <a:solidFill>
                <a:srgbClr val="5B9BD5"/>
              </a:solidFill>
              <a:prstDash val="solid"/>
              <a:miter lim="800000"/>
            </a:ln>
            <a:effectLst/>
          </p:spPr>
        </p:cxnSp>
        <p:cxnSp>
          <p:nvCxnSpPr>
            <p:cNvPr id="8" name="直接连接符 7">
              <a:extLst>
                <a:ext uri="{FF2B5EF4-FFF2-40B4-BE49-F238E27FC236}">
                  <a16:creationId xmlns:a16="http://schemas.microsoft.com/office/drawing/2014/main" id="{5C9AEB03-2421-4C69-9922-90361E20D4BE}"/>
                </a:ext>
              </a:extLst>
            </p:cNvPr>
            <p:cNvCxnSpPr/>
            <p:nvPr/>
          </p:nvCxnSpPr>
          <p:spPr>
            <a:xfrm rot="10800000">
              <a:off x="7192015" y="1987220"/>
              <a:ext cx="2772000" cy="0"/>
            </a:xfrm>
            <a:prstGeom prst="line">
              <a:avLst/>
            </a:prstGeom>
            <a:noFill/>
            <a:ln w="76200" cap="flat" cmpd="sng" algn="ctr">
              <a:solidFill>
                <a:srgbClr val="5B9BD5"/>
              </a:solidFill>
              <a:prstDash val="solid"/>
              <a:miter lim="800000"/>
            </a:ln>
            <a:effectLst/>
          </p:spPr>
        </p:cxnSp>
        <p:sp>
          <p:nvSpPr>
            <p:cNvPr id="9" name="圆角矩形 7">
              <a:extLst>
                <a:ext uri="{FF2B5EF4-FFF2-40B4-BE49-F238E27FC236}">
                  <a16:creationId xmlns:a16="http://schemas.microsoft.com/office/drawing/2014/main" id="{26721FD0-BDE8-4E4F-91F2-82A2670501BA}"/>
                </a:ext>
              </a:extLst>
            </p:cNvPr>
            <p:cNvSpPr/>
            <p:nvPr/>
          </p:nvSpPr>
          <p:spPr>
            <a:xfrm>
              <a:off x="7727277" y="1732602"/>
              <a:ext cx="1394419" cy="490948"/>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10" name="直接连接符 9">
              <a:extLst>
                <a:ext uri="{FF2B5EF4-FFF2-40B4-BE49-F238E27FC236}">
                  <a16:creationId xmlns:a16="http://schemas.microsoft.com/office/drawing/2014/main" id="{F144C431-6671-4F84-9DE1-DF6922639746}"/>
                </a:ext>
              </a:extLst>
            </p:cNvPr>
            <p:cNvCxnSpPr/>
            <p:nvPr/>
          </p:nvCxnSpPr>
          <p:spPr>
            <a:xfrm rot="10800000">
              <a:off x="1184523" y="1985627"/>
              <a:ext cx="2088000" cy="0"/>
            </a:xfrm>
            <a:prstGeom prst="line">
              <a:avLst/>
            </a:prstGeom>
            <a:noFill/>
            <a:ln w="76200" cap="flat" cmpd="sng" algn="ctr">
              <a:solidFill>
                <a:srgbClr val="5B9BD5"/>
              </a:solidFill>
              <a:prstDash val="solid"/>
              <a:miter lim="800000"/>
            </a:ln>
            <a:effectLst/>
          </p:spPr>
        </p:cxnSp>
        <p:cxnSp>
          <p:nvCxnSpPr>
            <p:cNvPr id="11" name="直接连接符 10">
              <a:extLst>
                <a:ext uri="{FF2B5EF4-FFF2-40B4-BE49-F238E27FC236}">
                  <a16:creationId xmlns:a16="http://schemas.microsoft.com/office/drawing/2014/main" id="{5D27D903-0A8E-49E8-840B-685F54BF82E4}"/>
                </a:ext>
              </a:extLst>
            </p:cNvPr>
            <p:cNvCxnSpPr/>
            <p:nvPr/>
          </p:nvCxnSpPr>
          <p:spPr>
            <a:xfrm rot="10800000">
              <a:off x="4379714" y="1978076"/>
              <a:ext cx="1740217" cy="0"/>
            </a:xfrm>
            <a:prstGeom prst="line">
              <a:avLst/>
            </a:prstGeom>
            <a:noFill/>
            <a:ln w="76200" cap="flat" cmpd="sng" algn="ctr">
              <a:solidFill>
                <a:srgbClr val="5B9BD5"/>
              </a:solidFill>
              <a:prstDash val="solid"/>
              <a:miter lim="800000"/>
            </a:ln>
            <a:effectLst/>
          </p:spPr>
        </p:cxnSp>
        <p:grpSp>
          <p:nvGrpSpPr>
            <p:cNvPr id="12" name="组合 84">
              <a:extLst>
                <a:ext uri="{FF2B5EF4-FFF2-40B4-BE49-F238E27FC236}">
                  <a16:creationId xmlns:a16="http://schemas.microsoft.com/office/drawing/2014/main" id="{64B9BAB6-F5D8-43EE-95C9-AA82F1A6538E}"/>
                </a:ext>
              </a:extLst>
            </p:cNvPr>
            <p:cNvGrpSpPr/>
            <p:nvPr/>
          </p:nvGrpSpPr>
          <p:grpSpPr>
            <a:xfrm>
              <a:off x="6020032" y="1609865"/>
              <a:ext cx="1180386" cy="490948"/>
              <a:chOff x="4240529" y="2428868"/>
              <a:chExt cx="805818" cy="285752"/>
            </a:xfrm>
          </p:grpSpPr>
          <p:cxnSp>
            <p:nvCxnSpPr>
              <p:cNvPr id="95" name="直接连接符 94">
                <a:extLst>
                  <a:ext uri="{FF2B5EF4-FFF2-40B4-BE49-F238E27FC236}">
                    <a16:creationId xmlns:a16="http://schemas.microsoft.com/office/drawing/2014/main" id="{40B4FC0A-FBA2-4D6B-9F7A-F87675EBA2D2}"/>
                  </a:ext>
                </a:extLst>
              </p:cNvPr>
              <p:cNvCxnSpPr/>
              <p:nvPr/>
            </p:nvCxnSpPr>
            <p:spPr>
              <a:xfrm rot="10800000">
                <a:off x="4536000" y="2500305"/>
                <a:ext cx="216000" cy="0"/>
              </a:xfrm>
              <a:prstGeom prst="line">
                <a:avLst/>
              </a:prstGeom>
              <a:noFill/>
              <a:ln w="76200" cap="flat" cmpd="sng" algn="ctr">
                <a:solidFill>
                  <a:srgbClr val="5B9BD5"/>
                </a:solidFill>
                <a:prstDash val="solid"/>
                <a:miter lim="800000"/>
              </a:ln>
              <a:effectLst/>
            </p:spPr>
          </p:cxnSp>
          <p:cxnSp>
            <p:nvCxnSpPr>
              <p:cNvPr id="96" name="直接连接符 95">
                <a:extLst>
                  <a:ext uri="{FF2B5EF4-FFF2-40B4-BE49-F238E27FC236}">
                    <a16:creationId xmlns:a16="http://schemas.microsoft.com/office/drawing/2014/main" id="{01F950DD-7AAB-4E58-A98D-E0C9B0A1004C}"/>
                  </a:ext>
                </a:extLst>
              </p:cNvPr>
              <p:cNvCxnSpPr/>
              <p:nvPr/>
            </p:nvCxnSpPr>
            <p:spPr>
              <a:xfrm rot="10800000">
                <a:off x="4735108" y="2500306"/>
                <a:ext cx="288000" cy="142876"/>
              </a:xfrm>
              <a:prstGeom prst="line">
                <a:avLst/>
              </a:prstGeom>
              <a:noFill/>
              <a:ln w="76200" cap="flat" cmpd="sng" algn="ctr">
                <a:solidFill>
                  <a:srgbClr val="5B9BD5"/>
                </a:solidFill>
                <a:prstDash val="solid"/>
                <a:miter lim="800000"/>
              </a:ln>
              <a:effectLst/>
            </p:spPr>
          </p:cxnSp>
          <p:cxnSp>
            <p:nvCxnSpPr>
              <p:cNvPr id="97" name="直接连接符 96">
                <a:extLst>
                  <a:ext uri="{FF2B5EF4-FFF2-40B4-BE49-F238E27FC236}">
                    <a16:creationId xmlns:a16="http://schemas.microsoft.com/office/drawing/2014/main" id="{189C6D49-A6A2-4C35-9EB1-CCCBF1C140B5}"/>
                  </a:ext>
                </a:extLst>
              </p:cNvPr>
              <p:cNvCxnSpPr/>
              <p:nvPr/>
            </p:nvCxnSpPr>
            <p:spPr>
              <a:xfrm flipV="1">
                <a:off x="4284000" y="2500306"/>
                <a:ext cx="288000" cy="142876"/>
              </a:xfrm>
              <a:prstGeom prst="line">
                <a:avLst/>
              </a:prstGeom>
              <a:noFill/>
              <a:ln w="76200" cap="flat" cmpd="sng" algn="ctr">
                <a:solidFill>
                  <a:srgbClr val="5B9BD5"/>
                </a:solidFill>
                <a:prstDash val="solid"/>
                <a:miter lim="800000"/>
              </a:ln>
              <a:effectLst/>
            </p:spPr>
          </p:cxnSp>
          <p:sp>
            <p:nvSpPr>
              <p:cNvPr id="98" name="矩形 97">
                <a:extLst>
                  <a:ext uri="{FF2B5EF4-FFF2-40B4-BE49-F238E27FC236}">
                    <a16:creationId xmlns:a16="http://schemas.microsoft.com/office/drawing/2014/main" id="{01082F65-7075-4868-A95B-E39102ECCF82}"/>
                  </a:ext>
                </a:extLst>
              </p:cNvPr>
              <p:cNvSpPr/>
              <p:nvPr/>
            </p:nvSpPr>
            <p:spPr>
              <a:xfrm>
                <a:off x="5000628" y="2571744"/>
                <a:ext cx="45719" cy="142876"/>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9" name="矩形 98">
                <a:extLst>
                  <a:ext uri="{FF2B5EF4-FFF2-40B4-BE49-F238E27FC236}">
                    <a16:creationId xmlns:a16="http://schemas.microsoft.com/office/drawing/2014/main" id="{9F71A5E4-20FD-45BD-81A6-C6B100E74D05}"/>
                  </a:ext>
                </a:extLst>
              </p:cNvPr>
              <p:cNvSpPr/>
              <p:nvPr/>
            </p:nvSpPr>
            <p:spPr>
              <a:xfrm>
                <a:off x="4714876" y="2428868"/>
                <a:ext cx="45719" cy="142876"/>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0" name="矩形 99">
                <a:extLst>
                  <a:ext uri="{FF2B5EF4-FFF2-40B4-BE49-F238E27FC236}">
                    <a16:creationId xmlns:a16="http://schemas.microsoft.com/office/drawing/2014/main" id="{F80B9043-9D5A-4623-9930-A9E400B2B94A}"/>
                  </a:ext>
                </a:extLst>
              </p:cNvPr>
              <p:cNvSpPr/>
              <p:nvPr/>
            </p:nvSpPr>
            <p:spPr>
              <a:xfrm>
                <a:off x="4526281" y="2428868"/>
                <a:ext cx="45719" cy="142876"/>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1" name="矩形 100">
                <a:extLst>
                  <a:ext uri="{FF2B5EF4-FFF2-40B4-BE49-F238E27FC236}">
                    <a16:creationId xmlns:a16="http://schemas.microsoft.com/office/drawing/2014/main" id="{0F520AC6-8680-4F27-A5C9-69976772F251}"/>
                  </a:ext>
                </a:extLst>
              </p:cNvPr>
              <p:cNvSpPr/>
              <p:nvPr/>
            </p:nvSpPr>
            <p:spPr>
              <a:xfrm>
                <a:off x="4240529" y="2571744"/>
                <a:ext cx="45719" cy="142876"/>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 name="组合 85">
              <a:extLst>
                <a:ext uri="{FF2B5EF4-FFF2-40B4-BE49-F238E27FC236}">
                  <a16:creationId xmlns:a16="http://schemas.microsoft.com/office/drawing/2014/main" id="{9AE06CD6-4671-4F0E-A2A7-5A57B8D41B96}"/>
                </a:ext>
              </a:extLst>
            </p:cNvPr>
            <p:cNvGrpSpPr/>
            <p:nvPr/>
          </p:nvGrpSpPr>
          <p:grpSpPr>
            <a:xfrm>
              <a:off x="7772472" y="1855319"/>
              <a:ext cx="584327" cy="225889"/>
              <a:chOff x="5485848" y="2571742"/>
              <a:chExt cx="398905" cy="131477"/>
            </a:xfrm>
          </p:grpSpPr>
          <p:sp>
            <p:nvSpPr>
              <p:cNvPr id="91" name="矩形 90">
                <a:extLst>
                  <a:ext uri="{FF2B5EF4-FFF2-40B4-BE49-F238E27FC236}">
                    <a16:creationId xmlns:a16="http://schemas.microsoft.com/office/drawing/2014/main" id="{E1CD27A5-9A8E-494D-8BDF-7AA9BBC22348}"/>
                  </a:ext>
                </a:extLst>
              </p:cNvPr>
              <p:cNvSpPr/>
              <p:nvPr/>
            </p:nvSpPr>
            <p:spPr>
              <a:xfrm>
                <a:off x="5603005" y="2571743"/>
                <a:ext cx="41716" cy="131471"/>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2" name="矩形 91">
                <a:extLst>
                  <a:ext uri="{FF2B5EF4-FFF2-40B4-BE49-F238E27FC236}">
                    <a16:creationId xmlns:a16="http://schemas.microsoft.com/office/drawing/2014/main" id="{E44DFA9C-898F-477A-A97C-381B98415F16}"/>
                  </a:ext>
                </a:extLst>
              </p:cNvPr>
              <p:cNvSpPr/>
              <p:nvPr/>
            </p:nvSpPr>
            <p:spPr>
              <a:xfrm>
                <a:off x="5726831" y="2571748"/>
                <a:ext cx="41716" cy="131471"/>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3" name="矩形 92">
                <a:extLst>
                  <a:ext uri="{FF2B5EF4-FFF2-40B4-BE49-F238E27FC236}">
                    <a16:creationId xmlns:a16="http://schemas.microsoft.com/office/drawing/2014/main" id="{21593DA6-51DD-4A16-A19A-9DFE9011D60B}"/>
                  </a:ext>
                </a:extLst>
              </p:cNvPr>
              <p:cNvSpPr/>
              <p:nvPr/>
            </p:nvSpPr>
            <p:spPr>
              <a:xfrm>
                <a:off x="5843037" y="2571742"/>
                <a:ext cx="41716" cy="131471"/>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4" name="矩形 93">
                <a:extLst>
                  <a:ext uri="{FF2B5EF4-FFF2-40B4-BE49-F238E27FC236}">
                    <a16:creationId xmlns:a16="http://schemas.microsoft.com/office/drawing/2014/main" id="{1AD38991-060D-426C-B9E9-9FDAC36125BE}"/>
                  </a:ext>
                </a:extLst>
              </p:cNvPr>
              <p:cNvSpPr/>
              <p:nvPr/>
            </p:nvSpPr>
            <p:spPr>
              <a:xfrm>
                <a:off x="5485848" y="2571747"/>
                <a:ext cx="41716" cy="131471"/>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4" name="矩形 13">
              <a:extLst>
                <a:ext uri="{FF2B5EF4-FFF2-40B4-BE49-F238E27FC236}">
                  <a16:creationId xmlns:a16="http://schemas.microsoft.com/office/drawing/2014/main" id="{7F8B7D01-0D8B-44CC-AB61-48C16D6AFC5F}"/>
                </a:ext>
              </a:extLst>
            </p:cNvPr>
            <p:cNvSpPr/>
            <p:nvPr/>
          </p:nvSpPr>
          <p:spPr>
            <a:xfrm>
              <a:off x="8631399" y="1855339"/>
              <a:ext cx="66971" cy="245474"/>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矩形 14">
              <a:extLst>
                <a:ext uri="{FF2B5EF4-FFF2-40B4-BE49-F238E27FC236}">
                  <a16:creationId xmlns:a16="http://schemas.microsoft.com/office/drawing/2014/main" id="{7DE041BB-9E9A-4057-B3D0-206A73111AE9}"/>
                </a:ext>
              </a:extLst>
            </p:cNvPr>
            <p:cNvSpPr/>
            <p:nvPr/>
          </p:nvSpPr>
          <p:spPr>
            <a:xfrm>
              <a:off x="8812783" y="1855339"/>
              <a:ext cx="66971" cy="245474"/>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矩形 15">
              <a:extLst>
                <a:ext uri="{FF2B5EF4-FFF2-40B4-BE49-F238E27FC236}">
                  <a16:creationId xmlns:a16="http://schemas.microsoft.com/office/drawing/2014/main" id="{D7BD9878-9F4B-48C5-82A3-58B2976E9064}"/>
                </a:ext>
              </a:extLst>
            </p:cNvPr>
            <p:cNvSpPr/>
            <p:nvPr/>
          </p:nvSpPr>
          <p:spPr>
            <a:xfrm>
              <a:off x="8983007" y="1855339"/>
              <a:ext cx="66971" cy="245474"/>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矩形 16">
              <a:extLst>
                <a:ext uri="{FF2B5EF4-FFF2-40B4-BE49-F238E27FC236}">
                  <a16:creationId xmlns:a16="http://schemas.microsoft.com/office/drawing/2014/main" id="{6B0FE504-E58F-4309-A32E-D2EC77C799D8}"/>
                </a:ext>
              </a:extLst>
            </p:cNvPr>
            <p:cNvSpPr/>
            <p:nvPr/>
          </p:nvSpPr>
          <p:spPr>
            <a:xfrm>
              <a:off x="8459784" y="1855339"/>
              <a:ext cx="66971" cy="245474"/>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8" name="组合 89">
              <a:extLst>
                <a:ext uri="{FF2B5EF4-FFF2-40B4-BE49-F238E27FC236}">
                  <a16:creationId xmlns:a16="http://schemas.microsoft.com/office/drawing/2014/main" id="{435862FD-A711-4AC2-BFB4-6072F9FD46B4}"/>
                </a:ext>
              </a:extLst>
            </p:cNvPr>
            <p:cNvGrpSpPr/>
            <p:nvPr/>
          </p:nvGrpSpPr>
          <p:grpSpPr>
            <a:xfrm>
              <a:off x="3232305" y="1609865"/>
              <a:ext cx="1180386" cy="490948"/>
              <a:chOff x="4240529" y="2428868"/>
              <a:chExt cx="805818" cy="285752"/>
            </a:xfrm>
          </p:grpSpPr>
          <p:cxnSp>
            <p:nvCxnSpPr>
              <p:cNvPr id="84" name="直接连接符 83">
                <a:extLst>
                  <a:ext uri="{FF2B5EF4-FFF2-40B4-BE49-F238E27FC236}">
                    <a16:creationId xmlns:a16="http://schemas.microsoft.com/office/drawing/2014/main" id="{A6535B54-5E65-4D2C-A05C-6697A1A4924E}"/>
                  </a:ext>
                </a:extLst>
              </p:cNvPr>
              <p:cNvCxnSpPr/>
              <p:nvPr/>
            </p:nvCxnSpPr>
            <p:spPr>
              <a:xfrm rot="10800000">
                <a:off x="4536000" y="2500305"/>
                <a:ext cx="216000" cy="0"/>
              </a:xfrm>
              <a:prstGeom prst="line">
                <a:avLst/>
              </a:prstGeom>
              <a:noFill/>
              <a:ln w="76200" cap="flat" cmpd="sng" algn="ctr">
                <a:solidFill>
                  <a:srgbClr val="5B9BD5"/>
                </a:solidFill>
                <a:prstDash val="solid"/>
                <a:miter lim="800000"/>
              </a:ln>
              <a:effectLst/>
            </p:spPr>
          </p:cxnSp>
          <p:cxnSp>
            <p:nvCxnSpPr>
              <p:cNvPr id="85" name="直接连接符 84">
                <a:extLst>
                  <a:ext uri="{FF2B5EF4-FFF2-40B4-BE49-F238E27FC236}">
                    <a16:creationId xmlns:a16="http://schemas.microsoft.com/office/drawing/2014/main" id="{EC03D8AC-580F-486B-BFFC-D144CF3459DE}"/>
                  </a:ext>
                </a:extLst>
              </p:cNvPr>
              <p:cNvCxnSpPr/>
              <p:nvPr/>
            </p:nvCxnSpPr>
            <p:spPr>
              <a:xfrm rot="10800000">
                <a:off x="4735108" y="2500306"/>
                <a:ext cx="288000" cy="142876"/>
              </a:xfrm>
              <a:prstGeom prst="line">
                <a:avLst/>
              </a:prstGeom>
              <a:noFill/>
              <a:ln w="76200" cap="flat" cmpd="sng" algn="ctr">
                <a:solidFill>
                  <a:srgbClr val="5B9BD5"/>
                </a:solidFill>
                <a:prstDash val="solid"/>
                <a:miter lim="800000"/>
              </a:ln>
              <a:effectLst/>
            </p:spPr>
          </p:cxnSp>
          <p:cxnSp>
            <p:nvCxnSpPr>
              <p:cNvPr id="86" name="直接连接符 85">
                <a:extLst>
                  <a:ext uri="{FF2B5EF4-FFF2-40B4-BE49-F238E27FC236}">
                    <a16:creationId xmlns:a16="http://schemas.microsoft.com/office/drawing/2014/main" id="{FF03BA24-3B87-4875-8AB1-7225C053640C}"/>
                  </a:ext>
                </a:extLst>
              </p:cNvPr>
              <p:cNvCxnSpPr/>
              <p:nvPr/>
            </p:nvCxnSpPr>
            <p:spPr>
              <a:xfrm flipV="1">
                <a:off x="4284000" y="2500306"/>
                <a:ext cx="288000" cy="142876"/>
              </a:xfrm>
              <a:prstGeom prst="line">
                <a:avLst/>
              </a:prstGeom>
              <a:noFill/>
              <a:ln w="76200" cap="flat" cmpd="sng" algn="ctr">
                <a:solidFill>
                  <a:srgbClr val="5B9BD5"/>
                </a:solidFill>
                <a:prstDash val="solid"/>
                <a:miter lim="800000"/>
              </a:ln>
              <a:effectLst/>
            </p:spPr>
          </p:cxnSp>
          <p:sp>
            <p:nvSpPr>
              <p:cNvPr id="87" name="矩形 86">
                <a:extLst>
                  <a:ext uri="{FF2B5EF4-FFF2-40B4-BE49-F238E27FC236}">
                    <a16:creationId xmlns:a16="http://schemas.microsoft.com/office/drawing/2014/main" id="{E4ADEDB2-C956-4856-B49B-5BDB42ADEDE4}"/>
                  </a:ext>
                </a:extLst>
              </p:cNvPr>
              <p:cNvSpPr/>
              <p:nvPr/>
            </p:nvSpPr>
            <p:spPr>
              <a:xfrm>
                <a:off x="5000628" y="2571744"/>
                <a:ext cx="45719" cy="142876"/>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矩形 87">
                <a:extLst>
                  <a:ext uri="{FF2B5EF4-FFF2-40B4-BE49-F238E27FC236}">
                    <a16:creationId xmlns:a16="http://schemas.microsoft.com/office/drawing/2014/main" id="{1147E3E0-B5C9-4957-96EE-465C2205F933}"/>
                  </a:ext>
                </a:extLst>
              </p:cNvPr>
              <p:cNvSpPr/>
              <p:nvPr/>
            </p:nvSpPr>
            <p:spPr>
              <a:xfrm>
                <a:off x="4714876" y="2428868"/>
                <a:ext cx="45719" cy="142876"/>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矩形 88">
                <a:extLst>
                  <a:ext uri="{FF2B5EF4-FFF2-40B4-BE49-F238E27FC236}">
                    <a16:creationId xmlns:a16="http://schemas.microsoft.com/office/drawing/2014/main" id="{673C3A12-EE52-45D1-88FF-7216FBF00D03}"/>
                  </a:ext>
                </a:extLst>
              </p:cNvPr>
              <p:cNvSpPr/>
              <p:nvPr/>
            </p:nvSpPr>
            <p:spPr>
              <a:xfrm>
                <a:off x="4526281" y="2428868"/>
                <a:ext cx="45719" cy="142876"/>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0" name="矩形 89">
                <a:extLst>
                  <a:ext uri="{FF2B5EF4-FFF2-40B4-BE49-F238E27FC236}">
                    <a16:creationId xmlns:a16="http://schemas.microsoft.com/office/drawing/2014/main" id="{C1CBF433-2781-4150-A0B1-F45DAB99174D}"/>
                  </a:ext>
                </a:extLst>
              </p:cNvPr>
              <p:cNvSpPr/>
              <p:nvPr/>
            </p:nvSpPr>
            <p:spPr>
              <a:xfrm>
                <a:off x="4240529" y="2571744"/>
                <a:ext cx="45719" cy="142876"/>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9" name="组合 90">
              <a:extLst>
                <a:ext uri="{FF2B5EF4-FFF2-40B4-BE49-F238E27FC236}">
                  <a16:creationId xmlns:a16="http://schemas.microsoft.com/office/drawing/2014/main" id="{15C69FE5-F670-46FB-8604-AD7B664F17BE}"/>
                </a:ext>
              </a:extLst>
            </p:cNvPr>
            <p:cNvGrpSpPr/>
            <p:nvPr/>
          </p:nvGrpSpPr>
          <p:grpSpPr>
            <a:xfrm>
              <a:off x="2135900" y="1732602"/>
              <a:ext cx="418577" cy="490948"/>
              <a:chOff x="3214678" y="3500438"/>
              <a:chExt cx="285752" cy="285752"/>
            </a:xfrm>
          </p:grpSpPr>
          <p:sp>
            <p:nvSpPr>
              <p:cNvPr id="81" name="圆角矩形 36">
                <a:extLst>
                  <a:ext uri="{FF2B5EF4-FFF2-40B4-BE49-F238E27FC236}">
                    <a16:creationId xmlns:a16="http://schemas.microsoft.com/office/drawing/2014/main" id="{57C7B5AD-9B60-4F0B-AC0C-59CCD7B07D01}"/>
                  </a:ext>
                </a:extLst>
              </p:cNvPr>
              <p:cNvSpPr/>
              <p:nvPr/>
            </p:nvSpPr>
            <p:spPr>
              <a:xfrm>
                <a:off x="3214678" y="3500438"/>
                <a:ext cx="285752" cy="285752"/>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2" name="矩形 81">
                <a:extLst>
                  <a:ext uri="{FF2B5EF4-FFF2-40B4-BE49-F238E27FC236}">
                    <a16:creationId xmlns:a16="http://schemas.microsoft.com/office/drawing/2014/main" id="{8ED82E07-25CE-4273-91A6-7524D91E4E09}"/>
                  </a:ext>
                </a:extLst>
              </p:cNvPr>
              <p:cNvSpPr/>
              <p:nvPr/>
            </p:nvSpPr>
            <p:spPr>
              <a:xfrm>
                <a:off x="3380035" y="3571876"/>
                <a:ext cx="45719" cy="142876"/>
              </a:xfrm>
              <a:prstGeom prst="rect">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3" name="矩形 82">
                <a:extLst>
                  <a:ext uri="{FF2B5EF4-FFF2-40B4-BE49-F238E27FC236}">
                    <a16:creationId xmlns:a16="http://schemas.microsoft.com/office/drawing/2014/main" id="{93AE22AF-98A3-43CD-BBA6-26F4E023F3E9}"/>
                  </a:ext>
                </a:extLst>
              </p:cNvPr>
              <p:cNvSpPr/>
              <p:nvPr/>
            </p:nvSpPr>
            <p:spPr>
              <a:xfrm>
                <a:off x="3262878" y="3571876"/>
                <a:ext cx="45719" cy="142876"/>
              </a:xfrm>
              <a:prstGeom prst="rect">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0" name="组合 98">
              <a:extLst>
                <a:ext uri="{FF2B5EF4-FFF2-40B4-BE49-F238E27FC236}">
                  <a16:creationId xmlns:a16="http://schemas.microsoft.com/office/drawing/2014/main" id="{1C78150B-8EC1-482F-B980-FC22D3BF9741}"/>
                </a:ext>
              </a:extLst>
            </p:cNvPr>
            <p:cNvGrpSpPr/>
            <p:nvPr/>
          </p:nvGrpSpPr>
          <p:grpSpPr>
            <a:xfrm>
              <a:off x="4621982" y="1732602"/>
              <a:ext cx="1151090" cy="490948"/>
              <a:chOff x="2786050" y="2500306"/>
              <a:chExt cx="785818" cy="285752"/>
            </a:xfrm>
          </p:grpSpPr>
          <p:sp>
            <p:nvSpPr>
              <p:cNvPr id="74" name="圆角矩形 40">
                <a:extLst>
                  <a:ext uri="{FF2B5EF4-FFF2-40B4-BE49-F238E27FC236}">
                    <a16:creationId xmlns:a16="http://schemas.microsoft.com/office/drawing/2014/main" id="{B2EF911B-34D0-472E-A9FB-C3A14EE84FDE}"/>
                  </a:ext>
                </a:extLst>
              </p:cNvPr>
              <p:cNvSpPr/>
              <p:nvPr/>
            </p:nvSpPr>
            <p:spPr>
              <a:xfrm>
                <a:off x="2786050" y="2500306"/>
                <a:ext cx="785818" cy="285752"/>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5" name="矩形 74">
                <a:extLst>
                  <a:ext uri="{FF2B5EF4-FFF2-40B4-BE49-F238E27FC236}">
                    <a16:creationId xmlns:a16="http://schemas.microsoft.com/office/drawing/2014/main" id="{D0A257D9-13F1-4E7A-B94D-4C7062D8A703}"/>
                  </a:ext>
                </a:extLst>
              </p:cNvPr>
              <p:cNvSpPr/>
              <p:nvPr/>
            </p:nvSpPr>
            <p:spPr>
              <a:xfrm>
                <a:off x="2951407" y="2571744"/>
                <a:ext cx="45719" cy="142876"/>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6" name="矩形 75">
                <a:extLst>
                  <a:ext uri="{FF2B5EF4-FFF2-40B4-BE49-F238E27FC236}">
                    <a16:creationId xmlns:a16="http://schemas.microsoft.com/office/drawing/2014/main" id="{F643A153-336B-443F-BD10-43ADADCEE093}"/>
                  </a:ext>
                </a:extLst>
              </p:cNvPr>
              <p:cNvSpPr/>
              <p:nvPr/>
            </p:nvSpPr>
            <p:spPr>
              <a:xfrm>
                <a:off x="3075233" y="2571744"/>
                <a:ext cx="45719" cy="142876"/>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7" name="矩形 76">
                <a:extLst>
                  <a:ext uri="{FF2B5EF4-FFF2-40B4-BE49-F238E27FC236}">
                    <a16:creationId xmlns:a16="http://schemas.microsoft.com/office/drawing/2014/main" id="{D7437449-F4D7-4217-87F9-C54251C6AA0F}"/>
                  </a:ext>
                </a:extLst>
              </p:cNvPr>
              <p:cNvSpPr/>
              <p:nvPr/>
            </p:nvSpPr>
            <p:spPr>
              <a:xfrm>
                <a:off x="3191440" y="2571744"/>
                <a:ext cx="45719" cy="142876"/>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8" name="矩形 77">
                <a:extLst>
                  <a:ext uri="{FF2B5EF4-FFF2-40B4-BE49-F238E27FC236}">
                    <a16:creationId xmlns:a16="http://schemas.microsoft.com/office/drawing/2014/main" id="{CCF4C5BD-4A2C-4526-98F1-ABDC8026F2EE}"/>
                  </a:ext>
                </a:extLst>
              </p:cNvPr>
              <p:cNvSpPr/>
              <p:nvPr/>
            </p:nvSpPr>
            <p:spPr>
              <a:xfrm>
                <a:off x="2834250" y="2571744"/>
                <a:ext cx="45719" cy="142876"/>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9" name="矩形 78">
                <a:extLst>
                  <a:ext uri="{FF2B5EF4-FFF2-40B4-BE49-F238E27FC236}">
                    <a16:creationId xmlns:a16="http://schemas.microsoft.com/office/drawing/2014/main" id="{F747A1A1-F98D-4A49-897C-33CD635550F3}"/>
                  </a:ext>
                </a:extLst>
              </p:cNvPr>
              <p:cNvSpPr/>
              <p:nvPr/>
            </p:nvSpPr>
            <p:spPr>
              <a:xfrm>
                <a:off x="3462329" y="2571744"/>
                <a:ext cx="45719" cy="142876"/>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0" name="矩形 79">
                <a:extLst>
                  <a:ext uri="{FF2B5EF4-FFF2-40B4-BE49-F238E27FC236}">
                    <a16:creationId xmlns:a16="http://schemas.microsoft.com/office/drawing/2014/main" id="{96B73A87-0363-4946-A42D-596BD6B4C058}"/>
                  </a:ext>
                </a:extLst>
              </p:cNvPr>
              <p:cNvSpPr/>
              <p:nvPr/>
            </p:nvSpPr>
            <p:spPr>
              <a:xfrm>
                <a:off x="3324216" y="2571744"/>
                <a:ext cx="45719" cy="142876"/>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21" name="TextBox 78">
              <a:extLst>
                <a:ext uri="{FF2B5EF4-FFF2-40B4-BE49-F238E27FC236}">
                  <a16:creationId xmlns:a16="http://schemas.microsoft.com/office/drawing/2014/main" id="{B38F5713-8EE0-4850-B44D-549FF3FF2E43}"/>
                </a:ext>
              </a:extLst>
            </p:cNvPr>
            <p:cNvSpPr txBox="1"/>
            <p:nvPr/>
          </p:nvSpPr>
          <p:spPr>
            <a:xfrm>
              <a:off x="1050467" y="1153406"/>
              <a:ext cx="457866" cy="35802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rPr>
                <a:t>L0</a:t>
              </a:r>
              <a:endParaRPr kumimoji="0" lang="zh-CN" altLang="en-US" sz="12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endParaRPr>
            </a:p>
          </p:txBody>
        </p:sp>
        <p:sp>
          <p:nvSpPr>
            <p:cNvPr id="22" name="TextBox 79">
              <a:extLst>
                <a:ext uri="{FF2B5EF4-FFF2-40B4-BE49-F238E27FC236}">
                  <a16:creationId xmlns:a16="http://schemas.microsoft.com/office/drawing/2014/main" id="{E7D1FD5E-A5E4-433F-8D1A-B88FA8B3DA51}"/>
                </a:ext>
              </a:extLst>
            </p:cNvPr>
            <p:cNvSpPr txBox="1"/>
            <p:nvPr/>
          </p:nvSpPr>
          <p:spPr>
            <a:xfrm>
              <a:off x="2083763" y="1152656"/>
              <a:ext cx="457866" cy="35802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rPr>
                <a:t>L1</a:t>
              </a:r>
              <a:endParaRPr kumimoji="0" lang="zh-CN" altLang="en-US" sz="12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endParaRPr>
            </a:p>
          </p:txBody>
        </p:sp>
        <p:sp>
          <p:nvSpPr>
            <p:cNvPr id="23" name="TextBox 80">
              <a:extLst>
                <a:ext uri="{FF2B5EF4-FFF2-40B4-BE49-F238E27FC236}">
                  <a16:creationId xmlns:a16="http://schemas.microsoft.com/office/drawing/2014/main" id="{FCE78CC7-188E-421E-B824-897F313280A3}"/>
                </a:ext>
              </a:extLst>
            </p:cNvPr>
            <p:cNvSpPr txBox="1"/>
            <p:nvPr/>
          </p:nvSpPr>
          <p:spPr>
            <a:xfrm>
              <a:off x="2706088" y="1152656"/>
              <a:ext cx="457866" cy="35802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rPr>
                <a:t>HL</a:t>
              </a:r>
              <a:endParaRPr kumimoji="0" lang="zh-CN" altLang="en-US" sz="12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endParaRPr>
            </a:p>
          </p:txBody>
        </p:sp>
        <p:sp>
          <p:nvSpPr>
            <p:cNvPr id="24" name="TextBox 81">
              <a:extLst>
                <a:ext uri="{FF2B5EF4-FFF2-40B4-BE49-F238E27FC236}">
                  <a16:creationId xmlns:a16="http://schemas.microsoft.com/office/drawing/2014/main" id="{C858699F-F1FA-44E8-B340-DBA0F171E962}"/>
                </a:ext>
              </a:extLst>
            </p:cNvPr>
            <p:cNvSpPr txBox="1"/>
            <p:nvPr/>
          </p:nvSpPr>
          <p:spPr>
            <a:xfrm>
              <a:off x="3575833" y="1152656"/>
              <a:ext cx="549439" cy="35802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rPr>
                <a:t>BC1</a:t>
              </a:r>
              <a:endParaRPr kumimoji="0" lang="zh-CN" altLang="en-US" sz="12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endParaRPr>
            </a:p>
          </p:txBody>
        </p:sp>
        <p:sp>
          <p:nvSpPr>
            <p:cNvPr id="25" name="TextBox 82">
              <a:extLst>
                <a:ext uri="{FF2B5EF4-FFF2-40B4-BE49-F238E27FC236}">
                  <a16:creationId xmlns:a16="http://schemas.microsoft.com/office/drawing/2014/main" id="{093AF7D0-76F9-4FC5-8659-F2EEA35ED12A}"/>
                </a:ext>
              </a:extLst>
            </p:cNvPr>
            <p:cNvSpPr txBox="1"/>
            <p:nvPr/>
          </p:nvSpPr>
          <p:spPr>
            <a:xfrm>
              <a:off x="4949429" y="1152656"/>
              <a:ext cx="457866" cy="35802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rPr>
                <a:t>L2</a:t>
              </a:r>
              <a:endParaRPr kumimoji="0" lang="zh-CN" altLang="en-US" sz="12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endParaRPr>
            </a:p>
          </p:txBody>
        </p:sp>
        <p:sp>
          <p:nvSpPr>
            <p:cNvPr id="26" name="TextBox 83">
              <a:extLst>
                <a:ext uri="{FF2B5EF4-FFF2-40B4-BE49-F238E27FC236}">
                  <a16:creationId xmlns:a16="http://schemas.microsoft.com/office/drawing/2014/main" id="{DD161E52-5F7C-4D59-B2F8-E0B3A00EF68D}"/>
                </a:ext>
              </a:extLst>
            </p:cNvPr>
            <p:cNvSpPr txBox="1"/>
            <p:nvPr/>
          </p:nvSpPr>
          <p:spPr>
            <a:xfrm>
              <a:off x="6323026" y="1152656"/>
              <a:ext cx="549439" cy="35802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rPr>
                <a:t>BC2</a:t>
              </a:r>
              <a:endParaRPr kumimoji="0" lang="zh-CN" altLang="en-US" sz="12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endParaRPr>
            </a:p>
          </p:txBody>
        </p:sp>
        <p:sp>
          <p:nvSpPr>
            <p:cNvPr id="27" name="TextBox 84">
              <a:extLst>
                <a:ext uri="{FF2B5EF4-FFF2-40B4-BE49-F238E27FC236}">
                  <a16:creationId xmlns:a16="http://schemas.microsoft.com/office/drawing/2014/main" id="{F9074045-8785-4967-99E7-7A939E46E8F9}"/>
                </a:ext>
              </a:extLst>
            </p:cNvPr>
            <p:cNvSpPr txBox="1"/>
            <p:nvPr/>
          </p:nvSpPr>
          <p:spPr>
            <a:xfrm>
              <a:off x="8062932" y="1152656"/>
              <a:ext cx="751749"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rPr>
                <a:t>L3</a:t>
              </a:r>
              <a:endParaRPr kumimoji="0" lang="zh-CN" altLang="en-US" sz="12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endParaRPr>
            </a:p>
          </p:txBody>
        </p:sp>
        <p:grpSp>
          <p:nvGrpSpPr>
            <p:cNvPr id="28" name="组合 27">
              <a:extLst>
                <a:ext uri="{FF2B5EF4-FFF2-40B4-BE49-F238E27FC236}">
                  <a16:creationId xmlns:a16="http://schemas.microsoft.com/office/drawing/2014/main" id="{A5839D6E-8425-4A28-8A11-0C2B42C948F8}"/>
                </a:ext>
              </a:extLst>
            </p:cNvPr>
            <p:cNvGrpSpPr/>
            <p:nvPr/>
          </p:nvGrpSpPr>
          <p:grpSpPr>
            <a:xfrm rot="967191">
              <a:off x="474256" y="1529569"/>
              <a:ext cx="941723" cy="651499"/>
              <a:chOff x="432021" y="4361353"/>
              <a:chExt cx="941723" cy="651499"/>
            </a:xfrm>
          </p:grpSpPr>
          <p:cxnSp>
            <p:nvCxnSpPr>
              <p:cNvPr id="67" name="直接连接符 66">
                <a:extLst>
                  <a:ext uri="{FF2B5EF4-FFF2-40B4-BE49-F238E27FC236}">
                    <a16:creationId xmlns:a16="http://schemas.microsoft.com/office/drawing/2014/main" id="{C7D91664-9E8C-461A-A882-22A39B48175C}"/>
                  </a:ext>
                </a:extLst>
              </p:cNvPr>
              <p:cNvCxnSpPr/>
              <p:nvPr/>
            </p:nvCxnSpPr>
            <p:spPr>
              <a:xfrm rot="10800000">
                <a:off x="627745" y="4710053"/>
                <a:ext cx="396000" cy="0"/>
              </a:xfrm>
              <a:prstGeom prst="line">
                <a:avLst/>
              </a:prstGeom>
              <a:noFill/>
              <a:ln w="76200" cap="flat" cmpd="sng" algn="ctr">
                <a:solidFill>
                  <a:srgbClr val="5B9BD5"/>
                </a:solidFill>
                <a:prstDash val="solid"/>
                <a:miter lim="800000"/>
              </a:ln>
              <a:effectLst/>
            </p:spPr>
          </p:cxnSp>
          <p:grpSp>
            <p:nvGrpSpPr>
              <p:cNvPr id="68" name="组合 67">
                <a:extLst>
                  <a:ext uri="{FF2B5EF4-FFF2-40B4-BE49-F238E27FC236}">
                    <a16:creationId xmlns:a16="http://schemas.microsoft.com/office/drawing/2014/main" id="{6C91B864-123E-4CA0-8358-923644B27E74}"/>
                  </a:ext>
                </a:extLst>
              </p:cNvPr>
              <p:cNvGrpSpPr/>
              <p:nvPr/>
            </p:nvGrpSpPr>
            <p:grpSpPr>
              <a:xfrm>
                <a:off x="432021" y="4361353"/>
                <a:ext cx="941723" cy="651499"/>
                <a:chOff x="706740" y="2678857"/>
                <a:chExt cx="941723" cy="651499"/>
              </a:xfrm>
            </p:grpSpPr>
            <p:grpSp>
              <p:nvGrpSpPr>
                <p:cNvPr id="69" name="组合 95">
                  <a:extLst>
                    <a:ext uri="{FF2B5EF4-FFF2-40B4-BE49-F238E27FC236}">
                      <a16:creationId xmlns:a16="http://schemas.microsoft.com/office/drawing/2014/main" id="{1F688DBD-5031-4CE8-B2CB-CBD998FE1153}"/>
                    </a:ext>
                  </a:extLst>
                </p:cNvPr>
                <p:cNvGrpSpPr/>
                <p:nvPr/>
              </p:nvGrpSpPr>
              <p:grpSpPr>
                <a:xfrm>
                  <a:off x="1229886" y="2782083"/>
                  <a:ext cx="418577" cy="490948"/>
                  <a:chOff x="3214678" y="3500438"/>
                  <a:chExt cx="285752" cy="285752"/>
                </a:xfrm>
              </p:grpSpPr>
              <p:sp>
                <p:nvSpPr>
                  <p:cNvPr id="71" name="圆角矩形 59">
                    <a:extLst>
                      <a:ext uri="{FF2B5EF4-FFF2-40B4-BE49-F238E27FC236}">
                        <a16:creationId xmlns:a16="http://schemas.microsoft.com/office/drawing/2014/main" id="{A3E6976A-041C-4AB4-8898-1C629F1DB764}"/>
                      </a:ext>
                    </a:extLst>
                  </p:cNvPr>
                  <p:cNvSpPr/>
                  <p:nvPr/>
                </p:nvSpPr>
                <p:spPr>
                  <a:xfrm>
                    <a:off x="3214678" y="3500438"/>
                    <a:ext cx="285752" cy="285752"/>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2" name="矩形 71">
                    <a:extLst>
                      <a:ext uri="{FF2B5EF4-FFF2-40B4-BE49-F238E27FC236}">
                        <a16:creationId xmlns:a16="http://schemas.microsoft.com/office/drawing/2014/main" id="{14CB5792-517A-4A8C-B488-ADD0F0E37CC8}"/>
                      </a:ext>
                    </a:extLst>
                  </p:cNvPr>
                  <p:cNvSpPr/>
                  <p:nvPr/>
                </p:nvSpPr>
                <p:spPr>
                  <a:xfrm>
                    <a:off x="3380035" y="3571876"/>
                    <a:ext cx="45719" cy="142876"/>
                  </a:xfrm>
                  <a:prstGeom prst="rect">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3" name="矩形 72">
                    <a:extLst>
                      <a:ext uri="{FF2B5EF4-FFF2-40B4-BE49-F238E27FC236}">
                        <a16:creationId xmlns:a16="http://schemas.microsoft.com/office/drawing/2014/main" id="{82977D79-42F7-40DB-8BED-645A3CE69BBE}"/>
                      </a:ext>
                    </a:extLst>
                  </p:cNvPr>
                  <p:cNvSpPr/>
                  <p:nvPr/>
                </p:nvSpPr>
                <p:spPr>
                  <a:xfrm>
                    <a:off x="3262878" y="3571876"/>
                    <a:ext cx="45719" cy="142876"/>
                  </a:xfrm>
                  <a:prstGeom prst="rect">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70" name="弦形 69">
                  <a:extLst>
                    <a:ext uri="{FF2B5EF4-FFF2-40B4-BE49-F238E27FC236}">
                      <a16:creationId xmlns:a16="http://schemas.microsoft.com/office/drawing/2014/main" id="{8265908D-65E3-4DA5-9ABD-4E0E98EBCA9C}"/>
                    </a:ext>
                  </a:extLst>
                </p:cNvPr>
                <p:cNvSpPr/>
                <p:nvPr/>
              </p:nvSpPr>
              <p:spPr>
                <a:xfrm rot="10800000">
                  <a:off x="706740" y="2678857"/>
                  <a:ext cx="366292" cy="651499"/>
                </a:xfrm>
                <a:prstGeom prst="chord">
                  <a:avLst>
                    <a:gd name="adj1" fmla="val 5340870"/>
                    <a:gd name="adj2" fmla="val 16200000"/>
                  </a:avLst>
                </a:prstGeom>
                <a:solidFill>
                  <a:srgbClr val="70AD47">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29" name="组合 89">
              <a:extLst>
                <a:ext uri="{FF2B5EF4-FFF2-40B4-BE49-F238E27FC236}">
                  <a16:creationId xmlns:a16="http://schemas.microsoft.com/office/drawing/2014/main" id="{38628B3E-1089-4D0B-9277-B32DFC38F7F5}"/>
                </a:ext>
              </a:extLst>
            </p:cNvPr>
            <p:cNvGrpSpPr/>
            <p:nvPr/>
          </p:nvGrpSpPr>
          <p:grpSpPr>
            <a:xfrm>
              <a:off x="1625898" y="1708922"/>
              <a:ext cx="366292" cy="372285"/>
              <a:chOff x="4240529" y="2428868"/>
              <a:chExt cx="805818" cy="285752"/>
            </a:xfrm>
          </p:grpSpPr>
          <p:cxnSp>
            <p:nvCxnSpPr>
              <p:cNvPr id="60" name="直接连接符 59">
                <a:extLst>
                  <a:ext uri="{FF2B5EF4-FFF2-40B4-BE49-F238E27FC236}">
                    <a16:creationId xmlns:a16="http://schemas.microsoft.com/office/drawing/2014/main" id="{B416D26F-55A3-4E44-9A7A-8255B69312AB}"/>
                  </a:ext>
                </a:extLst>
              </p:cNvPr>
              <p:cNvCxnSpPr/>
              <p:nvPr/>
            </p:nvCxnSpPr>
            <p:spPr>
              <a:xfrm rot="10800000">
                <a:off x="4536000" y="2500305"/>
                <a:ext cx="216000" cy="0"/>
              </a:xfrm>
              <a:prstGeom prst="line">
                <a:avLst/>
              </a:prstGeom>
              <a:noFill/>
              <a:ln w="76200" cap="flat" cmpd="sng" algn="ctr">
                <a:solidFill>
                  <a:srgbClr val="5B9BD5"/>
                </a:solidFill>
                <a:prstDash val="solid"/>
                <a:miter lim="800000"/>
              </a:ln>
              <a:effectLst/>
            </p:spPr>
          </p:cxnSp>
          <p:cxnSp>
            <p:nvCxnSpPr>
              <p:cNvPr id="61" name="直接连接符 60">
                <a:extLst>
                  <a:ext uri="{FF2B5EF4-FFF2-40B4-BE49-F238E27FC236}">
                    <a16:creationId xmlns:a16="http://schemas.microsoft.com/office/drawing/2014/main" id="{BB030991-5338-43A7-A42A-F44C119F1F7A}"/>
                  </a:ext>
                </a:extLst>
              </p:cNvPr>
              <p:cNvCxnSpPr/>
              <p:nvPr/>
            </p:nvCxnSpPr>
            <p:spPr>
              <a:xfrm rot="10800000">
                <a:off x="4735108" y="2500306"/>
                <a:ext cx="288000" cy="142876"/>
              </a:xfrm>
              <a:prstGeom prst="line">
                <a:avLst/>
              </a:prstGeom>
              <a:noFill/>
              <a:ln w="76200" cap="flat" cmpd="sng" algn="ctr">
                <a:solidFill>
                  <a:srgbClr val="5B9BD5"/>
                </a:solidFill>
                <a:prstDash val="solid"/>
                <a:miter lim="800000"/>
              </a:ln>
              <a:effectLst/>
            </p:spPr>
          </p:cxnSp>
          <p:cxnSp>
            <p:nvCxnSpPr>
              <p:cNvPr id="62" name="直接连接符 61">
                <a:extLst>
                  <a:ext uri="{FF2B5EF4-FFF2-40B4-BE49-F238E27FC236}">
                    <a16:creationId xmlns:a16="http://schemas.microsoft.com/office/drawing/2014/main" id="{426AEE65-B1C8-4CBE-ABFE-3361B0DFBC36}"/>
                  </a:ext>
                </a:extLst>
              </p:cNvPr>
              <p:cNvCxnSpPr/>
              <p:nvPr/>
            </p:nvCxnSpPr>
            <p:spPr>
              <a:xfrm flipV="1">
                <a:off x="4284000" y="2500306"/>
                <a:ext cx="288000" cy="142876"/>
              </a:xfrm>
              <a:prstGeom prst="line">
                <a:avLst/>
              </a:prstGeom>
              <a:noFill/>
              <a:ln w="76200" cap="flat" cmpd="sng" algn="ctr">
                <a:solidFill>
                  <a:srgbClr val="5B9BD5"/>
                </a:solidFill>
                <a:prstDash val="solid"/>
                <a:miter lim="800000"/>
              </a:ln>
              <a:effectLst/>
            </p:spPr>
          </p:cxnSp>
          <p:sp>
            <p:nvSpPr>
              <p:cNvPr id="63" name="矩形 62">
                <a:extLst>
                  <a:ext uri="{FF2B5EF4-FFF2-40B4-BE49-F238E27FC236}">
                    <a16:creationId xmlns:a16="http://schemas.microsoft.com/office/drawing/2014/main" id="{F20142E6-B081-4DC4-961D-5C282B2888F3}"/>
                  </a:ext>
                </a:extLst>
              </p:cNvPr>
              <p:cNvSpPr/>
              <p:nvPr/>
            </p:nvSpPr>
            <p:spPr>
              <a:xfrm>
                <a:off x="5000628" y="2571744"/>
                <a:ext cx="45719" cy="142876"/>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4" name="矩形 63">
                <a:extLst>
                  <a:ext uri="{FF2B5EF4-FFF2-40B4-BE49-F238E27FC236}">
                    <a16:creationId xmlns:a16="http://schemas.microsoft.com/office/drawing/2014/main" id="{350E1523-367D-4A09-95DA-B7961FB49FBB}"/>
                  </a:ext>
                </a:extLst>
              </p:cNvPr>
              <p:cNvSpPr/>
              <p:nvPr/>
            </p:nvSpPr>
            <p:spPr>
              <a:xfrm>
                <a:off x="4714876" y="2428868"/>
                <a:ext cx="45719" cy="142876"/>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5" name="矩形 64">
                <a:extLst>
                  <a:ext uri="{FF2B5EF4-FFF2-40B4-BE49-F238E27FC236}">
                    <a16:creationId xmlns:a16="http://schemas.microsoft.com/office/drawing/2014/main" id="{99C55875-85D7-4B6B-9D2B-1B48D4468845}"/>
                  </a:ext>
                </a:extLst>
              </p:cNvPr>
              <p:cNvSpPr/>
              <p:nvPr/>
            </p:nvSpPr>
            <p:spPr>
              <a:xfrm>
                <a:off x="4526281" y="2428868"/>
                <a:ext cx="45719" cy="142876"/>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6" name="矩形 65">
                <a:extLst>
                  <a:ext uri="{FF2B5EF4-FFF2-40B4-BE49-F238E27FC236}">
                    <a16:creationId xmlns:a16="http://schemas.microsoft.com/office/drawing/2014/main" id="{B49A09A6-E137-4223-B5ED-332872C3FBD5}"/>
                  </a:ext>
                </a:extLst>
              </p:cNvPr>
              <p:cNvSpPr/>
              <p:nvPr/>
            </p:nvSpPr>
            <p:spPr>
              <a:xfrm>
                <a:off x="4240529" y="2571744"/>
                <a:ext cx="45719" cy="142876"/>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30" name="TextBox 100">
              <a:extLst>
                <a:ext uri="{FF2B5EF4-FFF2-40B4-BE49-F238E27FC236}">
                  <a16:creationId xmlns:a16="http://schemas.microsoft.com/office/drawing/2014/main" id="{341CA0C3-43BC-45A8-98C3-2B8080DB137F}"/>
                </a:ext>
              </a:extLst>
            </p:cNvPr>
            <p:cNvSpPr txBox="1"/>
            <p:nvPr/>
          </p:nvSpPr>
          <p:spPr>
            <a:xfrm>
              <a:off x="1625898" y="1152656"/>
              <a:ext cx="457866" cy="35802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rPr>
                <a:t>LH</a:t>
              </a:r>
              <a:endParaRPr kumimoji="0" lang="zh-CN" altLang="en-US" sz="12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endParaRPr>
            </a:p>
          </p:txBody>
        </p:sp>
        <p:sp>
          <p:nvSpPr>
            <p:cNvPr id="31" name="圆角矩形 71">
              <a:extLst>
                <a:ext uri="{FF2B5EF4-FFF2-40B4-BE49-F238E27FC236}">
                  <a16:creationId xmlns:a16="http://schemas.microsoft.com/office/drawing/2014/main" id="{E7B2F55C-DD2C-4291-A31B-6CABEF400C1A}"/>
                </a:ext>
              </a:extLst>
            </p:cNvPr>
            <p:cNvSpPr/>
            <p:nvPr/>
          </p:nvSpPr>
          <p:spPr>
            <a:xfrm>
              <a:off x="9301600" y="1736126"/>
              <a:ext cx="1394419" cy="490948"/>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32" name="组合 85">
              <a:extLst>
                <a:ext uri="{FF2B5EF4-FFF2-40B4-BE49-F238E27FC236}">
                  <a16:creationId xmlns:a16="http://schemas.microsoft.com/office/drawing/2014/main" id="{3B925531-5C8C-491F-ACEB-193AAD8A7C49}"/>
                </a:ext>
              </a:extLst>
            </p:cNvPr>
            <p:cNvGrpSpPr/>
            <p:nvPr/>
          </p:nvGrpSpPr>
          <p:grpSpPr>
            <a:xfrm>
              <a:off x="9355940" y="1858842"/>
              <a:ext cx="584327" cy="225889"/>
              <a:chOff x="5485848" y="2571742"/>
              <a:chExt cx="398905" cy="131477"/>
            </a:xfrm>
          </p:grpSpPr>
          <p:sp>
            <p:nvSpPr>
              <p:cNvPr id="56" name="矩形 55">
                <a:extLst>
                  <a:ext uri="{FF2B5EF4-FFF2-40B4-BE49-F238E27FC236}">
                    <a16:creationId xmlns:a16="http://schemas.microsoft.com/office/drawing/2014/main" id="{81DA52CF-C1A3-478D-B100-38E51D4DDB2E}"/>
                  </a:ext>
                </a:extLst>
              </p:cNvPr>
              <p:cNvSpPr/>
              <p:nvPr/>
            </p:nvSpPr>
            <p:spPr>
              <a:xfrm>
                <a:off x="5603005" y="2571743"/>
                <a:ext cx="41716" cy="131471"/>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7" name="矩形 56">
                <a:extLst>
                  <a:ext uri="{FF2B5EF4-FFF2-40B4-BE49-F238E27FC236}">
                    <a16:creationId xmlns:a16="http://schemas.microsoft.com/office/drawing/2014/main" id="{32472C2E-8899-47B9-94BE-74C489E1ED9C}"/>
                  </a:ext>
                </a:extLst>
              </p:cNvPr>
              <p:cNvSpPr/>
              <p:nvPr/>
            </p:nvSpPr>
            <p:spPr>
              <a:xfrm>
                <a:off x="5726831" y="2571748"/>
                <a:ext cx="41716" cy="131471"/>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矩形 57">
                <a:extLst>
                  <a:ext uri="{FF2B5EF4-FFF2-40B4-BE49-F238E27FC236}">
                    <a16:creationId xmlns:a16="http://schemas.microsoft.com/office/drawing/2014/main" id="{F2BD8075-C774-4FA5-BC4F-C79AA00EC438}"/>
                  </a:ext>
                </a:extLst>
              </p:cNvPr>
              <p:cNvSpPr/>
              <p:nvPr/>
            </p:nvSpPr>
            <p:spPr>
              <a:xfrm>
                <a:off x="5843037" y="2571742"/>
                <a:ext cx="41716" cy="131471"/>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9" name="矩形 58">
                <a:extLst>
                  <a:ext uri="{FF2B5EF4-FFF2-40B4-BE49-F238E27FC236}">
                    <a16:creationId xmlns:a16="http://schemas.microsoft.com/office/drawing/2014/main" id="{046B0393-FDF5-44E5-AF55-6DD5C89E33A0}"/>
                  </a:ext>
                </a:extLst>
              </p:cNvPr>
              <p:cNvSpPr/>
              <p:nvPr/>
            </p:nvSpPr>
            <p:spPr>
              <a:xfrm>
                <a:off x="5485848" y="2571747"/>
                <a:ext cx="41716" cy="131471"/>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33" name="矩形 32">
              <a:extLst>
                <a:ext uri="{FF2B5EF4-FFF2-40B4-BE49-F238E27FC236}">
                  <a16:creationId xmlns:a16="http://schemas.microsoft.com/office/drawing/2014/main" id="{3141A14D-4C38-477B-B65A-75FAF0BD1B8E}"/>
                </a:ext>
              </a:extLst>
            </p:cNvPr>
            <p:cNvSpPr/>
            <p:nvPr/>
          </p:nvSpPr>
          <p:spPr>
            <a:xfrm>
              <a:off x="10214867" y="1858863"/>
              <a:ext cx="66971" cy="245474"/>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a:extLst>
                <a:ext uri="{FF2B5EF4-FFF2-40B4-BE49-F238E27FC236}">
                  <a16:creationId xmlns:a16="http://schemas.microsoft.com/office/drawing/2014/main" id="{B341016D-98EA-4C91-8690-8D0E0F0EF68C}"/>
                </a:ext>
              </a:extLst>
            </p:cNvPr>
            <p:cNvSpPr/>
            <p:nvPr/>
          </p:nvSpPr>
          <p:spPr>
            <a:xfrm>
              <a:off x="10396251" y="1858863"/>
              <a:ext cx="66971" cy="245474"/>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5" name="矩形 34">
              <a:extLst>
                <a:ext uri="{FF2B5EF4-FFF2-40B4-BE49-F238E27FC236}">
                  <a16:creationId xmlns:a16="http://schemas.microsoft.com/office/drawing/2014/main" id="{31EDA521-2027-47FE-AA3D-980E5D740BAD}"/>
                </a:ext>
              </a:extLst>
            </p:cNvPr>
            <p:cNvSpPr/>
            <p:nvPr/>
          </p:nvSpPr>
          <p:spPr>
            <a:xfrm>
              <a:off x="10566475" y="1858863"/>
              <a:ext cx="66971" cy="245474"/>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6" name="矩形 35">
              <a:extLst>
                <a:ext uri="{FF2B5EF4-FFF2-40B4-BE49-F238E27FC236}">
                  <a16:creationId xmlns:a16="http://schemas.microsoft.com/office/drawing/2014/main" id="{91656AAF-7871-4D56-A878-372DB95A9479}"/>
                </a:ext>
              </a:extLst>
            </p:cNvPr>
            <p:cNvSpPr/>
            <p:nvPr/>
          </p:nvSpPr>
          <p:spPr>
            <a:xfrm>
              <a:off x="10043252" y="1858863"/>
              <a:ext cx="66971" cy="245474"/>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7" name="TextBox 84">
              <a:extLst>
                <a:ext uri="{FF2B5EF4-FFF2-40B4-BE49-F238E27FC236}">
                  <a16:creationId xmlns:a16="http://schemas.microsoft.com/office/drawing/2014/main" id="{A26CEF49-C50F-4E37-91EC-93D133E9E88B}"/>
                </a:ext>
              </a:extLst>
            </p:cNvPr>
            <p:cNvSpPr txBox="1"/>
            <p:nvPr/>
          </p:nvSpPr>
          <p:spPr>
            <a:xfrm>
              <a:off x="9646400" y="1156179"/>
              <a:ext cx="751749"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rPr>
                <a:t>L4</a:t>
              </a:r>
              <a:endParaRPr kumimoji="0" lang="zh-CN" altLang="en-US" sz="12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endParaRPr>
            </a:p>
          </p:txBody>
        </p:sp>
        <p:sp>
          <p:nvSpPr>
            <p:cNvPr id="38" name="文本框 37">
              <a:extLst>
                <a:ext uri="{FF2B5EF4-FFF2-40B4-BE49-F238E27FC236}">
                  <a16:creationId xmlns:a16="http://schemas.microsoft.com/office/drawing/2014/main" id="{4F340708-5CAC-4864-B72A-12EC499DC9BB}"/>
                </a:ext>
              </a:extLst>
            </p:cNvPr>
            <p:cNvSpPr txBox="1"/>
            <p:nvPr/>
          </p:nvSpPr>
          <p:spPr>
            <a:xfrm>
              <a:off x="2017002" y="2369652"/>
              <a:ext cx="591387" cy="307777"/>
            </a:xfrm>
            <a:prstGeom prst="rect">
              <a:avLst/>
            </a:prstGeom>
            <a:solidFill>
              <a:sysClr val="window" lastClr="FFFFFF"/>
            </a:solidFill>
            <a:ln w="1270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2 CM</a:t>
              </a:r>
            </a:p>
          </p:txBody>
        </p:sp>
        <p:sp>
          <p:nvSpPr>
            <p:cNvPr id="39" name="圆角矩形 88">
              <a:extLst>
                <a:ext uri="{FF2B5EF4-FFF2-40B4-BE49-F238E27FC236}">
                  <a16:creationId xmlns:a16="http://schemas.microsoft.com/office/drawing/2014/main" id="{8460F8C2-FB6A-4ADC-BF86-B84626BBEF84}"/>
                </a:ext>
              </a:extLst>
            </p:cNvPr>
            <p:cNvSpPr/>
            <p:nvPr/>
          </p:nvSpPr>
          <p:spPr>
            <a:xfrm>
              <a:off x="2714372" y="1796100"/>
              <a:ext cx="361532" cy="360766"/>
            </a:xfrm>
            <a:prstGeom prst="roundRect">
              <a:avLst/>
            </a:prstGeom>
            <a:solidFill>
              <a:srgbClr val="C0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0" name="矩形 39">
              <a:extLst>
                <a:ext uri="{FF2B5EF4-FFF2-40B4-BE49-F238E27FC236}">
                  <a16:creationId xmlns:a16="http://schemas.microsoft.com/office/drawing/2014/main" id="{267D8C8F-2085-408A-9C4B-3A97DC4EF153}"/>
                </a:ext>
              </a:extLst>
            </p:cNvPr>
            <p:cNvSpPr/>
            <p:nvPr/>
          </p:nvSpPr>
          <p:spPr>
            <a:xfrm>
              <a:off x="2795812" y="1897435"/>
              <a:ext cx="70227" cy="15126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1" name="矩形 40">
              <a:extLst>
                <a:ext uri="{FF2B5EF4-FFF2-40B4-BE49-F238E27FC236}">
                  <a16:creationId xmlns:a16="http://schemas.microsoft.com/office/drawing/2014/main" id="{98432EE6-98AD-44BB-A2C9-CB37724A137F}"/>
                </a:ext>
              </a:extLst>
            </p:cNvPr>
            <p:cNvSpPr/>
            <p:nvPr/>
          </p:nvSpPr>
          <p:spPr>
            <a:xfrm>
              <a:off x="2934265" y="1898759"/>
              <a:ext cx="70227" cy="15126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extLst>
                <a:ext uri="{FF2B5EF4-FFF2-40B4-BE49-F238E27FC236}">
                  <a16:creationId xmlns:a16="http://schemas.microsoft.com/office/drawing/2014/main" id="{8DE6A347-B72A-4383-995C-B285A6B2E95E}"/>
                </a:ext>
              </a:extLst>
            </p:cNvPr>
            <p:cNvSpPr/>
            <p:nvPr/>
          </p:nvSpPr>
          <p:spPr>
            <a:xfrm>
              <a:off x="10904907" y="1708922"/>
              <a:ext cx="77351" cy="159254"/>
            </a:xfrm>
            <a:prstGeom prst="rect">
              <a:avLst/>
            </a:prstGeom>
            <a:solidFill>
              <a:srgbClr val="C0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3" name="矩形 42">
              <a:extLst>
                <a:ext uri="{FF2B5EF4-FFF2-40B4-BE49-F238E27FC236}">
                  <a16:creationId xmlns:a16="http://schemas.microsoft.com/office/drawing/2014/main" id="{E21F59F7-EF34-4BC1-8EED-BAF038A715F9}"/>
                </a:ext>
              </a:extLst>
            </p:cNvPr>
            <p:cNvSpPr/>
            <p:nvPr/>
          </p:nvSpPr>
          <p:spPr>
            <a:xfrm>
              <a:off x="11057307" y="1708922"/>
              <a:ext cx="77351" cy="159254"/>
            </a:xfrm>
            <a:prstGeom prst="rect">
              <a:avLst/>
            </a:prstGeom>
            <a:solidFill>
              <a:srgbClr val="C0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4" name="矩形 43">
              <a:extLst>
                <a:ext uri="{FF2B5EF4-FFF2-40B4-BE49-F238E27FC236}">
                  <a16:creationId xmlns:a16="http://schemas.microsoft.com/office/drawing/2014/main" id="{A909AFB8-93D7-4D48-93AA-10C6C58DB451}"/>
                </a:ext>
              </a:extLst>
            </p:cNvPr>
            <p:cNvSpPr/>
            <p:nvPr/>
          </p:nvSpPr>
          <p:spPr>
            <a:xfrm>
              <a:off x="11209707" y="1708922"/>
              <a:ext cx="77351" cy="159254"/>
            </a:xfrm>
            <a:prstGeom prst="rect">
              <a:avLst/>
            </a:prstGeom>
            <a:solidFill>
              <a:srgbClr val="C0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5" name="矩形 44">
              <a:extLst>
                <a:ext uri="{FF2B5EF4-FFF2-40B4-BE49-F238E27FC236}">
                  <a16:creationId xmlns:a16="http://schemas.microsoft.com/office/drawing/2014/main" id="{F13DFC4C-7503-4ECF-82CD-A741167B38E3}"/>
                </a:ext>
              </a:extLst>
            </p:cNvPr>
            <p:cNvSpPr/>
            <p:nvPr/>
          </p:nvSpPr>
          <p:spPr>
            <a:xfrm>
              <a:off x="11362107" y="1708922"/>
              <a:ext cx="77351" cy="159254"/>
            </a:xfrm>
            <a:prstGeom prst="rect">
              <a:avLst/>
            </a:prstGeom>
            <a:solidFill>
              <a:srgbClr val="C0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矩形 45">
              <a:extLst>
                <a:ext uri="{FF2B5EF4-FFF2-40B4-BE49-F238E27FC236}">
                  <a16:creationId xmlns:a16="http://schemas.microsoft.com/office/drawing/2014/main" id="{07863DC8-A2FF-434D-9BA0-696342364E06}"/>
                </a:ext>
              </a:extLst>
            </p:cNvPr>
            <p:cNvSpPr/>
            <p:nvPr/>
          </p:nvSpPr>
          <p:spPr>
            <a:xfrm>
              <a:off x="10901137" y="2094104"/>
              <a:ext cx="77351" cy="159254"/>
            </a:xfrm>
            <a:prstGeom prst="rect">
              <a:avLst/>
            </a:prstGeom>
            <a:solidFill>
              <a:srgbClr val="C0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7" name="矩形 46">
              <a:extLst>
                <a:ext uri="{FF2B5EF4-FFF2-40B4-BE49-F238E27FC236}">
                  <a16:creationId xmlns:a16="http://schemas.microsoft.com/office/drawing/2014/main" id="{907DC782-4959-4649-A408-DB9764440B09}"/>
                </a:ext>
              </a:extLst>
            </p:cNvPr>
            <p:cNvSpPr/>
            <p:nvPr/>
          </p:nvSpPr>
          <p:spPr>
            <a:xfrm>
              <a:off x="11053537" y="2094104"/>
              <a:ext cx="77351" cy="159254"/>
            </a:xfrm>
            <a:prstGeom prst="rect">
              <a:avLst/>
            </a:prstGeom>
            <a:solidFill>
              <a:srgbClr val="C0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8" name="矩形 47">
              <a:extLst>
                <a:ext uri="{FF2B5EF4-FFF2-40B4-BE49-F238E27FC236}">
                  <a16:creationId xmlns:a16="http://schemas.microsoft.com/office/drawing/2014/main" id="{DA406E29-D50A-436A-97A8-A1A0A44F5FD8}"/>
                </a:ext>
              </a:extLst>
            </p:cNvPr>
            <p:cNvSpPr/>
            <p:nvPr/>
          </p:nvSpPr>
          <p:spPr>
            <a:xfrm>
              <a:off x="11205937" y="2094104"/>
              <a:ext cx="77351" cy="159254"/>
            </a:xfrm>
            <a:prstGeom prst="rect">
              <a:avLst/>
            </a:prstGeom>
            <a:solidFill>
              <a:srgbClr val="C0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9" name="矩形 48">
              <a:extLst>
                <a:ext uri="{FF2B5EF4-FFF2-40B4-BE49-F238E27FC236}">
                  <a16:creationId xmlns:a16="http://schemas.microsoft.com/office/drawing/2014/main" id="{57BAA563-CF65-4538-8EBB-8475D13E1518}"/>
                </a:ext>
              </a:extLst>
            </p:cNvPr>
            <p:cNvSpPr/>
            <p:nvPr/>
          </p:nvSpPr>
          <p:spPr>
            <a:xfrm>
              <a:off x="11358337" y="2094104"/>
              <a:ext cx="77351" cy="159254"/>
            </a:xfrm>
            <a:prstGeom prst="rect">
              <a:avLst/>
            </a:prstGeom>
            <a:solidFill>
              <a:srgbClr val="C0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0" name="TextBox 84">
              <a:extLst>
                <a:ext uri="{FF2B5EF4-FFF2-40B4-BE49-F238E27FC236}">
                  <a16:creationId xmlns:a16="http://schemas.microsoft.com/office/drawing/2014/main" id="{1C06ABD8-6821-495C-8745-E146179AB733}"/>
                </a:ext>
              </a:extLst>
            </p:cNvPr>
            <p:cNvSpPr txBox="1"/>
            <p:nvPr/>
          </p:nvSpPr>
          <p:spPr>
            <a:xfrm>
              <a:off x="10753320" y="1152655"/>
              <a:ext cx="835296"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rPr>
                <a:t>Dechirper</a:t>
              </a:r>
            </a:p>
          </p:txBody>
        </p:sp>
        <p:sp>
          <p:nvSpPr>
            <p:cNvPr id="51" name="文本框 50">
              <a:extLst>
                <a:ext uri="{FF2B5EF4-FFF2-40B4-BE49-F238E27FC236}">
                  <a16:creationId xmlns:a16="http://schemas.microsoft.com/office/drawing/2014/main" id="{ECC7F57B-507F-49FD-8C02-81A07E4E9696}"/>
                </a:ext>
              </a:extLst>
            </p:cNvPr>
            <p:cNvSpPr txBox="1"/>
            <p:nvPr/>
          </p:nvSpPr>
          <p:spPr>
            <a:xfrm>
              <a:off x="680603" y="2348312"/>
              <a:ext cx="1044153" cy="261610"/>
            </a:xfrm>
            <a:prstGeom prst="rect">
              <a:avLst/>
            </a:prstGeom>
            <a:solidFill>
              <a:sysClr val="window" lastClr="FFFFFF"/>
            </a:solidFill>
            <a:ln w="12700" cap="flat" cmpd="sng" algn="ctr">
              <a:solidFill>
                <a:srgbClr val="4472C4"/>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E</a:t>
              </a:r>
              <a:r>
                <a:rPr kumimoji="0" lang="en-US" altLang="zh-CN" sz="11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beam</a:t>
              </a:r>
              <a:r>
                <a:rPr kumimoji="0" lang="en-US" altLang="zh-CN" sz="11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=100MeV</a:t>
              </a:r>
            </a:p>
          </p:txBody>
        </p:sp>
        <p:sp>
          <p:nvSpPr>
            <p:cNvPr id="52" name="文本框 51">
              <a:extLst>
                <a:ext uri="{FF2B5EF4-FFF2-40B4-BE49-F238E27FC236}">
                  <a16:creationId xmlns:a16="http://schemas.microsoft.com/office/drawing/2014/main" id="{80F99AA8-E05A-43BC-9571-7528BA7EB214}"/>
                </a:ext>
              </a:extLst>
            </p:cNvPr>
            <p:cNvSpPr txBox="1"/>
            <p:nvPr/>
          </p:nvSpPr>
          <p:spPr>
            <a:xfrm>
              <a:off x="2703420" y="2383634"/>
              <a:ext cx="728284" cy="307777"/>
            </a:xfrm>
            <a:prstGeom prst="rect">
              <a:avLst/>
            </a:prstGeom>
            <a:solidFill>
              <a:sysClr val="window" lastClr="FFFFFF"/>
            </a:solidFill>
            <a:ln w="1270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2 CMH</a:t>
              </a:r>
            </a:p>
          </p:txBody>
        </p:sp>
        <p:sp>
          <p:nvSpPr>
            <p:cNvPr id="53" name="文本框 52">
              <a:extLst>
                <a:ext uri="{FF2B5EF4-FFF2-40B4-BE49-F238E27FC236}">
                  <a16:creationId xmlns:a16="http://schemas.microsoft.com/office/drawing/2014/main" id="{81D16DD0-8AA7-41B3-9F77-B598A1DDFD3B}"/>
                </a:ext>
              </a:extLst>
            </p:cNvPr>
            <p:cNvSpPr txBox="1"/>
            <p:nvPr/>
          </p:nvSpPr>
          <p:spPr>
            <a:xfrm>
              <a:off x="4931173" y="2369651"/>
              <a:ext cx="728284" cy="307777"/>
            </a:xfrm>
            <a:prstGeom prst="rect">
              <a:avLst/>
            </a:prstGeom>
            <a:solidFill>
              <a:sysClr val="window" lastClr="FFFFFF"/>
            </a:solidFill>
            <a:ln w="1270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18 CM</a:t>
              </a:r>
            </a:p>
          </p:txBody>
        </p:sp>
        <p:sp>
          <p:nvSpPr>
            <p:cNvPr id="54" name="文本框 53">
              <a:extLst>
                <a:ext uri="{FF2B5EF4-FFF2-40B4-BE49-F238E27FC236}">
                  <a16:creationId xmlns:a16="http://schemas.microsoft.com/office/drawing/2014/main" id="{0B34B04C-E5E1-44C1-A0D8-49D340495F93}"/>
                </a:ext>
              </a:extLst>
            </p:cNvPr>
            <p:cNvSpPr txBox="1"/>
            <p:nvPr/>
          </p:nvSpPr>
          <p:spPr>
            <a:xfrm>
              <a:off x="8084499" y="2383633"/>
              <a:ext cx="728284" cy="307777"/>
            </a:xfrm>
            <a:prstGeom prst="rect">
              <a:avLst/>
            </a:prstGeom>
            <a:solidFill>
              <a:sysClr val="window" lastClr="FFFFFF"/>
            </a:solidFill>
            <a:ln w="1270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24 CM</a:t>
              </a:r>
            </a:p>
          </p:txBody>
        </p:sp>
        <p:sp>
          <p:nvSpPr>
            <p:cNvPr id="55" name="文本框 54">
              <a:extLst>
                <a:ext uri="{FF2B5EF4-FFF2-40B4-BE49-F238E27FC236}">
                  <a16:creationId xmlns:a16="http://schemas.microsoft.com/office/drawing/2014/main" id="{0EAF7C22-0898-4EC6-9B25-6204EEE33BF0}"/>
                </a:ext>
              </a:extLst>
            </p:cNvPr>
            <p:cNvSpPr txBox="1"/>
            <p:nvPr/>
          </p:nvSpPr>
          <p:spPr>
            <a:xfrm>
              <a:off x="9679110" y="2366790"/>
              <a:ext cx="728284" cy="307777"/>
            </a:xfrm>
            <a:prstGeom prst="rect">
              <a:avLst/>
            </a:prstGeom>
            <a:solidFill>
              <a:sysClr val="window" lastClr="FFFFFF"/>
            </a:solidFill>
            <a:ln w="1270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30 CM</a:t>
              </a:r>
            </a:p>
          </p:txBody>
        </p:sp>
      </p:grpSp>
      <p:sp>
        <p:nvSpPr>
          <p:cNvPr id="3" name="页脚占位符 1">
            <a:extLst>
              <a:ext uri="{FF2B5EF4-FFF2-40B4-BE49-F238E27FC236}">
                <a16:creationId xmlns:a16="http://schemas.microsoft.com/office/drawing/2014/main" id="{604E9B6E-3903-A913-BE71-A4CD56BDDA29}"/>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Tree>
    <p:extLst>
      <p:ext uri="{BB962C8B-B14F-4D97-AF65-F5344CB8AC3E}">
        <p14:creationId xmlns:p14="http://schemas.microsoft.com/office/powerpoint/2010/main" val="3596228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a:extLst>
              <a:ext uri="{FF2B5EF4-FFF2-40B4-BE49-F238E27FC236}">
                <a16:creationId xmlns:a16="http://schemas.microsoft.com/office/drawing/2014/main" id="{8D2E78D9-3BB0-4E4E-8FE5-EE179186FB52}"/>
              </a:ext>
            </a:extLst>
          </p:cNvPr>
          <p:cNvSpPr>
            <a:spLocks noGrp="1" noChangeArrowheads="1"/>
          </p:cNvSpPr>
          <p:nvPr>
            <p:ph type="title"/>
          </p:nvPr>
        </p:nvSpPr>
        <p:spPr>
          <a:xfrm>
            <a:off x="4295801" y="28616"/>
            <a:ext cx="5903119" cy="594123"/>
          </a:xfrm>
        </p:spPr>
        <p:txBody>
          <a:bodyPr>
            <a:normAutofit/>
          </a:bodyPr>
          <a:lstStyle/>
          <a:p>
            <a:r>
              <a:rPr lang="en-US" altLang="zh-CN" sz="4000" dirty="0">
                <a:solidFill>
                  <a:srgbClr val="0E6EB8"/>
                </a:solidFill>
              </a:rPr>
              <a:t>content</a:t>
            </a:r>
            <a:endParaRPr lang="zh-CN" altLang="en-US" sz="4000" dirty="0">
              <a:solidFill>
                <a:srgbClr val="0E6EB8"/>
              </a:solidFill>
            </a:endParaRPr>
          </a:p>
        </p:txBody>
      </p:sp>
      <p:sp>
        <p:nvSpPr>
          <p:cNvPr id="5123" name="内容占位符 2">
            <a:extLst>
              <a:ext uri="{FF2B5EF4-FFF2-40B4-BE49-F238E27FC236}">
                <a16:creationId xmlns:a16="http://schemas.microsoft.com/office/drawing/2014/main" id="{ACE79E66-1F89-471D-9692-E74A7F53A01F}"/>
              </a:ext>
            </a:extLst>
          </p:cNvPr>
          <p:cNvSpPr>
            <a:spLocks noGrp="1"/>
          </p:cNvSpPr>
          <p:nvPr>
            <p:ph idx="1"/>
          </p:nvPr>
        </p:nvSpPr>
        <p:spPr>
          <a:xfrm>
            <a:off x="2063553" y="836712"/>
            <a:ext cx="6840759" cy="2448272"/>
          </a:xfrm>
        </p:spPr>
        <p:txBody>
          <a:bodyPr rtlCol="0">
            <a:normAutofit/>
          </a:bodyPr>
          <a:lstStyle/>
          <a:p>
            <a:pPr>
              <a:defRPr/>
            </a:pPr>
            <a:r>
              <a:rPr lang="en-US" altLang="zh-CN" dirty="0"/>
              <a:t>SSRF and update</a:t>
            </a:r>
          </a:p>
          <a:p>
            <a:pPr>
              <a:defRPr/>
            </a:pPr>
            <a:r>
              <a:rPr lang="en-US" altLang="zh-CN" dirty="0"/>
              <a:t>Soft X FEL</a:t>
            </a:r>
          </a:p>
          <a:p>
            <a:pPr>
              <a:defRPr/>
            </a:pPr>
            <a:r>
              <a:rPr lang="en-US" altLang="zh-CN" dirty="0"/>
              <a:t>SHINE</a:t>
            </a:r>
          </a:p>
          <a:p>
            <a:pPr>
              <a:defRPr/>
            </a:pPr>
            <a:r>
              <a:rPr lang="en-US" altLang="zh-CN" dirty="0"/>
              <a:t>summary</a:t>
            </a:r>
          </a:p>
          <a:p>
            <a:pPr>
              <a:defRPr/>
            </a:pPr>
            <a:endParaRPr lang="en-US" altLang="zh-CN" dirty="0"/>
          </a:p>
          <a:p>
            <a:pPr>
              <a:defRPr/>
            </a:pPr>
            <a:endParaRPr lang="zh-CN" altLang="en-US" dirty="0"/>
          </a:p>
        </p:txBody>
      </p:sp>
      <p:sp>
        <p:nvSpPr>
          <p:cNvPr id="3" name="页脚占位符 1">
            <a:extLst>
              <a:ext uri="{FF2B5EF4-FFF2-40B4-BE49-F238E27FC236}">
                <a16:creationId xmlns:a16="http://schemas.microsoft.com/office/drawing/2014/main" id="{8BDBF59A-306C-801D-94A1-D7D5EA347016}"/>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F5CAF8-EAE4-422B-8D49-13918AD985A4}"/>
              </a:ext>
            </a:extLst>
          </p:cNvPr>
          <p:cNvSpPr>
            <a:spLocks noGrp="1"/>
          </p:cNvSpPr>
          <p:nvPr>
            <p:ph type="title"/>
          </p:nvPr>
        </p:nvSpPr>
        <p:spPr>
          <a:xfrm>
            <a:off x="4943872" y="29413"/>
            <a:ext cx="6552728" cy="584776"/>
          </a:xfrm>
        </p:spPr>
        <p:txBody>
          <a:bodyPr/>
          <a:lstStyle/>
          <a:p>
            <a:pPr algn="l">
              <a:lnSpc>
                <a:spcPct val="100000"/>
              </a:lnSpc>
              <a:buClr>
                <a:srgbClr val="C00000"/>
              </a:buClr>
              <a:buSzPct val="90000"/>
              <a:defRPr/>
            </a:pPr>
            <a:r>
              <a:rPr lang="en-US" altLang="zh-CN" sz="4000" dirty="0">
                <a:solidFill>
                  <a:srgbClr val="0E6EB8"/>
                </a:solidFill>
              </a:rPr>
              <a:t>SHINE Tunnel Layout</a:t>
            </a:r>
            <a:endParaRPr lang="zh-CN" altLang="en-US" sz="4000" dirty="0">
              <a:solidFill>
                <a:srgbClr val="0E6EB8"/>
              </a:solidFill>
            </a:endParaRPr>
          </a:p>
        </p:txBody>
      </p:sp>
      <p:sp>
        <p:nvSpPr>
          <p:cNvPr id="4" name="日期占位符 3">
            <a:extLst>
              <a:ext uri="{FF2B5EF4-FFF2-40B4-BE49-F238E27FC236}">
                <a16:creationId xmlns:a16="http://schemas.microsoft.com/office/drawing/2014/main" id="{EE93AB31-07D9-4EEF-A10C-E8866CCFC017}"/>
              </a:ext>
            </a:extLst>
          </p:cNvPr>
          <p:cNvSpPr>
            <a:spLocks noGrp="1"/>
          </p:cNvSpPr>
          <p:nvPr>
            <p:ph type="dt" sz="half" idx="10"/>
          </p:nvPr>
        </p:nvSpPr>
        <p:spPr/>
        <p:txBody>
          <a:bodyPr/>
          <a:lstStyle/>
          <a:p>
            <a:pPr>
              <a:defRPr/>
            </a:pPr>
            <a:fld id="{24270C44-F369-492F-BA43-ED10B043FCA0}" type="datetime1">
              <a:rPr lang="zh-CN" altLang="en-US" smtClean="0"/>
              <a:pPr>
                <a:defRPr/>
              </a:pPr>
              <a:t>2023/10/22</a:t>
            </a:fld>
            <a:endParaRPr lang="en-US" altLang="zh-CN" dirty="0"/>
          </a:p>
        </p:txBody>
      </p:sp>
      <p:pic>
        <p:nvPicPr>
          <p:cNvPr id="6" name="内容占位符 4">
            <a:extLst>
              <a:ext uri="{FF2B5EF4-FFF2-40B4-BE49-F238E27FC236}">
                <a16:creationId xmlns:a16="http://schemas.microsoft.com/office/drawing/2014/main" id="{3CA064A0-0D43-48B1-825C-85B5F23F4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219299" y="3572942"/>
            <a:ext cx="3692417"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6">
            <a:extLst>
              <a:ext uri="{FF2B5EF4-FFF2-40B4-BE49-F238E27FC236}">
                <a16:creationId xmlns:a16="http://schemas.microsoft.com/office/drawing/2014/main" id="{B6C8F5A1-1E31-4CCA-95F9-DC6420B66A47}"/>
              </a:ext>
            </a:extLst>
          </p:cNvPr>
          <p:cNvPicPr>
            <a:picLocks noChangeAspect="1"/>
          </p:cNvPicPr>
          <p:nvPr/>
        </p:nvPicPr>
        <p:blipFill rotWithShape="1">
          <a:blip r:embed="rId4">
            <a:extLst>
              <a:ext uri="{28A0092B-C50C-407E-A947-70E740481C1C}">
                <a14:useLocalDpi xmlns:a14="http://schemas.microsoft.com/office/drawing/2010/main" val="0"/>
              </a:ext>
            </a:extLst>
          </a:blip>
          <a:srcRect t="13053" b="13539"/>
          <a:stretch/>
        </p:blipFill>
        <p:spPr>
          <a:xfrm>
            <a:off x="142540" y="4145706"/>
            <a:ext cx="6623720" cy="2155199"/>
          </a:xfrm>
          <a:prstGeom prst="rect">
            <a:avLst/>
          </a:prstGeom>
        </p:spPr>
      </p:pic>
      <p:pic>
        <p:nvPicPr>
          <p:cNvPr id="13" name="图片 12">
            <a:extLst>
              <a:ext uri="{FF2B5EF4-FFF2-40B4-BE49-F238E27FC236}">
                <a16:creationId xmlns:a16="http://schemas.microsoft.com/office/drawing/2014/main" id="{28BAA227-9FBC-4B12-BCB8-512353CEE3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2144" y="619621"/>
            <a:ext cx="3501033" cy="2625775"/>
          </a:xfrm>
          <a:prstGeom prst="rect">
            <a:avLst/>
          </a:prstGeom>
        </p:spPr>
      </p:pic>
      <p:sp>
        <p:nvSpPr>
          <p:cNvPr id="3" name="页脚占位符 1">
            <a:extLst>
              <a:ext uri="{FF2B5EF4-FFF2-40B4-BE49-F238E27FC236}">
                <a16:creationId xmlns:a16="http://schemas.microsoft.com/office/drawing/2014/main" id="{13272886-92AE-6D79-5F56-3D5F8BDF5D98}"/>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
        <p:nvSpPr>
          <p:cNvPr id="11" name="文本框 10">
            <a:extLst>
              <a:ext uri="{FF2B5EF4-FFF2-40B4-BE49-F238E27FC236}">
                <a16:creationId xmlns:a16="http://schemas.microsoft.com/office/drawing/2014/main" id="{417974FD-C08F-7E14-1C1E-5F30ED1C48A9}"/>
              </a:ext>
            </a:extLst>
          </p:cNvPr>
          <p:cNvSpPr txBox="1"/>
          <p:nvPr/>
        </p:nvSpPr>
        <p:spPr>
          <a:xfrm>
            <a:off x="4223792" y="1052736"/>
            <a:ext cx="2683478" cy="369332"/>
          </a:xfrm>
          <a:prstGeom prst="rect">
            <a:avLst/>
          </a:prstGeom>
          <a:noFill/>
        </p:spPr>
        <p:txBody>
          <a:bodyPr wrap="square">
            <a:spAutoFit/>
          </a:bodyPr>
          <a:lstStyle/>
          <a:p>
            <a:r>
              <a:rPr lang="en-US" altLang="zh-CN" dirty="0">
                <a:solidFill>
                  <a:srgbClr val="0000CC"/>
                </a:solidFill>
                <a:latin typeface="微软雅黑" panose="020B0503020204020204" pitchFamily="34" charset="-122"/>
                <a:ea typeface="微软雅黑" panose="020B0503020204020204" pitchFamily="34" charset="-122"/>
              </a:rPr>
              <a:t>Inside diameter</a:t>
            </a:r>
            <a:r>
              <a:rPr lang="zh-CN" altLang="en-US" dirty="0">
                <a:solidFill>
                  <a:srgbClr val="0000CC"/>
                </a:solidFill>
                <a:latin typeface="微软雅黑" panose="020B0503020204020204" pitchFamily="34" charset="-122"/>
                <a:ea typeface="微软雅黑" panose="020B0503020204020204" pitchFamily="34" charset="-122"/>
              </a:rPr>
              <a:t>：</a:t>
            </a:r>
            <a:r>
              <a:rPr lang="en-US" altLang="zh-CN" dirty="0">
                <a:solidFill>
                  <a:srgbClr val="0000CC"/>
                </a:solidFill>
                <a:latin typeface="微软雅黑" panose="020B0503020204020204" pitchFamily="34" charset="-122"/>
                <a:ea typeface="微软雅黑" panose="020B0503020204020204" pitchFamily="34" charset="-122"/>
              </a:rPr>
              <a:t>6.3m</a:t>
            </a:r>
            <a:endParaRPr lang="zh-CN" altLang="en-US" dirty="0"/>
          </a:p>
        </p:txBody>
      </p:sp>
      <p:pic>
        <p:nvPicPr>
          <p:cNvPr id="14" name="图片 13">
            <a:extLst>
              <a:ext uri="{FF2B5EF4-FFF2-40B4-BE49-F238E27FC236}">
                <a16:creationId xmlns:a16="http://schemas.microsoft.com/office/drawing/2014/main" id="{6C02C8B4-89A4-F826-974E-2F057C255AD7}"/>
              </a:ext>
            </a:extLst>
          </p:cNvPr>
          <p:cNvPicPr>
            <a:picLocks noChangeAspect="1"/>
          </p:cNvPicPr>
          <p:nvPr/>
        </p:nvPicPr>
        <p:blipFill rotWithShape="1">
          <a:blip r:embed="rId6">
            <a:extLst>
              <a:ext uri="{28A0092B-C50C-407E-A947-70E740481C1C}">
                <a14:useLocalDpi xmlns:a14="http://schemas.microsoft.com/office/drawing/2010/main" val="0"/>
              </a:ext>
            </a:extLst>
          </a:blip>
          <a:srcRect b="8411"/>
          <a:stretch/>
        </p:blipFill>
        <p:spPr>
          <a:xfrm>
            <a:off x="601281" y="557095"/>
            <a:ext cx="3692417" cy="3489543"/>
          </a:xfrm>
          <a:prstGeom prst="rect">
            <a:avLst/>
          </a:prstGeom>
        </p:spPr>
      </p:pic>
    </p:spTree>
    <p:extLst>
      <p:ext uri="{BB962C8B-B14F-4D97-AF65-F5344CB8AC3E}">
        <p14:creationId xmlns:p14="http://schemas.microsoft.com/office/powerpoint/2010/main" val="694385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18CF7B-1837-419A-8192-1E58DCD64466}"/>
              </a:ext>
            </a:extLst>
          </p:cNvPr>
          <p:cNvSpPr>
            <a:spLocks noGrp="1"/>
          </p:cNvSpPr>
          <p:nvPr>
            <p:ph type="title"/>
          </p:nvPr>
        </p:nvSpPr>
        <p:spPr>
          <a:xfrm>
            <a:off x="5015880" y="80168"/>
            <a:ext cx="4320480" cy="649286"/>
          </a:xfrm>
        </p:spPr>
        <p:txBody>
          <a:bodyPr/>
          <a:lstStyle/>
          <a:p>
            <a:pPr algn="l">
              <a:buClr>
                <a:srgbClr val="C00000"/>
              </a:buClr>
              <a:buSzPct val="90000"/>
              <a:defRPr/>
            </a:pPr>
            <a:r>
              <a:rPr lang="en-US" altLang="zh-CN" sz="4000" dirty="0">
                <a:solidFill>
                  <a:srgbClr val="0E6EB8"/>
                </a:solidFill>
              </a:rPr>
              <a:t>Injector status</a:t>
            </a:r>
            <a:endParaRPr lang="zh-CN" altLang="en-US" sz="4000" dirty="0">
              <a:solidFill>
                <a:srgbClr val="0E6EB8"/>
              </a:solidFill>
            </a:endParaRPr>
          </a:p>
        </p:txBody>
      </p:sp>
      <p:pic>
        <p:nvPicPr>
          <p:cNvPr id="6" name="内容占位符 5">
            <a:extLst>
              <a:ext uri="{FF2B5EF4-FFF2-40B4-BE49-F238E27FC236}">
                <a16:creationId xmlns:a16="http://schemas.microsoft.com/office/drawing/2014/main" id="{1BF8A0D3-A12C-484A-B9BF-E39D61E8DB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68208" y="836712"/>
            <a:ext cx="3887665" cy="5184576"/>
          </a:xfrm>
        </p:spPr>
      </p:pic>
      <p:sp>
        <p:nvSpPr>
          <p:cNvPr id="4" name="日期占位符 3">
            <a:extLst>
              <a:ext uri="{FF2B5EF4-FFF2-40B4-BE49-F238E27FC236}">
                <a16:creationId xmlns:a16="http://schemas.microsoft.com/office/drawing/2014/main" id="{F4EDB6BE-173A-47A0-B7AF-A2ECE3C5FD32}"/>
              </a:ext>
            </a:extLst>
          </p:cNvPr>
          <p:cNvSpPr>
            <a:spLocks noGrp="1"/>
          </p:cNvSpPr>
          <p:nvPr>
            <p:ph type="dt" sz="half" idx="10"/>
          </p:nvPr>
        </p:nvSpPr>
        <p:spPr>
          <a:xfrm>
            <a:off x="609600" y="6453189"/>
            <a:ext cx="1165920" cy="288925"/>
          </a:xfrm>
        </p:spPr>
        <p:txBody>
          <a:bodyPr/>
          <a:lstStyle/>
          <a:p>
            <a:pPr>
              <a:defRPr/>
            </a:pPr>
            <a:fld id="{24270C44-F369-492F-BA43-ED10B043FCA0}" type="datetime1">
              <a:rPr lang="zh-CN" altLang="en-US" smtClean="0"/>
              <a:pPr>
                <a:defRPr/>
              </a:pPr>
              <a:t>2023/10/22</a:t>
            </a:fld>
            <a:endParaRPr lang="en-US" altLang="zh-CN" dirty="0"/>
          </a:p>
        </p:txBody>
      </p:sp>
      <p:pic>
        <p:nvPicPr>
          <p:cNvPr id="8" name="图片 7">
            <a:extLst>
              <a:ext uri="{FF2B5EF4-FFF2-40B4-BE49-F238E27FC236}">
                <a16:creationId xmlns:a16="http://schemas.microsoft.com/office/drawing/2014/main" id="{40F6C3A9-BCE8-4C8D-9FB5-6FB0DD2218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44" y="2158285"/>
            <a:ext cx="3700717" cy="3429000"/>
          </a:xfrm>
          <a:prstGeom prst="rect">
            <a:avLst/>
          </a:prstGeom>
        </p:spPr>
      </p:pic>
      <p:sp>
        <p:nvSpPr>
          <p:cNvPr id="10" name="文本框 9">
            <a:extLst>
              <a:ext uri="{FF2B5EF4-FFF2-40B4-BE49-F238E27FC236}">
                <a16:creationId xmlns:a16="http://schemas.microsoft.com/office/drawing/2014/main" id="{C5731796-6CEC-4F47-AB59-5A746170229C}"/>
              </a:ext>
            </a:extLst>
          </p:cNvPr>
          <p:cNvSpPr txBox="1"/>
          <p:nvPr/>
        </p:nvSpPr>
        <p:spPr>
          <a:xfrm>
            <a:off x="99636" y="5608761"/>
            <a:ext cx="4412188" cy="646331"/>
          </a:xfrm>
          <a:prstGeom prst="rect">
            <a:avLst/>
          </a:prstGeom>
          <a:noFill/>
        </p:spPr>
        <p:txBody>
          <a:bodyPr wrap="square">
            <a:spAutoFit/>
          </a:bodyPr>
          <a:lstStyle/>
          <a:p>
            <a:r>
              <a:rPr lang="en-US" altLang="zh-CN" dirty="0"/>
              <a:t>VHF gun : </a:t>
            </a:r>
            <a:r>
              <a:rPr lang="zh-CN" altLang="en-US" dirty="0"/>
              <a:t>SEL，</a:t>
            </a:r>
            <a:r>
              <a:rPr lang="en-US" altLang="zh-CN" dirty="0"/>
              <a:t>CW 70kW</a:t>
            </a:r>
          </a:p>
          <a:p>
            <a:r>
              <a:rPr lang="en-US" altLang="zh-CN" dirty="0"/>
              <a:t>Buncher:   Pulse duty 50% 8kW </a:t>
            </a:r>
            <a:r>
              <a:rPr lang="zh-CN" altLang="en-US" dirty="0"/>
              <a:t>  </a:t>
            </a:r>
            <a:endParaRPr lang="en-US" altLang="zh-CN" dirty="0"/>
          </a:p>
        </p:txBody>
      </p:sp>
      <p:sp>
        <p:nvSpPr>
          <p:cNvPr id="13" name="文本框 12">
            <a:extLst>
              <a:ext uri="{FF2B5EF4-FFF2-40B4-BE49-F238E27FC236}">
                <a16:creationId xmlns:a16="http://schemas.microsoft.com/office/drawing/2014/main" id="{75A1D6AC-641B-4B98-8203-DD5D69095B1D}"/>
              </a:ext>
            </a:extLst>
          </p:cNvPr>
          <p:cNvSpPr txBox="1"/>
          <p:nvPr/>
        </p:nvSpPr>
        <p:spPr>
          <a:xfrm>
            <a:off x="99635" y="855647"/>
            <a:ext cx="3979373" cy="646331"/>
          </a:xfrm>
          <a:prstGeom prst="rect">
            <a:avLst/>
          </a:prstGeom>
          <a:noFill/>
        </p:spPr>
        <p:txBody>
          <a:bodyPr wrap="square">
            <a:spAutoFit/>
          </a:bodyPr>
          <a:lstStyle/>
          <a:p>
            <a:r>
              <a:rPr lang="en-US" altLang="zh-CN" dirty="0"/>
              <a:t>VHF gun and buncher had been installed before August 31.</a:t>
            </a:r>
          </a:p>
        </p:txBody>
      </p:sp>
      <p:pic>
        <p:nvPicPr>
          <p:cNvPr id="5" name="图片 4">
            <a:extLst>
              <a:ext uri="{FF2B5EF4-FFF2-40B4-BE49-F238E27FC236}">
                <a16:creationId xmlns:a16="http://schemas.microsoft.com/office/drawing/2014/main" id="{B7EFB39C-76F0-9754-5B06-07D925503067}"/>
              </a:ext>
            </a:extLst>
          </p:cNvPr>
          <p:cNvPicPr>
            <a:picLocks noChangeAspect="1"/>
          </p:cNvPicPr>
          <p:nvPr/>
        </p:nvPicPr>
        <p:blipFill rotWithShape="1">
          <a:blip r:embed="rId5">
            <a:extLst>
              <a:ext uri="{28A0092B-C50C-407E-A947-70E740481C1C}">
                <a14:useLocalDpi xmlns:a14="http://schemas.microsoft.com/office/drawing/2010/main" val="0"/>
              </a:ext>
            </a:extLst>
          </a:blip>
          <a:srcRect l="9066" r="27951"/>
          <a:stretch/>
        </p:blipFill>
        <p:spPr>
          <a:xfrm>
            <a:off x="4036078" y="1099641"/>
            <a:ext cx="3788114" cy="4509120"/>
          </a:xfrm>
          <a:prstGeom prst="rect">
            <a:avLst/>
          </a:prstGeom>
        </p:spPr>
      </p:pic>
      <p:sp>
        <p:nvSpPr>
          <p:cNvPr id="3" name="页脚占位符 1">
            <a:extLst>
              <a:ext uri="{FF2B5EF4-FFF2-40B4-BE49-F238E27FC236}">
                <a16:creationId xmlns:a16="http://schemas.microsoft.com/office/drawing/2014/main" id="{E97E0BD5-E61A-FD86-A2F4-7D8AA903759D}"/>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Tree>
    <p:extLst>
      <p:ext uri="{BB962C8B-B14F-4D97-AF65-F5344CB8AC3E}">
        <p14:creationId xmlns:p14="http://schemas.microsoft.com/office/powerpoint/2010/main" val="2833907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409037" y="1174975"/>
            <a:ext cx="4241716" cy="2385966"/>
          </a:xfrm>
        </p:spPr>
      </p:pic>
      <p:sp>
        <p:nvSpPr>
          <p:cNvPr id="3" name="文本占位符 2"/>
          <p:cNvSpPr>
            <a:spLocks noGrp="1"/>
          </p:cNvSpPr>
          <p:nvPr>
            <p:ph type="body" sz="quarter" idx="11"/>
          </p:nvPr>
        </p:nvSpPr>
        <p:spPr>
          <a:xfrm>
            <a:off x="5663952" y="-27384"/>
            <a:ext cx="4752528" cy="548154"/>
          </a:xfrm>
        </p:spPr>
        <p:txBody>
          <a:bodyPr/>
          <a:lstStyle/>
          <a:p>
            <a:pPr>
              <a:lnSpc>
                <a:spcPct val="100000"/>
              </a:lnSpc>
              <a:defRPr/>
            </a:pPr>
            <a:r>
              <a:rPr lang="en-US" altLang="zh-CN" dirty="0">
                <a:solidFill>
                  <a:srgbClr val="0E6EB8"/>
                </a:solidFill>
                <a:latin typeface="+mj-lt"/>
                <a:ea typeface="+mj-ea"/>
                <a:cs typeface="+mj-cs"/>
              </a:rPr>
              <a:t>CMs development</a:t>
            </a:r>
          </a:p>
        </p:txBody>
      </p:sp>
      <p:sp>
        <p:nvSpPr>
          <p:cNvPr id="14" name="文本框 13">
            <a:extLst>
              <a:ext uri="{FF2B5EF4-FFF2-40B4-BE49-F238E27FC236}">
                <a16:creationId xmlns:a16="http://schemas.microsoft.com/office/drawing/2014/main" id="{95E6D7A1-C232-2854-1859-53AD3B3947E4}"/>
              </a:ext>
            </a:extLst>
          </p:cNvPr>
          <p:cNvSpPr txBox="1"/>
          <p:nvPr/>
        </p:nvSpPr>
        <p:spPr>
          <a:xfrm>
            <a:off x="7254573" y="803747"/>
            <a:ext cx="4273414" cy="338554"/>
          </a:xfrm>
          <a:prstGeom prst="rect">
            <a:avLst/>
          </a:prstGeom>
          <a:noFill/>
        </p:spPr>
        <p:txBody>
          <a:bodyPr wrap="none" rtlCol="0">
            <a:spAutoFit/>
          </a:bodyPr>
          <a:lstStyle/>
          <a:p>
            <a:pPr algn="ctr"/>
            <a:r>
              <a:rPr kumimoji="1"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 CM1 prototype in horizontal test stand</a:t>
            </a:r>
            <a:endParaRPr kumimoji="1" lang="zh-CN" altLang="en-US" sz="1600" b="1"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0" name="组合 19">
            <a:extLst>
              <a:ext uri="{FF2B5EF4-FFF2-40B4-BE49-F238E27FC236}">
                <a16:creationId xmlns:a16="http://schemas.microsoft.com/office/drawing/2014/main" id="{913C3037-496A-0955-0B81-4B5186B0BAA3}"/>
              </a:ext>
            </a:extLst>
          </p:cNvPr>
          <p:cNvGrpSpPr/>
          <p:nvPr/>
        </p:nvGrpSpPr>
        <p:grpSpPr>
          <a:xfrm>
            <a:off x="5807968" y="4136104"/>
            <a:ext cx="3585486" cy="2355468"/>
            <a:chOff x="2368841" y="3363935"/>
            <a:chExt cx="5383343" cy="3189187"/>
          </a:xfrm>
        </p:grpSpPr>
        <p:pic>
          <p:nvPicPr>
            <p:cNvPr id="21" name="图片 20">
              <a:extLst>
                <a:ext uri="{FF2B5EF4-FFF2-40B4-BE49-F238E27FC236}">
                  <a16:creationId xmlns:a16="http://schemas.microsoft.com/office/drawing/2014/main" id="{CDDE7F9C-1CF0-C3C7-03F4-A9BC907ABA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68841" y="3437030"/>
              <a:ext cx="5383343" cy="3116092"/>
            </a:xfrm>
            <a:prstGeom prst="rect">
              <a:avLst/>
            </a:prstGeom>
          </p:spPr>
        </p:pic>
        <p:sp>
          <p:nvSpPr>
            <p:cNvPr id="22" name="文本框 21">
              <a:extLst>
                <a:ext uri="{FF2B5EF4-FFF2-40B4-BE49-F238E27FC236}">
                  <a16:creationId xmlns:a16="http://schemas.microsoft.com/office/drawing/2014/main" id="{37FFF358-02C6-6686-B066-F9A5A7CF4EE4}"/>
                </a:ext>
              </a:extLst>
            </p:cNvPr>
            <p:cNvSpPr txBox="1"/>
            <p:nvPr/>
          </p:nvSpPr>
          <p:spPr>
            <a:xfrm>
              <a:off x="2648127" y="3363935"/>
              <a:ext cx="738694" cy="324371"/>
            </a:xfrm>
            <a:prstGeom prst="rect">
              <a:avLst/>
            </a:prstGeom>
            <a:noFill/>
          </p:spPr>
          <p:txBody>
            <a:bodyPr wrap="none" rtlCol="0">
              <a:spAutoFit/>
            </a:bodyPr>
            <a:lstStyle/>
            <a:p>
              <a:pPr algn="ctr"/>
              <a:r>
                <a:rPr kumimoji="1" lang="en-US" altLang="zh-CN" sz="1200" dirty="0">
                  <a:latin typeface="微软雅黑" panose="020B0503020204020204" pitchFamily="34" charset="-122"/>
                  <a:ea typeface="微软雅黑" panose="020B0503020204020204" pitchFamily="34" charset="-122"/>
                  <a:cs typeface="Calibri" panose="020F0502020204030204" pitchFamily="34" charset="0"/>
                </a:rPr>
                <a:t>3.E+10</a:t>
              </a:r>
              <a:endParaRPr kumimoji="1" lang="zh-CN" altLang="en-US" sz="1200" dirty="0">
                <a:latin typeface="微软雅黑" panose="020B0503020204020204" pitchFamily="34" charset="-122"/>
                <a:ea typeface="微软雅黑" panose="020B0503020204020204" pitchFamily="34" charset="-122"/>
                <a:cs typeface="Calibri" panose="020F0502020204030204" pitchFamily="34" charset="0"/>
              </a:endParaRPr>
            </a:p>
          </p:txBody>
        </p:sp>
        <p:sp>
          <p:nvSpPr>
            <p:cNvPr id="23" name="文本框 22">
              <a:extLst>
                <a:ext uri="{FF2B5EF4-FFF2-40B4-BE49-F238E27FC236}">
                  <a16:creationId xmlns:a16="http://schemas.microsoft.com/office/drawing/2014/main" id="{A723933A-4281-5470-7809-6D9AA1038BB3}"/>
                </a:ext>
              </a:extLst>
            </p:cNvPr>
            <p:cNvSpPr txBox="1"/>
            <p:nvPr/>
          </p:nvSpPr>
          <p:spPr>
            <a:xfrm>
              <a:off x="2639070" y="3687103"/>
              <a:ext cx="738694" cy="324371"/>
            </a:xfrm>
            <a:prstGeom prst="rect">
              <a:avLst/>
            </a:prstGeom>
            <a:noFill/>
          </p:spPr>
          <p:txBody>
            <a:bodyPr wrap="none" rtlCol="0">
              <a:spAutoFit/>
            </a:bodyPr>
            <a:lstStyle/>
            <a:p>
              <a:pPr algn="ctr"/>
              <a:r>
                <a:rPr kumimoji="1" lang="en-US" altLang="zh-CN" sz="1200" dirty="0">
                  <a:latin typeface="微软雅黑" panose="020B0503020204020204" pitchFamily="34" charset="-122"/>
                  <a:ea typeface="微软雅黑" panose="020B0503020204020204" pitchFamily="34" charset="-122"/>
                  <a:cs typeface="Calibri" panose="020F0502020204030204" pitchFamily="34" charset="0"/>
                </a:rPr>
                <a:t>2.E+10</a:t>
              </a:r>
              <a:endParaRPr kumimoji="1" lang="zh-CN" altLang="en-US" sz="1200" dirty="0">
                <a:latin typeface="微软雅黑" panose="020B0503020204020204" pitchFamily="34" charset="-122"/>
                <a:ea typeface="微软雅黑" panose="020B0503020204020204" pitchFamily="34" charset="-122"/>
                <a:cs typeface="Calibri" panose="020F0502020204030204" pitchFamily="34" charset="0"/>
              </a:endParaRPr>
            </a:p>
          </p:txBody>
        </p:sp>
        <p:sp>
          <p:nvSpPr>
            <p:cNvPr id="24" name="星形: 五角 23">
              <a:extLst>
                <a:ext uri="{FF2B5EF4-FFF2-40B4-BE49-F238E27FC236}">
                  <a16:creationId xmlns:a16="http://schemas.microsoft.com/office/drawing/2014/main" id="{E0EDD9BB-8BC2-7658-4AE7-5F437220E981}"/>
                </a:ext>
              </a:extLst>
            </p:cNvPr>
            <p:cNvSpPr/>
            <p:nvPr/>
          </p:nvSpPr>
          <p:spPr>
            <a:xfrm>
              <a:off x="4909964" y="3937248"/>
              <a:ext cx="188648" cy="216024"/>
            </a:xfrm>
            <a:prstGeom prst="star5">
              <a:avLst/>
            </a:prstGeom>
            <a:solidFill>
              <a:srgbClr val="FF000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grpSp>
      <p:pic>
        <p:nvPicPr>
          <p:cNvPr id="10" name="图片 9">
            <a:extLst>
              <a:ext uri="{FF2B5EF4-FFF2-40B4-BE49-F238E27FC236}">
                <a16:creationId xmlns:a16="http://schemas.microsoft.com/office/drawing/2014/main" id="{24697A7A-C7B1-8310-2D7E-E13CE0888FDE}"/>
              </a:ext>
            </a:extLst>
          </p:cNvPr>
          <p:cNvPicPr>
            <a:picLocks noChangeAspect="1"/>
          </p:cNvPicPr>
          <p:nvPr/>
        </p:nvPicPr>
        <p:blipFill>
          <a:blip r:embed="rId4"/>
          <a:stretch>
            <a:fillRect/>
          </a:stretch>
        </p:blipFill>
        <p:spPr>
          <a:xfrm flipH="1">
            <a:off x="9311680" y="4315770"/>
            <a:ext cx="2880320" cy="2036841"/>
          </a:xfrm>
          <a:prstGeom prst="rect">
            <a:avLst/>
          </a:prstGeom>
        </p:spPr>
      </p:pic>
      <p:sp>
        <p:nvSpPr>
          <p:cNvPr id="25" name="文本框 24">
            <a:extLst>
              <a:ext uri="{FF2B5EF4-FFF2-40B4-BE49-F238E27FC236}">
                <a16:creationId xmlns:a16="http://schemas.microsoft.com/office/drawing/2014/main" id="{C76E89B2-9C7D-B62D-5276-C49C934889DB}"/>
              </a:ext>
            </a:extLst>
          </p:cNvPr>
          <p:cNvSpPr txBox="1"/>
          <p:nvPr/>
        </p:nvSpPr>
        <p:spPr>
          <a:xfrm>
            <a:off x="5890715" y="3770557"/>
            <a:ext cx="4808112" cy="338554"/>
          </a:xfrm>
          <a:prstGeom prst="rect">
            <a:avLst/>
          </a:prstGeom>
          <a:noFill/>
        </p:spPr>
        <p:txBody>
          <a:bodyPr wrap="none" rtlCol="0">
            <a:spAutoFit/>
          </a:bodyPr>
          <a:lstStyle/>
          <a:p>
            <a:pPr algn="ctr"/>
            <a:r>
              <a:rPr kumimoji="1"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2K vertical test results of the twin-FPC cavity</a:t>
            </a:r>
            <a:endParaRPr kumimoji="1" lang="zh-CN" altLang="en-US" sz="16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内容占位符 1"/>
          <p:cNvSpPr txBox="1">
            <a:spLocks/>
          </p:cNvSpPr>
          <p:nvPr/>
        </p:nvSpPr>
        <p:spPr>
          <a:xfrm>
            <a:off x="541247" y="978723"/>
            <a:ext cx="6107612" cy="5431016"/>
          </a:xfrm>
          <a:prstGeom prst="rect">
            <a:avLst/>
          </a:prstGeom>
        </p:spPr>
        <p:txBody>
          <a:bodyPr/>
          <a:lstStyle>
            <a:lvl1pPr marL="342900" indent="-342900" algn="l" rtl="0" eaLnBrk="0" fontAlgn="base" hangingPunct="0">
              <a:spcBef>
                <a:spcPct val="20000"/>
              </a:spcBef>
              <a:spcAft>
                <a:spcPct val="0"/>
              </a:spcAft>
              <a:buClr>
                <a:srgbClr val="1F6CF1"/>
              </a:buClr>
              <a:buSzPct val="60000"/>
              <a:buFont typeface="Wingdings" panose="05000000000000000000" pitchFamily="2" charset="2"/>
              <a:buChar char="n"/>
              <a:defRPr sz="2400" b="1"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742950" indent="-285750" algn="l" rtl="0" eaLnBrk="0" fontAlgn="base" hangingPunct="0">
              <a:spcBef>
                <a:spcPct val="20000"/>
              </a:spcBef>
              <a:spcAft>
                <a:spcPct val="0"/>
              </a:spcAft>
              <a:buClr>
                <a:srgbClr val="C00000"/>
              </a:buClr>
              <a:buSzPct val="60000"/>
              <a:buFont typeface="Wingdings" panose="05000000000000000000" pitchFamily="2" charset="2"/>
              <a:buChar char="l"/>
              <a:defRPr sz="2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2pPr>
            <a:lvl3pPr marL="1143000" indent="-228600" algn="l" rtl="0" eaLnBrk="0" fontAlgn="base" hangingPunct="0">
              <a:spcBef>
                <a:spcPct val="20000"/>
              </a:spcBef>
              <a:spcAft>
                <a:spcPct val="0"/>
              </a:spcAft>
              <a:buClr>
                <a:srgbClr val="C00000"/>
              </a:buClr>
              <a:buSzPct val="80000"/>
              <a:buFont typeface="华文中宋" panose="02010600040101010101" pitchFamily="2" charset="-122"/>
              <a:buChar char="–"/>
              <a:defRPr sz="20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3pPr>
            <a:lvl4pPr marL="1600200" indent="-228600" algn="l" rtl="0" eaLnBrk="0" fontAlgn="base" hangingPunct="0">
              <a:spcBef>
                <a:spcPct val="20000"/>
              </a:spcBef>
              <a:spcAft>
                <a:spcPct val="0"/>
              </a:spcAft>
              <a:buClr>
                <a:srgbClr val="C00000"/>
              </a:buClr>
              <a:buFont typeface="Arial" panose="020B0604020202020204" pitchFamily="34" charset="0"/>
              <a:buChar char="•"/>
              <a:defRPr sz="16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4pPr>
            <a:lvl5pPr marL="2057400" indent="-228600" algn="l" rtl="0" eaLnBrk="0" fontAlgn="base" hangingPunct="0">
              <a:spcBef>
                <a:spcPct val="20000"/>
              </a:spcBef>
              <a:spcAft>
                <a:spcPct val="0"/>
              </a:spcAft>
              <a:buClr>
                <a:srgbClr val="C00000"/>
              </a:buClr>
              <a:buFont typeface="Arial" panose="020B0604020202020204" pitchFamily="34" charset="0"/>
              <a:buChar char="•"/>
              <a:defRPr sz="16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pPr>
            <a:r>
              <a:rPr lang="en-US" altLang="zh-CN" sz="2000" dirty="0">
                <a:latin typeface="微软雅黑" panose="020B0503020204020204" pitchFamily="34" charset="-122"/>
                <a:cs typeface="Arial" panose="020B0604020202020204" pitchFamily="34" charset="0"/>
              </a:rPr>
              <a:t>Two complete CM prototypes </a:t>
            </a:r>
            <a:r>
              <a:rPr lang="en-US" altLang="zh-CN" sz="2000" b="0" dirty="0">
                <a:latin typeface="微软雅黑" panose="020B0503020204020204" pitchFamily="34" charset="-122"/>
                <a:cs typeface="Arial" panose="020B0604020202020204" pitchFamily="34" charset="0"/>
              </a:rPr>
              <a:t>with 8 cavities were assembled,</a:t>
            </a:r>
            <a:r>
              <a:rPr lang="zh-CN" altLang="en-US" sz="2000" b="0" dirty="0">
                <a:latin typeface="微软雅黑" panose="020B0503020204020204" pitchFamily="34" charset="-122"/>
                <a:cs typeface="Arial" panose="020B0604020202020204" pitchFamily="34" charset="0"/>
              </a:rPr>
              <a:t> </a:t>
            </a:r>
            <a:r>
              <a:rPr lang="en-US" altLang="zh-CN" sz="2000" b="0" dirty="0">
                <a:latin typeface="微软雅黑" panose="020B0503020204020204" pitchFamily="34" charset="-122"/>
                <a:cs typeface="Arial" panose="020B0604020202020204" pitchFamily="34" charset="0"/>
              </a:rPr>
              <a:t>tested and</a:t>
            </a:r>
            <a:r>
              <a:rPr lang="zh-CN" altLang="en-US" sz="2000" b="0" dirty="0">
                <a:latin typeface="微软雅黑" panose="020B0503020204020204" pitchFamily="34" charset="-122"/>
                <a:cs typeface="Arial" panose="020B0604020202020204" pitchFamily="34" charset="0"/>
              </a:rPr>
              <a:t> </a:t>
            </a:r>
            <a:r>
              <a:rPr lang="en-US" altLang="zh-CN" sz="2000" b="0" dirty="0">
                <a:latin typeface="微软雅黑" panose="020B0503020204020204" pitchFamily="34" charset="-122"/>
                <a:cs typeface="Arial" panose="020B0604020202020204" pitchFamily="34" charset="0"/>
              </a:rPr>
              <a:t>studied in the past two years </a:t>
            </a:r>
          </a:p>
          <a:p>
            <a:pPr>
              <a:spcBef>
                <a:spcPts val="1200"/>
              </a:spcBef>
            </a:pPr>
            <a:r>
              <a:rPr lang="zh-CN" altLang="en-US" sz="2000" dirty="0">
                <a:latin typeface="微软雅黑" panose="020B0503020204020204" pitchFamily="34" charset="-122"/>
                <a:cs typeface="Arial" panose="020B0604020202020204" pitchFamily="34" charset="0"/>
              </a:rPr>
              <a:t>CM</a:t>
            </a:r>
            <a:r>
              <a:rPr lang="en-US" altLang="zh-CN" sz="2000" dirty="0">
                <a:latin typeface="微软雅黑" panose="020B0503020204020204" pitchFamily="34" charset="-122"/>
                <a:cs typeface="Arial" panose="020B0604020202020204" pitchFamily="34" charset="0"/>
              </a:rPr>
              <a:t>1 Prototype</a:t>
            </a:r>
            <a:r>
              <a:rPr lang="zh-CN" altLang="en-US" sz="2000" dirty="0">
                <a:latin typeface="微软雅黑" panose="020B0503020204020204" pitchFamily="34" charset="-122"/>
                <a:cs typeface="Arial" panose="020B0604020202020204" pitchFamily="34" charset="0"/>
              </a:rPr>
              <a:t>：</a:t>
            </a:r>
            <a:r>
              <a:rPr lang="zh-CN" altLang="en-US" sz="2000" b="0" dirty="0">
                <a:latin typeface="微软雅黑" panose="020B0503020204020204" pitchFamily="34" charset="-122"/>
                <a:cs typeface="Arial" panose="020B0604020202020204" pitchFamily="34" charset="0"/>
              </a:rPr>
              <a:t>standard 8-cavit</a:t>
            </a:r>
            <a:r>
              <a:rPr lang="en-US" altLang="zh-CN" sz="2000" b="0" dirty="0" err="1">
                <a:latin typeface="微软雅黑" panose="020B0503020204020204" pitchFamily="34" charset="-122"/>
                <a:cs typeface="Arial" panose="020B0604020202020204" pitchFamily="34" charset="0"/>
              </a:rPr>
              <a:t>ies</a:t>
            </a:r>
            <a:r>
              <a:rPr lang="zh-CN" altLang="en-US" sz="2000" b="0" dirty="0">
                <a:latin typeface="微软雅黑" panose="020B0503020204020204" pitchFamily="34" charset="-122"/>
                <a:cs typeface="Arial" panose="020B0604020202020204" pitchFamily="34" charset="0"/>
              </a:rPr>
              <a:t> (</a:t>
            </a:r>
            <a:r>
              <a:rPr lang="zh-CN" altLang="en-US" sz="2000" dirty="0">
                <a:latin typeface="微软雅黑" panose="020B0503020204020204" pitchFamily="34" charset="-122"/>
                <a:cs typeface="Arial" panose="020B0604020202020204" pitchFamily="34" charset="0"/>
              </a:rPr>
              <a:t>BCP refurbis</a:t>
            </a:r>
            <a:r>
              <a:rPr lang="en-US" altLang="zh-CN" sz="2000" dirty="0" err="1">
                <a:latin typeface="微软雅黑" panose="020B0503020204020204" pitchFamily="34" charset="-122"/>
                <a:cs typeface="Arial" panose="020B0604020202020204" pitchFamily="34" charset="0"/>
              </a:rPr>
              <a:t>hed</a:t>
            </a:r>
            <a:r>
              <a:rPr lang="zh-CN" altLang="en-US" sz="2000" b="0" dirty="0">
                <a:latin typeface="微软雅黑" panose="020B0503020204020204" pitchFamily="34" charset="-122"/>
                <a:cs typeface="Arial" panose="020B0604020202020204" pitchFamily="34" charset="0"/>
              </a:rPr>
              <a:t>)</a:t>
            </a:r>
            <a:r>
              <a:rPr lang="en-US" altLang="zh-CN" sz="2000" b="0" dirty="0">
                <a:latin typeface="微软雅黑" panose="020B0503020204020204" pitchFamily="34" charset="-122"/>
                <a:cs typeface="Arial" panose="020B0604020202020204" pitchFamily="34" charset="0"/>
              </a:rPr>
              <a:t>, tested in June 2022, </a:t>
            </a:r>
            <a:r>
              <a:rPr lang="en-US" altLang="zh-CN" sz="2000" dirty="0">
                <a:solidFill>
                  <a:srgbClr val="C00000"/>
                </a:solidFill>
                <a:latin typeface="微软雅黑" panose="020B0503020204020204" pitchFamily="34" charset="-122"/>
                <a:cs typeface="Arial" panose="020B0604020202020204" pitchFamily="34" charset="0"/>
              </a:rPr>
              <a:t>reached its basic goal </a:t>
            </a:r>
            <a:r>
              <a:rPr lang="en-US" altLang="zh-CN" sz="2000" b="0" dirty="0">
                <a:latin typeface="微软雅黑" panose="020B0503020204020204" pitchFamily="34" charset="-122"/>
                <a:cs typeface="Arial" panose="020B0604020202020204" pitchFamily="34" charset="0"/>
              </a:rPr>
              <a:t>(</a:t>
            </a:r>
            <a:r>
              <a:rPr lang="en-US" altLang="zh-CN" sz="2000" b="0" dirty="0" err="1">
                <a:latin typeface="微软雅黑" panose="020B0503020204020204" pitchFamily="34" charset="-122"/>
                <a:cs typeface="Arial" panose="020B0604020202020204" pitchFamily="34" charset="0"/>
              </a:rPr>
              <a:t>V</a:t>
            </a:r>
            <a:r>
              <a:rPr lang="en-US" altLang="zh-CN" sz="2000" b="0" baseline="-25000" dirty="0" err="1">
                <a:latin typeface="微软雅黑" panose="020B0503020204020204" pitchFamily="34" charset="-122"/>
                <a:cs typeface="Arial" panose="020B0604020202020204" pitchFamily="34" charset="0"/>
              </a:rPr>
              <a:t>tot</a:t>
            </a:r>
            <a:r>
              <a:rPr lang="en-US" altLang="zh-CN" sz="2000" b="0" dirty="0">
                <a:latin typeface="微软雅黑" panose="020B0503020204020204" pitchFamily="34" charset="-122"/>
                <a:cs typeface="Arial" panose="020B0604020202020204" pitchFamily="34" charset="0"/>
              </a:rPr>
              <a:t>&gt;128 MV, average Q</a:t>
            </a:r>
            <a:r>
              <a:rPr lang="en-US" altLang="zh-CN" sz="2000" b="0" baseline="-25000" dirty="0">
                <a:latin typeface="微软雅黑" panose="020B0503020204020204" pitchFamily="34" charset="-122"/>
                <a:cs typeface="Arial" panose="020B0604020202020204" pitchFamily="34" charset="0"/>
              </a:rPr>
              <a:t>0</a:t>
            </a:r>
            <a:r>
              <a:rPr lang="en-US" altLang="zh-CN" sz="2000" b="0" dirty="0">
                <a:latin typeface="微软雅黑" panose="020B0503020204020204" pitchFamily="34" charset="-122"/>
                <a:cs typeface="Arial" panose="020B0604020202020204" pitchFamily="34" charset="0"/>
              </a:rPr>
              <a:t>&gt;1.0E+10, </a:t>
            </a:r>
            <a:r>
              <a:rPr lang="en-US" altLang="zh-CN" sz="2000" b="0" dirty="0" err="1">
                <a:latin typeface="微软雅黑" panose="020B0503020204020204" pitchFamily="34" charset="-122"/>
                <a:cs typeface="Arial" panose="020B0604020202020204" pitchFamily="34" charset="0"/>
              </a:rPr>
              <a:t>I</a:t>
            </a:r>
            <a:r>
              <a:rPr lang="en-US" altLang="zh-CN" sz="2000" b="0" baseline="-25000" dirty="0" err="1">
                <a:latin typeface="微软雅黑" panose="020B0503020204020204" pitchFamily="34" charset="-122"/>
                <a:cs typeface="Arial" panose="020B0604020202020204" pitchFamily="34" charset="0"/>
              </a:rPr>
              <a:t>dark</a:t>
            </a:r>
            <a:r>
              <a:rPr lang="en-US" altLang="zh-CN" sz="2000" b="0" dirty="0">
                <a:latin typeface="微软雅黑" panose="020B0503020204020204" pitchFamily="34" charset="-122"/>
                <a:cs typeface="Arial" panose="020B0604020202020204" pitchFamily="34" charset="0"/>
              </a:rPr>
              <a:t>&lt;1 </a:t>
            </a:r>
            <a:r>
              <a:rPr lang="en-US" altLang="zh-CN" sz="2000" b="0" dirty="0" err="1">
                <a:latin typeface="微软雅黑" panose="020B0503020204020204" pitchFamily="34" charset="-122"/>
                <a:cs typeface="Arial" panose="020B0604020202020204" pitchFamily="34" charset="0"/>
              </a:rPr>
              <a:t>nA</a:t>
            </a:r>
            <a:r>
              <a:rPr lang="en-US" altLang="zh-CN" sz="2000" b="0" dirty="0">
                <a:latin typeface="微软雅黑" panose="020B0503020204020204" pitchFamily="34" charset="-122"/>
                <a:cs typeface="Arial" panose="020B0604020202020204" pitchFamily="34" charset="0"/>
              </a:rPr>
              <a:t>). </a:t>
            </a:r>
          </a:p>
          <a:p>
            <a:pPr>
              <a:spcBef>
                <a:spcPts val="1200"/>
              </a:spcBef>
            </a:pPr>
            <a:r>
              <a:rPr lang="en-US" altLang="zh-CN" sz="2000" dirty="0">
                <a:latin typeface="微软雅黑" panose="020B0503020204020204" pitchFamily="34" charset="-122"/>
                <a:cs typeface="Arial" panose="020B0604020202020204" pitchFamily="34" charset="0"/>
              </a:rPr>
              <a:t>CM2 Prototype</a:t>
            </a:r>
            <a:r>
              <a:rPr lang="zh-CN" altLang="en-US" sz="2000" b="0" dirty="0">
                <a:latin typeface="微软雅黑" panose="020B0503020204020204" pitchFamily="34" charset="-122"/>
                <a:cs typeface="Arial" panose="020B0604020202020204" pitchFamily="34" charset="0"/>
              </a:rPr>
              <a:t>：</a:t>
            </a:r>
            <a:r>
              <a:rPr lang="en-US" altLang="zh-CN" sz="2000" b="0" dirty="0">
                <a:latin typeface="微软雅黑" panose="020B0503020204020204" pitchFamily="34" charset="-122"/>
                <a:cs typeface="Arial" panose="020B0604020202020204" pitchFamily="34" charset="0"/>
              </a:rPr>
              <a:t>standard 8-cavities, including 6 </a:t>
            </a:r>
            <a:r>
              <a:rPr lang="en-US" altLang="zh-CN" sz="2000" b="0" dirty="0" err="1">
                <a:latin typeface="微软雅黑" panose="020B0503020204020204" pitchFamily="34" charset="-122"/>
                <a:cs typeface="Arial" panose="020B0604020202020204" pitchFamily="34" charset="0"/>
              </a:rPr>
              <a:t>midT</a:t>
            </a:r>
            <a:r>
              <a:rPr lang="en-US" altLang="zh-CN" sz="2000" b="0" dirty="0">
                <a:latin typeface="微软雅黑" panose="020B0503020204020204" pitchFamily="34" charset="-122"/>
                <a:cs typeface="Arial" panose="020B0604020202020204" pitchFamily="34" charset="0"/>
              </a:rPr>
              <a:t>-baked, 1 N-doped prototype cavities and 1 LG cavity, preliminary tested in Jan 2023.</a:t>
            </a:r>
          </a:p>
          <a:p>
            <a:pPr lvl="1">
              <a:spcBef>
                <a:spcPts val="1200"/>
              </a:spcBef>
            </a:pPr>
            <a:r>
              <a:rPr lang="en-US" altLang="zh-CN" sz="2000" b="0" dirty="0">
                <a:latin typeface="微软雅黑" panose="020B0503020204020204" pitchFamily="34" charset="-122"/>
                <a:cs typeface="Arial" panose="020B0604020202020204" pitchFamily="34" charset="0"/>
              </a:rPr>
              <a:t>Max voltage in CW &gt; </a:t>
            </a:r>
            <a:r>
              <a:rPr lang="en-US" altLang="zh-CN" sz="2000" b="0" dirty="0">
                <a:solidFill>
                  <a:srgbClr val="C00000"/>
                </a:solidFill>
                <a:latin typeface="微软雅黑" panose="020B0503020204020204" pitchFamily="34" charset="-122"/>
                <a:cs typeface="Arial" panose="020B0604020202020204" pitchFamily="34" charset="0"/>
              </a:rPr>
              <a:t>136 MV</a:t>
            </a:r>
            <a:r>
              <a:rPr lang="en-US" altLang="zh-CN" sz="2000" b="0" dirty="0">
                <a:latin typeface="微软雅黑" panose="020B0503020204020204" pitchFamily="34" charset="-122"/>
                <a:cs typeface="Arial" panose="020B0604020202020204" pitchFamily="34" charset="0"/>
              </a:rPr>
              <a:t>;</a:t>
            </a:r>
          </a:p>
          <a:p>
            <a:pPr lvl="1">
              <a:spcBef>
                <a:spcPts val="1200"/>
              </a:spcBef>
            </a:pPr>
            <a:r>
              <a:rPr lang="en-US" altLang="zh-CN" sz="2000" b="1" dirty="0">
                <a:solidFill>
                  <a:srgbClr val="C00000"/>
                </a:solidFill>
                <a:latin typeface="微软雅黑" panose="020B0503020204020204" pitchFamily="34" charset="-122"/>
                <a:cs typeface="Arial" panose="020B0604020202020204" pitchFamily="34" charset="0"/>
              </a:rPr>
              <a:t>High Q</a:t>
            </a:r>
            <a:r>
              <a:rPr lang="en-US" altLang="zh-CN" sz="2000" b="1" baseline="-25000" dirty="0">
                <a:solidFill>
                  <a:srgbClr val="C00000"/>
                </a:solidFill>
                <a:latin typeface="微软雅黑" panose="020B0503020204020204" pitchFamily="34" charset="-122"/>
                <a:cs typeface="Arial" panose="020B0604020202020204" pitchFamily="34" charset="0"/>
              </a:rPr>
              <a:t>0</a:t>
            </a:r>
            <a:r>
              <a:rPr lang="en-US" altLang="zh-CN" sz="2000" b="1" dirty="0">
                <a:solidFill>
                  <a:srgbClr val="C00000"/>
                </a:solidFill>
                <a:latin typeface="微软雅黑" panose="020B0503020204020204" pitchFamily="34" charset="-122"/>
                <a:cs typeface="Arial" panose="020B0604020202020204" pitchFamily="34" charset="0"/>
              </a:rPr>
              <a:t> are preserved</a:t>
            </a:r>
            <a:r>
              <a:rPr lang="en-US" altLang="zh-CN" sz="2000" b="0" dirty="0">
                <a:latin typeface="微软雅黑" panose="020B0503020204020204" pitchFamily="34" charset="-122"/>
                <a:cs typeface="Arial" panose="020B0604020202020204" pitchFamily="34" charset="0"/>
              </a:rPr>
              <a:t> in HT;</a:t>
            </a:r>
          </a:p>
          <a:p>
            <a:pPr>
              <a:spcBef>
                <a:spcPts val="1200"/>
              </a:spcBef>
            </a:pPr>
            <a:r>
              <a:rPr lang="en-US" altLang="zh-CN" sz="2000" b="0" dirty="0">
                <a:latin typeface="微软雅黑" panose="020B0503020204020204" pitchFamily="34" charset="-122"/>
                <a:cs typeface="Arial" panose="020B0604020202020204" pitchFamily="34" charset="0"/>
              </a:rPr>
              <a:t>Two special CMs for injector are under preparation.</a:t>
            </a:r>
          </a:p>
        </p:txBody>
      </p:sp>
      <p:sp>
        <p:nvSpPr>
          <p:cNvPr id="2" name="页脚占位符 1">
            <a:extLst>
              <a:ext uri="{FF2B5EF4-FFF2-40B4-BE49-F238E27FC236}">
                <a16:creationId xmlns:a16="http://schemas.microsoft.com/office/drawing/2014/main" id="{AFDE9F51-35C5-9A29-6158-A4EB40A1F17F}"/>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Tree>
    <p:extLst>
      <p:ext uri="{BB962C8B-B14F-4D97-AF65-F5344CB8AC3E}">
        <p14:creationId xmlns:p14="http://schemas.microsoft.com/office/powerpoint/2010/main" val="1912827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5C78A8D9-8A6D-BD75-C78D-D311C3701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234" y="2686721"/>
            <a:ext cx="5362614" cy="3552851"/>
          </a:xfrm>
          <a:prstGeom prst="rect">
            <a:avLst/>
          </a:prstGeom>
        </p:spPr>
      </p:pic>
      <p:grpSp>
        <p:nvGrpSpPr>
          <p:cNvPr id="30" name="组合 29">
            <a:extLst>
              <a:ext uri="{FF2B5EF4-FFF2-40B4-BE49-F238E27FC236}">
                <a16:creationId xmlns:a16="http://schemas.microsoft.com/office/drawing/2014/main" id="{980F45E7-7058-F303-105D-9EF286305DD7}"/>
              </a:ext>
            </a:extLst>
          </p:cNvPr>
          <p:cNvGrpSpPr/>
          <p:nvPr/>
        </p:nvGrpSpPr>
        <p:grpSpPr>
          <a:xfrm>
            <a:off x="6384018" y="2804090"/>
            <a:ext cx="5132318" cy="3326326"/>
            <a:chOff x="6446412" y="2582588"/>
            <a:chExt cx="5717296" cy="3610060"/>
          </a:xfrm>
        </p:grpSpPr>
        <p:grpSp>
          <p:nvGrpSpPr>
            <p:cNvPr id="23" name="组合 22">
              <a:extLst>
                <a:ext uri="{FF2B5EF4-FFF2-40B4-BE49-F238E27FC236}">
                  <a16:creationId xmlns:a16="http://schemas.microsoft.com/office/drawing/2014/main" id="{A0FCAFF3-D4C8-38AC-B046-C91B19B9C42A}"/>
                </a:ext>
              </a:extLst>
            </p:cNvPr>
            <p:cNvGrpSpPr/>
            <p:nvPr/>
          </p:nvGrpSpPr>
          <p:grpSpPr>
            <a:xfrm>
              <a:off x="6446412" y="2695374"/>
              <a:ext cx="5717296" cy="3497274"/>
              <a:chOff x="6380629" y="2260011"/>
              <a:chExt cx="5717296" cy="3497274"/>
            </a:xfrm>
          </p:grpSpPr>
          <p:pic>
            <p:nvPicPr>
              <p:cNvPr id="26" name="图片 25">
                <a:extLst>
                  <a:ext uri="{FF2B5EF4-FFF2-40B4-BE49-F238E27FC236}">
                    <a16:creationId xmlns:a16="http://schemas.microsoft.com/office/drawing/2014/main" id="{A705116C-32CE-3540-A525-63DF9C3BC19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80629" y="2260011"/>
                <a:ext cx="5717296" cy="3497274"/>
              </a:xfrm>
              <a:prstGeom prst="rect">
                <a:avLst/>
              </a:prstGeom>
            </p:spPr>
          </p:pic>
          <p:cxnSp>
            <p:nvCxnSpPr>
              <p:cNvPr id="27" name="直接连接符 26">
                <a:extLst>
                  <a:ext uri="{FF2B5EF4-FFF2-40B4-BE49-F238E27FC236}">
                    <a16:creationId xmlns:a16="http://schemas.microsoft.com/office/drawing/2014/main" id="{A68831D3-F05B-EA8C-2BDE-15E230127E1D}"/>
                  </a:ext>
                </a:extLst>
              </p:cNvPr>
              <p:cNvCxnSpPr>
                <a:cxnSpLocks/>
              </p:cNvCxnSpPr>
              <p:nvPr/>
            </p:nvCxnSpPr>
            <p:spPr>
              <a:xfrm>
                <a:off x="9903264" y="2361721"/>
                <a:ext cx="0" cy="2729162"/>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1" name="文本框 10">
              <a:extLst>
                <a:ext uri="{FF2B5EF4-FFF2-40B4-BE49-F238E27FC236}">
                  <a16:creationId xmlns:a16="http://schemas.microsoft.com/office/drawing/2014/main" id="{161E00B4-0B4F-B801-E9A5-DF81193BE962}"/>
                </a:ext>
              </a:extLst>
            </p:cNvPr>
            <p:cNvSpPr txBox="1"/>
            <p:nvPr/>
          </p:nvSpPr>
          <p:spPr>
            <a:xfrm>
              <a:off x="6679120" y="2582588"/>
              <a:ext cx="859531" cy="338554"/>
            </a:xfrm>
            <a:prstGeom prst="rect">
              <a:avLst/>
            </a:prstGeom>
            <a:noFill/>
          </p:spPr>
          <p:txBody>
            <a:bodyPr wrap="none" rtlCol="0">
              <a:spAutoFit/>
            </a:bodyPr>
            <a:lstStyle/>
            <a:p>
              <a:pPr algn="ctr"/>
              <a:r>
                <a:rPr kumimoji="1" lang="en-US" altLang="zh-CN" sz="1600" dirty="0">
                  <a:latin typeface="微软雅黑" panose="020B0503020204020204" pitchFamily="34" charset="-122"/>
                  <a:ea typeface="微软雅黑" panose="020B0503020204020204" pitchFamily="34" charset="-122"/>
                  <a:cs typeface="Times New Roman" panose="02020603050405020304" pitchFamily="18" charset="0"/>
                </a:rPr>
                <a:t>5.E+10</a:t>
              </a:r>
              <a:endParaRPr kumimoji="1"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22" name="五角星 7">
            <a:extLst>
              <a:ext uri="{FF2B5EF4-FFF2-40B4-BE49-F238E27FC236}">
                <a16:creationId xmlns:a16="http://schemas.microsoft.com/office/drawing/2014/main" id="{5AC36FBB-BF1B-3B24-1F32-25554469B927}"/>
              </a:ext>
            </a:extLst>
          </p:cNvPr>
          <p:cNvSpPr/>
          <p:nvPr/>
        </p:nvSpPr>
        <p:spPr>
          <a:xfrm>
            <a:off x="9130025" y="3925683"/>
            <a:ext cx="159706" cy="190289"/>
          </a:xfrm>
          <a:prstGeom prst="star5">
            <a:avLst/>
          </a:prstGeom>
          <a:solidFill>
            <a:srgbClr val="FF000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4" name="星形: 四角 23">
            <a:extLst>
              <a:ext uri="{FF2B5EF4-FFF2-40B4-BE49-F238E27FC236}">
                <a16:creationId xmlns:a16="http://schemas.microsoft.com/office/drawing/2014/main" id="{28305165-0274-E25C-9AC2-35C7672134D0}"/>
              </a:ext>
            </a:extLst>
          </p:cNvPr>
          <p:cNvSpPr/>
          <p:nvPr/>
        </p:nvSpPr>
        <p:spPr>
          <a:xfrm>
            <a:off x="9546227" y="3888122"/>
            <a:ext cx="231836" cy="250964"/>
          </a:xfrm>
          <a:prstGeom prst="star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 name="五角星 7">
            <a:extLst>
              <a:ext uri="{FF2B5EF4-FFF2-40B4-BE49-F238E27FC236}">
                <a16:creationId xmlns:a16="http://schemas.microsoft.com/office/drawing/2014/main" id="{21C3B01F-8505-790D-FFCA-B31E23EEF524}"/>
              </a:ext>
            </a:extLst>
          </p:cNvPr>
          <p:cNvSpPr/>
          <p:nvPr/>
        </p:nvSpPr>
        <p:spPr>
          <a:xfrm>
            <a:off x="9102378" y="3933362"/>
            <a:ext cx="159706" cy="190289"/>
          </a:xfrm>
          <a:prstGeom prst="star5">
            <a:avLst/>
          </a:prstGeom>
          <a:solidFill>
            <a:srgbClr val="FF000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文本框 4">
            <a:extLst>
              <a:ext uri="{FF2B5EF4-FFF2-40B4-BE49-F238E27FC236}">
                <a16:creationId xmlns:a16="http://schemas.microsoft.com/office/drawing/2014/main" id="{6F5193E1-7C52-926B-78B5-88B60A34094D}"/>
              </a:ext>
            </a:extLst>
          </p:cNvPr>
          <p:cNvSpPr txBox="1"/>
          <p:nvPr/>
        </p:nvSpPr>
        <p:spPr>
          <a:xfrm>
            <a:off x="8190090" y="2975606"/>
            <a:ext cx="1358693" cy="311945"/>
          </a:xfrm>
          <a:prstGeom prst="rect">
            <a:avLst/>
          </a:prstGeom>
          <a:noFill/>
        </p:spPr>
        <p:txBody>
          <a:bodyPr wrap="none" rtlCol="0">
            <a:spAutoFit/>
          </a:bodyPr>
          <a:lstStyle/>
          <a:p>
            <a:pPr algn="ctr"/>
            <a:r>
              <a:rPr kumimoji="1" lang="en-US" altLang="zh-CN" sz="1600" dirty="0">
                <a:latin typeface="微软雅黑" panose="020B0503020204020204" pitchFamily="34" charset="-122"/>
                <a:ea typeface="微软雅黑" panose="020B0503020204020204" pitchFamily="34" charset="-122"/>
                <a:cs typeface="Times New Roman" panose="02020603050405020304" pitchFamily="18" charset="0"/>
              </a:rPr>
              <a:t>MP quenches</a:t>
            </a:r>
            <a:endParaRPr kumimoji="1"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7" name="直接箭头连接符 6">
            <a:extLst>
              <a:ext uri="{FF2B5EF4-FFF2-40B4-BE49-F238E27FC236}">
                <a16:creationId xmlns:a16="http://schemas.microsoft.com/office/drawing/2014/main" id="{263FD50A-DA0E-A261-FBFC-EB2041C375A0}"/>
              </a:ext>
            </a:extLst>
          </p:cNvPr>
          <p:cNvCxnSpPr>
            <a:cxnSpLocks/>
          </p:cNvCxnSpPr>
          <p:nvPr/>
        </p:nvCxnSpPr>
        <p:spPr>
          <a:xfrm>
            <a:off x="8967437" y="3272008"/>
            <a:ext cx="519737" cy="466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a16="http://schemas.microsoft.com/office/drawing/2014/main" id="{96733002-475B-5461-B0FE-F0212B090088}"/>
              </a:ext>
            </a:extLst>
          </p:cNvPr>
          <p:cNvCxnSpPr>
            <a:cxnSpLocks/>
          </p:cNvCxnSpPr>
          <p:nvPr/>
        </p:nvCxnSpPr>
        <p:spPr>
          <a:xfrm flipH="1">
            <a:off x="8810057" y="3262396"/>
            <a:ext cx="157380" cy="5415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8B796935-CDB1-170A-65C3-5AD9C466A1EB}"/>
              </a:ext>
            </a:extLst>
          </p:cNvPr>
          <p:cNvCxnSpPr>
            <a:cxnSpLocks/>
          </p:cNvCxnSpPr>
          <p:nvPr/>
        </p:nvCxnSpPr>
        <p:spPr>
          <a:xfrm>
            <a:off x="8963458" y="3265103"/>
            <a:ext cx="1161645" cy="318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内容占位符 1"/>
          <p:cNvSpPr>
            <a:spLocks noGrp="1"/>
          </p:cNvSpPr>
          <p:nvPr>
            <p:ph idx="1"/>
          </p:nvPr>
        </p:nvSpPr>
        <p:spPr>
          <a:xfrm>
            <a:off x="600692" y="916180"/>
            <a:ext cx="11500154" cy="1403040"/>
          </a:xfrm>
        </p:spPr>
        <p:txBody>
          <a:bodyPr/>
          <a:lstStyle/>
          <a:p>
            <a:r>
              <a:rPr lang="en-US" altLang="zh-CN" sz="2000" b="0" dirty="0">
                <a:latin typeface="微软雅黑" panose="020B0503020204020204" pitchFamily="34" charset="-122"/>
              </a:rPr>
              <a:t>After the development of prototype cavities, </a:t>
            </a:r>
            <a:r>
              <a:rPr lang="en-US" altLang="zh-CN" sz="2000" dirty="0">
                <a:latin typeface="微软雅黑" panose="020B0503020204020204" pitchFamily="34" charset="-122"/>
              </a:rPr>
              <a:t>264 cavities </a:t>
            </a:r>
            <a:r>
              <a:rPr lang="en-US" altLang="zh-CN" sz="2000" b="0" dirty="0">
                <a:latin typeface="微软雅黑" panose="020B0503020204020204" pitchFamily="34" charset="-122"/>
              </a:rPr>
              <a:t>for SHINE project have been ordered from </a:t>
            </a:r>
            <a:r>
              <a:rPr lang="en-US" altLang="zh-CN" sz="2000" b="0" dirty="0">
                <a:solidFill>
                  <a:srgbClr val="C00000"/>
                </a:solidFill>
                <a:latin typeface="微软雅黑" panose="020B0503020204020204" pitchFamily="34" charset="-122"/>
              </a:rPr>
              <a:t>both domestic and international manufactures (~ half half) </a:t>
            </a:r>
          </a:p>
          <a:p>
            <a:r>
              <a:rPr lang="en-US" altLang="zh-CN" sz="2000" dirty="0">
                <a:latin typeface="微软雅黑" panose="020B0503020204020204" pitchFamily="34" charset="-122"/>
              </a:rPr>
              <a:t>High-Q recipes</a:t>
            </a:r>
            <a:r>
              <a:rPr lang="en-US" altLang="zh-CN" sz="2000" b="0" dirty="0">
                <a:latin typeface="微软雅黑" panose="020B0503020204020204" pitchFamily="34" charset="-122"/>
              </a:rPr>
              <a:t>: N-doping and mid-T baking</a:t>
            </a:r>
          </a:p>
          <a:p>
            <a:r>
              <a:rPr lang="en-US" altLang="zh-CN" sz="2000" dirty="0">
                <a:latin typeface="微软雅黑" panose="020B0503020204020204" pitchFamily="34" charset="-122"/>
              </a:rPr>
              <a:t>High-Q are stably achieved </a:t>
            </a:r>
            <a:r>
              <a:rPr lang="en-US" altLang="zh-CN" sz="2000" b="0" dirty="0">
                <a:latin typeface="微软雅黑" panose="020B0503020204020204" pitchFamily="34" charset="-122"/>
              </a:rPr>
              <a:t>on the upcoming 1</a:t>
            </a:r>
            <a:r>
              <a:rPr lang="en-US" altLang="zh-CN" sz="2000" b="0" baseline="30000" dirty="0">
                <a:latin typeface="微软雅黑" panose="020B0503020204020204" pitchFamily="34" charset="-122"/>
              </a:rPr>
              <a:t>st</a:t>
            </a:r>
            <a:r>
              <a:rPr lang="en-US" altLang="zh-CN" sz="2000" b="0" dirty="0">
                <a:latin typeface="微软雅黑" panose="020B0503020204020204" pitchFamily="34" charset="-122"/>
              </a:rPr>
              <a:t> batch cavities (8 per manufacture)</a:t>
            </a:r>
          </a:p>
        </p:txBody>
      </p:sp>
      <p:sp>
        <p:nvSpPr>
          <p:cNvPr id="3" name="文本占位符 2"/>
          <p:cNvSpPr>
            <a:spLocks noGrp="1"/>
          </p:cNvSpPr>
          <p:nvPr>
            <p:ph type="body" sz="quarter" idx="11"/>
          </p:nvPr>
        </p:nvSpPr>
        <p:spPr>
          <a:xfrm>
            <a:off x="4696430" y="-7887"/>
            <a:ext cx="8384634" cy="694191"/>
          </a:xfrm>
        </p:spPr>
        <p:txBody>
          <a:bodyPr/>
          <a:lstStyle/>
          <a:p>
            <a:pPr>
              <a:lnSpc>
                <a:spcPct val="100000"/>
              </a:lnSpc>
              <a:defRPr/>
            </a:pPr>
            <a:r>
              <a:rPr lang="en-US" altLang="zh-CN" sz="3200" dirty="0">
                <a:solidFill>
                  <a:srgbClr val="0E6EB8"/>
                </a:solidFill>
                <a:latin typeface="+mj-lt"/>
                <a:ea typeface="+mj-ea"/>
                <a:cs typeface="+mj-cs"/>
              </a:rPr>
              <a:t>Key components – High-Q Cavities</a:t>
            </a:r>
            <a:endParaRPr lang="zh-CN" altLang="en-US" sz="3200" dirty="0">
              <a:solidFill>
                <a:srgbClr val="0E6EB8"/>
              </a:solidFill>
              <a:latin typeface="+mj-lt"/>
              <a:ea typeface="+mj-ea"/>
              <a:cs typeface="+mj-cs"/>
            </a:endParaRPr>
          </a:p>
        </p:txBody>
      </p:sp>
      <p:sp>
        <p:nvSpPr>
          <p:cNvPr id="8" name="文本框 7"/>
          <p:cNvSpPr txBox="1"/>
          <p:nvPr/>
        </p:nvSpPr>
        <p:spPr>
          <a:xfrm>
            <a:off x="1122204" y="2393830"/>
            <a:ext cx="4811253" cy="369332"/>
          </a:xfrm>
          <a:prstGeom prst="rect">
            <a:avLst/>
          </a:prstGeom>
          <a:solidFill>
            <a:schemeClr val="bg1"/>
          </a:solidFill>
        </p:spPr>
        <p:txBody>
          <a:bodyPr wrap="none" rtlCol="0">
            <a:spAutoFit/>
          </a:bodyPr>
          <a:lstStyle/>
          <a:p>
            <a:r>
              <a:rPr lang="en-US" altLang="zh-CN" b="1" dirty="0">
                <a:solidFill>
                  <a:srgbClr val="266CF1"/>
                </a:solidFill>
                <a:latin typeface="微软雅黑" panose="020B0503020204020204" pitchFamily="34" charset="-122"/>
                <a:ea typeface="微软雅黑" panose="020B0503020204020204" pitchFamily="34" charset="-122"/>
                <a:cs typeface="Times New Roman" panose="02020603050405020304" pitchFamily="18" charset="0"/>
              </a:rPr>
              <a:t>N-doped cavities of the 1</a:t>
            </a:r>
            <a:r>
              <a:rPr lang="en-US" altLang="zh-CN" b="1" baseline="30000" dirty="0">
                <a:solidFill>
                  <a:srgbClr val="266CF1"/>
                </a:solidFill>
                <a:latin typeface="微软雅黑" panose="020B0503020204020204" pitchFamily="34" charset="-122"/>
                <a:ea typeface="微软雅黑" panose="020B0503020204020204" pitchFamily="34" charset="-122"/>
                <a:cs typeface="Times New Roman" panose="02020603050405020304" pitchFamily="18" charset="0"/>
              </a:rPr>
              <a:t>st</a:t>
            </a:r>
            <a:r>
              <a:rPr lang="en-US" altLang="zh-CN" b="1" dirty="0">
                <a:solidFill>
                  <a:srgbClr val="266CF1"/>
                </a:solidFill>
                <a:latin typeface="微软雅黑" panose="020B0503020204020204" pitchFamily="34" charset="-122"/>
                <a:ea typeface="微软雅黑" panose="020B0503020204020204" pitchFamily="34" charset="-122"/>
                <a:cs typeface="Times New Roman" panose="02020603050405020304" pitchFamily="18" charset="0"/>
              </a:rPr>
              <a:t> small batch</a:t>
            </a:r>
            <a:endParaRPr lang="zh-CN" altLang="en-US" b="1" dirty="0">
              <a:solidFill>
                <a:srgbClr val="266CF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文本框 18">
            <a:extLst>
              <a:ext uri="{FF2B5EF4-FFF2-40B4-BE49-F238E27FC236}">
                <a16:creationId xmlns:a16="http://schemas.microsoft.com/office/drawing/2014/main" id="{C572EC31-BA5F-A6E9-3963-19DE46AF17A8}"/>
              </a:ext>
            </a:extLst>
          </p:cNvPr>
          <p:cNvSpPr txBox="1"/>
          <p:nvPr/>
        </p:nvSpPr>
        <p:spPr>
          <a:xfrm>
            <a:off x="3431704" y="6094103"/>
            <a:ext cx="3273581" cy="646331"/>
          </a:xfrm>
          <a:prstGeom prst="rect">
            <a:avLst/>
          </a:prstGeom>
          <a:noFill/>
        </p:spPr>
        <p:txBody>
          <a:bodyPr wrap="square">
            <a:spAutoFit/>
          </a:bodyPr>
          <a:lstStyle/>
          <a:p>
            <a:pPr algn="ctr"/>
            <a:r>
              <a:rPr lang="en-US" altLang="zh-CN" sz="1800" b="1" dirty="0">
                <a:solidFill>
                  <a:srgbClr val="00B050"/>
                </a:solidFill>
                <a:latin typeface="微软雅黑" panose="020B0503020204020204" pitchFamily="34" charset="-122"/>
                <a:ea typeface="微软雅黑" panose="020B0503020204020204" pitchFamily="34" charset="-122"/>
              </a:rPr>
              <a:t>&lt;</a:t>
            </a:r>
            <a:r>
              <a:rPr lang="en-US" altLang="zh-CN" sz="1800" b="1" dirty="0" err="1">
                <a:solidFill>
                  <a:srgbClr val="00B050"/>
                </a:solidFill>
                <a:latin typeface="微软雅黑" panose="020B0503020204020204" pitchFamily="34" charset="-122"/>
                <a:ea typeface="微软雅黑" panose="020B0503020204020204" pitchFamily="34" charset="-122"/>
              </a:rPr>
              <a:t>Eacc</a:t>
            </a:r>
            <a:r>
              <a:rPr lang="en-US" altLang="zh-CN" sz="1800" b="1" dirty="0">
                <a:solidFill>
                  <a:srgbClr val="00B050"/>
                </a:solidFill>
                <a:latin typeface="微软雅黑" panose="020B0503020204020204" pitchFamily="34" charset="-122"/>
                <a:ea typeface="微软雅黑" panose="020B0503020204020204" pitchFamily="34" charset="-122"/>
              </a:rPr>
              <a:t>&gt; = 26.3 MV/m</a:t>
            </a:r>
          </a:p>
          <a:p>
            <a:pPr algn="ctr"/>
            <a:r>
              <a:rPr lang="en-US" altLang="zh-CN" sz="1800" b="1" dirty="0">
                <a:solidFill>
                  <a:srgbClr val="00B050"/>
                </a:solidFill>
                <a:latin typeface="微软雅黑" panose="020B0503020204020204" pitchFamily="34" charset="-122"/>
                <a:ea typeface="微软雅黑" panose="020B0503020204020204" pitchFamily="34" charset="-122"/>
              </a:rPr>
              <a:t>&lt;Q0&gt;= 3.2 E+10</a:t>
            </a:r>
            <a:endParaRPr lang="zh-CN" altLang="en-US" sz="1800" b="1" dirty="0">
              <a:solidFill>
                <a:srgbClr val="00B050"/>
              </a:solidFill>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5292DFB7-6E2F-24DE-4C1E-D539F02FED2A}"/>
              </a:ext>
            </a:extLst>
          </p:cNvPr>
          <p:cNvSpPr txBox="1"/>
          <p:nvPr/>
        </p:nvSpPr>
        <p:spPr>
          <a:xfrm>
            <a:off x="9562610" y="5841176"/>
            <a:ext cx="2692744" cy="646331"/>
          </a:xfrm>
          <a:prstGeom prst="rect">
            <a:avLst/>
          </a:prstGeom>
          <a:noFill/>
          <a:ln>
            <a:noFill/>
          </a:ln>
        </p:spPr>
        <p:txBody>
          <a:bodyPr wrap="square" rtlCol="0">
            <a:spAutoFit/>
          </a:bodyPr>
          <a:lstStyle/>
          <a:p>
            <a:r>
              <a:rPr lang="en-US" altLang="zh-CN" b="1" dirty="0">
                <a:solidFill>
                  <a:srgbClr val="00B050"/>
                </a:solidFill>
                <a:latin typeface="微软雅黑" panose="020B0503020204020204" pitchFamily="34" charset="-122"/>
                <a:ea typeface="微软雅黑" panose="020B0503020204020204" pitchFamily="34" charset="-122"/>
              </a:rPr>
              <a:t>&lt;</a:t>
            </a:r>
            <a:r>
              <a:rPr lang="en-US" altLang="zh-CN" b="1" dirty="0" err="1">
                <a:solidFill>
                  <a:srgbClr val="00B050"/>
                </a:solidFill>
                <a:latin typeface="微软雅黑" panose="020B0503020204020204" pitchFamily="34" charset="-122"/>
                <a:ea typeface="微软雅黑" panose="020B0503020204020204" pitchFamily="34" charset="-122"/>
              </a:rPr>
              <a:t>Eacc</a:t>
            </a:r>
            <a:r>
              <a:rPr lang="en-US" altLang="zh-CN" b="1" dirty="0">
                <a:solidFill>
                  <a:srgbClr val="00B050"/>
                </a:solidFill>
                <a:latin typeface="微软雅黑" panose="020B0503020204020204" pitchFamily="34" charset="-122"/>
                <a:ea typeface="微软雅黑" panose="020B0503020204020204" pitchFamily="34" charset="-122"/>
              </a:rPr>
              <a:t>&gt; = 27.9 MV/m</a:t>
            </a:r>
          </a:p>
          <a:p>
            <a:r>
              <a:rPr lang="en-US" altLang="zh-CN" b="1" dirty="0">
                <a:solidFill>
                  <a:srgbClr val="00B050"/>
                </a:solidFill>
                <a:latin typeface="微软雅黑" panose="020B0503020204020204" pitchFamily="34" charset="-122"/>
                <a:ea typeface="微软雅黑" panose="020B0503020204020204" pitchFamily="34" charset="-122"/>
              </a:rPr>
              <a:t>&lt;Q0&gt;    = 3.3 E+10</a:t>
            </a:r>
            <a:endParaRPr lang="zh-CN" altLang="en-US" b="1" dirty="0">
              <a:solidFill>
                <a:srgbClr val="00B050"/>
              </a:solidFill>
              <a:latin typeface="微软雅黑" panose="020B0503020204020204" pitchFamily="34" charset="-122"/>
              <a:ea typeface="微软雅黑" panose="020B0503020204020204" pitchFamily="34" charset="-122"/>
            </a:endParaRPr>
          </a:p>
        </p:txBody>
      </p:sp>
      <p:sp>
        <p:nvSpPr>
          <p:cNvPr id="28" name="文本框 27">
            <a:extLst>
              <a:ext uri="{FF2B5EF4-FFF2-40B4-BE49-F238E27FC236}">
                <a16:creationId xmlns:a16="http://schemas.microsoft.com/office/drawing/2014/main" id="{1C769423-CC26-77AC-B5D7-D69F0D0A1803}"/>
              </a:ext>
            </a:extLst>
          </p:cNvPr>
          <p:cNvSpPr txBox="1"/>
          <p:nvPr/>
        </p:nvSpPr>
        <p:spPr>
          <a:xfrm>
            <a:off x="6448718" y="2427079"/>
            <a:ext cx="5362614" cy="369332"/>
          </a:xfrm>
          <a:prstGeom prst="rect">
            <a:avLst/>
          </a:prstGeom>
          <a:noFill/>
        </p:spPr>
        <p:txBody>
          <a:bodyPr wrap="square" rtlCol="0">
            <a:spAutoFit/>
          </a:bodyPr>
          <a:lstStyle/>
          <a:p>
            <a:pPr algn="ctr"/>
            <a:r>
              <a:rPr kumimoji="1" lang="en-US" altLang="zh-CN" b="1" dirty="0">
                <a:solidFill>
                  <a:srgbClr val="266CF1"/>
                </a:solidFill>
                <a:latin typeface="微软雅黑" panose="020B0503020204020204" pitchFamily="34" charset="-122"/>
                <a:ea typeface="微软雅黑" panose="020B0503020204020204" pitchFamily="34" charset="-122"/>
                <a:cs typeface="Times New Roman" panose="02020603050405020304" pitchFamily="18" charset="0"/>
              </a:rPr>
              <a:t>Mid-T baked cavities of the 1</a:t>
            </a:r>
            <a:r>
              <a:rPr kumimoji="1" lang="en-US" altLang="zh-CN" b="1" baseline="30000" dirty="0">
                <a:solidFill>
                  <a:srgbClr val="266CF1"/>
                </a:solidFill>
                <a:latin typeface="微软雅黑" panose="020B0503020204020204" pitchFamily="34" charset="-122"/>
                <a:ea typeface="微软雅黑" panose="020B0503020204020204" pitchFamily="34" charset="-122"/>
                <a:cs typeface="Times New Roman" panose="02020603050405020304" pitchFamily="18" charset="0"/>
              </a:rPr>
              <a:t>st</a:t>
            </a:r>
            <a:r>
              <a:rPr kumimoji="1" lang="en-US" altLang="zh-CN" b="1" dirty="0">
                <a:solidFill>
                  <a:srgbClr val="266CF1"/>
                </a:solidFill>
                <a:latin typeface="微软雅黑" panose="020B0503020204020204" pitchFamily="34" charset="-122"/>
                <a:ea typeface="微软雅黑" panose="020B0503020204020204" pitchFamily="34" charset="-122"/>
                <a:cs typeface="Times New Roman" panose="02020603050405020304" pitchFamily="18" charset="0"/>
              </a:rPr>
              <a:t> small batch</a:t>
            </a:r>
            <a:endParaRPr kumimoji="1" lang="zh-CN" altLang="en-US" b="1" dirty="0">
              <a:solidFill>
                <a:srgbClr val="266CF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文本框 3">
            <a:extLst>
              <a:ext uri="{FF2B5EF4-FFF2-40B4-BE49-F238E27FC236}">
                <a16:creationId xmlns:a16="http://schemas.microsoft.com/office/drawing/2014/main" id="{C50C058D-2B7E-3E75-F319-60390537E194}"/>
              </a:ext>
            </a:extLst>
          </p:cNvPr>
          <p:cNvSpPr txBox="1"/>
          <p:nvPr/>
        </p:nvSpPr>
        <p:spPr>
          <a:xfrm>
            <a:off x="4180511" y="2873831"/>
            <a:ext cx="1513556" cy="338554"/>
          </a:xfrm>
          <a:prstGeom prst="rect">
            <a:avLst/>
          </a:prstGeom>
          <a:noFill/>
        </p:spPr>
        <p:txBody>
          <a:bodyPr wrap="none" rtlCol="0">
            <a:spAutoFit/>
          </a:bodyPr>
          <a:lstStyle/>
          <a:p>
            <a:pPr algn="ctr"/>
            <a:r>
              <a:rPr kumimoji="1" lang="en-US" altLang="zh-CN" sz="1600" dirty="0">
                <a:latin typeface="微软雅黑" panose="020B0503020204020204" pitchFamily="34" charset="-122"/>
                <a:ea typeface="微软雅黑" panose="020B0503020204020204" pitchFamily="34" charset="-122"/>
                <a:cs typeface="Times New Roman" panose="02020603050405020304" pitchFamily="18" charset="0"/>
              </a:rPr>
              <a:t>MP quenches</a:t>
            </a:r>
            <a:endParaRPr kumimoji="1"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33" name="直接箭头连接符 32">
            <a:extLst>
              <a:ext uri="{FF2B5EF4-FFF2-40B4-BE49-F238E27FC236}">
                <a16:creationId xmlns:a16="http://schemas.microsoft.com/office/drawing/2014/main" id="{95B84662-A13C-4DAD-BFB7-EF511696A0A3}"/>
              </a:ext>
            </a:extLst>
          </p:cNvPr>
          <p:cNvCxnSpPr>
            <a:cxnSpLocks/>
          </p:cNvCxnSpPr>
          <p:nvPr/>
        </p:nvCxnSpPr>
        <p:spPr>
          <a:xfrm flipH="1">
            <a:off x="3829454" y="3131578"/>
            <a:ext cx="466346" cy="6073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D827A459-ECE9-4606-6D48-FF9AAE620F94}"/>
              </a:ext>
            </a:extLst>
          </p:cNvPr>
          <p:cNvSpPr txBox="1"/>
          <p:nvPr/>
        </p:nvSpPr>
        <p:spPr>
          <a:xfrm>
            <a:off x="9800345" y="5050991"/>
            <a:ext cx="2217274" cy="338554"/>
          </a:xfrm>
          <a:prstGeom prst="rect">
            <a:avLst/>
          </a:prstGeom>
          <a:noFill/>
        </p:spPr>
        <p:txBody>
          <a:bodyPr wrap="none" rtlCol="0">
            <a:spAutoFit/>
          </a:bodyPr>
          <a:lstStyle/>
          <a:p>
            <a:pPr algn="ctr"/>
            <a:r>
              <a:rPr kumimoji="1" lang="en-US" altLang="zh-CN" sz="1600" dirty="0">
                <a:latin typeface="Times New Roman" panose="02020603050405020304" pitchFamily="18" charset="0"/>
                <a:ea typeface="宋体" panose="02010600030101010101" pitchFamily="2" charset="-122"/>
                <a:cs typeface="Times New Roman" panose="02020603050405020304" pitchFamily="18" charset="0"/>
              </a:rPr>
              <a:t>(Under he-tank welding)</a:t>
            </a:r>
            <a:endParaRPr kumimoji="1"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页脚占位符 1">
            <a:extLst>
              <a:ext uri="{FF2B5EF4-FFF2-40B4-BE49-F238E27FC236}">
                <a16:creationId xmlns:a16="http://schemas.microsoft.com/office/drawing/2014/main" id="{A8F867F7-F100-06F9-6591-5C41767D3076}"/>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Tree>
    <p:extLst>
      <p:ext uri="{BB962C8B-B14F-4D97-AF65-F5344CB8AC3E}">
        <p14:creationId xmlns:p14="http://schemas.microsoft.com/office/powerpoint/2010/main" val="1853121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1BB928-23A8-463E-98A4-230B9D6174D9}"/>
              </a:ext>
            </a:extLst>
          </p:cNvPr>
          <p:cNvSpPr>
            <a:spLocks noGrp="1"/>
          </p:cNvSpPr>
          <p:nvPr>
            <p:ph type="title"/>
          </p:nvPr>
        </p:nvSpPr>
        <p:spPr>
          <a:xfrm>
            <a:off x="7032104" y="-31499"/>
            <a:ext cx="3024336" cy="756084"/>
          </a:xfrm>
        </p:spPr>
        <p:txBody>
          <a:bodyPr/>
          <a:lstStyle/>
          <a:p>
            <a:pPr>
              <a:lnSpc>
                <a:spcPct val="100000"/>
              </a:lnSpc>
              <a:defRPr/>
            </a:pPr>
            <a:r>
              <a:rPr lang="en-US" altLang="zh-CN" sz="4000" dirty="0">
                <a:solidFill>
                  <a:srgbClr val="0E6EB8"/>
                </a:solidFill>
                <a:latin typeface="+mj-lt"/>
                <a:ea typeface="+mj-ea"/>
                <a:cs typeface="+mj-cs"/>
              </a:rPr>
              <a:t>High power</a:t>
            </a:r>
            <a:endParaRPr lang="zh-CN" altLang="en-US" sz="4000" dirty="0">
              <a:solidFill>
                <a:srgbClr val="0E6EB8"/>
              </a:solidFill>
              <a:latin typeface="+mj-lt"/>
              <a:ea typeface="+mj-ea"/>
              <a:cs typeface="+mj-cs"/>
            </a:endParaRPr>
          </a:p>
        </p:txBody>
      </p:sp>
      <p:sp>
        <p:nvSpPr>
          <p:cNvPr id="3" name="文本占位符 2">
            <a:extLst>
              <a:ext uri="{FF2B5EF4-FFF2-40B4-BE49-F238E27FC236}">
                <a16:creationId xmlns:a16="http://schemas.microsoft.com/office/drawing/2014/main" id="{B5B7E464-4E12-4930-9F01-CBF7EDCEAF50}"/>
              </a:ext>
            </a:extLst>
          </p:cNvPr>
          <p:cNvSpPr>
            <a:spLocks noGrp="1"/>
          </p:cNvSpPr>
          <p:nvPr>
            <p:ph type="body" sz="quarter" idx="10"/>
          </p:nvPr>
        </p:nvSpPr>
        <p:spPr>
          <a:xfrm>
            <a:off x="503809" y="649848"/>
            <a:ext cx="4636850" cy="2778705"/>
          </a:xfrm>
        </p:spPr>
        <p:txBody>
          <a:bodyPr/>
          <a:lstStyle/>
          <a:p>
            <a:pPr marL="0" indent="0">
              <a:lnSpc>
                <a:spcPts val="2400"/>
              </a:lnSpc>
              <a:buNone/>
            </a:pPr>
            <a:r>
              <a:rPr lang="en-US" altLang="zh-CN" sz="1800" dirty="0"/>
              <a:t>Finished high power </a:t>
            </a:r>
          </a:p>
          <a:p>
            <a:pPr marL="0" indent="0">
              <a:lnSpc>
                <a:spcPts val="2400"/>
              </a:lnSpc>
              <a:buNone/>
            </a:pPr>
            <a:r>
              <a:rPr lang="en-US" altLang="zh-CN" sz="1800" dirty="0"/>
              <a:t>4</a:t>
            </a:r>
            <a:r>
              <a:rPr lang="zh-CN" altLang="en-US" sz="1800" dirty="0"/>
              <a:t> </a:t>
            </a:r>
            <a:r>
              <a:rPr lang="en-US" altLang="zh-CN" sz="1800" dirty="0"/>
              <a:t>1.3GHz/5.2kW</a:t>
            </a:r>
            <a:r>
              <a:rPr lang="zh-CN" altLang="en-US" sz="1800" dirty="0"/>
              <a:t> </a:t>
            </a:r>
            <a:r>
              <a:rPr lang="en-US" altLang="zh-CN" sz="1800" dirty="0"/>
              <a:t>prototypes</a:t>
            </a:r>
          </a:p>
          <a:p>
            <a:pPr marL="0" indent="0">
              <a:lnSpc>
                <a:spcPts val="2400"/>
              </a:lnSpc>
              <a:buNone/>
            </a:pPr>
            <a:r>
              <a:rPr lang="en-US" altLang="zh-CN" sz="1800" dirty="0">
                <a:solidFill>
                  <a:srgbClr val="3333FF"/>
                </a:solidFill>
              </a:rPr>
              <a:t>68</a:t>
            </a:r>
            <a:r>
              <a:rPr lang="zh-CN" altLang="en-US" sz="1800" dirty="0">
                <a:solidFill>
                  <a:srgbClr val="3333FF"/>
                </a:solidFill>
              </a:rPr>
              <a:t> </a:t>
            </a:r>
            <a:r>
              <a:rPr lang="en-US" altLang="zh-CN" sz="1800" dirty="0">
                <a:solidFill>
                  <a:srgbClr val="3333FF"/>
                </a:solidFill>
              </a:rPr>
              <a:t>1.3GHz/5.2kW SSAs</a:t>
            </a:r>
          </a:p>
          <a:p>
            <a:pPr marL="0" indent="0">
              <a:lnSpc>
                <a:spcPts val="2400"/>
              </a:lnSpc>
              <a:buNone/>
            </a:pPr>
            <a:r>
              <a:rPr lang="en-US" altLang="zh-CN" sz="1800" dirty="0">
                <a:solidFill>
                  <a:srgbClr val="3333FF"/>
                </a:solidFill>
              </a:rPr>
              <a:t>1</a:t>
            </a:r>
            <a:r>
              <a:rPr lang="zh-CN" altLang="en-US" sz="1800" dirty="0">
                <a:solidFill>
                  <a:srgbClr val="3333FF"/>
                </a:solidFill>
              </a:rPr>
              <a:t> </a:t>
            </a:r>
            <a:r>
              <a:rPr lang="en-US" altLang="zh-CN" sz="1800" dirty="0">
                <a:solidFill>
                  <a:srgbClr val="3333FF"/>
                </a:solidFill>
              </a:rPr>
              <a:t>1.3GHz/15kWSSA for Buncher</a:t>
            </a:r>
          </a:p>
          <a:p>
            <a:pPr marL="0" indent="0">
              <a:lnSpc>
                <a:spcPts val="2400"/>
              </a:lnSpc>
              <a:buNone/>
            </a:pPr>
            <a:r>
              <a:rPr lang="en-US" altLang="zh-CN" sz="1800" dirty="0">
                <a:solidFill>
                  <a:srgbClr val="3333FF"/>
                </a:solidFill>
              </a:rPr>
              <a:t>2 216MHz/60kW SSA for gun</a:t>
            </a:r>
          </a:p>
          <a:p>
            <a:pPr marL="0" indent="0">
              <a:lnSpc>
                <a:spcPts val="2400"/>
              </a:lnSpc>
              <a:buNone/>
            </a:pPr>
            <a:r>
              <a:rPr lang="en-US" altLang="zh-CN" sz="1800" dirty="0"/>
              <a:t>1</a:t>
            </a:r>
            <a:r>
              <a:rPr lang="zh-CN" altLang="en-US" sz="1800" dirty="0"/>
              <a:t> </a:t>
            </a:r>
            <a:r>
              <a:rPr lang="en-US" altLang="zh-CN" sz="1800" dirty="0"/>
              <a:t>3.9GHz/2kW</a:t>
            </a:r>
            <a:r>
              <a:rPr lang="zh-CN" altLang="en-US" sz="1800" dirty="0"/>
              <a:t> </a:t>
            </a:r>
            <a:r>
              <a:rPr lang="en-US" altLang="zh-CN" sz="1800" dirty="0"/>
              <a:t>prototype</a:t>
            </a:r>
          </a:p>
          <a:p>
            <a:pPr marL="0" indent="0">
              <a:lnSpc>
                <a:spcPts val="2400"/>
              </a:lnSpc>
              <a:buNone/>
            </a:pPr>
            <a:r>
              <a:rPr lang="en-US" altLang="zh-CN" sz="1800" dirty="0"/>
              <a:t>2</a:t>
            </a:r>
            <a:r>
              <a:rPr lang="zh-CN" altLang="en-US" sz="1800" dirty="0"/>
              <a:t> </a:t>
            </a:r>
            <a:r>
              <a:rPr lang="en-US" altLang="zh-CN" sz="1800" dirty="0"/>
              <a:t>S-band45MW klystron and 1 X-band 10MWklystron</a:t>
            </a:r>
            <a:r>
              <a:rPr lang="zh-CN" altLang="en-US" sz="1800" dirty="0"/>
              <a:t>  </a:t>
            </a:r>
            <a:endParaRPr lang="en-US" altLang="zh-CN" sz="1800" dirty="0"/>
          </a:p>
          <a:p>
            <a:pPr marL="0" indent="0">
              <a:lnSpc>
                <a:spcPts val="2400"/>
              </a:lnSpc>
              <a:buNone/>
            </a:pPr>
            <a:r>
              <a:rPr lang="en-US" altLang="zh-CN" sz="1800" dirty="0"/>
              <a:t>Other</a:t>
            </a:r>
            <a:r>
              <a:rPr lang="zh-CN" altLang="en-US" sz="1800" dirty="0"/>
              <a:t> </a:t>
            </a:r>
            <a:r>
              <a:rPr lang="en-US" altLang="zh-CN" sz="1800" dirty="0"/>
              <a:t>high power hardware</a:t>
            </a:r>
          </a:p>
          <a:p>
            <a:pPr marL="0" indent="0">
              <a:buNone/>
            </a:pPr>
            <a:endParaRPr lang="en-US" altLang="zh-CN" sz="1500" dirty="0"/>
          </a:p>
          <a:p>
            <a:pPr marL="0" indent="0">
              <a:lnSpc>
                <a:spcPct val="100000"/>
              </a:lnSpc>
              <a:buNone/>
            </a:pPr>
            <a:endParaRPr lang="zh-CN" altLang="en-US" sz="1200" dirty="0"/>
          </a:p>
        </p:txBody>
      </p:sp>
      <p:pic>
        <p:nvPicPr>
          <p:cNvPr id="13" name="图片 12">
            <a:extLst>
              <a:ext uri="{FF2B5EF4-FFF2-40B4-BE49-F238E27FC236}">
                <a16:creationId xmlns:a16="http://schemas.microsoft.com/office/drawing/2014/main" id="{30F1FE17-AAC7-4BC0-8E65-076930D481C6}"/>
              </a:ext>
            </a:extLst>
          </p:cNvPr>
          <p:cNvPicPr>
            <a:picLocks noChangeAspect="1"/>
          </p:cNvPicPr>
          <p:nvPr/>
        </p:nvPicPr>
        <p:blipFill>
          <a:blip r:embed="rId2"/>
          <a:stretch>
            <a:fillRect/>
          </a:stretch>
        </p:blipFill>
        <p:spPr>
          <a:xfrm>
            <a:off x="2479166" y="3489238"/>
            <a:ext cx="1872429" cy="2495596"/>
          </a:xfrm>
          <a:prstGeom prst="rect">
            <a:avLst/>
          </a:prstGeom>
        </p:spPr>
      </p:pic>
      <p:pic>
        <p:nvPicPr>
          <p:cNvPr id="9" name="图片 8">
            <a:extLst>
              <a:ext uri="{FF2B5EF4-FFF2-40B4-BE49-F238E27FC236}">
                <a16:creationId xmlns:a16="http://schemas.microsoft.com/office/drawing/2014/main" id="{8224E46B-E9FA-4E58-A75F-BF166A3F7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874" y="3597760"/>
            <a:ext cx="3797248" cy="2422238"/>
          </a:xfrm>
          <a:prstGeom prst="rect">
            <a:avLst/>
          </a:prstGeom>
        </p:spPr>
      </p:pic>
      <p:sp>
        <p:nvSpPr>
          <p:cNvPr id="15" name="文本框 14">
            <a:extLst>
              <a:ext uri="{FF2B5EF4-FFF2-40B4-BE49-F238E27FC236}">
                <a16:creationId xmlns:a16="http://schemas.microsoft.com/office/drawing/2014/main" id="{8560F769-5094-4185-8A2F-41419E679ED5}"/>
              </a:ext>
            </a:extLst>
          </p:cNvPr>
          <p:cNvSpPr txBox="1"/>
          <p:nvPr/>
        </p:nvSpPr>
        <p:spPr>
          <a:xfrm>
            <a:off x="5658313" y="6036814"/>
            <a:ext cx="1905251" cy="369332"/>
          </a:xfrm>
          <a:prstGeom prst="rect">
            <a:avLst/>
          </a:prstGeom>
          <a:noFill/>
        </p:spPr>
        <p:txBody>
          <a:bodyPr wrap="square">
            <a:spAutoFit/>
          </a:bodyPr>
          <a:lstStyle/>
          <a:p>
            <a:pPr marL="0" indent="0">
              <a:buNone/>
            </a:pPr>
            <a:r>
              <a:rPr lang="en-US" altLang="zh-CN" sz="1800" dirty="0"/>
              <a:t>VHF gun SSA</a:t>
            </a:r>
          </a:p>
        </p:txBody>
      </p:sp>
      <p:sp>
        <p:nvSpPr>
          <p:cNvPr id="16" name="文本框 15">
            <a:extLst>
              <a:ext uri="{FF2B5EF4-FFF2-40B4-BE49-F238E27FC236}">
                <a16:creationId xmlns:a16="http://schemas.microsoft.com/office/drawing/2014/main" id="{14A9305A-BC4E-4729-9A5B-C134F6A48E46}"/>
              </a:ext>
            </a:extLst>
          </p:cNvPr>
          <p:cNvSpPr txBox="1"/>
          <p:nvPr/>
        </p:nvSpPr>
        <p:spPr>
          <a:xfrm>
            <a:off x="2331018" y="6013854"/>
            <a:ext cx="2972894" cy="369332"/>
          </a:xfrm>
          <a:prstGeom prst="rect">
            <a:avLst/>
          </a:prstGeom>
          <a:noFill/>
        </p:spPr>
        <p:txBody>
          <a:bodyPr wrap="square">
            <a:spAutoFit/>
          </a:bodyPr>
          <a:lstStyle/>
          <a:p>
            <a:pPr marL="0" indent="0">
              <a:buNone/>
            </a:pPr>
            <a:r>
              <a:rPr lang="en-US" altLang="zh-CN" sz="1800" dirty="0"/>
              <a:t>Beam current test platform</a:t>
            </a:r>
          </a:p>
        </p:txBody>
      </p:sp>
      <p:pic>
        <p:nvPicPr>
          <p:cNvPr id="18" name="图片 17">
            <a:extLst>
              <a:ext uri="{FF2B5EF4-FFF2-40B4-BE49-F238E27FC236}">
                <a16:creationId xmlns:a16="http://schemas.microsoft.com/office/drawing/2014/main" id="{D4B2BEF0-C433-4144-AE20-50BF78201ACB}"/>
              </a:ext>
            </a:extLst>
          </p:cNvPr>
          <p:cNvPicPr>
            <a:picLocks noChangeAspect="1"/>
          </p:cNvPicPr>
          <p:nvPr/>
        </p:nvPicPr>
        <p:blipFill rotWithShape="1">
          <a:blip r:embed="rId4">
            <a:extLst>
              <a:ext uri="{28A0092B-C50C-407E-A947-70E740481C1C}">
                <a14:useLocalDpi xmlns:a14="http://schemas.microsoft.com/office/drawing/2010/main" val="0"/>
              </a:ext>
            </a:extLst>
          </a:blip>
          <a:srcRect t="21235"/>
          <a:stretch/>
        </p:blipFill>
        <p:spPr>
          <a:xfrm>
            <a:off x="546008" y="3514688"/>
            <a:ext cx="1772874" cy="2482476"/>
          </a:xfrm>
          <a:prstGeom prst="rect">
            <a:avLst/>
          </a:prstGeom>
        </p:spPr>
      </p:pic>
      <p:sp>
        <p:nvSpPr>
          <p:cNvPr id="19" name="文本框 18">
            <a:extLst>
              <a:ext uri="{FF2B5EF4-FFF2-40B4-BE49-F238E27FC236}">
                <a16:creationId xmlns:a16="http://schemas.microsoft.com/office/drawing/2014/main" id="{5268D18C-61C2-41D6-B5D3-6ECDA83C0FD1}"/>
              </a:ext>
            </a:extLst>
          </p:cNvPr>
          <p:cNvSpPr txBox="1"/>
          <p:nvPr/>
        </p:nvSpPr>
        <p:spPr>
          <a:xfrm>
            <a:off x="546008" y="5997702"/>
            <a:ext cx="1772874" cy="369332"/>
          </a:xfrm>
          <a:prstGeom prst="rect">
            <a:avLst/>
          </a:prstGeom>
          <a:noFill/>
        </p:spPr>
        <p:txBody>
          <a:bodyPr wrap="square">
            <a:spAutoFit/>
          </a:bodyPr>
          <a:lstStyle/>
          <a:p>
            <a:pPr marL="0" indent="0">
              <a:buNone/>
            </a:pPr>
            <a:r>
              <a:rPr lang="en-US" altLang="zh-CN" sz="1800" dirty="0"/>
              <a:t>Injector SSA</a:t>
            </a:r>
          </a:p>
        </p:txBody>
      </p:sp>
      <p:sp>
        <p:nvSpPr>
          <p:cNvPr id="21" name="矩形 20">
            <a:extLst>
              <a:ext uri="{FF2B5EF4-FFF2-40B4-BE49-F238E27FC236}">
                <a16:creationId xmlns:a16="http://schemas.microsoft.com/office/drawing/2014/main" id="{24CA21D3-60DD-4D39-AF36-78F60167F70E}"/>
              </a:ext>
            </a:extLst>
          </p:cNvPr>
          <p:cNvSpPr/>
          <p:nvPr/>
        </p:nvSpPr>
        <p:spPr>
          <a:xfrm>
            <a:off x="4303409" y="3234571"/>
            <a:ext cx="5089920" cy="369332"/>
          </a:xfrm>
          <a:prstGeom prst="rect">
            <a:avLst/>
          </a:prstGeom>
        </p:spPr>
        <p:txBody>
          <a:bodyPr wrap="none">
            <a:spAutoFit/>
          </a:bodyPr>
          <a:lstStyle/>
          <a:p>
            <a:r>
              <a:rPr lang="en-US" altLang="zh-CN" dirty="0"/>
              <a:t>1.3GHz SSA  phase noise 37fs</a:t>
            </a:r>
            <a:r>
              <a:rPr lang="zh-CN" altLang="en-US" dirty="0"/>
              <a:t>（</a:t>
            </a:r>
            <a:r>
              <a:rPr lang="en-US" altLang="zh-CN" dirty="0"/>
              <a:t>10Hz~5MHz</a:t>
            </a:r>
            <a:r>
              <a:rPr lang="zh-CN" altLang="en-US" dirty="0"/>
              <a:t>）</a:t>
            </a:r>
          </a:p>
        </p:txBody>
      </p:sp>
      <p:pic>
        <p:nvPicPr>
          <p:cNvPr id="22" name="图片 1">
            <a:extLst>
              <a:ext uri="{FF2B5EF4-FFF2-40B4-BE49-F238E27FC236}">
                <a16:creationId xmlns:a16="http://schemas.microsoft.com/office/drawing/2014/main" id="{862B547B-B689-4EE7-949E-26996BB6C7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8421" y="670633"/>
            <a:ext cx="3612163" cy="2570819"/>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22">
            <a:extLst>
              <a:ext uri="{FF2B5EF4-FFF2-40B4-BE49-F238E27FC236}">
                <a16:creationId xmlns:a16="http://schemas.microsoft.com/office/drawing/2014/main" id="{C8C2291D-67DB-4B86-953D-49A8531F8FA7}"/>
              </a:ext>
            </a:extLst>
          </p:cNvPr>
          <p:cNvPicPr/>
          <p:nvPr/>
        </p:nvPicPr>
        <p:blipFill rotWithShape="1">
          <a:blip r:embed="rId6" cstate="print">
            <a:extLst>
              <a:ext uri="{28A0092B-C50C-407E-A947-70E740481C1C}">
                <a14:useLocalDpi xmlns:a14="http://schemas.microsoft.com/office/drawing/2010/main" val="0"/>
              </a:ext>
            </a:extLst>
          </a:blip>
          <a:srcRect t="7638" r="16269" b="4427"/>
          <a:stretch/>
        </p:blipFill>
        <p:spPr bwMode="auto">
          <a:xfrm>
            <a:off x="8763262" y="670633"/>
            <a:ext cx="3165386" cy="2570819"/>
          </a:xfrm>
          <a:prstGeom prst="rect">
            <a:avLst/>
          </a:prstGeom>
          <a:noFill/>
          <a:ln>
            <a:noFill/>
          </a:ln>
          <a:extLst>
            <a:ext uri="{53640926-AAD7-44D8-BBD7-CCE9431645EC}">
              <a14:shadowObscured xmlns:a14="http://schemas.microsoft.com/office/drawing/2010/main"/>
            </a:ext>
          </a:extLst>
        </p:spPr>
      </p:pic>
      <p:sp>
        <p:nvSpPr>
          <p:cNvPr id="25" name="矩形 24">
            <a:extLst>
              <a:ext uri="{FF2B5EF4-FFF2-40B4-BE49-F238E27FC236}">
                <a16:creationId xmlns:a16="http://schemas.microsoft.com/office/drawing/2014/main" id="{9CA3583B-808E-47AC-AE77-6033384DF097}"/>
              </a:ext>
            </a:extLst>
          </p:cNvPr>
          <p:cNvSpPr/>
          <p:nvPr/>
        </p:nvSpPr>
        <p:spPr>
          <a:xfrm>
            <a:off x="9377408" y="3205187"/>
            <a:ext cx="1595309" cy="369332"/>
          </a:xfrm>
          <a:prstGeom prst="rect">
            <a:avLst/>
          </a:prstGeom>
        </p:spPr>
        <p:txBody>
          <a:bodyPr wrap="none">
            <a:spAutoFit/>
          </a:bodyPr>
          <a:lstStyle/>
          <a:p>
            <a:r>
              <a:rPr lang="en-US" altLang="zh-CN" dirty="0"/>
              <a:t>spur</a:t>
            </a:r>
            <a:r>
              <a:rPr lang="zh-CN" altLang="en-US" dirty="0"/>
              <a:t>：</a:t>
            </a:r>
            <a:r>
              <a:rPr lang="en-US" altLang="zh-CN" dirty="0"/>
              <a:t>-70dBc</a:t>
            </a:r>
            <a:endParaRPr lang="zh-CN" altLang="en-US" dirty="0"/>
          </a:p>
        </p:txBody>
      </p:sp>
      <p:pic>
        <p:nvPicPr>
          <p:cNvPr id="26" name="图片 25">
            <a:extLst>
              <a:ext uri="{FF2B5EF4-FFF2-40B4-BE49-F238E27FC236}">
                <a16:creationId xmlns:a16="http://schemas.microsoft.com/office/drawing/2014/main" id="{6578D6AA-CF13-4EB0-A292-FCE69839C507}"/>
              </a:ext>
            </a:extLst>
          </p:cNvPr>
          <p:cNvPicPr>
            <a:picLocks noChangeAspect="1"/>
          </p:cNvPicPr>
          <p:nvPr/>
        </p:nvPicPr>
        <p:blipFill rotWithShape="1">
          <a:blip r:embed="rId7"/>
          <a:srcRect t="17854"/>
          <a:stretch/>
        </p:blipFill>
        <p:spPr>
          <a:xfrm>
            <a:off x="8345661" y="3562596"/>
            <a:ext cx="3736206" cy="2422238"/>
          </a:xfrm>
          <a:prstGeom prst="rect">
            <a:avLst/>
          </a:prstGeom>
        </p:spPr>
      </p:pic>
      <p:sp>
        <p:nvSpPr>
          <p:cNvPr id="27" name="文本框 26">
            <a:extLst>
              <a:ext uri="{FF2B5EF4-FFF2-40B4-BE49-F238E27FC236}">
                <a16:creationId xmlns:a16="http://schemas.microsoft.com/office/drawing/2014/main" id="{3058D90C-00F9-4876-9353-051C7E7241E6}"/>
              </a:ext>
            </a:extLst>
          </p:cNvPr>
          <p:cNvSpPr txBox="1"/>
          <p:nvPr/>
        </p:nvSpPr>
        <p:spPr>
          <a:xfrm>
            <a:off x="8904313" y="6043198"/>
            <a:ext cx="3240360" cy="369332"/>
          </a:xfrm>
          <a:prstGeom prst="rect">
            <a:avLst/>
          </a:prstGeom>
          <a:noFill/>
        </p:spPr>
        <p:txBody>
          <a:bodyPr wrap="square">
            <a:spAutoFit/>
          </a:bodyPr>
          <a:lstStyle/>
          <a:p>
            <a:pPr marL="0" indent="0">
              <a:buNone/>
            </a:pPr>
            <a:r>
              <a:rPr lang="en-US" altLang="zh-CN" sz="1800" dirty="0"/>
              <a:t>Cavity horizontal test SSA</a:t>
            </a:r>
          </a:p>
        </p:txBody>
      </p:sp>
      <p:sp>
        <p:nvSpPr>
          <p:cNvPr id="4" name="页脚占位符 1">
            <a:extLst>
              <a:ext uri="{FF2B5EF4-FFF2-40B4-BE49-F238E27FC236}">
                <a16:creationId xmlns:a16="http://schemas.microsoft.com/office/drawing/2014/main" id="{DA235058-6121-72CA-C12E-11F36264D005}"/>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Tree>
    <p:extLst>
      <p:ext uri="{BB962C8B-B14F-4D97-AF65-F5344CB8AC3E}">
        <p14:creationId xmlns:p14="http://schemas.microsoft.com/office/powerpoint/2010/main" val="548719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49" name="标题 1">
            <a:extLst>
              <a:ext uri="{FF2B5EF4-FFF2-40B4-BE49-F238E27FC236}">
                <a16:creationId xmlns:a16="http://schemas.microsoft.com/office/drawing/2014/main" id="{966F59E8-BFE1-9316-7FA3-7A28244D6DD5}"/>
              </a:ext>
            </a:extLst>
          </p:cNvPr>
          <p:cNvSpPr txBox="1">
            <a:spLocks noChangeArrowheads="1"/>
          </p:cNvSpPr>
          <p:nvPr/>
        </p:nvSpPr>
        <p:spPr bwMode="auto">
          <a:xfrm>
            <a:off x="5135150" y="-41639"/>
            <a:ext cx="4777274" cy="728725"/>
          </a:xfrm>
          <a:prstGeom prst="rect">
            <a:avLst/>
          </a:prstGeom>
          <a:no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Clr>
                <a:srgbClr val="C00000"/>
              </a:buClr>
              <a:buSzPct val="90000"/>
              <a:buFont typeface="Wingdings" panose="05000000000000000000" pitchFamily="2" charset="2"/>
              <a:buNone/>
              <a:defRPr/>
            </a:pPr>
            <a:r>
              <a:rPr lang="en-US" altLang="zh-CN" sz="4000" b="1" dirty="0">
                <a:solidFill>
                  <a:srgbClr val="0E6EB8"/>
                </a:solidFill>
                <a:latin typeface="+mj-lt"/>
                <a:ea typeface="+mj-ea"/>
                <a:cs typeface="+mj-cs"/>
              </a:rPr>
              <a:t>LLRF requirement</a:t>
            </a:r>
            <a:endParaRPr lang="zh-CN" altLang="en-US" sz="4000" b="1" dirty="0">
              <a:solidFill>
                <a:srgbClr val="0E6EB8"/>
              </a:solidFill>
              <a:latin typeface="+mj-lt"/>
              <a:ea typeface="+mj-ea"/>
              <a:cs typeface="+mj-cs"/>
            </a:endParaRPr>
          </a:p>
        </p:txBody>
      </p:sp>
      <p:graphicFrame>
        <p:nvGraphicFramePr>
          <p:cNvPr id="2" name="表格 1">
            <a:extLst>
              <a:ext uri="{FF2B5EF4-FFF2-40B4-BE49-F238E27FC236}">
                <a16:creationId xmlns:a16="http://schemas.microsoft.com/office/drawing/2014/main" id="{0EBEC0ED-937E-146F-4D62-4050F5C5E470}"/>
              </a:ext>
            </a:extLst>
          </p:cNvPr>
          <p:cNvGraphicFramePr>
            <a:graphicFrameLocks noGrp="1"/>
          </p:cNvGraphicFramePr>
          <p:nvPr>
            <p:extLst>
              <p:ext uri="{D42A27DB-BD31-4B8C-83A1-F6EECF244321}">
                <p14:modId xmlns:p14="http://schemas.microsoft.com/office/powerpoint/2010/main" val="1660141610"/>
              </p:ext>
            </p:extLst>
          </p:nvPr>
        </p:nvGraphicFramePr>
        <p:xfrm>
          <a:off x="263353" y="692696"/>
          <a:ext cx="4968552" cy="1874478"/>
        </p:xfrm>
        <a:graphic>
          <a:graphicData uri="http://schemas.openxmlformats.org/drawingml/2006/table">
            <a:tbl>
              <a:tblPr firstRow="1" firstCol="1" bandRow="1">
                <a:tableStyleId>{5C22544A-7EE6-4342-B048-85BDC9FD1C3A}</a:tableStyleId>
              </a:tblPr>
              <a:tblGrid>
                <a:gridCol w="2016223">
                  <a:extLst>
                    <a:ext uri="{9D8B030D-6E8A-4147-A177-3AD203B41FA5}">
                      <a16:colId xmlns:a16="http://schemas.microsoft.com/office/drawing/2014/main" val="2743190835"/>
                    </a:ext>
                  </a:extLst>
                </a:gridCol>
                <a:gridCol w="1296145">
                  <a:extLst>
                    <a:ext uri="{9D8B030D-6E8A-4147-A177-3AD203B41FA5}">
                      <a16:colId xmlns:a16="http://schemas.microsoft.com/office/drawing/2014/main" val="3750544439"/>
                    </a:ext>
                  </a:extLst>
                </a:gridCol>
                <a:gridCol w="1656184">
                  <a:extLst>
                    <a:ext uri="{9D8B030D-6E8A-4147-A177-3AD203B41FA5}">
                      <a16:colId xmlns:a16="http://schemas.microsoft.com/office/drawing/2014/main" val="3011242633"/>
                    </a:ext>
                  </a:extLst>
                </a:gridCol>
              </a:tblGrid>
              <a:tr h="312413">
                <a:tc gridSpan="3">
                  <a:txBody>
                    <a:bodyPr/>
                    <a:lstStyle/>
                    <a:p>
                      <a:pPr algn="ctr"/>
                      <a:r>
                        <a:rPr lang="en-US" sz="1600" kern="100" dirty="0">
                          <a:solidFill>
                            <a:srgbClr val="3333FF"/>
                          </a:solidFill>
                          <a:effectLst/>
                        </a:rPr>
                        <a:t>VHF gun LLRF requirement</a:t>
                      </a:r>
                      <a:endParaRPr lang="zh-CN" sz="1600" kern="100" dirty="0">
                        <a:solidFill>
                          <a:srgbClr val="3333FF"/>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35416166"/>
                  </a:ext>
                </a:extLst>
              </a:tr>
              <a:tr h="312413">
                <a:tc>
                  <a:txBody>
                    <a:bodyPr/>
                    <a:lstStyle/>
                    <a:p>
                      <a:pPr algn="just"/>
                      <a:r>
                        <a:rPr lang="en-US" sz="1600" kern="100">
                          <a:solidFill>
                            <a:schemeClr val="tx1"/>
                          </a:solidFill>
                          <a:effectLst/>
                        </a:rPr>
                        <a:t>Parameters</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value</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Units</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5206994"/>
                  </a:ext>
                </a:extLst>
              </a:tr>
              <a:tr h="312413">
                <a:tc>
                  <a:txBody>
                    <a:bodyPr/>
                    <a:lstStyle/>
                    <a:p>
                      <a:pPr algn="just"/>
                      <a:r>
                        <a:rPr lang="en-US" sz="1600" kern="100">
                          <a:solidFill>
                            <a:schemeClr val="tx1"/>
                          </a:solidFill>
                          <a:effectLst/>
                        </a:rPr>
                        <a:t>Frequency</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216.67</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MHz</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8948571"/>
                  </a:ext>
                </a:extLst>
              </a:tr>
              <a:tr h="312413">
                <a:tc>
                  <a:txBody>
                    <a:bodyPr/>
                    <a:lstStyle/>
                    <a:p>
                      <a:pPr algn="just"/>
                      <a:r>
                        <a:rPr lang="en-US" sz="1600" kern="100">
                          <a:solidFill>
                            <a:schemeClr val="tx1"/>
                          </a:solidFill>
                          <a:effectLst/>
                        </a:rPr>
                        <a:t>Amplitude(RMS)</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0.02</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7957575"/>
                  </a:ext>
                </a:extLst>
              </a:tr>
              <a:tr h="312413">
                <a:tc>
                  <a:txBody>
                    <a:bodyPr/>
                    <a:lstStyle/>
                    <a:p>
                      <a:pPr algn="just"/>
                      <a:r>
                        <a:rPr lang="en-US" sz="1600" kern="100" dirty="0">
                          <a:solidFill>
                            <a:schemeClr val="tx1"/>
                          </a:solidFill>
                          <a:effectLst/>
                        </a:rPr>
                        <a:t>Phase(RMS)</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0.02</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Deg</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5004824"/>
                  </a:ext>
                </a:extLst>
              </a:tr>
              <a:tr h="312413">
                <a:tc>
                  <a:txBody>
                    <a:bodyPr/>
                    <a:lstStyle/>
                    <a:p>
                      <a:pPr algn="just"/>
                      <a:r>
                        <a:rPr lang="en-US" sz="1600" kern="100">
                          <a:solidFill>
                            <a:schemeClr val="tx1"/>
                          </a:solidFill>
                          <a:effectLst/>
                        </a:rPr>
                        <a:t>Operation mode</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CW</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 </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692514"/>
                  </a:ext>
                </a:extLst>
              </a:tr>
            </a:tbl>
          </a:graphicData>
        </a:graphic>
      </p:graphicFrame>
      <p:graphicFrame>
        <p:nvGraphicFramePr>
          <p:cNvPr id="3" name="表格 2">
            <a:extLst>
              <a:ext uri="{FF2B5EF4-FFF2-40B4-BE49-F238E27FC236}">
                <a16:creationId xmlns:a16="http://schemas.microsoft.com/office/drawing/2014/main" id="{305A1D89-F1D0-1D7D-72E5-7892CA324C8C}"/>
              </a:ext>
            </a:extLst>
          </p:cNvPr>
          <p:cNvGraphicFramePr>
            <a:graphicFrameLocks noGrp="1"/>
          </p:cNvGraphicFramePr>
          <p:nvPr>
            <p:extLst>
              <p:ext uri="{D42A27DB-BD31-4B8C-83A1-F6EECF244321}">
                <p14:modId xmlns:p14="http://schemas.microsoft.com/office/powerpoint/2010/main" val="2435434836"/>
              </p:ext>
            </p:extLst>
          </p:nvPr>
        </p:nvGraphicFramePr>
        <p:xfrm>
          <a:off x="5586437" y="624286"/>
          <a:ext cx="5821635" cy="1874478"/>
        </p:xfrm>
        <a:graphic>
          <a:graphicData uri="http://schemas.openxmlformats.org/drawingml/2006/table">
            <a:tbl>
              <a:tblPr firstRow="1" firstCol="1" bandRow="1">
                <a:tableStyleId>{5C22544A-7EE6-4342-B048-85BDC9FD1C3A}</a:tableStyleId>
              </a:tblPr>
              <a:tblGrid>
                <a:gridCol w="1940545">
                  <a:extLst>
                    <a:ext uri="{9D8B030D-6E8A-4147-A177-3AD203B41FA5}">
                      <a16:colId xmlns:a16="http://schemas.microsoft.com/office/drawing/2014/main" val="1954432632"/>
                    </a:ext>
                  </a:extLst>
                </a:gridCol>
                <a:gridCol w="1940545">
                  <a:extLst>
                    <a:ext uri="{9D8B030D-6E8A-4147-A177-3AD203B41FA5}">
                      <a16:colId xmlns:a16="http://schemas.microsoft.com/office/drawing/2014/main" val="2132044637"/>
                    </a:ext>
                  </a:extLst>
                </a:gridCol>
                <a:gridCol w="1940545">
                  <a:extLst>
                    <a:ext uri="{9D8B030D-6E8A-4147-A177-3AD203B41FA5}">
                      <a16:colId xmlns:a16="http://schemas.microsoft.com/office/drawing/2014/main" val="387974258"/>
                    </a:ext>
                  </a:extLst>
                </a:gridCol>
              </a:tblGrid>
              <a:tr h="312413">
                <a:tc gridSpan="3">
                  <a:txBody>
                    <a:bodyPr/>
                    <a:lstStyle/>
                    <a:p>
                      <a:pPr algn="ctr"/>
                      <a:r>
                        <a:rPr lang="en-US" sz="1600" kern="100" dirty="0">
                          <a:solidFill>
                            <a:srgbClr val="3333FF"/>
                          </a:solidFill>
                          <a:effectLst/>
                        </a:rPr>
                        <a:t>Buncher LLRF requirement</a:t>
                      </a:r>
                      <a:endParaRPr lang="zh-CN" sz="1600" kern="100" dirty="0">
                        <a:solidFill>
                          <a:srgbClr val="3333FF"/>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307744647"/>
                  </a:ext>
                </a:extLst>
              </a:tr>
              <a:tr h="312413">
                <a:tc>
                  <a:txBody>
                    <a:bodyPr/>
                    <a:lstStyle/>
                    <a:p>
                      <a:pPr algn="just"/>
                      <a:r>
                        <a:rPr lang="en-US" sz="1600" kern="100">
                          <a:solidFill>
                            <a:schemeClr val="tx1"/>
                          </a:solidFill>
                          <a:effectLst/>
                        </a:rPr>
                        <a:t>Parameters</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value</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Units</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8457154"/>
                  </a:ext>
                </a:extLst>
              </a:tr>
              <a:tr h="312413">
                <a:tc>
                  <a:txBody>
                    <a:bodyPr/>
                    <a:lstStyle/>
                    <a:p>
                      <a:pPr algn="just"/>
                      <a:r>
                        <a:rPr lang="en-US" sz="1600" kern="100">
                          <a:solidFill>
                            <a:schemeClr val="tx1"/>
                          </a:solidFill>
                          <a:effectLst/>
                        </a:rPr>
                        <a:t>Frequency</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1300</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MHz</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7017718"/>
                  </a:ext>
                </a:extLst>
              </a:tr>
              <a:tr h="312413">
                <a:tc>
                  <a:txBody>
                    <a:bodyPr/>
                    <a:lstStyle/>
                    <a:p>
                      <a:pPr algn="just"/>
                      <a:r>
                        <a:rPr lang="en-US" sz="1600" kern="100">
                          <a:solidFill>
                            <a:schemeClr val="tx1"/>
                          </a:solidFill>
                          <a:effectLst/>
                        </a:rPr>
                        <a:t>Amplitude(RMS)</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0.02</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0261073"/>
                  </a:ext>
                </a:extLst>
              </a:tr>
              <a:tr h="312413">
                <a:tc>
                  <a:txBody>
                    <a:bodyPr/>
                    <a:lstStyle/>
                    <a:p>
                      <a:pPr algn="just"/>
                      <a:r>
                        <a:rPr lang="en-US" sz="1600" kern="100">
                          <a:solidFill>
                            <a:schemeClr val="tx1"/>
                          </a:solidFill>
                          <a:effectLst/>
                        </a:rPr>
                        <a:t>Phase(RMS)</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0.02</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Deg</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5150519"/>
                  </a:ext>
                </a:extLst>
              </a:tr>
              <a:tr h="312413">
                <a:tc>
                  <a:txBody>
                    <a:bodyPr/>
                    <a:lstStyle/>
                    <a:p>
                      <a:pPr algn="just"/>
                      <a:r>
                        <a:rPr lang="en-US" sz="1600" kern="100">
                          <a:solidFill>
                            <a:schemeClr val="tx1"/>
                          </a:solidFill>
                          <a:effectLst/>
                        </a:rPr>
                        <a:t>Operation mode</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CW</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 </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903343"/>
                  </a:ext>
                </a:extLst>
              </a:tr>
            </a:tbl>
          </a:graphicData>
        </a:graphic>
      </p:graphicFrame>
      <p:graphicFrame>
        <p:nvGraphicFramePr>
          <p:cNvPr id="4" name="表格 3">
            <a:extLst>
              <a:ext uri="{FF2B5EF4-FFF2-40B4-BE49-F238E27FC236}">
                <a16:creationId xmlns:a16="http://schemas.microsoft.com/office/drawing/2014/main" id="{12473162-6755-169A-26BB-A8DD466D319E}"/>
              </a:ext>
            </a:extLst>
          </p:cNvPr>
          <p:cNvGraphicFramePr>
            <a:graphicFrameLocks noGrp="1"/>
          </p:cNvGraphicFramePr>
          <p:nvPr>
            <p:extLst>
              <p:ext uri="{D42A27DB-BD31-4B8C-83A1-F6EECF244321}">
                <p14:modId xmlns:p14="http://schemas.microsoft.com/office/powerpoint/2010/main" val="4001997382"/>
              </p:ext>
            </p:extLst>
          </p:nvPr>
        </p:nvGraphicFramePr>
        <p:xfrm>
          <a:off x="263352" y="2588841"/>
          <a:ext cx="4968552" cy="2280204"/>
        </p:xfrm>
        <a:graphic>
          <a:graphicData uri="http://schemas.openxmlformats.org/drawingml/2006/table">
            <a:tbl>
              <a:tblPr firstRow="1" firstCol="1" bandRow="1">
                <a:tableStyleId>{5C22544A-7EE6-4342-B048-85BDC9FD1C3A}</a:tableStyleId>
              </a:tblPr>
              <a:tblGrid>
                <a:gridCol w="2042840">
                  <a:extLst>
                    <a:ext uri="{9D8B030D-6E8A-4147-A177-3AD203B41FA5}">
                      <a16:colId xmlns:a16="http://schemas.microsoft.com/office/drawing/2014/main" val="3231856786"/>
                    </a:ext>
                  </a:extLst>
                </a:gridCol>
                <a:gridCol w="1269528">
                  <a:extLst>
                    <a:ext uri="{9D8B030D-6E8A-4147-A177-3AD203B41FA5}">
                      <a16:colId xmlns:a16="http://schemas.microsoft.com/office/drawing/2014/main" val="2169645350"/>
                    </a:ext>
                  </a:extLst>
                </a:gridCol>
                <a:gridCol w="1656184">
                  <a:extLst>
                    <a:ext uri="{9D8B030D-6E8A-4147-A177-3AD203B41FA5}">
                      <a16:colId xmlns:a16="http://schemas.microsoft.com/office/drawing/2014/main" val="881036495"/>
                    </a:ext>
                  </a:extLst>
                </a:gridCol>
              </a:tblGrid>
              <a:tr h="253356">
                <a:tc gridSpan="3">
                  <a:txBody>
                    <a:bodyPr/>
                    <a:lstStyle/>
                    <a:p>
                      <a:pPr algn="ctr"/>
                      <a:r>
                        <a:rPr lang="en-US" sz="1600" kern="100" dirty="0">
                          <a:solidFill>
                            <a:srgbClr val="3333FF"/>
                          </a:solidFill>
                          <a:effectLst/>
                        </a:rPr>
                        <a:t>1.3GHz cryomodule LLRF requirement</a:t>
                      </a:r>
                      <a:endParaRPr lang="zh-CN" sz="1600" kern="100" dirty="0">
                        <a:solidFill>
                          <a:srgbClr val="3333FF"/>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665242377"/>
                  </a:ext>
                </a:extLst>
              </a:tr>
              <a:tr h="253356">
                <a:tc>
                  <a:txBody>
                    <a:bodyPr/>
                    <a:lstStyle/>
                    <a:p>
                      <a:pPr algn="just"/>
                      <a:r>
                        <a:rPr lang="en-US" sz="1600" kern="100">
                          <a:solidFill>
                            <a:schemeClr val="tx1"/>
                          </a:solidFill>
                          <a:effectLst/>
                        </a:rPr>
                        <a:t>Parameters</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value</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Units</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5753429"/>
                  </a:ext>
                </a:extLst>
              </a:tr>
              <a:tr h="253356">
                <a:tc>
                  <a:txBody>
                    <a:bodyPr/>
                    <a:lstStyle/>
                    <a:p>
                      <a:pPr algn="just"/>
                      <a:r>
                        <a:rPr lang="en-US" sz="1600" kern="100">
                          <a:solidFill>
                            <a:schemeClr val="tx1"/>
                          </a:solidFill>
                          <a:effectLst/>
                        </a:rPr>
                        <a:t>Frequency</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1300</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MHz</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2201001"/>
                  </a:ext>
                </a:extLst>
              </a:tr>
              <a:tr h="253356">
                <a:tc>
                  <a:txBody>
                    <a:bodyPr/>
                    <a:lstStyle/>
                    <a:p>
                      <a:pPr algn="just"/>
                      <a:r>
                        <a:rPr lang="en-US" sz="1600" kern="100">
                          <a:solidFill>
                            <a:schemeClr val="tx1"/>
                          </a:solidFill>
                          <a:effectLst/>
                        </a:rPr>
                        <a:t>Amplitude(RMS)</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0.02</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1782487"/>
                  </a:ext>
                </a:extLst>
              </a:tr>
              <a:tr h="253356">
                <a:tc>
                  <a:txBody>
                    <a:bodyPr/>
                    <a:lstStyle/>
                    <a:p>
                      <a:pPr algn="just"/>
                      <a:r>
                        <a:rPr lang="en-US" sz="1600" kern="100">
                          <a:solidFill>
                            <a:schemeClr val="tx1"/>
                          </a:solidFill>
                          <a:effectLst/>
                        </a:rPr>
                        <a:t>Phase(RMS)</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0.02</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Deg</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9821998"/>
                  </a:ext>
                </a:extLst>
              </a:tr>
              <a:tr h="253356">
                <a:tc>
                  <a:txBody>
                    <a:bodyPr/>
                    <a:lstStyle/>
                    <a:p>
                      <a:pPr algn="just"/>
                      <a:r>
                        <a:rPr lang="en-US" sz="1600" kern="100" dirty="0">
                          <a:solidFill>
                            <a:schemeClr val="tx1"/>
                          </a:solidFill>
                          <a:effectLst/>
                        </a:rPr>
                        <a:t>Detuning (RMS)</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5</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Hz</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7716770"/>
                  </a:ext>
                </a:extLst>
              </a:tr>
              <a:tr h="253356">
                <a:tc>
                  <a:txBody>
                    <a:bodyPr/>
                    <a:lstStyle/>
                    <a:p>
                      <a:pPr algn="just"/>
                      <a:r>
                        <a:rPr lang="en-US" sz="1600" kern="100" dirty="0">
                          <a:solidFill>
                            <a:schemeClr val="tx1"/>
                          </a:solidFill>
                          <a:effectLst/>
                        </a:rPr>
                        <a:t>Detuning (peak) </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10</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Hz</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2023688"/>
                  </a:ext>
                </a:extLst>
              </a:tr>
              <a:tr h="253356">
                <a:tc>
                  <a:txBody>
                    <a:bodyPr/>
                    <a:lstStyle/>
                    <a:p>
                      <a:pPr algn="just"/>
                      <a:r>
                        <a:rPr lang="en-US" sz="1600" kern="100">
                          <a:solidFill>
                            <a:schemeClr val="tx1"/>
                          </a:solidFill>
                          <a:effectLst/>
                        </a:rPr>
                        <a:t>Gradient </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16</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MV/m</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6455980"/>
                  </a:ext>
                </a:extLst>
              </a:tr>
              <a:tr h="253356">
                <a:tc>
                  <a:txBody>
                    <a:bodyPr/>
                    <a:lstStyle/>
                    <a:p>
                      <a:pPr algn="just"/>
                      <a:r>
                        <a:rPr lang="en-US" sz="1600" kern="100">
                          <a:solidFill>
                            <a:schemeClr val="tx1"/>
                          </a:solidFill>
                          <a:effectLst/>
                        </a:rPr>
                        <a:t>Operation mode</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CW</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 </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9318713"/>
                  </a:ext>
                </a:extLst>
              </a:tr>
            </a:tbl>
          </a:graphicData>
        </a:graphic>
      </p:graphicFrame>
      <p:graphicFrame>
        <p:nvGraphicFramePr>
          <p:cNvPr id="5" name="表格 4">
            <a:extLst>
              <a:ext uri="{FF2B5EF4-FFF2-40B4-BE49-F238E27FC236}">
                <a16:creationId xmlns:a16="http://schemas.microsoft.com/office/drawing/2014/main" id="{4F36109E-51D8-780C-4AA0-3C330E9074EB}"/>
              </a:ext>
            </a:extLst>
          </p:cNvPr>
          <p:cNvGraphicFramePr>
            <a:graphicFrameLocks noGrp="1"/>
          </p:cNvGraphicFramePr>
          <p:nvPr>
            <p:extLst>
              <p:ext uri="{D42A27DB-BD31-4B8C-83A1-F6EECF244321}">
                <p14:modId xmlns:p14="http://schemas.microsoft.com/office/powerpoint/2010/main" val="2965927980"/>
              </p:ext>
            </p:extLst>
          </p:nvPr>
        </p:nvGraphicFramePr>
        <p:xfrm>
          <a:off x="5585123" y="2555013"/>
          <a:ext cx="5832648" cy="2347551"/>
        </p:xfrm>
        <a:graphic>
          <a:graphicData uri="http://schemas.openxmlformats.org/drawingml/2006/table">
            <a:tbl>
              <a:tblPr firstRow="1" firstCol="1" bandRow="1">
                <a:tableStyleId>{5C22544A-7EE6-4342-B048-85BDC9FD1C3A}</a:tableStyleId>
              </a:tblPr>
              <a:tblGrid>
                <a:gridCol w="1944216">
                  <a:extLst>
                    <a:ext uri="{9D8B030D-6E8A-4147-A177-3AD203B41FA5}">
                      <a16:colId xmlns:a16="http://schemas.microsoft.com/office/drawing/2014/main" val="1203819082"/>
                    </a:ext>
                  </a:extLst>
                </a:gridCol>
                <a:gridCol w="1944216">
                  <a:extLst>
                    <a:ext uri="{9D8B030D-6E8A-4147-A177-3AD203B41FA5}">
                      <a16:colId xmlns:a16="http://schemas.microsoft.com/office/drawing/2014/main" val="3610079849"/>
                    </a:ext>
                  </a:extLst>
                </a:gridCol>
                <a:gridCol w="1944216">
                  <a:extLst>
                    <a:ext uri="{9D8B030D-6E8A-4147-A177-3AD203B41FA5}">
                      <a16:colId xmlns:a16="http://schemas.microsoft.com/office/drawing/2014/main" val="1923192225"/>
                    </a:ext>
                  </a:extLst>
                </a:gridCol>
              </a:tblGrid>
              <a:tr h="260839">
                <a:tc gridSpan="3">
                  <a:txBody>
                    <a:bodyPr/>
                    <a:lstStyle/>
                    <a:p>
                      <a:pPr algn="ctr"/>
                      <a:r>
                        <a:rPr lang="en-US" sz="1600" kern="100" dirty="0">
                          <a:solidFill>
                            <a:srgbClr val="3333FF"/>
                          </a:solidFill>
                          <a:effectLst/>
                        </a:rPr>
                        <a:t>3.9GHz cryomodule LLRF requirement</a:t>
                      </a:r>
                      <a:endParaRPr lang="zh-CN" sz="1600" kern="100" dirty="0">
                        <a:solidFill>
                          <a:srgbClr val="3333FF"/>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172313885"/>
                  </a:ext>
                </a:extLst>
              </a:tr>
              <a:tr h="260839">
                <a:tc>
                  <a:txBody>
                    <a:bodyPr/>
                    <a:lstStyle/>
                    <a:p>
                      <a:pPr algn="just"/>
                      <a:r>
                        <a:rPr lang="en-US" sz="1600" kern="100">
                          <a:solidFill>
                            <a:schemeClr val="tx1"/>
                          </a:solidFill>
                          <a:effectLst/>
                        </a:rPr>
                        <a:t>Parameters</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value</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Units</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4794112"/>
                  </a:ext>
                </a:extLst>
              </a:tr>
              <a:tr h="260839">
                <a:tc>
                  <a:txBody>
                    <a:bodyPr/>
                    <a:lstStyle/>
                    <a:p>
                      <a:pPr algn="just"/>
                      <a:r>
                        <a:rPr lang="en-US" sz="1600" kern="100" dirty="0">
                          <a:solidFill>
                            <a:schemeClr val="tx1"/>
                          </a:solidFill>
                          <a:effectLst/>
                        </a:rPr>
                        <a:t>Frequency</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3900</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MHz</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2649438"/>
                  </a:ext>
                </a:extLst>
              </a:tr>
              <a:tr h="260839">
                <a:tc>
                  <a:txBody>
                    <a:bodyPr/>
                    <a:lstStyle/>
                    <a:p>
                      <a:pPr algn="just"/>
                      <a:r>
                        <a:rPr lang="en-US" sz="1600" kern="100">
                          <a:solidFill>
                            <a:schemeClr val="tx1"/>
                          </a:solidFill>
                          <a:effectLst/>
                        </a:rPr>
                        <a:t>Amplitude(RMS)</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0.02</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0333990"/>
                  </a:ext>
                </a:extLst>
              </a:tr>
              <a:tr h="260839">
                <a:tc>
                  <a:txBody>
                    <a:bodyPr/>
                    <a:lstStyle/>
                    <a:p>
                      <a:pPr algn="just"/>
                      <a:r>
                        <a:rPr lang="en-US" sz="1600" kern="100">
                          <a:solidFill>
                            <a:schemeClr val="tx1"/>
                          </a:solidFill>
                          <a:effectLst/>
                        </a:rPr>
                        <a:t>Phase(RMS)</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0.02</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Deg</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3185429"/>
                  </a:ext>
                </a:extLst>
              </a:tr>
              <a:tr h="260839">
                <a:tc>
                  <a:txBody>
                    <a:bodyPr/>
                    <a:lstStyle/>
                    <a:p>
                      <a:pPr algn="just"/>
                      <a:r>
                        <a:rPr lang="en-US" sz="1600" kern="100">
                          <a:solidFill>
                            <a:schemeClr val="tx1"/>
                          </a:solidFill>
                          <a:effectLst/>
                        </a:rPr>
                        <a:t>Detuning (RMS)</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5</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Hz</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661202"/>
                  </a:ext>
                </a:extLst>
              </a:tr>
              <a:tr h="260839">
                <a:tc>
                  <a:txBody>
                    <a:bodyPr/>
                    <a:lstStyle/>
                    <a:p>
                      <a:pPr algn="just"/>
                      <a:r>
                        <a:rPr lang="en-US" sz="1600" kern="100" dirty="0">
                          <a:solidFill>
                            <a:schemeClr val="tx1"/>
                          </a:solidFill>
                          <a:effectLst/>
                        </a:rPr>
                        <a:t>Detuning peak </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30</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Hz</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9562714"/>
                  </a:ext>
                </a:extLst>
              </a:tr>
              <a:tr h="260839">
                <a:tc>
                  <a:txBody>
                    <a:bodyPr/>
                    <a:lstStyle/>
                    <a:p>
                      <a:pPr algn="just"/>
                      <a:r>
                        <a:rPr lang="en-US" sz="1600" kern="100">
                          <a:solidFill>
                            <a:schemeClr val="tx1"/>
                          </a:solidFill>
                          <a:effectLst/>
                        </a:rPr>
                        <a:t>Gradient </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13</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MV/m</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589424"/>
                  </a:ext>
                </a:extLst>
              </a:tr>
              <a:tr h="260839">
                <a:tc>
                  <a:txBody>
                    <a:bodyPr/>
                    <a:lstStyle/>
                    <a:p>
                      <a:pPr algn="just"/>
                      <a:r>
                        <a:rPr lang="en-US" sz="1600" kern="100">
                          <a:solidFill>
                            <a:schemeClr val="tx1"/>
                          </a:solidFill>
                          <a:effectLst/>
                        </a:rPr>
                        <a:t>Operation mode</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CW</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 </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4608524"/>
                  </a:ext>
                </a:extLst>
              </a:tr>
            </a:tbl>
          </a:graphicData>
        </a:graphic>
      </p:graphicFrame>
      <p:graphicFrame>
        <p:nvGraphicFramePr>
          <p:cNvPr id="6" name="表格 5">
            <a:extLst>
              <a:ext uri="{FF2B5EF4-FFF2-40B4-BE49-F238E27FC236}">
                <a16:creationId xmlns:a16="http://schemas.microsoft.com/office/drawing/2014/main" id="{A501FD14-2234-9D39-A752-B618FDB85DC3}"/>
              </a:ext>
            </a:extLst>
          </p:cNvPr>
          <p:cNvGraphicFramePr>
            <a:graphicFrameLocks noGrp="1"/>
          </p:cNvGraphicFramePr>
          <p:nvPr>
            <p:extLst>
              <p:ext uri="{D42A27DB-BD31-4B8C-83A1-F6EECF244321}">
                <p14:modId xmlns:p14="http://schemas.microsoft.com/office/powerpoint/2010/main" val="2293553430"/>
              </p:ext>
            </p:extLst>
          </p:nvPr>
        </p:nvGraphicFramePr>
        <p:xfrm>
          <a:off x="263352" y="4890712"/>
          <a:ext cx="4968552" cy="1463040"/>
        </p:xfrm>
        <a:graphic>
          <a:graphicData uri="http://schemas.openxmlformats.org/drawingml/2006/table">
            <a:tbl>
              <a:tblPr firstRow="1" firstCol="1" bandRow="1">
                <a:tableStyleId>{5C22544A-7EE6-4342-B048-85BDC9FD1C3A}</a:tableStyleId>
              </a:tblPr>
              <a:tblGrid>
                <a:gridCol w="2042841">
                  <a:extLst>
                    <a:ext uri="{9D8B030D-6E8A-4147-A177-3AD203B41FA5}">
                      <a16:colId xmlns:a16="http://schemas.microsoft.com/office/drawing/2014/main" val="2841462009"/>
                    </a:ext>
                  </a:extLst>
                </a:gridCol>
                <a:gridCol w="1269527">
                  <a:extLst>
                    <a:ext uri="{9D8B030D-6E8A-4147-A177-3AD203B41FA5}">
                      <a16:colId xmlns:a16="http://schemas.microsoft.com/office/drawing/2014/main" val="144638510"/>
                    </a:ext>
                  </a:extLst>
                </a:gridCol>
                <a:gridCol w="1656184">
                  <a:extLst>
                    <a:ext uri="{9D8B030D-6E8A-4147-A177-3AD203B41FA5}">
                      <a16:colId xmlns:a16="http://schemas.microsoft.com/office/drawing/2014/main" val="2500728201"/>
                    </a:ext>
                  </a:extLst>
                </a:gridCol>
              </a:tblGrid>
              <a:tr h="232614">
                <a:tc gridSpan="3">
                  <a:txBody>
                    <a:bodyPr/>
                    <a:lstStyle/>
                    <a:p>
                      <a:pPr algn="ctr"/>
                      <a:r>
                        <a:rPr lang="en-US" sz="1600" kern="100" dirty="0">
                          <a:solidFill>
                            <a:srgbClr val="3333FF"/>
                          </a:solidFill>
                          <a:effectLst/>
                        </a:rPr>
                        <a:t>S-band LLRF requirement</a:t>
                      </a:r>
                      <a:endParaRPr lang="zh-CN" sz="1600" kern="100" dirty="0">
                        <a:solidFill>
                          <a:srgbClr val="3333FF"/>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432928431"/>
                  </a:ext>
                </a:extLst>
              </a:tr>
              <a:tr h="232614">
                <a:tc>
                  <a:txBody>
                    <a:bodyPr/>
                    <a:lstStyle/>
                    <a:p>
                      <a:pPr algn="just"/>
                      <a:r>
                        <a:rPr lang="en-US" sz="1600" kern="100" dirty="0">
                          <a:solidFill>
                            <a:schemeClr val="tx1"/>
                          </a:solidFill>
                          <a:effectLst/>
                        </a:rPr>
                        <a:t>Parameters</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value</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Units</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1954076"/>
                  </a:ext>
                </a:extLst>
              </a:tr>
              <a:tr h="232614">
                <a:tc>
                  <a:txBody>
                    <a:bodyPr/>
                    <a:lstStyle/>
                    <a:p>
                      <a:pPr algn="just"/>
                      <a:r>
                        <a:rPr lang="en-US" sz="1600" kern="100" dirty="0">
                          <a:solidFill>
                            <a:schemeClr val="tx1"/>
                          </a:solidFill>
                          <a:effectLst/>
                        </a:rPr>
                        <a:t>Frequency</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2997.22</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MHz</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8173731"/>
                  </a:ext>
                </a:extLst>
              </a:tr>
              <a:tr h="232614">
                <a:tc>
                  <a:txBody>
                    <a:bodyPr/>
                    <a:lstStyle/>
                    <a:p>
                      <a:pPr algn="just"/>
                      <a:r>
                        <a:rPr lang="en-US" sz="1600" kern="100" dirty="0">
                          <a:solidFill>
                            <a:schemeClr val="tx1"/>
                          </a:solidFill>
                          <a:effectLst/>
                        </a:rPr>
                        <a:t>Amplitude(RMS)</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0.04</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9549212"/>
                  </a:ext>
                </a:extLst>
              </a:tr>
              <a:tr h="232614">
                <a:tc>
                  <a:txBody>
                    <a:bodyPr/>
                    <a:lstStyle/>
                    <a:p>
                      <a:pPr algn="just"/>
                      <a:r>
                        <a:rPr lang="en-US" sz="1600" kern="100">
                          <a:solidFill>
                            <a:schemeClr val="tx1"/>
                          </a:solidFill>
                          <a:effectLst/>
                        </a:rPr>
                        <a:t>Phase(RMS)</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0.1</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Deg</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3356748"/>
                  </a:ext>
                </a:extLst>
              </a:tr>
              <a:tr h="232614">
                <a:tc>
                  <a:txBody>
                    <a:bodyPr/>
                    <a:lstStyle/>
                    <a:p>
                      <a:pPr algn="just"/>
                      <a:r>
                        <a:rPr lang="en-US" sz="1600" kern="100">
                          <a:solidFill>
                            <a:schemeClr val="tx1"/>
                          </a:solidFill>
                          <a:effectLst/>
                        </a:rPr>
                        <a:t>Operation mode</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50</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Hz</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1341956"/>
                  </a:ext>
                </a:extLst>
              </a:tr>
            </a:tbl>
          </a:graphicData>
        </a:graphic>
      </p:graphicFrame>
      <p:graphicFrame>
        <p:nvGraphicFramePr>
          <p:cNvPr id="7" name="表格 6">
            <a:extLst>
              <a:ext uri="{FF2B5EF4-FFF2-40B4-BE49-F238E27FC236}">
                <a16:creationId xmlns:a16="http://schemas.microsoft.com/office/drawing/2014/main" id="{39ECD2B8-D664-FE89-F7B9-77BCBEEE1107}"/>
              </a:ext>
            </a:extLst>
          </p:cNvPr>
          <p:cNvGraphicFramePr>
            <a:graphicFrameLocks noGrp="1"/>
          </p:cNvGraphicFramePr>
          <p:nvPr>
            <p:extLst>
              <p:ext uri="{D42A27DB-BD31-4B8C-83A1-F6EECF244321}">
                <p14:modId xmlns:p14="http://schemas.microsoft.com/office/powerpoint/2010/main" val="2920006115"/>
              </p:ext>
            </p:extLst>
          </p:nvPr>
        </p:nvGraphicFramePr>
        <p:xfrm>
          <a:off x="5575424" y="4869160"/>
          <a:ext cx="5832648" cy="1463040"/>
        </p:xfrm>
        <a:graphic>
          <a:graphicData uri="http://schemas.openxmlformats.org/drawingml/2006/table">
            <a:tbl>
              <a:tblPr firstRow="1" firstCol="1" bandRow="1">
                <a:tableStyleId>{5C22544A-7EE6-4342-B048-85BDC9FD1C3A}</a:tableStyleId>
              </a:tblPr>
              <a:tblGrid>
                <a:gridCol w="1944216">
                  <a:extLst>
                    <a:ext uri="{9D8B030D-6E8A-4147-A177-3AD203B41FA5}">
                      <a16:colId xmlns:a16="http://schemas.microsoft.com/office/drawing/2014/main" val="195399790"/>
                    </a:ext>
                  </a:extLst>
                </a:gridCol>
                <a:gridCol w="1944216">
                  <a:extLst>
                    <a:ext uri="{9D8B030D-6E8A-4147-A177-3AD203B41FA5}">
                      <a16:colId xmlns:a16="http://schemas.microsoft.com/office/drawing/2014/main" val="1566248368"/>
                    </a:ext>
                  </a:extLst>
                </a:gridCol>
                <a:gridCol w="1944216">
                  <a:extLst>
                    <a:ext uri="{9D8B030D-6E8A-4147-A177-3AD203B41FA5}">
                      <a16:colId xmlns:a16="http://schemas.microsoft.com/office/drawing/2014/main" val="249559986"/>
                    </a:ext>
                  </a:extLst>
                </a:gridCol>
              </a:tblGrid>
              <a:tr h="231637">
                <a:tc gridSpan="3">
                  <a:txBody>
                    <a:bodyPr/>
                    <a:lstStyle/>
                    <a:p>
                      <a:pPr algn="ctr"/>
                      <a:r>
                        <a:rPr lang="en-US" sz="1600" kern="100" dirty="0">
                          <a:solidFill>
                            <a:srgbClr val="3333FF"/>
                          </a:solidFill>
                          <a:effectLst/>
                        </a:rPr>
                        <a:t>X-band LLRF requirement</a:t>
                      </a:r>
                      <a:endParaRPr lang="zh-CN" sz="1600" kern="100" dirty="0">
                        <a:solidFill>
                          <a:srgbClr val="3333FF"/>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462993027"/>
                  </a:ext>
                </a:extLst>
              </a:tr>
              <a:tr h="231637">
                <a:tc>
                  <a:txBody>
                    <a:bodyPr/>
                    <a:lstStyle/>
                    <a:p>
                      <a:pPr algn="just"/>
                      <a:r>
                        <a:rPr lang="en-US" sz="1600" kern="100" dirty="0">
                          <a:solidFill>
                            <a:schemeClr val="tx1"/>
                          </a:solidFill>
                          <a:effectLst/>
                        </a:rPr>
                        <a:t>Parameters</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value</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Units</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5033378"/>
                  </a:ext>
                </a:extLst>
              </a:tr>
              <a:tr h="231637">
                <a:tc>
                  <a:txBody>
                    <a:bodyPr/>
                    <a:lstStyle/>
                    <a:p>
                      <a:pPr algn="just"/>
                      <a:r>
                        <a:rPr lang="en-US" sz="1600" kern="100">
                          <a:solidFill>
                            <a:schemeClr val="tx1"/>
                          </a:solidFill>
                          <a:effectLst/>
                        </a:rPr>
                        <a:t>Frequency</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11988.889</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MHz</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9166498"/>
                  </a:ext>
                </a:extLst>
              </a:tr>
              <a:tr h="231637">
                <a:tc>
                  <a:txBody>
                    <a:bodyPr/>
                    <a:lstStyle/>
                    <a:p>
                      <a:pPr algn="just"/>
                      <a:r>
                        <a:rPr lang="en-US" sz="1600" kern="100" dirty="0">
                          <a:solidFill>
                            <a:schemeClr val="tx1"/>
                          </a:solidFill>
                          <a:effectLst/>
                        </a:rPr>
                        <a:t>Amplitude(RMS)</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0.15</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8189587"/>
                  </a:ext>
                </a:extLst>
              </a:tr>
              <a:tr h="231637">
                <a:tc>
                  <a:txBody>
                    <a:bodyPr/>
                    <a:lstStyle/>
                    <a:p>
                      <a:pPr algn="just"/>
                      <a:r>
                        <a:rPr lang="en-US" sz="1600" kern="100">
                          <a:solidFill>
                            <a:schemeClr val="tx1"/>
                          </a:solidFill>
                          <a:effectLst/>
                        </a:rPr>
                        <a:t>Phase(RMS)</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0.15</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Deg</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2704954"/>
                  </a:ext>
                </a:extLst>
              </a:tr>
              <a:tr h="231637">
                <a:tc>
                  <a:txBody>
                    <a:bodyPr/>
                    <a:lstStyle/>
                    <a:p>
                      <a:pPr algn="just"/>
                      <a:r>
                        <a:rPr lang="en-US" sz="1600" kern="100">
                          <a:solidFill>
                            <a:schemeClr val="tx1"/>
                          </a:solidFill>
                          <a:effectLst/>
                        </a:rPr>
                        <a:t>Operation mode</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a:solidFill>
                            <a:schemeClr val="tx1"/>
                          </a:solidFill>
                          <a:effectLst/>
                        </a:rPr>
                        <a:t>50</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600" kern="100" dirty="0">
                          <a:solidFill>
                            <a:schemeClr val="tx1"/>
                          </a:solidFill>
                          <a:effectLst/>
                        </a:rPr>
                        <a:t>Hz</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2163593"/>
                  </a:ext>
                </a:extLst>
              </a:tr>
            </a:tbl>
          </a:graphicData>
        </a:graphic>
      </p:graphicFrame>
      <p:sp>
        <p:nvSpPr>
          <p:cNvPr id="8" name="页脚占位符 1">
            <a:extLst>
              <a:ext uri="{FF2B5EF4-FFF2-40B4-BE49-F238E27FC236}">
                <a16:creationId xmlns:a16="http://schemas.microsoft.com/office/drawing/2014/main" id="{437940D5-13F6-F7DF-50B8-E7B31372DE33}"/>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fficeArt object" descr="图片 33">
            <a:extLst>
              <a:ext uri="{FF2B5EF4-FFF2-40B4-BE49-F238E27FC236}">
                <a16:creationId xmlns:a16="http://schemas.microsoft.com/office/drawing/2014/main" id="{F0DA7E3F-9F86-0B94-9CDD-0770568F8587}"/>
              </a:ext>
            </a:extLst>
          </p:cNvPr>
          <p:cNvPicPr>
            <a:picLocks noChangeAspect="1"/>
          </p:cNvPicPr>
          <p:nvPr/>
        </p:nvPicPr>
        <p:blipFill>
          <a:blip r:embed="rId2"/>
          <a:stretch>
            <a:fillRect/>
          </a:stretch>
        </p:blipFill>
        <p:spPr>
          <a:xfrm>
            <a:off x="7008812" y="699238"/>
            <a:ext cx="4619625" cy="2643187"/>
          </a:xfrm>
          <a:prstGeom prst="rect">
            <a:avLst/>
          </a:prstGeom>
          <a:ln w="9525" cap="flat">
            <a:solidFill>
              <a:schemeClr val="tx1">
                <a:lumMod val="95000"/>
                <a:lumOff val="5000"/>
              </a:schemeClr>
            </a:solidFill>
            <a:prstDash val="solid"/>
            <a:miter lim="400000"/>
            <a:headEnd/>
            <a:tailEnd/>
          </a:ln>
          <a:effectLst/>
        </p:spPr>
      </p:pic>
      <p:sp>
        <p:nvSpPr>
          <p:cNvPr id="52228" name="标题 1">
            <a:extLst>
              <a:ext uri="{FF2B5EF4-FFF2-40B4-BE49-F238E27FC236}">
                <a16:creationId xmlns:a16="http://schemas.microsoft.com/office/drawing/2014/main" id="{EB47716D-F37B-8555-8661-C0CFF9BA2672}"/>
              </a:ext>
            </a:extLst>
          </p:cNvPr>
          <p:cNvSpPr txBox="1">
            <a:spLocks noChangeArrowheads="1"/>
          </p:cNvSpPr>
          <p:nvPr/>
        </p:nvSpPr>
        <p:spPr bwMode="auto">
          <a:xfrm>
            <a:off x="5879976" y="-39272"/>
            <a:ext cx="6194425" cy="765175"/>
          </a:xfrm>
          <a:prstGeom prst="rect">
            <a:avLst/>
          </a:prstGeom>
          <a:no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Clr>
                <a:srgbClr val="C00000"/>
              </a:buClr>
              <a:buSzPct val="90000"/>
              <a:buFont typeface="Wingdings" panose="05000000000000000000" pitchFamily="2" charset="2"/>
              <a:buNone/>
              <a:defRPr/>
            </a:pPr>
            <a:r>
              <a:rPr lang="en-US" altLang="zh-CN" sz="4000" b="1" dirty="0">
                <a:solidFill>
                  <a:srgbClr val="0E6EB8"/>
                </a:solidFill>
                <a:latin typeface="+mj-lt"/>
                <a:ea typeface="+mj-ea"/>
                <a:cs typeface="+mj-cs"/>
              </a:rPr>
              <a:t>RF Front-end</a:t>
            </a:r>
            <a:endParaRPr lang="zh-CN" altLang="en-US" sz="4000" b="1" dirty="0">
              <a:solidFill>
                <a:srgbClr val="0E6EB8"/>
              </a:solidFill>
              <a:latin typeface="+mj-lt"/>
              <a:ea typeface="+mj-ea"/>
              <a:cs typeface="+mj-cs"/>
            </a:endParaRPr>
          </a:p>
        </p:txBody>
      </p:sp>
      <p:graphicFrame>
        <p:nvGraphicFramePr>
          <p:cNvPr id="2" name="表格 1">
            <a:extLst>
              <a:ext uri="{FF2B5EF4-FFF2-40B4-BE49-F238E27FC236}">
                <a16:creationId xmlns:a16="http://schemas.microsoft.com/office/drawing/2014/main" id="{84AB6253-C309-5E8F-582B-B775436EC0A4}"/>
              </a:ext>
            </a:extLst>
          </p:cNvPr>
          <p:cNvGraphicFramePr>
            <a:graphicFrameLocks noGrp="1"/>
          </p:cNvGraphicFramePr>
          <p:nvPr>
            <p:extLst>
              <p:ext uri="{D42A27DB-BD31-4B8C-83A1-F6EECF244321}">
                <p14:modId xmlns:p14="http://schemas.microsoft.com/office/powerpoint/2010/main" val="232204727"/>
              </p:ext>
            </p:extLst>
          </p:nvPr>
        </p:nvGraphicFramePr>
        <p:xfrm>
          <a:off x="191344" y="980728"/>
          <a:ext cx="6652280" cy="1958978"/>
        </p:xfrm>
        <a:graphic>
          <a:graphicData uri="http://schemas.openxmlformats.org/drawingml/2006/table">
            <a:tbl>
              <a:tblPr>
                <a:tableStyleId>{21E4AEA4-8DFA-4A89-87EB-49C32662AFE0}</a:tableStyleId>
              </a:tblPr>
              <a:tblGrid>
                <a:gridCol w="1149188">
                  <a:extLst>
                    <a:ext uri="{9D8B030D-6E8A-4147-A177-3AD203B41FA5}">
                      <a16:colId xmlns:a16="http://schemas.microsoft.com/office/drawing/2014/main" val="20000"/>
                    </a:ext>
                  </a:extLst>
                </a:gridCol>
                <a:gridCol w="1097872">
                  <a:extLst>
                    <a:ext uri="{9D8B030D-6E8A-4147-A177-3AD203B41FA5}">
                      <a16:colId xmlns:a16="http://schemas.microsoft.com/office/drawing/2014/main" val="20001"/>
                    </a:ext>
                  </a:extLst>
                </a:gridCol>
                <a:gridCol w="1294462">
                  <a:extLst>
                    <a:ext uri="{9D8B030D-6E8A-4147-A177-3AD203B41FA5}">
                      <a16:colId xmlns:a16="http://schemas.microsoft.com/office/drawing/2014/main" val="20002"/>
                    </a:ext>
                  </a:extLst>
                </a:gridCol>
                <a:gridCol w="1098595">
                  <a:extLst>
                    <a:ext uri="{9D8B030D-6E8A-4147-A177-3AD203B41FA5}">
                      <a16:colId xmlns:a16="http://schemas.microsoft.com/office/drawing/2014/main" val="20003"/>
                    </a:ext>
                  </a:extLst>
                </a:gridCol>
                <a:gridCol w="788027">
                  <a:extLst>
                    <a:ext uri="{9D8B030D-6E8A-4147-A177-3AD203B41FA5}">
                      <a16:colId xmlns:a16="http://schemas.microsoft.com/office/drawing/2014/main" val="20004"/>
                    </a:ext>
                  </a:extLst>
                </a:gridCol>
                <a:gridCol w="1224136">
                  <a:extLst>
                    <a:ext uri="{9D8B030D-6E8A-4147-A177-3AD203B41FA5}">
                      <a16:colId xmlns:a16="http://schemas.microsoft.com/office/drawing/2014/main" val="20005"/>
                    </a:ext>
                  </a:extLst>
                </a:gridCol>
              </a:tblGrid>
              <a:tr h="279854">
                <a:tc>
                  <a:txBody>
                    <a:bodyPr/>
                    <a:lstStyle/>
                    <a:p>
                      <a:pPr algn="just"/>
                      <a:r>
                        <a:rPr lang="en-US" altLang="zh-CN" sz="1400" kern="100" dirty="0">
                          <a:effectLst/>
                        </a:rPr>
                        <a:t>Types</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b"/>
                </a:tc>
                <a:tc>
                  <a:txBody>
                    <a:bodyPr/>
                    <a:lstStyle/>
                    <a:p>
                      <a:pPr algn="just"/>
                      <a:r>
                        <a:rPr lang="en-US" altLang="zh-CN" sz="1400" kern="100" dirty="0">
                          <a:effectLst/>
                        </a:rPr>
                        <a:t>Ref in/M</a:t>
                      </a:r>
                      <a:r>
                        <a:rPr lang="en-US" sz="1400" kern="100" dirty="0">
                          <a:effectLst/>
                        </a:rPr>
                        <a:t>Hz)</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b"/>
                </a:tc>
                <a:tc>
                  <a:txBody>
                    <a:bodyPr/>
                    <a:lstStyle/>
                    <a:p>
                      <a:pPr algn="just"/>
                      <a:r>
                        <a:rPr lang="en-US" altLang="zh-CN" sz="1400" kern="100" dirty="0">
                          <a:effectLst/>
                        </a:rPr>
                        <a:t>frequency</a:t>
                      </a:r>
                      <a:r>
                        <a:rPr lang="en-US" sz="1400" kern="100" dirty="0">
                          <a:effectLst/>
                        </a:rPr>
                        <a:t>/MHz</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b"/>
                </a:tc>
                <a:tc>
                  <a:txBody>
                    <a:bodyPr/>
                    <a:lstStyle/>
                    <a:p>
                      <a:pPr algn="just"/>
                      <a:r>
                        <a:rPr lang="en-US" sz="1400" kern="100" dirty="0">
                          <a:effectLst/>
                        </a:rPr>
                        <a:t>LO/MHz</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b"/>
                </a:tc>
                <a:tc>
                  <a:txBody>
                    <a:bodyPr/>
                    <a:lstStyle/>
                    <a:p>
                      <a:pPr algn="just"/>
                      <a:r>
                        <a:rPr lang="en-US" sz="1400" kern="100" dirty="0">
                          <a:effectLst/>
                        </a:rPr>
                        <a:t>IF/MHz</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b"/>
                </a:tc>
                <a:tc>
                  <a:txBody>
                    <a:bodyPr/>
                    <a:lstStyle/>
                    <a:p>
                      <a:pPr algn="just"/>
                      <a:r>
                        <a:rPr lang="en-US" altLang="zh-CN" sz="1400" kern="100" dirty="0">
                          <a:effectLst/>
                        </a:rPr>
                        <a:t>Ref out/M</a:t>
                      </a:r>
                      <a:r>
                        <a:rPr lang="en-US" sz="1400" kern="100" dirty="0">
                          <a:effectLst/>
                        </a:rPr>
                        <a:t>Hz)</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b"/>
                </a:tc>
                <a:extLst>
                  <a:ext uri="{0D108BD9-81ED-4DB2-BD59-A6C34878D82A}">
                    <a16:rowId xmlns:a16="http://schemas.microsoft.com/office/drawing/2014/main" val="10000"/>
                  </a:ext>
                </a:extLst>
              </a:tr>
              <a:tr h="279854">
                <a:tc>
                  <a:txBody>
                    <a:bodyPr/>
                    <a:lstStyle/>
                    <a:p>
                      <a:pPr algn="just"/>
                      <a:r>
                        <a:rPr lang="en-US" altLang="zh-CN" sz="1400" kern="100" dirty="0">
                          <a:effectLst/>
                        </a:rPr>
                        <a:t>VHF gun</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ctr"/>
                </a:tc>
                <a:tc>
                  <a:txBody>
                    <a:bodyPr/>
                    <a:lstStyle/>
                    <a:p>
                      <a:pPr algn="just"/>
                      <a:r>
                        <a:rPr lang="en-US" sz="1400" kern="100" dirty="0">
                          <a:effectLst/>
                        </a:rPr>
                        <a:t>1300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tc>
                <a:tc>
                  <a:txBody>
                    <a:bodyPr/>
                    <a:lstStyle/>
                    <a:p>
                      <a:pPr algn="just"/>
                      <a:r>
                        <a:rPr lang="en-US" sz="1400" kern="100" dirty="0">
                          <a:effectLst/>
                        </a:rPr>
                        <a:t>216.67</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ctr"/>
                </a:tc>
                <a:tc>
                  <a:txBody>
                    <a:bodyPr/>
                    <a:lstStyle/>
                    <a:p>
                      <a:pPr algn="just"/>
                      <a:r>
                        <a:rPr lang="en-US" sz="1400" kern="100">
                          <a:effectLst/>
                        </a:rPr>
                        <a:t>236.4</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ctr"/>
                </a:tc>
                <a:tc>
                  <a:txBody>
                    <a:bodyPr/>
                    <a:lstStyle/>
                    <a:p>
                      <a:pPr algn="just"/>
                      <a:r>
                        <a:rPr lang="en-US" sz="1400" kern="100">
                          <a:effectLst/>
                        </a:rPr>
                        <a:t>19.7</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ctr"/>
                </a:tc>
                <a:tc>
                  <a:txBody>
                    <a:bodyPr/>
                    <a:lstStyle/>
                    <a:p>
                      <a:pPr algn="just"/>
                      <a:r>
                        <a:rPr lang="en-US" sz="1400" kern="100" dirty="0">
                          <a:effectLst/>
                        </a:rPr>
                        <a:t>1300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0001"/>
                  </a:ext>
                </a:extLst>
              </a:tr>
              <a:tr h="279854">
                <a:tc>
                  <a:txBody>
                    <a:bodyPr/>
                    <a:lstStyle/>
                    <a:p>
                      <a:pPr algn="just"/>
                      <a:r>
                        <a:rPr lang="en-US" altLang="zh-CN" sz="1400" kern="100" dirty="0">
                          <a:effectLst/>
                        </a:rPr>
                        <a:t>Buncher</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ctr"/>
                </a:tc>
                <a:tc>
                  <a:txBody>
                    <a:bodyPr/>
                    <a:lstStyle/>
                    <a:p>
                      <a:pPr algn="just"/>
                      <a:r>
                        <a:rPr lang="en-US" sz="1400" kern="100" dirty="0">
                          <a:effectLst/>
                        </a:rPr>
                        <a:t>1300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tc>
                <a:tc>
                  <a:txBody>
                    <a:bodyPr/>
                    <a:lstStyle/>
                    <a:p>
                      <a:pPr algn="just"/>
                      <a:r>
                        <a:rPr lang="en-US" sz="1400" kern="100">
                          <a:effectLst/>
                        </a:rPr>
                        <a:t>1300</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ctr"/>
                </a:tc>
                <a:tc>
                  <a:txBody>
                    <a:bodyPr/>
                    <a:lstStyle/>
                    <a:p>
                      <a:pPr algn="just"/>
                      <a:r>
                        <a:rPr lang="en-US" sz="1400" kern="100">
                          <a:effectLst/>
                        </a:rPr>
                        <a:t>1319.70</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ctr"/>
                </a:tc>
                <a:tc>
                  <a:txBody>
                    <a:bodyPr/>
                    <a:lstStyle/>
                    <a:p>
                      <a:pPr algn="just"/>
                      <a:r>
                        <a:rPr lang="en-US" sz="1400" kern="100">
                          <a:effectLst/>
                        </a:rPr>
                        <a:t>19.7</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ctr"/>
                </a:tc>
                <a:tc>
                  <a:txBody>
                    <a:bodyPr/>
                    <a:lstStyle/>
                    <a:p>
                      <a:pPr algn="just"/>
                      <a:r>
                        <a:rPr lang="en-US" sz="1400" kern="100" dirty="0">
                          <a:effectLst/>
                        </a:rPr>
                        <a:t>1300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r h="279854">
                <a:tc>
                  <a:txBody>
                    <a:bodyPr/>
                    <a:lstStyle/>
                    <a:p>
                      <a:pPr algn="just"/>
                      <a:r>
                        <a:rPr lang="en-US" sz="1400" kern="100" dirty="0">
                          <a:effectLst/>
                        </a:rPr>
                        <a:t>S TDS</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ctr"/>
                </a:tc>
                <a:tc>
                  <a:txBody>
                    <a:bodyPr/>
                    <a:lstStyle/>
                    <a:p>
                      <a:pPr algn="just"/>
                      <a:r>
                        <a:rPr lang="en-US" sz="1400" kern="100" dirty="0">
                          <a:effectLst/>
                        </a:rPr>
                        <a:t>1300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tc>
                <a:tc>
                  <a:txBody>
                    <a:bodyPr/>
                    <a:lstStyle/>
                    <a:p>
                      <a:pPr algn="just"/>
                      <a:r>
                        <a:rPr lang="en-US" sz="1400" kern="100">
                          <a:effectLst/>
                        </a:rPr>
                        <a:t>2997.2</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ctr">
                    <a:lnB w="12700" cap="flat" cmpd="sng" algn="ctr">
                      <a:noFill/>
                      <a:prstDash val="solid"/>
                      <a:round/>
                      <a:headEnd type="none" w="med" len="med"/>
                      <a:tailEnd type="none" w="med" len="med"/>
                    </a:lnB>
                  </a:tcPr>
                </a:tc>
                <a:tc>
                  <a:txBody>
                    <a:bodyPr/>
                    <a:lstStyle/>
                    <a:p>
                      <a:pPr algn="just"/>
                      <a:r>
                        <a:rPr lang="en-US" sz="1400" kern="100">
                          <a:effectLst/>
                        </a:rPr>
                        <a:t>3016.9</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ctr"/>
                </a:tc>
                <a:tc>
                  <a:txBody>
                    <a:bodyPr/>
                    <a:lstStyle/>
                    <a:p>
                      <a:pPr algn="just"/>
                      <a:r>
                        <a:rPr lang="en-US" sz="1400" kern="100">
                          <a:effectLst/>
                        </a:rPr>
                        <a:t>19.7</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ctr"/>
                </a:tc>
                <a:tc>
                  <a:txBody>
                    <a:bodyPr/>
                    <a:lstStyle/>
                    <a:p>
                      <a:pPr algn="just"/>
                      <a:r>
                        <a:rPr lang="en-US" sz="1400" kern="100" dirty="0">
                          <a:effectLst/>
                        </a:rPr>
                        <a:t>1300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0003"/>
                  </a:ext>
                </a:extLst>
              </a:tr>
              <a:tr h="279854">
                <a:tc>
                  <a:txBody>
                    <a:bodyPr/>
                    <a:lstStyle/>
                    <a:p>
                      <a:pPr algn="just"/>
                      <a:r>
                        <a:rPr lang="en-US" sz="1400" kern="100" dirty="0">
                          <a:effectLst/>
                        </a:rPr>
                        <a:t>X </a:t>
                      </a:r>
                      <a:r>
                        <a:rPr lang="en-US" altLang="zh-CN" sz="1400" kern="100" dirty="0">
                          <a:effectLst/>
                        </a:rPr>
                        <a:t>TDS</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ctr"/>
                </a:tc>
                <a:tc>
                  <a:txBody>
                    <a:bodyPr/>
                    <a:lstStyle/>
                    <a:p>
                      <a:pPr algn="just"/>
                      <a:r>
                        <a:rPr lang="en-US" sz="1400" kern="100" dirty="0">
                          <a:effectLst/>
                        </a:rPr>
                        <a:t>1300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R w="12700" cap="flat" cmpd="sng" algn="ctr">
                      <a:noFill/>
                      <a:prstDash val="solid"/>
                      <a:round/>
                      <a:headEnd type="none" w="med" len="med"/>
                      <a:tailEnd type="none" w="med" len="med"/>
                    </a:lnR>
                  </a:tcPr>
                </a:tc>
                <a:tc>
                  <a:txBody>
                    <a:bodyPr/>
                    <a:lstStyle/>
                    <a:p>
                      <a:pPr algn="just"/>
                      <a:r>
                        <a:rPr lang="en-US" sz="1400" kern="100" dirty="0">
                          <a:effectLst/>
                        </a:rPr>
                        <a:t>11988.9</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en-US" sz="1400" kern="100" dirty="0">
                          <a:effectLst/>
                        </a:rPr>
                        <a:t>11700+308</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ctr">
                    <a:lnL w="12700" cap="flat" cmpd="sng" algn="ctr">
                      <a:noFill/>
                      <a:prstDash val="solid"/>
                      <a:round/>
                      <a:headEnd type="none" w="med" len="med"/>
                      <a:tailEnd type="none" w="med" len="med"/>
                    </a:lnL>
                  </a:tcPr>
                </a:tc>
                <a:tc>
                  <a:txBody>
                    <a:bodyPr/>
                    <a:lstStyle/>
                    <a:p>
                      <a:pPr algn="just"/>
                      <a:r>
                        <a:rPr lang="en-US" sz="1400" kern="100">
                          <a:effectLst/>
                        </a:rPr>
                        <a:t>19.7</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ctr"/>
                </a:tc>
                <a:tc>
                  <a:txBody>
                    <a:bodyPr/>
                    <a:lstStyle/>
                    <a:p>
                      <a:pPr algn="just"/>
                      <a:r>
                        <a:rPr lang="en-US" sz="1400" kern="100" dirty="0">
                          <a:effectLst/>
                        </a:rPr>
                        <a:t>1300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0004"/>
                  </a:ext>
                </a:extLst>
              </a:tr>
              <a:tr h="279854">
                <a:tc>
                  <a:txBody>
                    <a:bodyPr/>
                    <a:lstStyle/>
                    <a:p>
                      <a:pPr algn="just"/>
                      <a:r>
                        <a:rPr lang="en-US" sz="1400" kern="100" dirty="0">
                          <a:effectLst/>
                        </a:rPr>
                        <a:t>1.3GHz</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ctr"/>
                </a:tc>
                <a:tc>
                  <a:txBody>
                    <a:bodyPr/>
                    <a:lstStyle/>
                    <a:p>
                      <a:pPr algn="just"/>
                      <a:r>
                        <a:rPr lang="en-US" sz="1400" kern="100" dirty="0">
                          <a:effectLst/>
                        </a:rPr>
                        <a:t>1300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tc>
                <a:tc>
                  <a:txBody>
                    <a:bodyPr/>
                    <a:lstStyle/>
                    <a:p>
                      <a:pPr algn="just"/>
                      <a:r>
                        <a:rPr lang="en-US" sz="1400" kern="100">
                          <a:effectLst/>
                        </a:rPr>
                        <a:t>1300</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ctr">
                    <a:lnT w="12700" cap="flat" cmpd="sng" algn="ctr">
                      <a:noFill/>
                      <a:prstDash val="solid"/>
                      <a:round/>
                      <a:headEnd type="none" w="med" len="med"/>
                      <a:tailEnd type="none" w="med" len="med"/>
                    </a:lnT>
                  </a:tcPr>
                </a:tc>
                <a:tc>
                  <a:txBody>
                    <a:bodyPr/>
                    <a:lstStyle/>
                    <a:p>
                      <a:pPr algn="just"/>
                      <a:r>
                        <a:rPr lang="en-US" sz="1400" kern="100">
                          <a:effectLst/>
                        </a:rPr>
                        <a:t>1319.70</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ctr"/>
                </a:tc>
                <a:tc>
                  <a:txBody>
                    <a:bodyPr/>
                    <a:lstStyle/>
                    <a:p>
                      <a:pPr algn="just"/>
                      <a:r>
                        <a:rPr lang="en-US" sz="1400" kern="100">
                          <a:effectLst/>
                        </a:rPr>
                        <a:t>19.7</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ctr"/>
                </a:tc>
                <a:tc>
                  <a:txBody>
                    <a:bodyPr/>
                    <a:lstStyle/>
                    <a:p>
                      <a:pPr algn="just"/>
                      <a:r>
                        <a:rPr lang="en-US" sz="1400" kern="100" dirty="0">
                          <a:effectLst/>
                        </a:rPr>
                        <a:t>1300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0005"/>
                  </a:ext>
                </a:extLst>
              </a:tr>
              <a:tr h="279854">
                <a:tc>
                  <a:txBody>
                    <a:bodyPr/>
                    <a:lstStyle/>
                    <a:p>
                      <a:pPr algn="just"/>
                      <a:r>
                        <a:rPr lang="en-US" sz="1400" kern="100" dirty="0">
                          <a:effectLst/>
                        </a:rPr>
                        <a:t>3.9G</a:t>
                      </a:r>
                      <a:r>
                        <a:rPr lang="en-US" altLang="zh-CN" sz="1400" kern="100" dirty="0">
                          <a:effectLst/>
                        </a:rPr>
                        <a:t>Hz</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ctr"/>
                </a:tc>
                <a:tc>
                  <a:txBody>
                    <a:bodyPr/>
                    <a:lstStyle/>
                    <a:p>
                      <a:pPr algn="just"/>
                      <a:r>
                        <a:rPr lang="en-US" sz="1400" kern="100" dirty="0">
                          <a:effectLst/>
                        </a:rPr>
                        <a:t>1300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tc>
                <a:tc>
                  <a:txBody>
                    <a:bodyPr/>
                    <a:lstStyle/>
                    <a:p>
                      <a:pPr algn="just"/>
                      <a:r>
                        <a:rPr lang="en-US" sz="1400" kern="100">
                          <a:effectLst/>
                        </a:rPr>
                        <a:t>3900</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ctr"/>
                </a:tc>
                <a:tc>
                  <a:txBody>
                    <a:bodyPr/>
                    <a:lstStyle/>
                    <a:p>
                      <a:pPr algn="just"/>
                      <a:r>
                        <a:rPr lang="en-US" sz="1400" kern="100">
                          <a:effectLst/>
                        </a:rPr>
                        <a:t>3919.7</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ctr"/>
                </a:tc>
                <a:tc>
                  <a:txBody>
                    <a:bodyPr/>
                    <a:lstStyle/>
                    <a:p>
                      <a:pPr algn="just"/>
                      <a:r>
                        <a:rPr lang="en-US" sz="1400" kern="100">
                          <a:effectLst/>
                        </a:rPr>
                        <a:t>19.7</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5081" marR="5081" marT="5080" marB="0" anchor="ctr"/>
                </a:tc>
                <a:tc>
                  <a:txBody>
                    <a:bodyPr/>
                    <a:lstStyle/>
                    <a:p>
                      <a:pPr algn="just"/>
                      <a:r>
                        <a:rPr lang="en-US" sz="1400" kern="100" dirty="0">
                          <a:effectLst/>
                        </a:rPr>
                        <a:t>1300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0006"/>
                  </a:ext>
                </a:extLst>
              </a:tr>
            </a:tbl>
          </a:graphicData>
        </a:graphic>
      </p:graphicFrame>
      <p:sp>
        <p:nvSpPr>
          <p:cNvPr id="4" name="文本框 18">
            <a:extLst>
              <a:ext uri="{FF2B5EF4-FFF2-40B4-BE49-F238E27FC236}">
                <a16:creationId xmlns:a16="http://schemas.microsoft.com/office/drawing/2014/main" id="{E8D81BFB-B06F-B425-411F-58A8B8D45181}"/>
              </a:ext>
            </a:extLst>
          </p:cNvPr>
          <p:cNvSpPr txBox="1">
            <a:spLocks noChangeArrowheads="1"/>
          </p:cNvSpPr>
          <p:nvPr/>
        </p:nvSpPr>
        <p:spPr bwMode="auto">
          <a:xfrm>
            <a:off x="7536159" y="3425124"/>
            <a:ext cx="4092277"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lnSpc>
                <a:spcPts val="2200"/>
              </a:lnSpc>
              <a:spcBef>
                <a:spcPts val="250"/>
              </a:spcBef>
              <a:spcAft>
                <a:spcPts val="600"/>
              </a:spcAft>
              <a:buFontTx/>
              <a:buNone/>
            </a:pPr>
            <a:r>
              <a:rPr lang="en-US" altLang="zh-CN" sz="1800" dirty="0">
                <a:solidFill>
                  <a:srgbClr val="000000"/>
                </a:solidFill>
                <a:latin typeface="宋体" panose="02010600030101010101" pitchFamily="2" charset="-122"/>
              </a:rPr>
              <a:t>1.3GHz LLRF front-end signa flow</a:t>
            </a:r>
            <a:endParaRPr lang="zh-CN" altLang="zh-CN" sz="1800" dirty="0">
              <a:solidFill>
                <a:srgbClr val="000000"/>
              </a:solidFill>
              <a:latin typeface="宋体" panose="02010600030101010101" pitchFamily="2" charset="-122"/>
            </a:endParaRPr>
          </a:p>
        </p:txBody>
      </p:sp>
      <p:pic>
        <p:nvPicPr>
          <p:cNvPr id="6" name="图片 10">
            <a:extLst>
              <a:ext uri="{FF2B5EF4-FFF2-40B4-BE49-F238E27FC236}">
                <a16:creationId xmlns:a16="http://schemas.microsoft.com/office/drawing/2014/main" id="{046078BB-F84E-621D-D1F1-E6AC7FA11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60" y="3215739"/>
            <a:ext cx="5976664" cy="268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18">
            <a:extLst>
              <a:ext uri="{FF2B5EF4-FFF2-40B4-BE49-F238E27FC236}">
                <a16:creationId xmlns:a16="http://schemas.microsoft.com/office/drawing/2014/main" id="{EBF0DF03-4FFA-91F7-8D6A-F1808CDBC6AA}"/>
              </a:ext>
            </a:extLst>
          </p:cNvPr>
          <p:cNvSpPr txBox="1">
            <a:spLocks noChangeArrowheads="1"/>
          </p:cNvSpPr>
          <p:nvPr/>
        </p:nvSpPr>
        <p:spPr bwMode="auto">
          <a:xfrm>
            <a:off x="623392" y="6010285"/>
            <a:ext cx="4092277"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lnSpc>
                <a:spcPts val="2200"/>
              </a:lnSpc>
              <a:spcBef>
                <a:spcPts val="250"/>
              </a:spcBef>
              <a:spcAft>
                <a:spcPts val="600"/>
              </a:spcAft>
              <a:buFontTx/>
              <a:buNone/>
            </a:pPr>
            <a:r>
              <a:rPr lang="en-US" altLang="zh-CN" sz="1800" dirty="0">
                <a:solidFill>
                  <a:srgbClr val="000000"/>
                </a:solidFill>
                <a:latin typeface="宋体" panose="02010600030101010101" pitchFamily="2" charset="-122"/>
              </a:rPr>
              <a:t>X-band LO, up and down converter</a:t>
            </a:r>
            <a:endParaRPr lang="zh-CN" altLang="zh-CN" sz="1800" dirty="0">
              <a:solidFill>
                <a:srgbClr val="000000"/>
              </a:solidFill>
              <a:latin typeface="宋体" panose="02010600030101010101" pitchFamily="2" charset="-122"/>
            </a:endParaRPr>
          </a:p>
        </p:txBody>
      </p:sp>
      <p:sp>
        <p:nvSpPr>
          <p:cNvPr id="5" name="页脚占位符 1">
            <a:extLst>
              <a:ext uri="{FF2B5EF4-FFF2-40B4-BE49-F238E27FC236}">
                <a16:creationId xmlns:a16="http://schemas.microsoft.com/office/drawing/2014/main" id="{AE81D966-50D6-6DCB-F69A-5C36FDEFC8C3}"/>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pic>
        <p:nvPicPr>
          <p:cNvPr id="8" name="图片 21">
            <a:extLst>
              <a:ext uri="{FF2B5EF4-FFF2-40B4-BE49-F238E27FC236}">
                <a16:creationId xmlns:a16="http://schemas.microsoft.com/office/drawing/2014/main" id="{5E33D2D0-8E86-819D-0475-E2924F351D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9853" t="7179" r="12350" b="10172"/>
          <a:stretch>
            <a:fillRect/>
          </a:stretch>
        </p:blipFill>
        <p:spPr bwMode="auto">
          <a:xfrm rot="10800000">
            <a:off x="6265486" y="3861699"/>
            <a:ext cx="2541345" cy="2074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a:extLst>
              <a:ext uri="{FF2B5EF4-FFF2-40B4-BE49-F238E27FC236}">
                <a16:creationId xmlns:a16="http://schemas.microsoft.com/office/drawing/2014/main" id="{00B20853-45C4-256B-21BE-A00996C25C4A}"/>
              </a:ext>
            </a:extLst>
          </p:cNvPr>
          <p:cNvPicPr>
            <a:picLocks noChangeAspect="1"/>
          </p:cNvPicPr>
          <p:nvPr/>
        </p:nvPicPr>
        <p:blipFill>
          <a:blip r:embed="rId5"/>
          <a:stretch>
            <a:fillRect/>
          </a:stretch>
        </p:blipFill>
        <p:spPr>
          <a:xfrm>
            <a:off x="8859873" y="3999861"/>
            <a:ext cx="3287688" cy="1551233"/>
          </a:xfrm>
          <a:prstGeom prst="rect">
            <a:avLst/>
          </a:prstGeom>
        </p:spPr>
      </p:pic>
      <p:sp>
        <p:nvSpPr>
          <p:cNvPr id="12" name="文本框 11">
            <a:extLst>
              <a:ext uri="{FF2B5EF4-FFF2-40B4-BE49-F238E27FC236}">
                <a16:creationId xmlns:a16="http://schemas.microsoft.com/office/drawing/2014/main" id="{FBB12315-A109-A90C-3FA4-5465FAAC2B78}"/>
              </a:ext>
            </a:extLst>
          </p:cNvPr>
          <p:cNvSpPr txBox="1"/>
          <p:nvPr/>
        </p:nvSpPr>
        <p:spPr>
          <a:xfrm>
            <a:off x="9269990" y="5839198"/>
            <a:ext cx="2467454" cy="369332"/>
          </a:xfrm>
          <a:prstGeom prst="rect">
            <a:avLst/>
          </a:prstGeom>
          <a:noFill/>
        </p:spPr>
        <p:txBody>
          <a:bodyPr wrap="square">
            <a:spAutoFit/>
          </a:bodyPr>
          <a:lstStyle/>
          <a:p>
            <a:r>
              <a:rPr lang="en-US" altLang="zh-CN" sz="1800" dirty="0">
                <a:solidFill>
                  <a:srgbClr val="000000"/>
                </a:solidFill>
                <a:latin typeface="宋体" panose="02010600030101010101" pitchFamily="2" charset="-122"/>
              </a:rPr>
              <a:t>X-band RF front-end</a:t>
            </a:r>
            <a:endParaRPr lang="zh-CN" altLang="en-US" dirty="0"/>
          </a:p>
        </p:txBody>
      </p:sp>
      <p:sp>
        <p:nvSpPr>
          <p:cNvPr id="13" name="文本框 12">
            <a:extLst>
              <a:ext uri="{FF2B5EF4-FFF2-40B4-BE49-F238E27FC236}">
                <a16:creationId xmlns:a16="http://schemas.microsoft.com/office/drawing/2014/main" id="{C331E816-BB06-D8FD-45A5-325FF986A7B8}"/>
              </a:ext>
            </a:extLst>
          </p:cNvPr>
          <p:cNvSpPr txBox="1"/>
          <p:nvPr/>
        </p:nvSpPr>
        <p:spPr>
          <a:xfrm>
            <a:off x="6122935" y="5905678"/>
            <a:ext cx="2826446" cy="369332"/>
          </a:xfrm>
          <a:prstGeom prst="rect">
            <a:avLst/>
          </a:prstGeom>
          <a:noFill/>
        </p:spPr>
        <p:txBody>
          <a:bodyPr wrap="square">
            <a:spAutoFit/>
          </a:bodyPr>
          <a:lstStyle/>
          <a:p>
            <a:r>
              <a:rPr lang="en-US" altLang="zh-CN" sz="1800" dirty="0">
                <a:solidFill>
                  <a:srgbClr val="000000"/>
                </a:solidFill>
                <a:latin typeface="宋体" panose="02010600030101010101" pitchFamily="2" charset="-122"/>
              </a:rPr>
              <a:t>L,S-band RF front-end</a:t>
            </a:r>
            <a:endParaRPr lang="zh-CN"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文本占位符 2">
            <a:extLst>
              <a:ext uri="{FF2B5EF4-FFF2-40B4-BE49-F238E27FC236}">
                <a16:creationId xmlns:a16="http://schemas.microsoft.com/office/drawing/2014/main" id="{BBC2C7E7-29EA-C867-9335-F6280D262F9C}"/>
              </a:ext>
            </a:extLst>
          </p:cNvPr>
          <p:cNvSpPr>
            <a:spLocks noGrp="1" noChangeArrowheads="1"/>
          </p:cNvSpPr>
          <p:nvPr>
            <p:ph type="body" sz="quarter" idx="10"/>
          </p:nvPr>
        </p:nvSpPr>
        <p:spPr>
          <a:xfrm>
            <a:off x="191344" y="765175"/>
            <a:ext cx="6473825" cy="5472112"/>
          </a:xfrm>
        </p:spPr>
        <p:txBody>
          <a:bodyPr/>
          <a:lstStyle/>
          <a:p>
            <a:pPr marL="285750" indent="-285750">
              <a:lnSpc>
                <a:spcPts val="2800"/>
              </a:lnSpc>
              <a:buClr>
                <a:schemeClr val="tx2"/>
              </a:buClr>
              <a:buFont typeface="Wingdings" panose="05000000000000000000" pitchFamily="2" charset="2"/>
              <a:buChar char="Ø"/>
            </a:pPr>
            <a:r>
              <a:rPr lang="en-US" altLang="zh-CN" sz="1800" dirty="0">
                <a:latin typeface="宋体" panose="02010600030101010101" pitchFamily="2" charset="-122"/>
                <a:ea typeface="宋体" panose="02010600030101010101" pitchFamily="2" charset="-122"/>
              </a:rPr>
              <a:t>6U Compact-PCI package</a:t>
            </a:r>
          </a:p>
          <a:p>
            <a:pPr marL="285750" indent="-285750">
              <a:lnSpc>
                <a:spcPts val="2800"/>
              </a:lnSpc>
              <a:buClr>
                <a:schemeClr val="tx2"/>
              </a:buClr>
              <a:buFont typeface="Wingdings" panose="05000000000000000000" pitchFamily="2" charset="2"/>
              <a:buChar char="Ø"/>
            </a:pPr>
            <a:r>
              <a:rPr lang="en-US" altLang="zh-CN" sz="1800" dirty="0">
                <a:latin typeface="宋体" panose="02010600030101010101" pitchFamily="2" charset="-122"/>
                <a:ea typeface="宋体" panose="02010600030101010101" pitchFamily="2" charset="-122"/>
              </a:rPr>
              <a:t>4 ADC channels </a:t>
            </a:r>
            <a:r>
              <a:rPr sz="1800" dirty="0">
                <a:latin typeface="宋体" panose="02010600030101010101" pitchFamily="2" charset="-122"/>
                <a:ea typeface="宋体" panose="02010600030101010101" pitchFamily="2" charset="-122"/>
              </a:rPr>
              <a:t>，</a:t>
            </a:r>
            <a:r>
              <a:rPr lang="en-US" altLang="zh-CN" sz="1800" dirty="0">
                <a:latin typeface="宋体" panose="02010600030101010101" pitchFamily="2" charset="-122"/>
                <a:ea typeface="宋体" panose="02010600030101010101" pitchFamily="2" charset="-122"/>
              </a:rPr>
              <a:t>2 DAC channels </a:t>
            </a:r>
          </a:p>
          <a:p>
            <a:pPr marL="685800" lvl="1" indent="-285750">
              <a:lnSpc>
                <a:spcPts val="2800"/>
              </a:lnSpc>
              <a:buClr>
                <a:schemeClr val="tx2"/>
              </a:buClr>
              <a:buFont typeface="Wingdings" panose="05000000000000000000" pitchFamily="2" charset="2"/>
              <a:buChar char="Ø"/>
            </a:pPr>
            <a:r>
              <a:rPr lang="en-US" altLang="zh-CN" sz="1600" dirty="0">
                <a:latin typeface="宋体" panose="02010600030101010101" pitchFamily="2" charset="-122"/>
                <a:ea typeface="汉仪中圆简"/>
              </a:rPr>
              <a:t>ADC</a:t>
            </a:r>
            <a:r>
              <a:rPr sz="1600" dirty="0">
                <a:latin typeface="宋体" panose="02010600030101010101" pitchFamily="2" charset="-122"/>
                <a:ea typeface="汉仪中圆简"/>
              </a:rPr>
              <a:t>：</a:t>
            </a:r>
            <a:r>
              <a:rPr lang="en-US" sz="1600" dirty="0">
                <a:latin typeface="宋体" panose="02010600030101010101" pitchFamily="2" charset="-122"/>
                <a:ea typeface="汉仪中圆简"/>
              </a:rPr>
              <a:t>forward</a:t>
            </a:r>
            <a:r>
              <a:rPr sz="1600" dirty="0">
                <a:latin typeface="宋体" panose="02010600030101010101" pitchFamily="2" charset="-122"/>
                <a:ea typeface="汉仪中圆简"/>
              </a:rPr>
              <a:t>、</a:t>
            </a:r>
            <a:r>
              <a:rPr lang="en-US" sz="1600" dirty="0">
                <a:latin typeface="宋体" panose="02010600030101010101" pitchFamily="2" charset="-122"/>
                <a:ea typeface="汉仪中圆简"/>
              </a:rPr>
              <a:t>reflected</a:t>
            </a:r>
            <a:r>
              <a:rPr sz="1600" dirty="0">
                <a:latin typeface="宋体" panose="02010600030101010101" pitchFamily="2" charset="-122"/>
                <a:ea typeface="汉仪中圆简"/>
              </a:rPr>
              <a:t>、</a:t>
            </a:r>
            <a:r>
              <a:rPr lang="en-US" sz="1600" dirty="0">
                <a:latin typeface="宋体" panose="02010600030101010101" pitchFamily="2" charset="-122"/>
                <a:ea typeface="汉仪中圆简"/>
              </a:rPr>
              <a:t>pick-up</a:t>
            </a:r>
            <a:endParaRPr lang="en-US" altLang="zh-CN" sz="1600" dirty="0">
              <a:latin typeface="宋体" panose="02010600030101010101" pitchFamily="2" charset="-122"/>
              <a:ea typeface="汉仪中圆简"/>
            </a:endParaRPr>
          </a:p>
          <a:p>
            <a:pPr marL="685800" lvl="1" indent="-285750">
              <a:lnSpc>
                <a:spcPts val="2800"/>
              </a:lnSpc>
              <a:buClr>
                <a:schemeClr val="tx2"/>
              </a:buClr>
              <a:buFont typeface="Wingdings" panose="05000000000000000000" pitchFamily="2" charset="2"/>
              <a:buChar char="Ø"/>
            </a:pPr>
            <a:r>
              <a:rPr lang="en-US" altLang="zh-CN" sz="1600" dirty="0">
                <a:latin typeface="宋体" panose="02010600030101010101" pitchFamily="2" charset="-122"/>
                <a:ea typeface="汉仪中圆简"/>
              </a:rPr>
              <a:t>DAC</a:t>
            </a:r>
            <a:r>
              <a:rPr sz="1600" dirty="0">
                <a:latin typeface="宋体" panose="02010600030101010101" pitchFamily="2" charset="-122"/>
                <a:ea typeface="汉仪中圆简"/>
              </a:rPr>
              <a:t>：</a:t>
            </a:r>
            <a:r>
              <a:rPr lang="en-US" altLang="zh-CN" sz="1600" dirty="0">
                <a:latin typeface="宋体" panose="02010600030101010101" pitchFamily="2" charset="-122"/>
                <a:ea typeface="汉仪中圆简"/>
              </a:rPr>
              <a:t>SSA(high power)</a:t>
            </a:r>
          </a:p>
          <a:p>
            <a:pPr marL="285750" indent="-285750">
              <a:lnSpc>
                <a:spcPts val="2800"/>
              </a:lnSpc>
              <a:buClr>
                <a:schemeClr val="tx2"/>
              </a:buClr>
              <a:buFont typeface="Wingdings" panose="05000000000000000000" pitchFamily="2" charset="2"/>
              <a:buChar char="Ø"/>
            </a:pPr>
            <a:r>
              <a:rPr lang="en-US" altLang="zh-CN" sz="1800" dirty="0">
                <a:latin typeface="宋体" panose="02010600030101010101" pitchFamily="2" charset="-122"/>
                <a:ea typeface="宋体" panose="02010600030101010101" pitchFamily="2" charset="-122"/>
              </a:rPr>
              <a:t>One trigger in port</a:t>
            </a:r>
          </a:p>
          <a:p>
            <a:pPr marL="285750" indent="-285750">
              <a:lnSpc>
                <a:spcPts val="2800"/>
              </a:lnSpc>
              <a:buClr>
                <a:schemeClr val="tx2"/>
              </a:buClr>
              <a:buFont typeface="Wingdings" panose="05000000000000000000" pitchFamily="2" charset="2"/>
              <a:buChar char="Ø"/>
            </a:pPr>
            <a:r>
              <a:rPr lang="en-US" altLang="zh-CN" sz="1800" dirty="0">
                <a:latin typeface="宋体" panose="02010600030101010101" pitchFamily="2" charset="-122"/>
                <a:ea typeface="宋体" panose="02010600030101010101" pitchFamily="2" charset="-122"/>
              </a:rPr>
              <a:t>ZYNQ</a:t>
            </a:r>
          </a:p>
          <a:p>
            <a:pPr marL="685800" lvl="1" indent="-285750">
              <a:lnSpc>
                <a:spcPts val="2800"/>
              </a:lnSpc>
              <a:buClr>
                <a:schemeClr val="tx2"/>
              </a:buClr>
              <a:buFont typeface="Wingdings" panose="05000000000000000000" pitchFamily="2" charset="2"/>
              <a:buChar char="Ø"/>
            </a:pPr>
            <a:r>
              <a:rPr lang="en-US" altLang="zh-CN" sz="2000" dirty="0">
                <a:latin typeface="宋体" panose="02010600030101010101" pitchFamily="2" charset="-122"/>
                <a:ea typeface="汉仪中圆简"/>
              </a:rPr>
              <a:t>FPGA(PL): </a:t>
            </a:r>
            <a:r>
              <a:rPr lang="en-US" altLang="zh-CN" sz="2000" dirty="0" err="1">
                <a:latin typeface="宋体" panose="02010600030101010101" pitchFamily="2" charset="-122"/>
                <a:ea typeface="汉仪中圆简"/>
              </a:rPr>
              <a:t>algrithme</a:t>
            </a:r>
            <a:endParaRPr lang="en-US" altLang="zh-CN" sz="2000" dirty="0">
              <a:latin typeface="宋体" panose="02010600030101010101" pitchFamily="2" charset="-122"/>
              <a:ea typeface="汉仪中圆简"/>
            </a:endParaRPr>
          </a:p>
          <a:p>
            <a:pPr marL="1085850" lvl="2" indent="-285750">
              <a:lnSpc>
                <a:spcPts val="2800"/>
              </a:lnSpc>
              <a:buClr>
                <a:schemeClr val="tx2"/>
              </a:buClr>
              <a:buFont typeface="Wingdings" panose="05000000000000000000" pitchFamily="2" charset="2"/>
              <a:buChar char="Ø"/>
            </a:pPr>
            <a:r>
              <a:rPr lang="en-US" altLang="zh-CN" sz="1800" dirty="0">
                <a:latin typeface="宋体" panose="02010600030101010101" pitchFamily="2" charset="-122"/>
                <a:ea typeface="汉仪中圆简"/>
              </a:rPr>
              <a:t>4Gb DDR3</a:t>
            </a:r>
            <a:r>
              <a:rPr sz="1800" dirty="0">
                <a:latin typeface="宋体" panose="02010600030101010101" pitchFamily="2" charset="-122"/>
                <a:ea typeface="汉仪中圆简"/>
              </a:rPr>
              <a:t>，</a:t>
            </a:r>
            <a:r>
              <a:rPr lang="en-US" sz="1800" dirty="0">
                <a:latin typeface="宋体" panose="02010600030101010101" pitchFamily="2" charset="-122"/>
                <a:ea typeface="汉仪中圆简"/>
              </a:rPr>
              <a:t>save </a:t>
            </a:r>
            <a:r>
              <a:rPr lang="en-US" altLang="zh-CN" sz="1800" dirty="0">
                <a:latin typeface="宋体" panose="02010600030101010101" pitchFamily="2" charset="-122"/>
                <a:ea typeface="汉仪中圆简"/>
              </a:rPr>
              <a:t>ADCs data</a:t>
            </a:r>
          </a:p>
          <a:p>
            <a:pPr marL="685800" lvl="1" indent="-285750">
              <a:lnSpc>
                <a:spcPts val="2800"/>
              </a:lnSpc>
              <a:buClr>
                <a:schemeClr val="tx2"/>
              </a:buClr>
              <a:buFont typeface="Wingdings" panose="05000000000000000000" pitchFamily="2" charset="2"/>
              <a:buChar char="Ø"/>
            </a:pPr>
            <a:r>
              <a:rPr lang="en-US" altLang="zh-CN" sz="2000" dirty="0">
                <a:latin typeface="宋体" panose="02010600030101010101" pitchFamily="2" charset="-122"/>
                <a:ea typeface="汉仪中圆简"/>
              </a:rPr>
              <a:t>ARM(PS):</a:t>
            </a:r>
          </a:p>
          <a:p>
            <a:pPr marL="1085850" lvl="2" indent="-285750">
              <a:lnSpc>
                <a:spcPts val="2800"/>
              </a:lnSpc>
              <a:buClr>
                <a:schemeClr val="tx2"/>
              </a:buClr>
              <a:buFont typeface="Wingdings" panose="05000000000000000000" pitchFamily="2" charset="2"/>
              <a:buChar char="Ø"/>
            </a:pPr>
            <a:r>
              <a:rPr lang="en-US" sz="2000" dirty="0">
                <a:latin typeface="宋体" panose="02010600030101010101" pitchFamily="2" charset="-122"/>
                <a:ea typeface="汉仪中圆简"/>
              </a:rPr>
              <a:t>OS</a:t>
            </a:r>
            <a:r>
              <a:rPr sz="2000" dirty="0">
                <a:latin typeface="宋体" panose="02010600030101010101" pitchFamily="2" charset="-122"/>
                <a:ea typeface="汉仪中圆简"/>
              </a:rPr>
              <a:t>：</a:t>
            </a:r>
            <a:r>
              <a:rPr lang="en-US" altLang="zh-CN" sz="2000" dirty="0">
                <a:latin typeface="宋体" panose="02010600030101010101" pitchFamily="2" charset="-122"/>
                <a:ea typeface="汉仪中圆简"/>
              </a:rPr>
              <a:t>LINUX </a:t>
            </a:r>
          </a:p>
          <a:p>
            <a:pPr marL="1085850" lvl="2" indent="-285750">
              <a:lnSpc>
                <a:spcPts val="2800"/>
              </a:lnSpc>
              <a:buClr>
                <a:schemeClr val="tx2"/>
              </a:buClr>
              <a:buFont typeface="Wingdings" panose="05000000000000000000" pitchFamily="2" charset="2"/>
              <a:buChar char="Ø"/>
            </a:pPr>
            <a:r>
              <a:rPr lang="en-US" altLang="zh-CN" sz="2000" dirty="0">
                <a:latin typeface="宋体" panose="02010600030101010101" pitchFamily="2" charset="-122"/>
                <a:ea typeface="汉仪中圆简"/>
              </a:rPr>
              <a:t>4Gb DDR3</a:t>
            </a:r>
          </a:p>
          <a:p>
            <a:pPr marL="685800" lvl="1" indent="-285750">
              <a:lnSpc>
                <a:spcPts val="2800"/>
              </a:lnSpc>
              <a:buClr>
                <a:schemeClr val="tx2"/>
              </a:buClr>
              <a:buFont typeface="Wingdings" panose="05000000000000000000" pitchFamily="2" charset="2"/>
              <a:buChar char="Ø"/>
            </a:pPr>
            <a:r>
              <a:rPr lang="en-US" sz="2000" dirty="0">
                <a:latin typeface="宋体" panose="02010600030101010101" pitchFamily="2" charset="-122"/>
                <a:ea typeface="汉仪中圆简"/>
              </a:rPr>
              <a:t>Inner communication</a:t>
            </a:r>
            <a:r>
              <a:rPr sz="2000" dirty="0">
                <a:latin typeface="宋体" panose="02010600030101010101" pitchFamily="2" charset="-122"/>
                <a:ea typeface="汉仪中圆简"/>
              </a:rPr>
              <a:t>：</a:t>
            </a:r>
            <a:r>
              <a:rPr lang="en-US" altLang="zh-CN" sz="2000" dirty="0">
                <a:latin typeface="宋体" panose="02010600030101010101" pitchFamily="2" charset="-122"/>
                <a:ea typeface="汉仪中圆简"/>
              </a:rPr>
              <a:t>AXI4</a:t>
            </a:r>
          </a:p>
          <a:p>
            <a:pPr marL="285750" indent="-285750">
              <a:lnSpc>
                <a:spcPts val="2800"/>
              </a:lnSpc>
              <a:buClr>
                <a:schemeClr val="tx2"/>
              </a:buClr>
              <a:buFont typeface="Wingdings" panose="05000000000000000000" pitchFamily="2" charset="2"/>
              <a:buChar char="Ø"/>
            </a:pPr>
            <a:r>
              <a:rPr lang="en-US" altLang="zh-CN" sz="1800" dirty="0">
                <a:latin typeface="宋体" panose="02010600030101010101" pitchFamily="2" charset="-122"/>
                <a:ea typeface="宋体" panose="02010600030101010101" pitchFamily="2" charset="-122"/>
              </a:rPr>
              <a:t>1000M ethernet</a:t>
            </a:r>
            <a:r>
              <a:rPr sz="1800" dirty="0">
                <a:latin typeface="宋体" panose="02010600030101010101" pitchFamily="2" charset="-122"/>
                <a:ea typeface="宋体" panose="02010600030101010101" pitchFamily="2" charset="-122"/>
              </a:rPr>
              <a:t>：</a:t>
            </a:r>
            <a:r>
              <a:rPr lang="en-US" sz="1800" dirty="0">
                <a:latin typeface="宋体" panose="02010600030101010101" pitchFamily="2" charset="-122"/>
                <a:ea typeface="宋体" panose="02010600030101010101" pitchFamily="2" charset="-122"/>
              </a:rPr>
              <a:t>to center room</a:t>
            </a:r>
            <a:endParaRPr lang="en-US" altLang="zh-CN" sz="1800" dirty="0">
              <a:latin typeface="宋体" panose="02010600030101010101" pitchFamily="2" charset="-122"/>
              <a:ea typeface="宋体" panose="02010600030101010101" pitchFamily="2" charset="-122"/>
            </a:endParaRPr>
          </a:p>
          <a:p>
            <a:pPr marL="285750" indent="-285750">
              <a:lnSpc>
                <a:spcPts val="2800"/>
              </a:lnSpc>
              <a:buClr>
                <a:schemeClr val="tx2"/>
              </a:buClr>
              <a:buFont typeface="Wingdings" panose="05000000000000000000" pitchFamily="2" charset="2"/>
              <a:buChar char="Ø"/>
            </a:pPr>
            <a:r>
              <a:rPr lang="en-US" altLang="zh-CN" sz="1800" dirty="0">
                <a:latin typeface="宋体" panose="02010600030101010101" pitchFamily="2" charset="-122"/>
                <a:ea typeface="宋体" panose="02010600030101010101" pitchFamily="2" charset="-122"/>
              </a:rPr>
              <a:t>64G MMC Memory</a:t>
            </a:r>
            <a:r>
              <a:rPr sz="1800" dirty="0">
                <a:latin typeface="宋体" panose="02010600030101010101" pitchFamily="2" charset="-122"/>
                <a:ea typeface="宋体" panose="02010600030101010101" pitchFamily="2" charset="-122"/>
              </a:rPr>
              <a:t>：</a:t>
            </a:r>
            <a:r>
              <a:rPr lang="en-US" sz="1800" dirty="0">
                <a:latin typeface="宋体" panose="02010600030101010101" pitchFamily="2" charset="-122"/>
                <a:ea typeface="宋体" panose="02010600030101010101" pitchFamily="2" charset="-122"/>
              </a:rPr>
              <a:t>save data</a:t>
            </a:r>
            <a:endParaRPr lang="en-US" altLang="zh-CN" sz="1800" dirty="0">
              <a:latin typeface="宋体" panose="02010600030101010101" pitchFamily="2" charset="-122"/>
              <a:ea typeface="宋体" panose="02010600030101010101" pitchFamily="2" charset="-122"/>
            </a:endParaRPr>
          </a:p>
          <a:p>
            <a:pPr marL="285750" indent="-285750">
              <a:lnSpc>
                <a:spcPts val="2800"/>
              </a:lnSpc>
              <a:buClr>
                <a:schemeClr val="tx2"/>
              </a:buClr>
              <a:buFont typeface="Wingdings" panose="05000000000000000000" pitchFamily="2" charset="2"/>
              <a:buChar char="Ø"/>
            </a:pPr>
            <a:r>
              <a:rPr lang="en-US" sz="1800" dirty="0">
                <a:latin typeface="宋体" panose="02010600030101010101" pitchFamily="2" charset="-122"/>
                <a:ea typeface="宋体" panose="02010600030101010101" pitchFamily="2" charset="-122"/>
              </a:rPr>
              <a:t>Two </a:t>
            </a:r>
            <a:r>
              <a:rPr lang="en-US" altLang="zh-CN" sz="1800" dirty="0">
                <a:latin typeface="宋体" panose="02010600030101010101" pitchFamily="2" charset="-122"/>
                <a:ea typeface="宋体" panose="02010600030101010101" pitchFamily="2" charset="-122"/>
              </a:rPr>
              <a:t>SPIs</a:t>
            </a:r>
            <a:r>
              <a:rPr sz="1800" dirty="0">
                <a:latin typeface="宋体" panose="02010600030101010101" pitchFamily="2" charset="-122"/>
                <a:ea typeface="宋体" panose="02010600030101010101" pitchFamily="2" charset="-122"/>
              </a:rPr>
              <a:t>：      </a:t>
            </a:r>
            <a:r>
              <a:rPr lang="en-US" sz="1800" dirty="0">
                <a:latin typeface="宋体" panose="02010600030101010101" pitchFamily="2" charset="-122"/>
                <a:ea typeface="宋体" panose="02010600030101010101" pitchFamily="2" charset="-122"/>
              </a:rPr>
              <a:t>control ATT of RF front-end</a:t>
            </a:r>
            <a:endParaRPr lang="en-US" altLang="zh-CN" sz="1800" dirty="0">
              <a:latin typeface="宋体" panose="02010600030101010101" pitchFamily="2" charset="-122"/>
              <a:ea typeface="宋体" panose="02010600030101010101" pitchFamily="2" charset="-122"/>
            </a:endParaRPr>
          </a:p>
        </p:txBody>
      </p:sp>
      <p:pic>
        <p:nvPicPr>
          <p:cNvPr id="41987" name="Picture 2">
            <a:extLst>
              <a:ext uri="{FF2B5EF4-FFF2-40B4-BE49-F238E27FC236}">
                <a16:creationId xmlns:a16="http://schemas.microsoft.com/office/drawing/2014/main" id="{E01EFB95-36A0-33E3-5484-AEBAB4AAB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808" y="762769"/>
            <a:ext cx="50006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4" name="标题 1">
            <a:extLst>
              <a:ext uri="{FF2B5EF4-FFF2-40B4-BE49-F238E27FC236}">
                <a16:creationId xmlns:a16="http://schemas.microsoft.com/office/drawing/2014/main" id="{6E7FE430-CB40-F675-083A-1608F9D2B87B}"/>
              </a:ext>
            </a:extLst>
          </p:cNvPr>
          <p:cNvSpPr txBox="1">
            <a:spLocks noChangeArrowheads="1"/>
          </p:cNvSpPr>
          <p:nvPr/>
        </p:nvSpPr>
        <p:spPr bwMode="auto">
          <a:xfrm>
            <a:off x="6043613" y="-62707"/>
            <a:ext cx="3004716" cy="611387"/>
          </a:xfrm>
          <a:prstGeom prst="rect">
            <a:avLst/>
          </a:prstGeom>
          <a:no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Clr>
                <a:srgbClr val="C00000"/>
              </a:buClr>
              <a:buSzPct val="90000"/>
              <a:buFont typeface="Wingdings" panose="05000000000000000000" pitchFamily="2" charset="2"/>
              <a:buNone/>
              <a:defRPr/>
            </a:pPr>
            <a:r>
              <a:rPr lang="en-US" altLang="zh-CN" sz="4000" b="1" dirty="0">
                <a:solidFill>
                  <a:srgbClr val="0E6EB8"/>
                </a:solidFill>
                <a:latin typeface="+mj-lt"/>
                <a:ea typeface="+mj-ea"/>
                <a:cs typeface="+mj-cs"/>
              </a:rPr>
              <a:t>LLRF DSP</a:t>
            </a:r>
            <a:endParaRPr lang="zh-CN" altLang="en-US" sz="4000" b="1" dirty="0">
              <a:solidFill>
                <a:srgbClr val="0E6EB8"/>
              </a:solidFill>
              <a:latin typeface="+mj-lt"/>
              <a:ea typeface="+mj-ea"/>
              <a:cs typeface="+mj-cs"/>
            </a:endParaRPr>
          </a:p>
        </p:txBody>
      </p:sp>
      <p:pic>
        <p:nvPicPr>
          <p:cNvPr id="2" name="图片 1">
            <a:extLst>
              <a:ext uri="{FF2B5EF4-FFF2-40B4-BE49-F238E27FC236}">
                <a16:creationId xmlns:a16="http://schemas.microsoft.com/office/drawing/2014/main" id="{40FB1888-583B-06C4-6F78-82CE39DA0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5920" y="3861048"/>
            <a:ext cx="3838703" cy="1456392"/>
          </a:xfrm>
          <a:prstGeom prst="rect">
            <a:avLst/>
          </a:prstGeom>
        </p:spPr>
      </p:pic>
      <p:pic>
        <p:nvPicPr>
          <p:cNvPr id="3" name="图片 2">
            <a:extLst>
              <a:ext uri="{FF2B5EF4-FFF2-40B4-BE49-F238E27FC236}">
                <a16:creationId xmlns:a16="http://schemas.microsoft.com/office/drawing/2014/main" id="{19FD8381-A046-A99D-DC3F-5E627A32DC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745866" y="1961040"/>
            <a:ext cx="4167003" cy="2525457"/>
          </a:xfrm>
          <a:prstGeom prst="rect">
            <a:avLst/>
          </a:prstGeom>
        </p:spPr>
      </p:pic>
      <p:sp>
        <p:nvSpPr>
          <p:cNvPr id="5" name="文本框 4">
            <a:extLst>
              <a:ext uri="{FF2B5EF4-FFF2-40B4-BE49-F238E27FC236}">
                <a16:creationId xmlns:a16="http://schemas.microsoft.com/office/drawing/2014/main" id="{AE1AE425-6C0D-ABFB-C11B-191B59B2772F}"/>
              </a:ext>
            </a:extLst>
          </p:cNvPr>
          <p:cNvSpPr txBox="1"/>
          <p:nvPr/>
        </p:nvSpPr>
        <p:spPr>
          <a:xfrm>
            <a:off x="5407620" y="5454198"/>
            <a:ext cx="6737052" cy="369332"/>
          </a:xfrm>
          <a:prstGeom prst="rect">
            <a:avLst/>
          </a:prstGeom>
          <a:noFill/>
        </p:spPr>
        <p:txBody>
          <a:bodyPr wrap="square">
            <a:spAutoFit/>
          </a:bodyPr>
          <a:lstStyle/>
          <a:p>
            <a:r>
              <a:rPr lang="en-US" altLang="zh-CN" dirty="0"/>
              <a:t>Standard 1.3GHz DSP               X-band DSP (10 channel ADC’s)</a:t>
            </a:r>
            <a:endParaRPr lang="zh-CN" altLang="en-US" dirty="0"/>
          </a:p>
        </p:txBody>
      </p:sp>
      <p:sp>
        <p:nvSpPr>
          <p:cNvPr id="4" name="页脚占位符 1">
            <a:extLst>
              <a:ext uri="{FF2B5EF4-FFF2-40B4-BE49-F238E27FC236}">
                <a16:creationId xmlns:a16="http://schemas.microsoft.com/office/drawing/2014/main" id="{207184F1-FCF1-B875-A88F-56442DB5257E}"/>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2">
            <a:extLst>
              <a:ext uri="{FF2B5EF4-FFF2-40B4-BE49-F238E27FC236}">
                <a16:creationId xmlns:a16="http://schemas.microsoft.com/office/drawing/2014/main" id="{EE4F1804-400C-3F7A-F390-274D403DCD02}"/>
              </a:ext>
            </a:extLst>
          </p:cNvPr>
          <p:cNvSpPr txBox="1">
            <a:spLocks noChangeArrowheads="1"/>
          </p:cNvSpPr>
          <p:nvPr/>
        </p:nvSpPr>
        <p:spPr bwMode="auto">
          <a:xfrm>
            <a:off x="7608168" y="836712"/>
            <a:ext cx="4381328"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dirty="0">
                <a:latin typeface="Arial" panose="020B0604020202020204" pitchFamily="34" charset="0"/>
              </a:rPr>
              <a:t>Amplitude and phase loop</a:t>
            </a:r>
            <a:r>
              <a:rPr lang="zh-CN" altLang="en-US" sz="2400" dirty="0">
                <a:latin typeface="Arial" panose="020B0604020202020204" pitchFamily="34" charset="0"/>
              </a:rPr>
              <a:t>：</a:t>
            </a:r>
            <a:endParaRPr lang="en-US" altLang="zh-CN" sz="2400" dirty="0">
              <a:latin typeface="Arial" panose="020B0604020202020204" pitchFamily="34" charset="0"/>
            </a:endParaRPr>
          </a:p>
          <a:p>
            <a:pPr lvl="1">
              <a:spcBef>
                <a:spcPct val="0"/>
              </a:spcBef>
              <a:buFontTx/>
              <a:buNone/>
            </a:pPr>
            <a:r>
              <a:rPr lang="en-US" altLang="zh-CN" sz="2400" dirty="0">
                <a:latin typeface="Arial" panose="020B0604020202020204" pitchFamily="34" charset="0"/>
              </a:rPr>
              <a:t>1</a:t>
            </a:r>
            <a:r>
              <a:rPr lang="zh-CN" altLang="en-US" sz="2400" dirty="0">
                <a:latin typeface="Arial" panose="020B0604020202020204" pitchFamily="34" charset="0"/>
              </a:rPr>
              <a:t>、</a:t>
            </a:r>
            <a:r>
              <a:rPr lang="en-US" altLang="zh-CN" sz="2400" dirty="0">
                <a:latin typeface="Arial" panose="020B0604020202020204" pitchFamily="34" charset="0"/>
              </a:rPr>
              <a:t>PI </a:t>
            </a:r>
          </a:p>
          <a:p>
            <a:pPr lvl="1">
              <a:spcBef>
                <a:spcPct val="0"/>
              </a:spcBef>
              <a:buFontTx/>
              <a:buNone/>
            </a:pPr>
            <a:r>
              <a:rPr lang="en-US" altLang="zh-CN" sz="2400" dirty="0">
                <a:latin typeface="Arial" panose="020B0604020202020204" pitchFamily="34" charset="0"/>
              </a:rPr>
              <a:t>2</a:t>
            </a:r>
            <a:r>
              <a:rPr lang="zh-CN" altLang="en-US" sz="2400" dirty="0">
                <a:latin typeface="Arial" panose="020B0604020202020204" pitchFamily="34" charset="0"/>
              </a:rPr>
              <a:t>、</a:t>
            </a:r>
            <a:r>
              <a:rPr lang="en-US" altLang="zh-CN" sz="2400" dirty="0">
                <a:latin typeface="Arial" panose="020B0604020202020204" pitchFamily="34" charset="0"/>
              </a:rPr>
              <a:t>SEL</a:t>
            </a:r>
          </a:p>
          <a:p>
            <a:pPr lvl="1">
              <a:spcBef>
                <a:spcPct val="0"/>
              </a:spcBef>
              <a:buFontTx/>
              <a:buNone/>
            </a:pPr>
            <a:r>
              <a:rPr lang="en-US" altLang="zh-CN" sz="2400" dirty="0">
                <a:latin typeface="Arial" panose="020B0604020202020204" pitchFamily="34" charset="0"/>
              </a:rPr>
              <a:t>3</a:t>
            </a:r>
            <a:r>
              <a:rPr lang="zh-CN" altLang="en-US" sz="2400" dirty="0">
                <a:latin typeface="Arial" panose="020B0604020202020204" pitchFamily="34" charset="0"/>
              </a:rPr>
              <a:t>、</a:t>
            </a:r>
            <a:r>
              <a:rPr lang="en-US" altLang="zh-CN" sz="2400" dirty="0">
                <a:latin typeface="Arial" panose="020B0604020202020204" pitchFamily="34" charset="0"/>
              </a:rPr>
              <a:t>Pulse </a:t>
            </a:r>
          </a:p>
          <a:p>
            <a:pPr>
              <a:spcBef>
                <a:spcPct val="0"/>
              </a:spcBef>
              <a:buFontTx/>
              <a:buNone/>
            </a:pPr>
            <a:r>
              <a:rPr lang="en-US" altLang="zh-CN" sz="2400" dirty="0">
                <a:latin typeface="Arial" panose="020B0604020202020204" pitchFamily="34" charset="0"/>
              </a:rPr>
              <a:t>Slow tuning</a:t>
            </a:r>
            <a:r>
              <a:rPr lang="zh-CN" altLang="en-US" sz="2400" dirty="0">
                <a:latin typeface="Arial" panose="020B0604020202020204" pitchFamily="34" charset="0"/>
              </a:rPr>
              <a:t>：</a:t>
            </a:r>
            <a:endParaRPr lang="en-US" altLang="zh-CN" sz="2400" dirty="0">
              <a:latin typeface="Arial" panose="020B0604020202020204" pitchFamily="34" charset="0"/>
            </a:endParaRPr>
          </a:p>
          <a:p>
            <a:pPr lvl="1">
              <a:spcBef>
                <a:spcPct val="0"/>
              </a:spcBef>
              <a:buFontTx/>
              <a:buNone/>
            </a:pPr>
            <a:r>
              <a:rPr lang="en-US" altLang="zh-CN" sz="2400" dirty="0">
                <a:latin typeface="Arial" panose="020B0604020202020204" pitchFamily="34" charset="0"/>
              </a:rPr>
              <a:t>1</a:t>
            </a:r>
            <a:r>
              <a:rPr lang="zh-CN" altLang="en-US" sz="2400" dirty="0">
                <a:latin typeface="Arial" panose="020B0604020202020204" pitchFamily="34" charset="0"/>
              </a:rPr>
              <a:t>、</a:t>
            </a:r>
            <a:r>
              <a:rPr lang="en-US" altLang="zh-CN" sz="2400" dirty="0">
                <a:latin typeface="Arial" panose="020B0604020202020204" pitchFamily="34" charset="0"/>
              </a:rPr>
              <a:t>PI</a:t>
            </a:r>
          </a:p>
          <a:p>
            <a:pPr lvl="1">
              <a:spcBef>
                <a:spcPct val="0"/>
              </a:spcBef>
              <a:buFontTx/>
              <a:buNone/>
            </a:pPr>
            <a:r>
              <a:rPr lang="en-US" altLang="zh-CN" sz="2400" dirty="0">
                <a:latin typeface="Arial" panose="020B0604020202020204" pitchFamily="34" charset="0"/>
              </a:rPr>
              <a:t>2</a:t>
            </a:r>
            <a:r>
              <a:rPr lang="zh-CN" altLang="en-US" sz="2400" dirty="0">
                <a:latin typeface="Arial" panose="020B0604020202020204" pitchFamily="34" charset="0"/>
              </a:rPr>
              <a:t>、</a:t>
            </a:r>
            <a:r>
              <a:rPr lang="en-US" altLang="zh-CN" sz="2400" dirty="0">
                <a:latin typeface="Arial" panose="020B0604020202020204" pitchFamily="34" charset="0"/>
              </a:rPr>
              <a:t>monitor</a:t>
            </a:r>
          </a:p>
          <a:p>
            <a:pPr>
              <a:spcBef>
                <a:spcPct val="0"/>
              </a:spcBef>
              <a:buFontTx/>
              <a:buNone/>
            </a:pPr>
            <a:r>
              <a:rPr lang="en-US" altLang="zh-CN" sz="2400" dirty="0">
                <a:latin typeface="Arial" panose="020B0604020202020204" pitchFamily="34" charset="0"/>
              </a:rPr>
              <a:t>Fast</a:t>
            </a:r>
            <a:r>
              <a:rPr lang="zh-CN" altLang="en-US" sz="2400" dirty="0">
                <a:latin typeface="Arial" panose="020B0604020202020204" pitchFamily="34" charset="0"/>
              </a:rPr>
              <a:t> </a:t>
            </a:r>
            <a:r>
              <a:rPr lang="en-US" altLang="zh-CN" sz="2400" dirty="0">
                <a:latin typeface="Arial" panose="020B0604020202020204" pitchFamily="34" charset="0"/>
              </a:rPr>
              <a:t>tuning</a:t>
            </a:r>
            <a:r>
              <a:rPr lang="zh-CN" altLang="en-US" sz="2400" dirty="0">
                <a:latin typeface="Arial" panose="020B0604020202020204" pitchFamily="34" charset="0"/>
              </a:rPr>
              <a:t>：</a:t>
            </a:r>
            <a:endParaRPr lang="en-US" altLang="zh-CN" sz="2400" dirty="0">
              <a:latin typeface="Arial" panose="020B0604020202020204" pitchFamily="34" charset="0"/>
            </a:endParaRPr>
          </a:p>
          <a:p>
            <a:pPr lvl="1">
              <a:spcBef>
                <a:spcPct val="0"/>
              </a:spcBef>
              <a:buFontTx/>
              <a:buNone/>
            </a:pPr>
            <a:r>
              <a:rPr lang="en-US" altLang="zh-CN" sz="2400" dirty="0">
                <a:latin typeface="Arial" panose="020B0604020202020204" pitchFamily="34" charset="0"/>
              </a:rPr>
              <a:t>1</a:t>
            </a:r>
            <a:r>
              <a:rPr lang="zh-CN" altLang="en-US" sz="2400" dirty="0">
                <a:latin typeface="Arial" panose="020B0604020202020204" pitchFamily="34" charset="0"/>
              </a:rPr>
              <a:t>、</a:t>
            </a:r>
            <a:r>
              <a:rPr lang="en-US" altLang="zh-CN" sz="2400" dirty="0">
                <a:latin typeface="Arial" panose="020B0604020202020204" pitchFamily="34" charset="0"/>
              </a:rPr>
              <a:t>PI</a:t>
            </a:r>
          </a:p>
          <a:p>
            <a:pPr lvl="1">
              <a:spcBef>
                <a:spcPct val="0"/>
              </a:spcBef>
              <a:buFontTx/>
              <a:buNone/>
            </a:pPr>
            <a:r>
              <a:rPr lang="en-US" altLang="zh-CN" sz="2400" dirty="0">
                <a:latin typeface="Arial" panose="020B0604020202020204" pitchFamily="34" charset="0"/>
              </a:rPr>
              <a:t>2</a:t>
            </a:r>
            <a:r>
              <a:rPr lang="zh-CN" altLang="en-US" sz="2400" dirty="0">
                <a:latin typeface="Arial" panose="020B0604020202020204" pitchFamily="34" charset="0"/>
              </a:rPr>
              <a:t>、</a:t>
            </a:r>
            <a:r>
              <a:rPr lang="en-US" altLang="zh-CN" sz="2400" dirty="0">
                <a:latin typeface="Arial" panose="020B0604020202020204" pitchFamily="34" charset="0"/>
              </a:rPr>
              <a:t>microphonic </a:t>
            </a:r>
            <a:r>
              <a:rPr lang="en-US" altLang="zh-CN" sz="2400" dirty="0" err="1">
                <a:latin typeface="Arial" panose="020B0604020202020204" pitchFamily="34" charset="0"/>
              </a:rPr>
              <a:t>suppresion</a:t>
            </a:r>
            <a:endParaRPr lang="en-US" altLang="zh-CN" sz="2400" dirty="0">
              <a:latin typeface="Arial" panose="020B0604020202020204" pitchFamily="34" charset="0"/>
            </a:endParaRPr>
          </a:p>
          <a:p>
            <a:pPr>
              <a:spcBef>
                <a:spcPct val="0"/>
              </a:spcBef>
              <a:buFontTx/>
              <a:buNone/>
            </a:pPr>
            <a:r>
              <a:rPr lang="en-US" altLang="zh-CN" sz="2400" dirty="0">
                <a:latin typeface="Arial" panose="020B0604020202020204" pitchFamily="34" charset="0"/>
              </a:rPr>
              <a:t>others</a:t>
            </a:r>
            <a:r>
              <a:rPr lang="zh-CN" altLang="en-US" sz="2400" dirty="0">
                <a:latin typeface="Arial" panose="020B0604020202020204" pitchFamily="34" charset="0"/>
              </a:rPr>
              <a:t>：</a:t>
            </a:r>
            <a:endParaRPr lang="en-US" altLang="zh-CN" sz="2400" dirty="0">
              <a:latin typeface="Arial" panose="020B0604020202020204" pitchFamily="34" charset="0"/>
            </a:endParaRPr>
          </a:p>
          <a:p>
            <a:pPr lvl="1">
              <a:spcBef>
                <a:spcPct val="0"/>
              </a:spcBef>
              <a:buFontTx/>
              <a:buNone/>
            </a:pPr>
            <a:r>
              <a:rPr lang="en-US" altLang="zh-CN" sz="2400" dirty="0">
                <a:latin typeface="Arial" panose="020B0604020202020204" pitchFamily="34" charset="0"/>
              </a:rPr>
              <a:t>1</a:t>
            </a:r>
            <a:r>
              <a:rPr lang="zh-CN" altLang="en-US" sz="2400" dirty="0">
                <a:latin typeface="Arial" panose="020B0604020202020204" pitchFamily="34" charset="0"/>
              </a:rPr>
              <a:t>、</a:t>
            </a:r>
            <a:r>
              <a:rPr lang="en-US" altLang="zh-CN" sz="2400" dirty="0">
                <a:latin typeface="Arial" panose="020B0604020202020204" pitchFamily="34" charset="0"/>
              </a:rPr>
              <a:t>QL measure online</a:t>
            </a:r>
          </a:p>
          <a:p>
            <a:pPr lvl="1">
              <a:spcBef>
                <a:spcPct val="0"/>
              </a:spcBef>
              <a:buFontTx/>
              <a:buNone/>
            </a:pPr>
            <a:r>
              <a:rPr lang="en-US" altLang="zh-CN" sz="2400" dirty="0">
                <a:latin typeface="Arial" panose="020B0604020202020204" pitchFamily="34" charset="0"/>
              </a:rPr>
              <a:t>2</a:t>
            </a:r>
            <a:r>
              <a:rPr lang="zh-CN" altLang="en-US" sz="2400" dirty="0">
                <a:latin typeface="Arial" panose="020B0604020202020204" pitchFamily="34" charset="0"/>
              </a:rPr>
              <a:t>、</a:t>
            </a:r>
            <a:r>
              <a:rPr lang="en-US" altLang="zh-CN" sz="2400" dirty="0">
                <a:latin typeface="Arial" panose="020B0604020202020204" pitchFamily="34" charset="0"/>
              </a:rPr>
              <a:t>interlock</a:t>
            </a:r>
          </a:p>
          <a:p>
            <a:pPr lvl="1">
              <a:spcBef>
                <a:spcPct val="0"/>
              </a:spcBef>
              <a:buFontTx/>
              <a:buNone/>
            </a:pPr>
            <a:endParaRPr lang="en-US" altLang="zh-CN" sz="2400" dirty="0">
              <a:latin typeface="Arial" panose="020B0604020202020204" pitchFamily="34" charset="0"/>
            </a:endParaRPr>
          </a:p>
          <a:p>
            <a:pPr lvl="1">
              <a:spcBef>
                <a:spcPct val="0"/>
              </a:spcBef>
              <a:buFontTx/>
              <a:buNone/>
            </a:pPr>
            <a:endParaRPr lang="zh-CN" altLang="en-US" sz="2400" dirty="0">
              <a:latin typeface="Arial" panose="020B0604020202020204" pitchFamily="34" charset="0"/>
            </a:endParaRPr>
          </a:p>
        </p:txBody>
      </p:sp>
      <p:pic>
        <p:nvPicPr>
          <p:cNvPr id="16" name="Picture 2">
            <a:extLst>
              <a:ext uri="{FF2B5EF4-FFF2-40B4-BE49-F238E27FC236}">
                <a16:creationId xmlns:a16="http://schemas.microsoft.com/office/drawing/2014/main" id="{2291F820-805B-C8DB-850D-578F5D57E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92" y="1268760"/>
            <a:ext cx="6794500" cy="392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标题 1">
            <a:extLst>
              <a:ext uri="{FF2B5EF4-FFF2-40B4-BE49-F238E27FC236}">
                <a16:creationId xmlns:a16="http://schemas.microsoft.com/office/drawing/2014/main" id="{205902F6-D41E-5E70-749B-7500E72336C1}"/>
              </a:ext>
            </a:extLst>
          </p:cNvPr>
          <p:cNvSpPr txBox="1">
            <a:spLocks noChangeArrowheads="1"/>
          </p:cNvSpPr>
          <p:nvPr/>
        </p:nvSpPr>
        <p:spPr bwMode="auto">
          <a:xfrm>
            <a:off x="5591944" y="-119028"/>
            <a:ext cx="4876923" cy="611387"/>
          </a:xfrm>
          <a:prstGeom prst="rect">
            <a:avLst/>
          </a:prstGeom>
          <a:no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Clr>
                <a:srgbClr val="C00000"/>
              </a:buClr>
              <a:buSzPct val="90000"/>
              <a:buFont typeface="Wingdings" panose="05000000000000000000" pitchFamily="2" charset="2"/>
              <a:buNone/>
              <a:defRPr/>
            </a:pPr>
            <a:r>
              <a:rPr lang="en-US" altLang="zh-CN" sz="4000" b="1" dirty="0">
                <a:solidFill>
                  <a:srgbClr val="0E6EB8"/>
                </a:solidFill>
                <a:latin typeface="+mj-lt"/>
                <a:ea typeface="+mj-ea"/>
                <a:cs typeface="+mj-cs"/>
              </a:rPr>
              <a:t>LLRF algorithm</a:t>
            </a:r>
            <a:endParaRPr lang="zh-CN" altLang="en-US" sz="4000" b="1" dirty="0">
              <a:solidFill>
                <a:srgbClr val="0E6EB8"/>
              </a:solidFill>
              <a:latin typeface="+mj-lt"/>
              <a:ea typeface="+mj-ea"/>
              <a:cs typeface="+mj-cs"/>
            </a:endParaRPr>
          </a:p>
        </p:txBody>
      </p:sp>
      <p:sp>
        <p:nvSpPr>
          <p:cNvPr id="2" name="页脚占位符 1">
            <a:extLst>
              <a:ext uri="{FF2B5EF4-FFF2-40B4-BE49-F238E27FC236}">
                <a16:creationId xmlns:a16="http://schemas.microsoft.com/office/drawing/2014/main" id="{DC58D50F-EA7B-2FB7-CDCA-87F920C967CB}"/>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Tree>
    <p:extLst>
      <p:ext uri="{BB962C8B-B14F-4D97-AF65-F5344CB8AC3E}">
        <p14:creationId xmlns:p14="http://schemas.microsoft.com/office/powerpoint/2010/main" val="2375338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标题 1">
            <a:extLst>
              <a:ext uri="{FF2B5EF4-FFF2-40B4-BE49-F238E27FC236}">
                <a16:creationId xmlns:a16="http://schemas.microsoft.com/office/drawing/2014/main" id="{F07AA2FB-C010-4441-93BC-EA9180077DAD}"/>
              </a:ext>
            </a:extLst>
          </p:cNvPr>
          <p:cNvSpPr>
            <a:spLocks noGrp="1" noChangeArrowheads="1"/>
          </p:cNvSpPr>
          <p:nvPr>
            <p:ph type="title"/>
          </p:nvPr>
        </p:nvSpPr>
        <p:spPr>
          <a:xfrm>
            <a:off x="5735960" y="93687"/>
            <a:ext cx="5069335" cy="504601"/>
          </a:xfrm>
        </p:spPr>
        <p:txBody>
          <a:bodyPr/>
          <a:lstStyle/>
          <a:p>
            <a:pPr algn="l">
              <a:buClr>
                <a:srgbClr val="C00000"/>
              </a:buClr>
              <a:buSzPct val="90000"/>
              <a:defRPr/>
            </a:pPr>
            <a:r>
              <a:rPr lang="en-US" altLang="zh-CN" sz="4000" dirty="0">
                <a:solidFill>
                  <a:srgbClr val="0E6EB8"/>
                </a:solidFill>
              </a:rPr>
              <a:t>summary</a:t>
            </a:r>
            <a:endParaRPr lang="zh-CN" altLang="en-US" sz="4000" dirty="0">
              <a:solidFill>
                <a:srgbClr val="0E6EB8"/>
              </a:solidFill>
            </a:endParaRPr>
          </a:p>
        </p:txBody>
      </p:sp>
      <p:sp>
        <p:nvSpPr>
          <p:cNvPr id="34819" name="内容占位符 2">
            <a:extLst>
              <a:ext uri="{FF2B5EF4-FFF2-40B4-BE49-F238E27FC236}">
                <a16:creationId xmlns:a16="http://schemas.microsoft.com/office/drawing/2014/main" id="{B7FB9754-9918-44F3-8378-3C64580FB2F1}"/>
              </a:ext>
            </a:extLst>
          </p:cNvPr>
          <p:cNvSpPr>
            <a:spLocks noGrp="1" noChangeArrowheads="1"/>
          </p:cNvSpPr>
          <p:nvPr>
            <p:ph idx="1"/>
          </p:nvPr>
        </p:nvSpPr>
        <p:spPr>
          <a:xfrm>
            <a:off x="623392" y="908720"/>
            <a:ext cx="10657184" cy="4032448"/>
          </a:xfrm>
        </p:spPr>
        <p:txBody>
          <a:bodyPr/>
          <a:lstStyle/>
          <a:p>
            <a:pPr>
              <a:spcBef>
                <a:spcPts val="1200"/>
              </a:spcBef>
            </a:pPr>
            <a:r>
              <a:rPr lang="en-US" altLang="zh-CN" dirty="0"/>
              <a:t>SSRF RF system work well and three harmonic cavity have been used in storage ring</a:t>
            </a:r>
          </a:p>
          <a:p>
            <a:pPr>
              <a:spcBef>
                <a:spcPts val="1200"/>
              </a:spcBef>
            </a:pPr>
            <a:r>
              <a:rPr lang="en-US" altLang="zh-CN" dirty="0"/>
              <a:t>SXFEL had been finished. Now it is open to user. </a:t>
            </a:r>
          </a:p>
          <a:p>
            <a:pPr>
              <a:spcBef>
                <a:spcPts val="1200"/>
              </a:spcBef>
            </a:pPr>
            <a:r>
              <a:rPr lang="en-US" altLang="zh-CN" dirty="0"/>
              <a:t>SHINE is under construction. development and manufactory  of RF cavity, cryomodule, high power and LLRF is in progress.</a:t>
            </a:r>
          </a:p>
          <a:p>
            <a:pPr>
              <a:spcBef>
                <a:spcPts val="1200"/>
              </a:spcBef>
            </a:pPr>
            <a:endParaRPr lang="zh-CN" altLang="en-US" dirty="0"/>
          </a:p>
        </p:txBody>
      </p:sp>
      <p:sp>
        <p:nvSpPr>
          <p:cNvPr id="2" name="页脚占位符 1">
            <a:extLst>
              <a:ext uri="{FF2B5EF4-FFF2-40B4-BE49-F238E27FC236}">
                <a16:creationId xmlns:a16="http://schemas.microsoft.com/office/drawing/2014/main" id="{FAAC46FA-775D-CC77-EE64-81642FC1B017}"/>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D556DF-F711-4D06-9806-7F968FEA898F}"/>
              </a:ext>
            </a:extLst>
          </p:cNvPr>
          <p:cNvSpPr>
            <a:spLocks noGrp="1"/>
          </p:cNvSpPr>
          <p:nvPr>
            <p:ph type="title"/>
          </p:nvPr>
        </p:nvSpPr>
        <p:spPr>
          <a:xfrm>
            <a:off x="4799856" y="0"/>
            <a:ext cx="6437487" cy="792163"/>
          </a:xfrm>
        </p:spPr>
        <p:txBody>
          <a:bodyPr/>
          <a:lstStyle/>
          <a:p>
            <a:r>
              <a:rPr lang="en-US" altLang="zh-CN" sz="4000" dirty="0">
                <a:solidFill>
                  <a:srgbClr val="0E6EB8"/>
                </a:solidFill>
              </a:rPr>
              <a:t>Three facilities</a:t>
            </a:r>
            <a:endParaRPr lang="zh-CN" altLang="en-US" sz="4000" dirty="0">
              <a:solidFill>
                <a:srgbClr val="0E6EB8"/>
              </a:solidFill>
            </a:endParaRPr>
          </a:p>
        </p:txBody>
      </p:sp>
      <p:sp>
        <p:nvSpPr>
          <p:cNvPr id="3" name="文本占位符 2">
            <a:extLst>
              <a:ext uri="{FF2B5EF4-FFF2-40B4-BE49-F238E27FC236}">
                <a16:creationId xmlns:a16="http://schemas.microsoft.com/office/drawing/2014/main" id="{AFD24DFC-47AE-404D-9FA1-8BBD1F4D360B}"/>
              </a:ext>
            </a:extLst>
          </p:cNvPr>
          <p:cNvSpPr>
            <a:spLocks noGrp="1"/>
          </p:cNvSpPr>
          <p:nvPr>
            <p:ph type="body" sz="half" idx="1"/>
          </p:nvPr>
        </p:nvSpPr>
        <p:spPr>
          <a:xfrm>
            <a:off x="304056" y="3645024"/>
            <a:ext cx="4783832" cy="2167947"/>
          </a:xfrm>
        </p:spPr>
        <p:txBody>
          <a:bodyPr/>
          <a:lstStyle/>
          <a:p>
            <a:r>
              <a:rPr lang="en-US" altLang="zh-CN" dirty="0"/>
              <a:t>SSRF 2004~</a:t>
            </a:r>
          </a:p>
          <a:p>
            <a:r>
              <a:rPr lang="en-US" altLang="zh-CN" dirty="0"/>
              <a:t>Soft X FEL  2014~</a:t>
            </a:r>
          </a:p>
          <a:p>
            <a:r>
              <a:rPr lang="en-US" altLang="zh-CN" dirty="0"/>
              <a:t>SHINE  2018~</a:t>
            </a:r>
          </a:p>
        </p:txBody>
      </p:sp>
      <p:pic>
        <p:nvPicPr>
          <p:cNvPr id="7" name="内容占位符 6">
            <a:extLst>
              <a:ext uri="{FF2B5EF4-FFF2-40B4-BE49-F238E27FC236}">
                <a16:creationId xmlns:a16="http://schemas.microsoft.com/office/drawing/2014/main" id="{47C59A62-7FD0-4780-89D0-F6609F7E4B0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91343" y="820725"/>
            <a:ext cx="11849287" cy="2536267"/>
          </a:xfrm>
        </p:spPr>
      </p:pic>
      <p:sp>
        <p:nvSpPr>
          <p:cNvPr id="5" name="日期占位符 4">
            <a:extLst>
              <a:ext uri="{FF2B5EF4-FFF2-40B4-BE49-F238E27FC236}">
                <a16:creationId xmlns:a16="http://schemas.microsoft.com/office/drawing/2014/main" id="{C1190CA4-28A6-4B8B-A71E-1AE219033C82}"/>
              </a:ext>
            </a:extLst>
          </p:cNvPr>
          <p:cNvSpPr>
            <a:spLocks noGrp="1"/>
          </p:cNvSpPr>
          <p:nvPr>
            <p:ph type="dt" sz="half" idx="10"/>
          </p:nvPr>
        </p:nvSpPr>
        <p:spPr/>
        <p:txBody>
          <a:bodyPr/>
          <a:lstStyle/>
          <a:p>
            <a:pPr>
              <a:defRPr/>
            </a:pPr>
            <a:fld id="{97096161-E261-47EF-9AAA-2A9DEC2E7BC5}" type="datetime1">
              <a:rPr lang="zh-CN" altLang="en-US" smtClean="0"/>
              <a:pPr>
                <a:defRPr/>
              </a:pPr>
              <a:t>2023/10/22</a:t>
            </a:fld>
            <a:endParaRPr lang="en-US" altLang="zh-CN"/>
          </a:p>
        </p:txBody>
      </p:sp>
      <p:pic>
        <p:nvPicPr>
          <p:cNvPr id="10" name="图片 9">
            <a:extLst>
              <a:ext uri="{FF2B5EF4-FFF2-40B4-BE49-F238E27FC236}">
                <a16:creationId xmlns:a16="http://schemas.microsoft.com/office/drawing/2014/main" id="{0BCEB972-2122-4399-9A44-01BCE018E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854" y="3410060"/>
            <a:ext cx="6984776" cy="2990805"/>
          </a:xfrm>
          <a:prstGeom prst="rect">
            <a:avLst/>
          </a:prstGeom>
        </p:spPr>
      </p:pic>
      <p:sp>
        <p:nvSpPr>
          <p:cNvPr id="4" name="页脚占位符 1">
            <a:extLst>
              <a:ext uri="{FF2B5EF4-FFF2-40B4-BE49-F238E27FC236}">
                <a16:creationId xmlns:a16="http://schemas.microsoft.com/office/drawing/2014/main" id="{33119595-7EEC-15C1-4E22-F8232461F6D7}"/>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Tree>
    <p:extLst>
      <p:ext uri="{BB962C8B-B14F-4D97-AF65-F5344CB8AC3E}">
        <p14:creationId xmlns:p14="http://schemas.microsoft.com/office/powerpoint/2010/main" val="63392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SSRF-070605-4">
            <a:extLst>
              <a:ext uri="{FF2B5EF4-FFF2-40B4-BE49-F238E27FC236}">
                <a16:creationId xmlns:a16="http://schemas.microsoft.com/office/drawing/2014/main" id="{64805961-BE7A-4ECA-9E2E-54759A442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4704"/>
            <a:ext cx="9144000" cy="568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35" name="Rectangle 3">
            <a:extLst>
              <a:ext uri="{FF2B5EF4-FFF2-40B4-BE49-F238E27FC236}">
                <a16:creationId xmlns:a16="http://schemas.microsoft.com/office/drawing/2014/main" id="{E0DA1323-CF97-4204-A2E0-B2AB048E225B}"/>
              </a:ext>
            </a:extLst>
          </p:cNvPr>
          <p:cNvSpPr>
            <a:spLocks noGrp="1" noChangeArrowheads="1"/>
          </p:cNvSpPr>
          <p:nvPr>
            <p:ph type="title"/>
          </p:nvPr>
        </p:nvSpPr>
        <p:spPr>
          <a:xfrm>
            <a:off x="4367213" y="4292601"/>
            <a:ext cx="5327650" cy="1439863"/>
          </a:xfrm>
        </p:spPr>
        <p:txBody>
          <a:bodyPr/>
          <a:lstStyle/>
          <a:p>
            <a:pPr eaLnBrk="1" hangingPunct="1">
              <a:defRPr/>
            </a:pPr>
            <a:r>
              <a:rPr lang="en-US" altLang="zh-CN" sz="8800" dirty="0">
                <a:solidFill>
                  <a:srgbClr val="FFFF00"/>
                </a:solidFill>
                <a:ea typeface="华文楷体" panose="02010600040101010101" pitchFamily="2" charset="-122"/>
              </a:rPr>
              <a:t>Thanks</a:t>
            </a:r>
            <a:endParaRPr lang="zh-CN" altLang="en-US" sz="8800" dirty="0">
              <a:solidFill>
                <a:srgbClr val="FFFF00"/>
              </a:solidFill>
              <a:ea typeface="华文楷体" panose="02010600040101010101" pitchFamily="2" charset="-122"/>
            </a:endParaRPr>
          </a:p>
        </p:txBody>
      </p:sp>
      <p:sp>
        <p:nvSpPr>
          <p:cNvPr id="141316" name="日期占位符 1">
            <a:extLst>
              <a:ext uri="{FF2B5EF4-FFF2-40B4-BE49-F238E27FC236}">
                <a16:creationId xmlns:a16="http://schemas.microsoft.com/office/drawing/2014/main" id="{1C206FB1-6244-419D-BC67-01B580B5C883}"/>
              </a:ext>
            </a:extLst>
          </p:cNvPr>
          <p:cNvSpPr>
            <a:spLocks noGrp="1"/>
          </p:cNvSpPr>
          <p:nvPr>
            <p:ph type="dt" sz="quarter" idx="10"/>
          </p:nvPr>
        </p:nvSpPr>
        <p:spPr>
          <a:noFill/>
        </p:spPr>
        <p:txBody>
          <a:bodyPr/>
          <a:lstStyle>
            <a:lvl1pPr>
              <a:spcBef>
                <a:spcPct val="20000"/>
              </a:spcBef>
              <a:buClr>
                <a:srgbClr val="CC0000"/>
              </a:buClr>
              <a:buSzPct val="120000"/>
              <a:buFont typeface="Wingdings" panose="05000000000000000000" pitchFamily="2" charset="2"/>
              <a:buChar char="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buClr>
                <a:srgbClr val="33CC33"/>
              </a:buClr>
              <a:buFont typeface="Wingdings" panose="05000000000000000000" pitchFamily="2" charset="2"/>
              <a:buChar char="Ø"/>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lr>
                <a:schemeClr val="accent2"/>
              </a:buClr>
              <a:buFont typeface="Wingdings" panose="05000000000000000000" pitchFamily="2" charset="2"/>
              <a:buChar char="l"/>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buSzPct val="90000"/>
              <a:buFont typeface="Wingdings" panose="05000000000000000000" pitchFamily="2" charset="2"/>
              <a:buChar char="p"/>
              <a:defRPr>
                <a:solidFill>
                  <a:schemeClr val="tx1"/>
                </a:solidFill>
                <a:latin typeface="Arial" panose="020B0604020202020204" pitchFamily="34" charset="0"/>
                <a:ea typeface="黑体" panose="02010609060101010101" pitchFamily="49" charset="-122"/>
              </a:defRPr>
            </a:lvl4pPr>
            <a:lvl5pPr marL="2057400" indent="-228600">
              <a:spcBef>
                <a:spcPct val="20000"/>
              </a:spcBef>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9pPr>
          </a:lstStyle>
          <a:p>
            <a:pPr>
              <a:spcBef>
                <a:spcPct val="0"/>
              </a:spcBef>
              <a:buClrTx/>
              <a:buSzTx/>
              <a:buFontTx/>
              <a:buNone/>
            </a:pPr>
            <a:fld id="{2E46F318-43E4-4F11-886F-80ECF913EDD9}" type="datetime1">
              <a:rPr lang="zh-CN" altLang="en-US" sz="1400">
                <a:ea typeface="宋体" panose="02010600030101010101" pitchFamily="2" charset="-122"/>
              </a:rPr>
              <a:pPr>
                <a:spcBef>
                  <a:spcPct val="0"/>
                </a:spcBef>
                <a:buClrTx/>
                <a:buSzTx/>
                <a:buFontTx/>
                <a:buNone/>
              </a:pPr>
              <a:t>2023/10/22</a:t>
            </a:fld>
            <a:endParaRPr lang="en-US" altLang="zh-CN" sz="1400">
              <a:ea typeface="宋体" panose="02010600030101010101" pitchFamily="2" charset="-122"/>
            </a:endParaRPr>
          </a:p>
        </p:txBody>
      </p:sp>
      <p:sp>
        <p:nvSpPr>
          <p:cNvPr id="2" name="页脚占位符 1">
            <a:extLst>
              <a:ext uri="{FF2B5EF4-FFF2-40B4-BE49-F238E27FC236}">
                <a16:creationId xmlns:a16="http://schemas.microsoft.com/office/drawing/2014/main" id="{82D25E3B-920A-6E18-FA31-6034C389D465}"/>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210ED4-52E5-113D-5D85-CE2349EA4FE7}"/>
              </a:ext>
            </a:extLst>
          </p:cNvPr>
          <p:cNvSpPr>
            <a:spLocks noGrp="1"/>
          </p:cNvSpPr>
          <p:nvPr>
            <p:ph type="title"/>
          </p:nvPr>
        </p:nvSpPr>
        <p:spPr>
          <a:xfrm>
            <a:off x="1055440" y="3140968"/>
            <a:ext cx="10494433" cy="792163"/>
          </a:xfrm>
        </p:spPr>
        <p:txBody>
          <a:bodyPr/>
          <a:lstStyle/>
          <a:p>
            <a:r>
              <a:rPr lang="en-US" altLang="zh-CN" sz="4000" dirty="0">
                <a:solidFill>
                  <a:srgbClr val="FF0000"/>
                </a:solidFill>
              </a:rPr>
              <a:t>SSRF</a:t>
            </a:r>
            <a:endParaRPr lang="zh-CN" altLang="en-US" sz="4000" dirty="0">
              <a:solidFill>
                <a:srgbClr val="FF0000"/>
              </a:solidFill>
            </a:endParaRPr>
          </a:p>
        </p:txBody>
      </p:sp>
      <p:sp>
        <p:nvSpPr>
          <p:cNvPr id="5" name="日期占位符 4">
            <a:extLst>
              <a:ext uri="{FF2B5EF4-FFF2-40B4-BE49-F238E27FC236}">
                <a16:creationId xmlns:a16="http://schemas.microsoft.com/office/drawing/2014/main" id="{1010F22F-239E-9521-79C4-B4DFD72CD2C6}"/>
              </a:ext>
            </a:extLst>
          </p:cNvPr>
          <p:cNvSpPr>
            <a:spLocks noGrp="1"/>
          </p:cNvSpPr>
          <p:nvPr>
            <p:ph type="dt" sz="half" idx="10"/>
          </p:nvPr>
        </p:nvSpPr>
        <p:spPr/>
        <p:txBody>
          <a:bodyPr/>
          <a:lstStyle/>
          <a:p>
            <a:pPr>
              <a:defRPr/>
            </a:pPr>
            <a:fld id="{97096161-E261-47EF-9AAA-2A9DEC2E7BC5}" type="datetime1">
              <a:rPr lang="zh-CN" altLang="en-US" smtClean="0"/>
              <a:pPr>
                <a:defRPr/>
              </a:pPr>
              <a:t>2023/10/22</a:t>
            </a:fld>
            <a:endParaRPr lang="en-US" altLang="zh-CN"/>
          </a:p>
        </p:txBody>
      </p:sp>
    </p:spTree>
    <p:extLst>
      <p:ext uri="{BB962C8B-B14F-4D97-AF65-F5344CB8AC3E}">
        <p14:creationId xmlns:p14="http://schemas.microsoft.com/office/powerpoint/2010/main" val="3262223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4">
            <a:extLst>
              <a:ext uri="{FF2B5EF4-FFF2-40B4-BE49-F238E27FC236}">
                <a16:creationId xmlns:a16="http://schemas.microsoft.com/office/drawing/2014/main" id="{FE33488C-0710-6C31-D448-A800AD859E87}"/>
              </a:ext>
            </a:extLst>
          </p:cNvPr>
          <p:cNvSpPr>
            <a:spLocks noGrp="1"/>
          </p:cNvSpPr>
          <p:nvPr>
            <p:ph type="dt" sz="half" idx="10"/>
          </p:nvPr>
        </p:nvSpPr>
        <p:spPr/>
        <p:txBody>
          <a:bodyPr/>
          <a:lstStyle/>
          <a:p>
            <a:fld id="{261DC7B5-A5CE-4AB6-A14B-1AE9A1C9F4A9}" type="datetime1">
              <a:rPr lang="zh-CN" altLang="en-US"/>
              <a:pPr/>
              <a:t>2023/10/22</a:t>
            </a:fld>
            <a:endParaRPr lang="en-US" altLang="zh-CN"/>
          </a:p>
        </p:txBody>
      </p:sp>
      <p:sp>
        <p:nvSpPr>
          <p:cNvPr id="425986" name="Rectangle 2">
            <a:extLst>
              <a:ext uri="{FF2B5EF4-FFF2-40B4-BE49-F238E27FC236}">
                <a16:creationId xmlns:a16="http://schemas.microsoft.com/office/drawing/2014/main" id="{3F9552CC-AD13-D0E7-BF97-B048539C2A73}"/>
              </a:ext>
            </a:extLst>
          </p:cNvPr>
          <p:cNvSpPr>
            <a:spLocks noGrp="1" noChangeArrowheads="1"/>
          </p:cNvSpPr>
          <p:nvPr>
            <p:ph type="title"/>
          </p:nvPr>
        </p:nvSpPr>
        <p:spPr>
          <a:xfrm>
            <a:off x="4655841" y="1"/>
            <a:ext cx="7488832" cy="765175"/>
          </a:xfrm>
          <a:noFill/>
        </p:spPr>
        <p:txBody>
          <a:bodyPr/>
          <a:lstStyle/>
          <a:p>
            <a:pPr>
              <a:buFont typeface="Wingdings" panose="05000000000000000000" pitchFamily="2" charset="2"/>
              <a:buNone/>
            </a:pPr>
            <a:r>
              <a:rPr lang="en-US" altLang="zh-CN" sz="4000" dirty="0">
                <a:solidFill>
                  <a:srgbClr val="0E6EB8"/>
                </a:solidFill>
              </a:rPr>
              <a:t>Layout of the SSRF complex</a:t>
            </a:r>
          </a:p>
        </p:txBody>
      </p:sp>
      <p:pic>
        <p:nvPicPr>
          <p:cNvPr id="425987" name="Picture 3">
            <a:extLst>
              <a:ext uri="{FF2B5EF4-FFF2-40B4-BE49-F238E27FC236}">
                <a16:creationId xmlns:a16="http://schemas.microsoft.com/office/drawing/2014/main" id="{1BD1E07F-A57A-7348-5AD3-FFB4BAAF4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7318" y="692697"/>
            <a:ext cx="7805926" cy="5112568"/>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8">
            <a:extLst>
              <a:ext uri="{FF2B5EF4-FFF2-40B4-BE49-F238E27FC236}">
                <a16:creationId xmlns:a16="http://schemas.microsoft.com/office/drawing/2014/main" id="{1E3CCC14-8FCF-F833-9717-CCEFEE3C2B28}"/>
              </a:ext>
            </a:extLst>
          </p:cNvPr>
          <p:cNvSpPr txBox="1">
            <a:spLocks noChangeArrowheads="1"/>
          </p:cNvSpPr>
          <p:nvPr/>
        </p:nvSpPr>
        <p:spPr bwMode="auto">
          <a:xfrm>
            <a:off x="31973" y="1772816"/>
            <a:ext cx="3888432" cy="2563779"/>
          </a:xfrm>
          <a:prstGeom prst="rect">
            <a:avLst/>
          </a:prstGeom>
          <a:noFill/>
          <a:ln>
            <a:noFill/>
          </a:ln>
        </p:spPr>
        <p:txBody>
          <a:bodyPr wrap="square">
            <a:spAutoFit/>
          </a:bodyPr>
          <a:lstStyle>
            <a:lvl1pPr marL="292100" indent="-2921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nSpc>
                <a:spcPts val="1800"/>
              </a:lnSpc>
              <a:spcBef>
                <a:spcPts val="0"/>
              </a:spcBef>
              <a:buClr>
                <a:srgbClr val="FF99FF"/>
              </a:buClr>
            </a:pPr>
            <a:r>
              <a:rPr kumimoji="1" lang="en-US" altLang="zh-CN" sz="1600" b="1" dirty="0">
                <a:solidFill>
                  <a:srgbClr val="0000CC"/>
                </a:solidFill>
                <a:latin typeface="Times New Roman" panose="02020603050405020304" pitchFamily="18" charset="0"/>
                <a:sym typeface="Symbol" panose="05050102010706020507" pitchFamily="18" charset="2"/>
              </a:rPr>
              <a:t>BOOSTER</a:t>
            </a:r>
            <a:r>
              <a:rPr kumimoji="1" lang="en-US" altLang="zh-CN" sz="1600" b="1" dirty="0">
                <a:latin typeface="Times New Roman" panose="02020603050405020304" pitchFamily="18" charset="0"/>
                <a:sym typeface="Symbol" panose="05050102010706020507" pitchFamily="18" charset="2"/>
              </a:rPr>
              <a:t> </a:t>
            </a:r>
            <a:r>
              <a:rPr kumimoji="1" lang="zh-CN" altLang="en-US" sz="1600" b="1" dirty="0">
                <a:latin typeface="Times New Roman" panose="02020603050405020304" pitchFamily="18" charset="0"/>
                <a:sym typeface="Symbol" panose="05050102010706020507" pitchFamily="18" charset="2"/>
              </a:rPr>
              <a:t> </a:t>
            </a:r>
            <a:endParaRPr kumimoji="1" lang="en-US" altLang="zh-CN" sz="1600" b="1" dirty="0">
              <a:latin typeface="Times New Roman" panose="02020603050405020304" pitchFamily="18" charset="0"/>
              <a:sym typeface="Symbol" panose="05050102010706020507" pitchFamily="18" charset="2"/>
            </a:endParaRPr>
          </a:p>
          <a:p>
            <a:pPr marL="0" indent="-342900">
              <a:lnSpc>
                <a:spcPts val="2200"/>
              </a:lnSpc>
              <a:spcBef>
                <a:spcPts val="0"/>
              </a:spcBef>
              <a:buClr>
                <a:srgbClr val="FF0000"/>
              </a:buClr>
              <a:buFont typeface="+mj-lt"/>
              <a:buAutoNum type="arabicPeriod"/>
            </a:pPr>
            <a:r>
              <a:rPr kumimoji="1" lang="en-US" altLang="zh-CN" b="1" dirty="0">
                <a:latin typeface="Times New Roman" panose="02020603050405020304" pitchFamily="18" charset="0"/>
                <a:sym typeface="Symbol" panose="05050102010706020507" pitchFamily="18" charset="2"/>
              </a:rPr>
              <a:t>Full energy booster ,optimized for top-up injection;</a:t>
            </a:r>
          </a:p>
          <a:p>
            <a:pPr marL="0" indent="-342900">
              <a:lnSpc>
                <a:spcPts val="2200"/>
              </a:lnSpc>
              <a:spcBef>
                <a:spcPts val="0"/>
              </a:spcBef>
              <a:buClr>
                <a:srgbClr val="FF0000"/>
              </a:buClr>
              <a:buFont typeface="+mj-lt"/>
              <a:buAutoNum type="arabicPeriod"/>
            </a:pPr>
            <a:r>
              <a:rPr kumimoji="1" lang="en-US" altLang="zh-CN" b="1" dirty="0">
                <a:latin typeface="Times New Roman" panose="02020603050405020304" pitchFamily="18" charset="0"/>
                <a:sym typeface="Symbol" panose="05050102010706020507" pitchFamily="18" charset="2"/>
              </a:rPr>
              <a:t>Beam emittance about 100 nm-rad @3.5 GeV for clean top-up operation;</a:t>
            </a:r>
          </a:p>
          <a:p>
            <a:pPr marL="0" indent="-342900">
              <a:lnSpc>
                <a:spcPts val="2200"/>
              </a:lnSpc>
              <a:spcBef>
                <a:spcPts val="0"/>
              </a:spcBef>
              <a:buClr>
                <a:srgbClr val="FF0000"/>
              </a:buClr>
              <a:buFont typeface="+mj-lt"/>
              <a:buAutoNum type="arabicPeriod"/>
            </a:pPr>
            <a:r>
              <a:rPr kumimoji="1" lang="en-US" altLang="zh-CN" b="1" dirty="0">
                <a:latin typeface="Times New Roman" panose="02020603050405020304" pitchFamily="18" charset="0"/>
                <a:sym typeface="Symbol" panose="05050102010706020507" pitchFamily="18" charset="2"/>
              </a:rPr>
              <a:t> A circumference of  180m and a injection energy of  150MeV;</a:t>
            </a:r>
          </a:p>
          <a:p>
            <a:pPr marL="0" indent="-342900">
              <a:lnSpc>
                <a:spcPts val="2200"/>
              </a:lnSpc>
              <a:spcBef>
                <a:spcPts val="0"/>
              </a:spcBef>
              <a:buClr>
                <a:srgbClr val="FF0000"/>
              </a:buClr>
              <a:buFont typeface="+mj-lt"/>
              <a:buAutoNum type="arabicPeriod"/>
            </a:pPr>
            <a:r>
              <a:rPr kumimoji="1" lang="en-US" altLang="zh-CN" b="1" dirty="0">
                <a:latin typeface="Times New Roman" panose="02020603050405020304" pitchFamily="18" charset="0"/>
                <a:sym typeface="Symbol" panose="05050102010706020507" pitchFamily="18" charset="2"/>
              </a:rPr>
              <a:t> Repeat rates up to 2Hz;  </a:t>
            </a:r>
          </a:p>
        </p:txBody>
      </p:sp>
      <p:sp>
        <p:nvSpPr>
          <p:cNvPr id="4" name="Text Box 8">
            <a:extLst>
              <a:ext uri="{FF2B5EF4-FFF2-40B4-BE49-F238E27FC236}">
                <a16:creationId xmlns:a16="http://schemas.microsoft.com/office/drawing/2014/main" id="{C6B03617-9E16-810E-7019-D47D75B189CB}"/>
              </a:ext>
            </a:extLst>
          </p:cNvPr>
          <p:cNvSpPr txBox="1">
            <a:spLocks noChangeArrowheads="1"/>
          </p:cNvSpPr>
          <p:nvPr/>
        </p:nvSpPr>
        <p:spPr bwMode="auto">
          <a:xfrm>
            <a:off x="7413" y="4483134"/>
            <a:ext cx="4079776" cy="1964640"/>
          </a:xfrm>
          <a:prstGeom prst="rect">
            <a:avLst/>
          </a:prstGeom>
          <a:noFill/>
          <a:ln>
            <a:noFill/>
          </a:ln>
        </p:spPr>
        <p:txBody>
          <a:bodyPr wrap="square">
            <a:spAutoFit/>
          </a:bodyPr>
          <a:lstStyle>
            <a:lvl1pPr marL="292100" indent="-2921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nSpc>
                <a:spcPts val="1800"/>
              </a:lnSpc>
              <a:spcBef>
                <a:spcPts val="0"/>
              </a:spcBef>
              <a:buClr>
                <a:srgbClr val="FF0000"/>
              </a:buClr>
            </a:pPr>
            <a:r>
              <a:rPr kumimoji="1" lang="en-US" altLang="zh-CN" sz="2400" b="1" dirty="0">
                <a:solidFill>
                  <a:srgbClr val="0000CC"/>
                </a:solidFill>
                <a:latin typeface="Times New Roman" panose="02020603050405020304" pitchFamily="18" charset="0"/>
                <a:sym typeface="Symbol" panose="05050102010706020507" pitchFamily="18" charset="2"/>
              </a:rPr>
              <a:t>Storage</a:t>
            </a:r>
            <a:r>
              <a:rPr kumimoji="1" lang="zh-CN" altLang="en-US" sz="2400" b="1" dirty="0">
                <a:solidFill>
                  <a:srgbClr val="0000CC"/>
                </a:solidFill>
                <a:latin typeface="Times New Roman" panose="02020603050405020304" pitchFamily="18" charset="0"/>
                <a:sym typeface="Symbol" panose="05050102010706020507" pitchFamily="18" charset="2"/>
              </a:rPr>
              <a:t> </a:t>
            </a:r>
            <a:r>
              <a:rPr kumimoji="1" lang="en-US" altLang="zh-CN" sz="2400" b="1" dirty="0">
                <a:solidFill>
                  <a:srgbClr val="0000CC"/>
                </a:solidFill>
                <a:latin typeface="Times New Roman" panose="02020603050405020304" pitchFamily="18" charset="0"/>
                <a:sym typeface="Symbol" panose="05050102010706020507" pitchFamily="18" charset="2"/>
              </a:rPr>
              <a:t>ring</a:t>
            </a:r>
          </a:p>
          <a:p>
            <a:pPr marL="342900" indent="-342900">
              <a:lnSpc>
                <a:spcPts val="2200"/>
              </a:lnSpc>
              <a:spcBef>
                <a:spcPts val="0"/>
              </a:spcBef>
              <a:buClr>
                <a:srgbClr val="FF0000"/>
              </a:buClr>
              <a:buFont typeface="+mj-lt"/>
              <a:buAutoNum type="arabicPeriod"/>
            </a:pPr>
            <a:r>
              <a:rPr kumimoji="1" lang="en-US" altLang="zh-CN" sz="1800" b="1" dirty="0">
                <a:latin typeface="Times New Roman" panose="02020603050405020304" pitchFamily="18" charset="0"/>
              </a:rPr>
              <a:t>Energy</a:t>
            </a:r>
            <a:r>
              <a:rPr kumimoji="1" lang="zh-CN" altLang="en-US" sz="1800" b="1" dirty="0">
                <a:latin typeface="Times New Roman" panose="02020603050405020304" pitchFamily="18" charset="0"/>
              </a:rPr>
              <a:t>：</a:t>
            </a:r>
            <a:r>
              <a:rPr kumimoji="1" lang="en-US" altLang="zh-CN" sz="1800" b="1" dirty="0">
                <a:latin typeface="Times New Roman" panose="02020603050405020304" pitchFamily="18" charset="0"/>
              </a:rPr>
              <a:t>3.5 GeV</a:t>
            </a:r>
            <a:r>
              <a:rPr kumimoji="1" lang="zh-CN" altLang="en-US" sz="1800" b="1" dirty="0">
                <a:latin typeface="Times New Roman" panose="02020603050405020304" pitchFamily="18" charset="0"/>
              </a:rPr>
              <a:t>；</a:t>
            </a:r>
          </a:p>
          <a:p>
            <a:pPr marL="342900" indent="-342900">
              <a:lnSpc>
                <a:spcPts val="2200"/>
              </a:lnSpc>
              <a:spcBef>
                <a:spcPts val="0"/>
              </a:spcBef>
              <a:buClr>
                <a:srgbClr val="FF0000"/>
              </a:buClr>
              <a:buFont typeface="+mj-lt"/>
              <a:buAutoNum type="arabicPeriod"/>
            </a:pPr>
            <a:r>
              <a:rPr kumimoji="1" lang="en-US" altLang="zh-CN" sz="1800" b="1" dirty="0">
                <a:latin typeface="Times New Roman" panose="02020603050405020304" pitchFamily="18" charset="0"/>
              </a:rPr>
              <a:t>Circumference</a:t>
            </a:r>
            <a:r>
              <a:rPr kumimoji="1" lang="zh-CN" altLang="en-US" sz="1800" b="1" dirty="0">
                <a:latin typeface="Times New Roman" panose="02020603050405020304" pitchFamily="18" charset="0"/>
              </a:rPr>
              <a:t>：</a:t>
            </a:r>
            <a:r>
              <a:rPr kumimoji="1" lang="en-US" altLang="zh-CN" sz="1800" b="1" dirty="0">
                <a:latin typeface="Times New Roman" panose="02020603050405020304" pitchFamily="18" charset="0"/>
              </a:rPr>
              <a:t>432m</a:t>
            </a:r>
            <a:r>
              <a:rPr kumimoji="1" lang="zh-CN" altLang="en-US" sz="1800" b="1" dirty="0">
                <a:latin typeface="Times New Roman" panose="02020603050405020304" pitchFamily="18" charset="0"/>
              </a:rPr>
              <a:t>；</a:t>
            </a:r>
          </a:p>
          <a:p>
            <a:pPr marL="342900" indent="-342900">
              <a:lnSpc>
                <a:spcPts val="2200"/>
              </a:lnSpc>
              <a:spcBef>
                <a:spcPts val="0"/>
              </a:spcBef>
              <a:buClr>
                <a:srgbClr val="FF0000"/>
              </a:buClr>
              <a:buFont typeface="+mj-lt"/>
              <a:buAutoNum type="arabicPeriod"/>
            </a:pPr>
            <a:r>
              <a:rPr kumimoji="1" lang="en-US" altLang="zh-CN" sz="1800" b="1" dirty="0">
                <a:latin typeface="Times New Roman" panose="02020603050405020304" pitchFamily="18" charset="0"/>
              </a:rPr>
              <a:t>Current</a:t>
            </a:r>
            <a:r>
              <a:rPr kumimoji="1" lang="zh-CN" altLang="en-US" sz="1800" b="1" dirty="0">
                <a:latin typeface="Times New Roman" panose="02020603050405020304" pitchFamily="18" charset="0"/>
              </a:rPr>
              <a:t>：</a:t>
            </a:r>
            <a:r>
              <a:rPr kumimoji="1" lang="en-US" altLang="zh-CN" sz="1800" b="1" dirty="0">
                <a:latin typeface="Times New Roman" panose="02020603050405020304" pitchFamily="18" charset="0"/>
              </a:rPr>
              <a:t>5/300 mA (S/M bunch)</a:t>
            </a:r>
            <a:r>
              <a:rPr kumimoji="1" lang="zh-CN" altLang="en-US" sz="1800" b="1" dirty="0">
                <a:latin typeface="Times New Roman" panose="02020603050405020304" pitchFamily="18" charset="0"/>
              </a:rPr>
              <a:t>；</a:t>
            </a:r>
          </a:p>
          <a:p>
            <a:pPr marL="342900" indent="-342900">
              <a:lnSpc>
                <a:spcPts val="2200"/>
              </a:lnSpc>
              <a:spcBef>
                <a:spcPts val="0"/>
              </a:spcBef>
              <a:buClr>
                <a:srgbClr val="FF0000"/>
              </a:buClr>
              <a:buFont typeface="+mj-lt"/>
              <a:buAutoNum type="arabicPeriod"/>
            </a:pPr>
            <a:r>
              <a:rPr kumimoji="1" lang="en-US" altLang="zh-CN" sz="1800" b="1" dirty="0">
                <a:latin typeface="Times New Roman" panose="02020603050405020304" pitchFamily="18" charset="0"/>
              </a:rPr>
              <a:t>emittance</a:t>
            </a:r>
            <a:r>
              <a:rPr kumimoji="1" lang="zh-CN" altLang="en-US" sz="1800" b="1" dirty="0">
                <a:latin typeface="Times New Roman" panose="02020603050405020304" pitchFamily="18" charset="0"/>
              </a:rPr>
              <a:t>：</a:t>
            </a:r>
            <a:r>
              <a:rPr kumimoji="1" lang="en-US" altLang="zh-CN" sz="1800" b="1" dirty="0">
                <a:latin typeface="Times New Roman" panose="02020603050405020304" pitchFamily="18" charset="0"/>
              </a:rPr>
              <a:t>3.9 mm-</a:t>
            </a:r>
            <a:r>
              <a:rPr kumimoji="1" lang="en-US" altLang="zh-CN" sz="1800" b="1" dirty="0" err="1">
                <a:latin typeface="Times New Roman" panose="02020603050405020304" pitchFamily="18" charset="0"/>
              </a:rPr>
              <a:t>mrad</a:t>
            </a:r>
            <a:r>
              <a:rPr kumimoji="1" lang="zh-CN" altLang="en-US" sz="1800" b="1" dirty="0">
                <a:latin typeface="Times New Roman" panose="02020603050405020304" pitchFamily="18" charset="0"/>
              </a:rPr>
              <a:t>；</a:t>
            </a:r>
          </a:p>
          <a:p>
            <a:pPr marL="342900" indent="-342900">
              <a:lnSpc>
                <a:spcPts val="2200"/>
              </a:lnSpc>
              <a:spcBef>
                <a:spcPts val="0"/>
              </a:spcBef>
              <a:buClr>
                <a:srgbClr val="FF0000"/>
              </a:buClr>
              <a:buFont typeface="+mj-lt"/>
              <a:buAutoNum type="arabicPeriod"/>
            </a:pPr>
            <a:r>
              <a:rPr kumimoji="1" lang="en-US" altLang="zh-CN" sz="1800" b="1" dirty="0">
                <a:latin typeface="Times New Roman" panose="02020603050405020304" pitchFamily="18" charset="0"/>
              </a:rPr>
              <a:t>RF voltage</a:t>
            </a:r>
            <a:r>
              <a:rPr kumimoji="1" lang="zh-CN" altLang="en-US" sz="1800" b="1" dirty="0">
                <a:latin typeface="Times New Roman" panose="02020603050405020304" pitchFamily="18" charset="0"/>
              </a:rPr>
              <a:t>：</a:t>
            </a:r>
            <a:r>
              <a:rPr kumimoji="1" lang="en-US" altLang="zh-CN" sz="1800" b="1" dirty="0">
                <a:latin typeface="Times New Roman" panose="02020603050405020304" pitchFamily="18" charset="0"/>
              </a:rPr>
              <a:t>4-6 MV</a:t>
            </a:r>
          </a:p>
          <a:p>
            <a:pPr marL="50800" indent="-342900">
              <a:lnSpc>
                <a:spcPts val="1800"/>
              </a:lnSpc>
              <a:spcBef>
                <a:spcPts val="0"/>
              </a:spcBef>
              <a:buClr>
                <a:srgbClr val="FF0000"/>
              </a:buClr>
              <a:buFont typeface="+mj-lt"/>
              <a:buAutoNum type="arabicPeriod"/>
            </a:pPr>
            <a:endParaRPr kumimoji="1" lang="en-US" altLang="zh-CN" b="1" dirty="0">
              <a:latin typeface="Times New Roman" panose="02020603050405020304" pitchFamily="18" charset="0"/>
              <a:sym typeface="Symbol" panose="05050102010706020507" pitchFamily="18" charset="2"/>
            </a:endParaRPr>
          </a:p>
        </p:txBody>
      </p:sp>
      <p:sp>
        <p:nvSpPr>
          <p:cNvPr id="5" name="页脚占位符 1">
            <a:extLst>
              <a:ext uri="{FF2B5EF4-FFF2-40B4-BE49-F238E27FC236}">
                <a16:creationId xmlns:a16="http://schemas.microsoft.com/office/drawing/2014/main" id="{87ABB799-C869-DE61-B39C-53089E0BE8CD}"/>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
        <p:nvSpPr>
          <p:cNvPr id="7" name="文本框 6">
            <a:extLst>
              <a:ext uri="{FF2B5EF4-FFF2-40B4-BE49-F238E27FC236}">
                <a16:creationId xmlns:a16="http://schemas.microsoft.com/office/drawing/2014/main" id="{1C4DD287-5271-EEFF-E254-185D373A2F9A}"/>
              </a:ext>
            </a:extLst>
          </p:cNvPr>
          <p:cNvSpPr txBox="1"/>
          <p:nvPr/>
        </p:nvSpPr>
        <p:spPr>
          <a:xfrm>
            <a:off x="34035" y="1052736"/>
            <a:ext cx="3672408" cy="553998"/>
          </a:xfrm>
          <a:prstGeom prst="rect">
            <a:avLst/>
          </a:prstGeom>
          <a:noFill/>
        </p:spPr>
        <p:txBody>
          <a:bodyPr wrap="square">
            <a:spAutoFit/>
          </a:bodyPr>
          <a:lstStyle/>
          <a:p>
            <a:pPr marL="0" indent="0">
              <a:lnSpc>
                <a:spcPts val="1800"/>
              </a:lnSpc>
              <a:spcBef>
                <a:spcPts val="0"/>
              </a:spcBef>
              <a:buClr>
                <a:srgbClr val="FF99FF"/>
              </a:buClr>
            </a:pPr>
            <a:r>
              <a:rPr kumimoji="1" lang="en-US" altLang="zh-CN" sz="1600" b="1" dirty="0">
                <a:solidFill>
                  <a:srgbClr val="0000CC"/>
                </a:solidFill>
                <a:latin typeface="Times New Roman" panose="02020603050405020304" pitchFamily="18" charset="0"/>
                <a:sym typeface="Symbol" panose="05050102010706020507" pitchFamily="18" charset="2"/>
              </a:rPr>
              <a:t>LINAC</a:t>
            </a:r>
            <a:endParaRPr kumimoji="1" lang="en-US" altLang="zh-CN" sz="1600" b="1" dirty="0">
              <a:latin typeface="Times New Roman" panose="02020603050405020304" pitchFamily="18" charset="0"/>
              <a:sym typeface="Symbol" panose="05050102010706020507" pitchFamily="18" charset="2"/>
            </a:endParaRPr>
          </a:p>
          <a:p>
            <a:pPr marL="0" indent="-342900">
              <a:lnSpc>
                <a:spcPts val="1800"/>
              </a:lnSpc>
              <a:spcBef>
                <a:spcPts val="0"/>
              </a:spcBef>
              <a:buClr>
                <a:srgbClr val="FF0000"/>
              </a:buClr>
              <a:buFont typeface="+mj-lt"/>
              <a:buAutoNum type="arabicPeriod"/>
            </a:pPr>
            <a:r>
              <a:rPr kumimoji="1" lang="en-US" altLang="zh-CN" b="1" dirty="0">
                <a:latin typeface="Times New Roman" panose="02020603050405020304" pitchFamily="18" charset="0"/>
                <a:sym typeface="Symbol" panose="05050102010706020507" pitchFamily="18" charset="2"/>
              </a:rPr>
              <a:t>Output Energy is </a:t>
            </a:r>
            <a:r>
              <a:rPr kumimoji="1" lang="en-US" altLang="zh-CN" b="1" dirty="0" err="1">
                <a:latin typeface="Times New Roman" panose="02020603050405020304" pitchFamily="18" charset="0"/>
                <a:sym typeface="Symbol" panose="05050102010706020507" pitchFamily="18" charset="2"/>
              </a:rPr>
              <a:t>upto</a:t>
            </a:r>
            <a:r>
              <a:rPr kumimoji="1" lang="en-US" altLang="zh-CN" b="1" dirty="0">
                <a:latin typeface="Times New Roman" panose="02020603050405020304" pitchFamily="18" charset="0"/>
                <a:sym typeface="Symbol" panose="05050102010706020507" pitchFamily="18" charset="2"/>
              </a:rPr>
              <a:t> 150MeV</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78">
            <a:extLst>
              <a:ext uri="{FF2B5EF4-FFF2-40B4-BE49-F238E27FC236}">
                <a16:creationId xmlns:a16="http://schemas.microsoft.com/office/drawing/2014/main" id="{388686D2-2314-4F92-80F8-E4526D125D27}"/>
              </a:ext>
            </a:extLst>
          </p:cNvPr>
          <p:cNvGrpSpPr>
            <a:grpSpLocks/>
          </p:cNvGrpSpPr>
          <p:nvPr/>
        </p:nvGrpSpPr>
        <p:grpSpPr bwMode="auto">
          <a:xfrm rot="18728958">
            <a:off x="8582987" y="4539283"/>
            <a:ext cx="457200" cy="293687"/>
            <a:chOff x="5535" y="8505"/>
            <a:chExt cx="630" cy="468"/>
          </a:xfrm>
        </p:grpSpPr>
        <p:sp>
          <p:nvSpPr>
            <p:cNvPr id="5304" name="Rectangle 181">
              <a:extLst>
                <a:ext uri="{FF2B5EF4-FFF2-40B4-BE49-F238E27FC236}">
                  <a16:creationId xmlns:a16="http://schemas.microsoft.com/office/drawing/2014/main" id="{F648D9C2-78DF-4F1A-B2CB-7D572AC2D3C1}"/>
                </a:ext>
              </a:extLst>
            </p:cNvPr>
            <p:cNvSpPr>
              <a:spLocks noChangeArrowheads="1"/>
            </p:cNvSpPr>
            <p:nvPr/>
          </p:nvSpPr>
          <p:spPr bwMode="auto">
            <a:xfrm>
              <a:off x="5535" y="8661"/>
              <a:ext cx="630" cy="156"/>
            </a:xfrm>
            <a:prstGeom prst="rect">
              <a:avLst/>
            </a:prstGeom>
            <a:solidFill>
              <a:srgbClr val="3366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305" name="Oval 180">
              <a:extLst>
                <a:ext uri="{FF2B5EF4-FFF2-40B4-BE49-F238E27FC236}">
                  <a16:creationId xmlns:a16="http://schemas.microsoft.com/office/drawing/2014/main" id="{DE359582-E31E-4845-AA59-CCC3A1AF5A3F}"/>
                </a:ext>
              </a:extLst>
            </p:cNvPr>
            <p:cNvSpPr>
              <a:spLocks noChangeArrowheads="1"/>
            </p:cNvSpPr>
            <p:nvPr/>
          </p:nvSpPr>
          <p:spPr bwMode="auto">
            <a:xfrm>
              <a:off x="5640" y="8505"/>
              <a:ext cx="420" cy="468"/>
            </a:xfrm>
            <a:prstGeom prst="ellipse">
              <a:avLst/>
            </a:prstGeom>
            <a:solidFill>
              <a:srgbClr val="3366FF"/>
            </a:solidFill>
            <a:ln w="9525">
              <a:solidFill>
                <a:srgbClr val="000000"/>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306" name="Oval 179">
              <a:extLst>
                <a:ext uri="{FF2B5EF4-FFF2-40B4-BE49-F238E27FC236}">
                  <a16:creationId xmlns:a16="http://schemas.microsoft.com/office/drawing/2014/main" id="{2C2971BD-014B-47B4-AE15-5D6EBF787284}"/>
                </a:ext>
              </a:extLst>
            </p:cNvPr>
            <p:cNvSpPr>
              <a:spLocks noChangeArrowheads="1"/>
            </p:cNvSpPr>
            <p:nvPr/>
          </p:nvSpPr>
          <p:spPr bwMode="auto">
            <a:xfrm>
              <a:off x="5801" y="8661"/>
              <a:ext cx="105" cy="156"/>
            </a:xfrm>
            <a:prstGeom prst="ellipse">
              <a:avLst/>
            </a:prstGeom>
            <a:solidFill>
              <a:srgbClr val="000000"/>
            </a:solidFill>
            <a:ln w="9525">
              <a:solidFill>
                <a:srgbClr val="000000"/>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5123" name="Group 174">
            <a:extLst>
              <a:ext uri="{FF2B5EF4-FFF2-40B4-BE49-F238E27FC236}">
                <a16:creationId xmlns:a16="http://schemas.microsoft.com/office/drawing/2014/main" id="{687E4D26-E255-4FCC-9831-F8937DD71911}"/>
              </a:ext>
            </a:extLst>
          </p:cNvPr>
          <p:cNvGrpSpPr>
            <a:grpSpLocks/>
          </p:cNvGrpSpPr>
          <p:nvPr/>
        </p:nvGrpSpPr>
        <p:grpSpPr bwMode="auto">
          <a:xfrm>
            <a:off x="8734593" y="4870276"/>
            <a:ext cx="457200" cy="293688"/>
            <a:chOff x="5535" y="8505"/>
            <a:chExt cx="630" cy="468"/>
          </a:xfrm>
        </p:grpSpPr>
        <p:sp>
          <p:nvSpPr>
            <p:cNvPr id="5301" name="Rectangle 177">
              <a:extLst>
                <a:ext uri="{FF2B5EF4-FFF2-40B4-BE49-F238E27FC236}">
                  <a16:creationId xmlns:a16="http://schemas.microsoft.com/office/drawing/2014/main" id="{0C9F9F34-CF6A-4381-9487-BF2537B6EB97}"/>
                </a:ext>
              </a:extLst>
            </p:cNvPr>
            <p:cNvSpPr>
              <a:spLocks noChangeArrowheads="1"/>
            </p:cNvSpPr>
            <p:nvPr/>
          </p:nvSpPr>
          <p:spPr bwMode="auto">
            <a:xfrm>
              <a:off x="5535" y="8661"/>
              <a:ext cx="630" cy="156"/>
            </a:xfrm>
            <a:prstGeom prst="rect">
              <a:avLst/>
            </a:prstGeom>
            <a:solidFill>
              <a:srgbClr val="3366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302" name="Oval 176">
              <a:extLst>
                <a:ext uri="{FF2B5EF4-FFF2-40B4-BE49-F238E27FC236}">
                  <a16:creationId xmlns:a16="http://schemas.microsoft.com/office/drawing/2014/main" id="{81190CFC-852D-4CCF-B903-588B3EEE672C}"/>
                </a:ext>
              </a:extLst>
            </p:cNvPr>
            <p:cNvSpPr>
              <a:spLocks noChangeArrowheads="1"/>
            </p:cNvSpPr>
            <p:nvPr/>
          </p:nvSpPr>
          <p:spPr bwMode="auto">
            <a:xfrm>
              <a:off x="5640" y="8505"/>
              <a:ext cx="420" cy="468"/>
            </a:xfrm>
            <a:prstGeom prst="ellipse">
              <a:avLst/>
            </a:prstGeom>
            <a:solidFill>
              <a:srgbClr val="3366FF"/>
            </a:solidFill>
            <a:ln w="9525">
              <a:solidFill>
                <a:srgbClr val="000000"/>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303" name="Oval 175">
              <a:extLst>
                <a:ext uri="{FF2B5EF4-FFF2-40B4-BE49-F238E27FC236}">
                  <a16:creationId xmlns:a16="http://schemas.microsoft.com/office/drawing/2014/main" id="{D1E21B5B-C723-4177-8D68-7069B106AF98}"/>
                </a:ext>
              </a:extLst>
            </p:cNvPr>
            <p:cNvSpPr>
              <a:spLocks noChangeArrowheads="1"/>
            </p:cNvSpPr>
            <p:nvPr/>
          </p:nvSpPr>
          <p:spPr bwMode="auto">
            <a:xfrm>
              <a:off x="5801" y="8661"/>
              <a:ext cx="105" cy="156"/>
            </a:xfrm>
            <a:prstGeom prst="ellipse">
              <a:avLst/>
            </a:prstGeom>
            <a:solidFill>
              <a:srgbClr val="000000"/>
            </a:solidFill>
            <a:ln w="9525">
              <a:solidFill>
                <a:srgbClr val="000000"/>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5124" name="Group 170">
            <a:extLst>
              <a:ext uri="{FF2B5EF4-FFF2-40B4-BE49-F238E27FC236}">
                <a16:creationId xmlns:a16="http://schemas.microsoft.com/office/drawing/2014/main" id="{D8E7EF0C-E388-44E1-9614-4F08D30913C7}"/>
              </a:ext>
            </a:extLst>
          </p:cNvPr>
          <p:cNvGrpSpPr>
            <a:grpSpLocks/>
          </p:cNvGrpSpPr>
          <p:nvPr/>
        </p:nvGrpSpPr>
        <p:grpSpPr bwMode="auto">
          <a:xfrm>
            <a:off x="7820193" y="4870276"/>
            <a:ext cx="457200" cy="293688"/>
            <a:chOff x="5535" y="8505"/>
            <a:chExt cx="630" cy="468"/>
          </a:xfrm>
        </p:grpSpPr>
        <p:sp>
          <p:nvSpPr>
            <p:cNvPr id="5298" name="Rectangle 173">
              <a:extLst>
                <a:ext uri="{FF2B5EF4-FFF2-40B4-BE49-F238E27FC236}">
                  <a16:creationId xmlns:a16="http://schemas.microsoft.com/office/drawing/2014/main" id="{9ED5A208-0908-4B3D-8765-28BBC5907CAF}"/>
                </a:ext>
              </a:extLst>
            </p:cNvPr>
            <p:cNvSpPr>
              <a:spLocks noChangeArrowheads="1"/>
            </p:cNvSpPr>
            <p:nvPr/>
          </p:nvSpPr>
          <p:spPr bwMode="auto">
            <a:xfrm>
              <a:off x="5535" y="8661"/>
              <a:ext cx="630" cy="156"/>
            </a:xfrm>
            <a:prstGeom prst="rect">
              <a:avLst/>
            </a:prstGeom>
            <a:solidFill>
              <a:srgbClr val="3366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99" name="Oval 172">
              <a:extLst>
                <a:ext uri="{FF2B5EF4-FFF2-40B4-BE49-F238E27FC236}">
                  <a16:creationId xmlns:a16="http://schemas.microsoft.com/office/drawing/2014/main" id="{0E4BE5EA-06A1-42AA-AB1A-67C7B981C3BF}"/>
                </a:ext>
              </a:extLst>
            </p:cNvPr>
            <p:cNvSpPr>
              <a:spLocks noChangeArrowheads="1"/>
            </p:cNvSpPr>
            <p:nvPr/>
          </p:nvSpPr>
          <p:spPr bwMode="auto">
            <a:xfrm>
              <a:off x="5640" y="8505"/>
              <a:ext cx="420" cy="468"/>
            </a:xfrm>
            <a:prstGeom prst="ellipse">
              <a:avLst/>
            </a:prstGeom>
            <a:solidFill>
              <a:srgbClr val="3366FF"/>
            </a:solidFill>
            <a:ln w="9525">
              <a:solidFill>
                <a:srgbClr val="000000"/>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300" name="Oval 171">
              <a:extLst>
                <a:ext uri="{FF2B5EF4-FFF2-40B4-BE49-F238E27FC236}">
                  <a16:creationId xmlns:a16="http://schemas.microsoft.com/office/drawing/2014/main" id="{0E0EFADF-A143-4B98-BB50-2FBBBD2655BE}"/>
                </a:ext>
              </a:extLst>
            </p:cNvPr>
            <p:cNvSpPr>
              <a:spLocks noChangeArrowheads="1"/>
            </p:cNvSpPr>
            <p:nvPr/>
          </p:nvSpPr>
          <p:spPr bwMode="auto">
            <a:xfrm>
              <a:off x="5801" y="8661"/>
              <a:ext cx="105" cy="156"/>
            </a:xfrm>
            <a:prstGeom prst="ellipse">
              <a:avLst/>
            </a:prstGeom>
            <a:solidFill>
              <a:srgbClr val="000000"/>
            </a:solidFill>
            <a:ln w="9525">
              <a:solidFill>
                <a:srgbClr val="000000"/>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5125" name="Text Box 169">
            <a:extLst>
              <a:ext uri="{FF2B5EF4-FFF2-40B4-BE49-F238E27FC236}">
                <a16:creationId xmlns:a16="http://schemas.microsoft.com/office/drawing/2014/main" id="{4B55A65E-20E1-41EC-9725-1E94EA2E5E28}"/>
              </a:ext>
            </a:extLst>
          </p:cNvPr>
          <p:cNvSpPr txBox="1">
            <a:spLocks noChangeArrowheads="1"/>
          </p:cNvSpPr>
          <p:nvPr/>
        </p:nvSpPr>
        <p:spPr bwMode="auto">
          <a:xfrm>
            <a:off x="150981" y="1242840"/>
            <a:ext cx="930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10800" rIns="18000" bIns="1080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dirty="0">
                <a:latin typeface="Times New Roman" panose="02020603050405020304" pitchFamily="18" charset="0"/>
                <a:cs typeface="Times New Roman" panose="02020603050405020304" pitchFamily="18" charset="0"/>
              </a:rPr>
              <a:t>499.654MHz</a:t>
            </a:r>
            <a:r>
              <a:rPr lang="zh-CN" altLang="en-US" sz="900" dirty="0">
                <a:latin typeface="Times New Roman" panose="02020603050405020304" pitchFamily="18" charset="0"/>
                <a:cs typeface="Times New Roman" panose="02020603050405020304" pitchFamily="18" charset="0"/>
              </a:rPr>
              <a:t> </a:t>
            </a:r>
            <a:r>
              <a:rPr lang="en-US" altLang="zh-CN" sz="900" dirty="0">
                <a:latin typeface="Times New Roman" panose="02020603050405020304" pitchFamily="18" charset="0"/>
                <a:cs typeface="Times New Roman" panose="02020603050405020304" pitchFamily="18" charset="0"/>
              </a:rPr>
              <a:t>MO</a:t>
            </a:r>
            <a:endParaRPr lang="zh-CN" altLang="en-US" dirty="0"/>
          </a:p>
        </p:txBody>
      </p:sp>
      <p:sp>
        <p:nvSpPr>
          <p:cNvPr id="5126" name="Oval 168">
            <a:extLst>
              <a:ext uri="{FF2B5EF4-FFF2-40B4-BE49-F238E27FC236}">
                <a16:creationId xmlns:a16="http://schemas.microsoft.com/office/drawing/2014/main" id="{FCBFAE72-969D-4DC8-8854-4A6373CD548A}"/>
              </a:ext>
            </a:extLst>
          </p:cNvPr>
          <p:cNvSpPr>
            <a:spLocks noChangeArrowheads="1"/>
          </p:cNvSpPr>
          <p:nvPr/>
        </p:nvSpPr>
        <p:spPr bwMode="auto">
          <a:xfrm>
            <a:off x="384344" y="917401"/>
            <a:ext cx="198437" cy="198438"/>
          </a:xfrm>
          <a:prstGeom prst="ellipse">
            <a:avLst/>
          </a:prstGeom>
          <a:solidFill>
            <a:srgbClr val="0000FF"/>
          </a:solidFill>
          <a:ln w="9525">
            <a:solidFill>
              <a:srgbClr val="000000"/>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27" name="Line 167">
            <a:extLst>
              <a:ext uri="{FF2B5EF4-FFF2-40B4-BE49-F238E27FC236}">
                <a16:creationId xmlns:a16="http://schemas.microsoft.com/office/drawing/2014/main" id="{46C6D3B8-F32C-4199-89EF-3DC55B46579F}"/>
              </a:ext>
            </a:extLst>
          </p:cNvPr>
          <p:cNvSpPr>
            <a:spLocks noChangeShapeType="1"/>
          </p:cNvSpPr>
          <p:nvPr/>
        </p:nvSpPr>
        <p:spPr bwMode="auto">
          <a:xfrm flipV="1">
            <a:off x="2917993" y="4306714"/>
            <a:ext cx="0" cy="609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28" name="Line 166">
            <a:extLst>
              <a:ext uri="{FF2B5EF4-FFF2-40B4-BE49-F238E27FC236}">
                <a16:creationId xmlns:a16="http://schemas.microsoft.com/office/drawing/2014/main" id="{DBE7226E-25D4-433C-BB30-DC51F9624BAA}"/>
              </a:ext>
            </a:extLst>
          </p:cNvPr>
          <p:cNvSpPr>
            <a:spLocks noChangeShapeType="1"/>
          </p:cNvSpPr>
          <p:nvPr/>
        </p:nvSpPr>
        <p:spPr bwMode="auto">
          <a:xfrm>
            <a:off x="3797468" y="4306714"/>
            <a:ext cx="0" cy="609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29" name="Text Box 165">
            <a:extLst>
              <a:ext uri="{FF2B5EF4-FFF2-40B4-BE49-F238E27FC236}">
                <a16:creationId xmlns:a16="http://schemas.microsoft.com/office/drawing/2014/main" id="{237047D1-4F83-4C3A-B847-913F7B5BDD7C}"/>
              </a:ext>
            </a:extLst>
          </p:cNvPr>
          <p:cNvSpPr txBox="1">
            <a:spLocks noChangeArrowheads="1"/>
          </p:cNvSpPr>
          <p:nvPr/>
        </p:nvSpPr>
        <p:spPr bwMode="auto">
          <a:xfrm>
            <a:off x="4773780" y="5567191"/>
            <a:ext cx="581026"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dirty="0">
                <a:latin typeface="Times New Roman" panose="02020603050405020304" pitchFamily="18" charset="0"/>
                <a:cs typeface="Times New Roman" panose="02020603050405020304" pitchFamily="18" charset="0"/>
              </a:rPr>
              <a:t>magnet</a:t>
            </a:r>
            <a:endParaRPr lang="zh-CN" altLang="en-US" dirty="0"/>
          </a:p>
        </p:txBody>
      </p:sp>
      <p:sp>
        <p:nvSpPr>
          <p:cNvPr id="5130" name="Line 164">
            <a:extLst>
              <a:ext uri="{FF2B5EF4-FFF2-40B4-BE49-F238E27FC236}">
                <a16:creationId xmlns:a16="http://schemas.microsoft.com/office/drawing/2014/main" id="{A1C82A56-429F-41BF-8CCA-2D3972191805}"/>
              </a:ext>
            </a:extLst>
          </p:cNvPr>
          <p:cNvSpPr>
            <a:spLocks noChangeShapeType="1"/>
          </p:cNvSpPr>
          <p:nvPr/>
        </p:nvSpPr>
        <p:spPr bwMode="auto">
          <a:xfrm flipH="1" flipV="1">
            <a:off x="4913481" y="5175076"/>
            <a:ext cx="149225" cy="381000"/>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zh-CN" altLang="en-US"/>
          </a:p>
        </p:txBody>
      </p:sp>
      <p:sp>
        <p:nvSpPr>
          <p:cNvPr id="5131" name="Line 163">
            <a:extLst>
              <a:ext uri="{FF2B5EF4-FFF2-40B4-BE49-F238E27FC236}">
                <a16:creationId xmlns:a16="http://schemas.microsoft.com/office/drawing/2014/main" id="{EAF1CF4C-DBDA-4BD3-9C83-321F400EF62F}"/>
              </a:ext>
            </a:extLst>
          </p:cNvPr>
          <p:cNvSpPr>
            <a:spLocks noChangeShapeType="1"/>
          </p:cNvSpPr>
          <p:nvPr/>
        </p:nvSpPr>
        <p:spPr bwMode="auto">
          <a:xfrm flipH="1" flipV="1">
            <a:off x="3338680" y="5160789"/>
            <a:ext cx="268288" cy="457200"/>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zh-CN" altLang="en-US"/>
          </a:p>
        </p:txBody>
      </p:sp>
      <p:sp>
        <p:nvSpPr>
          <p:cNvPr id="5132" name="Rectangle 162">
            <a:extLst>
              <a:ext uri="{FF2B5EF4-FFF2-40B4-BE49-F238E27FC236}">
                <a16:creationId xmlns:a16="http://schemas.microsoft.com/office/drawing/2014/main" id="{CFDAD275-B680-4157-B9D5-41EDB8DC4395}"/>
              </a:ext>
            </a:extLst>
          </p:cNvPr>
          <p:cNvSpPr>
            <a:spLocks noChangeArrowheads="1"/>
          </p:cNvSpPr>
          <p:nvPr/>
        </p:nvSpPr>
        <p:spPr bwMode="auto">
          <a:xfrm rot="20700000">
            <a:off x="8280568" y="4878215"/>
            <a:ext cx="228600" cy="288925"/>
          </a:xfrm>
          <a:prstGeom prst="rect">
            <a:avLst/>
          </a:prstGeom>
          <a:solidFill>
            <a:srgbClr val="FF66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33" name="Line 161">
            <a:extLst>
              <a:ext uri="{FF2B5EF4-FFF2-40B4-BE49-F238E27FC236}">
                <a16:creationId xmlns:a16="http://schemas.microsoft.com/office/drawing/2014/main" id="{303AF4E1-A238-4000-B1E5-D7700BF1F1C4}"/>
              </a:ext>
            </a:extLst>
          </p:cNvPr>
          <p:cNvSpPr>
            <a:spLocks noChangeShapeType="1"/>
          </p:cNvSpPr>
          <p:nvPr/>
        </p:nvSpPr>
        <p:spPr bwMode="auto">
          <a:xfrm rot="19800000">
            <a:off x="8505993" y="4795664"/>
            <a:ext cx="817562" cy="1079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35" name="Line 159">
            <a:extLst>
              <a:ext uri="{FF2B5EF4-FFF2-40B4-BE49-F238E27FC236}">
                <a16:creationId xmlns:a16="http://schemas.microsoft.com/office/drawing/2014/main" id="{14385389-4555-49D1-B39E-AE10C92A9EBD}"/>
              </a:ext>
            </a:extLst>
          </p:cNvPr>
          <p:cNvSpPr>
            <a:spLocks noChangeShapeType="1"/>
          </p:cNvSpPr>
          <p:nvPr/>
        </p:nvSpPr>
        <p:spPr bwMode="auto">
          <a:xfrm>
            <a:off x="8155156" y="4565476"/>
            <a:ext cx="168275" cy="304800"/>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zh-CN" altLang="en-US"/>
          </a:p>
        </p:txBody>
      </p:sp>
      <p:grpSp>
        <p:nvGrpSpPr>
          <p:cNvPr id="5136" name="Group 149">
            <a:extLst>
              <a:ext uri="{FF2B5EF4-FFF2-40B4-BE49-F238E27FC236}">
                <a16:creationId xmlns:a16="http://schemas.microsoft.com/office/drawing/2014/main" id="{BB4B7CF7-A385-41C4-9F45-65F3F7AF6870}"/>
              </a:ext>
            </a:extLst>
          </p:cNvPr>
          <p:cNvGrpSpPr>
            <a:grpSpLocks/>
          </p:cNvGrpSpPr>
          <p:nvPr/>
        </p:nvGrpSpPr>
        <p:grpSpPr bwMode="auto">
          <a:xfrm>
            <a:off x="4602330" y="4870277"/>
            <a:ext cx="457200" cy="296863"/>
            <a:chOff x="5010" y="7569"/>
            <a:chExt cx="897" cy="312"/>
          </a:xfrm>
        </p:grpSpPr>
        <p:sp>
          <p:nvSpPr>
            <p:cNvPr id="5289" name="Rectangle 158">
              <a:extLst>
                <a:ext uri="{FF2B5EF4-FFF2-40B4-BE49-F238E27FC236}">
                  <a16:creationId xmlns:a16="http://schemas.microsoft.com/office/drawing/2014/main" id="{5EBC38A1-505D-4615-AD52-56EF4BBD3460}"/>
                </a:ext>
              </a:extLst>
            </p:cNvPr>
            <p:cNvSpPr>
              <a:spLocks noChangeArrowheads="1"/>
            </p:cNvSpPr>
            <p:nvPr/>
          </p:nvSpPr>
          <p:spPr bwMode="auto">
            <a:xfrm>
              <a:off x="5283" y="7569"/>
              <a:ext cx="357" cy="312"/>
            </a:xfrm>
            <a:prstGeom prst="rect">
              <a:avLst/>
            </a:prstGeom>
            <a:solidFill>
              <a:srgbClr val="FF66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90" name="Line 157">
              <a:extLst>
                <a:ext uri="{FF2B5EF4-FFF2-40B4-BE49-F238E27FC236}">
                  <a16:creationId xmlns:a16="http://schemas.microsoft.com/office/drawing/2014/main" id="{222D6AB9-5836-4CAC-BE4C-C97FBCE241D4}"/>
                </a:ext>
              </a:extLst>
            </p:cNvPr>
            <p:cNvSpPr>
              <a:spLocks noChangeShapeType="1"/>
            </p:cNvSpPr>
            <p:nvPr/>
          </p:nvSpPr>
          <p:spPr bwMode="auto">
            <a:xfrm>
              <a:off x="5283" y="7569"/>
              <a:ext cx="357" cy="3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91" name="Line 156">
              <a:extLst>
                <a:ext uri="{FF2B5EF4-FFF2-40B4-BE49-F238E27FC236}">
                  <a16:creationId xmlns:a16="http://schemas.microsoft.com/office/drawing/2014/main" id="{CA604EA6-B252-4727-BD6D-57A6E388CFF9}"/>
                </a:ext>
              </a:extLst>
            </p:cNvPr>
            <p:cNvSpPr>
              <a:spLocks noChangeShapeType="1"/>
            </p:cNvSpPr>
            <p:nvPr/>
          </p:nvSpPr>
          <p:spPr bwMode="auto">
            <a:xfrm flipH="1">
              <a:off x="5283" y="7569"/>
              <a:ext cx="357" cy="3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92" name="Rectangle 155">
              <a:extLst>
                <a:ext uri="{FF2B5EF4-FFF2-40B4-BE49-F238E27FC236}">
                  <a16:creationId xmlns:a16="http://schemas.microsoft.com/office/drawing/2014/main" id="{75E898EF-51BD-446A-B24E-D06C7BD58E68}"/>
                </a:ext>
              </a:extLst>
            </p:cNvPr>
            <p:cNvSpPr>
              <a:spLocks noChangeArrowheads="1"/>
            </p:cNvSpPr>
            <p:nvPr/>
          </p:nvSpPr>
          <p:spPr bwMode="auto">
            <a:xfrm>
              <a:off x="5697" y="7569"/>
              <a:ext cx="210" cy="312"/>
            </a:xfrm>
            <a:prstGeom prst="rect">
              <a:avLst/>
            </a:prstGeom>
            <a:solidFill>
              <a:srgbClr val="FF66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93" name="Rectangle 154">
              <a:extLst>
                <a:ext uri="{FF2B5EF4-FFF2-40B4-BE49-F238E27FC236}">
                  <a16:creationId xmlns:a16="http://schemas.microsoft.com/office/drawing/2014/main" id="{42E87007-683F-4B85-9DE1-0A702FA383BF}"/>
                </a:ext>
              </a:extLst>
            </p:cNvPr>
            <p:cNvSpPr>
              <a:spLocks noChangeArrowheads="1"/>
            </p:cNvSpPr>
            <p:nvPr/>
          </p:nvSpPr>
          <p:spPr bwMode="auto">
            <a:xfrm>
              <a:off x="5010" y="7569"/>
              <a:ext cx="210" cy="312"/>
            </a:xfrm>
            <a:prstGeom prst="rect">
              <a:avLst/>
            </a:prstGeom>
            <a:solidFill>
              <a:srgbClr val="FF66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94" name="Line 153">
              <a:extLst>
                <a:ext uri="{FF2B5EF4-FFF2-40B4-BE49-F238E27FC236}">
                  <a16:creationId xmlns:a16="http://schemas.microsoft.com/office/drawing/2014/main" id="{23143AAE-F8A6-467A-ABD1-9229BE467766}"/>
                </a:ext>
              </a:extLst>
            </p:cNvPr>
            <p:cNvSpPr>
              <a:spLocks noChangeShapeType="1"/>
            </p:cNvSpPr>
            <p:nvPr/>
          </p:nvSpPr>
          <p:spPr bwMode="auto">
            <a:xfrm>
              <a:off x="5010" y="7569"/>
              <a:ext cx="210" cy="3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95" name="Line 152">
              <a:extLst>
                <a:ext uri="{FF2B5EF4-FFF2-40B4-BE49-F238E27FC236}">
                  <a16:creationId xmlns:a16="http://schemas.microsoft.com/office/drawing/2014/main" id="{5ACD1AC4-0157-4CA0-A45D-E673050189B2}"/>
                </a:ext>
              </a:extLst>
            </p:cNvPr>
            <p:cNvSpPr>
              <a:spLocks noChangeShapeType="1"/>
            </p:cNvSpPr>
            <p:nvPr/>
          </p:nvSpPr>
          <p:spPr bwMode="auto">
            <a:xfrm>
              <a:off x="5697" y="7569"/>
              <a:ext cx="210" cy="3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96" name="Line 151">
              <a:extLst>
                <a:ext uri="{FF2B5EF4-FFF2-40B4-BE49-F238E27FC236}">
                  <a16:creationId xmlns:a16="http://schemas.microsoft.com/office/drawing/2014/main" id="{BD0C8663-5B95-4460-A7A5-67346EB914F4}"/>
                </a:ext>
              </a:extLst>
            </p:cNvPr>
            <p:cNvSpPr>
              <a:spLocks noChangeShapeType="1"/>
            </p:cNvSpPr>
            <p:nvPr/>
          </p:nvSpPr>
          <p:spPr bwMode="auto">
            <a:xfrm flipH="1">
              <a:off x="5697" y="7569"/>
              <a:ext cx="210" cy="3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97" name="Line 150">
              <a:extLst>
                <a:ext uri="{FF2B5EF4-FFF2-40B4-BE49-F238E27FC236}">
                  <a16:creationId xmlns:a16="http://schemas.microsoft.com/office/drawing/2014/main" id="{3F31E236-3A90-4E90-9D3F-649F80B0F243}"/>
                </a:ext>
              </a:extLst>
            </p:cNvPr>
            <p:cNvSpPr>
              <a:spLocks noChangeShapeType="1"/>
            </p:cNvSpPr>
            <p:nvPr/>
          </p:nvSpPr>
          <p:spPr bwMode="auto">
            <a:xfrm flipH="1">
              <a:off x="5018" y="7569"/>
              <a:ext cx="202" cy="3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137" name="Line 148">
            <a:extLst>
              <a:ext uri="{FF2B5EF4-FFF2-40B4-BE49-F238E27FC236}">
                <a16:creationId xmlns:a16="http://schemas.microsoft.com/office/drawing/2014/main" id="{F59CFEAB-6CF9-435E-881D-72BD5EF2622F}"/>
              </a:ext>
            </a:extLst>
          </p:cNvPr>
          <p:cNvSpPr>
            <a:spLocks noChangeShapeType="1"/>
          </p:cNvSpPr>
          <p:nvPr/>
        </p:nvSpPr>
        <p:spPr bwMode="auto">
          <a:xfrm flipV="1">
            <a:off x="2917994" y="4298776"/>
            <a:ext cx="8794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38" name="Text Box 147">
            <a:extLst>
              <a:ext uri="{FF2B5EF4-FFF2-40B4-BE49-F238E27FC236}">
                <a16:creationId xmlns:a16="http://schemas.microsoft.com/office/drawing/2014/main" id="{BF5DFD8E-E365-49F6-9829-E5A70536D536}"/>
              </a:ext>
            </a:extLst>
          </p:cNvPr>
          <p:cNvSpPr txBox="1">
            <a:spLocks noChangeArrowheads="1"/>
          </p:cNvSpPr>
          <p:nvPr/>
        </p:nvSpPr>
        <p:spPr bwMode="auto">
          <a:xfrm>
            <a:off x="2917993" y="4870277"/>
            <a:ext cx="804862" cy="296863"/>
          </a:xfrm>
          <a:prstGeom prst="rect">
            <a:avLst/>
          </a:prstGeom>
          <a:solidFill>
            <a:srgbClr val="FFCC00"/>
          </a:solidFill>
          <a:ln w="9525">
            <a:solidFill>
              <a:srgbClr val="000000"/>
            </a:solidFill>
            <a:miter lim="800000"/>
            <a:headEnd/>
            <a:tailEnd/>
          </a:ln>
        </p:spPr>
        <p:txBody>
          <a:bodyPr lIns="0" tIns="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000">
                <a:latin typeface="Times New Roman" panose="02020603050405020304" pitchFamily="18" charset="0"/>
                <a:cs typeface="Times New Roman" panose="02020603050405020304" pitchFamily="18" charset="0"/>
              </a:rPr>
              <a:t>A1</a:t>
            </a:r>
            <a:endParaRPr lang="en-US" altLang="zh-CN"/>
          </a:p>
        </p:txBody>
      </p:sp>
      <p:grpSp>
        <p:nvGrpSpPr>
          <p:cNvPr id="5139" name="Group 143">
            <a:extLst>
              <a:ext uri="{FF2B5EF4-FFF2-40B4-BE49-F238E27FC236}">
                <a16:creationId xmlns:a16="http://schemas.microsoft.com/office/drawing/2014/main" id="{DDD14DB2-A7BE-44DB-8B44-A2B1DBB28914}"/>
              </a:ext>
            </a:extLst>
          </p:cNvPr>
          <p:cNvGrpSpPr>
            <a:grpSpLocks/>
          </p:cNvGrpSpPr>
          <p:nvPr/>
        </p:nvGrpSpPr>
        <p:grpSpPr bwMode="auto">
          <a:xfrm>
            <a:off x="693905" y="4870276"/>
            <a:ext cx="457200" cy="293688"/>
            <a:chOff x="5535" y="8505"/>
            <a:chExt cx="630" cy="468"/>
          </a:xfrm>
        </p:grpSpPr>
        <p:sp>
          <p:nvSpPr>
            <p:cNvPr id="5286" name="Rectangle 146">
              <a:extLst>
                <a:ext uri="{FF2B5EF4-FFF2-40B4-BE49-F238E27FC236}">
                  <a16:creationId xmlns:a16="http://schemas.microsoft.com/office/drawing/2014/main" id="{3399C8DB-3D42-47DA-9FD4-C6830B964583}"/>
                </a:ext>
              </a:extLst>
            </p:cNvPr>
            <p:cNvSpPr>
              <a:spLocks noChangeArrowheads="1"/>
            </p:cNvSpPr>
            <p:nvPr/>
          </p:nvSpPr>
          <p:spPr bwMode="auto">
            <a:xfrm>
              <a:off x="5535" y="8661"/>
              <a:ext cx="630" cy="156"/>
            </a:xfrm>
            <a:prstGeom prst="rect">
              <a:avLst/>
            </a:prstGeom>
            <a:solidFill>
              <a:srgbClr val="3366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87" name="Oval 145">
              <a:extLst>
                <a:ext uri="{FF2B5EF4-FFF2-40B4-BE49-F238E27FC236}">
                  <a16:creationId xmlns:a16="http://schemas.microsoft.com/office/drawing/2014/main" id="{FCFA0E8D-BFE2-4967-8E69-85B55032B050}"/>
                </a:ext>
              </a:extLst>
            </p:cNvPr>
            <p:cNvSpPr>
              <a:spLocks noChangeArrowheads="1"/>
            </p:cNvSpPr>
            <p:nvPr/>
          </p:nvSpPr>
          <p:spPr bwMode="auto">
            <a:xfrm>
              <a:off x="5640" y="8505"/>
              <a:ext cx="420" cy="468"/>
            </a:xfrm>
            <a:prstGeom prst="ellipse">
              <a:avLst/>
            </a:prstGeom>
            <a:solidFill>
              <a:srgbClr val="3366FF"/>
            </a:solidFill>
            <a:ln w="9525">
              <a:solidFill>
                <a:srgbClr val="000000"/>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88" name="Oval 144">
              <a:extLst>
                <a:ext uri="{FF2B5EF4-FFF2-40B4-BE49-F238E27FC236}">
                  <a16:creationId xmlns:a16="http://schemas.microsoft.com/office/drawing/2014/main" id="{7087B5B9-19F7-4663-A9E1-B5C0DCF53F5B}"/>
                </a:ext>
              </a:extLst>
            </p:cNvPr>
            <p:cNvSpPr>
              <a:spLocks noChangeArrowheads="1"/>
            </p:cNvSpPr>
            <p:nvPr/>
          </p:nvSpPr>
          <p:spPr bwMode="auto">
            <a:xfrm>
              <a:off x="5801" y="8661"/>
              <a:ext cx="105" cy="156"/>
            </a:xfrm>
            <a:prstGeom prst="ellipse">
              <a:avLst/>
            </a:prstGeom>
            <a:solidFill>
              <a:srgbClr val="000000"/>
            </a:solidFill>
            <a:ln w="9525">
              <a:solidFill>
                <a:srgbClr val="000000"/>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5140" name="Text Box 142">
            <a:extLst>
              <a:ext uri="{FF2B5EF4-FFF2-40B4-BE49-F238E27FC236}">
                <a16:creationId xmlns:a16="http://schemas.microsoft.com/office/drawing/2014/main" id="{AC47C827-C07C-45CB-ACD8-D814264FF526}"/>
              </a:ext>
            </a:extLst>
          </p:cNvPr>
          <p:cNvSpPr txBox="1">
            <a:spLocks noChangeArrowheads="1"/>
          </p:cNvSpPr>
          <p:nvPr/>
        </p:nvSpPr>
        <p:spPr bwMode="auto">
          <a:xfrm>
            <a:off x="5260349" y="5375102"/>
            <a:ext cx="1120854" cy="238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dirty="0">
                <a:latin typeface="Times New Roman" panose="02020603050405020304" pitchFamily="18" charset="0"/>
                <a:cs typeface="Times New Roman" panose="02020603050405020304" pitchFamily="18" charset="0"/>
              </a:rPr>
              <a:t>Beam measurement</a:t>
            </a:r>
            <a:endParaRPr lang="zh-CN" altLang="en-US" dirty="0"/>
          </a:p>
        </p:txBody>
      </p:sp>
      <p:sp>
        <p:nvSpPr>
          <p:cNvPr id="5141" name="Line 141">
            <a:extLst>
              <a:ext uri="{FF2B5EF4-FFF2-40B4-BE49-F238E27FC236}">
                <a16:creationId xmlns:a16="http://schemas.microsoft.com/office/drawing/2014/main" id="{96710811-F4E2-48B2-AF0C-D852B3B541D4}"/>
              </a:ext>
            </a:extLst>
          </p:cNvPr>
          <p:cNvSpPr>
            <a:spLocks noChangeShapeType="1"/>
          </p:cNvSpPr>
          <p:nvPr/>
        </p:nvSpPr>
        <p:spPr bwMode="auto">
          <a:xfrm flipH="1" flipV="1">
            <a:off x="5326231" y="5144915"/>
            <a:ext cx="80963" cy="212725"/>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zh-CN" altLang="en-US"/>
          </a:p>
        </p:txBody>
      </p:sp>
      <p:sp>
        <p:nvSpPr>
          <p:cNvPr id="5142" name="Text Box 140">
            <a:extLst>
              <a:ext uri="{FF2B5EF4-FFF2-40B4-BE49-F238E27FC236}">
                <a16:creationId xmlns:a16="http://schemas.microsoft.com/office/drawing/2014/main" id="{AA88ADC8-4346-45F7-B508-D4E1B06AA735}"/>
              </a:ext>
            </a:extLst>
          </p:cNvPr>
          <p:cNvSpPr txBox="1">
            <a:spLocks noChangeArrowheads="1"/>
          </p:cNvSpPr>
          <p:nvPr/>
        </p:nvSpPr>
        <p:spPr bwMode="auto">
          <a:xfrm>
            <a:off x="3797469" y="4870277"/>
            <a:ext cx="688975" cy="296863"/>
          </a:xfrm>
          <a:prstGeom prst="rect">
            <a:avLst/>
          </a:prstGeom>
          <a:solidFill>
            <a:srgbClr val="FFCC00"/>
          </a:solidFill>
          <a:ln w="9525">
            <a:solidFill>
              <a:srgbClr val="000000"/>
            </a:solidFill>
            <a:miter lim="800000"/>
            <a:headEnd/>
            <a:tailEnd/>
          </a:ln>
        </p:spPr>
        <p:txBody>
          <a:bodyPr lIns="0" tIns="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000">
                <a:latin typeface="Times New Roman" panose="02020603050405020304" pitchFamily="18" charset="0"/>
                <a:cs typeface="Times New Roman" panose="02020603050405020304" pitchFamily="18" charset="0"/>
              </a:rPr>
              <a:t>A2</a:t>
            </a:r>
            <a:endParaRPr lang="en-US" altLang="zh-CN"/>
          </a:p>
        </p:txBody>
      </p:sp>
      <p:sp>
        <p:nvSpPr>
          <p:cNvPr id="5143" name="Line 139">
            <a:extLst>
              <a:ext uri="{FF2B5EF4-FFF2-40B4-BE49-F238E27FC236}">
                <a16:creationId xmlns:a16="http://schemas.microsoft.com/office/drawing/2014/main" id="{D92DA059-2BD9-4D49-9665-0166A7A95C86}"/>
              </a:ext>
            </a:extLst>
          </p:cNvPr>
          <p:cNvSpPr>
            <a:spLocks noChangeShapeType="1"/>
          </p:cNvSpPr>
          <p:nvPr/>
        </p:nvSpPr>
        <p:spPr bwMode="auto">
          <a:xfrm flipV="1">
            <a:off x="5521493" y="4306714"/>
            <a:ext cx="0" cy="609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44" name="Line 138">
            <a:extLst>
              <a:ext uri="{FF2B5EF4-FFF2-40B4-BE49-F238E27FC236}">
                <a16:creationId xmlns:a16="http://schemas.microsoft.com/office/drawing/2014/main" id="{B334F80F-024F-42CB-9009-841696103D8F}"/>
              </a:ext>
            </a:extLst>
          </p:cNvPr>
          <p:cNvSpPr>
            <a:spLocks noChangeShapeType="1"/>
          </p:cNvSpPr>
          <p:nvPr/>
        </p:nvSpPr>
        <p:spPr bwMode="auto">
          <a:xfrm>
            <a:off x="6440655" y="4306714"/>
            <a:ext cx="0" cy="609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45" name="Line 137">
            <a:extLst>
              <a:ext uri="{FF2B5EF4-FFF2-40B4-BE49-F238E27FC236}">
                <a16:creationId xmlns:a16="http://schemas.microsoft.com/office/drawing/2014/main" id="{B99F87E3-B45D-4277-81AD-DAFD785D2191}"/>
              </a:ext>
            </a:extLst>
          </p:cNvPr>
          <p:cNvSpPr>
            <a:spLocks noChangeShapeType="1"/>
          </p:cNvSpPr>
          <p:nvPr/>
        </p:nvSpPr>
        <p:spPr bwMode="auto">
          <a:xfrm flipV="1">
            <a:off x="5521493" y="4298776"/>
            <a:ext cx="9191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46" name="Text Box 136">
            <a:extLst>
              <a:ext uri="{FF2B5EF4-FFF2-40B4-BE49-F238E27FC236}">
                <a16:creationId xmlns:a16="http://schemas.microsoft.com/office/drawing/2014/main" id="{DFE72F0B-6752-4BD7-B2C9-6DA54BB43746}"/>
              </a:ext>
            </a:extLst>
          </p:cNvPr>
          <p:cNvSpPr txBox="1">
            <a:spLocks noChangeArrowheads="1"/>
          </p:cNvSpPr>
          <p:nvPr/>
        </p:nvSpPr>
        <p:spPr bwMode="auto">
          <a:xfrm>
            <a:off x="5521493" y="4870277"/>
            <a:ext cx="804862" cy="296863"/>
          </a:xfrm>
          <a:prstGeom prst="rect">
            <a:avLst/>
          </a:prstGeom>
          <a:solidFill>
            <a:srgbClr val="FFCC00"/>
          </a:solidFill>
          <a:ln w="9525">
            <a:solidFill>
              <a:srgbClr val="000000"/>
            </a:solidFill>
            <a:miter lim="800000"/>
            <a:headEnd/>
            <a:tailEnd/>
          </a:ln>
        </p:spPr>
        <p:txBody>
          <a:bodyPr lIns="0" tIns="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000">
                <a:latin typeface="Times New Roman" panose="02020603050405020304" pitchFamily="18" charset="0"/>
                <a:cs typeface="Times New Roman" panose="02020603050405020304" pitchFamily="18" charset="0"/>
              </a:rPr>
              <a:t>A3</a:t>
            </a:r>
            <a:endParaRPr lang="en-US" altLang="zh-CN"/>
          </a:p>
        </p:txBody>
      </p:sp>
      <p:sp>
        <p:nvSpPr>
          <p:cNvPr id="5147" name="Text Box 135">
            <a:extLst>
              <a:ext uri="{FF2B5EF4-FFF2-40B4-BE49-F238E27FC236}">
                <a16:creationId xmlns:a16="http://schemas.microsoft.com/office/drawing/2014/main" id="{7E1DA660-FF72-4383-A320-E81806373546}"/>
              </a:ext>
            </a:extLst>
          </p:cNvPr>
          <p:cNvSpPr txBox="1">
            <a:spLocks noChangeArrowheads="1"/>
          </p:cNvSpPr>
          <p:nvPr/>
        </p:nvSpPr>
        <p:spPr bwMode="auto">
          <a:xfrm>
            <a:off x="6440656" y="4870277"/>
            <a:ext cx="804863" cy="296863"/>
          </a:xfrm>
          <a:prstGeom prst="rect">
            <a:avLst/>
          </a:prstGeom>
          <a:solidFill>
            <a:srgbClr val="FFCC00"/>
          </a:solidFill>
          <a:ln w="9525">
            <a:solidFill>
              <a:srgbClr val="000000"/>
            </a:solidFill>
            <a:miter lim="800000"/>
            <a:headEnd/>
            <a:tailEnd/>
          </a:ln>
        </p:spPr>
        <p:txBody>
          <a:bodyPr lIns="0" tIns="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000">
                <a:latin typeface="Times New Roman" panose="02020603050405020304" pitchFamily="18" charset="0"/>
                <a:cs typeface="Times New Roman" panose="02020603050405020304" pitchFamily="18" charset="0"/>
              </a:rPr>
              <a:t>A4</a:t>
            </a:r>
            <a:endParaRPr lang="en-US" altLang="zh-CN"/>
          </a:p>
        </p:txBody>
      </p:sp>
      <p:grpSp>
        <p:nvGrpSpPr>
          <p:cNvPr id="5148" name="Group 131">
            <a:extLst>
              <a:ext uri="{FF2B5EF4-FFF2-40B4-BE49-F238E27FC236}">
                <a16:creationId xmlns:a16="http://schemas.microsoft.com/office/drawing/2014/main" id="{EBA00C40-84DB-43E1-8572-E2D53C5F391E}"/>
              </a:ext>
            </a:extLst>
          </p:cNvPr>
          <p:cNvGrpSpPr>
            <a:grpSpLocks/>
          </p:cNvGrpSpPr>
          <p:nvPr/>
        </p:nvGrpSpPr>
        <p:grpSpPr bwMode="auto">
          <a:xfrm>
            <a:off x="2460793" y="4870276"/>
            <a:ext cx="457200" cy="293688"/>
            <a:chOff x="5535" y="8505"/>
            <a:chExt cx="630" cy="468"/>
          </a:xfrm>
        </p:grpSpPr>
        <p:sp>
          <p:nvSpPr>
            <p:cNvPr id="5283" name="Rectangle 134">
              <a:extLst>
                <a:ext uri="{FF2B5EF4-FFF2-40B4-BE49-F238E27FC236}">
                  <a16:creationId xmlns:a16="http://schemas.microsoft.com/office/drawing/2014/main" id="{E31A21EF-8041-4C46-B882-A944E7D4C41E}"/>
                </a:ext>
              </a:extLst>
            </p:cNvPr>
            <p:cNvSpPr>
              <a:spLocks noChangeArrowheads="1"/>
            </p:cNvSpPr>
            <p:nvPr/>
          </p:nvSpPr>
          <p:spPr bwMode="auto">
            <a:xfrm>
              <a:off x="5535" y="8661"/>
              <a:ext cx="630" cy="156"/>
            </a:xfrm>
            <a:prstGeom prst="rect">
              <a:avLst/>
            </a:prstGeom>
            <a:solidFill>
              <a:srgbClr val="3366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84" name="Oval 133">
              <a:extLst>
                <a:ext uri="{FF2B5EF4-FFF2-40B4-BE49-F238E27FC236}">
                  <a16:creationId xmlns:a16="http://schemas.microsoft.com/office/drawing/2014/main" id="{AA459795-7E5B-4F95-9DCF-7132E7B8B220}"/>
                </a:ext>
              </a:extLst>
            </p:cNvPr>
            <p:cNvSpPr>
              <a:spLocks noChangeArrowheads="1"/>
            </p:cNvSpPr>
            <p:nvPr/>
          </p:nvSpPr>
          <p:spPr bwMode="auto">
            <a:xfrm>
              <a:off x="5640" y="8505"/>
              <a:ext cx="420" cy="468"/>
            </a:xfrm>
            <a:prstGeom prst="ellipse">
              <a:avLst/>
            </a:prstGeom>
            <a:solidFill>
              <a:srgbClr val="3366FF"/>
            </a:solidFill>
            <a:ln w="9525">
              <a:solidFill>
                <a:srgbClr val="000000"/>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85" name="Oval 132">
              <a:extLst>
                <a:ext uri="{FF2B5EF4-FFF2-40B4-BE49-F238E27FC236}">
                  <a16:creationId xmlns:a16="http://schemas.microsoft.com/office/drawing/2014/main" id="{2093EE98-B8BC-4941-9B85-9A2F375D95F3}"/>
                </a:ext>
              </a:extLst>
            </p:cNvPr>
            <p:cNvSpPr>
              <a:spLocks noChangeArrowheads="1"/>
            </p:cNvSpPr>
            <p:nvPr/>
          </p:nvSpPr>
          <p:spPr bwMode="auto">
            <a:xfrm>
              <a:off x="5801" y="8661"/>
              <a:ext cx="105" cy="156"/>
            </a:xfrm>
            <a:prstGeom prst="ellipse">
              <a:avLst/>
            </a:prstGeom>
            <a:solidFill>
              <a:srgbClr val="000000"/>
            </a:solidFill>
            <a:ln w="9525">
              <a:solidFill>
                <a:srgbClr val="000000"/>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5149" name="Group 127">
            <a:extLst>
              <a:ext uri="{FF2B5EF4-FFF2-40B4-BE49-F238E27FC236}">
                <a16:creationId xmlns:a16="http://schemas.microsoft.com/office/drawing/2014/main" id="{9F66CE27-4022-41FA-9348-95E22146DF66}"/>
              </a:ext>
            </a:extLst>
          </p:cNvPr>
          <p:cNvGrpSpPr>
            <a:grpSpLocks/>
          </p:cNvGrpSpPr>
          <p:nvPr/>
        </p:nvGrpSpPr>
        <p:grpSpPr bwMode="auto">
          <a:xfrm>
            <a:off x="1386055" y="4870276"/>
            <a:ext cx="457200" cy="293688"/>
            <a:chOff x="5535" y="8505"/>
            <a:chExt cx="630" cy="468"/>
          </a:xfrm>
        </p:grpSpPr>
        <p:sp>
          <p:nvSpPr>
            <p:cNvPr id="5280" name="Rectangle 130">
              <a:extLst>
                <a:ext uri="{FF2B5EF4-FFF2-40B4-BE49-F238E27FC236}">
                  <a16:creationId xmlns:a16="http://schemas.microsoft.com/office/drawing/2014/main" id="{0D27B82F-87A7-48EF-8599-6A75A4EA8765}"/>
                </a:ext>
              </a:extLst>
            </p:cNvPr>
            <p:cNvSpPr>
              <a:spLocks noChangeArrowheads="1"/>
            </p:cNvSpPr>
            <p:nvPr/>
          </p:nvSpPr>
          <p:spPr bwMode="auto">
            <a:xfrm>
              <a:off x="5535" y="8661"/>
              <a:ext cx="630" cy="156"/>
            </a:xfrm>
            <a:prstGeom prst="rect">
              <a:avLst/>
            </a:prstGeom>
            <a:solidFill>
              <a:srgbClr val="3366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81" name="Oval 129">
              <a:extLst>
                <a:ext uri="{FF2B5EF4-FFF2-40B4-BE49-F238E27FC236}">
                  <a16:creationId xmlns:a16="http://schemas.microsoft.com/office/drawing/2014/main" id="{96F8049E-074C-4BE5-8258-1A8295FA374D}"/>
                </a:ext>
              </a:extLst>
            </p:cNvPr>
            <p:cNvSpPr>
              <a:spLocks noChangeArrowheads="1"/>
            </p:cNvSpPr>
            <p:nvPr/>
          </p:nvSpPr>
          <p:spPr bwMode="auto">
            <a:xfrm>
              <a:off x="5640" y="8505"/>
              <a:ext cx="420" cy="468"/>
            </a:xfrm>
            <a:prstGeom prst="ellipse">
              <a:avLst/>
            </a:prstGeom>
            <a:solidFill>
              <a:srgbClr val="3366FF"/>
            </a:solidFill>
            <a:ln w="9525">
              <a:solidFill>
                <a:srgbClr val="000000"/>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82" name="Oval 128">
              <a:extLst>
                <a:ext uri="{FF2B5EF4-FFF2-40B4-BE49-F238E27FC236}">
                  <a16:creationId xmlns:a16="http://schemas.microsoft.com/office/drawing/2014/main" id="{6F56A711-0700-42D6-B138-1CC788C503E1}"/>
                </a:ext>
              </a:extLst>
            </p:cNvPr>
            <p:cNvSpPr>
              <a:spLocks noChangeArrowheads="1"/>
            </p:cNvSpPr>
            <p:nvPr/>
          </p:nvSpPr>
          <p:spPr bwMode="auto">
            <a:xfrm>
              <a:off x="5801" y="8661"/>
              <a:ext cx="105" cy="156"/>
            </a:xfrm>
            <a:prstGeom prst="ellipse">
              <a:avLst/>
            </a:prstGeom>
            <a:solidFill>
              <a:srgbClr val="000000"/>
            </a:solidFill>
            <a:ln w="9525">
              <a:solidFill>
                <a:srgbClr val="000000"/>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5150" name="Line 126">
            <a:extLst>
              <a:ext uri="{FF2B5EF4-FFF2-40B4-BE49-F238E27FC236}">
                <a16:creationId xmlns:a16="http://schemas.microsoft.com/office/drawing/2014/main" id="{22503F3F-5F39-49B1-8935-BD8B04081A01}"/>
              </a:ext>
            </a:extLst>
          </p:cNvPr>
          <p:cNvSpPr>
            <a:spLocks noChangeShapeType="1"/>
          </p:cNvSpPr>
          <p:nvPr/>
        </p:nvSpPr>
        <p:spPr bwMode="auto">
          <a:xfrm flipH="1" flipV="1">
            <a:off x="504993" y="5160789"/>
            <a:ext cx="188912" cy="296862"/>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zh-CN" altLang="en-US"/>
          </a:p>
        </p:txBody>
      </p:sp>
      <p:grpSp>
        <p:nvGrpSpPr>
          <p:cNvPr id="5151" name="Group 116">
            <a:extLst>
              <a:ext uri="{FF2B5EF4-FFF2-40B4-BE49-F238E27FC236}">
                <a16:creationId xmlns:a16="http://schemas.microsoft.com/office/drawing/2014/main" id="{56C53975-C6E2-40C5-9023-F41B7FBF0A04}"/>
              </a:ext>
            </a:extLst>
          </p:cNvPr>
          <p:cNvGrpSpPr>
            <a:grpSpLocks/>
          </p:cNvGrpSpPr>
          <p:nvPr/>
        </p:nvGrpSpPr>
        <p:grpSpPr bwMode="auto">
          <a:xfrm>
            <a:off x="7361405" y="4870277"/>
            <a:ext cx="457200" cy="296863"/>
            <a:chOff x="5010" y="7569"/>
            <a:chExt cx="897" cy="312"/>
          </a:xfrm>
        </p:grpSpPr>
        <p:sp>
          <p:nvSpPr>
            <p:cNvPr id="5271" name="Rectangle 125">
              <a:extLst>
                <a:ext uri="{FF2B5EF4-FFF2-40B4-BE49-F238E27FC236}">
                  <a16:creationId xmlns:a16="http://schemas.microsoft.com/office/drawing/2014/main" id="{A53E2F19-A986-429D-AE06-DC963710F82F}"/>
                </a:ext>
              </a:extLst>
            </p:cNvPr>
            <p:cNvSpPr>
              <a:spLocks noChangeArrowheads="1"/>
            </p:cNvSpPr>
            <p:nvPr/>
          </p:nvSpPr>
          <p:spPr bwMode="auto">
            <a:xfrm>
              <a:off x="5283" y="7569"/>
              <a:ext cx="357" cy="312"/>
            </a:xfrm>
            <a:prstGeom prst="rect">
              <a:avLst/>
            </a:prstGeom>
            <a:solidFill>
              <a:srgbClr val="FF66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72" name="Line 124">
              <a:extLst>
                <a:ext uri="{FF2B5EF4-FFF2-40B4-BE49-F238E27FC236}">
                  <a16:creationId xmlns:a16="http://schemas.microsoft.com/office/drawing/2014/main" id="{451736AC-7DEF-4EFD-A5BF-55B190B5A6BF}"/>
                </a:ext>
              </a:extLst>
            </p:cNvPr>
            <p:cNvSpPr>
              <a:spLocks noChangeShapeType="1"/>
            </p:cNvSpPr>
            <p:nvPr/>
          </p:nvSpPr>
          <p:spPr bwMode="auto">
            <a:xfrm>
              <a:off x="5283" y="7569"/>
              <a:ext cx="357" cy="3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73" name="Line 123">
              <a:extLst>
                <a:ext uri="{FF2B5EF4-FFF2-40B4-BE49-F238E27FC236}">
                  <a16:creationId xmlns:a16="http://schemas.microsoft.com/office/drawing/2014/main" id="{D3D53269-6D8F-4AE9-B554-48468F6DE663}"/>
                </a:ext>
              </a:extLst>
            </p:cNvPr>
            <p:cNvSpPr>
              <a:spLocks noChangeShapeType="1"/>
            </p:cNvSpPr>
            <p:nvPr/>
          </p:nvSpPr>
          <p:spPr bwMode="auto">
            <a:xfrm flipH="1">
              <a:off x="5283" y="7569"/>
              <a:ext cx="357" cy="3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74" name="Rectangle 122">
              <a:extLst>
                <a:ext uri="{FF2B5EF4-FFF2-40B4-BE49-F238E27FC236}">
                  <a16:creationId xmlns:a16="http://schemas.microsoft.com/office/drawing/2014/main" id="{571CADAD-2516-4F91-9451-D26A2A20ABE0}"/>
                </a:ext>
              </a:extLst>
            </p:cNvPr>
            <p:cNvSpPr>
              <a:spLocks noChangeArrowheads="1"/>
            </p:cNvSpPr>
            <p:nvPr/>
          </p:nvSpPr>
          <p:spPr bwMode="auto">
            <a:xfrm>
              <a:off x="5697" y="7569"/>
              <a:ext cx="210" cy="312"/>
            </a:xfrm>
            <a:prstGeom prst="rect">
              <a:avLst/>
            </a:prstGeom>
            <a:solidFill>
              <a:srgbClr val="FF66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75" name="Rectangle 121">
              <a:extLst>
                <a:ext uri="{FF2B5EF4-FFF2-40B4-BE49-F238E27FC236}">
                  <a16:creationId xmlns:a16="http://schemas.microsoft.com/office/drawing/2014/main" id="{E7BFF050-E01A-4814-A880-B64852C141FC}"/>
                </a:ext>
              </a:extLst>
            </p:cNvPr>
            <p:cNvSpPr>
              <a:spLocks noChangeArrowheads="1"/>
            </p:cNvSpPr>
            <p:nvPr/>
          </p:nvSpPr>
          <p:spPr bwMode="auto">
            <a:xfrm>
              <a:off x="5010" y="7569"/>
              <a:ext cx="210" cy="312"/>
            </a:xfrm>
            <a:prstGeom prst="rect">
              <a:avLst/>
            </a:prstGeom>
            <a:solidFill>
              <a:srgbClr val="FF66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76" name="Line 120">
              <a:extLst>
                <a:ext uri="{FF2B5EF4-FFF2-40B4-BE49-F238E27FC236}">
                  <a16:creationId xmlns:a16="http://schemas.microsoft.com/office/drawing/2014/main" id="{6D1F144E-6133-4CE3-9FFE-1D7529689C08}"/>
                </a:ext>
              </a:extLst>
            </p:cNvPr>
            <p:cNvSpPr>
              <a:spLocks noChangeShapeType="1"/>
            </p:cNvSpPr>
            <p:nvPr/>
          </p:nvSpPr>
          <p:spPr bwMode="auto">
            <a:xfrm>
              <a:off x="5010" y="7569"/>
              <a:ext cx="210" cy="3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77" name="Line 119">
              <a:extLst>
                <a:ext uri="{FF2B5EF4-FFF2-40B4-BE49-F238E27FC236}">
                  <a16:creationId xmlns:a16="http://schemas.microsoft.com/office/drawing/2014/main" id="{3E15807C-8A32-41F2-82A3-B7D70A3128EE}"/>
                </a:ext>
              </a:extLst>
            </p:cNvPr>
            <p:cNvSpPr>
              <a:spLocks noChangeShapeType="1"/>
            </p:cNvSpPr>
            <p:nvPr/>
          </p:nvSpPr>
          <p:spPr bwMode="auto">
            <a:xfrm>
              <a:off x="5697" y="7569"/>
              <a:ext cx="210" cy="3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78" name="Line 118">
              <a:extLst>
                <a:ext uri="{FF2B5EF4-FFF2-40B4-BE49-F238E27FC236}">
                  <a16:creationId xmlns:a16="http://schemas.microsoft.com/office/drawing/2014/main" id="{78E50217-26AD-4190-B4E8-F6EF603738C2}"/>
                </a:ext>
              </a:extLst>
            </p:cNvPr>
            <p:cNvSpPr>
              <a:spLocks noChangeShapeType="1"/>
            </p:cNvSpPr>
            <p:nvPr/>
          </p:nvSpPr>
          <p:spPr bwMode="auto">
            <a:xfrm flipH="1">
              <a:off x="5697" y="7569"/>
              <a:ext cx="210" cy="3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79" name="Line 117">
              <a:extLst>
                <a:ext uri="{FF2B5EF4-FFF2-40B4-BE49-F238E27FC236}">
                  <a16:creationId xmlns:a16="http://schemas.microsoft.com/office/drawing/2014/main" id="{718BA993-819C-44FE-A756-DEF170D13988}"/>
                </a:ext>
              </a:extLst>
            </p:cNvPr>
            <p:cNvSpPr>
              <a:spLocks noChangeShapeType="1"/>
            </p:cNvSpPr>
            <p:nvPr/>
          </p:nvSpPr>
          <p:spPr bwMode="auto">
            <a:xfrm flipH="1">
              <a:off x="5018" y="7569"/>
              <a:ext cx="202" cy="3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5152" name="Group 112">
            <a:extLst>
              <a:ext uri="{FF2B5EF4-FFF2-40B4-BE49-F238E27FC236}">
                <a16:creationId xmlns:a16="http://schemas.microsoft.com/office/drawing/2014/main" id="{DC59A4E0-C378-4AAB-9CBD-802527A13B42}"/>
              </a:ext>
            </a:extLst>
          </p:cNvPr>
          <p:cNvGrpSpPr>
            <a:grpSpLocks/>
          </p:cNvGrpSpPr>
          <p:nvPr/>
        </p:nvGrpSpPr>
        <p:grpSpPr bwMode="auto">
          <a:xfrm>
            <a:off x="5064293" y="4870276"/>
            <a:ext cx="457200" cy="293688"/>
            <a:chOff x="5535" y="8505"/>
            <a:chExt cx="630" cy="468"/>
          </a:xfrm>
        </p:grpSpPr>
        <p:sp>
          <p:nvSpPr>
            <p:cNvPr id="5268" name="Rectangle 115">
              <a:extLst>
                <a:ext uri="{FF2B5EF4-FFF2-40B4-BE49-F238E27FC236}">
                  <a16:creationId xmlns:a16="http://schemas.microsoft.com/office/drawing/2014/main" id="{51D3F14E-B598-4437-B8B9-1E32BA3B34E9}"/>
                </a:ext>
              </a:extLst>
            </p:cNvPr>
            <p:cNvSpPr>
              <a:spLocks noChangeArrowheads="1"/>
            </p:cNvSpPr>
            <p:nvPr/>
          </p:nvSpPr>
          <p:spPr bwMode="auto">
            <a:xfrm>
              <a:off x="5535" y="8661"/>
              <a:ext cx="630" cy="156"/>
            </a:xfrm>
            <a:prstGeom prst="rect">
              <a:avLst/>
            </a:prstGeom>
            <a:solidFill>
              <a:srgbClr val="3366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69" name="Oval 114">
              <a:extLst>
                <a:ext uri="{FF2B5EF4-FFF2-40B4-BE49-F238E27FC236}">
                  <a16:creationId xmlns:a16="http://schemas.microsoft.com/office/drawing/2014/main" id="{5F87430C-75D2-462B-B136-4C1CE7EB162A}"/>
                </a:ext>
              </a:extLst>
            </p:cNvPr>
            <p:cNvSpPr>
              <a:spLocks noChangeArrowheads="1"/>
            </p:cNvSpPr>
            <p:nvPr/>
          </p:nvSpPr>
          <p:spPr bwMode="auto">
            <a:xfrm>
              <a:off x="5640" y="8505"/>
              <a:ext cx="420" cy="468"/>
            </a:xfrm>
            <a:prstGeom prst="ellipse">
              <a:avLst/>
            </a:prstGeom>
            <a:solidFill>
              <a:srgbClr val="3366FF"/>
            </a:solidFill>
            <a:ln w="9525">
              <a:solidFill>
                <a:srgbClr val="000000"/>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70" name="Oval 113">
              <a:extLst>
                <a:ext uri="{FF2B5EF4-FFF2-40B4-BE49-F238E27FC236}">
                  <a16:creationId xmlns:a16="http://schemas.microsoft.com/office/drawing/2014/main" id="{57902BB6-0DBF-4EC2-973B-40C761001A6C}"/>
                </a:ext>
              </a:extLst>
            </p:cNvPr>
            <p:cNvSpPr>
              <a:spLocks noChangeArrowheads="1"/>
            </p:cNvSpPr>
            <p:nvPr/>
          </p:nvSpPr>
          <p:spPr bwMode="auto">
            <a:xfrm>
              <a:off x="5801" y="8661"/>
              <a:ext cx="105" cy="156"/>
            </a:xfrm>
            <a:prstGeom prst="ellipse">
              <a:avLst/>
            </a:prstGeom>
            <a:solidFill>
              <a:srgbClr val="000000"/>
            </a:solidFill>
            <a:ln w="9525">
              <a:solidFill>
                <a:srgbClr val="000000"/>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5153" name="Text Box 111">
            <a:extLst>
              <a:ext uri="{FF2B5EF4-FFF2-40B4-BE49-F238E27FC236}">
                <a16:creationId xmlns:a16="http://schemas.microsoft.com/office/drawing/2014/main" id="{39B38F9C-21C9-46FB-8A4A-CD9DD09D6491}"/>
              </a:ext>
            </a:extLst>
          </p:cNvPr>
          <p:cNvSpPr txBox="1">
            <a:spLocks noChangeArrowheads="1"/>
          </p:cNvSpPr>
          <p:nvPr/>
        </p:nvSpPr>
        <p:spPr bwMode="auto">
          <a:xfrm>
            <a:off x="3633956" y="5508451"/>
            <a:ext cx="825500" cy="17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dirty="0">
                <a:latin typeface="Times New Roman" panose="02020603050405020304" pitchFamily="18" charset="0"/>
                <a:cs typeface="Times New Roman" panose="02020603050405020304" pitchFamily="18" charset="0"/>
              </a:rPr>
              <a:t>Accelerator</a:t>
            </a:r>
            <a:r>
              <a:rPr lang="zh-CN" altLang="en-US" sz="900" dirty="0">
                <a:latin typeface="Times New Roman" panose="02020603050405020304" pitchFamily="18" charset="0"/>
                <a:cs typeface="Times New Roman" panose="02020603050405020304" pitchFamily="18" charset="0"/>
              </a:rPr>
              <a:t> </a:t>
            </a:r>
            <a:r>
              <a:rPr lang="en-US" altLang="zh-CN" sz="900" dirty="0">
                <a:latin typeface="Times New Roman" panose="02020603050405020304" pitchFamily="18" charset="0"/>
                <a:cs typeface="Times New Roman" panose="02020603050405020304" pitchFamily="18" charset="0"/>
              </a:rPr>
              <a:t>tube</a:t>
            </a:r>
            <a:endParaRPr lang="zh-CN" altLang="en-US" dirty="0"/>
          </a:p>
        </p:txBody>
      </p:sp>
      <p:sp>
        <p:nvSpPr>
          <p:cNvPr id="5154" name="Line 110">
            <a:extLst>
              <a:ext uri="{FF2B5EF4-FFF2-40B4-BE49-F238E27FC236}">
                <a16:creationId xmlns:a16="http://schemas.microsoft.com/office/drawing/2014/main" id="{D63B77E2-A5C4-45EF-9729-B00B9292ED91}"/>
              </a:ext>
            </a:extLst>
          </p:cNvPr>
          <p:cNvSpPr>
            <a:spLocks noChangeShapeType="1"/>
          </p:cNvSpPr>
          <p:nvPr/>
        </p:nvSpPr>
        <p:spPr bwMode="auto">
          <a:xfrm>
            <a:off x="1268580" y="1433340"/>
            <a:ext cx="0" cy="395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55" name="Text Box 109">
            <a:extLst>
              <a:ext uri="{FF2B5EF4-FFF2-40B4-BE49-F238E27FC236}">
                <a16:creationId xmlns:a16="http://schemas.microsoft.com/office/drawing/2014/main" id="{196FB6CD-1028-4272-B4E6-50DEA373AC3F}"/>
              </a:ext>
            </a:extLst>
          </p:cNvPr>
          <p:cNvSpPr txBox="1">
            <a:spLocks noChangeArrowheads="1"/>
          </p:cNvSpPr>
          <p:nvPr/>
        </p:nvSpPr>
        <p:spPr bwMode="auto">
          <a:xfrm>
            <a:off x="7752184" y="1669876"/>
            <a:ext cx="84931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10800" rIns="18000" bIns="1080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dirty="0">
                <a:latin typeface="Times New Roman" panose="02020603050405020304" pitchFamily="18" charset="0"/>
                <a:cs typeface="Times New Roman" panose="02020603050405020304" pitchFamily="18" charset="0"/>
              </a:rPr>
              <a:t>Storage ring</a:t>
            </a:r>
            <a:endParaRPr lang="zh-CN" altLang="en-US" dirty="0"/>
          </a:p>
        </p:txBody>
      </p:sp>
      <p:sp>
        <p:nvSpPr>
          <p:cNvPr id="5156" name="Text Box 108">
            <a:extLst>
              <a:ext uri="{FF2B5EF4-FFF2-40B4-BE49-F238E27FC236}">
                <a16:creationId xmlns:a16="http://schemas.microsoft.com/office/drawing/2014/main" id="{79263EC2-0C97-4464-9C9E-412C3B4AC31A}"/>
              </a:ext>
            </a:extLst>
          </p:cNvPr>
          <p:cNvSpPr txBox="1">
            <a:spLocks noChangeArrowheads="1"/>
          </p:cNvSpPr>
          <p:nvPr/>
        </p:nvSpPr>
        <p:spPr bwMode="auto">
          <a:xfrm>
            <a:off x="6788318" y="1680990"/>
            <a:ext cx="84931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10800" rIns="18000" bIns="1080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dirty="0">
                <a:latin typeface="Times New Roman" panose="02020603050405020304" pitchFamily="18" charset="0"/>
                <a:cs typeface="Times New Roman" panose="02020603050405020304" pitchFamily="18" charset="0"/>
              </a:rPr>
              <a:t>Booster</a:t>
            </a:r>
            <a:endParaRPr lang="zh-CN" altLang="en-US" dirty="0"/>
          </a:p>
        </p:txBody>
      </p:sp>
      <p:sp>
        <p:nvSpPr>
          <p:cNvPr id="5157" name="Text Box 107">
            <a:extLst>
              <a:ext uri="{FF2B5EF4-FFF2-40B4-BE49-F238E27FC236}">
                <a16:creationId xmlns:a16="http://schemas.microsoft.com/office/drawing/2014/main" id="{F5CB41E9-2D01-42DE-87EB-951BB8037611}"/>
              </a:ext>
            </a:extLst>
          </p:cNvPr>
          <p:cNvSpPr txBox="1">
            <a:spLocks noChangeArrowheads="1"/>
          </p:cNvSpPr>
          <p:nvPr/>
        </p:nvSpPr>
        <p:spPr bwMode="auto">
          <a:xfrm>
            <a:off x="1498768" y="2493789"/>
            <a:ext cx="52546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dirty="0">
                <a:latin typeface="Times New Roman" panose="02020603050405020304" pitchFamily="18" charset="0"/>
                <a:cs typeface="Times New Roman" panose="02020603050405020304" pitchFamily="18" charset="0"/>
              </a:rPr>
              <a:t>Attenuator</a:t>
            </a:r>
            <a:endParaRPr lang="zh-CN" altLang="en-US" dirty="0"/>
          </a:p>
        </p:txBody>
      </p:sp>
      <p:sp>
        <p:nvSpPr>
          <p:cNvPr id="5158" name="Text Box 106">
            <a:extLst>
              <a:ext uri="{FF2B5EF4-FFF2-40B4-BE49-F238E27FC236}">
                <a16:creationId xmlns:a16="http://schemas.microsoft.com/office/drawing/2014/main" id="{79CDA478-11F5-415E-99FA-0880352960E0}"/>
              </a:ext>
            </a:extLst>
          </p:cNvPr>
          <p:cNvSpPr txBox="1">
            <a:spLocks noChangeArrowheads="1"/>
          </p:cNvSpPr>
          <p:nvPr/>
        </p:nvSpPr>
        <p:spPr bwMode="auto">
          <a:xfrm>
            <a:off x="1509881" y="2203276"/>
            <a:ext cx="739952" cy="173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dirty="0">
                <a:latin typeface="Times New Roman" panose="02020603050405020304" pitchFamily="18" charset="0"/>
                <a:cs typeface="Times New Roman" panose="02020603050405020304" pitchFamily="18" charset="0"/>
              </a:rPr>
              <a:t>Phase shifter</a:t>
            </a:r>
            <a:endParaRPr lang="zh-CN" altLang="en-US" dirty="0"/>
          </a:p>
        </p:txBody>
      </p:sp>
      <p:sp>
        <p:nvSpPr>
          <p:cNvPr id="5159" name="Text Box 105">
            <a:extLst>
              <a:ext uri="{FF2B5EF4-FFF2-40B4-BE49-F238E27FC236}">
                <a16:creationId xmlns:a16="http://schemas.microsoft.com/office/drawing/2014/main" id="{7F5F82DA-5A05-432A-BA41-D6F925F0A546}"/>
              </a:ext>
            </a:extLst>
          </p:cNvPr>
          <p:cNvSpPr txBox="1">
            <a:spLocks noChangeArrowheads="1"/>
          </p:cNvSpPr>
          <p:nvPr/>
        </p:nvSpPr>
        <p:spPr bwMode="auto">
          <a:xfrm>
            <a:off x="1541631" y="1433340"/>
            <a:ext cx="84931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10800" rIns="18000" bIns="1080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dirty="0">
                <a:latin typeface="Times New Roman" panose="02020603050405020304" pitchFamily="18" charset="0"/>
                <a:cs typeface="Times New Roman" panose="02020603050405020304" pitchFamily="18" charset="0"/>
              </a:rPr>
              <a:t>LINAC</a:t>
            </a:r>
            <a:endParaRPr lang="zh-CN" altLang="en-US" dirty="0"/>
          </a:p>
        </p:txBody>
      </p:sp>
      <p:sp>
        <p:nvSpPr>
          <p:cNvPr id="5160" name="AutoShape 104">
            <a:extLst>
              <a:ext uri="{FF2B5EF4-FFF2-40B4-BE49-F238E27FC236}">
                <a16:creationId xmlns:a16="http://schemas.microsoft.com/office/drawing/2014/main" id="{7E34B7B0-8F46-4A93-9DA9-F01EAEBBBA94}"/>
              </a:ext>
            </a:extLst>
          </p:cNvPr>
          <p:cNvSpPr>
            <a:spLocks noChangeArrowheads="1"/>
          </p:cNvSpPr>
          <p:nvPr/>
        </p:nvSpPr>
        <p:spPr bwMode="auto">
          <a:xfrm rot="10800000">
            <a:off x="1154280" y="3065290"/>
            <a:ext cx="230188" cy="198437"/>
          </a:xfrm>
          <a:prstGeom prst="triangle">
            <a:avLst>
              <a:gd name="adj" fmla="val 50000"/>
            </a:avLst>
          </a:prstGeom>
          <a:solidFill>
            <a:srgbClr val="FF00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61" name="Line 103">
            <a:extLst>
              <a:ext uri="{FF2B5EF4-FFF2-40B4-BE49-F238E27FC236}">
                <a16:creationId xmlns:a16="http://schemas.microsoft.com/office/drawing/2014/main" id="{2E6B0C85-0023-4ACE-A11E-BE56030FA127}"/>
              </a:ext>
            </a:extLst>
          </p:cNvPr>
          <p:cNvSpPr>
            <a:spLocks noChangeShapeType="1"/>
          </p:cNvSpPr>
          <p:nvPr/>
        </p:nvSpPr>
        <p:spPr bwMode="auto">
          <a:xfrm>
            <a:off x="614530" y="1044401"/>
            <a:ext cx="80454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62" name="AutoShape 102">
            <a:extLst>
              <a:ext uri="{FF2B5EF4-FFF2-40B4-BE49-F238E27FC236}">
                <a16:creationId xmlns:a16="http://schemas.microsoft.com/office/drawing/2014/main" id="{613910FC-FE95-4DE1-B5B6-2D63474B11C8}"/>
              </a:ext>
            </a:extLst>
          </p:cNvPr>
          <p:cNvSpPr>
            <a:spLocks noChangeArrowheads="1"/>
          </p:cNvSpPr>
          <p:nvPr/>
        </p:nvSpPr>
        <p:spPr bwMode="auto">
          <a:xfrm rot="10800000">
            <a:off x="1154280" y="1441276"/>
            <a:ext cx="230188" cy="198438"/>
          </a:xfrm>
          <a:prstGeom prst="triangle">
            <a:avLst>
              <a:gd name="adj" fmla="val 50000"/>
            </a:avLst>
          </a:prstGeom>
          <a:solidFill>
            <a:srgbClr val="FF00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63" name="Line 100">
            <a:extLst>
              <a:ext uri="{FF2B5EF4-FFF2-40B4-BE49-F238E27FC236}">
                <a16:creationId xmlns:a16="http://schemas.microsoft.com/office/drawing/2014/main" id="{B781705C-891E-45A6-B4E9-7D5868D253F7}"/>
              </a:ext>
            </a:extLst>
          </p:cNvPr>
          <p:cNvSpPr>
            <a:spLocks noChangeShapeType="1"/>
          </p:cNvSpPr>
          <p:nvPr/>
        </p:nvSpPr>
        <p:spPr bwMode="auto">
          <a:xfrm flipH="1">
            <a:off x="6602580" y="1433339"/>
            <a:ext cx="1158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64" name="Line 99">
            <a:extLst>
              <a:ext uri="{FF2B5EF4-FFF2-40B4-BE49-F238E27FC236}">
                <a16:creationId xmlns:a16="http://schemas.microsoft.com/office/drawing/2014/main" id="{2EB9F798-71E7-4617-9962-87FFCAE6BA08}"/>
              </a:ext>
            </a:extLst>
          </p:cNvPr>
          <p:cNvSpPr>
            <a:spLocks noChangeShapeType="1"/>
          </p:cNvSpPr>
          <p:nvPr/>
        </p:nvSpPr>
        <p:spPr bwMode="auto">
          <a:xfrm flipH="1">
            <a:off x="7536160" y="1433339"/>
            <a:ext cx="11588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65" name="Line 98">
            <a:extLst>
              <a:ext uri="{FF2B5EF4-FFF2-40B4-BE49-F238E27FC236}">
                <a16:creationId xmlns:a16="http://schemas.microsoft.com/office/drawing/2014/main" id="{C48738B3-FF75-451D-80B2-CAF7EEF9403C}"/>
              </a:ext>
            </a:extLst>
          </p:cNvPr>
          <p:cNvSpPr>
            <a:spLocks noChangeShapeType="1"/>
          </p:cNvSpPr>
          <p:nvPr/>
        </p:nvSpPr>
        <p:spPr bwMode="auto">
          <a:xfrm>
            <a:off x="6718468" y="1433339"/>
            <a:ext cx="0" cy="5953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66" name="Line 97">
            <a:extLst>
              <a:ext uri="{FF2B5EF4-FFF2-40B4-BE49-F238E27FC236}">
                <a16:creationId xmlns:a16="http://schemas.microsoft.com/office/drawing/2014/main" id="{3C4B63CC-543E-4D8C-BA7E-64DFF9611DC6}"/>
              </a:ext>
            </a:extLst>
          </p:cNvPr>
          <p:cNvSpPr>
            <a:spLocks noChangeShapeType="1"/>
          </p:cNvSpPr>
          <p:nvPr/>
        </p:nvSpPr>
        <p:spPr bwMode="auto">
          <a:xfrm>
            <a:off x="7652046" y="1433339"/>
            <a:ext cx="0" cy="5953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67" name="AutoShape 96">
            <a:extLst>
              <a:ext uri="{FF2B5EF4-FFF2-40B4-BE49-F238E27FC236}">
                <a16:creationId xmlns:a16="http://schemas.microsoft.com/office/drawing/2014/main" id="{6D2F3260-154B-40E2-B498-D092167A588D}"/>
              </a:ext>
            </a:extLst>
          </p:cNvPr>
          <p:cNvSpPr>
            <a:spLocks noChangeArrowheads="1"/>
          </p:cNvSpPr>
          <p:nvPr/>
        </p:nvSpPr>
        <p:spPr bwMode="auto">
          <a:xfrm rot="10800000">
            <a:off x="6602580" y="1433340"/>
            <a:ext cx="230188" cy="198437"/>
          </a:xfrm>
          <a:prstGeom prst="triangle">
            <a:avLst>
              <a:gd name="adj" fmla="val 50000"/>
            </a:avLst>
          </a:prstGeom>
          <a:solidFill>
            <a:srgbClr val="FF00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68" name="AutoShape 95">
            <a:extLst>
              <a:ext uri="{FF2B5EF4-FFF2-40B4-BE49-F238E27FC236}">
                <a16:creationId xmlns:a16="http://schemas.microsoft.com/office/drawing/2014/main" id="{37B8D587-5A0E-4EE2-BDD5-7AF266392804}"/>
              </a:ext>
            </a:extLst>
          </p:cNvPr>
          <p:cNvSpPr>
            <a:spLocks noChangeArrowheads="1"/>
          </p:cNvSpPr>
          <p:nvPr/>
        </p:nvSpPr>
        <p:spPr bwMode="auto">
          <a:xfrm rot="10800000">
            <a:off x="7536160" y="1433340"/>
            <a:ext cx="230187" cy="198437"/>
          </a:xfrm>
          <a:prstGeom prst="triangle">
            <a:avLst>
              <a:gd name="adj" fmla="val 50000"/>
            </a:avLst>
          </a:prstGeom>
          <a:solidFill>
            <a:srgbClr val="FF00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69" name="Line 94">
            <a:extLst>
              <a:ext uri="{FF2B5EF4-FFF2-40B4-BE49-F238E27FC236}">
                <a16:creationId xmlns:a16="http://schemas.microsoft.com/office/drawing/2014/main" id="{ACC9218E-8088-41DD-89CF-DD1F1890D118}"/>
              </a:ext>
            </a:extLst>
          </p:cNvPr>
          <p:cNvSpPr>
            <a:spLocks noChangeShapeType="1"/>
          </p:cNvSpPr>
          <p:nvPr/>
        </p:nvSpPr>
        <p:spPr bwMode="auto">
          <a:xfrm>
            <a:off x="504994" y="5017914"/>
            <a:ext cx="8943975"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70" name="Rectangle 93">
            <a:extLst>
              <a:ext uri="{FF2B5EF4-FFF2-40B4-BE49-F238E27FC236}">
                <a16:creationId xmlns:a16="http://schemas.microsoft.com/office/drawing/2014/main" id="{05BE6AF6-5706-4A4B-B9A3-BAC4525316F7}"/>
              </a:ext>
            </a:extLst>
          </p:cNvPr>
          <p:cNvSpPr>
            <a:spLocks noChangeAspect="1" noChangeArrowheads="1"/>
          </p:cNvSpPr>
          <p:nvPr/>
        </p:nvSpPr>
        <p:spPr bwMode="auto">
          <a:xfrm rot="10800000">
            <a:off x="1841669" y="4871864"/>
            <a:ext cx="619125" cy="296862"/>
          </a:xfrm>
          <a:prstGeom prst="rect">
            <a:avLst/>
          </a:prstGeom>
          <a:solidFill>
            <a:srgbClr val="CC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71" name="Line 92">
            <a:extLst>
              <a:ext uri="{FF2B5EF4-FFF2-40B4-BE49-F238E27FC236}">
                <a16:creationId xmlns:a16="http://schemas.microsoft.com/office/drawing/2014/main" id="{ACBD43FB-33C6-4B6D-A6F0-0976F971FB50}"/>
              </a:ext>
            </a:extLst>
          </p:cNvPr>
          <p:cNvSpPr>
            <a:spLocks noChangeShapeType="1"/>
          </p:cNvSpPr>
          <p:nvPr/>
        </p:nvSpPr>
        <p:spPr bwMode="auto">
          <a:xfrm flipH="1">
            <a:off x="1382881" y="1754015"/>
            <a:ext cx="300196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72" name="Text Box 91">
            <a:extLst>
              <a:ext uri="{FF2B5EF4-FFF2-40B4-BE49-F238E27FC236}">
                <a16:creationId xmlns:a16="http://schemas.microsoft.com/office/drawing/2014/main" id="{7F14620D-6B07-4A9F-A4E2-A94C14DEF150}"/>
              </a:ext>
            </a:extLst>
          </p:cNvPr>
          <p:cNvSpPr txBox="1">
            <a:spLocks noChangeArrowheads="1"/>
          </p:cNvSpPr>
          <p:nvPr/>
        </p:nvSpPr>
        <p:spPr bwMode="auto">
          <a:xfrm>
            <a:off x="2279576" y="5400501"/>
            <a:ext cx="466725"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dirty="0">
                <a:latin typeface="Times New Roman" panose="02020603050405020304" pitchFamily="18" charset="0"/>
                <a:cs typeface="Times New Roman" panose="02020603050405020304" pitchFamily="18" charset="0"/>
              </a:rPr>
              <a:t>buncher</a:t>
            </a:r>
            <a:endParaRPr lang="zh-CN" altLang="en-US" dirty="0"/>
          </a:p>
        </p:txBody>
      </p:sp>
      <p:sp>
        <p:nvSpPr>
          <p:cNvPr id="5173" name="Text Box 90">
            <a:extLst>
              <a:ext uri="{FF2B5EF4-FFF2-40B4-BE49-F238E27FC236}">
                <a16:creationId xmlns:a16="http://schemas.microsoft.com/office/drawing/2014/main" id="{EDCC9F6C-AE0F-463C-B241-3265B0B7486C}"/>
              </a:ext>
            </a:extLst>
          </p:cNvPr>
          <p:cNvSpPr txBox="1">
            <a:spLocks noChangeArrowheads="1"/>
          </p:cNvSpPr>
          <p:nvPr/>
        </p:nvSpPr>
        <p:spPr bwMode="auto">
          <a:xfrm>
            <a:off x="2136943" y="4298777"/>
            <a:ext cx="67230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dirty="0">
                <a:latin typeface="Times New Roman" panose="02020603050405020304" pitchFamily="18" charset="0"/>
                <a:cs typeface="Times New Roman" panose="02020603050405020304" pitchFamily="18" charset="0"/>
              </a:rPr>
              <a:t>High power phase shifter</a:t>
            </a:r>
            <a:endParaRPr lang="zh-CN" altLang="en-US" dirty="0"/>
          </a:p>
        </p:txBody>
      </p:sp>
      <p:sp>
        <p:nvSpPr>
          <p:cNvPr id="5174" name="Text Box 89">
            <a:extLst>
              <a:ext uri="{FF2B5EF4-FFF2-40B4-BE49-F238E27FC236}">
                <a16:creationId xmlns:a16="http://schemas.microsoft.com/office/drawing/2014/main" id="{CDA49A0D-A963-44CC-9BF0-60A439F5C5E9}"/>
              </a:ext>
            </a:extLst>
          </p:cNvPr>
          <p:cNvSpPr txBox="1">
            <a:spLocks noChangeArrowheads="1"/>
          </p:cNvSpPr>
          <p:nvPr/>
        </p:nvSpPr>
        <p:spPr bwMode="auto">
          <a:xfrm>
            <a:off x="1432092" y="3067289"/>
            <a:ext cx="8001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dirty="0">
                <a:latin typeface="Times New Roman" panose="02020603050405020304" pitchFamily="18" charset="0"/>
                <a:cs typeface="Times New Roman" panose="02020603050405020304" pitchFamily="18" charset="0"/>
              </a:rPr>
              <a:t>SSA</a:t>
            </a:r>
            <a:endParaRPr lang="zh-CN" altLang="en-US" dirty="0"/>
          </a:p>
        </p:txBody>
      </p:sp>
      <p:grpSp>
        <p:nvGrpSpPr>
          <p:cNvPr id="5175" name="Group 79">
            <a:extLst>
              <a:ext uri="{FF2B5EF4-FFF2-40B4-BE49-F238E27FC236}">
                <a16:creationId xmlns:a16="http://schemas.microsoft.com/office/drawing/2014/main" id="{58DF4063-3208-45B9-9D3F-2335DCD26399}"/>
              </a:ext>
            </a:extLst>
          </p:cNvPr>
          <p:cNvGrpSpPr>
            <a:grpSpLocks noChangeAspect="1"/>
          </p:cNvGrpSpPr>
          <p:nvPr/>
        </p:nvGrpSpPr>
        <p:grpSpPr bwMode="auto">
          <a:xfrm>
            <a:off x="335130" y="4871864"/>
            <a:ext cx="357188" cy="296862"/>
            <a:chOff x="1817" y="7991"/>
            <a:chExt cx="755" cy="551"/>
          </a:xfrm>
        </p:grpSpPr>
        <p:sp>
          <p:nvSpPr>
            <p:cNvPr id="5259" name="Rectangle 88">
              <a:extLst>
                <a:ext uri="{FF2B5EF4-FFF2-40B4-BE49-F238E27FC236}">
                  <a16:creationId xmlns:a16="http://schemas.microsoft.com/office/drawing/2014/main" id="{86416367-127A-47FA-9798-A3EF7F986A10}"/>
                </a:ext>
              </a:extLst>
            </p:cNvPr>
            <p:cNvSpPr>
              <a:spLocks noChangeAspect="1" noChangeArrowheads="1"/>
            </p:cNvSpPr>
            <p:nvPr/>
          </p:nvSpPr>
          <p:spPr bwMode="auto">
            <a:xfrm>
              <a:off x="1817" y="7991"/>
              <a:ext cx="163" cy="551"/>
            </a:xfrm>
            <a:prstGeom prst="rect">
              <a:avLst/>
            </a:prstGeom>
            <a:solidFill>
              <a:srgbClr val="FFCC99"/>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60" name="Rectangle 87">
              <a:extLst>
                <a:ext uri="{FF2B5EF4-FFF2-40B4-BE49-F238E27FC236}">
                  <a16:creationId xmlns:a16="http://schemas.microsoft.com/office/drawing/2014/main" id="{B77061F5-B1F7-4015-9687-E03A402493FE}"/>
                </a:ext>
              </a:extLst>
            </p:cNvPr>
            <p:cNvSpPr>
              <a:spLocks noChangeAspect="1" noChangeArrowheads="1"/>
            </p:cNvSpPr>
            <p:nvPr/>
          </p:nvSpPr>
          <p:spPr bwMode="auto">
            <a:xfrm>
              <a:off x="1977" y="8059"/>
              <a:ext cx="434" cy="420"/>
            </a:xfrm>
            <a:prstGeom prst="rect">
              <a:avLst/>
            </a:prstGeom>
            <a:solidFill>
              <a:srgbClr val="FFCC99"/>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61" name="Line 86">
              <a:extLst>
                <a:ext uri="{FF2B5EF4-FFF2-40B4-BE49-F238E27FC236}">
                  <a16:creationId xmlns:a16="http://schemas.microsoft.com/office/drawing/2014/main" id="{7D1C4D8D-1B78-4989-9B89-B38371A3439A}"/>
                </a:ext>
              </a:extLst>
            </p:cNvPr>
            <p:cNvSpPr>
              <a:spLocks noChangeAspect="1" noChangeShapeType="1"/>
            </p:cNvSpPr>
            <p:nvPr/>
          </p:nvSpPr>
          <p:spPr bwMode="auto">
            <a:xfrm>
              <a:off x="2037" y="8059"/>
              <a:ext cx="0" cy="4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62" name="Line 85">
              <a:extLst>
                <a:ext uri="{FF2B5EF4-FFF2-40B4-BE49-F238E27FC236}">
                  <a16:creationId xmlns:a16="http://schemas.microsoft.com/office/drawing/2014/main" id="{3F156030-5249-4529-A744-9FECF89587C2}"/>
                </a:ext>
              </a:extLst>
            </p:cNvPr>
            <p:cNvSpPr>
              <a:spLocks noChangeAspect="1" noChangeShapeType="1"/>
            </p:cNvSpPr>
            <p:nvPr/>
          </p:nvSpPr>
          <p:spPr bwMode="auto">
            <a:xfrm>
              <a:off x="2097" y="8059"/>
              <a:ext cx="0" cy="4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63" name="Line 84">
              <a:extLst>
                <a:ext uri="{FF2B5EF4-FFF2-40B4-BE49-F238E27FC236}">
                  <a16:creationId xmlns:a16="http://schemas.microsoft.com/office/drawing/2014/main" id="{D22050F4-A8E8-4345-876A-6D4407CEB77A}"/>
                </a:ext>
              </a:extLst>
            </p:cNvPr>
            <p:cNvSpPr>
              <a:spLocks noChangeAspect="1" noChangeShapeType="1"/>
            </p:cNvSpPr>
            <p:nvPr/>
          </p:nvSpPr>
          <p:spPr bwMode="auto">
            <a:xfrm>
              <a:off x="2157" y="8059"/>
              <a:ext cx="0" cy="4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64" name="Line 83">
              <a:extLst>
                <a:ext uri="{FF2B5EF4-FFF2-40B4-BE49-F238E27FC236}">
                  <a16:creationId xmlns:a16="http://schemas.microsoft.com/office/drawing/2014/main" id="{C93E9AD7-2675-4016-B32C-1966851B1290}"/>
                </a:ext>
              </a:extLst>
            </p:cNvPr>
            <p:cNvSpPr>
              <a:spLocks noChangeAspect="1" noChangeShapeType="1"/>
            </p:cNvSpPr>
            <p:nvPr/>
          </p:nvSpPr>
          <p:spPr bwMode="auto">
            <a:xfrm>
              <a:off x="2217" y="8059"/>
              <a:ext cx="0" cy="4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65" name="Line 82">
              <a:extLst>
                <a:ext uri="{FF2B5EF4-FFF2-40B4-BE49-F238E27FC236}">
                  <a16:creationId xmlns:a16="http://schemas.microsoft.com/office/drawing/2014/main" id="{8B9B3860-B132-4F39-9488-B834FD8AD2B8}"/>
                </a:ext>
              </a:extLst>
            </p:cNvPr>
            <p:cNvSpPr>
              <a:spLocks noChangeAspect="1" noChangeShapeType="1"/>
            </p:cNvSpPr>
            <p:nvPr/>
          </p:nvSpPr>
          <p:spPr bwMode="auto">
            <a:xfrm>
              <a:off x="2277" y="8059"/>
              <a:ext cx="0" cy="4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66" name="Line 81">
              <a:extLst>
                <a:ext uri="{FF2B5EF4-FFF2-40B4-BE49-F238E27FC236}">
                  <a16:creationId xmlns:a16="http://schemas.microsoft.com/office/drawing/2014/main" id="{6327886A-3FE3-4736-8F59-95FEED9E2692}"/>
                </a:ext>
              </a:extLst>
            </p:cNvPr>
            <p:cNvSpPr>
              <a:spLocks noChangeAspect="1" noChangeShapeType="1"/>
            </p:cNvSpPr>
            <p:nvPr/>
          </p:nvSpPr>
          <p:spPr bwMode="auto">
            <a:xfrm>
              <a:off x="2339" y="8059"/>
              <a:ext cx="0" cy="4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67" name="Rectangle 80">
              <a:extLst>
                <a:ext uri="{FF2B5EF4-FFF2-40B4-BE49-F238E27FC236}">
                  <a16:creationId xmlns:a16="http://schemas.microsoft.com/office/drawing/2014/main" id="{B324611B-2D79-4BAF-8D32-5196A7F4D39C}"/>
                </a:ext>
              </a:extLst>
            </p:cNvPr>
            <p:cNvSpPr>
              <a:spLocks noChangeAspect="1" noChangeArrowheads="1"/>
            </p:cNvSpPr>
            <p:nvPr/>
          </p:nvSpPr>
          <p:spPr bwMode="auto">
            <a:xfrm>
              <a:off x="2409" y="7991"/>
              <a:ext cx="163" cy="551"/>
            </a:xfrm>
            <a:prstGeom prst="rect">
              <a:avLst/>
            </a:prstGeom>
            <a:solidFill>
              <a:srgbClr val="FFCC99"/>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5176" name="Line 78">
            <a:extLst>
              <a:ext uri="{FF2B5EF4-FFF2-40B4-BE49-F238E27FC236}">
                <a16:creationId xmlns:a16="http://schemas.microsoft.com/office/drawing/2014/main" id="{52311737-4A35-47B4-A9B7-D041BF2B0C48}"/>
              </a:ext>
            </a:extLst>
          </p:cNvPr>
          <p:cNvSpPr>
            <a:spLocks noChangeShapeType="1"/>
          </p:cNvSpPr>
          <p:nvPr/>
        </p:nvSpPr>
        <p:spPr bwMode="auto">
          <a:xfrm flipH="1" flipV="1">
            <a:off x="2173456" y="5160790"/>
            <a:ext cx="66675" cy="198437"/>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zh-CN" altLang="en-US"/>
          </a:p>
        </p:txBody>
      </p:sp>
      <p:sp>
        <p:nvSpPr>
          <p:cNvPr id="5177" name="Line 77">
            <a:extLst>
              <a:ext uri="{FF2B5EF4-FFF2-40B4-BE49-F238E27FC236}">
                <a16:creationId xmlns:a16="http://schemas.microsoft.com/office/drawing/2014/main" id="{898C400F-1D41-4B8D-8D69-9F1CAB712D80}"/>
              </a:ext>
            </a:extLst>
          </p:cNvPr>
          <p:cNvSpPr>
            <a:spLocks noChangeShapeType="1"/>
          </p:cNvSpPr>
          <p:nvPr/>
        </p:nvSpPr>
        <p:spPr bwMode="auto">
          <a:xfrm flipH="1" flipV="1">
            <a:off x="1266994" y="1731789"/>
            <a:ext cx="1587" cy="13890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5178" name="Group 74">
            <a:extLst>
              <a:ext uri="{FF2B5EF4-FFF2-40B4-BE49-F238E27FC236}">
                <a16:creationId xmlns:a16="http://schemas.microsoft.com/office/drawing/2014/main" id="{95A668B4-B465-4A55-8E7D-7BF9672F0243}"/>
              </a:ext>
            </a:extLst>
          </p:cNvPr>
          <p:cNvGrpSpPr>
            <a:grpSpLocks/>
          </p:cNvGrpSpPr>
          <p:nvPr/>
        </p:nvGrpSpPr>
        <p:grpSpPr bwMode="auto">
          <a:xfrm>
            <a:off x="1181268" y="2204865"/>
            <a:ext cx="222250" cy="211137"/>
            <a:chOff x="4395" y="3957"/>
            <a:chExt cx="360" cy="360"/>
          </a:xfrm>
        </p:grpSpPr>
        <p:sp>
          <p:nvSpPr>
            <p:cNvPr id="5257" name="Oval 76">
              <a:extLst>
                <a:ext uri="{FF2B5EF4-FFF2-40B4-BE49-F238E27FC236}">
                  <a16:creationId xmlns:a16="http://schemas.microsoft.com/office/drawing/2014/main" id="{D29A887A-8D34-43CF-9DD3-A3A4B78469D8}"/>
                </a:ext>
              </a:extLst>
            </p:cNvPr>
            <p:cNvSpPr>
              <a:spLocks noChangeArrowheads="1"/>
            </p:cNvSpPr>
            <p:nvPr/>
          </p:nvSpPr>
          <p:spPr bwMode="auto">
            <a:xfrm>
              <a:off x="4455" y="4066"/>
              <a:ext cx="200" cy="191"/>
            </a:xfrm>
            <a:prstGeom prst="ellipse">
              <a:avLst/>
            </a:prstGeom>
            <a:solidFill>
              <a:srgbClr val="CCFFCC"/>
            </a:solidFill>
            <a:ln w="9525">
              <a:solidFill>
                <a:srgbClr val="000000"/>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58" name="Line 75">
              <a:extLst>
                <a:ext uri="{FF2B5EF4-FFF2-40B4-BE49-F238E27FC236}">
                  <a16:creationId xmlns:a16="http://schemas.microsoft.com/office/drawing/2014/main" id="{87F37808-52BC-4E55-82D6-CEB822021220}"/>
                </a:ext>
              </a:extLst>
            </p:cNvPr>
            <p:cNvSpPr>
              <a:spLocks noChangeShapeType="1"/>
            </p:cNvSpPr>
            <p:nvPr/>
          </p:nvSpPr>
          <p:spPr bwMode="auto">
            <a:xfrm flipV="1">
              <a:off x="4395" y="3957"/>
              <a:ext cx="360" cy="360"/>
            </a:xfrm>
            <a:prstGeom prst="line">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txBody>
            <a:bodyPr/>
            <a:lstStyle/>
            <a:p>
              <a:endParaRPr lang="zh-CN" altLang="en-US"/>
            </a:p>
          </p:txBody>
        </p:sp>
      </p:grpSp>
      <p:sp>
        <p:nvSpPr>
          <p:cNvPr id="5179" name="Line 73">
            <a:extLst>
              <a:ext uri="{FF2B5EF4-FFF2-40B4-BE49-F238E27FC236}">
                <a16:creationId xmlns:a16="http://schemas.microsoft.com/office/drawing/2014/main" id="{5A242072-DBD6-42A0-822A-8048C8ED2CE6}"/>
              </a:ext>
            </a:extLst>
          </p:cNvPr>
          <p:cNvSpPr>
            <a:spLocks noChangeShapeType="1"/>
          </p:cNvSpPr>
          <p:nvPr/>
        </p:nvSpPr>
        <p:spPr bwMode="auto">
          <a:xfrm>
            <a:off x="1852780" y="4109864"/>
            <a:ext cx="15303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80" name="Line 72">
            <a:extLst>
              <a:ext uri="{FF2B5EF4-FFF2-40B4-BE49-F238E27FC236}">
                <a16:creationId xmlns:a16="http://schemas.microsoft.com/office/drawing/2014/main" id="{195922F8-D4E2-4B5F-AF2B-A4643617EEDE}"/>
              </a:ext>
            </a:extLst>
          </p:cNvPr>
          <p:cNvSpPr>
            <a:spLocks noChangeShapeType="1"/>
          </p:cNvSpPr>
          <p:nvPr/>
        </p:nvSpPr>
        <p:spPr bwMode="auto">
          <a:xfrm flipH="1" flipV="1">
            <a:off x="1324144" y="5252865"/>
            <a:ext cx="155575" cy="346075"/>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zh-CN" altLang="en-US"/>
          </a:p>
        </p:txBody>
      </p:sp>
      <p:sp>
        <p:nvSpPr>
          <p:cNvPr id="5181" name="Text Box 71">
            <a:extLst>
              <a:ext uri="{FF2B5EF4-FFF2-40B4-BE49-F238E27FC236}">
                <a16:creationId xmlns:a16="http://schemas.microsoft.com/office/drawing/2014/main" id="{807C1C6C-8233-46AA-A44E-60C66EB97729}"/>
              </a:ext>
            </a:extLst>
          </p:cNvPr>
          <p:cNvSpPr txBox="1">
            <a:spLocks noChangeArrowheads="1"/>
          </p:cNvSpPr>
          <p:nvPr/>
        </p:nvSpPr>
        <p:spPr bwMode="auto">
          <a:xfrm>
            <a:off x="1244769" y="5633865"/>
            <a:ext cx="1189037"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10800" rIns="18000" bIns="1080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900" dirty="0">
                <a:latin typeface="Times New Roman" panose="02020603050405020304" pitchFamily="18" charset="0"/>
                <a:cs typeface="Times New Roman" panose="02020603050405020304" pitchFamily="18" charset="0"/>
              </a:rPr>
              <a:t>Harmonic buncher</a:t>
            </a:r>
            <a:endParaRPr lang="zh-CN" altLang="en-US" dirty="0"/>
          </a:p>
        </p:txBody>
      </p:sp>
      <p:sp>
        <p:nvSpPr>
          <p:cNvPr id="5182" name="Line 70">
            <a:extLst>
              <a:ext uri="{FF2B5EF4-FFF2-40B4-BE49-F238E27FC236}">
                <a16:creationId xmlns:a16="http://schemas.microsoft.com/office/drawing/2014/main" id="{16823440-D006-4A02-98E1-C9AFF7A4311C}"/>
              </a:ext>
            </a:extLst>
          </p:cNvPr>
          <p:cNvSpPr>
            <a:spLocks noChangeShapeType="1"/>
          </p:cNvSpPr>
          <p:nvPr/>
        </p:nvSpPr>
        <p:spPr bwMode="auto">
          <a:xfrm>
            <a:off x="1843255" y="4108277"/>
            <a:ext cx="0" cy="8112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5183" name="Group 67">
            <a:extLst>
              <a:ext uri="{FF2B5EF4-FFF2-40B4-BE49-F238E27FC236}">
                <a16:creationId xmlns:a16="http://schemas.microsoft.com/office/drawing/2014/main" id="{00AECA12-098B-40A3-BE70-36578E82460C}"/>
              </a:ext>
            </a:extLst>
          </p:cNvPr>
          <p:cNvGrpSpPr>
            <a:grpSpLocks/>
          </p:cNvGrpSpPr>
          <p:nvPr/>
        </p:nvGrpSpPr>
        <p:grpSpPr bwMode="auto">
          <a:xfrm>
            <a:off x="1733719" y="4230515"/>
            <a:ext cx="225425" cy="223837"/>
            <a:chOff x="2852" y="6049"/>
            <a:chExt cx="297" cy="320"/>
          </a:xfrm>
        </p:grpSpPr>
        <p:sp>
          <p:nvSpPr>
            <p:cNvPr id="5255" name="Oval 69">
              <a:extLst>
                <a:ext uri="{FF2B5EF4-FFF2-40B4-BE49-F238E27FC236}">
                  <a16:creationId xmlns:a16="http://schemas.microsoft.com/office/drawing/2014/main" id="{B0868C91-E170-4A17-AE70-06A2FDCB21B4}"/>
                </a:ext>
              </a:extLst>
            </p:cNvPr>
            <p:cNvSpPr>
              <a:spLocks noChangeArrowheads="1"/>
            </p:cNvSpPr>
            <p:nvPr/>
          </p:nvSpPr>
          <p:spPr bwMode="auto">
            <a:xfrm>
              <a:off x="2915" y="6117"/>
              <a:ext cx="172" cy="180"/>
            </a:xfrm>
            <a:prstGeom prst="ellipse">
              <a:avLst/>
            </a:prstGeom>
            <a:solidFill>
              <a:srgbClr val="CCFFCC"/>
            </a:solidFill>
            <a:ln w="9525">
              <a:solidFill>
                <a:srgbClr val="000000"/>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56" name="Freeform 68">
              <a:extLst>
                <a:ext uri="{FF2B5EF4-FFF2-40B4-BE49-F238E27FC236}">
                  <a16:creationId xmlns:a16="http://schemas.microsoft.com/office/drawing/2014/main" id="{CCF098AD-DF02-4937-8A97-BFD49F775244}"/>
                </a:ext>
              </a:extLst>
            </p:cNvPr>
            <p:cNvSpPr>
              <a:spLocks/>
            </p:cNvSpPr>
            <p:nvPr/>
          </p:nvSpPr>
          <p:spPr bwMode="auto">
            <a:xfrm>
              <a:off x="2852" y="6049"/>
              <a:ext cx="297" cy="320"/>
            </a:xfrm>
            <a:custGeom>
              <a:avLst/>
              <a:gdLst>
                <a:gd name="T0" fmla="*/ 0 w 321"/>
                <a:gd name="T1" fmla="*/ 320 h 231"/>
                <a:gd name="T2" fmla="*/ 297 w 321"/>
                <a:gd name="T3" fmla="*/ 0 h 231"/>
                <a:gd name="T4" fmla="*/ 0 60000 65536"/>
                <a:gd name="T5" fmla="*/ 0 60000 65536"/>
                <a:gd name="T6" fmla="*/ 0 w 321"/>
                <a:gd name="T7" fmla="*/ 0 h 231"/>
                <a:gd name="T8" fmla="*/ 321 w 321"/>
                <a:gd name="T9" fmla="*/ 231 h 231"/>
              </a:gdLst>
              <a:ahLst/>
              <a:cxnLst>
                <a:cxn ang="T4">
                  <a:pos x="T0" y="T1"/>
                </a:cxn>
                <a:cxn ang="T5">
                  <a:pos x="T2" y="T3"/>
                </a:cxn>
              </a:cxnLst>
              <a:rect l="T6" t="T7" r="T8" b="T9"/>
              <a:pathLst>
                <a:path w="321" h="231">
                  <a:moveTo>
                    <a:pt x="0" y="231"/>
                  </a:moveTo>
                  <a:lnTo>
                    <a:pt x="321" y="0"/>
                  </a:lnTo>
                </a:path>
              </a:pathLst>
            </a:custGeom>
            <a:solidFill>
              <a:srgbClr val="CCFFCC"/>
            </a:solidFill>
            <a:ln w="9525">
              <a:solidFill>
                <a:srgbClr val="000000"/>
              </a:solidFill>
              <a:round/>
              <a:headEnd/>
              <a:tailEnd type="arrow" w="sm" len="sm"/>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5184" name="Group 57">
            <a:extLst>
              <a:ext uri="{FF2B5EF4-FFF2-40B4-BE49-F238E27FC236}">
                <a16:creationId xmlns:a16="http://schemas.microsoft.com/office/drawing/2014/main" id="{1C557C02-CA3C-49BE-A9D1-7DF8A4375C48}"/>
              </a:ext>
            </a:extLst>
          </p:cNvPr>
          <p:cNvGrpSpPr>
            <a:grpSpLocks/>
          </p:cNvGrpSpPr>
          <p:nvPr/>
        </p:nvGrpSpPr>
        <p:grpSpPr bwMode="auto">
          <a:xfrm>
            <a:off x="1152694" y="2493790"/>
            <a:ext cx="333375" cy="198437"/>
            <a:chOff x="5325" y="8505"/>
            <a:chExt cx="525" cy="156"/>
          </a:xfrm>
        </p:grpSpPr>
        <p:grpSp>
          <p:nvGrpSpPr>
            <p:cNvPr id="5246" name="Group 59">
              <a:extLst>
                <a:ext uri="{FF2B5EF4-FFF2-40B4-BE49-F238E27FC236}">
                  <a16:creationId xmlns:a16="http://schemas.microsoft.com/office/drawing/2014/main" id="{C1A49EAB-4A8E-46D6-BFB0-05AAAB266983}"/>
                </a:ext>
              </a:extLst>
            </p:cNvPr>
            <p:cNvGrpSpPr>
              <a:grpSpLocks/>
            </p:cNvGrpSpPr>
            <p:nvPr/>
          </p:nvGrpSpPr>
          <p:grpSpPr bwMode="auto">
            <a:xfrm rot="5400000">
              <a:off x="5456" y="8479"/>
              <a:ext cx="156" cy="208"/>
              <a:chOff x="6060" y="8661"/>
              <a:chExt cx="525" cy="312"/>
            </a:xfrm>
          </p:grpSpPr>
          <p:sp>
            <p:nvSpPr>
              <p:cNvPr id="5248" name="Line 66">
                <a:extLst>
                  <a:ext uri="{FF2B5EF4-FFF2-40B4-BE49-F238E27FC236}">
                    <a16:creationId xmlns:a16="http://schemas.microsoft.com/office/drawing/2014/main" id="{CB59A8C7-5194-4256-A934-D85D24E63C6E}"/>
                  </a:ext>
                </a:extLst>
              </p:cNvPr>
              <p:cNvSpPr>
                <a:spLocks noChangeShapeType="1"/>
              </p:cNvSpPr>
              <p:nvPr/>
            </p:nvSpPr>
            <p:spPr bwMode="auto">
              <a:xfrm flipV="1">
                <a:off x="6060" y="8661"/>
                <a:ext cx="105" cy="3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49" name="Line 65">
                <a:extLst>
                  <a:ext uri="{FF2B5EF4-FFF2-40B4-BE49-F238E27FC236}">
                    <a16:creationId xmlns:a16="http://schemas.microsoft.com/office/drawing/2014/main" id="{8D3D3C1C-6262-4E77-9D0A-748F9BE72D48}"/>
                  </a:ext>
                </a:extLst>
              </p:cNvPr>
              <p:cNvSpPr>
                <a:spLocks noChangeShapeType="1"/>
              </p:cNvSpPr>
              <p:nvPr/>
            </p:nvSpPr>
            <p:spPr bwMode="auto">
              <a:xfrm>
                <a:off x="6165" y="8661"/>
                <a:ext cx="105" cy="3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50" name="Line 64">
                <a:extLst>
                  <a:ext uri="{FF2B5EF4-FFF2-40B4-BE49-F238E27FC236}">
                    <a16:creationId xmlns:a16="http://schemas.microsoft.com/office/drawing/2014/main" id="{00D028A6-87F6-4009-B263-66E29669DDC3}"/>
                  </a:ext>
                </a:extLst>
              </p:cNvPr>
              <p:cNvSpPr>
                <a:spLocks noChangeShapeType="1"/>
              </p:cNvSpPr>
              <p:nvPr/>
            </p:nvSpPr>
            <p:spPr bwMode="auto">
              <a:xfrm flipV="1">
                <a:off x="6060" y="8817"/>
                <a:ext cx="0" cy="1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51" name="Line 63">
                <a:extLst>
                  <a:ext uri="{FF2B5EF4-FFF2-40B4-BE49-F238E27FC236}">
                    <a16:creationId xmlns:a16="http://schemas.microsoft.com/office/drawing/2014/main" id="{A60116D1-93F3-4DE6-BF43-4B89559EB4F1}"/>
                  </a:ext>
                </a:extLst>
              </p:cNvPr>
              <p:cNvSpPr>
                <a:spLocks noChangeShapeType="1"/>
              </p:cNvSpPr>
              <p:nvPr/>
            </p:nvSpPr>
            <p:spPr bwMode="auto">
              <a:xfrm flipV="1">
                <a:off x="6270" y="8661"/>
                <a:ext cx="105" cy="3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52" name="Line 62">
                <a:extLst>
                  <a:ext uri="{FF2B5EF4-FFF2-40B4-BE49-F238E27FC236}">
                    <a16:creationId xmlns:a16="http://schemas.microsoft.com/office/drawing/2014/main" id="{12C3C4D9-12AD-4EFF-A0CC-CB59DC6C5407}"/>
                  </a:ext>
                </a:extLst>
              </p:cNvPr>
              <p:cNvSpPr>
                <a:spLocks noChangeShapeType="1"/>
              </p:cNvSpPr>
              <p:nvPr/>
            </p:nvSpPr>
            <p:spPr bwMode="auto">
              <a:xfrm>
                <a:off x="6375" y="8661"/>
                <a:ext cx="105" cy="3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53" name="Line 61">
                <a:extLst>
                  <a:ext uri="{FF2B5EF4-FFF2-40B4-BE49-F238E27FC236}">
                    <a16:creationId xmlns:a16="http://schemas.microsoft.com/office/drawing/2014/main" id="{F5DDDEEC-E2D7-459F-95B0-DDBA27A37921}"/>
                  </a:ext>
                </a:extLst>
              </p:cNvPr>
              <p:cNvSpPr>
                <a:spLocks noChangeShapeType="1"/>
              </p:cNvSpPr>
              <p:nvPr/>
            </p:nvSpPr>
            <p:spPr bwMode="auto">
              <a:xfrm flipV="1">
                <a:off x="6480" y="8661"/>
                <a:ext cx="105" cy="3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54" name="Line 60">
                <a:extLst>
                  <a:ext uri="{FF2B5EF4-FFF2-40B4-BE49-F238E27FC236}">
                    <a16:creationId xmlns:a16="http://schemas.microsoft.com/office/drawing/2014/main" id="{1328014E-3265-4CF7-8C9B-1023247C9285}"/>
                  </a:ext>
                </a:extLst>
              </p:cNvPr>
              <p:cNvSpPr>
                <a:spLocks noChangeShapeType="1"/>
              </p:cNvSpPr>
              <p:nvPr/>
            </p:nvSpPr>
            <p:spPr bwMode="auto">
              <a:xfrm>
                <a:off x="6585" y="8661"/>
                <a:ext cx="0" cy="1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247" name="Line 58">
              <a:extLst>
                <a:ext uri="{FF2B5EF4-FFF2-40B4-BE49-F238E27FC236}">
                  <a16:creationId xmlns:a16="http://schemas.microsoft.com/office/drawing/2014/main" id="{FE04B357-C843-4C5F-B14D-B06DCB764B25}"/>
                </a:ext>
              </a:extLst>
            </p:cNvPr>
            <p:cNvSpPr>
              <a:spLocks noChangeShapeType="1"/>
            </p:cNvSpPr>
            <p:nvPr/>
          </p:nvSpPr>
          <p:spPr bwMode="auto">
            <a:xfrm flipV="1">
              <a:off x="5325" y="8505"/>
              <a:ext cx="525" cy="156"/>
            </a:xfrm>
            <a:prstGeom prst="line">
              <a:avLst/>
            </a:prstGeom>
            <a:noFill/>
            <a:ln w="9525">
              <a:solidFill>
                <a:srgbClr val="000000"/>
              </a:solidFill>
              <a:round/>
              <a:headEnd/>
              <a:tailEnd type="arrow" w="sm" len="med"/>
            </a:ln>
            <a:extLst>
              <a:ext uri="{909E8E84-426E-40DD-AFC4-6F175D3DCCD1}">
                <a14:hiddenFill xmlns:a14="http://schemas.microsoft.com/office/drawing/2010/main">
                  <a:noFill/>
                </a14:hiddenFill>
              </a:ext>
            </a:extLst>
          </p:spPr>
          <p:txBody>
            <a:bodyPr/>
            <a:lstStyle/>
            <a:p>
              <a:endParaRPr lang="zh-CN" altLang="en-US"/>
            </a:p>
          </p:txBody>
        </p:sp>
      </p:grpSp>
      <p:sp>
        <p:nvSpPr>
          <p:cNvPr id="5185" name="Text Box 56">
            <a:extLst>
              <a:ext uri="{FF2B5EF4-FFF2-40B4-BE49-F238E27FC236}">
                <a16:creationId xmlns:a16="http://schemas.microsoft.com/office/drawing/2014/main" id="{DFB6AAE0-7060-4006-8938-ED72BC7534EF}"/>
              </a:ext>
            </a:extLst>
          </p:cNvPr>
          <p:cNvSpPr txBox="1">
            <a:spLocks noChangeArrowheads="1"/>
          </p:cNvSpPr>
          <p:nvPr/>
        </p:nvSpPr>
        <p:spPr bwMode="auto">
          <a:xfrm>
            <a:off x="455781" y="5490990"/>
            <a:ext cx="466725"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dirty="0">
                <a:latin typeface="Times New Roman" panose="02020603050405020304" pitchFamily="18" charset="0"/>
                <a:cs typeface="Times New Roman" panose="02020603050405020304" pitchFamily="18" charset="0"/>
              </a:rPr>
              <a:t>GUN</a:t>
            </a:r>
            <a:endParaRPr lang="zh-CN" altLang="en-US" dirty="0"/>
          </a:p>
        </p:txBody>
      </p:sp>
      <p:sp>
        <p:nvSpPr>
          <p:cNvPr id="5186" name="Rectangle 55">
            <a:extLst>
              <a:ext uri="{FF2B5EF4-FFF2-40B4-BE49-F238E27FC236}">
                <a16:creationId xmlns:a16="http://schemas.microsoft.com/office/drawing/2014/main" id="{0AB4EC2A-3F73-4938-AFAD-9DF40FCA91ED}"/>
              </a:ext>
            </a:extLst>
          </p:cNvPr>
          <p:cNvSpPr>
            <a:spLocks noChangeAspect="1" noChangeArrowheads="1"/>
          </p:cNvSpPr>
          <p:nvPr/>
        </p:nvSpPr>
        <p:spPr bwMode="auto">
          <a:xfrm rot="10800000">
            <a:off x="1152693" y="4779789"/>
            <a:ext cx="228600" cy="495300"/>
          </a:xfrm>
          <a:prstGeom prst="rect">
            <a:avLst/>
          </a:prstGeom>
          <a:solidFill>
            <a:srgbClr val="99CC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87" name="Line 54">
            <a:extLst>
              <a:ext uri="{FF2B5EF4-FFF2-40B4-BE49-F238E27FC236}">
                <a16:creationId xmlns:a16="http://schemas.microsoft.com/office/drawing/2014/main" id="{F8BB9482-623B-48DB-B7A1-3965AAD3F7B0}"/>
              </a:ext>
            </a:extLst>
          </p:cNvPr>
          <p:cNvSpPr>
            <a:spLocks noChangeShapeType="1"/>
          </p:cNvSpPr>
          <p:nvPr/>
        </p:nvSpPr>
        <p:spPr bwMode="auto">
          <a:xfrm>
            <a:off x="3457743" y="2479502"/>
            <a:ext cx="0" cy="10017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88" name="Line 53">
            <a:extLst>
              <a:ext uri="{FF2B5EF4-FFF2-40B4-BE49-F238E27FC236}">
                <a16:creationId xmlns:a16="http://schemas.microsoft.com/office/drawing/2014/main" id="{DD920734-3ED3-4C24-8735-E1B75675E495}"/>
              </a:ext>
            </a:extLst>
          </p:cNvPr>
          <p:cNvSpPr>
            <a:spLocks noChangeShapeType="1"/>
          </p:cNvSpPr>
          <p:nvPr/>
        </p:nvSpPr>
        <p:spPr bwMode="auto">
          <a:xfrm>
            <a:off x="3472030" y="3778076"/>
            <a:ext cx="7938" cy="5143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89" name="Line 52">
            <a:extLst>
              <a:ext uri="{FF2B5EF4-FFF2-40B4-BE49-F238E27FC236}">
                <a16:creationId xmlns:a16="http://schemas.microsoft.com/office/drawing/2014/main" id="{C8BBB0C9-34B4-462B-B67F-E1E1FB85D801}"/>
              </a:ext>
            </a:extLst>
          </p:cNvPr>
          <p:cNvSpPr>
            <a:spLocks noChangeShapeType="1"/>
          </p:cNvSpPr>
          <p:nvPr/>
        </p:nvSpPr>
        <p:spPr bwMode="auto">
          <a:xfrm>
            <a:off x="3473618" y="3633614"/>
            <a:ext cx="0" cy="2016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190" name="Text Box 51">
            <a:extLst>
              <a:ext uri="{FF2B5EF4-FFF2-40B4-BE49-F238E27FC236}">
                <a16:creationId xmlns:a16="http://schemas.microsoft.com/office/drawing/2014/main" id="{C6F5D75B-B4FB-4C32-8242-DF706E6EF5FC}"/>
              </a:ext>
            </a:extLst>
          </p:cNvPr>
          <p:cNvSpPr txBox="1">
            <a:spLocks noChangeArrowheads="1"/>
          </p:cNvSpPr>
          <p:nvPr/>
        </p:nvSpPr>
        <p:spPr bwMode="auto">
          <a:xfrm>
            <a:off x="2230607" y="3265315"/>
            <a:ext cx="620711" cy="401637"/>
          </a:xfrm>
          <a:prstGeom prst="rect">
            <a:avLst/>
          </a:prstGeom>
          <a:solidFill>
            <a:srgbClr val="99CC00"/>
          </a:solidFill>
          <a:ln w="9525">
            <a:solidFill>
              <a:srgbClr val="000000"/>
            </a:solidFill>
            <a:miter lim="800000"/>
            <a:headEnd/>
            <a:tailEnd/>
          </a:ln>
        </p:spPr>
        <p:txBody>
          <a:bodyPr lIns="72000" tIns="10800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dirty="0">
                <a:latin typeface="Times New Roman" panose="02020603050405020304" pitchFamily="18" charset="0"/>
                <a:cs typeface="Times New Roman" panose="02020603050405020304" pitchFamily="18" charset="0"/>
              </a:rPr>
              <a:t>modulator</a:t>
            </a:r>
            <a:endParaRPr lang="zh-CN" altLang="en-US" dirty="0"/>
          </a:p>
        </p:txBody>
      </p:sp>
      <p:sp>
        <p:nvSpPr>
          <p:cNvPr id="5191" name="Text Box 50">
            <a:extLst>
              <a:ext uri="{FF2B5EF4-FFF2-40B4-BE49-F238E27FC236}">
                <a16:creationId xmlns:a16="http://schemas.microsoft.com/office/drawing/2014/main" id="{CF0D6D28-D77C-448D-BBF6-78658AA4F276}"/>
              </a:ext>
            </a:extLst>
          </p:cNvPr>
          <p:cNvSpPr txBox="1">
            <a:spLocks noChangeArrowheads="1"/>
          </p:cNvSpPr>
          <p:nvPr/>
        </p:nvSpPr>
        <p:spPr bwMode="auto">
          <a:xfrm>
            <a:off x="3687931" y="2963690"/>
            <a:ext cx="771525"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dirty="0">
                <a:latin typeface="Times New Roman" panose="02020603050405020304" pitchFamily="18" charset="0"/>
                <a:cs typeface="Times New Roman" panose="02020603050405020304" pitchFamily="18" charset="0"/>
              </a:rPr>
              <a:t>SSA</a:t>
            </a:r>
            <a:endParaRPr lang="zh-CN" altLang="en-US" dirty="0"/>
          </a:p>
        </p:txBody>
      </p:sp>
      <p:sp>
        <p:nvSpPr>
          <p:cNvPr id="5192" name="AutoShape 49">
            <a:extLst>
              <a:ext uri="{FF2B5EF4-FFF2-40B4-BE49-F238E27FC236}">
                <a16:creationId xmlns:a16="http://schemas.microsoft.com/office/drawing/2014/main" id="{4181A4D8-64B5-431E-9BC1-5EAE82F7C69F}"/>
              </a:ext>
            </a:extLst>
          </p:cNvPr>
          <p:cNvSpPr>
            <a:spLocks noChangeArrowheads="1"/>
          </p:cNvSpPr>
          <p:nvPr/>
        </p:nvSpPr>
        <p:spPr bwMode="auto">
          <a:xfrm rot="10800000">
            <a:off x="3330744" y="2963690"/>
            <a:ext cx="238125" cy="198437"/>
          </a:xfrm>
          <a:prstGeom prst="triangle">
            <a:avLst>
              <a:gd name="adj" fmla="val 50000"/>
            </a:avLst>
          </a:prstGeom>
          <a:solidFill>
            <a:srgbClr val="FF00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93" name="AutoShape 48">
            <a:extLst>
              <a:ext uri="{FF2B5EF4-FFF2-40B4-BE49-F238E27FC236}">
                <a16:creationId xmlns:a16="http://schemas.microsoft.com/office/drawing/2014/main" id="{7D449957-1F59-4D29-A395-5F8BEF7974A1}"/>
              </a:ext>
            </a:extLst>
          </p:cNvPr>
          <p:cNvSpPr>
            <a:spLocks noChangeArrowheads="1"/>
          </p:cNvSpPr>
          <p:nvPr/>
        </p:nvSpPr>
        <p:spPr bwMode="auto">
          <a:xfrm rot="10800000">
            <a:off x="3227555" y="3290715"/>
            <a:ext cx="488950" cy="358775"/>
          </a:xfrm>
          <a:prstGeom prst="triangle">
            <a:avLst>
              <a:gd name="adj" fmla="val 50000"/>
            </a:avLst>
          </a:prstGeom>
          <a:solidFill>
            <a:srgbClr val="FF00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94" name="Line 47">
            <a:extLst>
              <a:ext uri="{FF2B5EF4-FFF2-40B4-BE49-F238E27FC236}">
                <a16:creationId xmlns:a16="http://schemas.microsoft.com/office/drawing/2014/main" id="{037F15E0-2D93-4C47-92CF-9FA5A39DB891}"/>
              </a:ext>
            </a:extLst>
          </p:cNvPr>
          <p:cNvSpPr>
            <a:spLocks noChangeShapeType="1"/>
          </p:cNvSpPr>
          <p:nvPr/>
        </p:nvSpPr>
        <p:spPr bwMode="auto">
          <a:xfrm>
            <a:off x="2849731" y="3443114"/>
            <a:ext cx="49847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195" name="Text Box 46">
            <a:extLst>
              <a:ext uri="{FF2B5EF4-FFF2-40B4-BE49-F238E27FC236}">
                <a16:creationId xmlns:a16="http://schemas.microsoft.com/office/drawing/2014/main" id="{C279E51F-52A1-4E71-A9B5-158332A0028E}"/>
              </a:ext>
            </a:extLst>
          </p:cNvPr>
          <p:cNvSpPr txBox="1">
            <a:spLocks noChangeArrowheads="1"/>
          </p:cNvSpPr>
          <p:nvPr/>
        </p:nvSpPr>
        <p:spPr bwMode="auto">
          <a:xfrm>
            <a:off x="3687930" y="3344689"/>
            <a:ext cx="10858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10800" rIns="18000" bIns="1080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dirty="0">
                <a:latin typeface="Times New Roman" panose="02020603050405020304" pitchFamily="18" charset="0"/>
                <a:cs typeface="Times New Roman" panose="02020603050405020304" pitchFamily="18" charset="0"/>
              </a:rPr>
              <a:t>45MWKlystron</a:t>
            </a:r>
            <a:endParaRPr lang="zh-CN" altLang="en-US" dirty="0"/>
          </a:p>
        </p:txBody>
      </p:sp>
      <p:sp>
        <p:nvSpPr>
          <p:cNvPr id="5196" name="Text Box 45">
            <a:extLst>
              <a:ext uri="{FF2B5EF4-FFF2-40B4-BE49-F238E27FC236}">
                <a16:creationId xmlns:a16="http://schemas.microsoft.com/office/drawing/2014/main" id="{026521C3-5B60-4C3E-A6F1-5A2F6B690195}"/>
              </a:ext>
            </a:extLst>
          </p:cNvPr>
          <p:cNvSpPr txBox="1">
            <a:spLocks noChangeArrowheads="1"/>
          </p:cNvSpPr>
          <p:nvPr/>
        </p:nvSpPr>
        <p:spPr bwMode="auto">
          <a:xfrm>
            <a:off x="2294106" y="3849514"/>
            <a:ext cx="981074"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10800" rIns="18000" bIns="1080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dirty="0">
                <a:latin typeface="Times New Roman" panose="02020603050405020304" pitchFamily="18" charset="0"/>
                <a:cs typeface="Times New Roman" panose="02020603050405020304" pitchFamily="18" charset="0"/>
              </a:rPr>
              <a:t>6dB power splitter</a:t>
            </a:r>
            <a:endParaRPr lang="zh-CN" altLang="en-US" dirty="0"/>
          </a:p>
        </p:txBody>
      </p:sp>
      <p:sp>
        <p:nvSpPr>
          <p:cNvPr id="5197" name="Text Box 44">
            <a:extLst>
              <a:ext uri="{FF2B5EF4-FFF2-40B4-BE49-F238E27FC236}">
                <a16:creationId xmlns:a16="http://schemas.microsoft.com/office/drawing/2014/main" id="{11A314A1-D998-483E-9257-F755E0535EE0}"/>
              </a:ext>
            </a:extLst>
          </p:cNvPr>
          <p:cNvSpPr txBox="1">
            <a:spLocks noChangeArrowheads="1"/>
          </p:cNvSpPr>
          <p:nvPr/>
        </p:nvSpPr>
        <p:spPr bwMode="auto">
          <a:xfrm>
            <a:off x="4359443" y="1620665"/>
            <a:ext cx="919162" cy="244475"/>
          </a:xfrm>
          <a:prstGeom prst="rect">
            <a:avLst/>
          </a:prstGeom>
          <a:solidFill>
            <a:srgbClr val="CC99FF"/>
          </a:solidFill>
          <a:ln w="9525">
            <a:solidFill>
              <a:srgbClr val="000000"/>
            </a:solidFill>
            <a:miter lim="800000"/>
            <a:headEnd/>
            <a:tailEnd/>
          </a:ln>
        </p:spPr>
        <p:txBody>
          <a:bodyPr lIns="0" tIns="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900" dirty="0">
                <a:latin typeface="Times New Roman" panose="02020603050405020304" pitchFamily="18" charset="0"/>
                <a:cs typeface="Times New Roman" panose="02020603050405020304" pitchFamily="18" charset="0"/>
              </a:rPr>
              <a:t>X6</a:t>
            </a:r>
            <a:endParaRPr lang="zh-CN" altLang="en-US" dirty="0"/>
          </a:p>
        </p:txBody>
      </p:sp>
      <p:sp>
        <p:nvSpPr>
          <p:cNvPr id="5198" name="Line 43">
            <a:extLst>
              <a:ext uri="{FF2B5EF4-FFF2-40B4-BE49-F238E27FC236}">
                <a16:creationId xmlns:a16="http://schemas.microsoft.com/office/drawing/2014/main" id="{FB174B0A-9E3D-48DE-B8A8-7BD00BC3F928}"/>
              </a:ext>
            </a:extLst>
          </p:cNvPr>
          <p:cNvSpPr>
            <a:spLocks noChangeShapeType="1"/>
          </p:cNvSpPr>
          <p:nvPr/>
        </p:nvSpPr>
        <p:spPr bwMode="auto">
          <a:xfrm>
            <a:off x="5985043" y="2004839"/>
            <a:ext cx="0" cy="1498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99" name="Line 42">
            <a:extLst>
              <a:ext uri="{FF2B5EF4-FFF2-40B4-BE49-F238E27FC236}">
                <a16:creationId xmlns:a16="http://schemas.microsoft.com/office/drawing/2014/main" id="{CC56389F-A99C-45BD-93F2-632B89B82628}"/>
              </a:ext>
            </a:extLst>
          </p:cNvPr>
          <p:cNvSpPr>
            <a:spLocks noChangeShapeType="1"/>
          </p:cNvSpPr>
          <p:nvPr/>
        </p:nvSpPr>
        <p:spPr bwMode="auto">
          <a:xfrm flipH="1">
            <a:off x="5999331" y="3784426"/>
            <a:ext cx="3175" cy="5080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00" name="Line 41">
            <a:extLst>
              <a:ext uri="{FF2B5EF4-FFF2-40B4-BE49-F238E27FC236}">
                <a16:creationId xmlns:a16="http://schemas.microsoft.com/office/drawing/2014/main" id="{27A6B0F6-9C36-40FF-9C24-A31D18F24376}"/>
              </a:ext>
            </a:extLst>
          </p:cNvPr>
          <p:cNvSpPr>
            <a:spLocks noChangeShapeType="1"/>
          </p:cNvSpPr>
          <p:nvPr/>
        </p:nvSpPr>
        <p:spPr bwMode="auto">
          <a:xfrm>
            <a:off x="6004093" y="3633614"/>
            <a:ext cx="0" cy="2016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201" name="Text Box 40">
            <a:extLst>
              <a:ext uri="{FF2B5EF4-FFF2-40B4-BE49-F238E27FC236}">
                <a16:creationId xmlns:a16="http://schemas.microsoft.com/office/drawing/2014/main" id="{29A3DCDB-A534-4358-A9B5-441B83E79D91}"/>
              </a:ext>
            </a:extLst>
          </p:cNvPr>
          <p:cNvSpPr txBox="1">
            <a:spLocks noChangeArrowheads="1"/>
          </p:cNvSpPr>
          <p:nvPr/>
        </p:nvSpPr>
        <p:spPr bwMode="auto">
          <a:xfrm>
            <a:off x="6215231" y="2963690"/>
            <a:ext cx="771525"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dirty="0">
                <a:latin typeface="Times New Roman" panose="02020603050405020304" pitchFamily="18" charset="0"/>
                <a:cs typeface="Times New Roman" panose="02020603050405020304" pitchFamily="18" charset="0"/>
              </a:rPr>
              <a:t>SSA</a:t>
            </a:r>
            <a:endParaRPr lang="zh-CN" altLang="en-US" dirty="0"/>
          </a:p>
        </p:txBody>
      </p:sp>
      <p:sp>
        <p:nvSpPr>
          <p:cNvPr id="5202" name="AutoShape 39">
            <a:extLst>
              <a:ext uri="{FF2B5EF4-FFF2-40B4-BE49-F238E27FC236}">
                <a16:creationId xmlns:a16="http://schemas.microsoft.com/office/drawing/2014/main" id="{B4B4E197-A9AC-4438-8FC4-CED5E5CA9A0A}"/>
              </a:ext>
            </a:extLst>
          </p:cNvPr>
          <p:cNvSpPr>
            <a:spLocks noChangeArrowheads="1"/>
          </p:cNvSpPr>
          <p:nvPr/>
        </p:nvSpPr>
        <p:spPr bwMode="auto">
          <a:xfrm rot="10800000">
            <a:off x="5864394" y="2957340"/>
            <a:ext cx="238125" cy="198437"/>
          </a:xfrm>
          <a:prstGeom prst="triangle">
            <a:avLst>
              <a:gd name="adj" fmla="val 50000"/>
            </a:avLst>
          </a:prstGeom>
          <a:solidFill>
            <a:srgbClr val="FF00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03" name="AutoShape 38">
            <a:extLst>
              <a:ext uri="{FF2B5EF4-FFF2-40B4-BE49-F238E27FC236}">
                <a16:creationId xmlns:a16="http://schemas.microsoft.com/office/drawing/2014/main" id="{1F070D3E-8838-4224-8FFF-47BBD9E61251}"/>
              </a:ext>
            </a:extLst>
          </p:cNvPr>
          <p:cNvSpPr>
            <a:spLocks noChangeArrowheads="1"/>
          </p:cNvSpPr>
          <p:nvPr/>
        </p:nvSpPr>
        <p:spPr bwMode="auto">
          <a:xfrm rot="10800000">
            <a:off x="5754855" y="3290715"/>
            <a:ext cx="488950" cy="358775"/>
          </a:xfrm>
          <a:prstGeom prst="triangle">
            <a:avLst>
              <a:gd name="adj" fmla="val 50000"/>
            </a:avLst>
          </a:prstGeom>
          <a:solidFill>
            <a:srgbClr val="FF00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04" name="Text Box 37">
            <a:extLst>
              <a:ext uri="{FF2B5EF4-FFF2-40B4-BE49-F238E27FC236}">
                <a16:creationId xmlns:a16="http://schemas.microsoft.com/office/drawing/2014/main" id="{B1989BD2-20E0-47AF-B080-10A7B68FD64F}"/>
              </a:ext>
            </a:extLst>
          </p:cNvPr>
          <p:cNvSpPr txBox="1">
            <a:spLocks noChangeArrowheads="1"/>
          </p:cNvSpPr>
          <p:nvPr/>
        </p:nvSpPr>
        <p:spPr bwMode="auto">
          <a:xfrm>
            <a:off x="6215230" y="3344689"/>
            <a:ext cx="10858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10800" rIns="18000" bIns="1080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dirty="0">
                <a:latin typeface="Times New Roman" panose="02020603050405020304" pitchFamily="18" charset="0"/>
                <a:cs typeface="Times New Roman" panose="02020603050405020304" pitchFamily="18" charset="0"/>
              </a:rPr>
              <a:t>45MWKlystron</a:t>
            </a:r>
            <a:endParaRPr lang="zh-CN" altLang="en-US" dirty="0"/>
          </a:p>
        </p:txBody>
      </p:sp>
      <p:sp>
        <p:nvSpPr>
          <p:cNvPr id="5205" name="Line 36">
            <a:extLst>
              <a:ext uri="{FF2B5EF4-FFF2-40B4-BE49-F238E27FC236}">
                <a16:creationId xmlns:a16="http://schemas.microsoft.com/office/drawing/2014/main" id="{CA8DB40A-9521-4AE2-9D37-931F249ED2F9}"/>
              </a:ext>
            </a:extLst>
          </p:cNvPr>
          <p:cNvSpPr>
            <a:spLocks noChangeShapeType="1"/>
          </p:cNvSpPr>
          <p:nvPr/>
        </p:nvSpPr>
        <p:spPr bwMode="auto">
          <a:xfrm flipV="1">
            <a:off x="3395830" y="4027315"/>
            <a:ext cx="0" cy="904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06" name="Line 35">
            <a:extLst>
              <a:ext uri="{FF2B5EF4-FFF2-40B4-BE49-F238E27FC236}">
                <a16:creationId xmlns:a16="http://schemas.microsoft.com/office/drawing/2014/main" id="{449EBF65-D385-4AC9-9809-5DC73D43A1D9}"/>
              </a:ext>
            </a:extLst>
          </p:cNvPr>
          <p:cNvSpPr>
            <a:spLocks noChangeShapeType="1"/>
          </p:cNvSpPr>
          <p:nvPr/>
        </p:nvSpPr>
        <p:spPr bwMode="auto">
          <a:xfrm flipV="1">
            <a:off x="6059655" y="3871739"/>
            <a:ext cx="0" cy="114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07" name="Line 34">
            <a:extLst>
              <a:ext uri="{FF2B5EF4-FFF2-40B4-BE49-F238E27FC236}">
                <a16:creationId xmlns:a16="http://schemas.microsoft.com/office/drawing/2014/main" id="{930E29B8-66B3-4494-80A1-6B332C9B75BD}"/>
              </a:ext>
            </a:extLst>
          </p:cNvPr>
          <p:cNvSpPr>
            <a:spLocks noChangeShapeType="1"/>
          </p:cNvSpPr>
          <p:nvPr/>
        </p:nvSpPr>
        <p:spPr bwMode="auto">
          <a:xfrm>
            <a:off x="6072356" y="3860626"/>
            <a:ext cx="10826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08" name="Line 33">
            <a:extLst>
              <a:ext uri="{FF2B5EF4-FFF2-40B4-BE49-F238E27FC236}">
                <a16:creationId xmlns:a16="http://schemas.microsoft.com/office/drawing/2014/main" id="{948AE63A-C3D8-4B5B-8E0A-5A90C6A7B198}"/>
              </a:ext>
            </a:extLst>
          </p:cNvPr>
          <p:cNvSpPr>
            <a:spLocks noChangeShapeType="1"/>
          </p:cNvSpPr>
          <p:nvPr/>
        </p:nvSpPr>
        <p:spPr bwMode="auto">
          <a:xfrm flipV="1">
            <a:off x="7151856" y="2346152"/>
            <a:ext cx="15875" cy="15144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09" name="Line 32">
            <a:extLst>
              <a:ext uri="{FF2B5EF4-FFF2-40B4-BE49-F238E27FC236}">
                <a16:creationId xmlns:a16="http://schemas.microsoft.com/office/drawing/2014/main" id="{A205846E-1EBA-4426-90B6-88292B50C17F}"/>
              </a:ext>
            </a:extLst>
          </p:cNvPr>
          <p:cNvSpPr>
            <a:spLocks noChangeShapeType="1"/>
          </p:cNvSpPr>
          <p:nvPr/>
        </p:nvSpPr>
        <p:spPr bwMode="auto">
          <a:xfrm flipV="1">
            <a:off x="3519655" y="3871739"/>
            <a:ext cx="0" cy="114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10" name="Line 31">
            <a:extLst>
              <a:ext uri="{FF2B5EF4-FFF2-40B4-BE49-F238E27FC236}">
                <a16:creationId xmlns:a16="http://schemas.microsoft.com/office/drawing/2014/main" id="{2408781E-1174-4ED6-B0C0-BE8854FF507B}"/>
              </a:ext>
            </a:extLst>
          </p:cNvPr>
          <p:cNvSpPr>
            <a:spLocks noChangeShapeType="1"/>
          </p:cNvSpPr>
          <p:nvPr/>
        </p:nvSpPr>
        <p:spPr bwMode="auto">
          <a:xfrm>
            <a:off x="3532356" y="3871739"/>
            <a:ext cx="11334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11" name="Line 30">
            <a:extLst>
              <a:ext uri="{FF2B5EF4-FFF2-40B4-BE49-F238E27FC236}">
                <a16:creationId xmlns:a16="http://schemas.microsoft.com/office/drawing/2014/main" id="{63EC9F01-3D36-4C44-AD01-3C0DE1474916}"/>
              </a:ext>
            </a:extLst>
          </p:cNvPr>
          <p:cNvSpPr>
            <a:spLocks noChangeShapeType="1"/>
          </p:cNvSpPr>
          <p:nvPr/>
        </p:nvSpPr>
        <p:spPr bwMode="auto">
          <a:xfrm flipH="1" flipV="1">
            <a:off x="4675356" y="2369964"/>
            <a:ext cx="28575" cy="1490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12" name="Rectangle 29">
            <a:extLst>
              <a:ext uri="{FF2B5EF4-FFF2-40B4-BE49-F238E27FC236}">
                <a16:creationId xmlns:a16="http://schemas.microsoft.com/office/drawing/2014/main" id="{BCD1E6A0-870C-48A6-A1E8-4445010DF090}"/>
              </a:ext>
            </a:extLst>
          </p:cNvPr>
          <p:cNvSpPr>
            <a:spLocks noChangeArrowheads="1"/>
          </p:cNvSpPr>
          <p:nvPr/>
        </p:nvSpPr>
        <p:spPr bwMode="auto">
          <a:xfrm>
            <a:off x="3022768" y="2204864"/>
            <a:ext cx="939800" cy="279400"/>
          </a:xfrm>
          <a:prstGeom prst="rect">
            <a:avLst/>
          </a:prstGeom>
          <a:solidFill>
            <a:srgbClr val="00CC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900" dirty="0">
                <a:latin typeface="Times New Roman" panose="02020603050405020304" pitchFamily="18" charset="0"/>
                <a:cs typeface="Times New Roman" panose="02020603050405020304" pitchFamily="18" charset="0"/>
              </a:rPr>
              <a:t>Phase control system</a:t>
            </a:r>
            <a:endParaRPr lang="zh-CN" altLang="en-US" dirty="0"/>
          </a:p>
        </p:txBody>
      </p:sp>
      <p:sp>
        <p:nvSpPr>
          <p:cNvPr id="5213" name="Rectangle 28">
            <a:extLst>
              <a:ext uri="{FF2B5EF4-FFF2-40B4-BE49-F238E27FC236}">
                <a16:creationId xmlns:a16="http://schemas.microsoft.com/office/drawing/2014/main" id="{4E1180DE-63A3-4AC7-9807-83421A0901CC}"/>
              </a:ext>
            </a:extLst>
          </p:cNvPr>
          <p:cNvSpPr>
            <a:spLocks noChangeArrowheads="1"/>
          </p:cNvSpPr>
          <p:nvPr/>
        </p:nvSpPr>
        <p:spPr bwMode="auto">
          <a:xfrm>
            <a:off x="5511968" y="2204864"/>
            <a:ext cx="939800" cy="279400"/>
          </a:xfrm>
          <a:prstGeom prst="rect">
            <a:avLst/>
          </a:prstGeom>
          <a:solidFill>
            <a:srgbClr val="00CC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900" dirty="0">
                <a:latin typeface="Times New Roman" panose="02020603050405020304" pitchFamily="18" charset="0"/>
                <a:cs typeface="Times New Roman" panose="02020603050405020304" pitchFamily="18" charset="0"/>
              </a:rPr>
              <a:t>Phase</a:t>
            </a:r>
            <a:r>
              <a:rPr lang="zh-CN" altLang="en-US" sz="900" dirty="0">
                <a:latin typeface="Times New Roman" panose="02020603050405020304" pitchFamily="18" charset="0"/>
                <a:cs typeface="Times New Roman" panose="02020603050405020304" pitchFamily="18" charset="0"/>
              </a:rPr>
              <a:t> </a:t>
            </a:r>
            <a:r>
              <a:rPr lang="en-US" altLang="zh-CN" sz="900" dirty="0">
                <a:latin typeface="Times New Roman" panose="02020603050405020304" pitchFamily="18" charset="0"/>
                <a:cs typeface="Times New Roman" panose="02020603050405020304" pitchFamily="18" charset="0"/>
              </a:rPr>
              <a:t>control system</a:t>
            </a:r>
            <a:endParaRPr lang="zh-CN" altLang="en-US" dirty="0"/>
          </a:p>
        </p:txBody>
      </p:sp>
      <p:sp>
        <p:nvSpPr>
          <p:cNvPr id="5214" name="Line 27">
            <a:extLst>
              <a:ext uri="{FF2B5EF4-FFF2-40B4-BE49-F238E27FC236}">
                <a16:creationId xmlns:a16="http://schemas.microsoft.com/office/drawing/2014/main" id="{C431375F-F0FE-4391-B39F-27B254B859B0}"/>
              </a:ext>
            </a:extLst>
          </p:cNvPr>
          <p:cNvSpPr>
            <a:spLocks noChangeShapeType="1"/>
          </p:cNvSpPr>
          <p:nvPr/>
        </p:nvSpPr>
        <p:spPr bwMode="auto">
          <a:xfrm flipH="1">
            <a:off x="3976855" y="2357264"/>
            <a:ext cx="7048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215" name="Line 26">
            <a:extLst>
              <a:ext uri="{FF2B5EF4-FFF2-40B4-BE49-F238E27FC236}">
                <a16:creationId xmlns:a16="http://schemas.microsoft.com/office/drawing/2014/main" id="{1B89C23D-5525-4959-B517-0DE40CBAD4E1}"/>
              </a:ext>
            </a:extLst>
          </p:cNvPr>
          <p:cNvSpPr>
            <a:spLocks noChangeShapeType="1"/>
          </p:cNvSpPr>
          <p:nvPr/>
        </p:nvSpPr>
        <p:spPr bwMode="auto">
          <a:xfrm flipH="1" flipV="1">
            <a:off x="6453356" y="2357264"/>
            <a:ext cx="68262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nvGrpSpPr>
          <p:cNvPr id="5216" name="Group 23">
            <a:extLst>
              <a:ext uri="{FF2B5EF4-FFF2-40B4-BE49-F238E27FC236}">
                <a16:creationId xmlns:a16="http://schemas.microsoft.com/office/drawing/2014/main" id="{524408AC-C6F2-4B8F-8D2F-05848F06CDA2}"/>
              </a:ext>
            </a:extLst>
          </p:cNvPr>
          <p:cNvGrpSpPr>
            <a:grpSpLocks/>
          </p:cNvGrpSpPr>
          <p:nvPr/>
        </p:nvGrpSpPr>
        <p:grpSpPr bwMode="auto">
          <a:xfrm>
            <a:off x="5326230" y="1892126"/>
            <a:ext cx="222250" cy="211138"/>
            <a:chOff x="4395" y="3957"/>
            <a:chExt cx="360" cy="360"/>
          </a:xfrm>
        </p:grpSpPr>
        <p:sp>
          <p:nvSpPr>
            <p:cNvPr id="5244" name="Oval 25">
              <a:extLst>
                <a:ext uri="{FF2B5EF4-FFF2-40B4-BE49-F238E27FC236}">
                  <a16:creationId xmlns:a16="http://schemas.microsoft.com/office/drawing/2014/main" id="{3E9BCD0F-AD8B-48D2-BB25-8B47290A5900}"/>
                </a:ext>
              </a:extLst>
            </p:cNvPr>
            <p:cNvSpPr>
              <a:spLocks noChangeArrowheads="1"/>
            </p:cNvSpPr>
            <p:nvPr/>
          </p:nvSpPr>
          <p:spPr bwMode="auto">
            <a:xfrm>
              <a:off x="4455" y="4066"/>
              <a:ext cx="200" cy="191"/>
            </a:xfrm>
            <a:prstGeom prst="ellipse">
              <a:avLst/>
            </a:prstGeom>
            <a:solidFill>
              <a:srgbClr val="CCFFCC"/>
            </a:solidFill>
            <a:ln w="9525">
              <a:solidFill>
                <a:srgbClr val="000000"/>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45" name="Line 24">
              <a:extLst>
                <a:ext uri="{FF2B5EF4-FFF2-40B4-BE49-F238E27FC236}">
                  <a16:creationId xmlns:a16="http://schemas.microsoft.com/office/drawing/2014/main" id="{A77DF0DB-692E-4AE0-9C8E-2FB0909C3CF5}"/>
                </a:ext>
              </a:extLst>
            </p:cNvPr>
            <p:cNvSpPr>
              <a:spLocks noChangeShapeType="1"/>
            </p:cNvSpPr>
            <p:nvPr/>
          </p:nvSpPr>
          <p:spPr bwMode="auto">
            <a:xfrm flipV="1">
              <a:off x="4395" y="3957"/>
              <a:ext cx="360" cy="360"/>
            </a:xfrm>
            <a:prstGeom prst="line">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txBody>
            <a:bodyPr/>
            <a:lstStyle/>
            <a:p>
              <a:endParaRPr lang="zh-CN" altLang="en-US"/>
            </a:p>
          </p:txBody>
        </p:sp>
      </p:grpSp>
      <p:sp>
        <p:nvSpPr>
          <p:cNvPr id="5217" name="Text Box 22">
            <a:extLst>
              <a:ext uri="{FF2B5EF4-FFF2-40B4-BE49-F238E27FC236}">
                <a16:creationId xmlns:a16="http://schemas.microsoft.com/office/drawing/2014/main" id="{7D7463DF-EA94-40D3-B755-1451A625D830}"/>
              </a:ext>
            </a:extLst>
          </p:cNvPr>
          <p:cNvSpPr txBox="1">
            <a:spLocks noChangeArrowheads="1"/>
          </p:cNvSpPr>
          <p:nvPr/>
        </p:nvSpPr>
        <p:spPr bwMode="auto">
          <a:xfrm>
            <a:off x="5664367" y="1711151"/>
            <a:ext cx="774697"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dirty="0">
                <a:latin typeface="Times New Roman" panose="02020603050405020304" pitchFamily="18" charset="0"/>
                <a:cs typeface="Times New Roman" panose="02020603050405020304" pitchFamily="18" charset="0"/>
              </a:rPr>
              <a:t>Phase</a:t>
            </a:r>
            <a:r>
              <a:rPr lang="zh-CN" altLang="en-US" sz="900" dirty="0">
                <a:latin typeface="Times New Roman" panose="02020603050405020304" pitchFamily="18" charset="0"/>
                <a:cs typeface="Times New Roman" panose="02020603050405020304" pitchFamily="18" charset="0"/>
              </a:rPr>
              <a:t> </a:t>
            </a:r>
            <a:r>
              <a:rPr lang="en-US" altLang="zh-CN" sz="900" dirty="0">
                <a:latin typeface="Times New Roman" panose="02020603050405020304" pitchFamily="18" charset="0"/>
                <a:cs typeface="Times New Roman" panose="02020603050405020304" pitchFamily="18" charset="0"/>
              </a:rPr>
              <a:t>shifter</a:t>
            </a:r>
            <a:endParaRPr lang="zh-CN" altLang="en-US" dirty="0"/>
          </a:p>
        </p:txBody>
      </p:sp>
      <p:sp>
        <p:nvSpPr>
          <p:cNvPr id="5218" name="Text Box 21">
            <a:extLst>
              <a:ext uri="{FF2B5EF4-FFF2-40B4-BE49-F238E27FC236}">
                <a16:creationId xmlns:a16="http://schemas.microsoft.com/office/drawing/2014/main" id="{68F7D86E-D299-4AEB-94A4-22E86816C58E}"/>
              </a:ext>
            </a:extLst>
          </p:cNvPr>
          <p:cNvSpPr txBox="1">
            <a:spLocks noChangeArrowheads="1"/>
          </p:cNvSpPr>
          <p:nvPr/>
        </p:nvSpPr>
        <p:spPr bwMode="auto">
          <a:xfrm>
            <a:off x="2962443" y="4359101"/>
            <a:ext cx="800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10800" rIns="18000" bIns="1080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dirty="0">
                <a:latin typeface="Times New Roman" panose="02020603050405020304" pitchFamily="18" charset="0"/>
                <a:cs typeface="Times New Roman" panose="02020603050405020304" pitchFamily="18" charset="0"/>
              </a:rPr>
              <a:t>3dB Power splitter</a:t>
            </a:r>
            <a:endParaRPr lang="zh-CN" altLang="en-US" dirty="0"/>
          </a:p>
        </p:txBody>
      </p:sp>
      <p:sp>
        <p:nvSpPr>
          <p:cNvPr id="5219" name="Text Box 20">
            <a:extLst>
              <a:ext uri="{FF2B5EF4-FFF2-40B4-BE49-F238E27FC236}">
                <a16:creationId xmlns:a16="http://schemas.microsoft.com/office/drawing/2014/main" id="{A3074C88-022E-490E-A70E-ECAD7E3B45EF}"/>
              </a:ext>
            </a:extLst>
          </p:cNvPr>
          <p:cNvSpPr txBox="1">
            <a:spLocks noChangeArrowheads="1"/>
          </p:cNvSpPr>
          <p:nvPr/>
        </p:nvSpPr>
        <p:spPr bwMode="auto">
          <a:xfrm>
            <a:off x="5608805" y="4340051"/>
            <a:ext cx="800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10800" rIns="18000" bIns="1080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dirty="0">
                <a:latin typeface="Times New Roman" panose="02020603050405020304" pitchFamily="18" charset="0"/>
                <a:cs typeface="Times New Roman" panose="02020603050405020304" pitchFamily="18" charset="0"/>
              </a:rPr>
              <a:t>3dB Power splitter</a:t>
            </a:r>
            <a:endParaRPr lang="zh-CN" altLang="en-US" dirty="0"/>
          </a:p>
        </p:txBody>
      </p:sp>
      <p:sp>
        <p:nvSpPr>
          <p:cNvPr id="5220" name="Line 19">
            <a:extLst>
              <a:ext uri="{FF2B5EF4-FFF2-40B4-BE49-F238E27FC236}">
                <a16:creationId xmlns:a16="http://schemas.microsoft.com/office/drawing/2014/main" id="{50ED6CAA-DA89-436A-ADC3-C746A3412FC6}"/>
              </a:ext>
            </a:extLst>
          </p:cNvPr>
          <p:cNvSpPr>
            <a:spLocks noChangeShapeType="1"/>
          </p:cNvSpPr>
          <p:nvPr/>
        </p:nvSpPr>
        <p:spPr bwMode="auto">
          <a:xfrm>
            <a:off x="1271755" y="3252615"/>
            <a:ext cx="0" cy="15906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21" name="Text Box 18">
            <a:extLst>
              <a:ext uri="{FF2B5EF4-FFF2-40B4-BE49-F238E27FC236}">
                <a16:creationId xmlns:a16="http://schemas.microsoft.com/office/drawing/2014/main" id="{48EC329E-0A55-4A09-ABEF-16C410D049AA}"/>
              </a:ext>
            </a:extLst>
          </p:cNvPr>
          <p:cNvSpPr txBox="1">
            <a:spLocks noChangeArrowheads="1"/>
          </p:cNvSpPr>
          <p:nvPr/>
        </p:nvSpPr>
        <p:spPr bwMode="auto">
          <a:xfrm>
            <a:off x="4956343" y="3227215"/>
            <a:ext cx="608013" cy="401637"/>
          </a:xfrm>
          <a:prstGeom prst="rect">
            <a:avLst/>
          </a:prstGeom>
          <a:solidFill>
            <a:srgbClr val="99CC00"/>
          </a:solidFill>
          <a:ln w="9525">
            <a:solidFill>
              <a:srgbClr val="000000"/>
            </a:solidFill>
            <a:miter lim="800000"/>
            <a:headEnd/>
            <a:tailEnd/>
          </a:ln>
        </p:spPr>
        <p:txBody>
          <a:bodyPr lIns="72000" tIns="10800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dirty="0">
                <a:latin typeface="Times New Roman" panose="02020603050405020304" pitchFamily="18" charset="0"/>
                <a:cs typeface="Times New Roman" panose="02020603050405020304" pitchFamily="18" charset="0"/>
              </a:rPr>
              <a:t>modulator</a:t>
            </a:r>
            <a:endParaRPr lang="zh-CN" altLang="en-US" dirty="0"/>
          </a:p>
        </p:txBody>
      </p:sp>
      <p:sp>
        <p:nvSpPr>
          <p:cNvPr id="5222" name="Line 17">
            <a:extLst>
              <a:ext uri="{FF2B5EF4-FFF2-40B4-BE49-F238E27FC236}">
                <a16:creationId xmlns:a16="http://schemas.microsoft.com/office/drawing/2014/main" id="{BBCA2C66-8CF6-45F4-AE68-62C264181E82}"/>
              </a:ext>
            </a:extLst>
          </p:cNvPr>
          <p:cNvSpPr>
            <a:spLocks noChangeShapeType="1"/>
          </p:cNvSpPr>
          <p:nvPr/>
        </p:nvSpPr>
        <p:spPr bwMode="auto">
          <a:xfrm>
            <a:off x="5577056" y="3425651"/>
            <a:ext cx="29527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223" name="Line 16">
            <a:extLst>
              <a:ext uri="{FF2B5EF4-FFF2-40B4-BE49-F238E27FC236}">
                <a16:creationId xmlns:a16="http://schemas.microsoft.com/office/drawing/2014/main" id="{EFF7A3C0-F1F5-45D4-9C5F-BEEBC2CA285C}"/>
              </a:ext>
            </a:extLst>
          </p:cNvPr>
          <p:cNvSpPr>
            <a:spLocks noChangeShapeType="1"/>
          </p:cNvSpPr>
          <p:nvPr/>
        </p:nvSpPr>
        <p:spPr bwMode="auto">
          <a:xfrm flipV="1">
            <a:off x="4676943" y="1852440"/>
            <a:ext cx="6350" cy="1555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24" name="Text Box 15">
            <a:extLst>
              <a:ext uri="{FF2B5EF4-FFF2-40B4-BE49-F238E27FC236}">
                <a16:creationId xmlns:a16="http://schemas.microsoft.com/office/drawing/2014/main" id="{758763F8-ECDE-40AF-B8E2-5F90DA0C691D}"/>
              </a:ext>
            </a:extLst>
          </p:cNvPr>
          <p:cNvSpPr txBox="1">
            <a:spLocks noChangeArrowheads="1"/>
          </p:cNvSpPr>
          <p:nvPr/>
        </p:nvSpPr>
        <p:spPr bwMode="auto">
          <a:xfrm>
            <a:off x="638344" y="4465465"/>
            <a:ext cx="466725"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a:latin typeface="Times New Roman" panose="02020603050405020304" pitchFamily="18" charset="0"/>
                <a:cs typeface="Times New Roman" panose="02020603050405020304" pitchFamily="18" charset="0"/>
              </a:rPr>
              <a:t>WCM1</a:t>
            </a:r>
            <a:endParaRPr lang="en-US" altLang="zh-CN"/>
          </a:p>
        </p:txBody>
      </p:sp>
      <p:sp>
        <p:nvSpPr>
          <p:cNvPr id="5225" name="Text Box 14">
            <a:extLst>
              <a:ext uri="{FF2B5EF4-FFF2-40B4-BE49-F238E27FC236}">
                <a16:creationId xmlns:a16="http://schemas.microsoft.com/office/drawing/2014/main" id="{063828FB-EB30-4FEA-A6DE-DFFFB581B121}"/>
              </a:ext>
            </a:extLst>
          </p:cNvPr>
          <p:cNvSpPr txBox="1">
            <a:spLocks noChangeArrowheads="1"/>
          </p:cNvSpPr>
          <p:nvPr/>
        </p:nvSpPr>
        <p:spPr bwMode="auto">
          <a:xfrm>
            <a:off x="1390819" y="4508326"/>
            <a:ext cx="466725"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a:latin typeface="Times New Roman" panose="02020603050405020304" pitchFamily="18" charset="0"/>
                <a:cs typeface="Times New Roman" panose="02020603050405020304" pitchFamily="18" charset="0"/>
              </a:rPr>
              <a:t>WCM2</a:t>
            </a:r>
            <a:endParaRPr lang="en-US" altLang="zh-CN"/>
          </a:p>
        </p:txBody>
      </p:sp>
      <p:sp>
        <p:nvSpPr>
          <p:cNvPr id="5226" name="Text Box 13">
            <a:extLst>
              <a:ext uri="{FF2B5EF4-FFF2-40B4-BE49-F238E27FC236}">
                <a16:creationId xmlns:a16="http://schemas.microsoft.com/office/drawing/2014/main" id="{93A2941E-340F-4B43-9D1D-AFE7797DCF2B}"/>
              </a:ext>
            </a:extLst>
          </p:cNvPr>
          <p:cNvSpPr txBox="1">
            <a:spLocks noChangeArrowheads="1"/>
          </p:cNvSpPr>
          <p:nvPr/>
        </p:nvSpPr>
        <p:spPr bwMode="auto">
          <a:xfrm>
            <a:off x="2695744" y="5206826"/>
            <a:ext cx="466725"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a:latin typeface="Times New Roman" panose="02020603050405020304" pitchFamily="18" charset="0"/>
                <a:cs typeface="Times New Roman" panose="02020603050405020304" pitchFamily="18" charset="0"/>
              </a:rPr>
              <a:t>WCM3</a:t>
            </a:r>
            <a:endParaRPr lang="en-US" altLang="zh-CN"/>
          </a:p>
        </p:txBody>
      </p:sp>
      <p:sp>
        <p:nvSpPr>
          <p:cNvPr id="5227" name="Text Box 12">
            <a:extLst>
              <a:ext uri="{FF2B5EF4-FFF2-40B4-BE49-F238E27FC236}">
                <a16:creationId xmlns:a16="http://schemas.microsoft.com/office/drawing/2014/main" id="{358E5B38-D9E9-4F97-8266-A3EC617FFDA7}"/>
              </a:ext>
            </a:extLst>
          </p:cNvPr>
          <p:cNvSpPr txBox="1">
            <a:spLocks noChangeArrowheads="1"/>
          </p:cNvSpPr>
          <p:nvPr/>
        </p:nvSpPr>
        <p:spPr bwMode="auto">
          <a:xfrm>
            <a:off x="5019844" y="4563890"/>
            <a:ext cx="466725"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a:latin typeface="Times New Roman" panose="02020603050405020304" pitchFamily="18" charset="0"/>
                <a:cs typeface="Times New Roman" panose="02020603050405020304" pitchFamily="18" charset="0"/>
              </a:rPr>
              <a:t>WCM4</a:t>
            </a:r>
            <a:endParaRPr lang="en-US" altLang="zh-CN"/>
          </a:p>
        </p:txBody>
      </p:sp>
      <p:sp>
        <p:nvSpPr>
          <p:cNvPr id="5228" name="Line 11">
            <a:extLst>
              <a:ext uri="{FF2B5EF4-FFF2-40B4-BE49-F238E27FC236}">
                <a16:creationId xmlns:a16="http://schemas.microsoft.com/office/drawing/2014/main" id="{FE798D4E-D79A-4E86-9F35-F908ED564205}"/>
              </a:ext>
            </a:extLst>
          </p:cNvPr>
          <p:cNvSpPr>
            <a:spLocks noChangeShapeType="1"/>
          </p:cNvSpPr>
          <p:nvPr/>
        </p:nvSpPr>
        <p:spPr bwMode="auto">
          <a:xfrm flipV="1">
            <a:off x="8529805" y="4449589"/>
            <a:ext cx="488950" cy="5651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29" name="Rectangle 10">
            <a:extLst>
              <a:ext uri="{FF2B5EF4-FFF2-40B4-BE49-F238E27FC236}">
                <a16:creationId xmlns:a16="http://schemas.microsoft.com/office/drawing/2014/main" id="{706F20AB-B664-490E-99DB-3D2B46D7F93B}"/>
              </a:ext>
            </a:extLst>
          </p:cNvPr>
          <p:cNvSpPr>
            <a:spLocks noChangeArrowheads="1"/>
          </p:cNvSpPr>
          <p:nvPr/>
        </p:nvSpPr>
        <p:spPr bwMode="auto">
          <a:xfrm>
            <a:off x="9191793" y="4789314"/>
            <a:ext cx="381000" cy="457200"/>
          </a:xfrm>
          <a:prstGeom prst="rect">
            <a:avLst/>
          </a:prstGeom>
          <a:solidFill>
            <a:srgbClr val="0000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30" name="Rectangle 9">
            <a:extLst>
              <a:ext uri="{FF2B5EF4-FFF2-40B4-BE49-F238E27FC236}">
                <a16:creationId xmlns:a16="http://schemas.microsoft.com/office/drawing/2014/main" id="{64B3E8E6-E7D1-4F0A-BA68-35ED965FA4D9}"/>
              </a:ext>
            </a:extLst>
          </p:cNvPr>
          <p:cNvSpPr>
            <a:spLocks noChangeArrowheads="1"/>
          </p:cNvSpPr>
          <p:nvPr/>
        </p:nvSpPr>
        <p:spPr bwMode="auto">
          <a:xfrm rot="18622004">
            <a:off x="8963193" y="4082876"/>
            <a:ext cx="381000" cy="457200"/>
          </a:xfrm>
          <a:prstGeom prst="rect">
            <a:avLst/>
          </a:prstGeom>
          <a:solidFill>
            <a:srgbClr val="0000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31" name="Line 8">
            <a:extLst>
              <a:ext uri="{FF2B5EF4-FFF2-40B4-BE49-F238E27FC236}">
                <a16:creationId xmlns:a16="http://schemas.microsoft.com/office/drawing/2014/main" id="{D013803F-7753-4103-9870-4FE7008F7DC4}"/>
              </a:ext>
            </a:extLst>
          </p:cNvPr>
          <p:cNvSpPr>
            <a:spLocks noChangeShapeType="1"/>
          </p:cNvSpPr>
          <p:nvPr/>
        </p:nvSpPr>
        <p:spPr bwMode="auto">
          <a:xfrm>
            <a:off x="1381293" y="1750840"/>
            <a:ext cx="0" cy="1857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32" name="Line 7">
            <a:extLst>
              <a:ext uri="{FF2B5EF4-FFF2-40B4-BE49-F238E27FC236}">
                <a16:creationId xmlns:a16="http://schemas.microsoft.com/office/drawing/2014/main" id="{9638DA49-77D6-44EC-9890-E3A1C02C235B}"/>
              </a:ext>
            </a:extLst>
          </p:cNvPr>
          <p:cNvSpPr>
            <a:spLocks noChangeShapeType="1"/>
          </p:cNvSpPr>
          <p:nvPr/>
        </p:nvSpPr>
        <p:spPr bwMode="auto">
          <a:xfrm flipV="1">
            <a:off x="3502193" y="2004839"/>
            <a:ext cx="0" cy="196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33" name="Line 6">
            <a:extLst>
              <a:ext uri="{FF2B5EF4-FFF2-40B4-BE49-F238E27FC236}">
                <a16:creationId xmlns:a16="http://schemas.microsoft.com/office/drawing/2014/main" id="{7E93C0D0-267C-41E4-9070-D930A4B90BAE}"/>
              </a:ext>
            </a:extLst>
          </p:cNvPr>
          <p:cNvSpPr>
            <a:spLocks noChangeShapeType="1"/>
          </p:cNvSpPr>
          <p:nvPr/>
        </p:nvSpPr>
        <p:spPr bwMode="auto">
          <a:xfrm>
            <a:off x="3495843" y="2003251"/>
            <a:ext cx="11811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34" name="Line 5">
            <a:extLst>
              <a:ext uri="{FF2B5EF4-FFF2-40B4-BE49-F238E27FC236}">
                <a16:creationId xmlns:a16="http://schemas.microsoft.com/office/drawing/2014/main" id="{69FB20F4-73BE-4F07-BAFB-A5F51C0E41CE}"/>
              </a:ext>
            </a:extLst>
          </p:cNvPr>
          <p:cNvSpPr>
            <a:spLocks noChangeShapeType="1"/>
          </p:cNvSpPr>
          <p:nvPr/>
        </p:nvSpPr>
        <p:spPr bwMode="auto">
          <a:xfrm>
            <a:off x="4956343" y="1839739"/>
            <a:ext cx="0" cy="1762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35" name="Line 4">
            <a:extLst>
              <a:ext uri="{FF2B5EF4-FFF2-40B4-BE49-F238E27FC236}">
                <a16:creationId xmlns:a16="http://schemas.microsoft.com/office/drawing/2014/main" id="{668E117C-540C-4077-82B8-8609E8ACCB02}"/>
              </a:ext>
            </a:extLst>
          </p:cNvPr>
          <p:cNvSpPr>
            <a:spLocks noChangeShapeType="1"/>
          </p:cNvSpPr>
          <p:nvPr/>
        </p:nvSpPr>
        <p:spPr bwMode="auto">
          <a:xfrm>
            <a:off x="4949993" y="2008014"/>
            <a:ext cx="10287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36" name="Rectangle 182">
            <a:extLst>
              <a:ext uri="{FF2B5EF4-FFF2-40B4-BE49-F238E27FC236}">
                <a16:creationId xmlns:a16="http://schemas.microsoft.com/office/drawing/2014/main" id="{3C077489-E7FC-4BF2-91F9-2C73623583DC}"/>
              </a:ext>
            </a:extLst>
          </p:cNvPr>
          <p:cNvSpPr>
            <a:spLocks noChangeArrowheads="1"/>
          </p:cNvSpPr>
          <p:nvPr/>
        </p:nvSpPr>
        <p:spPr bwMode="auto">
          <a:xfrm>
            <a:off x="-264945" y="832748"/>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37" name="Rectangle 219">
            <a:extLst>
              <a:ext uri="{FF2B5EF4-FFF2-40B4-BE49-F238E27FC236}">
                <a16:creationId xmlns:a16="http://schemas.microsoft.com/office/drawing/2014/main" id="{38FCFC05-0FFF-4DD4-8E70-2B293C0AD746}"/>
              </a:ext>
            </a:extLst>
          </p:cNvPr>
          <p:cNvSpPr>
            <a:spLocks noChangeArrowheads="1"/>
          </p:cNvSpPr>
          <p:nvPr/>
        </p:nvSpPr>
        <p:spPr bwMode="auto">
          <a:xfrm>
            <a:off x="4915695" y="34471"/>
            <a:ext cx="54287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523875"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80000"/>
              </a:lnSpc>
              <a:defRPr/>
            </a:pPr>
            <a:r>
              <a:rPr lang="en-US" altLang="zh-CN" sz="4000" b="1" dirty="0">
                <a:solidFill>
                  <a:srgbClr val="0E6EB8"/>
                </a:solidFill>
                <a:effectLst>
                  <a:outerShdw blurRad="38100" dist="38100" dir="2700000" algn="tl">
                    <a:srgbClr val="C0C0C0"/>
                  </a:outerShdw>
                </a:effectLst>
                <a:latin typeface="+mj-lt"/>
                <a:ea typeface="+mj-ea"/>
                <a:cs typeface="+mj-cs"/>
              </a:rPr>
              <a:t>LINAC RF</a:t>
            </a:r>
            <a:endParaRPr lang="zh-CN" altLang="en-US" sz="4000" b="1" dirty="0">
              <a:solidFill>
                <a:srgbClr val="0E6EB8"/>
              </a:solidFill>
              <a:effectLst>
                <a:outerShdw blurRad="38100" dist="38100" dir="2700000" algn="tl">
                  <a:srgbClr val="C0C0C0"/>
                </a:outerShdw>
              </a:effectLst>
              <a:latin typeface="+mj-lt"/>
              <a:ea typeface="+mj-ea"/>
              <a:cs typeface="+mj-cs"/>
            </a:endParaRPr>
          </a:p>
        </p:txBody>
      </p:sp>
      <p:sp>
        <p:nvSpPr>
          <p:cNvPr id="5238" name="Line 220">
            <a:extLst>
              <a:ext uri="{FF2B5EF4-FFF2-40B4-BE49-F238E27FC236}">
                <a16:creationId xmlns:a16="http://schemas.microsoft.com/office/drawing/2014/main" id="{37BADDAE-547B-4CFF-9EF1-6FEA39809F10}"/>
              </a:ext>
            </a:extLst>
          </p:cNvPr>
          <p:cNvSpPr>
            <a:spLocks noChangeShapeType="1"/>
          </p:cNvSpPr>
          <p:nvPr/>
        </p:nvSpPr>
        <p:spPr bwMode="auto">
          <a:xfrm flipV="1">
            <a:off x="6718468" y="1115839"/>
            <a:ext cx="0" cy="317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39" name="Line 221">
            <a:extLst>
              <a:ext uri="{FF2B5EF4-FFF2-40B4-BE49-F238E27FC236}">
                <a16:creationId xmlns:a16="http://schemas.microsoft.com/office/drawing/2014/main" id="{2B5A522B-42E9-4ADB-8C20-3C0BD8A64F8D}"/>
              </a:ext>
            </a:extLst>
          </p:cNvPr>
          <p:cNvSpPr>
            <a:spLocks noChangeShapeType="1"/>
          </p:cNvSpPr>
          <p:nvPr/>
        </p:nvSpPr>
        <p:spPr bwMode="auto">
          <a:xfrm flipV="1">
            <a:off x="7652046" y="1115839"/>
            <a:ext cx="0" cy="317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40" name="Line 222">
            <a:extLst>
              <a:ext uri="{FF2B5EF4-FFF2-40B4-BE49-F238E27FC236}">
                <a16:creationId xmlns:a16="http://schemas.microsoft.com/office/drawing/2014/main" id="{6111A1A4-3501-4C16-93CD-2DC72F554C53}"/>
              </a:ext>
            </a:extLst>
          </p:cNvPr>
          <p:cNvSpPr>
            <a:spLocks noChangeShapeType="1"/>
          </p:cNvSpPr>
          <p:nvPr/>
        </p:nvSpPr>
        <p:spPr bwMode="auto">
          <a:xfrm>
            <a:off x="6718469" y="1115839"/>
            <a:ext cx="2682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41" name="Line 223">
            <a:extLst>
              <a:ext uri="{FF2B5EF4-FFF2-40B4-BE49-F238E27FC236}">
                <a16:creationId xmlns:a16="http://schemas.microsoft.com/office/drawing/2014/main" id="{34BDFD0B-48B8-498A-ACBC-120AE215E7CB}"/>
              </a:ext>
            </a:extLst>
          </p:cNvPr>
          <p:cNvSpPr>
            <a:spLocks noChangeShapeType="1"/>
          </p:cNvSpPr>
          <p:nvPr/>
        </p:nvSpPr>
        <p:spPr bwMode="auto">
          <a:xfrm>
            <a:off x="7652046" y="1115839"/>
            <a:ext cx="2047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42" name="Line 224">
            <a:extLst>
              <a:ext uri="{FF2B5EF4-FFF2-40B4-BE49-F238E27FC236}">
                <a16:creationId xmlns:a16="http://schemas.microsoft.com/office/drawing/2014/main" id="{DBC00599-6224-479F-90BA-9D388F292E1A}"/>
              </a:ext>
            </a:extLst>
          </p:cNvPr>
          <p:cNvSpPr>
            <a:spLocks noChangeShapeType="1"/>
          </p:cNvSpPr>
          <p:nvPr/>
        </p:nvSpPr>
        <p:spPr bwMode="auto">
          <a:xfrm flipV="1">
            <a:off x="1266993" y="1115839"/>
            <a:ext cx="0" cy="317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43" name="Line 225">
            <a:extLst>
              <a:ext uri="{FF2B5EF4-FFF2-40B4-BE49-F238E27FC236}">
                <a16:creationId xmlns:a16="http://schemas.microsoft.com/office/drawing/2014/main" id="{BA3B074C-44BB-4E9A-AB7C-288B18FEF940}"/>
              </a:ext>
            </a:extLst>
          </p:cNvPr>
          <p:cNvSpPr>
            <a:spLocks noChangeShapeType="1"/>
          </p:cNvSpPr>
          <p:nvPr/>
        </p:nvSpPr>
        <p:spPr bwMode="auto">
          <a:xfrm>
            <a:off x="1271756" y="1115839"/>
            <a:ext cx="1492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2" name="Picture 4" descr="直线加速器">
            <a:extLst>
              <a:ext uri="{FF2B5EF4-FFF2-40B4-BE49-F238E27FC236}">
                <a16:creationId xmlns:a16="http://schemas.microsoft.com/office/drawing/2014/main" id="{6432C70D-7E05-0FC0-2E07-65D99D49E8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433"/>
          <a:stretch/>
        </p:blipFill>
        <p:spPr bwMode="auto">
          <a:xfrm>
            <a:off x="8474243" y="660262"/>
            <a:ext cx="3837170" cy="352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A8ED81B-69D9-7844-D374-CD96BFB89A1F}"/>
              </a:ext>
            </a:extLst>
          </p:cNvPr>
          <p:cNvSpPr txBox="1">
            <a:spLocks noChangeArrowheads="1"/>
          </p:cNvSpPr>
          <p:nvPr/>
        </p:nvSpPr>
        <p:spPr bwMode="auto">
          <a:xfrm>
            <a:off x="10060360" y="4253817"/>
            <a:ext cx="16209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dirty="0"/>
              <a:t>LINAC tunnel </a:t>
            </a:r>
            <a:endParaRPr lang="zh-CN" altLang="en-US" dirty="0"/>
          </a:p>
        </p:txBody>
      </p:sp>
      <p:sp>
        <p:nvSpPr>
          <p:cNvPr id="4" name="页脚占位符 1">
            <a:extLst>
              <a:ext uri="{FF2B5EF4-FFF2-40B4-BE49-F238E27FC236}">
                <a16:creationId xmlns:a16="http://schemas.microsoft.com/office/drawing/2014/main" id="{04512028-3E20-FEB0-A4EC-9452418852EA}"/>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a:extLst>
              <a:ext uri="{FF2B5EF4-FFF2-40B4-BE49-F238E27FC236}">
                <a16:creationId xmlns:a16="http://schemas.microsoft.com/office/drawing/2014/main" id="{E8B5AB6D-99BE-43DE-8F96-7C11E2C10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2" y="820387"/>
            <a:ext cx="6503354" cy="3168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1747" name="矩形 4">
            <a:extLst>
              <a:ext uri="{FF2B5EF4-FFF2-40B4-BE49-F238E27FC236}">
                <a16:creationId xmlns:a16="http://schemas.microsoft.com/office/drawing/2014/main" id="{AF504091-8CC4-4CEB-97B4-C07B927915EE}"/>
              </a:ext>
            </a:extLst>
          </p:cNvPr>
          <p:cNvSpPr>
            <a:spLocks noChangeArrowheads="1"/>
          </p:cNvSpPr>
          <p:nvPr/>
        </p:nvSpPr>
        <p:spPr bwMode="auto">
          <a:xfrm>
            <a:off x="335360" y="4453235"/>
            <a:ext cx="79914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120000"/>
              <a:buFont typeface="Wingdings" panose="05000000000000000000" pitchFamily="2" charset="2"/>
              <a:buChar char="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buClr>
                <a:srgbClr val="33CC33"/>
              </a:buClr>
              <a:buFont typeface="Wingdings" panose="05000000000000000000" pitchFamily="2" charset="2"/>
              <a:buChar char="Ø"/>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lr>
                <a:schemeClr val="accent2"/>
              </a:buClr>
              <a:buFont typeface="Wingdings" panose="05000000000000000000" pitchFamily="2" charset="2"/>
              <a:buChar char="l"/>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buSzPct val="90000"/>
              <a:buFont typeface="Wingdings" panose="05000000000000000000" pitchFamily="2" charset="2"/>
              <a:buChar char="p"/>
              <a:defRPr>
                <a:solidFill>
                  <a:schemeClr val="tx1"/>
                </a:solidFill>
                <a:latin typeface="Arial" panose="020B0604020202020204" pitchFamily="34" charset="0"/>
                <a:ea typeface="黑体" panose="02010609060101010101" pitchFamily="49" charset="-122"/>
              </a:defRPr>
            </a:lvl4pPr>
            <a:lvl5pPr marL="2057400" indent="-228600">
              <a:spcBef>
                <a:spcPct val="20000"/>
              </a:spcBef>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9pPr>
          </a:lstStyle>
          <a:p>
            <a:pPr algn="just" eaLnBrk="1" hangingPunct="1">
              <a:spcBef>
                <a:spcPct val="0"/>
              </a:spcBef>
              <a:buClrTx/>
              <a:buSzTx/>
              <a:buFontTx/>
              <a:buNone/>
            </a:pPr>
            <a:r>
              <a:rPr lang="en-US" altLang="zh-CN" sz="1600" dirty="0">
                <a:latin typeface="Calibri" panose="020F0502020204030204" pitchFamily="34" charset="0"/>
                <a:ea typeface="宋体" panose="02010600030101010101" pitchFamily="2" charset="-122"/>
              </a:rPr>
              <a:t>There are only six channels ADC, but the signal sampled are 11.</a:t>
            </a:r>
            <a:r>
              <a:rPr lang="zh-CN" altLang="en-US" sz="1600" dirty="0">
                <a:latin typeface="Calibri" panose="020F0502020204030204" pitchFamily="34" charset="0"/>
                <a:ea typeface="宋体" panose="02010600030101010101" pitchFamily="2" charset="-122"/>
              </a:rPr>
              <a:t> </a:t>
            </a:r>
            <a:r>
              <a:rPr lang="en-US" altLang="zh-CN" sz="1600" dirty="0">
                <a:latin typeface="Calibri" panose="020F0502020204030204" pitchFamily="34" charset="0"/>
                <a:ea typeface="宋体" panose="02010600030101010101" pitchFamily="2" charset="-122"/>
              </a:rPr>
              <a:t>so</a:t>
            </a:r>
            <a:r>
              <a:rPr lang="zh-CN" altLang="en-US" sz="1600" dirty="0">
                <a:latin typeface="Calibri" panose="020F0502020204030204" pitchFamily="34" charset="0"/>
                <a:ea typeface="宋体" panose="02010600030101010101" pitchFamily="2" charset="-122"/>
              </a:rPr>
              <a:t> </a:t>
            </a:r>
            <a:r>
              <a:rPr lang="en-US" altLang="zh-CN" sz="1600" dirty="0">
                <a:latin typeface="Calibri" panose="020F0502020204030204" pitchFamily="34" charset="0"/>
                <a:ea typeface="宋体" panose="02010600030101010101" pitchFamily="2" charset="-122"/>
              </a:rPr>
              <a:t>we use two second generation LLRF controller to deal with  those signals, one is used to control the amplitude and phase, another is used to control the field flat and tuning control</a:t>
            </a:r>
            <a:r>
              <a:rPr lang="zh-CN" altLang="zh-CN" sz="1600" dirty="0">
                <a:latin typeface="Calibri" panose="020F0502020204030204" pitchFamily="34" charset="0"/>
                <a:ea typeface="宋体" panose="02010600030101010101" pitchFamily="2" charset="-122"/>
              </a:rPr>
              <a:t>。</a:t>
            </a:r>
            <a:endParaRPr lang="zh-CN" altLang="en-US" sz="1600" dirty="0">
              <a:latin typeface="Calibri" panose="020F0502020204030204" pitchFamily="34" charset="0"/>
              <a:ea typeface="宋体" panose="02010600030101010101" pitchFamily="2" charset="-122"/>
            </a:endParaRPr>
          </a:p>
        </p:txBody>
      </p:sp>
      <p:sp>
        <p:nvSpPr>
          <p:cNvPr id="31748" name="矩形 6">
            <a:extLst>
              <a:ext uri="{FF2B5EF4-FFF2-40B4-BE49-F238E27FC236}">
                <a16:creationId xmlns:a16="http://schemas.microsoft.com/office/drawing/2014/main" id="{3B321C0F-1132-494C-B7CB-EE65242232F3}"/>
              </a:ext>
            </a:extLst>
          </p:cNvPr>
          <p:cNvSpPr>
            <a:spLocks noChangeArrowheads="1"/>
          </p:cNvSpPr>
          <p:nvPr/>
        </p:nvSpPr>
        <p:spPr bwMode="auto">
          <a:xfrm>
            <a:off x="1847528" y="4027238"/>
            <a:ext cx="2689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C0000"/>
              </a:buClr>
              <a:buSzPct val="120000"/>
              <a:buFont typeface="Wingdings" panose="05000000000000000000" pitchFamily="2" charset="2"/>
              <a:buChar char="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buClr>
                <a:srgbClr val="33CC33"/>
              </a:buClr>
              <a:buFont typeface="Wingdings" panose="05000000000000000000" pitchFamily="2" charset="2"/>
              <a:buChar char="Ø"/>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lr>
                <a:schemeClr val="accent2"/>
              </a:buClr>
              <a:buFont typeface="Wingdings" panose="05000000000000000000" pitchFamily="2" charset="2"/>
              <a:buChar char="l"/>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buSzPct val="90000"/>
              <a:buFont typeface="Wingdings" panose="05000000000000000000" pitchFamily="2" charset="2"/>
              <a:buChar char="p"/>
              <a:defRPr>
                <a:solidFill>
                  <a:schemeClr val="tx1"/>
                </a:solidFill>
                <a:latin typeface="Arial" panose="020B0604020202020204" pitchFamily="34" charset="0"/>
                <a:ea typeface="黑体" panose="02010609060101010101" pitchFamily="49" charset="-122"/>
              </a:defRPr>
            </a:lvl4pPr>
            <a:lvl5pPr marL="2057400" indent="-228600">
              <a:spcBef>
                <a:spcPct val="20000"/>
              </a:spcBef>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9pPr>
          </a:lstStyle>
          <a:p>
            <a:pPr eaLnBrk="1" hangingPunct="1">
              <a:spcBef>
                <a:spcPct val="0"/>
              </a:spcBef>
              <a:buClrTx/>
              <a:buSzTx/>
              <a:buFontTx/>
              <a:buNone/>
            </a:pPr>
            <a:r>
              <a:rPr lang="en-US" altLang="zh-CN" sz="1400" dirty="0">
                <a:latin typeface="Calibri" panose="020F0502020204030204" pitchFamily="34" charset="0"/>
                <a:ea typeface="宋体" panose="02010600030101010101" pitchFamily="2" charset="-122"/>
              </a:rPr>
              <a:t>Architecture of booster RF system </a:t>
            </a:r>
            <a:endParaRPr lang="zh-CN" altLang="en-US" sz="1400" dirty="0">
              <a:latin typeface="Calibri" panose="020F0502020204030204" pitchFamily="34" charset="0"/>
              <a:ea typeface="宋体" panose="02010600030101010101" pitchFamily="2" charset="-122"/>
            </a:endParaRPr>
          </a:p>
        </p:txBody>
      </p:sp>
      <p:sp>
        <p:nvSpPr>
          <p:cNvPr id="15367" name="TextBox 4">
            <a:extLst>
              <a:ext uri="{FF2B5EF4-FFF2-40B4-BE49-F238E27FC236}">
                <a16:creationId xmlns:a16="http://schemas.microsoft.com/office/drawing/2014/main" id="{DC30C817-6BCF-4595-9F8C-0896ADCB85D6}"/>
              </a:ext>
            </a:extLst>
          </p:cNvPr>
          <p:cNvSpPr txBox="1">
            <a:spLocks noChangeArrowheads="1"/>
          </p:cNvSpPr>
          <p:nvPr/>
        </p:nvSpPr>
        <p:spPr bwMode="auto">
          <a:xfrm>
            <a:off x="5375920" y="-34859"/>
            <a:ext cx="5476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120000"/>
              <a:buFont typeface="Wingdings" panose="05000000000000000000" pitchFamily="2" charset="2"/>
              <a:buChar char="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buClr>
                <a:srgbClr val="33CC33"/>
              </a:buClr>
              <a:buFont typeface="Wingdings" panose="05000000000000000000" pitchFamily="2" charset="2"/>
              <a:buChar char="Ø"/>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lr>
                <a:schemeClr val="accent2"/>
              </a:buClr>
              <a:buFont typeface="Wingdings" panose="05000000000000000000" pitchFamily="2" charset="2"/>
              <a:buChar char="l"/>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buSzPct val="90000"/>
              <a:buFont typeface="Wingdings" panose="05000000000000000000" pitchFamily="2" charset="2"/>
              <a:buChar char="p"/>
              <a:defRPr>
                <a:solidFill>
                  <a:schemeClr val="tx1"/>
                </a:solidFill>
                <a:latin typeface="Arial" panose="020B0604020202020204" pitchFamily="34" charset="0"/>
                <a:ea typeface="黑体" panose="02010609060101010101" pitchFamily="49" charset="-122"/>
              </a:defRPr>
            </a:lvl4pPr>
            <a:lvl5pPr marL="2057400" indent="-228600">
              <a:spcBef>
                <a:spcPct val="20000"/>
              </a:spcBef>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9pPr>
          </a:lstStyle>
          <a:p>
            <a:pPr eaLnBrk="1" hangingPunct="1">
              <a:spcBef>
                <a:spcPct val="0"/>
              </a:spcBef>
              <a:buClrTx/>
              <a:buSzTx/>
              <a:buFontTx/>
              <a:buNone/>
              <a:defRPr/>
            </a:pPr>
            <a:r>
              <a:rPr lang="en-US" altLang="zh-CN" sz="4000" b="1" dirty="0">
                <a:solidFill>
                  <a:srgbClr val="0E6EB8"/>
                </a:solidFill>
                <a:effectLst>
                  <a:outerShdw blurRad="38100" dist="38100" dir="2700000" algn="tl">
                    <a:srgbClr val="C0C0C0"/>
                  </a:outerShdw>
                </a:effectLst>
                <a:latin typeface="+mj-lt"/>
                <a:ea typeface="+mj-ea"/>
                <a:cs typeface="+mj-cs"/>
              </a:rPr>
              <a:t>Booster RF </a:t>
            </a:r>
            <a:r>
              <a:rPr lang="zh-CN" altLang="en-US" sz="4000" b="1" dirty="0">
                <a:solidFill>
                  <a:srgbClr val="0E6EB8"/>
                </a:solidFill>
                <a:effectLst>
                  <a:outerShdw blurRad="38100" dist="38100" dir="2700000" algn="tl">
                    <a:srgbClr val="C0C0C0"/>
                  </a:outerShdw>
                </a:effectLst>
                <a:latin typeface="+mj-lt"/>
                <a:ea typeface="+mj-ea"/>
                <a:cs typeface="+mj-cs"/>
              </a:rPr>
              <a:t> </a:t>
            </a:r>
          </a:p>
        </p:txBody>
      </p:sp>
      <p:pic>
        <p:nvPicPr>
          <p:cNvPr id="2" name="Picture 5">
            <a:extLst>
              <a:ext uri="{FF2B5EF4-FFF2-40B4-BE49-F238E27FC236}">
                <a16:creationId xmlns:a16="http://schemas.microsoft.com/office/drawing/2014/main" id="{83A2FCF0-6068-A0AB-3D41-51E13B56C31A}"/>
              </a:ext>
            </a:extLst>
          </p:cNvPr>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a:stretch>
            <a:fillRect/>
          </a:stretch>
        </p:blipFill>
        <p:spPr bwMode="auto">
          <a:xfrm>
            <a:off x="8850123" y="3284984"/>
            <a:ext cx="3204721" cy="1634034"/>
          </a:xfrm>
          <a:prstGeom prst="rect">
            <a:avLst/>
          </a:prstGeom>
          <a:noFill/>
          <a:ln w="28575">
            <a:solidFill>
              <a:srgbClr val="A5002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10">
            <a:extLst>
              <a:ext uri="{FF2B5EF4-FFF2-40B4-BE49-F238E27FC236}">
                <a16:creationId xmlns:a16="http://schemas.microsoft.com/office/drawing/2014/main" id="{B75915BF-3923-CC45-BF5E-36E587B049FD}"/>
              </a:ext>
            </a:extLst>
          </p:cNvPr>
          <p:cNvPicPr>
            <a:picLocks noChangeAspect="1" noChangeArrowheads="1"/>
          </p:cNvPicPr>
          <p:nvPr/>
        </p:nvPicPr>
        <p:blipFill>
          <a:blip r:embed="rId4">
            <a:lum bright="6000" contrast="30000"/>
            <a:extLst>
              <a:ext uri="{28A0092B-C50C-407E-A947-70E740481C1C}">
                <a14:useLocalDpi xmlns:a14="http://schemas.microsoft.com/office/drawing/2010/main" val="0"/>
              </a:ext>
            </a:extLst>
          </a:blip>
          <a:srcRect/>
          <a:stretch>
            <a:fillRect/>
          </a:stretch>
        </p:blipFill>
        <p:spPr bwMode="auto">
          <a:xfrm>
            <a:off x="8904312" y="692292"/>
            <a:ext cx="3096344" cy="2418386"/>
          </a:xfrm>
          <a:prstGeom prst="rect">
            <a:avLst/>
          </a:prstGeom>
          <a:noFill/>
          <a:ln w="57150">
            <a:solidFill>
              <a:srgbClr val="A5002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a:extLst>
              <a:ext uri="{FF2B5EF4-FFF2-40B4-BE49-F238E27FC236}">
                <a16:creationId xmlns:a16="http://schemas.microsoft.com/office/drawing/2014/main" id="{CFCB062A-0858-D91A-A64D-F5621342B208}"/>
              </a:ext>
            </a:extLst>
          </p:cNvPr>
          <p:cNvPicPr>
            <a:picLocks noChangeAspect="1" noChangeArrowheads="1"/>
          </p:cNvPicPr>
          <p:nvPr/>
        </p:nvPicPr>
        <p:blipFill>
          <a:blip r:embed="rId5">
            <a:lum bright="12000" contrast="30000"/>
            <a:extLst>
              <a:ext uri="{28A0092B-C50C-407E-A947-70E740481C1C}">
                <a14:useLocalDpi xmlns:a14="http://schemas.microsoft.com/office/drawing/2010/main" val="0"/>
              </a:ext>
            </a:extLst>
          </a:blip>
          <a:srcRect/>
          <a:stretch>
            <a:fillRect/>
          </a:stretch>
        </p:blipFill>
        <p:spPr bwMode="auto">
          <a:xfrm>
            <a:off x="6600056" y="908720"/>
            <a:ext cx="1868488" cy="2490787"/>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 name="页脚占位符 1">
            <a:extLst>
              <a:ext uri="{FF2B5EF4-FFF2-40B4-BE49-F238E27FC236}">
                <a16:creationId xmlns:a16="http://schemas.microsoft.com/office/drawing/2014/main" id="{F655D948-82C5-5280-474C-C3F886BE6C0C}"/>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F831F-9D08-4EE2-8A75-A5430932AA99}"/>
              </a:ext>
            </a:extLst>
          </p:cNvPr>
          <p:cNvSpPr>
            <a:spLocks noGrp="1"/>
          </p:cNvSpPr>
          <p:nvPr>
            <p:ph type="title"/>
          </p:nvPr>
        </p:nvSpPr>
        <p:spPr>
          <a:xfrm>
            <a:off x="3719736" y="-99392"/>
            <a:ext cx="7870825" cy="792162"/>
          </a:xfrm>
        </p:spPr>
        <p:txBody>
          <a:bodyPr/>
          <a:lstStyle/>
          <a:p>
            <a:pPr eaLnBrk="1" hangingPunct="1">
              <a:defRPr/>
            </a:pPr>
            <a:r>
              <a:rPr lang="en-US" altLang="zh-CN" sz="4000" dirty="0">
                <a:solidFill>
                  <a:srgbClr val="0E6EB8"/>
                </a:solidFill>
              </a:rPr>
              <a:t>Update of Booster LLRF</a:t>
            </a:r>
            <a:endParaRPr lang="zh-CN" altLang="en-US" sz="4000" dirty="0">
              <a:solidFill>
                <a:srgbClr val="0E6EB8"/>
              </a:solidFill>
            </a:endParaRPr>
          </a:p>
        </p:txBody>
      </p:sp>
      <p:sp>
        <p:nvSpPr>
          <p:cNvPr id="14340" name="内容占位符 7">
            <a:extLst>
              <a:ext uri="{FF2B5EF4-FFF2-40B4-BE49-F238E27FC236}">
                <a16:creationId xmlns:a16="http://schemas.microsoft.com/office/drawing/2014/main" id="{80F223A7-E744-441E-8724-6C86C1931511}"/>
              </a:ext>
            </a:extLst>
          </p:cNvPr>
          <p:cNvSpPr>
            <a:spLocks noGrp="1"/>
          </p:cNvSpPr>
          <p:nvPr>
            <p:ph idx="1"/>
          </p:nvPr>
        </p:nvSpPr>
        <p:spPr>
          <a:xfrm>
            <a:off x="7176120" y="764704"/>
            <a:ext cx="4895850" cy="3240088"/>
          </a:xfrm>
        </p:spPr>
        <p:txBody>
          <a:bodyPr/>
          <a:lstStyle/>
          <a:p>
            <a:pPr marL="0" indent="0" eaLnBrk="1" hangingPunct="1">
              <a:buNone/>
              <a:defRPr/>
            </a:pPr>
            <a:r>
              <a:rPr lang="en-US" altLang="zh-CN" dirty="0">
                <a:solidFill>
                  <a:srgbClr val="CC0000"/>
                </a:solidFill>
              </a:rPr>
              <a:t>Update reasons:</a:t>
            </a:r>
          </a:p>
          <a:p>
            <a:pPr eaLnBrk="1" hangingPunct="1">
              <a:defRPr/>
            </a:pPr>
            <a:r>
              <a:rPr lang="en-US" altLang="zh-CN" sz="2000" dirty="0">
                <a:ea typeface="宋体" panose="02010600030101010101" pitchFamily="2" charset="-122"/>
                <a:cs typeface="Arial" panose="020B0604020202020204" pitchFamily="34" charset="0"/>
              </a:rPr>
              <a:t>Accel did not provide the hardware</a:t>
            </a:r>
          </a:p>
          <a:p>
            <a:pPr eaLnBrk="1" hangingPunct="1">
              <a:defRPr/>
            </a:pPr>
            <a:r>
              <a:rPr lang="en-US" altLang="zh-CN" sz="2000" dirty="0">
                <a:ea typeface="宋体" panose="02010600030101010101" pitchFamily="2" charset="-122"/>
                <a:cs typeface="Arial" panose="020B0604020202020204" pitchFamily="34" charset="0"/>
              </a:rPr>
              <a:t>PXI controller and software update</a:t>
            </a:r>
          </a:p>
          <a:p>
            <a:pPr eaLnBrk="1" hangingPunct="1">
              <a:defRPr/>
            </a:pPr>
            <a:r>
              <a:rPr lang="en-US" altLang="zh-CN" sz="2000" dirty="0">
                <a:ea typeface="宋体" panose="02010600030101010101" pitchFamily="2" charset="-122"/>
                <a:cs typeface="Arial" panose="020B0604020202020204" pitchFamily="34" charset="0"/>
              </a:rPr>
              <a:t>When ramping mode, there happen stopping ramping</a:t>
            </a:r>
          </a:p>
          <a:p>
            <a:pPr eaLnBrk="1" hangingPunct="1">
              <a:defRPr/>
            </a:pPr>
            <a:r>
              <a:rPr lang="en-US" altLang="zh-CN" sz="2000" dirty="0">
                <a:ea typeface="宋体" panose="02010600030101010101" pitchFamily="2" charset="-122"/>
                <a:cs typeface="Arial" panose="020B0604020202020204" pitchFamily="34" charset="0"/>
              </a:rPr>
              <a:t>Communication complex</a:t>
            </a:r>
            <a:r>
              <a:rPr lang="zh-CN" altLang="en-US" sz="2000" dirty="0">
                <a:ea typeface="宋体" panose="02010600030101010101" pitchFamily="2" charset="-122"/>
                <a:cs typeface="Arial" panose="020B0604020202020204" pitchFamily="34" charset="0"/>
              </a:rPr>
              <a:t>（</a:t>
            </a:r>
            <a:r>
              <a:rPr lang="en-US" altLang="zh-CN" sz="2000" dirty="0" err="1">
                <a:ea typeface="宋体" panose="02010600030101010101" pitchFamily="2" charset="-122"/>
                <a:cs typeface="Arial" panose="020B0604020202020204" pitchFamily="34" charset="0"/>
              </a:rPr>
              <a:t>LabView+Sharememory</a:t>
            </a:r>
            <a:r>
              <a:rPr lang="zh-CN" altLang="en-US" sz="2000" dirty="0">
                <a:ea typeface="宋体" panose="02010600030101010101" pitchFamily="2" charset="-122"/>
                <a:cs typeface="Arial" panose="020B0604020202020204" pitchFamily="34" charset="0"/>
              </a:rPr>
              <a:t>）</a:t>
            </a:r>
            <a:endParaRPr lang="en-US" altLang="zh-CN" sz="2000" dirty="0">
              <a:ea typeface="宋体" panose="02010600030101010101" pitchFamily="2" charset="-122"/>
              <a:cs typeface="Arial" panose="020B0604020202020204" pitchFamily="34" charset="0"/>
            </a:endParaRPr>
          </a:p>
          <a:p>
            <a:pPr eaLnBrk="1" hangingPunct="1">
              <a:defRPr/>
            </a:pPr>
            <a:r>
              <a:rPr lang="en-US" altLang="zh-CN" sz="2000" dirty="0">
                <a:ea typeface="宋体" panose="02010600030101010101" pitchFamily="2" charset="-122"/>
                <a:cs typeface="Arial" panose="020B0604020202020204" pitchFamily="34" charset="0"/>
              </a:rPr>
              <a:t>Maintenance cost </a:t>
            </a:r>
            <a:r>
              <a:rPr lang="zh-CN" altLang="en-US" sz="2000" dirty="0">
                <a:ea typeface="宋体" panose="02010600030101010101" pitchFamily="2" charset="-122"/>
                <a:cs typeface="Arial" panose="020B0604020202020204" pitchFamily="34" charset="0"/>
              </a:rPr>
              <a:t>（</a:t>
            </a:r>
            <a:r>
              <a:rPr lang="en-US" altLang="zh-CN" sz="2000" dirty="0">
                <a:ea typeface="宋体" panose="02010600030101010101" pitchFamily="2" charset="-122"/>
                <a:cs typeface="Arial" panose="020B0604020202020204" pitchFamily="34" charset="0"/>
              </a:rPr>
              <a:t>power supply </a:t>
            </a:r>
            <a:r>
              <a:rPr lang="zh-CN" altLang="en-US" sz="2000" dirty="0">
                <a:ea typeface="宋体" panose="02010600030101010101" pitchFamily="2" charset="-122"/>
                <a:cs typeface="Arial" panose="020B0604020202020204" pitchFamily="34" charset="0"/>
              </a:rPr>
              <a:t>，</a:t>
            </a:r>
            <a:r>
              <a:rPr lang="en-US" altLang="zh-CN" sz="2000" dirty="0">
                <a:ea typeface="宋体" panose="02010600030101010101" pitchFamily="2" charset="-122"/>
                <a:cs typeface="Arial" panose="020B0604020202020204" pitchFamily="34" charset="0"/>
              </a:rPr>
              <a:t>motor driver</a:t>
            </a:r>
            <a:r>
              <a:rPr lang="zh-CN" altLang="en-US" sz="2000" dirty="0">
                <a:ea typeface="宋体" panose="02010600030101010101" pitchFamily="2" charset="-122"/>
                <a:cs typeface="Arial" panose="020B0604020202020204" pitchFamily="34" charset="0"/>
              </a:rPr>
              <a:t>）</a:t>
            </a:r>
            <a:endParaRPr lang="en-US" altLang="zh-CN" sz="2000" dirty="0">
              <a:ea typeface="宋体" panose="02010600030101010101" pitchFamily="2" charset="-122"/>
              <a:cs typeface="Arial" panose="020B0604020202020204" pitchFamily="34" charset="0"/>
            </a:endParaRPr>
          </a:p>
        </p:txBody>
      </p:sp>
      <p:pic>
        <p:nvPicPr>
          <p:cNvPr id="5" name="Picture 2" descr="E:\zhangzhigang\工作内容\岗位调整报告\副高岗位晋升报告\LLRF_cabinet_front.JPG">
            <a:extLst>
              <a:ext uri="{FF2B5EF4-FFF2-40B4-BE49-F238E27FC236}">
                <a16:creationId xmlns:a16="http://schemas.microsoft.com/office/drawing/2014/main" id="{591ED365-82F3-4705-BD4B-7E5B54410974}"/>
              </a:ext>
            </a:extLst>
          </p:cNvPr>
          <p:cNvPicPr>
            <a:picLocks noChangeAspect="1" noChangeArrowheads="1"/>
          </p:cNvPicPr>
          <p:nvPr/>
        </p:nvPicPr>
        <p:blipFill>
          <a:blip r:embed="rId2"/>
          <a:srcRect/>
          <a:stretch>
            <a:fillRect/>
          </a:stretch>
        </p:blipFill>
        <p:spPr bwMode="auto">
          <a:xfrm>
            <a:off x="520741" y="762920"/>
            <a:ext cx="1800200" cy="3373232"/>
          </a:xfrm>
          <a:prstGeom prst="rect">
            <a:avLst/>
          </a:prstGeom>
          <a:noFill/>
          <a:ln w="38100" cap="sq">
            <a:solidFill>
              <a:srgbClr val="0000FF"/>
            </a:solidFill>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 name="Picture 1">
            <a:extLst>
              <a:ext uri="{FF2B5EF4-FFF2-40B4-BE49-F238E27FC236}">
                <a16:creationId xmlns:a16="http://schemas.microsoft.com/office/drawing/2014/main" id="{F92DF2E9-ED00-81F9-9E39-5537C5503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128" y="4653136"/>
            <a:ext cx="25304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5">
            <a:extLst>
              <a:ext uri="{FF2B5EF4-FFF2-40B4-BE49-F238E27FC236}">
                <a16:creationId xmlns:a16="http://schemas.microsoft.com/office/drawing/2014/main" id="{F9A9FC25-CE2B-BB33-E7E1-80688DFC0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164" b="5634"/>
          <a:stretch>
            <a:fillRect/>
          </a:stretch>
        </p:blipFill>
        <p:spPr bwMode="auto">
          <a:xfrm>
            <a:off x="3464718" y="4465875"/>
            <a:ext cx="338455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2">
            <a:extLst>
              <a:ext uri="{FF2B5EF4-FFF2-40B4-BE49-F238E27FC236}">
                <a16:creationId xmlns:a16="http://schemas.microsoft.com/office/drawing/2014/main" id="{CF371960-B56E-7861-C8F4-18BB2135F47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91744" y="982901"/>
            <a:ext cx="2244725"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3">
            <a:extLst>
              <a:ext uri="{FF2B5EF4-FFF2-40B4-BE49-F238E27FC236}">
                <a16:creationId xmlns:a16="http://schemas.microsoft.com/office/drawing/2014/main" id="{5F361BC5-E335-E591-5FB2-E2EBCD0468C4}"/>
              </a:ext>
            </a:extLst>
          </p:cNvPr>
          <p:cNvSpPr txBox="1">
            <a:spLocks noChangeArrowheads="1"/>
          </p:cNvSpPr>
          <p:nvPr/>
        </p:nvSpPr>
        <p:spPr bwMode="auto">
          <a:xfrm>
            <a:off x="823118" y="4146592"/>
            <a:ext cx="2641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120000"/>
              <a:buFont typeface="Wingdings" panose="05000000000000000000" pitchFamily="2" charset="2"/>
              <a:buChar char="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buClr>
                <a:srgbClr val="33CC33"/>
              </a:buClr>
              <a:buFont typeface="Wingdings" panose="05000000000000000000" pitchFamily="2" charset="2"/>
              <a:buChar char="Ø"/>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lr>
                <a:schemeClr val="accent2"/>
              </a:buClr>
              <a:buFont typeface="Wingdings" panose="05000000000000000000" pitchFamily="2" charset="2"/>
              <a:buChar char="l"/>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buSzPct val="90000"/>
              <a:buFont typeface="Wingdings" panose="05000000000000000000" pitchFamily="2" charset="2"/>
              <a:buChar char="p"/>
              <a:defRPr>
                <a:solidFill>
                  <a:schemeClr val="tx1"/>
                </a:solidFill>
                <a:latin typeface="Arial" panose="020B0604020202020204" pitchFamily="34" charset="0"/>
                <a:ea typeface="黑体" panose="02010609060101010101" pitchFamily="49" charset="-122"/>
              </a:defRPr>
            </a:lvl4pPr>
            <a:lvl5pPr marL="2057400" indent="-228600">
              <a:spcBef>
                <a:spcPct val="20000"/>
              </a:spcBef>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9pPr>
          </a:lstStyle>
          <a:p>
            <a:pPr eaLnBrk="1" hangingPunct="1">
              <a:spcBef>
                <a:spcPct val="0"/>
              </a:spcBef>
              <a:buClrTx/>
              <a:buSzTx/>
              <a:buFontTx/>
              <a:buNone/>
            </a:pP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Analog LLRF from ACCEL</a:t>
            </a:r>
            <a:endParaRPr lang="zh-CN" altLang="en-US" sz="16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0" name="TextBox 8">
            <a:extLst>
              <a:ext uri="{FF2B5EF4-FFF2-40B4-BE49-F238E27FC236}">
                <a16:creationId xmlns:a16="http://schemas.microsoft.com/office/drawing/2014/main" id="{7CDD21E6-B292-9400-F8E9-D64FD6BF86FC}"/>
              </a:ext>
            </a:extLst>
          </p:cNvPr>
          <p:cNvSpPr txBox="1">
            <a:spLocks noChangeArrowheads="1"/>
          </p:cNvSpPr>
          <p:nvPr/>
        </p:nvSpPr>
        <p:spPr bwMode="auto">
          <a:xfrm>
            <a:off x="4560093" y="4137067"/>
            <a:ext cx="18176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120000"/>
              <a:buFont typeface="Wingdings" panose="05000000000000000000" pitchFamily="2" charset="2"/>
              <a:buChar char="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buClr>
                <a:srgbClr val="33CC33"/>
              </a:buClr>
              <a:buFont typeface="Wingdings" panose="05000000000000000000" pitchFamily="2" charset="2"/>
              <a:buChar char="Ø"/>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lr>
                <a:schemeClr val="accent2"/>
              </a:buClr>
              <a:buFont typeface="Wingdings" panose="05000000000000000000" pitchFamily="2" charset="2"/>
              <a:buChar char="l"/>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buSzPct val="90000"/>
              <a:buFont typeface="Wingdings" panose="05000000000000000000" pitchFamily="2" charset="2"/>
              <a:buChar char="p"/>
              <a:defRPr>
                <a:solidFill>
                  <a:schemeClr val="tx1"/>
                </a:solidFill>
                <a:latin typeface="Arial" panose="020B0604020202020204" pitchFamily="34" charset="0"/>
                <a:ea typeface="黑体" panose="02010609060101010101" pitchFamily="49" charset="-122"/>
              </a:defRPr>
            </a:lvl4pPr>
            <a:lvl5pPr marL="2057400" indent="-228600">
              <a:spcBef>
                <a:spcPct val="20000"/>
              </a:spcBef>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9pPr>
          </a:lstStyle>
          <a:p>
            <a:pPr eaLnBrk="1" hangingPunct="1">
              <a:spcBef>
                <a:spcPct val="0"/>
              </a:spcBef>
              <a:buClrTx/>
              <a:buSzTx/>
              <a:buFontTx/>
              <a:buNone/>
            </a:pP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DLLRF</a:t>
            </a:r>
            <a:endParaRPr lang="zh-CN" altLang="en-US" sz="16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1" name="TextBox 8">
            <a:extLst>
              <a:ext uri="{FF2B5EF4-FFF2-40B4-BE49-F238E27FC236}">
                <a16:creationId xmlns:a16="http://schemas.microsoft.com/office/drawing/2014/main" id="{FAC5FD12-0A06-D193-7AD6-07DD68770BC0}"/>
              </a:ext>
            </a:extLst>
          </p:cNvPr>
          <p:cNvSpPr txBox="1">
            <a:spLocks noChangeArrowheads="1"/>
          </p:cNvSpPr>
          <p:nvPr/>
        </p:nvSpPr>
        <p:spPr bwMode="auto">
          <a:xfrm>
            <a:off x="1077118" y="6519904"/>
            <a:ext cx="1906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120000"/>
              <a:buFont typeface="Wingdings" panose="05000000000000000000" pitchFamily="2" charset="2"/>
              <a:buChar char="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buClr>
                <a:srgbClr val="33CC33"/>
              </a:buClr>
              <a:buFont typeface="Wingdings" panose="05000000000000000000" pitchFamily="2" charset="2"/>
              <a:buChar char="Ø"/>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lr>
                <a:schemeClr val="accent2"/>
              </a:buClr>
              <a:buFont typeface="Wingdings" panose="05000000000000000000" pitchFamily="2" charset="2"/>
              <a:buChar char="l"/>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buSzPct val="90000"/>
              <a:buFont typeface="Wingdings" panose="05000000000000000000" pitchFamily="2" charset="2"/>
              <a:buChar char="p"/>
              <a:defRPr>
                <a:solidFill>
                  <a:schemeClr val="tx1"/>
                </a:solidFill>
                <a:latin typeface="Arial" panose="020B0604020202020204" pitchFamily="34" charset="0"/>
                <a:ea typeface="黑体" panose="02010609060101010101" pitchFamily="49" charset="-122"/>
              </a:defRPr>
            </a:lvl4pPr>
            <a:lvl5pPr marL="2057400" indent="-228600">
              <a:spcBef>
                <a:spcPct val="20000"/>
              </a:spcBef>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9pPr>
          </a:lstStyle>
          <a:p>
            <a:pPr eaLnBrk="1" hangingPunct="1">
              <a:spcBef>
                <a:spcPct val="0"/>
              </a:spcBef>
              <a:buClrTx/>
              <a:buSzTx/>
              <a:buFontTx/>
              <a:buNone/>
            </a:pPr>
            <a:r>
              <a:rPr lang="en-US" altLang="zh-CN" sz="1400">
                <a:latin typeface="Times New Roman" panose="02020603050405020304" pitchFamily="18" charset="0"/>
                <a:ea typeface="宋体" panose="02010600030101010101" pitchFamily="2" charset="-122"/>
                <a:cs typeface="Times New Roman" panose="02020603050405020304" pitchFamily="18" charset="0"/>
              </a:rPr>
              <a:t>ALLRF  GUI</a:t>
            </a:r>
            <a:endParaRPr lang="zh-CN" altLang="en-US" sz="1400">
              <a:latin typeface="Calibri" panose="020F0502020204030204" pitchFamily="34" charset="0"/>
              <a:ea typeface="宋体" panose="02010600030101010101" pitchFamily="2" charset="-122"/>
              <a:cs typeface="Times New Roman" panose="02020603050405020304" pitchFamily="18" charset="0"/>
            </a:endParaRPr>
          </a:p>
        </p:txBody>
      </p:sp>
      <p:sp>
        <p:nvSpPr>
          <p:cNvPr id="12" name="TextBox 9">
            <a:extLst>
              <a:ext uri="{FF2B5EF4-FFF2-40B4-BE49-F238E27FC236}">
                <a16:creationId xmlns:a16="http://schemas.microsoft.com/office/drawing/2014/main" id="{ACB9BF8D-5710-5278-09CC-254F008DB98C}"/>
              </a:ext>
            </a:extLst>
          </p:cNvPr>
          <p:cNvSpPr txBox="1">
            <a:spLocks noChangeArrowheads="1"/>
          </p:cNvSpPr>
          <p:nvPr/>
        </p:nvSpPr>
        <p:spPr bwMode="auto">
          <a:xfrm>
            <a:off x="4585493" y="6519904"/>
            <a:ext cx="1944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120000"/>
              <a:buFont typeface="Wingdings" panose="05000000000000000000" pitchFamily="2" charset="2"/>
              <a:buChar char="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buClr>
                <a:srgbClr val="33CC33"/>
              </a:buClr>
              <a:buFont typeface="Wingdings" panose="05000000000000000000" pitchFamily="2" charset="2"/>
              <a:buChar char="Ø"/>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lr>
                <a:schemeClr val="accent2"/>
              </a:buClr>
              <a:buFont typeface="Wingdings" panose="05000000000000000000" pitchFamily="2" charset="2"/>
              <a:buChar char="l"/>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buSzPct val="90000"/>
              <a:buFont typeface="Wingdings" panose="05000000000000000000" pitchFamily="2" charset="2"/>
              <a:buChar char="p"/>
              <a:defRPr>
                <a:solidFill>
                  <a:schemeClr val="tx1"/>
                </a:solidFill>
                <a:latin typeface="Arial" panose="020B0604020202020204" pitchFamily="34" charset="0"/>
                <a:ea typeface="黑体" panose="02010609060101010101" pitchFamily="49" charset="-122"/>
              </a:defRPr>
            </a:lvl4pPr>
            <a:lvl5pPr marL="2057400" indent="-228600">
              <a:spcBef>
                <a:spcPct val="20000"/>
              </a:spcBef>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buChar char="u"/>
              <a:defRPr>
                <a:solidFill>
                  <a:schemeClr val="tx1"/>
                </a:solidFill>
                <a:latin typeface="Arial" panose="020B0604020202020204" pitchFamily="34" charset="0"/>
                <a:ea typeface="黑体" panose="02010609060101010101" pitchFamily="49" charset="-122"/>
              </a:defRPr>
            </a:lvl9pPr>
          </a:lstStyle>
          <a:p>
            <a:pPr eaLnBrk="1" hangingPunct="1">
              <a:spcBef>
                <a:spcPct val="0"/>
              </a:spcBef>
              <a:buClrTx/>
              <a:buSzTx/>
              <a:buFontTx/>
              <a:buNone/>
            </a:pPr>
            <a:r>
              <a:rPr lang="en-US" altLang="zh-CN" sz="1400">
                <a:latin typeface="Times New Roman" panose="02020603050405020304" pitchFamily="18" charset="0"/>
                <a:ea typeface="宋体" panose="02010600030101010101" pitchFamily="2" charset="-122"/>
                <a:cs typeface="Times New Roman" panose="02020603050405020304" pitchFamily="18" charset="0"/>
              </a:rPr>
              <a:t>DLLRF GUI</a:t>
            </a:r>
            <a:endParaRPr lang="zh-CN" altLang="en-US" sz="1400">
              <a:latin typeface="Calibri" panose="020F0502020204030204" pitchFamily="34" charset="0"/>
              <a:ea typeface="宋体" panose="02010600030101010101" pitchFamily="2" charset="-122"/>
              <a:cs typeface="Times New Roman" panose="02020603050405020304" pitchFamily="18" charset="0"/>
            </a:endParaRPr>
          </a:p>
        </p:txBody>
      </p:sp>
      <p:sp>
        <p:nvSpPr>
          <p:cNvPr id="7" name="页脚占位符 1">
            <a:extLst>
              <a:ext uri="{FF2B5EF4-FFF2-40B4-BE49-F238E27FC236}">
                <a16:creationId xmlns:a16="http://schemas.microsoft.com/office/drawing/2014/main" id="{E10BC833-9847-BBC1-A33C-58729BB845C7}"/>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标题 1">
            <a:extLst>
              <a:ext uri="{FF2B5EF4-FFF2-40B4-BE49-F238E27FC236}">
                <a16:creationId xmlns:a16="http://schemas.microsoft.com/office/drawing/2014/main" id="{84BC350B-7FD8-45CD-9E28-6B899C8B3160}"/>
              </a:ext>
            </a:extLst>
          </p:cNvPr>
          <p:cNvSpPr>
            <a:spLocks noGrp="1"/>
          </p:cNvSpPr>
          <p:nvPr>
            <p:ph type="title"/>
          </p:nvPr>
        </p:nvSpPr>
        <p:spPr>
          <a:xfrm>
            <a:off x="4478174" y="165117"/>
            <a:ext cx="7682960" cy="431800"/>
          </a:xfrm>
        </p:spPr>
        <p:txBody>
          <a:bodyPr/>
          <a:lstStyle/>
          <a:p>
            <a:pPr algn="l">
              <a:buClr>
                <a:srgbClr val="C00000"/>
              </a:buClr>
              <a:buSzPct val="90000"/>
              <a:defRPr/>
            </a:pPr>
            <a:r>
              <a:rPr lang="en-US" altLang="zh-CN" sz="4000" dirty="0">
                <a:solidFill>
                  <a:srgbClr val="0E6EB8"/>
                </a:solidFill>
              </a:rPr>
              <a:t>LLRF controller in storage ring</a:t>
            </a:r>
            <a:endParaRPr lang="zh-CN" altLang="en-US" sz="4000" dirty="0">
              <a:solidFill>
                <a:srgbClr val="0E6EB8"/>
              </a:solidFill>
            </a:endParaRPr>
          </a:p>
        </p:txBody>
      </p:sp>
      <p:pic>
        <p:nvPicPr>
          <p:cNvPr id="61443" name="Picture 3" descr="F:\Resource\140910ZYB_CPCIBoard\cpcipcb\pic\20141031-DSC_1782-N.JPG">
            <a:extLst>
              <a:ext uri="{FF2B5EF4-FFF2-40B4-BE49-F238E27FC236}">
                <a16:creationId xmlns:a16="http://schemas.microsoft.com/office/drawing/2014/main" id="{6D2639A3-D058-42D0-B84D-6F467CA293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988"/>
          <a:stretch/>
        </p:blipFill>
        <p:spPr bwMode="auto">
          <a:xfrm>
            <a:off x="4478173" y="4076459"/>
            <a:ext cx="2430911" cy="2018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矩形 4">
            <a:extLst>
              <a:ext uri="{FF2B5EF4-FFF2-40B4-BE49-F238E27FC236}">
                <a16:creationId xmlns:a16="http://schemas.microsoft.com/office/drawing/2014/main" id="{207D92D4-45A8-4485-89C5-A3667CD787A7}"/>
              </a:ext>
            </a:extLst>
          </p:cNvPr>
          <p:cNvSpPr>
            <a:spLocks noChangeArrowheads="1"/>
          </p:cNvSpPr>
          <p:nvPr/>
        </p:nvSpPr>
        <p:spPr bwMode="auto">
          <a:xfrm>
            <a:off x="7039235" y="4637307"/>
            <a:ext cx="534193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6850" indent="-1968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defRPr/>
            </a:pPr>
            <a:r>
              <a:rPr lang="en-US" altLang="zh-CN" sz="1600" dirty="0">
                <a:latin typeface="+mn-lt"/>
                <a:ea typeface="Arial Unicode MS" panose="020B0604020202020204" pitchFamily="34" charset="-122"/>
                <a:cs typeface="Arial Unicode MS" panose="020B0604020202020204" pitchFamily="34" charset="-122"/>
              </a:rPr>
              <a:t>Board with CPCI package</a:t>
            </a:r>
            <a:r>
              <a:rPr lang="zh-CN" altLang="en-US" sz="1600" dirty="0">
                <a:latin typeface="+mn-lt"/>
                <a:ea typeface="Arial Unicode MS" panose="020B0604020202020204" pitchFamily="34" charset="-122"/>
                <a:cs typeface="Arial Unicode MS" panose="020B0604020202020204" pitchFamily="34" charset="-122"/>
              </a:rPr>
              <a:t>，</a:t>
            </a:r>
            <a:endParaRPr lang="en-US" altLang="zh-CN" sz="1600" dirty="0">
              <a:latin typeface="+mn-lt"/>
              <a:ea typeface="Arial Unicode MS" panose="020B0604020202020204" pitchFamily="34" charset="-122"/>
              <a:cs typeface="Arial Unicode MS" panose="020B0604020202020204" pitchFamily="34" charset="-122"/>
            </a:endParaRPr>
          </a:p>
          <a:p>
            <a:pPr>
              <a:buFont typeface="Arial" panose="020B0604020202020204" pitchFamily="34" charset="0"/>
              <a:buChar char="•"/>
              <a:defRPr/>
            </a:pPr>
            <a:r>
              <a:rPr lang="en-US" altLang="zh-CN" sz="1600" dirty="0">
                <a:latin typeface="+mn-lt"/>
                <a:ea typeface="Arial Unicode MS" panose="020B0604020202020204" pitchFamily="34" charset="-122"/>
                <a:cs typeface="Arial Unicode MS" panose="020B0604020202020204" pitchFamily="34" charset="-122"/>
              </a:rPr>
              <a:t>4 Channel ADC.125MSPS</a:t>
            </a:r>
          </a:p>
          <a:p>
            <a:pPr>
              <a:buFont typeface="Arial" panose="020B0604020202020204" pitchFamily="34" charset="0"/>
              <a:buChar char="•"/>
              <a:defRPr/>
            </a:pPr>
            <a:r>
              <a:rPr lang="en-US" altLang="zh-CN" sz="1600" dirty="0">
                <a:latin typeface="+mn-lt"/>
                <a:ea typeface="Arial Unicode MS" panose="020B0604020202020204" pitchFamily="34" charset="-122"/>
                <a:cs typeface="Arial Unicode MS" panose="020B0604020202020204" pitchFamily="34" charset="-122"/>
              </a:rPr>
              <a:t>2 Channel DAC</a:t>
            </a:r>
            <a:r>
              <a:rPr lang="zh-CN" altLang="en-US" sz="1600" dirty="0">
                <a:latin typeface="+mn-lt"/>
                <a:ea typeface="Arial Unicode MS" panose="020B0604020202020204" pitchFamily="34" charset="-122"/>
                <a:cs typeface="Arial Unicode MS" panose="020B0604020202020204" pitchFamily="34" charset="-122"/>
              </a:rPr>
              <a:t>，</a:t>
            </a:r>
            <a:r>
              <a:rPr lang="en-US" altLang="zh-CN" sz="1600" dirty="0">
                <a:latin typeface="+mn-lt"/>
                <a:ea typeface="Arial Unicode MS" panose="020B0604020202020204" pitchFamily="34" charset="-122"/>
                <a:cs typeface="Arial Unicode MS" panose="020B0604020202020204" pitchFamily="34" charset="-122"/>
              </a:rPr>
              <a:t>275MSPS</a:t>
            </a:r>
          </a:p>
          <a:p>
            <a:pPr>
              <a:buFont typeface="Arial" panose="020B0604020202020204" pitchFamily="34" charset="0"/>
              <a:buChar char="•"/>
              <a:defRPr/>
            </a:pPr>
            <a:r>
              <a:rPr lang="en-US" altLang="zh-CN" sz="1600" dirty="0">
                <a:latin typeface="+mn-lt"/>
                <a:ea typeface="Arial Unicode MS" panose="020B0604020202020204" pitchFamily="34" charset="-122"/>
                <a:cs typeface="Arial Unicode MS" panose="020B0604020202020204" pitchFamily="34" charset="-122"/>
              </a:rPr>
              <a:t>4</a:t>
            </a:r>
            <a:r>
              <a:rPr lang="zh-CN" altLang="en-US" sz="1600" dirty="0">
                <a:latin typeface="+mn-lt"/>
                <a:ea typeface="Arial Unicode MS" panose="020B0604020202020204" pitchFamily="34" charset="-122"/>
                <a:cs typeface="Arial Unicode MS" panose="020B0604020202020204" pitchFamily="34" charset="-122"/>
              </a:rPr>
              <a:t> </a:t>
            </a:r>
            <a:r>
              <a:rPr lang="en-US" altLang="zh-CN" sz="1600" dirty="0">
                <a:latin typeface="+mn-lt"/>
                <a:ea typeface="Arial Unicode MS" panose="020B0604020202020204" pitchFamily="34" charset="-122"/>
                <a:cs typeface="Arial Unicode MS" panose="020B0604020202020204" pitchFamily="34" charset="-122"/>
              </a:rPr>
              <a:t>down-converter and one up-converter channel</a:t>
            </a:r>
          </a:p>
          <a:p>
            <a:pPr>
              <a:buFont typeface="Arial" panose="020B0604020202020204" pitchFamily="34" charset="0"/>
              <a:buChar char="•"/>
              <a:defRPr/>
            </a:pPr>
            <a:r>
              <a:rPr lang="en-US" altLang="zh-CN" sz="1600" dirty="0">
                <a:latin typeface="+mn-lt"/>
                <a:ea typeface="Arial Unicode MS" panose="020B0604020202020204" pitchFamily="34" charset="-122"/>
                <a:cs typeface="Arial Unicode MS" panose="020B0604020202020204" pitchFamily="34" charset="-122"/>
              </a:rPr>
              <a:t>Linear is better than 60dB, isolate is better than 80dB</a:t>
            </a:r>
          </a:p>
          <a:p>
            <a:pPr>
              <a:buFont typeface="Arial" panose="020B0604020202020204" pitchFamily="34" charset="0"/>
              <a:buChar char="•"/>
              <a:defRPr/>
            </a:pPr>
            <a:r>
              <a:rPr lang="en-US" altLang="zh-CN" sz="1600" dirty="0">
                <a:latin typeface="+mn-lt"/>
                <a:ea typeface="Arial Unicode MS" panose="020B0604020202020204" pitchFamily="34" charset="-122"/>
                <a:cs typeface="Arial Unicode MS" panose="020B0604020202020204" pitchFamily="34" charset="-122"/>
              </a:rPr>
              <a:t>CPCI communication.</a:t>
            </a:r>
          </a:p>
          <a:p>
            <a:pPr>
              <a:buFont typeface="Arial" panose="020B0604020202020204" pitchFamily="34" charset="0"/>
              <a:buChar char="•"/>
              <a:defRPr/>
            </a:pPr>
            <a:r>
              <a:rPr lang="en-US" altLang="zh-CN" sz="1600" dirty="0">
                <a:latin typeface="+mn-lt"/>
                <a:ea typeface="Arial Unicode MS" panose="020B0604020202020204" pitchFamily="34" charset="-122"/>
                <a:cs typeface="Arial Unicode MS" panose="020B0604020202020204" pitchFamily="34" charset="-122"/>
              </a:rPr>
              <a:t>EPICS interface</a:t>
            </a:r>
          </a:p>
        </p:txBody>
      </p:sp>
      <p:sp>
        <p:nvSpPr>
          <p:cNvPr id="11" name="TextBox 10">
            <a:extLst>
              <a:ext uri="{FF2B5EF4-FFF2-40B4-BE49-F238E27FC236}">
                <a16:creationId xmlns:a16="http://schemas.microsoft.com/office/drawing/2014/main" id="{9DC25A72-FD03-4FD8-BAEB-8DBD0372A741}"/>
              </a:ext>
            </a:extLst>
          </p:cNvPr>
          <p:cNvSpPr txBox="1"/>
          <p:nvPr/>
        </p:nvSpPr>
        <p:spPr>
          <a:xfrm>
            <a:off x="4787903" y="6007702"/>
            <a:ext cx="1639887" cy="368300"/>
          </a:xfrm>
          <a:prstGeom prst="rect">
            <a:avLst/>
          </a:prstGeom>
          <a:solidFill>
            <a:schemeClr val="bg1">
              <a:lumMod val="95000"/>
              <a:alpha val="40000"/>
            </a:schemeClr>
          </a:solidFill>
          <a:effectLst>
            <a:outerShdw blurRad="50800" dist="50800" dir="2700000" algn="ctr" rotWithShape="0">
              <a:schemeClr val="bg1">
                <a:lumMod val="95000"/>
              </a:schemeClr>
            </a:outerShdw>
          </a:effectLst>
        </p:spPr>
        <p:txBody>
          <a:bodyPr wrap="none">
            <a:spAutoFit/>
          </a:bodyPr>
          <a:lstStyle/>
          <a:p>
            <a:pPr>
              <a:defRPr/>
            </a:pPr>
            <a:r>
              <a:rPr lang="en-US" altLang="zh-CN" u="sng" spc="-104" dirty="0">
                <a:latin typeface="Arial Unicode MS" pitchFamily="34" charset="-122"/>
                <a:ea typeface="Arial Unicode MS" pitchFamily="34" charset="-122"/>
                <a:cs typeface="Arial Unicode MS" pitchFamily="34" charset="-122"/>
              </a:rPr>
              <a:t>Front-end board</a:t>
            </a:r>
            <a:endParaRPr lang="zh-CN" altLang="en-US" u="sng" spc="-104" dirty="0">
              <a:latin typeface="Arial Unicode MS" pitchFamily="34" charset="-122"/>
              <a:ea typeface="Arial Unicode MS" pitchFamily="34" charset="-122"/>
              <a:cs typeface="Arial Unicode MS" pitchFamily="34" charset="-122"/>
            </a:endParaRPr>
          </a:p>
        </p:txBody>
      </p:sp>
      <p:sp>
        <p:nvSpPr>
          <p:cNvPr id="12" name="TextBox 11">
            <a:extLst>
              <a:ext uri="{FF2B5EF4-FFF2-40B4-BE49-F238E27FC236}">
                <a16:creationId xmlns:a16="http://schemas.microsoft.com/office/drawing/2014/main" id="{1F8AE1BF-58BF-4A34-814A-CCE14C94C1FA}"/>
              </a:ext>
            </a:extLst>
          </p:cNvPr>
          <p:cNvSpPr txBox="1"/>
          <p:nvPr/>
        </p:nvSpPr>
        <p:spPr>
          <a:xfrm>
            <a:off x="2916745" y="6007702"/>
            <a:ext cx="1192212" cy="369887"/>
          </a:xfrm>
          <a:prstGeom prst="rect">
            <a:avLst/>
          </a:prstGeom>
          <a:solidFill>
            <a:schemeClr val="bg1">
              <a:lumMod val="95000"/>
              <a:alpha val="40000"/>
            </a:schemeClr>
          </a:solidFill>
          <a:effectLst>
            <a:outerShdw blurRad="50800" dist="50800" dir="2700000" algn="ctr" rotWithShape="0">
              <a:schemeClr val="bg1">
                <a:lumMod val="95000"/>
              </a:schemeClr>
            </a:outerShdw>
          </a:effectLst>
        </p:spPr>
        <p:txBody>
          <a:bodyPr wrap="none">
            <a:spAutoFit/>
          </a:bodyPr>
          <a:lstStyle/>
          <a:p>
            <a:pPr>
              <a:defRPr/>
            </a:pPr>
            <a:r>
              <a:rPr lang="en-US" altLang="zh-CN" u="sng" spc="-104" dirty="0">
                <a:latin typeface="Arial Unicode MS" pitchFamily="34" charset="-122"/>
                <a:ea typeface="Arial Unicode MS" pitchFamily="34" charset="-122"/>
                <a:cs typeface="Arial Unicode MS" pitchFamily="34" charset="-122"/>
              </a:rPr>
              <a:t>DSP board</a:t>
            </a:r>
            <a:endParaRPr lang="zh-CN" altLang="en-US" u="sng" spc="-104" dirty="0">
              <a:latin typeface="Arial Unicode MS" pitchFamily="34" charset="-122"/>
              <a:ea typeface="Arial Unicode MS" pitchFamily="34" charset="-122"/>
              <a:cs typeface="Arial Unicode MS" pitchFamily="34" charset="-122"/>
            </a:endParaRPr>
          </a:p>
        </p:txBody>
      </p:sp>
      <p:sp>
        <p:nvSpPr>
          <p:cNvPr id="13" name="TextBox 12">
            <a:extLst>
              <a:ext uri="{FF2B5EF4-FFF2-40B4-BE49-F238E27FC236}">
                <a16:creationId xmlns:a16="http://schemas.microsoft.com/office/drawing/2014/main" id="{EEE382C6-9902-41D1-A883-A862C2BC8D3C}"/>
              </a:ext>
            </a:extLst>
          </p:cNvPr>
          <p:cNvSpPr txBox="1"/>
          <p:nvPr/>
        </p:nvSpPr>
        <p:spPr>
          <a:xfrm>
            <a:off x="378751" y="6007702"/>
            <a:ext cx="1458912" cy="368300"/>
          </a:xfrm>
          <a:prstGeom prst="rect">
            <a:avLst/>
          </a:prstGeom>
          <a:solidFill>
            <a:schemeClr val="bg1">
              <a:lumMod val="95000"/>
              <a:alpha val="40000"/>
            </a:schemeClr>
          </a:solidFill>
          <a:effectLst>
            <a:outerShdw blurRad="50800" dist="50800" dir="2700000" algn="ctr" rotWithShape="0">
              <a:schemeClr val="bg1">
                <a:lumMod val="95000"/>
              </a:schemeClr>
            </a:outerShdw>
          </a:effectLst>
        </p:spPr>
        <p:txBody>
          <a:bodyPr wrap="none">
            <a:spAutoFit/>
          </a:bodyPr>
          <a:lstStyle/>
          <a:p>
            <a:pPr>
              <a:defRPr/>
            </a:pPr>
            <a:r>
              <a:rPr lang="en-US" altLang="zh-CN" u="sng" spc="-104" dirty="0">
                <a:latin typeface="Arial Unicode MS" pitchFamily="34" charset="-122"/>
                <a:ea typeface="Arial Unicode MS" pitchFamily="34" charset="-122"/>
                <a:cs typeface="Arial Unicode MS" pitchFamily="34" charset="-122"/>
              </a:rPr>
              <a:t>Controller Box</a:t>
            </a:r>
            <a:endParaRPr lang="zh-CN" altLang="en-US" u="sng" spc="-104" dirty="0">
              <a:latin typeface="Arial Unicode MS" pitchFamily="34" charset="-122"/>
              <a:ea typeface="Arial Unicode MS" pitchFamily="34" charset="-122"/>
              <a:cs typeface="Arial Unicode MS" pitchFamily="34" charset="-122"/>
            </a:endParaRPr>
          </a:p>
        </p:txBody>
      </p:sp>
      <p:pic>
        <p:nvPicPr>
          <p:cNvPr id="61448" name="Picture 2" descr="F:\Resource\140910ZYB_CPCIBoard\cpcipcb\pic\20141031-DSC_1772-N.JPG">
            <a:extLst>
              <a:ext uri="{FF2B5EF4-FFF2-40B4-BE49-F238E27FC236}">
                <a16:creationId xmlns:a16="http://schemas.microsoft.com/office/drawing/2014/main" id="{74C8DA9B-0D96-4183-BD5B-AAC658844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5" y="4326894"/>
            <a:ext cx="23622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451" name="直接箭头连接符 14">
            <a:extLst>
              <a:ext uri="{FF2B5EF4-FFF2-40B4-BE49-F238E27FC236}">
                <a16:creationId xmlns:a16="http://schemas.microsoft.com/office/drawing/2014/main" id="{3A985C46-9002-40BF-B479-FCAB9C702E6F}"/>
              </a:ext>
            </a:extLst>
          </p:cNvPr>
          <p:cNvCxnSpPr>
            <a:cxnSpLocks/>
          </p:cNvCxnSpPr>
          <p:nvPr/>
        </p:nvCxnSpPr>
        <p:spPr bwMode="auto">
          <a:xfrm flipV="1">
            <a:off x="3939471" y="3045458"/>
            <a:ext cx="117475" cy="300038"/>
          </a:xfrm>
          <a:prstGeom prst="straightConnector1">
            <a:avLst/>
          </a:prstGeom>
          <a:noFill/>
          <a:ln w="28575" algn="ctr">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1452" name="矩形 15">
            <a:extLst>
              <a:ext uri="{FF2B5EF4-FFF2-40B4-BE49-F238E27FC236}">
                <a16:creationId xmlns:a16="http://schemas.microsoft.com/office/drawing/2014/main" id="{46AE78CF-4323-452F-A623-C874535D2BE4}"/>
              </a:ext>
            </a:extLst>
          </p:cNvPr>
          <p:cNvSpPr>
            <a:spLocks noChangeArrowheads="1"/>
          </p:cNvSpPr>
          <p:nvPr/>
        </p:nvSpPr>
        <p:spPr bwMode="auto">
          <a:xfrm>
            <a:off x="3393371" y="2802571"/>
            <a:ext cx="1724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a:t>To motor driver</a:t>
            </a:r>
            <a:endParaRPr lang="zh-CN" altLang="en-US"/>
          </a:p>
        </p:txBody>
      </p:sp>
      <p:pic>
        <p:nvPicPr>
          <p:cNvPr id="61453" name="图片 3">
            <a:extLst>
              <a:ext uri="{FF2B5EF4-FFF2-40B4-BE49-F238E27FC236}">
                <a16:creationId xmlns:a16="http://schemas.microsoft.com/office/drawing/2014/main" id="{F042E0E9-9A08-4C93-B736-81BEC697C6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796" y="4351023"/>
            <a:ext cx="2085975"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a:extLst>
              <a:ext uri="{FF2B5EF4-FFF2-40B4-BE49-F238E27FC236}">
                <a16:creationId xmlns:a16="http://schemas.microsoft.com/office/drawing/2014/main" id="{F47B3A05-7A7C-C211-E7A9-7F5026797FFA}"/>
              </a:ext>
            </a:extLst>
          </p:cNvPr>
          <p:cNvGrpSpPr>
            <a:grpSpLocks/>
          </p:cNvGrpSpPr>
          <p:nvPr/>
        </p:nvGrpSpPr>
        <p:grpSpPr bwMode="auto">
          <a:xfrm>
            <a:off x="224721" y="1105839"/>
            <a:ext cx="6337300" cy="2544762"/>
            <a:chOff x="975" y="1207"/>
            <a:chExt cx="4675" cy="2147"/>
          </a:xfrm>
        </p:grpSpPr>
        <p:pic>
          <p:nvPicPr>
            <p:cNvPr id="3" name="Picture 5">
              <a:extLst>
                <a:ext uri="{FF2B5EF4-FFF2-40B4-BE49-F238E27FC236}">
                  <a16:creationId xmlns:a16="http://schemas.microsoft.com/office/drawing/2014/main" id="{C46385B9-6083-B83C-F4BD-2EAA3F13B6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 y="1207"/>
              <a:ext cx="4263" cy="2147"/>
            </a:xfrm>
            <a:prstGeom prst="rect">
              <a:avLst/>
            </a:prstGeom>
            <a:noFill/>
            <a:ln w="2857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4F0E4F08-DB2A-0F37-AC34-5CDE2AB65E0F}"/>
                </a:ext>
              </a:extLst>
            </p:cNvPr>
            <p:cNvSpPr>
              <a:spLocks noChangeArrowheads="1"/>
            </p:cNvSpPr>
            <p:nvPr/>
          </p:nvSpPr>
          <p:spPr bwMode="auto">
            <a:xfrm>
              <a:off x="1973" y="2976"/>
              <a:ext cx="2585" cy="363"/>
            </a:xfrm>
            <a:prstGeom prst="rect">
              <a:avLst/>
            </a:prstGeom>
            <a:noFill/>
            <a:ln w="57150">
              <a:solidFill>
                <a:schemeClr val="hlink"/>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 name="Text Box 7">
              <a:extLst>
                <a:ext uri="{FF2B5EF4-FFF2-40B4-BE49-F238E27FC236}">
                  <a16:creationId xmlns:a16="http://schemas.microsoft.com/office/drawing/2014/main" id="{C8BD2B9E-096A-40A3-3167-DB3396FB5EFB}"/>
                </a:ext>
              </a:extLst>
            </p:cNvPr>
            <p:cNvSpPr txBox="1">
              <a:spLocks noChangeArrowheads="1"/>
            </p:cNvSpPr>
            <p:nvPr/>
          </p:nvSpPr>
          <p:spPr bwMode="auto">
            <a:xfrm>
              <a:off x="1020" y="2115"/>
              <a:ext cx="365" cy="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4400" b="1"/>
                <a:t>1</a:t>
              </a:r>
            </a:p>
          </p:txBody>
        </p:sp>
        <p:sp>
          <p:nvSpPr>
            <p:cNvPr id="6" name="Text Box 8">
              <a:extLst>
                <a:ext uri="{FF2B5EF4-FFF2-40B4-BE49-F238E27FC236}">
                  <a16:creationId xmlns:a16="http://schemas.microsoft.com/office/drawing/2014/main" id="{F4F30621-EE6F-7972-E1BE-A19A0A8222EC}"/>
                </a:ext>
              </a:extLst>
            </p:cNvPr>
            <p:cNvSpPr txBox="1">
              <a:spLocks noChangeArrowheads="1"/>
            </p:cNvSpPr>
            <p:nvPr/>
          </p:nvSpPr>
          <p:spPr bwMode="auto">
            <a:xfrm>
              <a:off x="3695" y="1933"/>
              <a:ext cx="313" cy="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4400" b="1"/>
                <a:t>2</a:t>
              </a:r>
            </a:p>
          </p:txBody>
        </p:sp>
        <p:sp>
          <p:nvSpPr>
            <p:cNvPr id="7" name="Text Box 9">
              <a:extLst>
                <a:ext uri="{FF2B5EF4-FFF2-40B4-BE49-F238E27FC236}">
                  <a16:creationId xmlns:a16="http://schemas.microsoft.com/office/drawing/2014/main" id="{0FE3554C-1C9D-A4A2-04AD-0EC1D890C985}"/>
                </a:ext>
              </a:extLst>
            </p:cNvPr>
            <p:cNvSpPr txBox="1">
              <a:spLocks noChangeArrowheads="1"/>
            </p:cNvSpPr>
            <p:nvPr/>
          </p:nvSpPr>
          <p:spPr bwMode="auto">
            <a:xfrm>
              <a:off x="5284" y="1933"/>
              <a:ext cx="366" cy="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4400" b="1"/>
                <a:t>3</a:t>
              </a:r>
            </a:p>
          </p:txBody>
        </p:sp>
        <p:grpSp>
          <p:nvGrpSpPr>
            <p:cNvPr id="8" name="Group 10">
              <a:extLst>
                <a:ext uri="{FF2B5EF4-FFF2-40B4-BE49-F238E27FC236}">
                  <a16:creationId xmlns:a16="http://schemas.microsoft.com/office/drawing/2014/main" id="{E0FA96A4-1D9D-D5E9-3224-174DBD803C84}"/>
                </a:ext>
              </a:extLst>
            </p:cNvPr>
            <p:cNvGrpSpPr>
              <a:grpSpLocks/>
            </p:cNvGrpSpPr>
            <p:nvPr/>
          </p:nvGrpSpPr>
          <p:grpSpPr bwMode="auto">
            <a:xfrm>
              <a:off x="1338" y="1434"/>
              <a:ext cx="3765" cy="545"/>
              <a:chOff x="1338" y="1434"/>
              <a:chExt cx="3765" cy="499"/>
            </a:xfrm>
          </p:grpSpPr>
          <p:sp>
            <p:nvSpPr>
              <p:cNvPr id="9" name="Line 11">
                <a:extLst>
                  <a:ext uri="{FF2B5EF4-FFF2-40B4-BE49-F238E27FC236}">
                    <a16:creationId xmlns:a16="http://schemas.microsoft.com/office/drawing/2014/main" id="{36E5BEBF-96A7-E617-1917-C11933A50785}"/>
                  </a:ext>
                </a:extLst>
              </p:cNvPr>
              <p:cNvSpPr>
                <a:spLocks noChangeShapeType="1"/>
              </p:cNvSpPr>
              <p:nvPr/>
            </p:nvSpPr>
            <p:spPr bwMode="auto">
              <a:xfrm>
                <a:off x="1338" y="1434"/>
                <a:ext cx="3765" cy="0"/>
              </a:xfrm>
              <a:prstGeom prst="line">
                <a:avLst/>
              </a:prstGeom>
              <a:noFill/>
              <a:ln w="5715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 name="Line 12">
                <a:extLst>
                  <a:ext uri="{FF2B5EF4-FFF2-40B4-BE49-F238E27FC236}">
                    <a16:creationId xmlns:a16="http://schemas.microsoft.com/office/drawing/2014/main" id="{3E8AA2AB-8FFB-9AC6-8946-0487D59D2405}"/>
                  </a:ext>
                </a:extLst>
              </p:cNvPr>
              <p:cNvSpPr>
                <a:spLocks noChangeShapeType="1"/>
              </p:cNvSpPr>
              <p:nvPr/>
            </p:nvSpPr>
            <p:spPr bwMode="auto">
              <a:xfrm>
                <a:off x="5103" y="1434"/>
                <a:ext cx="0" cy="499"/>
              </a:xfrm>
              <a:prstGeom prst="line">
                <a:avLst/>
              </a:prstGeom>
              <a:noFill/>
              <a:ln w="57150">
                <a:solidFill>
                  <a:srgbClr val="99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 name="Line 13">
                <a:extLst>
                  <a:ext uri="{FF2B5EF4-FFF2-40B4-BE49-F238E27FC236}">
                    <a16:creationId xmlns:a16="http://schemas.microsoft.com/office/drawing/2014/main" id="{8C9103A3-DA7E-C1E5-6B01-FCDA0DEDF969}"/>
                  </a:ext>
                </a:extLst>
              </p:cNvPr>
              <p:cNvSpPr>
                <a:spLocks noChangeShapeType="1"/>
              </p:cNvSpPr>
              <p:nvPr/>
            </p:nvSpPr>
            <p:spPr bwMode="auto">
              <a:xfrm>
                <a:off x="3651" y="1434"/>
                <a:ext cx="0" cy="499"/>
              </a:xfrm>
              <a:prstGeom prst="line">
                <a:avLst/>
              </a:prstGeom>
              <a:noFill/>
              <a:ln w="57150">
                <a:solidFill>
                  <a:srgbClr val="99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5" name="Line 14">
                <a:extLst>
                  <a:ext uri="{FF2B5EF4-FFF2-40B4-BE49-F238E27FC236}">
                    <a16:creationId xmlns:a16="http://schemas.microsoft.com/office/drawing/2014/main" id="{0D987160-07A3-C2C3-6AEC-A2F400BA690F}"/>
                  </a:ext>
                </a:extLst>
              </p:cNvPr>
              <p:cNvSpPr>
                <a:spLocks noChangeShapeType="1"/>
              </p:cNvSpPr>
              <p:nvPr/>
            </p:nvSpPr>
            <p:spPr bwMode="auto">
              <a:xfrm>
                <a:off x="1429" y="1434"/>
                <a:ext cx="0" cy="499"/>
              </a:xfrm>
              <a:prstGeom prst="line">
                <a:avLst/>
              </a:prstGeom>
              <a:noFill/>
              <a:ln w="57150">
                <a:solidFill>
                  <a:srgbClr val="99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sp>
        <p:nvSpPr>
          <p:cNvPr id="16" name="页脚占位符 1">
            <a:extLst>
              <a:ext uri="{FF2B5EF4-FFF2-40B4-BE49-F238E27FC236}">
                <a16:creationId xmlns:a16="http://schemas.microsoft.com/office/drawing/2014/main" id="{4B57CD3F-5D36-FA7D-DE24-567BAA0D72C5}"/>
              </a:ext>
            </a:extLst>
          </p:cNvPr>
          <p:cNvSpPr txBox="1">
            <a:spLocks/>
          </p:cNvSpPr>
          <p:nvPr/>
        </p:nvSpPr>
        <p:spPr>
          <a:xfrm>
            <a:off x="7320136" y="6453189"/>
            <a:ext cx="4680521" cy="360187"/>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dirty="0">
                <a:solidFill>
                  <a:srgbClr val="0000CC"/>
                </a:solidFill>
                <a:latin typeface="微软雅黑" panose="020B0503020204020204" pitchFamily="34" charset="-122"/>
                <a:ea typeface="微软雅黑" panose="020B0503020204020204" pitchFamily="34" charset="-122"/>
              </a:rPr>
              <a:t>LLRF workshop 2023  in Gyeongju Korea</a:t>
            </a:r>
          </a:p>
        </p:txBody>
      </p:sp>
      <p:pic>
        <p:nvPicPr>
          <p:cNvPr id="17" name="Picture 173" descr="llrf_main_picture">
            <a:extLst>
              <a:ext uri="{FF2B5EF4-FFF2-40B4-BE49-F238E27FC236}">
                <a16:creationId xmlns:a16="http://schemas.microsoft.com/office/drawing/2014/main" id="{654C27BA-88BE-2AB3-8482-A81FFDD9A5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6056" y="2838597"/>
            <a:ext cx="350837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28">
            <a:extLst>
              <a:ext uri="{FF2B5EF4-FFF2-40B4-BE49-F238E27FC236}">
                <a16:creationId xmlns:a16="http://schemas.microsoft.com/office/drawing/2014/main" id="{7DB9F8BA-748C-EAAD-2B94-86D4018827BE}"/>
              </a:ext>
            </a:extLst>
          </p:cNvPr>
          <p:cNvSpPr>
            <a:spLocks noChangeArrowheads="1"/>
          </p:cNvSpPr>
          <p:nvPr/>
        </p:nvSpPr>
        <p:spPr bwMode="auto">
          <a:xfrm>
            <a:off x="8305386" y="4464799"/>
            <a:ext cx="1200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dirty="0"/>
              <a:t>LLRF Interface</a:t>
            </a:r>
            <a:endParaRPr lang="zh-CN" altLang="en-US" sz="1200" dirty="0"/>
          </a:p>
        </p:txBody>
      </p:sp>
      <p:pic>
        <p:nvPicPr>
          <p:cNvPr id="23" name="图片 22">
            <a:extLst>
              <a:ext uri="{FF2B5EF4-FFF2-40B4-BE49-F238E27FC236}">
                <a16:creationId xmlns:a16="http://schemas.microsoft.com/office/drawing/2014/main" id="{56882A6E-6540-B3D3-7341-985C7FBB7C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8191" y="701638"/>
            <a:ext cx="2801244" cy="2100933"/>
          </a:xfrm>
          <a:prstGeom prst="rect">
            <a:avLst/>
          </a:prstGeom>
        </p:spPr>
      </p:pic>
      <p:pic>
        <p:nvPicPr>
          <p:cNvPr id="25" name="图片 24">
            <a:extLst>
              <a:ext uri="{FF2B5EF4-FFF2-40B4-BE49-F238E27FC236}">
                <a16:creationId xmlns:a16="http://schemas.microsoft.com/office/drawing/2014/main" id="{DE5D1619-9A0C-17FB-EC7D-A90C5F6C69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28895" y="662514"/>
            <a:ext cx="2801245" cy="2100933"/>
          </a:xfrm>
          <a:prstGeom prst="rect">
            <a:avLst/>
          </a:prstGeom>
        </p:spPr>
      </p:pic>
    </p:spTree>
  </p:cSld>
  <p:clrMapOvr>
    <a:masterClrMapping/>
  </p:clrMapOvr>
</p:sld>
</file>

<file path=ppt/theme/theme1.xml><?xml version="1.0" encoding="utf-8"?>
<a:theme xmlns:a="http://schemas.openxmlformats.org/drawingml/2006/main" name="SINAP-SSRF新-水彩">
  <a:themeElements>
    <a:clrScheme name="SINAP-SSRF新-水彩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INAP-SSRF新-水彩">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INAP-SSRF新-水彩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INAP-SSRF新-水彩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INAP-SSRF新-水彩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INAP-SSRF新-水彩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INAP-SSRF新-水彩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INAP-SSRF新-水彩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INAP-SSRF新-水彩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INAP-SSRF新-水彩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INAP-SSRF新-水彩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INAP-SSRF新-水彩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INAP-SSRF新-水彩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INAP-SSRF新-水彩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LRF and RF operation_1.ppt [兼容模式]" id="{CB05208C-62FC-498D-ABCE-08D1F63A62B3}" vid="{DD6DB9B5-E41B-41FC-941C-9E5FC9809C7E}"/>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157299589</TotalTime>
  <Pages>0</Pages>
  <Words>1861</Words>
  <Characters>0</Characters>
  <Application>Microsoft Office PowerPoint</Application>
  <DocSecurity>0</DocSecurity>
  <PresentationFormat>宽屏</PresentationFormat>
  <Lines>0</Lines>
  <Paragraphs>550</Paragraphs>
  <Slides>30</Slides>
  <Notes>7</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30</vt:i4>
      </vt:variant>
    </vt:vector>
  </HeadingPairs>
  <TitlesOfParts>
    <vt:vector size="41" baseType="lpstr">
      <vt:lpstr>Arial Unicode MS</vt:lpstr>
      <vt:lpstr>等线</vt:lpstr>
      <vt:lpstr>宋体</vt:lpstr>
      <vt:lpstr>微软雅黑</vt:lpstr>
      <vt:lpstr>Arial</vt:lpstr>
      <vt:lpstr>Calibri</vt:lpstr>
      <vt:lpstr>Cambria</vt:lpstr>
      <vt:lpstr>Times New Roman</vt:lpstr>
      <vt:lpstr>Wingdings</vt:lpstr>
      <vt:lpstr>SINAP-SSRF新-水彩</vt:lpstr>
      <vt:lpstr>Visio</vt:lpstr>
      <vt:lpstr>SSRF Lab talk</vt:lpstr>
      <vt:lpstr>content</vt:lpstr>
      <vt:lpstr>Three facilities</vt:lpstr>
      <vt:lpstr>SSRF</vt:lpstr>
      <vt:lpstr>Layout of the SSRF complex</vt:lpstr>
      <vt:lpstr>PowerPoint 演示文稿</vt:lpstr>
      <vt:lpstr>PowerPoint 演示文稿</vt:lpstr>
      <vt:lpstr>Update of Booster LLRF</vt:lpstr>
      <vt:lpstr>LLRF controller in storage ring</vt:lpstr>
      <vt:lpstr>Three harmonic SC cavity </vt:lpstr>
      <vt:lpstr>Harmonic cavity operation</vt:lpstr>
      <vt:lpstr>SSRF--SXFEL</vt:lpstr>
      <vt:lpstr>SXFEL layout</vt:lpstr>
      <vt:lpstr>SXFEL LINAC RF </vt:lpstr>
      <vt:lpstr>SXFEL LLRF </vt:lpstr>
      <vt:lpstr>SXFEL Photos</vt:lpstr>
      <vt:lpstr>SHINE</vt:lpstr>
      <vt:lpstr>PowerPoint 演示文稿</vt:lpstr>
      <vt:lpstr>SHINE LINAC Layout</vt:lpstr>
      <vt:lpstr>SHINE Tunnel Layout</vt:lpstr>
      <vt:lpstr>Injector status</vt:lpstr>
      <vt:lpstr>PowerPoint 演示文稿</vt:lpstr>
      <vt:lpstr>PowerPoint 演示文稿</vt:lpstr>
      <vt:lpstr>High power</vt:lpstr>
      <vt:lpstr>PowerPoint 演示文稿</vt:lpstr>
      <vt:lpstr>PowerPoint 演示文稿</vt:lpstr>
      <vt:lpstr>PowerPoint 演示文稿</vt:lpstr>
      <vt:lpstr>PowerPoint 演示文稿</vt:lpstr>
      <vt:lpstr>summary</vt:lpstr>
      <vt:lpstr>Thanks</vt:lpstr>
    </vt:vector>
  </TitlesOfParts>
  <Manager/>
  <Company>sinap</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上海光源PPT模版</dc:title>
  <dc:subject/>
  <dc:creator>劉建飛</dc:creator>
  <cp:keywords/>
  <dc:description/>
  <cp:lastModifiedBy>yubin zhao</cp:lastModifiedBy>
  <cp:revision>992</cp:revision>
  <cp:lastPrinted>2018-12-09T01:45:27Z</cp:lastPrinted>
  <dcterms:created xsi:type="dcterms:W3CDTF">2009-05-04T16:38:53Z</dcterms:created>
  <dcterms:modified xsi:type="dcterms:W3CDTF">2023-10-22T08:01:50Z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2052-6.3.0.1705</vt:lpwstr>
  </property>
</Properties>
</file>