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21" r:id="rId4"/>
  </p:sldMasterIdLst>
  <p:notesMasterIdLst>
    <p:notesMasterId r:id="rId24"/>
  </p:notesMasterIdLst>
  <p:sldIdLst>
    <p:sldId id="889" r:id="rId5"/>
    <p:sldId id="891" r:id="rId6"/>
    <p:sldId id="860" r:id="rId7"/>
    <p:sldId id="897" r:id="rId8"/>
    <p:sldId id="898" r:id="rId9"/>
    <p:sldId id="899" r:id="rId10"/>
    <p:sldId id="900" r:id="rId11"/>
    <p:sldId id="901" r:id="rId12"/>
    <p:sldId id="902" r:id="rId13"/>
    <p:sldId id="903" r:id="rId14"/>
    <p:sldId id="904" r:id="rId15"/>
    <p:sldId id="905" r:id="rId16"/>
    <p:sldId id="906" r:id="rId17"/>
    <p:sldId id="907" r:id="rId18"/>
    <p:sldId id="908" r:id="rId19"/>
    <p:sldId id="909" r:id="rId20"/>
    <p:sldId id="911" r:id="rId21"/>
    <p:sldId id="896" r:id="rId22"/>
    <p:sldId id="912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707"/>
    <p:restoredTop sz="94694"/>
  </p:normalViewPr>
  <p:slideViewPr>
    <p:cSldViewPr snapToGrid="0">
      <p:cViewPr>
        <p:scale>
          <a:sx n="130" d="100"/>
          <a:sy n="130" d="100"/>
        </p:scale>
        <p:origin x="1008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AD56E6-40F9-4A95-952F-F33B6487DE70}" type="datetimeFigureOut">
              <a:rPr lang="en-US" smtClean="0"/>
              <a:t>10/20/23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456140-9690-4BE3-BC77-2A487D4DC9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2229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9BC4E5-2BC1-4F43-85DD-A1B8F74CB7EB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7792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tiff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jpe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bronwynb\Desktop\Branding\divider_template_backg#5330.jp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1" cy="6858000"/>
          </a:xfrm>
          <a:prstGeom prst="rect">
            <a:avLst/>
          </a:prstGeom>
          <a:noFill/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24576"/>
            <a:ext cx="2631445" cy="7178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1" y="536576"/>
            <a:ext cx="10678583" cy="2246313"/>
          </a:xfrm>
        </p:spPr>
        <p:txBody>
          <a:bodyPr anchor="b" anchorCtr="0">
            <a:noAutofit/>
          </a:bodyPr>
          <a:lstStyle>
            <a:lvl1pPr>
              <a:defRPr sz="43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55650" y="3040903"/>
            <a:ext cx="10653183" cy="2652522"/>
          </a:xfr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buNone/>
              <a:defRPr sz="16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975" y="291594"/>
            <a:ext cx="8615680" cy="183702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64958" y="3988793"/>
            <a:ext cx="3365852" cy="733425"/>
          </a:xfrm>
          <a:prstGeom prst="rect">
            <a:avLst/>
          </a:prstGeom>
        </p:spPr>
      </p:pic>
      <p:pic>
        <p:nvPicPr>
          <p:cNvPr id="17" name="Picture 2" descr="C:\Users\tor\Downloads\FermiLogo.tiff"/>
          <p:cNvPicPr>
            <a:picLocks noChangeAspect="1" noChangeArrowheads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94068" y="4531615"/>
            <a:ext cx="2389632" cy="323468"/>
          </a:xfrm>
          <a:prstGeom prst="rect">
            <a:avLst/>
          </a:prstGeom>
          <a:noFill/>
        </p:spPr>
      </p:pic>
      <p:pic>
        <p:nvPicPr>
          <p:cNvPr id="18" name="Picture 17" descr="JLab_logo_white1.jpg"/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36101" y="4380905"/>
            <a:ext cx="2603499" cy="610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7518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FEBBD4D-A077-694F-949C-816E31DDFCB4}"/>
              </a:ext>
            </a:extLst>
          </p:cNvPr>
          <p:cNvSpPr/>
          <p:nvPr userDrawn="1"/>
        </p:nvSpPr>
        <p:spPr>
          <a:xfrm>
            <a:off x="0" y="5828144"/>
            <a:ext cx="12192000" cy="10298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line dot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5" y="-4795"/>
            <a:ext cx="12190993" cy="6867593"/>
          </a:xfrm>
          <a:prstGeom prst="rect">
            <a:avLst/>
          </a:prstGeom>
        </p:spPr>
      </p:pic>
      <p:pic>
        <p:nvPicPr>
          <p:cNvPr id="16" name="logo SLAC">
            <a:extLst>
              <a:ext uri="{FF2B5EF4-FFF2-40B4-BE49-F238E27FC236}">
                <a16:creationId xmlns:a16="http://schemas.microsoft.com/office/drawing/2014/main" id="{9B359C41-4F1D-C34A-A6F5-56B5093A7BD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0298" y="6089141"/>
            <a:ext cx="3070359" cy="89204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3" y="536577"/>
            <a:ext cx="10678583" cy="2246313"/>
          </a:xfrm>
        </p:spPr>
        <p:txBody>
          <a:bodyPr anchor="b" anchorCtr="0">
            <a:noAutofit/>
          </a:bodyPr>
          <a:lstStyle>
            <a:lvl1pPr>
              <a:defRPr sz="5733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9409" y="3640441"/>
            <a:ext cx="10653183" cy="2187703"/>
          </a:xfr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buNone/>
              <a:defRPr sz="2133" b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742953" y="2755013"/>
            <a:ext cx="10678583" cy="635889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56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CA"/>
              <a:t>Click to edit Master subtitle style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512191F-B767-D04B-9D40-AFF96A3B3B2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69408" y="6089140"/>
            <a:ext cx="2946400" cy="432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6438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A4001D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593963" y="6400800"/>
            <a:ext cx="5502037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/>
              <a:t>LLRF23 - SLAC Lab Highlights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609600" y="1243584"/>
            <a:ext cx="10811933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 b="0"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29" y="1074381"/>
            <a:ext cx="11404572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32379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593963" y="6400800"/>
            <a:ext cx="5502037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/>
              <a:t>LLRF23 - SLAC Lab Highlights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29" y="1074381"/>
            <a:ext cx="11404572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32379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593963" y="6400800"/>
            <a:ext cx="5502037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/>
              <a:t>LLRF23 - SLAC Lab Highlights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609600" y="1243584"/>
            <a:ext cx="518160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11" name="Content Placeholder 15"/>
          <p:cNvSpPr>
            <a:spLocks noGrp="1"/>
          </p:cNvSpPr>
          <p:nvPr>
            <p:ph sz="quarter" idx="15"/>
          </p:nvPr>
        </p:nvSpPr>
        <p:spPr>
          <a:xfrm>
            <a:off x="6197600" y="1252729"/>
            <a:ext cx="518160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29" y="1074381"/>
            <a:ext cx="11404572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32379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ine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4861984" y="1252728"/>
            <a:ext cx="3256453" cy="2481072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CA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4861984" y="3886200"/>
            <a:ext cx="3256453" cy="243205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CA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8323939" y="1243584"/>
            <a:ext cx="3256453" cy="5065522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8"/>
          </p:nvPr>
        </p:nvSpPr>
        <p:spPr>
          <a:xfrm>
            <a:off x="609601" y="1243584"/>
            <a:ext cx="4017433" cy="50655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14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593963" y="6400800"/>
            <a:ext cx="5502037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/>
              <a:t>LLRF23 - SLAC Lab Highlights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29" y="1074381"/>
            <a:ext cx="11404572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96461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Chart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5"/>
          </p:nvPr>
        </p:nvSpPr>
        <p:spPr>
          <a:xfrm>
            <a:off x="8009467" y="1243584"/>
            <a:ext cx="3556000" cy="5065522"/>
          </a:xfrm>
        </p:spPr>
        <p:txBody>
          <a:bodyPr/>
          <a:lstStyle/>
          <a:p>
            <a:r>
              <a:rPr lang="en-US"/>
              <a:t>Click icon to add chart</a:t>
            </a:r>
            <a:endParaRPr lang="en-CA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6"/>
          </p:nvPr>
        </p:nvSpPr>
        <p:spPr>
          <a:xfrm>
            <a:off x="609600" y="1243584"/>
            <a:ext cx="7313083" cy="50655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11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593963" y="6400800"/>
            <a:ext cx="5502037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/>
              <a:t>LLRF23 - SLAC Lab Highlights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29" y="1074381"/>
            <a:ext cx="11404572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54724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imple Titl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87518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LLRF23 - SLAC Lab Highlights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4693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LLRF23 - SLAC Lab Highlights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9FC41-0871-446B-AE9F-27AC4538BD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8164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2429" y="129091"/>
            <a:ext cx="10804760" cy="753033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243584"/>
            <a:ext cx="10813225" cy="50292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21533" y="6318251"/>
            <a:ext cx="425243" cy="539750"/>
          </a:xfrm>
          <a:prstGeom prst="rect">
            <a:avLst/>
          </a:prstGeom>
        </p:spPr>
        <p:txBody>
          <a:bodyPr vert="horz" lIns="72000" tIns="57600" rIns="72000" bIns="45720" rtlCol="0" anchor="ctr"/>
          <a:lstStyle>
            <a:lvl1pPr algn="l">
              <a:defRPr sz="11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5BD36294-2849-48A8-8531-5354CF3095D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11"/>
          <p:cNvSpPr>
            <a:spLocks noGrp="1"/>
          </p:cNvSpPr>
          <p:nvPr>
            <p:ph type="ftr" sz="quarter" idx="3"/>
          </p:nvPr>
        </p:nvSpPr>
        <p:spPr>
          <a:xfrm>
            <a:off x="593963" y="6400800"/>
            <a:ext cx="5502037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/>
              <a:t>LLRF23 - SLAC Lab Highlights</a:t>
            </a:r>
          </a:p>
        </p:txBody>
      </p:sp>
    </p:spTree>
    <p:extLst>
      <p:ext uri="{BB962C8B-B14F-4D97-AF65-F5344CB8AC3E}">
        <p14:creationId xmlns:p14="http://schemas.microsoft.com/office/powerpoint/2010/main" val="481531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2" r:id="rId1"/>
    <p:sldLayoutId id="2147484023" r:id="rId2"/>
    <p:sldLayoutId id="2147484024" r:id="rId3"/>
    <p:sldLayoutId id="2147484025" r:id="rId4"/>
    <p:sldLayoutId id="2147484026" r:id="rId5"/>
    <p:sldLayoutId id="2147484027" r:id="rId6"/>
    <p:sldLayoutId id="2147484028" r:id="rId7"/>
    <p:sldLayoutId id="2147484029" r:id="rId8"/>
    <p:sldLayoutId id="2147484041" r:id="rId9"/>
    <p:sldLayoutId id="2147484042" r:id="rId10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bg2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300"/>
        </a:spcAft>
        <a:buClr>
          <a:schemeClr val="tx1"/>
        </a:buClr>
        <a:buFont typeface="Arial" pitchFamily="34" charset="0"/>
        <a:buNone/>
        <a:defRPr sz="2400" b="0" kern="1200" baseline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457200" indent="-223838" algn="l" defTabSz="914400" rtl="0" eaLnBrk="1" latinLnBrk="0" hangingPunct="1">
        <a:lnSpc>
          <a:spcPct val="120000"/>
        </a:lnSpc>
        <a:spcBef>
          <a:spcPts val="0"/>
        </a:spcBef>
        <a:spcAft>
          <a:spcPts val="0"/>
        </a:spcAft>
        <a:buClr>
          <a:schemeClr val="bg2"/>
        </a:buClr>
        <a:buSzPct val="100000"/>
        <a:buFont typeface="Arial" pitchFamily="34" charset="0"/>
        <a:buChar char="•"/>
        <a:defRPr sz="2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690563" indent="-233363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-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914400" indent="-223838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147763" indent="-233363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gif"/><Relationship Id="rId7" Type="http://schemas.openxmlformats.org/officeDocument/2006/relationships/image" Target="../media/image21.gif"/><Relationship Id="rId12" Type="http://schemas.openxmlformats.org/officeDocument/2006/relationships/image" Target="../media/image26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0.jpeg"/><Relationship Id="rId11" Type="http://schemas.openxmlformats.org/officeDocument/2006/relationships/image" Target="../media/image25.jpeg"/><Relationship Id="rId5" Type="http://schemas.openxmlformats.org/officeDocument/2006/relationships/image" Target="../media/image19.tiff"/><Relationship Id="rId10" Type="http://schemas.openxmlformats.org/officeDocument/2006/relationships/image" Target="../media/image24.png"/><Relationship Id="rId4" Type="http://schemas.openxmlformats.org/officeDocument/2006/relationships/image" Target="../media/image18.jpeg"/><Relationship Id="rId9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883287" y="3429000"/>
            <a:ext cx="4697838" cy="822597"/>
          </a:xfrm>
        </p:spPr>
        <p:txBody>
          <a:bodyPr vert="horz" lIns="0" tIns="0" rIns="0" bIns="0" rtlCol="0" anchor="t">
            <a:noAutofit/>
          </a:bodyPr>
          <a:lstStyle/>
          <a:p>
            <a:endParaRPr lang="en-US" sz="1600" dirty="0">
              <a:latin typeface="Arial"/>
              <a:cs typeface="Arial"/>
            </a:endParaRPr>
          </a:p>
          <a:p>
            <a:r>
              <a:rPr lang="en-US" sz="2800" dirty="0">
                <a:latin typeface="Arial"/>
                <a:cs typeface="Arial"/>
              </a:rPr>
              <a:t>Oct 2023</a:t>
            </a:r>
            <a:endParaRPr lang="en-US" sz="1600" dirty="0"/>
          </a:p>
          <a:p>
            <a:endParaRPr lang="en-CA" sz="2133" dirty="0"/>
          </a:p>
        </p:txBody>
      </p:sp>
      <p:sp>
        <p:nvSpPr>
          <p:cNvPr id="3" name="TextBox 2"/>
          <p:cNvSpPr txBox="1"/>
          <p:nvPr/>
        </p:nvSpPr>
        <p:spPr>
          <a:xfrm>
            <a:off x="4965470" y="665850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9201" y="4021630"/>
            <a:ext cx="2844799" cy="26368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4390" y="5603161"/>
            <a:ext cx="2844800" cy="470340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EE3BCCAA-74E8-DA36-6ED4-F70568AB4B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6708" y="565259"/>
            <a:ext cx="10678583" cy="2246313"/>
          </a:xfrm>
        </p:spPr>
        <p:txBody>
          <a:bodyPr/>
          <a:lstStyle/>
          <a:p>
            <a:r>
              <a:rPr lang="en-US" dirty="0"/>
              <a:t>SLAC highlights </a:t>
            </a:r>
          </a:p>
        </p:txBody>
      </p:sp>
    </p:spTree>
    <p:extLst>
      <p:ext uri="{BB962C8B-B14F-4D97-AF65-F5344CB8AC3E}">
        <p14:creationId xmlns:p14="http://schemas.microsoft.com/office/powerpoint/2010/main" val="6687263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6707E12-F7DD-91AF-E7EC-B3D7608D370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421533" y="6477275"/>
            <a:ext cx="425243" cy="539750"/>
          </a:xfrm>
        </p:spPr>
        <p:txBody>
          <a:bodyPr/>
          <a:lstStyle/>
          <a:p>
            <a:fld id="{5BD36294-2849-48A8-8531-5354CF3095D2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3293A87-D31B-EFD2-A7E8-4E56346840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-1" dirty="0">
                <a:latin typeface="+mj-lt"/>
                <a:ea typeface="+mn-ea"/>
                <a:cs typeface="+mn-cs"/>
              </a:rPr>
              <a:t>LCLS-II LLRF Hardware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FE0FB15-6C6E-EC00-C1DD-745C081442CE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593963" y="6559824"/>
            <a:ext cx="5502037" cy="314326"/>
          </a:xfrm>
        </p:spPr>
        <p:txBody>
          <a:bodyPr/>
          <a:lstStyle/>
          <a:p>
            <a:r>
              <a:rPr lang="en-US"/>
              <a:t>LLRF23 - SLAC Lab Highlights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38D6403-9532-3E7D-A16D-33C6D9F4FC8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09600" y="1402608"/>
            <a:ext cx="10811933" cy="5065522"/>
          </a:xfrm>
        </p:spPr>
        <p:txBody>
          <a:bodyPr/>
          <a:lstStyle/>
          <a:p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36F9D81-5B5D-EAAA-8ED6-8DAC1932B749}"/>
              </a:ext>
            </a:extLst>
          </p:cNvPr>
          <p:cNvSpPr txBox="1">
            <a:spLocks/>
          </p:cNvSpPr>
          <p:nvPr/>
        </p:nvSpPr>
        <p:spPr>
          <a:xfrm>
            <a:off x="609600" y="266701"/>
            <a:ext cx="10972800" cy="632152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A4001D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endParaRPr lang="en-US" sz="4000" dirty="0">
              <a:latin typeface="+mj-lt"/>
            </a:endParaRPr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96939DAB-01A1-26DD-9B35-ED0DF553394D}"/>
              </a:ext>
            </a:extLst>
          </p:cNvPr>
          <p:cNvSpPr txBox="1">
            <a:spLocks/>
          </p:cNvSpPr>
          <p:nvPr/>
        </p:nvSpPr>
        <p:spPr>
          <a:xfrm>
            <a:off x="11430005" y="6738877"/>
            <a:ext cx="685801" cy="27815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2B60363-7E9F-BF4A-894A-A30319D3939A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256DD60-F991-E905-BEB8-A9B61318D76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-671564" y="2672175"/>
            <a:ext cx="5657403" cy="2604431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2EC13C5B-E68C-DC3E-1D84-70FF4F6211F6}"/>
              </a:ext>
            </a:extLst>
          </p:cNvPr>
          <p:cNvGrpSpPr>
            <a:grpSpLocks noChangeAspect="1"/>
          </p:cNvGrpSpPr>
          <p:nvPr/>
        </p:nvGrpSpPr>
        <p:grpSpPr>
          <a:xfrm>
            <a:off x="6282485" y="4518393"/>
            <a:ext cx="5756717" cy="2288823"/>
            <a:chOff x="12048698" y="14384068"/>
            <a:chExt cx="9609289" cy="3820566"/>
          </a:xfrm>
        </p:grpSpPr>
        <p:pic>
          <p:nvPicPr>
            <p:cNvPr id="10" name="Picture 3">
              <a:extLst>
                <a:ext uri="{FF2B5EF4-FFF2-40B4-BE49-F238E27FC236}">
                  <a16:creationId xmlns:a16="http://schemas.microsoft.com/office/drawing/2014/main" id="{A86D3793-CFC1-3621-CB6F-FDEB9BED432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15108685" y="14384068"/>
              <a:ext cx="5169001" cy="3820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D1B56C7-4F0E-8131-2354-65F53758CC55}"/>
                </a:ext>
              </a:extLst>
            </p:cNvPr>
            <p:cNvSpPr txBox="1"/>
            <p:nvPr/>
          </p:nvSpPr>
          <p:spPr>
            <a:xfrm>
              <a:off x="20145707" y="14749013"/>
              <a:ext cx="1499538" cy="778329"/>
            </a:xfrm>
            <a:prstGeom prst="rect">
              <a:avLst/>
            </a:prstGeom>
            <a:noFill/>
          </p:spPr>
          <p:txBody>
            <a:bodyPr wrap="square" lIns="96012" tIns="48006" rIns="96012" bIns="48006" rtlCol="0">
              <a:spAutoFit/>
            </a:bodyPr>
            <a:lstStyle/>
            <a:p>
              <a:r>
                <a:rPr lang="en-US" sz="1200"/>
                <a:t>Down </a:t>
              </a:r>
            </a:p>
            <a:p>
              <a:r>
                <a:rPr lang="en-US" sz="1200"/>
                <a:t>Converter</a:t>
              </a: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27C5D931-9046-9062-6516-46534C9CE889}"/>
                </a:ext>
              </a:extLst>
            </p:cNvPr>
            <p:cNvCxnSpPr>
              <a:stCxn id="11" idx="1"/>
            </p:cNvCxnSpPr>
            <p:nvPr/>
          </p:nvCxnSpPr>
          <p:spPr>
            <a:xfrm flipH="1" flipV="1">
              <a:off x="18533520" y="15130039"/>
              <a:ext cx="1612186" cy="8139"/>
            </a:xfrm>
            <a:prstGeom prst="straightConnector1">
              <a:avLst/>
            </a:prstGeom>
            <a:ln w="25400">
              <a:solidFill>
                <a:srgbClr val="FF0000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16B0AEA-9EF1-6D92-C6A6-E5F5FCB990C7}"/>
                </a:ext>
              </a:extLst>
            </p:cNvPr>
            <p:cNvSpPr txBox="1"/>
            <p:nvPr/>
          </p:nvSpPr>
          <p:spPr>
            <a:xfrm>
              <a:off x="13085035" y="15496892"/>
              <a:ext cx="1980045" cy="746531"/>
            </a:xfrm>
            <a:prstGeom prst="rect">
              <a:avLst/>
            </a:prstGeom>
            <a:noFill/>
          </p:spPr>
          <p:txBody>
            <a:bodyPr wrap="none" lIns="96012" tIns="48006" rIns="96012" bIns="48006" rtlCol="0">
              <a:spAutoFit/>
            </a:bodyPr>
            <a:lstStyle/>
            <a:p>
              <a:r>
                <a:rPr lang="en-US" sz="1200"/>
                <a:t>Digitizer</a:t>
              </a: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39777300-A5C4-79AC-E346-E114DB4AC24A}"/>
                </a:ext>
              </a:extLst>
            </p:cNvPr>
            <p:cNvCxnSpPr/>
            <p:nvPr/>
          </p:nvCxnSpPr>
          <p:spPr>
            <a:xfrm>
              <a:off x="14766309" y="15861530"/>
              <a:ext cx="2100168" cy="28290"/>
            </a:xfrm>
            <a:prstGeom prst="straightConnector1">
              <a:avLst/>
            </a:prstGeom>
            <a:ln w="25400">
              <a:solidFill>
                <a:srgbClr val="FF0000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A2367BB-2F6F-C3D2-1BCD-51FC0689BFEB}"/>
                </a:ext>
              </a:extLst>
            </p:cNvPr>
            <p:cNvSpPr txBox="1"/>
            <p:nvPr/>
          </p:nvSpPr>
          <p:spPr>
            <a:xfrm>
              <a:off x="20145707" y="16736318"/>
              <a:ext cx="1512280" cy="778329"/>
            </a:xfrm>
            <a:prstGeom prst="rect">
              <a:avLst/>
            </a:prstGeom>
            <a:noFill/>
          </p:spPr>
          <p:txBody>
            <a:bodyPr wrap="square" lIns="96012" tIns="48006" rIns="96012" bIns="48006" rtlCol="0">
              <a:spAutoFit/>
            </a:bodyPr>
            <a:lstStyle/>
            <a:p>
              <a:r>
                <a:rPr lang="en-US" sz="1200"/>
                <a:t>Up </a:t>
              </a:r>
            </a:p>
            <a:p>
              <a:r>
                <a:rPr lang="en-US" sz="1200"/>
                <a:t>Converter</a:t>
              </a:r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16981EB6-A8E6-42F9-B956-2A5F99FB45AF}"/>
                </a:ext>
              </a:extLst>
            </p:cNvPr>
            <p:cNvCxnSpPr>
              <a:stCxn id="15" idx="1"/>
            </p:cNvCxnSpPr>
            <p:nvPr/>
          </p:nvCxnSpPr>
          <p:spPr>
            <a:xfrm flipH="1" flipV="1">
              <a:off x="18659725" y="16842770"/>
              <a:ext cx="1485983" cy="282714"/>
            </a:xfrm>
            <a:prstGeom prst="straightConnector1">
              <a:avLst/>
            </a:prstGeom>
            <a:ln w="25400">
              <a:solidFill>
                <a:srgbClr val="FF0000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07DDDAD-0023-FBBC-04D8-93AED09EA16D}"/>
                </a:ext>
              </a:extLst>
            </p:cNvPr>
            <p:cNvSpPr txBox="1"/>
            <p:nvPr/>
          </p:nvSpPr>
          <p:spPr>
            <a:xfrm>
              <a:off x="12048698" y="16176917"/>
              <a:ext cx="2858335" cy="1041207"/>
            </a:xfrm>
            <a:prstGeom prst="rect">
              <a:avLst/>
            </a:prstGeom>
            <a:noFill/>
          </p:spPr>
          <p:txBody>
            <a:bodyPr wrap="square" lIns="96012" tIns="48006" rIns="96012" bIns="48006" rtlCol="0">
              <a:spAutoFit/>
            </a:bodyPr>
            <a:lstStyle/>
            <a:p>
              <a:pPr algn="r"/>
              <a:r>
                <a:rPr lang="en-US" sz="1200"/>
                <a:t>Digital Carrier</a:t>
              </a:r>
            </a:p>
            <a:p>
              <a:pPr algn="r"/>
              <a:r>
                <a:rPr lang="en-US" sz="1200"/>
                <a:t>(FPGA)</a:t>
              </a:r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849E7E07-B5BC-CEA7-7B04-BBF86A2D7EDE}"/>
                </a:ext>
              </a:extLst>
            </p:cNvPr>
            <p:cNvCxnSpPr>
              <a:stCxn id="17" idx="3"/>
            </p:cNvCxnSpPr>
            <p:nvPr/>
          </p:nvCxnSpPr>
          <p:spPr>
            <a:xfrm flipV="1">
              <a:off x="14907033" y="16245488"/>
              <a:ext cx="1588935" cy="452034"/>
            </a:xfrm>
            <a:prstGeom prst="straightConnector1">
              <a:avLst/>
            </a:prstGeom>
            <a:ln w="25400">
              <a:solidFill>
                <a:srgbClr val="FF0000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1731E14-F113-5FF0-F4BC-4A4376C972F9}"/>
                </a:ext>
              </a:extLst>
            </p:cNvPr>
            <p:cNvSpPr txBox="1"/>
            <p:nvPr/>
          </p:nvSpPr>
          <p:spPr>
            <a:xfrm>
              <a:off x="12368037" y="14865977"/>
              <a:ext cx="2412452" cy="628849"/>
            </a:xfrm>
            <a:prstGeom prst="rect">
              <a:avLst/>
            </a:prstGeom>
            <a:noFill/>
          </p:spPr>
          <p:txBody>
            <a:bodyPr wrap="none" lIns="96012" tIns="48006" rIns="96012" bIns="48006" rtlCol="0">
              <a:spAutoFit/>
            </a:bodyPr>
            <a:lstStyle/>
            <a:p>
              <a:r>
                <a:rPr lang="en-US" sz="1200"/>
                <a:t>Power Board</a:t>
              </a:r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4FB61112-D98E-5ED1-A7BA-B0B3D1D8B916}"/>
                </a:ext>
              </a:extLst>
            </p:cNvPr>
            <p:cNvCxnSpPr>
              <a:stCxn id="19" idx="3"/>
            </p:cNvCxnSpPr>
            <p:nvPr/>
          </p:nvCxnSpPr>
          <p:spPr>
            <a:xfrm>
              <a:off x="14780489" y="15180402"/>
              <a:ext cx="2085988" cy="209322"/>
            </a:xfrm>
            <a:prstGeom prst="straightConnector1">
              <a:avLst/>
            </a:prstGeom>
            <a:ln w="25400">
              <a:solidFill>
                <a:srgbClr val="FF0000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F851486-0891-1CD9-B3CF-FC6CD546BB11}"/>
              </a:ext>
            </a:extLst>
          </p:cNvPr>
          <p:cNvGrpSpPr>
            <a:grpSpLocks noChangeAspect="1"/>
          </p:cNvGrpSpPr>
          <p:nvPr/>
        </p:nvGrpSpPr>
        <p:grpSpPr>
          <a:xfrm>
            <a:off x="6282485" y="1162508"/>
            <a:ext cx="5833321" cy="3051815"/>
            <a:chOff x="12506551" y="18605538"/>
            <a:chExt cx="9022616" cy="4595484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45310CD7-4018-3409-26BF-2B0F60302F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5400000">
              <a:off x="15262937" y="18805157"/>
              <a:ext cx="4228641" cy="4563089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8484F24-3F92-7A16-13C6-FC17A8DA28F7}"/>
                </a:ext>
              </a:extLst>
            </p:cNvPr>
            <p:cNvSpPr txBox="1"/>
            <p:nvPr/>
          </p:nvSpPr>
          <p:spPr>
            <a:xfrm>
              <a:off x="12506551" y="21242327"/>
              <a:ext cx="2397346" cy="939279"/>
            </a:xfrm>
            <a:prstGeom prst="rect">
              <a:avLst/>
            </a:prstGeom>
            <a:noFill/>
          </p:spPr>
          <p:txBody>
            <a:bodyPr wrap="square" lIns="96012" tIns="48006" rIns="96012" bIns="48006" rtlCol="0">
              <a:spAutoFit/>
            </a:bodyPr>
            <a:lstStyle/>
            <a:p>
              <a:pPr algn="r"/>
              <a:r>
                <a:rPr lang="en-US" sz="1200"/>
                <a:t>Digital Carrier (FPGA)</a:t>
              </a:r>
            </a:p>
          </p:txBody>
        </p: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E8971CBE-4FC6-0D73-5CD4-4B0847C905E9}"/>
                </a:ext>
              </a:extLst>
            </p:cNvPr>
            <p:cNvCxnSpPr/>
            <p:nvPr/>
          </p:nvCxnSpPr>
          <p:spPr>
            <a:xfrm>
              <a:off x="14871174" y="20767533"/>
              <a:ext cx="1473503" cy="697984"/>
            </a:xfrm>
            <a:prstGeom prst="straightConnector1">
              <a:avLst/>
            </a:prstGeom>
            <a:ln w="25400">
              <a:solidFill>
                <a:srgbClr val="FF0000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1DF019D2-2F06-DB71-512A-6C8CDA64E8AB}"/>
                </a:ext>
              </a:extLst>
            </p:cNvPr>
            <p:cNvSpPr txBox="1"/>
            <p:nvPr/>
          </p:nvSpPr>
          <p:spPr>
            <a:xfrm>
              <a:off x="12735057" y="20437561"/>
              <a:ext cx="2071777" cy="479515"/>
            </a:xfrm>
            <a:prstGeom prst="rect">
              <a:avLst/>
            </a:prstGeom>
            <a:noFill/>
          </p:spPr>
          <p:txBody>
            <a:bodyPr wrap="none" lIns="96012" tIns="48006" rIns="96012" bIns="48006" rtlCol="0">
              <a:spAutoFit/>
            </a:bodyPr>
            <a:lstStyle/>
            <a:p>
              <a:pPr algn="r"/>
              <a:r>
                <a:rPr lang="en-US" sz="1200"/>
                <a:t>FMC Breakout</a:t>
              </a:r>
            </a:p>
          </p:txBody>
        </p: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A9A0A33C-B507-AA05-9B92-E8DBC336E09F}"/>
                </a:ext>
              </a:extLst>
            </p:cNvPr>
            <p:cNvCxnSpPr>
              <a:stCxn id="23" idx="3"/>
            </p:cNvCxnSpPr>
            <p:nvPr/>
          </p:nvCxnSpPr>
          <p:spPr>
            <a:xfrm>
              <a:off x="14903897" y="21711967"/>
              <a:ext cx="1479636" cy="469639"/>
            </a:xfrm>
            <a:prstGeom prst="straightConnector1">
              <a:avLst/>
            </a:prstGeom>
            <a:ln w="25400">
              <a:solidFill>
                <a:srgbClr val="FF0000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1A598755-8839-0623-D83B-473D136B304E}"/>
                </a:ext>
              </a:extLst>
            </p:cNvPr>
            <p:cNvSpPr txBox="1"/>
            <p:nvPr/>
          </p:nvSpPr>
          <p:spPr>
            <a:xfrm>
              <a:off x="12765775" y="19488273"/>
              <a:ext cx="1965241" cy="793948"/>
            </a:xfrm>
            <a:prstGeom prst="rect">
              <a:avLst/>
            </a:prstGeom>
            <a:noFill/>
          </p:spPr>
          <p:txBody>
            <a:bodyPr wrap="none" lIns="96012" tIns="48006" rIns="96012" bIns="48006" rtlCol="0">
              <a:spAutoFit/>
            </a:bodyPr>
            <a:lstStyle/>
            <a:p>
              <a:r>
                <a:rPr lang="en-US" sz="1200"/>
                <a:t>Stepper tuner</a:t>
              </a:r>
            </a:p>
            <a:p>
              <a:pPr algn="r"/>
              <a:r>
                <a:rPr lang="en-US" sz="1200"/>
                <a:t> driver</a:t>
              </a:r>
            </a:p>
          </p:txBody>
        </p: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392874B9-9B36-EF27-DD8F-C90D206FF9B4}"/>
                </a:ext>
              </a:extLst>
            </p:cNvPr>
            <p:cNvCxnSpPr/>
            <p:nvPr/>
          </p:nvCxnSpPr>
          <p:spPr>
            <a:xfrm>
              <a:off x="14903897" y="20011942"/>
              <a:ext cx="1440779" cy="203608"/>
            </a:xfrm>
            <a:prstGeom prst="straightConnector1">
              <a:avLst/>
            </a:prstGeom>
            <a:ln w="25400">
              <a:solidFill>
                <a:srgbClr val="FF0000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AEDAE12-3005-AA80-0306-A4BF46EC9800}"/>
                </a:ext>
              </a:extLst>
            </p:cNvPr>
            <p:cNvSpPr txBox="1"/>
            <p:nvPr/>
          </p:nvSpPr>
          <p:spPr>
            <a:xfrm>
              <a:off x="12740911" y="18605538"/>
              <a:ext cx="2316119" cy="702135"/>
            </a:xfrm>
            <a:prstGeom prst="rect">
              <a:avLst/>
            </a:prstGeom>
            <a:noFill/>
          </p:spPr>
          <p:txBody>
            <a:bodyPr wrap="square" lIns="96012" tIns="48006" rIns="96012" bIns="48006" rtlCol="0">
              <a:spAutoFit/>
            </a:bodyPr>
            <a:lstStyle/>
            <a:p>
              <a:pPr algn="r"/>
              <a:r>
                <a:rPr lang="en-US" sz="1200"/>
                <a:t>Coupler/Stepper</a:t>
              </a:r>
            </a:p>
            <a:p>
              <a:pPr algn="r"/>
              <a:r>
                <a:rPr lang="en-US" sz="1200"/>
                <a:t>Temperature</a:t>
              </a:r>
            </a:p>
          </p:txBody>
        </p: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F222FCB2-0C90-9C3C-5211-93B932A567E7}"/>
                </a:ext>
              </a:extLst>
            </p:cNvPr>
            <p:cNvCxnSpPr>
              <a:cxnSpLocks/>
              <a:stCxn id="29" idx="3"/>
            </p:cNvCxnSpPr>
            <p:nvPr/>
          </p:nvCxnSpPr>
          <p:spPr>
            <a:xfrm>
              <a:off x="15057030" y="18956606"/>
              <a:ext cx="1454855" cy="442880"/>
            </a:xfrm>
            <a:prstGeom prst="straightConnector1">
              <a:avLst/>
            </a:prstGeom>
            <a:ln w="25400">
              <a:solidFill>
                <a:srgbClr val="FF0000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23D6077F-6471-E2EE-0B39-96D86B1B3275}"/>
                </a:ext>
              </a:extLst>
            </p:cNvPr>
            <p:cNvSpPr txBox="1"/>
            <p:nvPr/>
          </p:nvSpPr>
          <p:spPr>
            <a:xfrm>
              <a:off x="19658802" y="20798011"/>
              <a:ext cx="1870365" cy="450925"/>
            </a:xfrm>
            <a:prstGeom prst="rect">
              <a:avLst/>
            </a:prstGeom>
            <a:noFill/>
          </p:spPr>
          <p:txBody>
            <a:bodyPr wrap="square" lIns="96012" tIns="48006" rIns="96012" bIns="48006" rtlCol="0">
              <a:spAutoFit/>
            </a:bodyPr>
            <a:lstStyle/>
            <a:p>
              <a:r>
                <a:rPr lang="en-US" sz="1200"/>
                <a:t>Piezo tuner </a:t>
              </a:r>
            </a:p>
            <a:p>
              <a:r>
                <a:rPr lang="en-US" sz="1200"/>
                <a:t>drivers (x4)</a:t>
              </a:r>
            </a:p>
          </p:txBody>
        </p: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5D201EFD-6C83-F8E7-C53A-996ED0055699}"/>
                </a:ext>
              </a:extLst>
            </p:cNvPr>
            <p:cNvCxnSpPr>
              <a:stCxn id="31" idx="1"/>
            </p:cNvCxnSpPr>
            <p:nvPr/>
          </p:nvCxnSpPr>
          <p:spPr>
            <a:xfrm flipH="1">
              <a:off x="18875994" y="21023474"/>
              <a:ext cx="782809" cy="53966"/>
            </a:xfrm>
            <a:prstGeom prst="straightConnector1">
              <a:avLst/>
            </a:prstGeom>
            <a:ln w="25400">
              <a:solidFill>
                <a:srgbClr val="FF0000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F8EDB881-3CAB-5C49-7013-BB5DCAF3BC22}"/>
                </a:ext>
              </a:extLst>
            </p:cNvPr>
            <p:cNvSpPr txBox="1"/>
            <p:nvPr/>
          </p:nvSpPr>
          <p:spPr>
            <a:xfrm>
              <a:off x="19658802" y="19589815"/>
              <a:ext cx="1300072" cy="567289"/>
            </a:xfrm>
            <a:prstGeom prst="rect">
              <a:avLst/>
            </a:prstGeom>
            <a:noFill/>
          </p:spPr>
          <p:txBody>
            <a:bodyPr wrap="none" lIns="96012" tIns="48006" rIns="96012" bIns="48006" rtlCol="0">
              <a:spAutoFit/>
            </a:bodyPr>
            <a:lstStyle/>
            <a:p>
              <a:r>
                <a:rPr lang="en-US" sz="1200"/>
                <a:t>Power</a:t>
              </a:r>
            </a:p>
          </p:txBody>
        </p: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9DE195E8-4E34-6FDB-F20B-3A54B594BB2B}"/>
                </a:ext>
              </a:extLst>
            </p:cNvPr>
            <p:cNvCxnSpPr>
              <a:stCxn id="33" idx="1"/>
            </p:cNvCxnSpPr>
            <p:nvPr/>
          </p:nvCxnSpPr>
          <p:spPr>
            <a:xfrm flipH="1">
              <a:off x="18419127" y="19873459"/>
              <a:ext cx="1239675" cy="408761"/>
            </a:xfrm>
            <a:prstGeom prst="straightConnector1">
              <a:avLst/>
            </a:prstGeom>
            <a:ln w="25400">
              <a:solidFill>
                <a:srgbClr val="FF0000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A48F7E84-3B61-15CA-CA42-3F96EA1C98E9}"/>
              </a:ext>
            </a:extLst>
          </p:cNvPr>
          <p:cNvSpPr txBox="1"/>
          <p:nvPr/>
        </p:nvSpPr>
        <p:spPr>
          <a:xfrm>
            <a:off x="8358942" y="1118646"/>
            <a:ext cx="17951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Resonance Control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1780570-BE24-1719-0D1F-786CFB5588DB}"/>
              </a:ext>
            </a:extLst>
          </p:cNvPr>
          <p:cNvSpPr txBox="1"/>
          <p:nvPr/>
        </p:nvSpPr>
        <p:spPr>
          <a:xfrm>
            <a:off x="9374640" y="4221852"/>
            <a:ext cx="11761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RF Station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80CF8B1F-66C1-A699-C4A7-0163CE82DFA1}"/>
              </a:ext>
            </a:extLst>
          </p:cNvPr>
          <p:cNvCxnSpPr>
            <a:cxnSpLocks/>
          </p:cNvCxnSpPr>
          <p:nvPr/>
        </p:nvCxnSpPr>
        <p:spPr>
          <a:xfrm>
            <a:off x="486215" y="2981151"/>
            <a:ext cx="1290721" cy="0"/>
          </a:xfrm>
          <a:prstGeom prst="straightConnector1">
            <a:avLst/>
          </a:prstGeom>
          <a:ln w="15875">
            <a:solidFill>
              <a:srgbClr val="0070C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D39C63DC-352E-792D-2E98-3DAA6AD8321B}"/>
              </a:ext>
            </a:extLst>
          </p:cNvPr>
          <p:cNvCxnSpPr>
            <a:cxnSpLocks/>
          </p:cNvCxnSpPr>
          <p:nvPr/>
        </p:nvCxnSpPr>
        <p:spPr>
          <a:xfrm>
            <a:off x="600765" y="4423901"/>
            <a:ext cx="1217324" cy="0"/>
          </a:xfrm>
          <a:prstGeom prst="straightConnector1">
            <a:avLst/>
          </a:prstGeom>
          <a:ln w="15875">
            <a:solidFill>
              <a:srgbClr val="0070C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Picture 2">
            <a:extLst>
              <a:ext uri="{FF2B5EF4-FFF2-40B4-BE49-F238E27FC236}">
                <a16:creationId xmlns:a16="http://schemas.microsoft.com/office/drawing/2014/main" id="{8E7979CD-6436-C145-C956-7430AD880C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634" y="1101941"/>
            <a:ext cx="3425250" cy="5800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411152BD-6409-D087-D935-A76EE3C18D31}"/>
              </a:ext>
            </a:extLst>
          </p:cNvPr>
          <p:cNvCxnSpPr>
            <a:cxnSpLocks/>
          </p:cNvCxnSpPr>
          <p:nvPr/>
        </p:nvCxnSpPr>
        <p:spPr>
          <a:xfrm flipV="1">
            <a:off x="600765" y="4900968"/>
            <a:ext cx="1217324" cy="43658"/>
          </a:xfrm>
          <a:prstGeom prst="straightConnector1">
            <a:avLst/>
          </a:prstGeom>
          <a:ln w="15875">
            <a:solidFill>
              <a:srgbClr val="0070C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AFBBAA6C-CDE3-558F-953A-3E389BDA343A}"/>
              </a:ext>
            </a:extLst>
          </p:cNvPr>
          <p:cNvCxnSpPr>
            <a:cxnSpLocks/>
          </p:cNvCxnSpPr>
          <p:nvPr/>
        </p:nvCxnSpPr>
        <p:spPr>
          <a:xfrm>
            <a:off x="600765" y="4074508"/>
            <a:ext cx="1217324" cy="0"/>
          </a:xfrm>
          <a:prstGeom prst="straightConnector1">
            <a:avLst/>
          </a:prstGeom>
          <a:ln w="15875">
            <a:solidFill>
              <a:srgbClr val="0070C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" name="Picture 9" descr="A picture containing text, indoor, appliance, kitchen appliance&#10;&#10;Description automatically generated">
            <a:extLst>
              <a:ext uri="{FF2B5EF4-FFF2-40B4-BE49-F238E27FC236}">
                <a16:creationId xmlns:a16="http://schemas.microsoft.com/office/drawing/2014/main" id="{B1DE9B91-0539-0354-B586-B130E4F4EF00}"/>
              </a:ext>
            </a:extLst>
          </p:cNvPr>
          <p:cNvPicPr/>
          <p:nvPr/>
        </p:nvPicPr>
        <p:blipFill rotWithShape="1">
          <a:blip r:embed="rId6"/>
          <a:srcRect l="1944" t="20988" r="1389" b="12407"/>
          <a:stretch/>
        </p:blipFill>
        <p:spPr>
          <a:xfrm rot="5400000">
            <a:off x="2272670" y="2594006"/>
            <a:ext cx="5723495" cy="2776620"/>
          </a:xfrm>
          <a:prstGeom prst="rect">
            <a:avLst/>
          </a:prstGeom>
          <a:ln>
            <a:noFill/>
          </a:ln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8D350B8B-0FD8-8F81-658D-8C06A5D4FF6A}"/>
              </a:ext>
            </a:extLst>
          </p:cNvPr>
          <p:cNvSpPr txBox="1"/>
          <p:nvPr/>
        </p:nvSpPr>
        <p:spPr>
          <a:xfrm rot="16200000">
            <a:off x="-578042" y="3555792"/>
            <a:ext cx="16537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0070C0"/>
                </a:solidFill>
              </a:rPr>
              <a:t>Fiber links</a:t>
            </a:r>
          </a:p>
        </p:txBody>
      </p:sp>
    </p:spTree>
    <p:extLst>
      <p:ext uri="{BB962C8B-B14F-4D97-AF65-F5344CB8AC3E}">
        <p14:creationId xmlns:p14="http://schemas.microsoft.com/office/powerpoint/2010/main" val="2150770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4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09CD9CF-344E-F2AF-0BDC-90477916DFF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BC82EE9-D572-896C-CA20-825B12E317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-1" dirty="0">
                <a:latin typeface="+mj-lt"/>
                <a:ea typeface="+mn-ea"/>
                <a:cs typeface="+mn-cs"/>
              </a:rPr>
              <a:t>RF Cavity Setup &amp; Control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A69EBE-8757-39E6-A94F-E05A4281030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LLRF23 - SLAC Lab Highlights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36F9637-4894-8435-1F2D-570C0D66275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09600" y="1243584"/>
            <a:ext cx="4662203" cy="506552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1800" b="1" dirty="0">
                <a:solidFill>
                  <a:srgbClr val="8C1515"/>
                </a:solidFill>
              </a:rPr>
              <a:t>4-Step Process</a:t>
            </a:r>
          </a:p>
          <a:p>
            <a:pPr marL="457200" indent="-225425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8C1515"/>
              </a:buClr>
              <a:buFont typeface="+mj-lt"/>
              <a:buAutoNum type="arabicPeriod"/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SSA calibration</a:t>
            </a:r>
          </a:p>
          <a:p>
            <a:pPr marL="457200" indent="-225425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8C1515"/>
              </a:buClr>
              <a:buFont typeface="+mj-lt"/>
              <a:buAutoNum type="arabicPeriod"/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Chirp detune scan</a:t>
            </a:r>
          </a:p>
          <a:p>
            <a:pPr marL="688975" lvl="1" indent="-231775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8C1515"/>
              </a:buClr>
              <a:buFont typeface="+mj-lt"/>
              <a:buAutoNum type="alphaLcParenR"/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Immediately “find” cavity and enter in SEL mode</a:t>
            </a:r>
            <a:endParaRPr lang="en-US" sz="1800" dirty="0">
              <a:solidFill>
                <a:schemeClr val="tx1">
                  <a:lumMod val="75000"/>
                  <a:lumOff val="25000"/>
                </a:schemeClr>
              </a:solidFill>
              <a:ea typeface="Lato"/>
              <a:cs typeface="Lato"/>
            </a:endParaRPr>
          </a:p>
          <a:p>
            <a:pPr marL="688975" lvl="1" indent="-231775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8C1515"/>
              </a:buClr>
              <a:buFont typeface="+mj-lt"/>
              <a:buAutoNum type="alphaLcParenR"/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Enable piezo tuner response to center cavity at nominal frequency</a:t>
            </a:r>
          </a:p>
          <a:p>
            <a:pPr marL="457200" indent="-225425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8C1515"/>
              </a:buClr>
              <a:buFont typeface="+mj-lt"/>
              <a:buAutoNum type="arabicPeriod"/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Pulsed SEL calibration</a:t>
            </a:r>
          </a:p>
          <a:p>
            <a:pPr marL="688975" lvl="1" indent="-225425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8C1515"/>
              </a:buClr>
              <a:buFont typeface="+mj-lt"/>
              <a:buAutoNum type="alphaLcParenR"/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Measures loaded Q of cavity</a:t>
            </a:r>
            <a:endParaRPr lang="en-US" sz="1800" dirty="0">
              <a:solidFill>
                <a:schemeClr val="tx1">
                  <a:lumMod val="75000"/>
                  <a:lumOff val="25000"/>
                </a:schemeClr>
              </a:solidFill>
              <a:ea typeface="Lato"/>
              <a:cs typeface="Lato"/>
            </a:endParaRPr>
          </a:p>
          <a:p>
            <a:pPr marL="688975" lvl="1" indent="-225425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8C1515"/>
              </a:buClr>
              <a:buFont typeface="+mj-lt"/>
              <a:buAutoNum type="alphaLcParenR"/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Calculates cavity scale factor, based on energy integration</a:t>
            </a:r>
          </a:p>
          <a:p>
            <a:pPr marL="457200" indent="-225425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8C1515"/>
              </a:buClr>
              <a:buFont typeface="+mj-lt"/>
              <a:buAutoNum type="arabicPeriod"/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Set to target field in SELAP mode</a:t>
            </a:r>
          </a:p>
          <a:p>
            <a:pPr marL="457200" indent="-457200">
              <a:buFont typeface="+mj-lt"/>
              <a:buAutoNum type="arabicPeriod"/>
            </a:pPr>
            <a:endParaRPr lang="en-US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* Some user interfaces have been updated in production</a:t>
            </a:r>
          </a:p>
          <a:p>
            <a:endParaRPr lang="en-US" dirty="0"/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7D1BF09C-BF09-0B43-904E-73AD02C3B066}"/>
              </a:ext>
            </a:extLst>
          </p:cNvPr>
          <p:cNvSpPr txBox="1">
            <a:spLocks/>
          </p:cNvSpPr>
          <p:nvPr/>
        </p:nvSpPr>
        <p:spPr>
          <a:xfrm>
            <a:off x="11384533" y="6800017"/>
            <a:ext cx="685801" cy="27815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2B60363-7E9F-BF4A-894A-A30319D3939A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5F97962-9CF3-04B9-1707-7C70B6E2014D}"/>
              </a:ext>
            </a:extLst>
          </p:cNvPr>
          <p:cNvSpPr txBox="1">
            <a:spLocks/>
          </p:cNvSpPr>
          <p:nvPr/>
        </p:nvSpPr>
        <p:spPr>
          <a:xfrm>
            <a:off x="748747" y="1427918"/>
            <a:ext cx="4313179" cy="5472608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800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1B7F69DD-E085-C4DD-C1FB-496088708C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9913" y="1109358"/>
            <a:ext cx="6429268" cy="5691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4962BA86-D91B-6FEC-C68F-11D8F2B734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7008" y="2004716"/>
            <a:ext cx="3595962" cy="3289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2051DE00-F876-9A16-28D5-7523B190A8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627327"/>
            <a:ext cx="5891522" cy="5273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A96700E0-CAFF-F68C-3399-DE17571BE9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554839" y="2227305"/>
            <a:ext cx="6425858" cy="4010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F05B708-AD40-D658-FC3F-921984C98A9D}"/>
              </a:ext>
            </a:extLst>
          </p:cNvPr>
          <p:cNvSpPr txBox="1"/>
          <p:nvPr/>
        </p:nvSpPr>
        <p:spPr>
          <a:xfrm>
            <a:off x="6856392" y="6171701"/>
            <a:ext cx="473719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rgbClr val="0000FF"/>
                </a:solidFill>
              </a:rPr>
              <a:t>Cavity</a:t>
            </a:r>
            <a:r>
              <a:rPr lang="en-US" b="1"/>
              <a:t>		</a:t>
            </a:r>
            <a:r>
              <a:rPr lang="en-US" b="1">
                <a:solidFill>
                  <a:srgbClr val="FF0000"/>
                </a:solidFill>
              </a:rPr>
              <a:t>Forward	</a:t>
            </a:r>
            <a:r>
              <a:rPr lang="en-US" b="1"/>
              <a:t>	</a:t>
            </a:r>
            <a:r>
              <a:rPr lang="en-US" b="1">
                <a:solidFill>
                  <a:schemeClr val="accent2"/>
                </a:solidFill>
              </a:rPr>
              <a:t>Reverse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77AA826-C6E4-9DF5-FF84-01A38C2EE508}"/>
              </a:ext>
            </a:extLst>
          </p:cNvPr>
          <p:cNvGrpSpPr/>
          <p:nvPr/>
        </p:nvGrpSpPr>
        <p:grpSpPr>
          <a:xfrm>
            <a:off x="7238538" y="2696088"/>
            <a:ext cx="3606446" cy="3384232"/>
            <a:chOff x="4713641" y="1473517"/>
            <a:chExt cx="3606446" cy="3384232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D6B9393-63A1-C10F-7211-83C1F8D88BC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713641" y="1473517"/>
              <a:ext cx="2805341" cy="2848246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639A1200-18E1-6435-5A6A-6C92A16E2B9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779245" y="3274267"/>
              <a:ext cx="3540842" cy="15834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38906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B5A21DC-BEFD-4BD7-55C1-C4C66D00338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1049F49-8F09-87A4-4E37-A9B96D2AAA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LCLS-II High Energy Upgrade Project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0F81850-72A3-1468-BF9C-F816F9AA2EE5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LLRF23 - SLAC Lab Highlights</a:t>
            </a:r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25FC873B-5EEC-5928-4EC0-70DF01447B64}"/>
              </a:ext>
            </a:extLst>
          </p:cNvPr>
          <p:cNvSpPr txBox="1">
            <a:spLocks/>
          </p:cNvSpPr>
          <p:nvPr/>
        </p:nvSpPr>
        <p:spPr>
          <a:xfrm>
            <a:off x="11430004" y="6579851"/>
            <a:ext cx="685801" cy="27815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D74C04-729A-496F-9C50-B79C2DE9E1C7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8B381C8-4A21-80F1-C3EE-01541C274678}"/>
              </a:ext>
            </a:extLst>
          </p:cNvPr>
          <p:cNvSpPr txBox="1">
            <a:spLocks/>
          </p:cNvSpPr>
          <p:nvPr/>
        </p:nvSpPr>
        <p:spPr>
          <a:xfrm>
            <a:off x="430779" y="4176066"/>
            <a:ext cx="11148060" cy="2154131"/>
          </a:xfrm>
          <a:prstGeom prst="rect">
            <a:avLst/>
          </a:prstGeom>
          <a:noFill/>
        </p:spPr>
        <p:txBody>
          <a:bodyPr vert="horz" wrap="square" lIns="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Arial" pitchFamily="34" charset="0"/>
              <a:buNone/>
              <a:defRPr sz="2400" b="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-223838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Pct val="100000"/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690563" indent="-233363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bg2"/>
              </a:buClr>
              <a:buSzPct val="100000"/>
              <a:buFont typeface="Arial" pitchFamily="34" charset="0"/>
              <a:buChar char="-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914400" indent="-223838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bg2"/>
              </a:buClr>
              <a:buSzPct val="10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147763" indent="-233363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bg2"/>
              </a:buClr>
              <a:buSzPct val="100000"/>
              <a:buFont typeface="Arial" pitchFamily="34" charset="0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6540" indent="-256540">
              <a:spcAft>
                <a:spcPts val="500"/>
              </a:spcAft>
              <a:buFont typeface="+mj-lt"/>
              <a:buAutoNum type="arabicPeriod"/>
            </a:pPr>
            <a:r>
              <a:rPr lang="en-US" sz="1400" b="1" dirty="0">
                <a:solidFill>
                  <a:srgbClr val="0055FB"/>
                </a:solidFill>
                <a:latin typeface="Lato"/>
                <a:ea typeface="Lato"/>
                <a:cs typeface="Lato"/>
              </a:rPr>
              <a:t>Install 23 additional cryomodules (L4 </a:t>
            </a:r>
            <a:r>
              <a:rPr lang="en-US" sz="1400" b="1" dirty="0" err="1">
                <a:solidFill>
                  <a:srgbClr val="0055FB"/>
                </a:solidFill>
                <a:latin typeface="Lato"/>
                <a:ea typeface="Lato"/>
                <a:cs typeface="Lato"/>
              </a:rPr>
              <a:t>Linac</a:t>
            </a:r>
            <a:r>
              <a:rPr lang="en-US" sz="1400" b="1" dirty="0">
                <a:solidFill>
                  <a:srgbClr val="0055FB"/>
                </a:solidFill>
                <a:latin typeface="Lato"/>
                <a:ea typeface="Lato"/>
                <a:cs typeface="Lato"/>
              </a:rPr>
              <a:t>) to increase the LCLS-II accelerator energy to 8 GeV.</a:t>
            </a:r>
            <a:endParaRPr lang="en-US" dirty="0">
              <a:latin typeface="Lato"/>
              <a:ea typeface="Lato"/>
              <a:cs typeface="Lato"/>
            </a:endParaRPr>
          </a:p>
          <a:p>
            <a:pPr marL="256540" indent="-256540">
              <a:spcAft>
                <a:spcPts val="500"/>
              </a:spcAft>
              <a:buFont typeface="+mj-lt"/>
              <a:buAutoNum type="arabicPeriod"/>
            </a:pPr>
            <a:r>
              <a:rPr lang="en-US" sz="1400" b="1" dirty="0">
                <a:solidFill>
                  <a:srgbClr val="00B050"/>
                </a:solidFill>
                <a:latin typeface="Lato"/>
                <a:ea typeface="Lato"/>
                <a:cs typeface="Lato"/>
              </a:rPr>
              <a:t>Install new cryogenic distribution system between Cryoplant-2 and the new L4 </a:t>
            </a:r>
            <a:r>
              <a:rPr lang="en-US" sz="1400" b="1" dirty="0" err="1">
                <a:solidFill>
                  <a:srgbClr val="00B050"/>
                </a:solidFill>
                <a:latin typeface="Lato"/>
                <a:ea typeface="Lato"/>
                <a:cs typeface="Lato"/>
              </a:rPr>
              <a:t>Linac</a:t>
            </a:r>
            <a:r>
              <a:rPr lang="en-US" sz="1400" b="1" dirty="0">
                <a:solidFill>
                  <a:srgbClr val="00B050"/>
                </a:solidFill>
                <a:latin typeface="Lato"/>
                <a:ea typeface="Lato"/>
                <a:cs typeface="Lato"/>
              </a:rPr>
              <a:t>.</a:t>
            </a:r>
          </a:p>
          <a:p>
            <a:pPr marL="256540" indent="-256540">
              <a:spcAft>
                <a:spcPts val="500"/>
              </a:spcAft>
              <a:buFont typeface="+mj-lt"/>
              <a:buAutoNum type="arabicPeriod"/>
            </a:pPr>
            <a:r>
              <a:rPr lang="en-US" sz="1400" b="1" dirty="0">
                <a:solidFill>
                  <a:srgbClr val="FF9300"/>
                </a:solidFill>
                <a:latin typeface="Lato"/>
                <a:ea typeface="Lato"/>
                <a:cs typeface="Lato"/>
              </a:rPr>
              <a:t>Upgrade soft X-ray undulator for 8 GeV operation.</a:t>
            </a:r>
            <a:endParaRPr lang="en-US" sz="1400" b="1" dirty="0">
              <a:solidFill>
                <a:srgbClr val="FF9300"/>
              </a:solidFill>
              <a:ea typeface="Lato"/>
              <a:cs typeface="Lato"/>
            </a:endParaRPr>
          </a:p>
          <a:p>
            <a:pPr marL="256540" indent="-256540">
              <a:spcAft>
                <a:spcPts val="500"/>
              </a:spcAft>
              <a:buFont typeface="+mj-lt"/>
              <a:buAutoNum type="arabicPeriod"/>
            </a:pPr>
            <a:r>
              <a:rPr lang="en-US" sz="1400" b="1" dirty="0">
                <a:solidFill>
                  <a:srgbClr val="FF0000"/>
                </a:solidFill>
                <a:latin typeface="Lato"/>
                <a:ea typeface="Lato"/>
                <a:cs typeface="Lato"/>
              </a:rPr>
              <a:t>Upgrade the </a:t>
            </a:r>
            <a:r>
              <a:rPr lang="en-US" sz="1400" b="1" dirty="0">
                <a:solidFill>
                  <a:srgbClr val="00B0F0"/>
                </a:solidFill>
                <a:latin typeface="Lato"/>
                <a:ea typeface="Lato"/>
                <a:cs typeface="Lato"/>
              </a:rPr>
              <a:t>X-ray Pump Probe (XPP) instrument for MHz beam and data rates </a:t>
            </a:r>
            <a:r>
              <a:rPr lang="en-US" sz="1400" b="1" dirty="0">
                <a:solidFill>
                  <a:srgbClr val="FF0000"/>
                </a:solidFill>
                <a:latin typeface="Lato"/>
                <a:ea typeface="Lato"/>
                <a:cs typeface="Lato"/>
              </a:rPr>
              <a:t>and upgrade the photon transport optics and beamline components through the Hard X-ray instruments. </a:t>
            </a:r>
          </a:p>
          <a:p>
            <a:pPr marL="256540" indent="-256540">
              <a:spcAft>
                <a:spcPts val="500"/>
              </a:spcAft>
              <a:buFont typeface="+mj-lt"/>
              <a:buAutoNum type="arabicPeriod"/>
            </a:pPr>
            <a:r>
              <a:rPr lang="en-US" sz="1400" b="1" dirty="0">
                <a:solidFill>
                  <a:srgbClr val="7030A0"/>
                </a:solidFill>
                <a:latin typeface="Lato"/>
                <a:ea typeface="Lato"/>
                <a:cs typeface="Lato"/>
              </a:rPr>
              <a:t>For extended hard X-ray performance, develop conceptual design of a Low-Emittance Injector (LEI) including a tunnel design to support its construction. Also fund  construction of a prototype high gradient SRF gun (30 MV/m cathode field) for the LEI.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4256022-3F8D-AE89-1EFE-FC88855B4555}"/>
              </a:ext>
            </a:extLst>
          </p:cNvPr>
          <p:cNvGrpSpPr/>
          <p:nvPr/>
        </p:nvGrpSpPr>
        <p:grpSpPr>
          <a:xfrm>
            <a:off x="1070896" y="1342623"/>
            <a:ext cx="9524714" cy="2929438"/>
            <a:chOff x="1070896" y="1664086"/>
            <a:chExt cx="9111336" cy="2798307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99442A2-1394-4D59-622B-FB14853F34A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32528" y="1664086"/>
              <a:ext cx="8949704" cy="2798307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C11F28A-9A7F-8CA9-B355-E9B7E15C4C43}"/>
                </a:ext>
              </a:extLst>
            </p:cNvPr>
            <p:cNvSpPr/>
            <p:nvPr/>
          </p:nvSpPr>
          <p:spPr>
            <a:xfrm>
              <a:off x="8305801" y="3429000"/>
              <a:ext cx="1320800" cy="712328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5D5F64F7-918D-9CE3-0A58-A7689D06E266}"/>
                </a:ext>
              </a:extLst>
            </p:cNvPr>
            <p:cNvGrpSpPr/>
            <p:nvPr/>
          </p:nvGrpSpPr>
          <p:grpSpPr>
            <a:xfrm>
              <a:off x="4472720" y="3206659"/>
              <a:ext cx="658368" cy="578505"/>
              <a:chOff x="3367733" y="2409920"/>
              <a:chExt cx="877824" cy="637471"/>
            </a:xfrm>
          </p:grpSpPr>
          <p:sp>
            <p:nvSpPr>
              <p:cNvPr id="14" name="Rounded Rectangle 10">
                <a:extLst>
                  <a:ext uri="{FF2B5EF4-FFF2-40B4-BE49-F238E27FC236}">
                    <a16:creationId xmlns:a16="http://schemas.microsoft.com/office/drawing/2014/main" id="{E73A9B46-07E0-C745-D5DF-71377D139038}"/>
                  </a:ext>
                </a:extLst>
              </p:cNvPr>
              <p:cNvSpPr/>
              <p:nvPr/>
            </p:nvSpPr>
            <p:spPr>
              <a:xfrm>
                <a:off x="3367733" y="2409920"/>
                <a:ext cx="877824" cy="170688"/>
              </a:xfrm>
              <a:prstGeom prst="roundRect">
                <a:avLst/>
              </a:prstGeom>
              <a:solidFill>
                <a:srgbClr val="7030A0">
                  <a:alpha val="16078"/>
                </a:srgbClr>
              </a:solidFill>
              <a:ln w="28575">
                <a:solidFill>
                  <a:srgbClr val="0055F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cxnSp>
            <p:nvCxnSpPr>
              <p:cNvPr id="15" name="Straight Arrow Connector 14">
                <a:extLst>
                  <a:ext uri="{FF2B5EF4-FFF2-40B4-BE49-F238E27FC236}">
                    <a16:creationId xmlns:a16="http://schemas.microsoft.com/office/drawing/2014/main" id="{D85D8851-C449-1070-E246-206045AE15D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660498" y="2654924"/>
                <a:ext cx="324012" cy="392467"/>
              </a:xfrm>
              <a:prstGeom prst="straightConnector1">
                <a:avLst/>
              </a:prstGeom>
              <a:ln w="57150">
                <a:solidFill>
                  <a:srgbClr val="0055FB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E2BAD34-647F-A9EE-5C0C-8C24AF5DDD60}"/>
                </a:ext>
              </a:extLst>
            </p:cNvPr>
            <p:cNvSpPr/>
            <p:nvPr/>
          </p:nvSpPr>
          <p:spPr>
            <a:xfrm>
              <a:off x="6267346" y="2679569"/>
              <a:ext cx="649219" cy="684251"/>
            </a:xfrm>
            <a:prstGeom prst="rect">
              <a:avLst/>
            </a:pr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4FA7949-1E46-75A9-349A-B76E7926A88D}"/>
                </a:ext>
              </a:extLst>
            </p:cNvPr>
            <p:cNvSpPr/>
            <p:nvPr/>
          </p:nvSpPr>
          <p:spPr>
            <a:xfrm>
              <a:off x="1070896" y="2370002"/>
              <a:ext cx="938872" cy="1058998"/>
            </a:xfrm>
            <a:prstGeom prst="rect">
              <a:avLst/>
            </a:prstGeom>
            <a:noFill/>
            <a:ln w="38100">
              <a:solidFill>
                <a:srgbClr val="7030A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CEAA8F06-B27C-2697-4CB5-3A372898A697}"/>
              </a:ext>
            </a:extLst>
          </p:cNvPr>
          <p:cNvSpPr/>
          <p:nvPr/>
        </p:nvSpPr>
        <p:spPr>
          <a:xfrm>
            <a:off x="8650088" y="3206284"/>
            <a:ext cx="381617" cy="547569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830EEBF-9DDE-705B-13AF-324F4107F4D7}"/>
              </a:ext>
            </a:extLst>
          </p:cNvPr>
          <p:cNvGrpSpPr/>
          <p:nvPr/>
        </p:nvGrpSpPr>
        <p:grpSpPr>
          <a:xfrm>
            <a:off x="4058653" y="2389650"/>
            <a:ext cx="568407" cy="471878"/>
            <a:chOff x="4058653" y="2389650"/>
            <a:chExt cx="568407" cy="471878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931CA61B-15C1-9C92-0F95-727D4393EB0D}"/>
                </a:ext>
              </a:extLst>
            </p:cNvPr>
            <p:cNvCxnSpPr/>
            <p:nvPr/>
          </p:nvCxnSpPr>
          <p:spPr>
            <a:xfrm>
              <a:off x="4058653" y="2389650"/>
              <a:ext cx="0" cy="448439"/>
            </a:xfrm>
            <a:prstGeom prst="line">
              <a:avLst/>
            </a:prstGeom>
            <a:ln w="38100"/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C94BAE96-6C7A-5E88-68C2-F3F18CDD55D4}"/>
                </a:ext>
              </a:extLst>
            </p:cNvPr>
            <p:cNvCxnSpPr>
              <a:cxnSpLocks/>
            </p:cNvCxnSpPr>
            <p:nvPr/>
          </p:nvCxnSpPr>
          <p:spPr>
            <a:xfrm>
              <a:off x="4058653" y="2861528"/>
              <a:ext cx="568407" cy="0"/>
            </a:xfrm>
            <a:prstGeom prst="line">
              <a:avLst/>
            </a:prstGeom>
            <a:ln w="38100"/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EC2EDB60-81DF-4596-3788-BB038B08FC63}"/>
              </a:ext>
            </a:extLst>
          </p:cNvPr>
          <p:cNvSpPr txBox="1"/>
          <p:nvPr/>
        </p:nvSpPr>
        <p:spPr>
          <a:xfrm>
            <a:off x="3269974" y="6403460"/>
            <a:ext cx="2890535" cy="369332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A. </a:t>
            </a:r>
            <a:r>
              <a:rPr lang="en-US" b="1" dirty="0" err="1">
                <a:solidFill>
                  <a:srgbClr val="C00000"/>
                </a:solidFill>
              </a:rPr>
              <a:t>Benwell</a:t>
            </a:r>
            <a:r>
              <a:rPr lang="en-US" b="1" dirty="0">
                <a:solidFill>
                  <a:srgbClr val="C00000"/>
                </a:solidFill>
              </a:rPr>
              <a:t> – Monday PM</a:t>
            </a:r>
          </a:p>
        </p:txBody>
      </p:sp>
    </p:spTree>
    <p:extLst>
      <p:ext uri="{BB962C8B-B14F-4D97-AF65-F5344CB8AC3E}">
        <p14:creationId xmlns:p14="http://schemas.microsoft.com/office/powerpoint/2010/main" val="9919410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1227D74-B648-CFFF-0715-C1DBF86D2E1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B6DFC45-37B9-B27D-0179-FE8F3D15B5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LCLS-II-HE Project Goals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2725C70-724A-951E-EAEE-35E1AE2602A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LLRF23 - SLAC Lab Highlights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B08B8C1-B9B7-FA55-6AD5-02DC29BE5CBE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D95D19E-4C98-11A5-E841-50018FD881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824" y="1966722"/>
            <a:ext cx="10573970" cy="3844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6422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87BA431-524C-8CF7-38C1-291B5A403C8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00F3E3C-6CD1-69E1-0809-5D4BBCF91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LCLS-II-HR RF System Overview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0099D6-D482-EE62-8694-5AF25E88339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LLRF23 - SLAC Lab Highlights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2020191-6A19-30E1-5B5B-6C094AEEC8B8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DFCCFCB2-B169-4E79-D230-89C30C5DDF6A}"/>
              </a:ext>
            </a:extLst>
          </p:cNvPr>
          <p:cNvSpPr txBox="1">
            <a:spLocks/>
          </p:cNvSpPr>
          <p:nvPr/>
        </p:nvSpPr>
        <p:spPr>
          <a:xfrm>
            <a:off x="11430004" y="6579851"/>
            <a:ext cx="685801" cy="27815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2B60363-7E9F-BF4A-894A-A30319D3939A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C74BAAD7-4F07-D814-5A21-D5F5E6C477D6}"/>
              </a:ext>
            </a:extLst>
          </p:cNvPr>
          <p:cNvSpPr txBox="1">
            <a:spLocks/>
          </p:cNvSpPr>
          <p:nvPr/>
        </p:nvSpPr>
        <p:spPr>
          <a:xfrm>
            <a:off x="457204" y="3804277"/>
            <a:ext cx="10972800" cy="291465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Arial" pitchFamily="34" charset="0"/>
              <a:buNone/>
              <a:defRPr sz="2400" b="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-223838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Pct val="100000"/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690563" indent="-233363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bg2"/>
              </a:buClr>
              <a:buSzPct val="100000"/>
              <a:buFont typeface="Arial" pitchFamily="34" charset="0"/>
              <a:buChar char="-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914400" indent="-223838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bg2"/>
              </a:buClr>
              <a:buSzPct val="10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147763" indent="-233363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bg2"/>
              </a:buClr>
              <a:buSzPct val="100000"/>
              <a:buFont typeface="Arial" pitchFamily="34" charset="0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/>
              <a:t>No major changes to RF control, but LLRF system must regulate higher gradient with higher loaded Q</a:t>
            </a:r>
          </a:p>
          <a:p>
            <a:pPr lvl="1"/>
            <a:r>
              <a:rPr lang="en-US" sz="1600"/>
              <a:t>RF regulation at &gt; 0.1 Hz remains the same</a:t>
            </a:r>
          </a:p>
          <a:p>
            <a:pPr lvl="2"/>
            <a:r>
              <a:rPr lang="en-US" sz="1400"/>
              <a:t>0.01° RMS in phase</a:t>
            </a:r>
          </a:p>
          <a:p>
            <a:pPr lvl="2"/>
            <a:r>
              <a:rPr lang="en-US" sz="1400"/>
              <a:t>0.01% RMS in amplitude</a:t>
            </a:r>
          </a:p>
          <a:p>
            <a:pPr lvl="1"/>
            <a:r>
              <a:rPr lang="en-US" sz="1600"/>
              <a:t>RF regulation assumes</a:t>
            </a:r>
          </a:p>
          <a:p>
            <a:pPr lvl="2"/>
            <a:r>
              <a:rPr lang="en-US" sz="1400"/>
              <a:t>&lt; 1% beam current fluctuation</a:t>
            </a:r>
          </a:p>
          <a:p>
            <a:pPr lvl="2"/>
            <a:r>
              <a:rPr lang="en-US" sz="1400"/>
              <a:t>&lt; 10 Hz microphonic detuning</a:t>
            </a:r>
          </a:p>
          <a:p>
            <a:pPr lvl="1"/>
            <a:r>
              <a:rPr lang="en-US" sz="1600"/>
              <a:t>Resonance Control regulation</a:t>
            </a:r>
          </a:p>
          <a:p>
            <a:pPr lvl="2"/>
            <a:r>
              <a:rPr lang="en-US" sz="1400"/>
              <a:t>Piezo tuner setting accuracy &lt; 1Hz</a:t>
            </a:r>
          </a:p>
          <a:p>
            <a:endParaRPr lang="en-US" dirty="0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22008FCF-1814-4227-B6AF-3B1B62D1F8F0}"/>
              </a:ext>
            </a:extLst>
          </p:cNvPr>
          <p:cNvGraphicFramePr>
            <a:graphicFrameLocks noGrp="1"/>
          </p:cNvGraphicFramePr>
          <p:nvPr/>
        </p:nvGraphicFramePr>
        <p:xfrm>
          <a:off x="1341143" y="1187960"/>
          <a:ext cx="9204921" cy="23272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05068">
                  <a:extLst>
                    <a:ext uri="{9D8B030D-6E8A-4147-A177-3AD203B41FA5}">
                      <a16:colId xmlns:a16="http://schemas.microsoft.com/office/drawing/2014/main" val="1301595708"/>
                    </a:ext>
                  </a:extLst>
                </a:gridCol>
                <a:gridCol w="1093122">
                  <a:extLst>
                    <a:ext uri="{9D8B030D-6E8A-4147-A177-3AD203B41FA5}">
                      <a16:colId xmlns:a16="http://schemas.microsoft.com/office/drawing/2014/main" val="3486511879"/>
                    </a:ext>
                  </a:extLst>
                </a:gridCol>
                <a:gridCol w="1600855">
                  <a:extLst>
                    <a:ext uri="{9D8B030D-6E8A-4147-A177-3AD203B41FA5}">
                      <a16:colId xmlns:a16="http://schemas.microsoft.com/office/drawing/2014/main" val="3849910833"/>
                    </a:ext>
                  </a:extLst>
                </a:gridCol>
                <a:gridCol w="2216111">
                  <a:extLst>
                    <a:ext uri="{9D8B030D-6E8A-4147-A177-3AD203B41FA5}">
                      <a16:colId xmlns:a16="http://schemas.microsoft.com/office/drawing/2014/main" val="1815119411"/>
                    </a:ext>
                  </a:extLst>
                </a:gridCol>
                <a:gridCol w="1666562">
                  <a:extLst>
                    <a:ext uri="{9D8B030D-6E8A-4147-A177-3AD203B41FA5}">
                      <a16:colId xmlns:a16="http://schemas.microsoft.com/office/drawing/2014/main" val="3964712644"/>
                    </a:ext>
                  </a:extLst>
                </a:gridCol>
                <a:gridCol w="1523203">
                  <a:extLst>
                    <a:ext uri="{9D8B030D-6E8A-4147-A177-3AD203B41FA5}">
                      <a16:colId xmlns:a16="http://schemas.microsoft.com/office/drawing/2014/main" val="76660084"/>
                    </a:ext>
                  </a:extLst>
                </a:gridCol>
              </a:tblGrid>
              <a:tr h="523422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Section</a:t>
                      </a:r>
                    </a:p>
                  </a:txBody>
                  <a:tcPr marL="121920" marR="121920" marT="60960" marB="60960">
                    <a:solidFill>
                      <a:srgbClr val="8C151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# of CM</a:t>
                      </a:r>
                    </a:p>
                  </a:txBody>
                  <a:tcPr marL="121920" marR="121920" marT="60960" marB="60960">
                    <a:solidFill>
                      <a:srgbClr val="8C151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# of Cavities</a:t>
                      </a:r>
                    </a:p>
                  </a:txBody>
                  <a:tcPr marL="121920" marR="121920" marT="60960" marB="60960">
                    <a:solidFill>
                      <a:srgbClr val="8C151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Minimum Gradient [MV/m]</a:t>
                      </a:r>
                    </a:p>
                  </a:txBody>
                  <a:tcPr marL="121920" marR="121920" marT="60960" marB="60960">
                    <a:solidFill>
                      <a:srgbClr val="8C151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QL</a:t>
                      </a:r>
                    </a:p>
                  </a:txBody>
                  <a:tcPr marL="121920" marR="121920" marT="60960" marB="60960">
                    <a:solidFill>
                      <a:srgbClr val="8C151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SSA Power [KW]</a:t>
                      </a:r>
                    </a:p>
                  </a:txBody>
                  <a:tcPr marL="121920" marR="121920" marT="60960" marB="60960">
                    <a:solidFill>
                      <a:srgbClr val="8C151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3007784"/>
                  </a:ext>
                </a:extLst>
              </a:tr>
              <a:tr h="319287"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L0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1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8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16.3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4.1e7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3.8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3178616329"/>
                  </a:ext>
                </a:extLst>
              </a:tr>
              <a:tr h="34798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/>
                        <a:t>L1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2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16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13.6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/>
                        <a:t>4.1e7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/>
                        <a:t>3.8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2473337249"/>
                  </a:ext>
                </a:extLst>
              </a:tr>
              <a:tr h="34798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/>
                        <a:t>L2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12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96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>
                          <a:solidFill>
                            <a:srgbClr val="981E32"/>
                          </a:solidFill>
                        </a:rPr>
                        <a:t>15.5 -&gt; 16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>
                          <a:solidFill>
                            <a:srgbClr val="981E32"/>
                          </a:solidFill>
                        </a:rPr>
                        <a:t>4.1e7-&gt;6.0e7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>
                          <a:solidFill>
                            <a:schemeClr val="tx1"/>
                          </a:solidFill>
                        </a:rPr>
                        <a:t>3.8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802579228"/>
                  </a:ext>
                </a:extLst>
              </a:tr>
              <a:tr h="34798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/>
                        <a:t>L3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20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160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>
                          <a:solidFill>
                            <a:srgbClr val="981E32"/>
                          </a:solidFill>
                        </a:rPr>
                        <a:t>15.5 -&gt; 16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>
                          <a:solidFill>
                            <a:srgbClr val="981E32"/>
                          </a:solidFill>
                        </a:rPr>
                        <a:t>4.1e7-&gt;6.0e7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>
                          <a:solidFill>
                            <a:schemeClr val="tx1"/>
                          </a:solidFill>
                        </a:rPr>
                        <a:t>3.8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3139105017"/>
                  </a:ext>
                </a:extLst>
              </a:tr>
              <a:tr h="39932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>
                          <a:solidFill>
                            <a:srgbClr val="981E32"/>
                          </a:solidFill>
                          <a:latin typeface="+mn-lt"/>
                          <a:ea typeface="+mn-ea"/>
                          <a:cs typeface="+mn-cs"/>
                        </a:rPr>
                        <a:t>L4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kern="1200">
                          <a:solidFill>
                            <a:srgbClr val="981E32"/>
                          </a:solidFill>
                          <a:latin typeface="+mn-lt"/>
                          <a:ea typeface="+mn-ea"/>
                          <a:cs typeface="+mn-cs"/>
                        </a:rPr>
                        <a:t>23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kern="1200">
                          <a:solidFill>
                            <a:srgbClr val="981E32"/>
                          </a:solidFill>
                          <a:latin typeface="+mn-lt"/>
                          <a:ea typeface="+mn-ea"/>
                          <a:cs typeface="+mn-cs"/>
                        </a:rPr>
                        <a:t>184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>
                          <a:solidFill>
                            <a:srgbClr val="981E32"/>
                          </a:solidFill>
                        </a:rPr>
                        <a:t>20.8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rgbClr val="981E32"/>
                          </a:solidFill>
                        </a:rPr>
                        <a:t>6.0e7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rgbClr val="981E32"/>
                          </a:solidFill>
                        </a:rPr>
                        <a:t>7.0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2251175883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6D527A2D-5FD8-1523-39BE-73DE63D1E5CC}"/>
              </a:ext>
            </a:extLst>
          </p:cNvPr>
          <p:cNvSpPr txBox="1"/>
          <p:nvPr/>
        </p:nvSpPr>
        <p:spPr>
          <a:xfrm>
            <a:off x="6760526" y="4826392"/>
            <a:ext cx="4156849" cy="1308050"/>
          </a:xfrm>
          <a:prstGeom prst="rect">
            <a:avLst/>
          </a:prstGeom>
          <a:noFill/>
          <a:ln>
            <a:solidFill>
              <a:schemeClr val="accent2"/>
            </a:solidFill>
            <a:prstDash val="sysDot"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Bef>
                <a:spcPts val="600"/>
              </a:spcBef>
            </a:pPr>
            <a:r>
              <a:rPr lang="en-US" sz="1600" b="1" dirty="0">
                <a:ea typeface="ＭＳ Ｐゴシック"/>
                <a:cs typeface="Arial"/>
              </a:rPr>
              <a:t>HE </a:t>
            </a:r>
            <a:r>
              <a:rPr lang="en-US" sz="1600" b="1" dirty="0" err="1">
                <a:ea typeface="ＭＳ Ｐゴシック"/>
                <a:cs typeface="Arial"/>
              </a:rPr>
              <a:t>Linac</a:t>
            </a:r>
            <a:r>
              <a:rPr lang="en-US" sz="1600" b="1" dirty="0">
                <a:ea typeface="ＭＳ Ｐゴシック"/>
                <a:cs typeface="Arial"/>
              </a:rPr>
              <a:t> changes</a:t>
            </a:r>
          </a:p>
          <a:p>
            <a:pPr marL="742950" lvl="1" indent="-285750">
              <a:spcBef>
                <a:spcPts val="600"/>
              </a:spcBef>
              <a:spcAft>
                <a:spcPts val="0"/>
              </a:spcAft>
              <a:buClr>
                <a:srgbClr val="8C1515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ea typeface="ＭＳ Ｐゴシック"/>
                <a:cs typeface="Arial"/>
              </a:rPr>
              <a:t>L2 and L3 gradient increased </a:t>
            </a:r>
          </a:p>
          <a:p>
            <a:pPr marL="742950" lvl="1" indent="-285750">
              <a:spcBef>
                <a:spcPts val="600"/>
              </a:spcBef>
              <a:spcAft>
                <a:spcPts val="0"/>
              </a:spcAft>
              <a:buClr>
                <a:srgbClr val="8C1515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ea typeface="ＭＳ Ｐゴシック"/>
                <a:cs typeface="Arial"/>
              </a:rPr>
              <a:t>L2 and L3 cavity QL increased </a:t>
            </a:r>
            <a:endParaRPr lang="en-US" sz="1600" dirty="0">
              <a:cs typeface="Arial" pitchFamily="34" charset="0"/>
            </a:endParaRPr>
          </a:p>
          <a:p>
            <a:pPr marL="742950" lvl="1" indent="-28575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8C1515"/>
                </a:solidFill>
                <a:ea typeface="+mn-ea"/>
                <a:cs typeface="Arial"/>
              </a:rPr>
              <a:t>L</a:t>
            </a:r>
            <a:r>
              <a:rPr lang="en-US" sz="1600" dirty="0">
                <a:solidFill>
                  <a:srgbClr val="8C1515"/>
                </a:solidFill>
                <a:ea typeface="ＭＳ Ｐゴシック"/>
                <a:cs typeface="Arial"/>
              </a:rPr>
              <a:t>4 – new, with increased gradient</a:t>
            </a:r>
          </a:p>
        </p:txBody>
      </p:sp>
    </p:spTree>
    <p:extLst>
      <p:ext uri="{BB962C8B-B14F-4D97-AF65-F5344CB8AC3E}">
        <p14:creationId xmlns:p14="http://schemas.microsoft.com/office/powerpoint/2010/main" val="23135074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E14F7B7-F4D3-D61B-8C6E-B01BEF52B50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1F6C690-5C01-A166-E295-234EBD7B59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 dirty="0">
                <a:ea typeface="+mj-lt"/>
                <a:cs typeface="+mj-lt"/>
              </a:rPr>
              <a:t>Variational autoencoders for noise reduction in industrial LLRF systems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4F2668A-05DC-5DDB-1862-F0A2837E065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LLRF23 - SLAC Lab Highlights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D9E6F7F-AE33-9C8F-95AF-572C665C9CA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09601" y="1243584"/>
            <a:ext cx="6168886" cy="5065522"/>
          </a:xfrm>
        </p:spPr>
        <p:txBody>
          <a:bodyPr/>
          <a:lstStyle/>
          <a:p>
            <a:r>
              <a:rPr lang="en-US" dirty="0">
                <a:cs typeface="Calibri"/>
              </a:rPr>
              <a:t>Industrial systems are becoming increasingly complex </a:t>
            </a:r>
            <a:r>
              <a:rPr lang="en-US" dirty="0">
                <a:cs typeface="Calibri"/>
                <a:sym typeface="Wingdings" pitchFamily="2" charset="2"/>
              </a:rPr>
              <a:t> this increases the </a:t>
            </a:r>
            <a:r>
              <a:rPr lang="en-US" dirty="0">
                <a:cs typeface="Calibri"/>
              </a:rPr>
              <a:t>need for automation and more sophisticated control systems</a:t>
            </a:r>
          </a:p>
          <a:p>
            <a:endParaRPr lang="en-US" dirty="0">
              <a:cs typeface="Calibri"/>
            </a:endParaRPr>
          </a:p>
          <a:p>
            <a:r>
              <a:rPr lang="en-US" dirty="0">
                <a:cs typeface="Calibri"/>
              </a:rPr>
              <a:t>Comparison of noise reduction on RF signals of a simulated room temperature s-band system, using feedforward autoencoder, convolutional networks, variational recurrent autoencoder, and Kalman filters</a:t>
            </a:r>
          </a:p>
          <a:p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  <a:p>
            <a:endParaRPr lang="en-US" dirty="0"/>
          </a:p>
        </p:txBody>
      </p:sp>
      <p:pic>
        <p:nvPicPr>
          <p:cNvPr id="6" name="Picture 5" descr="A group of graphs showing different signals&#10;&#10;Description automatically generated with medium confidence">
            <a:extLst>
              <a:ext uri="{FF2B5EF4-FFF2-40B4-BE49-F238E27FC236}">
                <a16:creationId xmlns:a16="http://schemas.microsoft.com/office/drawing/2014/main" id="{9F89DE09-4904-A4F3-A20D-63F217EE5C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1348" y="1455372"/>
            <a:ext cx="4945428" cy="494542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0906BE-BC10-B655-02C8-5E66523F26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822" y="6163344"/>
            <a:ext cx="2836159" cy="55178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FCBA652-7D94-54BF-7E44-511C345BB551}"/>
              </a:ext>
            </a:extLst>
          </p:cNvPr>
          <p:cNvSpPr txBox="1"/>
          <p:nvPr/>
        </p:nvSpPr>
        <p:spPr>
          <a:xfrm>
            <a:off x="3678595" y="6318251"/>
            <a:ext cx="2326214" cy="369332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J. Edelen – Tue. AM</a:t>
            </a:r>
          </a:p>
        </p:txBody>
      </p:sp>
    </p:spTree>
    <p:extLst>
      <p:ext uri="{BB962C8B-B14F-4D97-AF65-F5344CB8AC3E}">
        <p14:creationId xmlns:p14="http://schemas.microsoft.com/office/powerpoint/2010/main" val="28622787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1652773-D558-C547-96CC-1C4BD0D93B8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1B014E4-4F74-BD5F-31D9-8A2D990CC8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>
                <a:cs typeface="Calibri Light"/>
              </a:rPr>
              <a:t>SRF cavity</a:t>
            </a:r>
            <a:r>
              <a:rPr lang="en-US" dirty="0">
                <a:cs typeface="Calibri Light"/>
              </a:rPr>
              <a:t> </a:t>
            </a:r>
            <a:r>
              <a:rPr lang="en-US" sz="2400" dirty="0">
                <a:cs typeface="Calibri Light"/>
              </a:rPr>
              <a:t>field and resonance controller based on DMD</a:t>
            </a:r>
            <a:br>
              <a:rPr lang="en-US" sz="2400" dirty="0">
                <a:cs typeface="Calibri Light"/>
              </a:rPr>
            </a:br>
            <a:r>
              <a:rPr lang="en-US" sz="2400" dirty="0">
                <a:cs typeface="Calibri Light"/>
              </a:rPr>
              <a:t>Initial Results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3E543F0-BC36-A24C-FC01-8FB3AB046F5E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/>
              <a:t>LLRF23 - SLAC Lab Highlights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6EEAB85-C71F-1AA9-B756-4DD64627A364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84032" y="1335278"/>
            <a:ext cx="6236645" cy="5065522"/>
          </a:xfrm>
        </p:spPr>
        <p:txBody>
          <a:bodyPr>
            <a:normAutofit fontScale="77500" lnSpcReduction="20000"/>
          </a:bodyPr>
          <a:lstStyle/>
          <a:p>
            <a:pPr marL="285750" indent="-285750">
              <a:buFont typeface="Arial"/>
              <a:buChar char="•"/>
            </a:pPr>
            <a:r>
              <a:rPr lang="en-US" dirty="0">
                <a:ea typeface="+mn-lt"/>
                <a:cs typeface="+mn-lt"/>
              </a:rPr>
              <a:t>Motivation: Decrease RF power consumption, cryogenic heat loads and costs by minimizing SRF cavity detuning due to microphonics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ea typeface="+mn-lt"/>
                <a:cs typeface="+mn-lt"/>
              </a:rPr>
              <a:t>Goal: Enhance SRF cavity stability and minimize SRF cavity detuning with a data-driven Model Predictive Control (MPC) based on the Dynamic Mode Decomposition (DMD) method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cs typeface="Calibri"/>
              </a:rPr>
              <a:t>The MDM model and the MPC controller have been </a:t>
            </a:r>
            <a:r>
              <a:rPr lang="en-US" b="1" dirty="0">
                <a:cs typeface="Calibri"/>
              </a:rPr>
              <a:t>validated with simulations</a:t>
            </a:r>
            <a:r>
              <a:rPr lang="en-US" dirty="0">
                <a:cs typeface="Calibri"/>
              </a:rPr>
              <a:t>. Results are promising </a:t>
            </a:r>
            <a:r>
              <a:rPr lang="en-US" dirty="0">
                <a:cs typeface="Calibri"/>
                <a:sym typeface="Wingdings" pitchFamily="2" charset="2"/>
              </a:rPr>
              <a:t> </a:t>
            </a:r>
            <a:r>
              <a:rPr lang="en-US" dirty="0">
                <a:cs typeface="Calibri"/>
              </a:rPr>
              <a:t>implementing the controller in a LCLS-II LLRF system.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cs typeface="Calibri"/>
              </a:rPr>
              <a:t>Collected RF and piezo waveforms from LCLS-II cavities, under specific conditions, to </a:t>
            </a:r>
            <a:r>
              <a:rPr lang="en-US" b="1" dirty="0">
                <a:cs typeface="Calibri"/>
              </a:rPr>
              <a:t>train the DMD model</a:t>
            </a:r>
            <a:r>
              <a:rPr lang="en-US" dirty="0">
                <a:cs typeface="Calibri"/>
              </a:rPr>
              <a:t>, and the prediction error is less than 3%</a:t>
            </a:r>
          </a:p>
          <a:p>
            <a:pPr marL="285750" indent="-285750">
              <a:buFont typeface="Arial"/>
              <a:buChar char="•"/>
            </a:pPr>
            <a:r>
              <a:rPr lang="en-US" b="1" dirty="0">
                <a:cs typeface="Calibri"/>
              </a:rPr>
              <a:t>Implementing the MPC </a:t>
            </a:r>
            <a:r>
              <a:rPr lang="en-US" dirty="0">
                <a:cs typeface="Calibri"/>
              </a:rPr>
              <a:t>on an FPGA of the resonance control chassis of the LCLS-II LLRF system</a:t>
            </a:r>
            <a:endParaRPr lang="en-US" dirty="0"/>
          </a:p>
        </p:txBody>
      </p:sp>
      <p:pic>
        <p:nvPicPr>
          <p:cNvPr id="8" name="Content Placeholder 3" descr="A diagram of a computer&#10;&#10;Description automatically generated">
            <a:extLst>
              <a:ext uri="{FF2B5EF4-FFF2-40B4-BE49-F238E27FC236}">
                <a16:creationId xmlns:a16="http://schemas.microsoft.com/office/drawing/2014/main" id="{EC93A7B1-0D13-3283-3E26-E5D3824F33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8227"/>
          <a:stretch/>
        </p:blipFill>
        <p:spPr>
          <a:xfrm>
            <a:off x="6220130" y="475496"/>
            <a:ext cx="6096000" cy="226602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C330727-449B-AD13-41A4-28E9064786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3312" y="2641600"/>
            <a:ext cx="5249636" cy="41148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51DF688-ACB1-514C-B6D7-D88B50EE9CAA}"/>
              </a:ext>
            </a:extLst>
          </p:cNvPr>
          <p:cNvSpPr txBox="1"/>
          <p:nvPr/>
        </p:nvSpPr>
        <p:spPr>
          <a:xfrm>
            <a:off x="2932043" y="6490252"/>
            <a:ext cx="2142638" cy="369332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J. Diaz – Wed. AM</a:t>
            </a:r>
          </a:p>
        </p:txBody>
      </p:sp>
    </p:spTree>
    <p:extLst>
      <p:ext uri="{BB962C8B-B14F-4D97-AF65-F5344CB8AC3E}">
        <p14:creationId xmlns:p14="http://schemas.microsoft.com/office/powerpoint/2010/main" val="26250016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72BF209-182A-FCA1-A8FB-50023A78BFD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ED1C4D2-B906-E139-3771-8777FC1306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 dirty="0">
                <a:latin typeface="+mj-lt"/>
              </a:rPr>
              <a:t>S-BAND TRANVERSE DEFLECTOR SYSTEM FOR LCLS-II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45AD535-1B76-042E-68EC-60851CA431D7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/>
              <a:t>LLRF23 - SLAC Lab Highlights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98260EF-C1F2-0D18-C6B4-CA90834EACED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231914" y="1370060"/>
            <a:ext cx="4608443" cy="3706897"/>
          </a:xfrm>
        </p:spPr>
        <p:txBody>
          <a:bodyPr>
            <a:normAutofit fontScale="70000" lnSpcReduction="2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 S-band Transverse Deflector (STCAV2) is a 2856 MHz deflecting cavity used for longitudinal beam diagnostics, such as, absolute electron bunch length, slice energy spread, and vertical slice emittance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 ATCA-based </a:t>
            </a:r>
            <a:r>
              <a:rPr lang="en-US" dirty="0"/>
              <a:t>LLRF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system consists of two advanced mezzanine cards (AMC cards) into a carrier with an FPGA for all signal processing, timing/triggers, interface to RTM and EPICS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370 MS/s ADCs and DACs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A8DA25C-72DD-10FC-ECEC-EBB4A0458F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4809" y="1324127"/>
            <a:ext cx="6096205" cy="44695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214F576-A172-2B43-C901-887F9C5399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914" y="5003528"/>
            <a:ext cx="6658412" cy="120348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4AEB6FE-A506-3FCD-A18E-C30CFCE358D8}"/>
              </a:ext>
            </a:extLst>
          </p:cNvPr>
          <p:cNvSpPr txBox="1"/>
          <p:nvPr/>
        </p:nvSpPr>
        <p:spPr>
          <a:xfrm>
            <a:off x="3269974" y="6403460"/>
            <a:ext cx="2262158" cy="369332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N. Ludlow – Poster</a:t>
            </a:r>
          </a:p>
        </p:txBody>
      </p:sp>
    </p:spTree>
    <p:extLst>
      <p:ext uri="{BB962C8B-B14F-4D97-AF65-F5344CB8AC3E}">
        <p14:creationId xmlns:p14="http://schemas.microsoft.com/office/powerpoint/2010/main" val="34821762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496C1B5-EE54-F390-0C8B-E09AFA23605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1EF340B-0BFC-09BE-22F6-3368C1B621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ffectLst/>
                <a:latin typeface="Lato" panose="020F0502020204030203" pitchFamily="34" charset="77"/>
              </a:rPr>
              <a:t>Other Activities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FC2ACFA-483B-719F-8EDF-46129157D064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LLRF23 - SLAC Lab Highlights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BCB9F6A-F3E0-5D56-59A2-98252AFE5F6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10168" y="1252729"/>
            <a:ext cx="6860904" cy="5065522"/>
          </a:xfrm>
        </p:spPr>
        <p:txBody>
          <a:bodyPr>
            <a:normAutofit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FW/SW Framework for SRF control</a:t>
            </a:r>
          </a:p>
          <a:p>
            <a:pPr marL="800100" lvl="1" indent="-342900"/>
            <a:r>
              <a:rPr lang="en-US" dirty="0"/>
              <a:t>CI/CD pipeline for testing and deploying the FPGA FW and embedded SW for the AMD Xilinx </a:t>
            </a:r>
            <a:r>
              <a:rPr lang="en-US" dirty="0" err="1"/>
              <a:t>MicroBlaze</a:t>
            </a:r>
            <a:r>
              <a:rPr lang="en-US" dirty="0"/>
              <a:t> processor</a:t>
            </a:r>
          </a:p>
          <a:p>
            <a:pPr marL="800100" lvl="1" indent="-342900"/>
            <a:r>
              <a:rPr lang="en-US" dirty="0"/>
              <a:t>First application is the ML based active resonance control system for LCLS-II cavities</a:t>
            </a:r>
          </a:p>
          <a:p>
            <a:pPr marL="800100" lvl="1" indent="-342900"/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Drift correction and compensation in LCLS-II</a:t>
            </a:r>
          </a:p>
          <a:p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SRF gun development for new low emittance injector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RF based synchronization for LCLS complex</a:t>
            </a:r>
          </a:p>
        </p:txBody>
      </p:sp>
      <p:pic>
        <p:nvPicPr>
          <p:cNvPr id="8" name="Picture Placeholder 43" descr="A diagram of a software application&#10;&#10;Description automatically generated">
            <a:extLst>
              <a:ext uri="{FF2B5EF4-FFF2-40B4-BE49-F238E27FC236}">
                <a16:creationId xmlns:a16="http://schemas.microsoft.com/office/drawing/2014/main" id="{10762013-9446-1E06-F28F-CC23EDACB0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7084" y="1335291"/>
            <a:ext cx="3694916" cy="2572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8D6B92A-15DA-67A7-BE9A-BC3AA7319CD1}"/>
              </a:ext>
            </a:extLst>
          </p:cNvPr>
          <p:cNvSpPr txBox="1"/>
          <p:nvPr/>
        </p:nvSpPr>
        <p:spPr>
          <a:xfrm>
            <a:off x="6190154" y="2621291"/>
            <a:ext cx="2198038" cy="369332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M. Donna – Poster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CCC8C32-7AE7-0722-A438-E1FEE083F7F7}"/>
              </a:ext>
            </a:extLst>
          </p:cNvPr>
          <p:cNvSpPr txBox="1"/>
          <p:nvPr/>
        </p:nvSpPr>
        <p:spPr>
          <a:xfrm>
            <a:off x="6746300" y="3940920"/>
            <a:ext cx="3283784" cy="369332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S. Murthy – Talk Monday PM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3A3D588-93A1-9932-2276-5B9756AFC539}"/>
              </a:ext>
            </a:extLst>
          </p:cNvPr>
          <p:cNvSpPr txBox="1"/>
          <p:nvPr/>
        </p:nvSpPr>
        <p:spPr>
          <a:xfrm>
            <a:off x="6190154" y="5265727"/>
            <a:ext cx="2287806" cy="369332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Not presented here</a:t>
            </a:r>
          </a:p>
        </p:txBody>
      </p:sp>
    </p:spTree>
    <p:extLst>
      <p:ext uri="{BB962C8B-B14F-4D97-AF65-F5344CB8AC3E}">
        <p14:creationId xmlns:p14="http://schemas.microsoft.com/office/powerpoint/2010/main" val="28917443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logo of a radio workshop&#10;&#10;Description automatically generated">
            <a:extLst>
              <a:ext uri="{FF2B5EF4-FFF2-40B4-BE49-F238E27FC236}">
                <a16:creationId xmlns:a16="http://schemas.microsoft.com/office/drawing/2014/main" id="{DAD05559-E2EC-77AE-02D9-E7E4FC243D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332" y="2369729"/>
            <a:ext cx="7772400" cy="3863923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0C57746-80EE-C8B4-5AEE-7F490FB4ECE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C592ED8-AD88-DE32-90A0-9346343745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152" y="172377"/>
            <a:ext cx="10804760" cy="75303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AB7512D-BAD8-4095-5F95-B040A12D1F16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LLRF23 - SLAC Lab Highlights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07B4A57-AF4D-9CC4-BBE7-09A84BF9BCF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95640" y="1474615"/>
            <a:ext cx="10811933" cy="1431477"/>
          </a:xfrm>
        </p:spPr>
        <p:txBody>
          <a:bodyPr>
            <a:normAutofit fontScale="85000" lnSpcReduction="20000"/>
          </a:bodyPr>
          <a:lstStyle/>
          <a:p>
            <a:pPr algn="ctr"/>
            <a:r>
              <a:rPr lang="en-US" sz="3600" b="1" dirty="0">
                <a:solidFill>
                  <a:srgbClr val="C00000"/>
                </a:solidFill>
              </a:rPr>
              <a:t>Thank you</a:t>
            </a:r>
          </a:p>
          <a:p>
            <a:pPr algn="ctr"/>
            <a:endParaRPr lang="en-US" sz="3600" dirty="0">
              <a:solidFill>
                <a:srgbClr val="C00000"/>
              </a:solidFill>
            </a:endParaRPr>
          </a:p>
          <a:p>
            <a:pPr algn="ctr"/>
            <a:r>
              <a:rPr lang="ko-KR" sz="2800" b="1" dirty="0">
                <a:solidFill>
                  <a:srgbClr val="FFFF00"/>
                </a:solidFill>
              </a:rPr>
              <a:t>감사합니다</a:t>
            </a:r>
            <a:endParaRPr lang="en-US" sz="3600" b="1" dirty="0">
              <a:solidFill>
                <a:srgbClr val="FFFF00"/>
              </a:solidFill>
            </a:endParaRPr>
          </a:p>
          <a:p>
            <a:pPr algn="ctr"/>
            <a:endParaRPr lang="en-US" sz="3600" b="1" dirty="0">
              <a:solidFill>
                <a:srgbClr val="FFFF00"/>
              </a:solidFill>
            </a:endParaRPr>
          </a:p>
          <a:p>
            <a:pPr algn="ctr"/>
            <a:endParaRPr lang="en-US" sz="36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27056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5B91E56-6289-5832-639D-4A5ED66DCF9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831503A-6676-A541-2B7A-3AF7C2A81F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LCLS-II First Light from SC </a:t>
            </a:r>
            <a:r>
              <a:rPr lang="en-US" dirty="0" err="1"/>
              <a:t>Linac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5479AC5-7A1D-9C65-5A2D-53C12BA7D0B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LLRF23 - SLAC Lab Highlights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1DD4459-D72C-BAB9-E092-B481C5F95880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A blue screen with a red circle&#10;&#10;Description automatically generated">
            <a:extLst>
              <a:ext uri="{FF2B5EF4-FFF2-40B4-BE49-F238E27FC236}">
                <a16:creationId xmlns:a16="http://schemas.microsoft.com/office/drawing/2014/main" id="{C87D1B0A-F802-03BA-5E44-46549E005D2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29581" y="1782639"/>
            <a:ext cx="5374579" cy="38474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6DB2827-F522-BDA2-FA76-0514638D04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766" y="1782639"/>
            <a:ext cx="5450655" cy="3847460"/>
          </a:xfrm>
          <a:prstGeom prst="rect">
            <a:avLst/>
          </a:prstGeom>
        </p:spPr>
      </p:pic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6DED3B94-B64E-623D-ACEF-B4B857288A70}"/>
              </a:ext>
            </a:extLst>
          </p:cNvPr>
          <p:cNvSpPr txBox="1">
            <a:spLocks/>
          </p:cNvSpPr>
          <p:nvPr/>
        </p:nvSpPr>
        <p:spPr>
          <a:xfrm>
            <a:off x="411766" y="1227901"/>
            <a:ext cx="6322873" cy="58737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Arial" pitchFamily="34" charset="0"/>
              <a:buNone/>
              <a:defRPr sz="2400" b="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-223838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Pct val="100000"/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690563" indent="-233363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bg2"/>
              </a:buClr>
              <a:buSzPct val="100000"/>
              <a:buFont typeface="Arial" pitchFamily="34" charset="0"/>
              <a:buChar char="-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914400" indent="-223838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bg2"/>
              </a:buClr>
              <a:buSzPct val="10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147763" indent="-233363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bg2"/>
              </a:buClr>
              <a:buSzPct val="100000"/>
              <a:buFont typeface="Arial" pitchFamily="34" charset="0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00000"/>
              </a:lnSpc>
              <a:buClr>
                <a:srgbClr val="8C1515"/>
              </a:buClr>
              <a:buFont typeface="Arial" pitchFamily="34" charset="0"/>
              <a:buChar char="•"/>
            </a:pPr>
            <a:r>
              <a:rPr lang="en-US" sz="1800" dirty="0"/>
              <a:t>SXR Undulator lasing achieved on 8/23/23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1152AF8-4980-C144-48C7-91EC164EEDFB}"/>
              </a:ext>
            </a:extLst>
          </p:cNvPr>
          <p:cNvSpPr/>
          <p:nvPr/>
        </p:nvSpPr>
        <p:spPr>
          <a:xfrm>
            <a:off x="7044516" y="1251053"/>
            <a:ext cx="40671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lnSpc>
                <a:spcPct val="100000"/>
              </a:lnSpc>
              <a:buClr>
                <a:srgbClr val="8C1515"/>
              </a:buClr>
              <a:buFont typeface="Arial" panose="020B0604020202020204" pitchFamily="34" charset="0"/>
              <a:buChar char="•"/>
            </a:pPr>
            <a:r>
              <a:rPr lang="en-US" dirty="0">
                <a:sym typeface="Wingdings" panose="05000000000000000000" pitchFamily="2" charset="2"/>
              </a:rPr>
              <a:t>HXR </a:t>
            </a:r>
            <a:r>
              <a:rPr lang="en-US" dirty="0" err="1">
                <a:sym typeface="Wingdings" panose="05000000000000000000" pitchFamily="2" charset="2"/>
              </a:rPr>
              <a:t>Undulator</a:t>
            </a:r>
            <a:r>
              <a:rPr lang="en-US" dirty="0">
                <a:sym typeface="Wingdings" panose="05000000000000000000" pitchFamily="2" charset="2"/>
              </a:rPr>
              <a:t> followed on 9/6/23</a:t>
            </a:r>
          </a:p>
        </p:txBody>
      </p:sp>
      <p:pic>
        <p:nvPicPr>
          <p:cNvPr id="13" name="Picture 12" descr="A diagram of a train&#10;&#10;Description automatically generated">
            <a:extLst>
              <a:ext uri="{FF2B5EF4-FFF2-40B4-BE49-F238E27FC236}">
                <a16:creationId xmlns:a16="http://schemas.microsoft.com/office/drawing/2014/main" id="{93D0CFD7-1912-7794-D91E-27A480A91C8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-173" b="60145"/>
          <a:stretch/>
        </p:blipFill>
        <p:spPr>
          <a:xfrm>
            <a:off x="232145" y="4607737"/>
            <a:ext cx="11249258" cy="212094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D8F0087-110C-A456-B79F-BC974B2D20C0}"/>
              </a:ext>
            </a:extLst>
          </p:cNvPr>
          <p:cNvSpPr txBox="1"/>
          <p:nvPr/>
        </p:nvSpPr>
        <p:spPr>
          <a:xfrm>
            <a:off x="3269974" y="6403460"/>
            <a:ext cx="2890535" cy="369332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A. </a:t>
            </a:r>
            <a:r>
              <a:rPr lang="en-US" b="1" dirty="0" err="1">
                <a:solidFill>
                  <a:srgbClr val="C00000"/>
                </a:solidFill>
              </a:rPr>
              <a:t>Benwell</a:t>
            </a:r>
            <a:r>
              <a:rPr lang="en-US" b="1" dirty="0">
                <a:solidFill>
                  <a:srgbClr val="C00000"/>
                </a:solidFill>
              </a:rPr>
              <a:t> – Monday PM</a:t>
            </a:r>
          </a:p>
        </p:txBody>
      </p:sp>
    </p:spTree>
    <p:extLst>
      <p:ext uri="{BB962C8B-B14F-4D97-AF65-F5344CB8AC3E}">
        <p14:creationId xmlns:p14="http://schemas.microsoft.com/office/powerpoint/2010/main" val="31169712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7911"/>
          <a:stretch/>
        </p:blipFill>
        <p:spPr>
          <a:xfrm>
            <a:off x="493513" y="4795819"/>
            <a:ext cx="3927411" cy="594359"/>
          </a:xfrm>
          <a:prstGeom prst="rect">
            <a:avLst/>
          </a:prstGeom>
        </p:spPr>
      </p:pic>
      <p:pic>
        <p:nvPicPr>
          <p:cNvPr id="10" name="Picture 2" descr="C:\Documents and Settings\mcdunn\Desktop\LBNL_Full_Logo_Final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95643" y="4652780"/>
            <a:ext cx="1412471" cy="1207663"/>
          </a:xfrm>
          <a:prstGeom prst="rect">
            <a:avLst/>
          </a:prstGeom>
          <a:noFill/>
        </p:spPr>
      </p:pic>
      <p:pic>
        <p:nvPicPr>
          <p:cNvPr id="11" name="Picture 39" descr="http://inside.anl.gov/resources/standards/images/logos/ANL_H_Black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96000" y="4820242"/>
            <a:ext cx="1904083" cy="886703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</p:spPr>
      </p:pic>
      <p:pic>
        <p:nvPicPr>
          <p:cNvPr id="12" name="Picture 2" descr="C:\Users\tor\Downloads\FermiLogo.tif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13559" y="6092393"/>
            <a:ext cx="2788319" cy="503247"/>
          </a:xfrm>
          <a:prstGeom prst="rect">
            <a:avLst/>
          </a:prstGeom>
          <a:noFill/>
        </p:spPr>
      </p:pic>
      <p:pic>
        <p:nvPicPr>
          <p:cNvPr id="13" name="Picture 12" descr="JLab_logo_white1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8525" y="5869351"/>
            <a:ext cx="3037867" cy="949332"/>
          </a:xfrm>
          <a:prstGeom prst="rect">
            <a:avLst/>
          </a:prstGeom>
        </p:spPr>
      </p:pic>
      <p:pic>
        <p:nvPicPr>
          <p:cNvPr id="14" name="Picture 13" descr="cornell university 2.gif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4266" y="5466891"/>
            <a:ext cx="1207233" cy="117422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508435" y="431199"/>
            <a:ext cx="6444867" cy="788002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/>
            <a:r>
              <a:rPr lang="en-US" sz="2000" b="1" dirty="0">
                <a:solidFill>
                  <a:srgbClr val="C00000"/>
                </a:solidFill>
              </a:rPr>
              <a:t>Special thanks to the entire LCLS-II collaboration for all their hard work to make this possible!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36937" y="1484920"/>
            <a:ext cx="3567572" cy="255368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9"/>
          <a:srcRect l="9465" t="8307" r="4398" b="12745"/>
          <a:stretch/>
        </p:blipFill>
        <p:spPr>
          <a:xfrm rot="10800000">
            <a:off x="8331200" y="4038601"/>
            <a:ext cx="3651813" cy="260843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201" y="279400"/>
            <a:ext cx="4099767" cy="23368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0768" y="1484920"/>
            <a:ext cx="3675624" cy="2960080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201FC5BC-3551-F8B3-5F54-69D852B9F6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1" y="2690062"/>
            <a:ext cx="2627813" cy="1978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27525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9686395-EF08-F1D7-17DA-6DDC0A67613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1DAE268-C968-1082-070F-AA150375BC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SRF Accelerator Overview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6B115C-F4D3-E70C-24DD-DF82A4DF305E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LLRF23 - SLAC Lab Highlights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3988675-383D-B455-D8DA-A3272D747E8F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B06C39C-6EAA-7AFE-B428-392E336114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158" y="1176013"/>
            <a:ext cx="11514084" cy="3382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8590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9686395-EF08-F1D7-17DA-6DDC0A67613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1DAE268-C968-1082-070F-AA150375BC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SRF Accelerator Overview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6B115C-F4D3-E70C-24DD-DF82A4DF305E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LLRF23 - SLAC Lab Highlights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3988675-383D-B455-D8DA-A3272D747E8F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B06C39C-6EAA-7AFE-B428-392E336114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158" y="1166074"/>
            <a:ext cx="11514084" cy="3382505"/>
          </a:xfrm>
          <a:prstGeom prst="rect">
            <a:avLst/>
          </a:prstGeom>
        </p:spPr>
      </p:pic>
      <p:pic>
        <p:nvPicPr>
          <p:cNvPr id="7" name="Picture 2" descr="C:\Data Files\LCLS-II\Layout Info\image2.png">
            <a:extLst>
              <a:ext uri="{FF2B5EF4-FFF2-40B4-BE49-F238E27FC236}">
                <a16:creationId xmlns:a16="http://schemas.microsoft.com/office/drawing/2014/main" id="{0F1A6432-F7A1-FAEE-5B56-F0EC1003FB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27304">
            <a:off x="213528" y="4195563"/>
            <a:ext cx="3707302" cy="1855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0599364-C3CE-D30A-9B88-4FF7389D2459}"/>
              </a:ext>
            </a:extLst>
          </p:cNvPr>
          <p:cNvSpPr/>
          <p:nvPr/>
        </p:nvSpPr>
        <p:spPr>
          <a:xfrm>
            <a:off x="418404" y="1182224"/>
            <a:ext cx="11512296" cy="3383280"/>
          </a:xfrm>
          <a:prstGeom prst="rect">
            <a:avLst/>
          </a:prstGeom>
          <a:solidFill>
            <a:schemeClr val="bg1">
              <a:alpha val="81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7899823-7471-69E7-685E-179D0A9FE838}"/>
              </a:ext>
            </a:extLst>
          </p:cNvPr>
          <p:cNvSpPr txBox="1"/>
          <p:nvPr/>
        </p:nvSpPr>
        <p:spPr>
          <a:xfrm>
            <a:off x="7197306" y="1646260"/>
            <a:ext cx="4156494" cy="1354217"/>
          </a:xfrm>
          <a:prstGeom prst="rect">
            <a:avLst/>
          </a:prstGeom>
          <a:solidFill>
            <a:srgbClr val="8C1515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40" tIns="45720" rIns="91440" bIns="45720" rtlCol="0" anchor="t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/>
                <a:ea typeface="Lato"/>
                <a:cs typeface="Lato"/>
              </a:rPr>
              <a:t>RF Photocathode Gun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/>
                <a:ea typeface="Lato"/>
                <a:cs typeface="Lato"/>
              </a:rPr>
              <a:t>35</a:t>
            </a:r>
            <a:r>
              <a:rPr lang="en-US" sz="2400" b="1">
                <a:solidFill>
                  <a:prstClr val="white"/>
                </a:solidFill>
                <a:latin typeface="Lato"/>
                <a:ea typeface="Lato"/>
                <a:cs typeface="Lato"/>
              </a:rPr>
              <a:t> 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/>
                <a:ea typeface="Lato"/>
                <a:cs typeface="Lato"/>
              </a:rPr>
              <a:t> 1.3 GHz Cryomodules</a:t>
            </a:r>
            <a:endParaRPr lang="en-US" sz="2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/>
              <a:ea typeface="Lato"/>
              <a:cs typeface="Lato"/>
            </a:endParaRP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/>
                <a:ea typeface="Lato"/>
                <a:cs typeface="Lato"/>
              </a:rPr>
              <a:t>2</a:t>
            </a:r>
            <a:r>
              <a:rPr lang="en-US" sz="2400" b="1">
                <a:solidFill>
                  <a:prstClr val="white"/>
                </a:solidFill>
                <a:latin typeface="Lato"/>
                <a:ea typeface="Lato"/>
                <a:cs typeface="Lato"/>
              </a:rPr>
              <a:t> 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/>
                <a:ea typeface="Lato"/>
                <a:cs typeface="Lato"/>
              </a:rPr>
              <a:t> </a:t>
            </a:r>
            <a:r>
              <a:rPr lang="en-US" sz="2400" b="1">
                <a:solidFill>
                  <a:prstClr val="white"/>
                </a:solidFill>
                <a:latin typeface="Lato"/>
                <a:ea typeface="Lato"/>
                <a:cs typeface="Lato"/>
              </a:rPr>
              <a:t>   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/>
                <a:ea typeface="Lato"/>
                <a:cs typeface="Lato"/>
              </a:rPr>
              <a:t>3.9 GHz Cryomodules</a:t>
            </a:r>
            <a:endParaRPr lang="en-US" sz="2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/>
              <a:ea typeface="Lato"/>
              <a:cs typeface="Lato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4CE0ED0-50F6-0872-9AF0-21DEFCBC3933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0156" y="3684721"/>
            <a:ext cx="8263792" cy="2663070"/>
          </a:xfrm>
          <a:prstGeom prst="rect">
            <a:avLst/>
          </a:prstGeom>
          <a:noFill/>
          <a:effectLst>
            <a:softEdge rad="3175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BEF621E-708C-8EE1-F1A1-27CE092F0ECE}"/>
              </a:ext>
            </a:extLst>
          </p:cNvPr>
          <p:cNvSpPr txBox="1"/>
          <p:nvPr/>
        </p:nvSpPr>
        <p:spPr>
          <a:xfrm>
            <a:off x="1854679" y="5699775"/>
            <a:ext cx="16190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Photocathode Gun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750 keV electrons</a:t>
            </a:r>
          </a:p>
        </p:txBody>
      </p:sp>
    </p:spTree>
    <p:extLst>
      <p:ext uri="{BB962C8B-B14F-4D97-AF65-F5344CB8AC3E}">
        <p14:creationId xmlns:p14="http://schemas.microsoft.com/office/powerpoint/2010/main" val="10385122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D487AFC-8A14-DF93-2BD6-46F18EF383B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9BC8789-FCF5-348C-A9C2-616A44E70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Relevant Performance Metrics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238D87A-661E-14A9-FA25-853BCBCD5B38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LLRF23 - SLAC Lab Highlights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7FE046DA-7491-5DDF-6DE7-79105AECC26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3653270"/>
              </p:ext>
            </p:extLst>
          </p:nvPr>
        </p:nvGraphicFramePr>
        <p:xfrm>
          <a:off x="800103" y="1204770"/>
          <a:ext cx="10298594" cy="5449134"/>
        </p:xfrm>
        <a:graphic>
          <a:graphicData uri="http://schemas.openxmlformats.org/drawingml/2006/table">
            <a:tbl>
              <a:tblPr/>
              <a:tblGrid>
                <a:gridCol w="3916871">
                  <a:extLst>
                    <a:ext uri="{9D8B030D-6E8A-4147-A177-3AD203B41FA5}">
                      <a16:colId xmlns:a16="http://schemas.microsoft.com/office/drawing/2014/main" val="3363026276"/>
                    </a:ext>
                  </a:extLst>
                </a:gridCol>
                <a:gridCol w="2160105">
                  <a:extLst>
                    <a:ext uri="{9D8B030D-6E8A-4147-A177-3AD203B41FA5}">
                      <a16:colId xmlns:a16="http://schemas.microsoft.com/office/drawing/2014/main" val="615868576"/>
                    </a:ext>
                  </a:extLst>
                </a:gridCol>
                <a:gridCol w="1953955">
                  <a:extLst>
                    <a:ext uri="{9D8B030D-6E8A-4147-A177-3AD203B41FA5}">
                      <a16:colId xmlns:a16="http://schemas.microsoft.com/office/drawing/2014/main" val="105432013"/>
                    </a:ext>
                  </a:extLst>
                </a:gridCol>
                <a:gridCol w="2267663">
                  <a:extLst>
                    <a:ext uri="{9D8B030D-6E8A-4147-A177-3AD203B41FA5}">
                      <a16:colId xmlns:a16="http://schemas.microsoft.com/office/drawing/2014/main" val="2044424573"/>
                    </a:ext>
                  </a:extLst>
                </a:gridCol>
              </a:tblGrid>
              <a:tr h="407589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600" b="1" i="0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</a:rPr>
                        <a:t>Performance Measure</a:t>
                      </a:r>
                      <a:r>
                        <a:rPr lang="en-US" sz="1600" b="0" i="0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</a:rPr>
                        <a:t>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68016" marR="68016" marT="34008" marB="34008" anchor="ctr">
                    <a:lnL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600" b="1" i="0" dirty="0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</a:rPr>
                        <a:t>Threshold </a:t>
                      </a:r>
                    </a:p>
                    <a:p>
                      <a:pPr algn="ctr" fontAlgn="base"/>
                      <a:r>
                        <a:rPr lang="en-US" sz="1050" b="1" i="0" dirty="0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</a:rPr>
                        <a:t>(5 kW beam)</a:t>
                      </a:r>
                      <a:r>
                        <a:rPr lang="en-US" sz="1050" b="0" i="0" dirty="0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</a:rPr>
                        <a:t>​</a:t>
                      </a:r>
                      <a:endParaRPr lang="en-US" sz="1800" b="0" i="0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68016" marR="68016" marT="34008" marB="34008" anchor="ctr">
                    <a:lnL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600" b="1" i="0" dirty="0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</a:rPr>
                        <a:t>Final</a:t>
                      </a:r>
                      <a:r>
                        <a:rPr lang="en-US" sz="1600" b="1" i="0" baseline="0" dirty="0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</a:rPr>
                        <a:t> o</a:t>
                      </a:r>
                      <a:r>
                        <a:rPr lang="en-US" sz="1600" b="1" i="0" dirty="0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</a:rPr>
                        <a:t>bjective </a:t>
                      </a:r>
                    </a:p>
                    <a:p>
                      <a:pPr algn="ctr" fontAlgn="base"/>
                      <a:r>
                        <a:rPr lang="en-US" sz="1050" b="1" i="0" dirty="0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</a:rPr>
                        <a:t>(120 kW beam)</a:t>
                      </a:r>
                      <a:r>
                        <a:rPr lang="en-US" sz="1050" b="0" i="0" dirty="0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</a:rPr>
                        <a:t>​</a:t>
                      </a:r>
                      <a:endParaRPr lang="en-US" sz="1800" b="0" i="0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68016" marR="68016" marT="34008" marB="34008" anchor="ctr">
                    <a:lnL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600" b="1" i="0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</a:rPr>
                        <a:t>Measurements</a:t>
                      </a:r>
                      <a:r>
                        <a:rPr lang="en-US" sz="1600" b="0" i="0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</a:rPr>
                        <a:t>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68016" marR="68016" marT="34008" marB="34008" anchor="ctr">
                    <a:lnL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19409044"/>
                  </a:ext>
                </a:extLst>
              </a:tr>
              <a:tr h="384652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100" b="0" i="0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</a:rPr>
                        <a:t>Variable gap undulators​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68016" marR="68016" marT="34008" marB="34008" anchor="ctr">
                    <a:lnL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100" b="0" i="0" dirty="0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</a:rPr>
                        <a:t>2 (soft and hard x‑ray)​</a:t>
                      </a:r>
                      <a:endParaRPr lang="en-US" sz="1800" b="0" i="0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68016" marR="68016" marT="34008" marB="34008" anchor="ctr">
                    <a:lnL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100" b="0" i="0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</a:rPr>
                        <a:t>2 (soft and hard x‑ray)​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68016" marR="68016" marT="34008" marB="34008" anchor="ctr">
                    <a:lnL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auto"/>
                      <a:r>
                        <a:rPr lang="en-US" sz="1600" b="0" i="0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</a:rPr>
                        <a:t>​</a:t>
                      </a:r>
                    </a:p>
                  </a:txBody>
                  <a:tcPr marL="68016" marR="68016" marT="34008" marB="34008" anchor="ctr">
                    <a:lnL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12464548"/>
                  </a:ext>
                </a:extLst>
              </a:tr>
              <a:tr h="312476">
                <a:tc gridSpan="3">
                  <a:txBody>
                    <a:bodyPr/>
                    <a:lstStyle/>
                    <a:p>
                      <a:pPr algn="ctr" fontAlgn="base"/>
                      <a:r>
                        <a:rPr lang="en-US" sz="1600" b="1" i="0" dirty="0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</a:rPr>
                        <a:t>Superconducting </a:t>
                      </a:r>
                      <a:r>
                        <a:rPr lang="en-US" sz="1600" b="1" i="0" dirty="0" err="1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</a:rPr>
                        <a:t>linac</a:t>
                      </a:r>
                      <a:r>
                        <a:rPr lang="en-US" sz="1600" b="1" i="0" dirty="0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</a:rPr>
                        <a:t>-based FEL system</a:t>
                      </a:r>
                      <a:r>
                        <a:rPr lang="en-US" sz="1600" b="0" i="0" dirty="0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</a:rPr>
                        <a:t>​</a:t>
                      </a:r>
                      <a:endParaRPr lang="en-US" sz="1800" b="0" i="0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68016" marR="68016" marT="34008" marB="34008" anchor="ctr">
                    <a:lnL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T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en-US" sz="1600" b="1" i="0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</a:rPr>
                        <a:t>​</a:t>
                      </a:r>
                    </a:p>
                  </a:txBody>
                  <a:tcPr marL="68016" marR="68016" marT="34008" marB="34008" anchor="ctr">
                    <a:lnL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1596970"/>
                  </a:ext>
                </a:extLst>
              </a:tr>
              <a:tr h="404098">
                <a:tc>
                  <a:txBody>
                    <a:bodyPr/>
                    <a:lstStyle/>
                    <a:p>
                      <a:pPr algn="l" fontAlgn="base"/>
                      <a:r>
                        <a:rPr lang="en-US" sz="1100" b="0" i="0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</a:rPr>
                        <a:t>Superconducting linac electron beam energy​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68016" marR="68016" marT="34008" marB="34008" anchor="ctr">
                    <a:lnL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100" b="0" i="0" dirty="0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</a:rPr>
                        <a:t>3.5 GeV​</a:t>
                      </a:r>
                      <a:endParaRPr lang="en-US" sz="1800" b="0" i="0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68016" marR="68016" marT="34008" marB="34008" anchor="ctr">
                    <a:lnL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E7A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100" b="0" i="0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</a:rPr>
                        <a:t>≥ 4 GeV​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68016" marR="68016" marT="34008" marB="34008" anchor="ctr">
                    <a:lnL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100" b="0" i="0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</a:rPr>
                        <a:t>Spectrometer bend (magnet strength, screen)​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68016" marR="68016" marT="34008" marB="34008" anchor="ctr">
                    <a:lnL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62778180"/>
                  </a:ext>
                </a:extLst>
              </a:tr>
              <a:tr h="236125">
                <a:tc>
                  <a:txBody>
                    <a:bodyPr/>
                    <a:lstStyle/>
                    <a:p>
                      <a:pPr algn="l" fontAlgn="base"/>
                      <a:r>
                        <a:rPr lang="en-US" sz="1100" b="0" i="0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</a:rPr>
                        <a:t>Electron bunch repetition rate​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68016" marR="68016" marT="34008" marB="34008" anchor="ctr">
                    <a:lnL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100" b="0" i="0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</a:rPr>
                        <a:t>93 kHz​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68016" marR="68016" marT="34008" marB="34008" anchor="ctr">
                    <a:lnL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E7A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100" b="0" i="0" dirty="0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</a:rPr>
                        <a:t>929 kHz​</a:t>
                      </a:r>
                      <a:endParaRPr lang="en-US" sz="1800" b="0" i="0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68016" marR="68016" marT="34008" marB="34008" anchor="ctr">
                    <a:lnL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100" b="0" i="0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</a:rPr>
                        <a:t>BPM’s, laser rate​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68016" marR="68016" marT="34008" marB="34008" anchor="ctr">
                    <a:lnL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54307083"/>
                  </a:ext>
                </a:extLst>
              </a:tr>
              <a:tr h="236125">
                <a:tc>
                  <a:txBody>
                    <a:bodyPr/>
                    <a:lstStyle/>
                    <a:p>
                      <a:pPr algn="l" fontAlgn="base"/>
                      <a:r>
                        <a:rPr lang="en-US" sz="1100" b="0" i="0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</a:rPr>
                        <a:t>Superconducting linac charge per bunch​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68016" marR="68016" marT="34008" marB="34008" anchor="ctr">
                    <a:lnL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100" b="0" i="0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</a:rPr>
                        <a:t>0.02 nC​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68016" marR="68016" marT="34008" marB="34008" anchor="ctr">
                    <a:lnL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E7A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77" rtl="0" eaLnBrk="1" fontAlgn="base" latinLnBrk="0" hangingPunct="1"/>
                      <a:r>
                        <a:rPr lang="en-US" sz="1100" b="0" i="0" kern="1200" dirty="0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  <a:ea typeface="+mn-ea"/>
                          <a:cs typeface="+mn-cs"/>
                        </a:rPr>
                        <a:t>0.1 </a:t>
                      </a:r>
                      <a:r>
                        <a:rPr lang="en-US" sz="1100" b="0" i="0" kern="1200" dirty="0" err="1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  <a:ea typeface="+mn-ea"/>
                          <a:cs typeface="+mn-cs"/>
                        </a:rPr>
                        <a:t>nC</a:t>
                      </a:r>
                      <a:r>
                        <a:rPr lang="en-US" sz="1100" b="0" i="0" kern="1200" dirty="0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  <a:ea typeface="+mn-ea"/>
                          <a:cs typeface="+mn-cs"/>
                        </a:rPr>
                        <a:t>​</a:t>
                      </a:r>
                    </a:p>
                  </a:txBody>
                  <a:tcPr marL="68016" marR="68016" marT="34008" marB="34008" anchor="ctr">
                    <a:lnL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100" b="0" i="0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</a:rPr>
                        <a:t>Toroid, Faraday cup​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68016" marR="68016" marT="34008" marB="34008" anchor="ctr">
                    <a:lnL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34809068"/>
                  </a:ext>
                </a:extLst>
              </a:tr>
              <a:tr h="384652">
                <a:tc>
                  <a:txBody>
                    <a:bodyPr/>
                    <a:lstStyle/>
                    <a:p>
                      <a:pPr algn="l" fontAlgn="base"/>
                      <a:r>
                        <a:rPr lang="en-US" sz="1100" b="0" i="0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</a:rPr>
                        <a:t>Photon beam energy range​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68016" marR="68016" marT="34008" marB="34008" anchor="ctr">
                    <a:lnL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100" b="0" i="0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</a:rPr>
                        <a:t>250–3,800 eV​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68016" marR="68016" marT="34008" marB="34008" anchor="ctr">
                    <a:lnL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E7A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77" rtl="0" eaLnBrk="1" fontAlgn="base" latinLnBrk="0" hangingPunct="1"/>
                      <a:r>
                        <a:rPr lang="en-US" sz="1100" b="0" i="0" kern="1200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  <a:ea typeface="+mn-ea"/>
                          <a:cs typeface="+mn-cs"/>
                        </a:rPr>
                        <a:t>200–5,000 eV​</a:t>
                      </a:r>
                    </a:p>
                  </a:txBody>
                  <a:tcPr marL="68016" marR="68016" marT="34008" marB="34008" anchor="ctr">
                    <a:lnL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100" b="0" i="0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</a:rPr>
                        <a:t>Absorption edges, spectrometer​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68016" marR="68016" marT="34008" marB="34008" anchor="ctr">
                    <a:lnL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2312876"/>
                  </a:ext>
                </a:extLst>
              </a:tr>
              <a:tr h="236125">
                <a:tc>
                  <a:txBody>
                    <a:bodyPr/>
                    <a:lstStyle/>
                    <a:p>
                      <a:pPr algn="l" fontAlgn="base"/>
                      <a:r>
                        <a:rPr lang="en-US" sz="1100" b="0" i="0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</a:rPr>
                        <a:t>High repetition rate capable end stations​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68016" marR="68016" marT="34008" marB="34008" anchor="ctr">
                    <a:lnL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100" b="0" i="0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</a:rPr>
                        <a:t>≥ 1​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68016" marR="68016" marT="34008" marB="34008" anchor="ctr">
                    <a:lnL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E7A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77" rtl="0" eaLnBrk="1" fontAlgn="base" latinLnBrk="0" hangingPunct="1"/>
                      <a:r>
                        <a:rPr lang="en-US" sz="1100" b="0" i="0" kern="1200" dirty="0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  <a:ea typeface="+mn-ea"/>
                          <a:cs typeface="+mn-cs"/>
                        </a:rPr>
                        <a:t>≥ 2​</a:t>
                      </a:r>
                    </a:p>
                  </a:txBody>
                  <a:tcPr marL="68016" marR="68016" marT="34008" marB="34008" anchor="ctr">
                    <a:lnL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100" b="0" i="0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</a:rPr>
                        <a:t>N/A​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68016" marR="68016" marT="34008" marB="34008" anchor="ctr">
                    <a:lnL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71399277"/>
                  </a:ext>
                </a:extLst>
              </a:tr>
              <a:tr h="538765">
                <a:tc>
                  <a:txBody>
                    <a:bodyPr/>
                    <a:lstStyle/>
                    <a:p>
                      <a:pPr algn="l" fontAlgn="base"/>
                      <a:r>
                        <a:rPr lang="it-IT" sz="1100" b="0" i="0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</a:rPr>
                        <a:t>FEL photon quantity (10</a:t>
                      </a:r>
                      <a:r>
                        <a:rPr lang="it-IT" sz="900" b="0" i="0" baseline="30000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</a:rPr>
                        <a:t>-3</a:t>
                      </a:r>
                      <a:r>
                        <a:rPr lang="it-IT" sz="1100" b="0" i="0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</a:rPr>
                        <a:t> BW) per bunch​</a:t>
                      </a:r>
                      <a:endParaRPr lang="it-IT" sz="1800" b="0" i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68016" marR="68016" marT="34008" marB="34008" anchor="ctr">
                    <a:lnL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100" b="0" i="0" dirty="0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</a:rPr>
                        <a:t>5x10</a:t>
                      </a:r>
                      <a:r>
                        <a:rPr lang="en-US" sz="900" b="0" i="0" baseline="30000" dirty="0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</a:rPr>
                        <a:t>8</a:t>
                      </a:r>
                      <a:r>
                        <a:rPr lang="en-US" sz="1100" b="0" i="0" dirty="0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</a:rPr>
                        <a:t> (10x spontaneous) @2,500 eV​</a:t>
                      </a:r>
                      <a:endParaRPr lang="en-US" sz="1800" b="0" i="0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68016" marR="68016" marT="34008" marB="34008" anchor="ctr">
                    <a:lnL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E7A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100" b="0" i="0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</a:rPr>
                        <a:t>&gt; 10</a:t>
                      </a:r>
                      <a:r>
                        <a:rPr lang="en-US" sz="900" b="0" i="0" baseline="30000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</a:rPr>
                        <a:t>11</a:t>
                      </a:r>
                      <a:r>
                        <a:rPr lang="en-US" sz="1100" b="0" i="0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</a:rPr>
                        <a:t> @ 3,800 eV​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68016" marR="68016" marT="34008" marB="34008" anchor="ctr">
                    <a:lnL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100" b="0" i="0" dirty="0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</a:rPr>
                        <a:t>Gas energy monitor, GMD, Spectrometer​</a:t>
                      </a:r>
                      <a:endParaRPr lang="en-US" sz="1800" b="0" i="0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68016" marR="68016" marT="34008" marB="34008" anchor="ctr">
                    <a:lnL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88588851"/>
                  </a:ext>
                </a:extLst>
              </a:tr>
              <a:tr h="343017">
                <a:tc gridSpan="3">
                  <a:txBody>
                    <a:bodyPr/>
                    <a:lstStyle/>
                    <a:p>
                      <a:pPr algn="ctr" fontAlgn="base"/>
                      <a:r>
                        <a:rPr lang="en-US" sz="1800" b="1" i="0" dirty="0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</a:rPr>
                        <a:t>Normal conducting </a:t>
                      </a:r>
                      <a:r>
                        <a:rPr lang="en-US" sz="1800" b="1" i="0" dirty="0" err="1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</a:rPr>
                        <a:t>linac</a:t>
                      </a:r>
                      <a:r>
                        <a:rPr lang="en-US" sz="1800" b="1" i="0" dirty="0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</a:rPr>
                        <a:t>-based system</a:t>
                      </a:r>
                      <a:r>
                        <a:rPr lang="en-US" sz="1800" b="0" i="0" dirty="0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</a:rPr>
                        <a:t>​</a:t>
                      </a:r>
                      <a:endParaRPr lang="en-US" sz="1800" b="0" i="0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68016" marR="68016" marT="34008" marB="34008" anchor="ctr">
                    <a:lnL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T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en-US" sz="1100" b="1" i="0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</a:rPr>
                        <a:t>​</a:t>
                      </a:r>
                    </a:p>
                  </a:txBody>
                  <a:tcPr marL="68016" marR="68016" marT="34008" marB="34008" anchor="ctr">
                    <a:lnL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8670983"/>
                  </a:ext>
                </a:extLst>
              </a:tr>
              <a:tr h="404098">
                <a:tc>
                  <a:txBody>
                    <a:bodyPr/>
                    <a:lstStyle/>
                    <a:p>
                      <a:pPr algn="l" fontAlgn="base"/>
                      <a:r>
                        <a:rPr lang="en-US" sz="1100" b="0" i="0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</a:rPr>
                        <a:t>Normal conducting linac electron beam energy​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68016" marR="68016" marT="34008" marB="34008" anchor="ctr">
                    <a:lnL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100" b="0" i="0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</a:rPr>
                        <a:t>13.6 GeV​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68016" marR="68016" marT="34008" marB="34008" anchor="ctr">
                    <a:lnL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E7A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100" b="0" i="0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</a:rPr>
                        <a:t>15 GeV​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68016" marR="68016" marT="34008" marB="34008" anchor="ctr">
                    <a:lnL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E7A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100" b="0" i="0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</a:rPr>
                        <a:t>Spectrometer bend (magnet strength, screen)​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68016" marR="68016" marT="34008" marB="34008" anchor="ctr">
                    <a:lnL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26697282"/>
                  </a:ext>
                </a:extLst>
              </a:tr>
              <a:tr h="236125">
                <a:tc>
                  <a:txBody>
                    <a:bodyPr/>
                    <a:lstStyle/>
                    <a:p>
                      <a:pPr algn="l" fontAlgn="base"/>
                      <a:r>
                        <a:rPr lang="en-US" sz="1100" b="0" i="0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</a:rPr>
                        <a:t>Electron bunch repetition rate​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68016" marR="68016" marT="34008" marB="34008" anchor="ctr">
                    <a:lnL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100" b="0" i="0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</a:rPr>
                        <a:t>120 Hz​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68016" marR="68016" marT="34008" marB="34008" anchor="ctr">
                    <a:lnL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E7A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100" b="0" i="0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</a:rPr>
                        <a:t>120 Hz​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68016" marR="68016" marT="34008" marB="34008" anchor="ctr">
                    <a:lnL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E7A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100" b="0" i="0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</a:rPr>
                        <a:t>BPM’s, laser rate​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68016" marR="68016" marT="34008" marB="34008" anchor="ctr">
                    <a:lnL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80005715"/>
                  </a:ext>
                </a:extLst>
              </a:tr>
              <a:tr h="236125">
                <a:tc>
                  <a:txBody>
                    <a:bodyPr/>
                    <a:lstStyle/>
                    <a:p>
                      <a:pPr algn="l" fontAlgn="base"/>
                      <a:r>
                        <a:rPr lang="en-US" sz="1100" b="0" i="0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</a:rPr>
                        <a:t>Normal conducting linac charge per bunch​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68016" marR="68016" marT="34008" marB="34008" anchor="ctr">
                    <a:lnL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100" b="0" i="0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</a:rPr>
                        <a:t>0.1 nC​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68016" marR="68016" marT="34008" marB="34008" anchor="ctr">
                    <a:lnL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E7A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100" b="0" i="0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</a:rPr>
                        <a:t>0.25 nC​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68016" marR="68016" marT="34008" marB="34008" anchor="ctr">
                    <a:lnL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E7A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100" b="0" i="0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</a:rPr>
                        <a:t>Toroid, Faraday cup​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68016" marR="68016" marT="34008" marB="34008" anchor="ctr">
                    <a:lnL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3807739"/>
                  </a:ext>
                </a:extLst>
              </a:tr>
              <a:tr h="384652">
                <a:tc>
                  <a:txBody>
                    <a:bodyPr/>
                    <a:lstStyle/>
                    <a:p>
                      <a:pPr algn="l" fontAlgn="base"/>
                      <a:r>
                        <a:rPr lang="en-US" sz="1100" b="0" i="0" dirty="0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</a:rPr>
                        <a:t>Photon beam energy range​</a:t>
                      </a:r>
                      <a:endParaRPr lang="en-US" sz="1800" b="0" i="0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68016" marR="68016" marT="34008" marB="34008" anchor="ctr">
                    <a:lnL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100" b="0" i="0" dirty="0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</a:rPr>
                        <a:t>1–15 </a:t>
                      </a:r>
                      <a:r>
                        <a:rPr lang="en-US" sz="1100" b="0" i="0" dirty="0" err="1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</a:rPr>
                        <a:t>keV</a:t>
                      </a:r>
                      <a:r>
                        <a:rPr lang="en-US" sz="1100" b="0" i="0" dirty="0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</a:rPr>
                        <a:t>​</a:t>
                      </a:r>
                      <a:endParaRPr lang="en-US" sz="1800" b="0" i="0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68016" marR="68016" marT="34008" marB="34008" anchor="ctr">
                    <a:lnL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E7A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100" b="0" i="0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</a:rPr>
                        <a:t>1–25k eV​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68016" marR="68016" marT="34008" marB="34008" anchor="ctr">
                    <a:lnL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E7A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100" b="0" i="0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</a:rPr>
                        <a:t>Absorption edges, spectrometer​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68016" marR="68016" marT="34008" marB="34008" anchor="ctr">
                    <a:lnL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3023281"/>
                  </a:ext>
                </a:extLst>
              </a:tr>
              <a:tr h="236125">
                <a:tc>
                  <a:txBody>
                    <a:bodyPr/>
                    <a:lstStyle/>
                    <a:p>
                      <a:pPr algn="l" fontAlgn="base"/>
                      <a:r>
                        <a:rPr lang="en-US" sz="1100" b="0" i="0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</a:rPr>
                        <a:t>Low repetition rate capable end stations​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68016" marR="68016" marT="34008" marB="34008" anchor="ctr">
                    <a:lnL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100" b="0" i="0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</a:rPr>
                        <a:t>≥ 2​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68016" marR="68016" marT="34008" marB="34008" anchor="ctr">
                    <a:lnL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E7A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100" b="0" i="0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</a:rPr>
                        <a:t>≥ 3​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68016" marR="68016" marT="34008" marB="34008" anchor="ctr">
                    <a:lnL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E7A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100" b="0" i="0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</a:rPr>
                        <a:t>N/A​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68016" marR="68016" marT="34008" marB="34008" anchor="ctr">
                    <a:lnL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41796723"/>
                  </a:ext>
                </a:extLst>
              </a:tr>
              <a:tr h="404098">
                <a:tc>
                  <a:txBody>
                    <a:bodyPr/>
                    <a:lstStyle/>
                    <a:p>
                      <a:pPr algn="l" fontAlgn="base"/>
                      <a:r>
                        <a:rPr lang="it-IT" sz="1100" b="0" i="0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</a:rPr>
                        <a:t>FEL photon quantity (10</a:t>
                      </a:r>
                      <a:r>
                        <a:rPr lang="it-IT" sz="900" b="0" i="0" baseline="30000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</a:rPr>
                        <a:t>-3</a:t>
                      </a:r>
                      <a:r>
                        <a:rPr lang="it-IT" sz="1100" b="0" i="0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</a:rPr>
                        <a:t> BW</a:t>
                      </a:r>
                      <a:r>
                        <a:rPr lang="it-IT" sz="900" b="0" i="0" baseline="30000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</a:rPr>
                        <a:t>a</a:t>
                      </a:r>
                      <a:r>
                        <a:rPr lang="it-IT" sz="1100" b="0" i="0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</a:rPr>
                        <a:t>) per bunch​</a:t>
                      </a:r>
                      <a:endParaRPr lang="it-IT" sz="1800" b="0" i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68016" marR="68016" marT="34008" marB="34008" anchor="ctr">
                    <a:lnL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100" b="0" i="0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</a:rPr>
                        <a:t>10</a:t>
                      </a:r>
                      <a:r>
                        <a:rPr lang="en-US" sz="900" b="0" i="0" baseline="30000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</a:rPr>
                        <a:t>10</a:t>
                      </a:r>
                      <a:r>
                        <a:rPr lang="en-US" sz="1100" b="0" i="0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</a:rPr>
                        <a:t> (lasing @ 15 keV)​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68016" marR="68016" marT="34008" marB="34008" anchor="ctr">
                    <a:lnL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E7A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100" b="0" i="0" dirty="0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</a:rPr>
                        <a:t>&gt; 10</a:t>
                      </a:r>
                      <a:r>
                        <a:rPr lang="en-US" sz="900" b="0" i="0" baseline="30000" dirty="0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</a:rPr>
                        <a:t>12</a:t>
                      </a:r>
                      <a:r>
                        <a:rPr lang="en-US" sz="1100" b="0" i="0" dirty="0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</a:rPr>
                        <a:t> @ 15 keV​</a:t>
                      </a:r>
                      <a:endParaRPr lang="en-US" sz="1800" b="0" i="0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68016" marR="68016" marT="34008" marB="34008" anchor="ctr">
                    <a:lnL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100" b="0" i="0" dirty="0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</a:rPr>
                        <a:t>Gas energy monitor, GMD, Spectrometer​</a:t>
                      </a:r>
                      <a:endParaRPr lang="en-US" sz="1800" b="0" i="0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68016" marR="68016" marT="34008" marB="34008" anchor="ctr">
                    <a:lnL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63089627"/>
                  </a:ext>
                </a:extLst>
              </a:tr>
            </a:tbl>
          </a:graphicData>
        </a:graphic>
      </p:graphicFrame>
      <p:sp>
        <p:nvSpPr>
          <p:cNvPr id="8" name="Rectangle: Rounded Corners 52">
            <a:extLst>
              <a:ext uri="{FF2B5EF4-FFF2-40B4-BE49-F238E27FC236}">
                <a16:creationId xmlns:a16="http://schemas.microsoft.com/office/drawing/2014/main" id="{5623E78B-ACF6-4040-C6BF-0DF043C19291}"/>
              </a:ext>
            </a:extLst>
          </p:cNvPr>
          <p:cNvSpPr/>
          <p:nvPr/>
        </p:nvSpPr>
        <p:spPr>
          <a:xfrm>
            <a:off x="800101" y="2311314"/>
            <a:ext cx="6105124" cy="1309206"/>
          </a:xfrm>
          <a:prstGeom prst="roundRect">
            <a:avLst/>
          </a:prstGeom>
          <a:noFill/>
          <a:ln w="57150">
            <a:solidFill>
              <a:srgbClr val="8C1515"/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351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5D40D4E-8460-8B20-776C-69DB772C1D4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AB5D73-1F36-80FE-2FB4-EA014B680B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LCLS-II High Rep Rate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ECEFFF-12C8-443F-F356-37A2B2342E44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LLRF23 - SLAC Lab Highlights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2F4DF25-1CC4-5C11-239C-F0932CC1F39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09600" y="1192696"/>
            <a:ext cx="6387547" cy="5116410"/>
          </a:xfrm>
        </p:spPr>
        <p:txBody>
          <a:bodyPr>
            <a:normAutofit/>
          </a:bodyPr>
          <a:lstStyle/>
          <a:p>
            <a:pPr marL="285750" indent="-285750">
              <a:buClr>
                <a:srgbClr val="8C1515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Repetition rate is set in the control system and verified by the last BPM prior to the beam dump</a:t>
            </a:r>
          </a:p>
          <a:p>
            <a:pPr marL="285750" indent="-285750">
              <a:buClr>
                <a:srgbClr val="8C1515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Repetition rate was ramped up to 93 kHz on 6/7 for the first time</a:t>
            </a:r>
          </a:p>
          <a:p>
            <a:pPr marL="285750" indent="-285750">
              <a:buClr>
                <a:srgbClr val="8C1515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Subsequent measurements were carried out at half the rate but at same beam power for additional testing</a:t>
            </a:r>
          </a:p>
          <a:p>
            <a:endParaRPr lang="en-US" sz="2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FF497B4-CB97-F71F-4210-166958AB84D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11" r="2111"/>
          <a:stretch/>
        </p:blipFill>
        <p:spPr>
          <a:xfrm>
            <a:off x="7215809" y="2158285"/>
            <a:ext cx="4680357" cy="3420655"/>
          </a:xfrm>
          <a:prstGeom prst="rect">
            <a:avLst/>
          </a:prstGeom>
          <a:ln>
            <a:solidFill>
              <a:schemeClr val="tx1"/>
            </a:solidFill>
          </a:ln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0515FDD-B5E7-B260-6CC3-8BAE03078F07}"/>
              </a:ext>
            </a:extLst>
          </p:cNvPr>
          <p:cNvSpPr txBox="1"/>
          <p:nvPr/>
        </p:nvSpPr>
        <p:spPr>
          <a:xfrm>
            <a:off x="7215808" y="1707258"/>
            <a:ext cx="4680357" cy="38472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Pulse Spacing Measurement on Last BPM</a:t>
            </a:r>
          </a:p>
        </p:txBody>
      </p:sp>
      <p:pic>
        <p:nvPicPr>
          <p:cNvPr id="8" name="Picture 7" descr="A picture containing text, diagram, plot, line&#10;&#10;Description automatically generated">
            <a:extLst>
              <a:ext uri="{FF2B5EF4-FFF2-40B4-BE49-F238E27FC236}">
                <a16:creationId xmlns:a16="http://schemas.microsoft.com/office/drawing/2014/main" id="{09E16974-846F-277A-F693-503FA822C4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839" y="3608387"/>
            <a:ext cx="4443831" cy="3110681"/>
          </a:xfrm>
          <a:prstGeom prst="rect">
            <a:avLst/>
          </a:prstGeom>
          <a:ln>
            <a:solidFill>
              <a:schemeClr val="tx1"/>
            </a:solidFill>
          </a:ln>
          <a:effectLst/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5D610A3-F89A-D24D-06EB-E149D0FA53F4}"/>
              </a:ext>
            </a:extLst>
          </p:cNvPr>
          <p:cNvSpPr txBox="1"/>
          <p:nvPr/>
        </p:nvSpPr>
        <p:spPr>
          <a:xfrm>
            <a:off x="7215808" y="5673230"/>
            <a:ext cx="4680358" cy="677108"/>
          </a:xfrm>
          <a:prstGeom prst="rect">
            <a:avLst/>
          </a:prstGeom>
          <a:solidFill>
            <a:srgbClr val="8C1515"/>
          </a:solidFill>
          <a:ln>
            <a:solidFill>
              <a:schemeClr val="tx1"/>
            </a:solidFill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Spacing of ~10.7 µs between pulses demonstrates 93 </a:t>
            </a:r>
            <a:r>
              <a:rPr kumimoji="0" lang="en-US" sz="19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kHZ</a:t>
            </a:r>
            <a:endParaRPr kumimoji="0" lang="en-US" sz="19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67601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D80ACA8-A81B-41E8-07C6-A653DBF4C51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BCE0161-B1E3-7010-5ECE-FC1D53F47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3.5 GeV Beam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300D08-DDB1-7C71-AC29-134F475097DF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LLRF23 - SLAC Lab Highlights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A03399B-9427-2EFB-8277-75159B9EE21D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62823" y="1407698"/>
            <a:ext cx="4896678" cy="5065522"/>
          </a:xfrm>
        </p:spPr>
        <p:txBody>
          <a:bodyPr/>
          <a:lstStyle/>
          <a:p>
            <a:pPr marL="344488" marR="0" lvl="0" indent="-344488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buSzTx/>
              <a:buFont typeface="+mj-lt"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Stable 3 GeV beam to BSY achieved on 10/28/22</a:t>
            </a:r>
          </a:p>
          <a:p>
            <a:pPr marL="344488" marR="0" lvl="0" indent="-344488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buSzTx/>
              <a:buFont typeface="+mj-lt"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Stable 3.5 GeV beam (on crest) to BSY achieved on 11/8/22</a:t>
            </a:r>
          </a:p>
          <a:p>
            <a:pPr marL="803275" marR="0" lvl="1" indent="-233363" algn="l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8C1515"/>
              </a:buClr>
              <a:buSzPct val="100000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Ran stably through end of November</a:t>
            </a:r>
          </a:p>
          <a:p>
            <a:pPr marL="344488" marR="0" lvl="0" indent="-344488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buSzTx/>
              <a:buFont typeface="+mj-lt"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3.5 GeV beam with L1 and L2 at nominal phase (off crest) at end of November</a:t>
            </a:r>
          </a:p>
          <a:p>
            <a:pPr marL="344488" marR="0" lvl="0" indent="-344488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buSzTx/>
              <a:buFont typeface="+mj-lt"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Lowered to 3 GeV for remaining beam tasks until December break</a:t>
            </a:r>
          </a:p>
          <a:p>
            <a:pPr marL="344488" marR="0" lvl="0" indent="-344488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buSzTx/>
              <a:buFont typeface="+mj-lt"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Following restart in May 2023, 3.5 GeV beam has been used exclusively</a:t>
            </a:r>
          </a:p>
          <a:p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E5B1292-554C-4DE9-123E-D491DA5EBD40}"/>
              </a:ext>
            </a:extLst>
          </p:cNvPr>
          <p:cNvSpPr txBox="1"/>
          <p:nvPr/>
        </p:nvSpPr>
        <p:spPr>
          <a:xfrm>
            <a:off x="6370230" y="1516239"/>
            <a:ext cx="3844636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Total Cavity Voltage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20BF270C-3B12-A3E8-96B2-4F6445078C22}"/>
              </a:ext>
            </a:extLst>
          </p:cNvPr>
          <p:cNvGrpSpPr/>
          <p:nvPr/>
        </p:nvGrpSpPr>
        <p:grpSpPr>
          <a:xfrm>
            <a:off x="5416826" y="2153895"/>
            <a:ext cx="6660226" cy="3084028"/>
            <a:chOff x="4885529" y="2153894"/>
            <a:chExt cx="7191523" cy="3356043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1DE49B4D-C67F-B0EB-8EEB-0A53524342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/>
          </p:blipFill>
          <p:spPr>
            <a:xfrm>
              <a:off x="4885529" y="2153894"/>
              <a:ext cx="7191523" cy="3356043"/>
            </a:xfrm>
            <a:prstGeom prst="rect">
              <a:avLst/>
            </a:prstGeom>
            <a:ln>
              <a:solidFill>
                <a:schemeClr val="tx1"/>
              </a:solidFill>
            </a:ln>
            <a:effectLst/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275597E-C461-E6EC-5D80-0E03601E4FDE}"/>
                </a:ext>
              </a:extLst>
            </p:cNvPr>
            <p:cNvSpPr txBox="1"/>
            <p:nvPr/>
          </p:nvSpPr>
          <p:spPr>
            <a:xfrm>
              <a:off x="5590355" y="2660535"/>
              <a:ext cx="42949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E86D4EB-E064-AB9E-26F8-830B2B410DBC}"/>
                </a:ext>
              </a:extLst>
            </p:cNvPr>
            <p:cNvSpPr txBox="1"/>
            <p:nvPr/>
          </p:nvSpPr>
          <p:spPr>
            <a:xfrm>
              <a:off x="6849678" y="2168946"/>
              <a:ext cx="42949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C2DB52E-B539-C801-B8EF-7D210E588575}"/>
                </a:ext>
              </a:extLst>
            </p:cNvPr>
            <p:cNvSpPr txBox="1"/>
            <p:nvPr/>
          </p:nvSpPr>
          <p:spPr>
            <a:xfrm>
              <a:off x="8481290" y="2168946"/>
              <a:ext cx="42949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087A609-923E-0A43-5C33-BBFDFA3138FF}"/>
                </a:ext>
              </a:extLst>
            </p:cNvPr>
            <p:cNvSpPr txBox="1"/>
            <p:nvPr/>
          </p:nvSpPr>
          <p:spPr>
            <a:xfrm>
              <a:off x="9028572" y="2660535"/>
              <a:ext cx="42949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96B41995-32E6-6E7F-8ECD-8509BDBC117E}"/>
                </a:ext>
              </a:extLst>
            </p:cNvPr>
            <p:cNvCxnSpPr>
              <a:cxnSpLocks/>
              <a:stCxn id="17" idx="1"/>
            </p:cNvCxnSpPr>
            <p:nvPr/>
          </p:nvCxnSpPr>
          <p:spPr>
            <a:xfrm flipH="1">
              <a:off x="6450205" y="2430556"/>
              <a:ext cx="399473" cy="251403"/>
            </a:xfrm>
            <a:prstGeom prst="straightConnector1">
              <a:avLst/>
            </a:prstGeom>
            <a:ln w="28575">
              <a:solidFill>
                <a:srgbClr val="8C151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64D985A2-6A83-CEB1-8D1E-44152537F4D6}"/>
                </a:ext>
              </a:extLst>
            </p:cNvPr>
            <p:cNvCxnSpPr>
              <a:cxnSpLocks/>
            </p:cNvCxnSpPr>
            <p:nvPr/>
          </p:nvCxnSpPr>
          <p:spPr>
            <a:xfrm>
              <a:off x="7249151" y="2414235"/>
              <a:ext cx="434063" cy="246300"/>
            </a:xfrm>
            <a:prstGeom prst="straightConnector1">
              <a:avLst/>
            </a:prstGeom>
            <a:ln w="28575">
              <a:solidFill>
                <a:srgbClr val="8C151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6ED4633-A24B-B8DA-7C40-C48E0364992D}"/>
                </a:ext>
              </a:extLst>
            </p:cNvPr>
            <p:cNvSpPr txBox="1"/>
            <p:nvPr/>
          </p:nvSpPr>
          <p:spPr>
            <a:xfrm>
              <a:off x="10777976" y="2168946"/>
              <a:ext cx="42949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</a:t>
              </a:r>
            </a:p>
          </p:txBody>
        </p:sp>
        <p:sp>
          <p:nvSpPr>
            <p:cNvPr id="24" name="Arrow: Right 21">
              <a:extLst>
                <a:ext uri="{FF2B5EF4-FFF2-40B4-BE49-F238E27FC236}">
                  <a16:creationId xmlns:a16="http://schemas.microsoft.com/office/drawing/2014/main" id="{C70C476E-D1DA-EAC2-C970-2C77B0834B4F}"/>
                </a:ext>
              </a:extLst>
            </p:cNvPr>
            <p:cNvSpPr/>
            <p:nvPr/>
          </p:nvSpPr>
          <p:spPr>
            <a:xfrm>
              <a:off x="9390888" y="3590577"/>
              <a:ext cx="530352" cy="411480"/>
            </a:xfrm>
            <a:prstGeom prst="rightArrow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6BF916E3-E45F-ABFA-222E-DADE3738DC50}"/>
              </a:ext>
            </a:extLst>
          </p:cNvPr>
          <p:cNvSpPr txBox="1"/>
          <p:nvPr/>
        </p:nvSpPr>
        <p:spPr>
          <a:xfrm>
            <a:off x="3269974" y="6403460"/>
            <a:ext cx="2890535" cy="369332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A. </a:t>
            </a:r>
            <a:r>
              <a:rPr lang="en-US" b="1" dirty="0" err="1">
                <a:solidFill>
                  <a:srgbClr val="C00000"/>
                </a:solidFill>
              </a:rPr>
              <a:t>Benwell</a:t>
            </a:r>
            <a:r>
              <a:rPr lang="en-US" b="1" dirty="0">
                <a:solidFill>
                  <a:srgbClr val="C00000"/>
                </a:solidFill>
              </a:rPr>
              <a:t> – Monday PM</a:t>
            </a:r>
          </a:p>
        </p:txBody>
      </p:sp>
    </p:spTree>
    <p:extLst>
      <p:ext uri="{BB962C8B-B14F-4D97-AF65-F5344CB8AC3E}">
        <p14:creationId xmlns:p14="http://schemas.microsoft.com/office/powerpoint/2010/main" val="14337876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3F7A630-938F-933C-E277-5B19215A922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F5FC14F-5025-84B7-2445-BC7E67FB67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LCLS-II LLRF System Overview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0933B6-BCFA-59F2-7A40-CEE08C6D4173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LLRF23 - SLAC Lab Highlights</a:t>
            </a:r>
          </a:p>
        </p:txBody>
      </p:sp>
      <p:sp>
        <p:nvSpPr>
          <p:cNvPr id="6" name="Text Placeholder 22">
            <a:extLst>
              <a:ext uri="{FF2B5EF4-FFF2-40B4-BE49-F238E27FC236}">
                <a16:creationId xmlns:a16="http://schemas.microsoft.com/office/drawing/2014/main" id="{027A93DA-33E1-1712-AD2E-5E04432CA267}"/>
              </a:ext>
            </a:extLst>
          </p:cNvPr>
          <p:cNvSpPr txBox="1">
            <a:spLocks/>
          </p:cNvSpPr>
          <p:nvPr/>
        </p:nvSpPr>
        <p:spPr>
          <a:xfrm>
            <a:off x="270617" y="1230580"/>
            <a:ext cx="5602454" cy="4898920"/>
          </a:xfrm>
          <a:prstGeom prst="rect">
            <a:avLst/>
          </a:prstGeom>
        </p:spPr>
        <p:txBody>
          <a:bodyPr numCol="2"/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Arial" pitchFamily="34" charset="0"/>
              <a:buNone/>
              <a:defRPr sz="2400" b="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-223838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Pct val="100000"/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690563" indent="-233363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bg2"/>
              </a:buClr>
              <a:buSzPct val="100000"/>
              <a:buFont typeface="Arial" pitchFamily="34" charset="0"/>
              <a:buChar char="-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914400" indent="-223838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bg2"/>
              </a:buClr>
              <a:buSzPct val="10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147763" indent="-233363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bg2"/>
              </a:buClr>
              <a:buSzPct val="100000"/>
              <a:buFont typeface="Arial" pitchFamily="34" charset="0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300" dirty="0"/>
              <a:t>Hardware/Firmware</a:t>
            </a:r>
          </a:p>
          <a:p>
            <a:pPr lvl="1"/>
            <a:r>
              <a:rPr lang="en-US" sz="1300" dirty="0"/>
              <a:t>Precision Receiver Chassis (PRC)</a:t>
            </a:r>
          </a:p>
          <a:p>
            <a:pPr lvl="2"/>
            <a:r>
              <a:rPr lang="en-US" sz="1300" dirty="0"/>
              <a:t>Exclusively for cavity signals</a:t>
            </a:r>
          </a:p>
          <a:p>
            <a:pPr lvl="2"/>
            <a:r>
              <a:rPr lang="en-US" sz="1300" dirty="0"/>
              <a:t>Fiber communication for high Isolation necessary for 0.01°/0.01%</a:t>
            </a:r>
          </a:p>
          <a:p>
            <a:r>
              <a:rPr lang="en-US" sz="1300" dirty="0"/>
              <a:t>RF Station (RFS) </a:t>
            </a:r>
          </a:p>
          <a:p>
            <a:pPr lvl="1"/>
            <a:r>
              <a:rPr lang="en-US" sz="1300" dirty="0"/>
              <a:t>Generates independent RF signal for 2 cavities</a:t>
            </a:r>
          </a:p>
          <a:p>
            <a:pPr lvl="1"/>
            <a:r>
              <a:rPr lang="en-US" sz="1300" dirty="0"/>
              <a:t>Forward, Reverse and SSA Drive signals</a:t>
            </a:r>
          </a:p>
          <a:p>
            <a:pPr lvl="1"/>
            <a:r>
              <a:rPr lang="en-US" sz="1300" dirty="0"/>
              <a:t>Detune frequency calculation, PI loop control</a:t>
            </a:r>
          </a:p>
          <a:p>
            <a:r>
              <a:rPr lang="en-US" sz="1300" dirty="0"/>
              <a:t>Resonance Control</a:t>
            </a:r>
          </a:p>
          <a:p>
            <a:pPr lvl="1"/>
            <a:r>
              <a:rPr lang="en-US" sz="1300" dirty="0"/>
              <a:t>Piezo Tuner Control</a:t>
            </a:r>
          </a:p>
          <a:p>
            <a:pPr lvl="1"/>
            <a:r>
              <a:rPr lang="en-US" sz="1300" dirty="0"/>
              <a:t>Stepper Motor Control   </a:t>
            </a:r>
          </a:p>
          <a:p>
            <a:pPr lvl="1"/>
            <a:r>
              <a:rPr lang="en-US" sz="1300" dirty="0"/>
              <a:t>Temperature Monitoring</a:t>
            </a:r>
          </a:p>
          <a:p>
            <a:pPr lvl="1"/>
            <a:r>
              <a:rPr lang="en-US" sz="1300" dirty="0"/>
              <a:t>Interlock processing</a:t>
            </a:r>
          </a:p>
          <a:p>
            <a:r>
              <a:rPr lang="en-US" sz="1300" dirty="0"/>
              <a:t>Software</a:t>
            </a:r>
          </a:p>
          <a:p>
            <a:pPr lvl="1"/>
            <a:r>
              <a:rPr lang="en-US" sz="1300" dirty="0"/>
              <a:t>Automated Scripting</a:t>
            </a:r>
          </a:p>
          <a:p>
            <a:pPr lvl="2"/>
            <a:r>
              <a:rPr lang="en-US" sz="1300" dirty="0"/>
              <a:t>Cavity and SSA characterization</a:t>
            </a:r>
          </a:p>
          <a:p>
            <a:pPr lvl="1"/>
            <a:r>
              <a:rPr lang="en-US" sz="1300" dirty="0"/>
              <a:t>Smooth transition between modes</a:t>
            </a:r>
          </a:p>
          <a:p>
            <a:pPr lvl="1"/>
            <a:r>
              <a:rPr lang="en-US" sz="1300" dirty="0"/>
              <a:t>Channel Access</a:t>
            </a:r>
          </a:p>
          <a:p>
            <a:r>
              <a:rPr lang="en-US" sz="1300" dirty="0"/>
              <a:t>EPICS</a:t>
            </a:r>
          </a:p>
          <a:p>
            <a:pPr lvl="1"/>
            <a:r>
              <a:rPr lang="en-US" sz="1300" dirty="0"/>
              <a:t>All control displays and waveform readouts</a:t>
            </a:r>
          </a:p>
          <a:p>
            <a:pPr lvl="1"/>
            <a:r>
              <a:rPr lang="en-US" sz="1300" dirty="0"/>
              <a:t>Cavity control interface</a:t>
            </a:r>
          </a:p>
          <a:p>
            <a:pPr lvl="1"/>
            <a:r>
              <a:rPr lang="en-US" sz="1300" dirty="0"/>
              <a:t>Modes of Operation</a:t>
            </a:r>
          </a:p>
          <a:p>
            <a:pPr lvl="1"/>
            <a:r>
              <a:rPr lang="en-US" sz="1300" dirty="0"/>
              <a:t>Hardware health 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0E1D38A-D0BD-1FDD-DF87-6D25C2FE234A}"/>
              </a:ext>
            </a:extLst>
          </p:cNvPr>
          <p:cNvGrpSpPr>
            <a:grpSpLocks noChangeAspect="1"/>
          </p:cNvGrpSpPr>
          <p:nvPr/>
        </p:nvGrpSpPr>
        <p:grpSpPr>
          <a:xfrm>
            <a:off x="5543550" y="1230580"/>
            <a:ext cx="6497926" cy="4933186"/>
            <a:chOff x="4085280" y="848479"/>
            <a:chExt cx="4951234" cy="3780671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7DF8601-23EC-F61C-0E8C-1AC836A72E04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085280" y="848479"/>
              <a:ext cx="4951234" cy="3780671"/>
              <a:chOff x="4558377" y="1888555"/>
              <a:chExt cx="4467225" cy="3411090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FDF3250D-D6CD-C4CB-2DFD-97A556950AE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558377" y="1888555"/>
                <a:ext cx="4467225" cy="3411090"/>
              </a:xfrm>
              <a:prstGeom prst="rect">
                <a:avLst/>
              </a:prstGeom>
            </p:spPr>
          </p:pic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0C748D86-F6B4-FFFD-0A4B-02CD52FBB971}"/>
                  </a:ext>
                </a:extLst>
              </p:cNvPr>
              <p:cNvCxnSpPr/>
              <p:nvPr/>
            </p:nvCxnSpPr>
            <p:spPr>
              <a:xfrm>
                <a:off x="4590127" y="1947202"/>
                <a:ext cx="0" cy="1646898"/>
              </a:xfrm>
              <a:prstGeom prst="line">
                <a:avLst/>
              </a:prstGeom>
              <a:ln w="3175">
                <a:prstDash val="dash"/>
                <a:headEnd type="none"/>
                <a:tailEnd type="non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1145C54F-A483-A743-F3C6-F7FC05E03DC6}"/>
                  </a:ext>
                </a:extLst>
              </p:cNvPr>
              <p:cNvCxnSpPr/>
              <p:nvPr/>
            </p:nvCxnSpPr>
            <p:spPr>
              <a:xfrm flipH="1" flipV="1">
                <a:off x="4592508" y="3587750"/>
                <a:ext cx="4184649" cy="6350"/>
              </a:xfrm>
              <a:prstGeom prst="line">
                <a:avLst/>
              </a:prstGeom>
              <a:ln w="3175">
                <a:prstDash val="dash"/>
                <a:headEnd type="none"/>
                <a:tailEnd type="non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EB9553BE-6EC0-4A81-8504-FABF3A98CD15}"/>
                  </a:ext>
                </a:extLst>
              </p:cNvPr>
              <p:cNvCxnSpPr/>
              <p:nvPr/>
            </p:nvCxnSpPr>
            <p:spPr>
              <a:xfrm flipH="1">
                <a:off x="4592508" y="1943100"/>
                <a:ext cx="2779842" cy="0"/>
              </a:xfrm>
              <a:prstGeom prst="line">
                <a:avLst/>
              </a:prstGeom>
              <a:ln w="3175">
                <a:prstDash val="dash"/>
                <a:headEnd type="none"/>
                <a:tailEnd type="non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6A916661-ED3C-4EA9-7859-A454C1574C2F}"/>
                  </a:ext>
                </a:extLst>
              </p:cNvPr>
              <p:cNvCxnSpPr/>
              <p:nvPr/>
            </p:nvCxnSpPr>
            <p:spPr>
              <a:xfrm>
                <a:off x="7372350" y="1943100"/>
                <a:ext cx="1404807" cy="825500"/>
              </a:xfrm>
              <a:prstGeom prst="line">
                <a:avLst/>
              </a:prstGeom>
              <a:ln w="3175">
                <a:prstDash val="dash"/>
                <a:headEnd type="none"/>
                <a:tailEnd type="non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6D7C93E9-A2B6-CD7D-A100-25178252348C}"/>
                  </a:ext>
                </a:extLst>
              </p:cNvPr>
              <p:cNvCxnSpPr/>
              <p:nvPr/>
            </p:nvCxnSpPr>
            <p:spPr>
              <a:xfrm flipH="1">
                <a:off x="8777157" y="2768600"/>
                <a:ext cx="4893" cy="812800"/>
              </a:xfrm>
              <a:prstGeom prst="line">
                <a:avLst/>
              </a:prstGeom>
              <a:ln w="3175">
                <a:prstDash val="dash"/>
                <a:headEnd type="none"/>
                <a:tailEnd type="non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040F5E4-C7BE-50B5-97CA-D593D3AB7926}"/>
                </a:ext>
              </a:extLst>
            </p:cNvPr>
            <p:cNvSpPr txBox="1"/>
            <p:nvPr/>
          </p:nvSpPr>
          <p:spPr>
            <a:xfrm>
              <a:off x="7086600" y="3028950"/>
              <a:ext cx="714935" cy="28880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US" sz="1600">
                  <a:solidFill>
                    <a:schemeClr val="accent2"/>
                  </a:solidFill>
                  <a:ea typeface="ＭＳ Ｐゴシック"/>
                  <a:cs typeface="Arial"/>
                </a:rPr>
                <a:t>7 kW</a:t>
              </a:r>
            </a:p>
          </p:txBody>
        </p:sp>
      </p:grp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AABF99CD-4CFA-7233-D5EB-1CCD5C83FA43}"/>
              </a:ext>
            </a:extLst>
          </p:cNvPr>
          <p:cNvSpPr txBox="1">
            <a:spLocks/>
          </p:cNvSpPr>
          <p:nvPr/>
        </p:nvSpPr>
        <p:spPr>
          <a:xfrm>
            <a:off x="2490787" y="6334125"/>
            <a:ext cx="7210425" cy="435176"/>
          </a:xfrm>
          <a:prstGeom prst="rect">
            <a:avLst/>
          </a:prstGeom>
          <a:solidFill>
            <a:srgbClr val="8C1515"/>
          </a:solidFill>
        </p:spPr>
        <p:txBody>
          <a:bodyPr/>
          <a:lstStyle>
            <a:lvl1pPr marL="0" marR="0" indent="0" algn="l" defTabSz="914377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FontTx/>
              <a:buNone/>
              <a:defRPr sz="2400" kern="1200">
                <a:solidFill>
                  <a:srgbClr val="8C1515"/>
                </a:solidFill>
                <a:latin typeface="Lato" panose="020F0502020204030203" pitchFamily="34" charset="77"/>
                <a:ea typeface="+mn-ea"/>
                <a:cs typeface="+mn-cs"/>
              </a:defRPr>
            </a:lvl1pPr>
            <a:lvl2pPr marL="457189" marR="0" indent="-168270" algn="l" defTabSz="914377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C1515"/>
              </a:buClr>
              <a:buSzPct val="120000"/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  <a:ea typeface="+mn-ea"/>
                <a:cs typeface="+mn-cs"/>
              </a:defRPr>
            </a:lvl2pPr>
            <a:lvl3pPr marL="627063" marR="0" indent="-166688" algn="l" defTabSz="914377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C1515"/>
              </a:buClr>
              <a:buSzPct val="120000"/>
              <a:buFont typeface="Lato" panose="020F0502020204030203" pitchFamily="34" charset="0"/>
              <a:buChar char="-"/>
              <a:tabLst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  <a:ea typeface="+mn-ea"/>
                <a:cs typeface="+mn-cs"/>
              </a:defRPr>
            </a:lvl3pPr>
            <a:lvl4pPr marL="801688" indent="-166688" algn="l" defTabSz="914377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8C1515"/>
              </a:buClr>
              <a:buSzPct val="120000"/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  <a:ea typeface="+mn-ea"/>
                <a:cs typeface="+mn-cs"/>
              </a:defRPr>
            </a:lvl4pPr>
            <a:lvl5pPr marL="971550" indent="-169863" algn="l" defTabSz="914377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8C1515"/>
              </a:buClr>
              <a:buSzPct val="120000"/>
              <a:buFont typeface="Lato" panose="020F0502020204030203" pitchFamily="34" charset="0"/>
              <a:buChar char="-"/>
              <a:tabLst/>
              <a:defRPr sz="1600" b="0" i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200" dirty="0">
                <a:solidFill>
                  <a:schemeClr val="bg1"/>
                </a:solidFill>
              </a:rPr>
              <a:t>LCLS-II-HE will have only minor LLRF system changes</a:t>
            </a:r>
          </a:p>
          <a:p>
            <a:pPr lvl="1" algn="ctr"/>
            <a:endParaRPr lang="en-US" sz="2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8043804"/>
      </p:ext>
    </p:extLst>
  </p:cSld>
  <p:clrMapOvr>
    <a:masterClrMapping/>
  </p:clrMapOvr>
</p:sld>
</file>

<file path=ppt/theme/theme1.xml><?xml version="1.0" encoding="utf-8"?>
<a:theme xmlns:a="http://schemas.openxmlformats.org/drawingml/2006/main" name="LastName_Title_DR201608">
  <a:themeElements>
    <a:clrScheme name="SLAC_RevisedPalette_2012">
      <a:dk1>
        <a:srgbClr val="000000"/>
      </a:dk1>
      <a:lt1>
        <a:sysClr val="window" lastClr="FFFFFF"/>
      </a:lt1>
      <a:dk2>
        <a:srgbClr val="E17000"/>
      </a:dk2>
      <a:lt2>
        <a:srgbClr val="A4001D"/>
      </a:lt2>
      <a:accent1>
        <a:srgbClr val="A4001D"/>
      </a:accent1>
      <a:accent2>
        <a:srgbClr val="E17000"/>
      </a:accent2>
      <a:accent3>
        <a:srgbClr val="4D4F53"/>
      </a:accent3>
      <a:accent4>
        <a:srgbClr val="545455"/>
      </a:accent4>
      <a:accent5>
        <a:srgbClr val="0099CC"/>
      </a:accent5>
      <a:accent6>
        <a:srgbClr val="69BE28"/>
      </a:accent6>
      <a:hlink>
        <a:srgbClr val="A4001D"/>
      </a:hlink>
      <a:folHlink>
        <a:srgbClr val="A4001D"/>
      </a:folHlink>
    </a:clrScheme>
    <a:fontScheme name="TH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15875">
          <a:solidFill>
            <a:srgbClr val="0070C0"/>
          </a:solidFill>
          <a:headEnd type="triangle"/>
          <a:tailEnd type="triangl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aa193e76-48d3-4833-91a1-ca9421d29917" xsi:nil="true"/>
    <lcf76f155ced4ddcb4097134ff3c332f xmlns="561dffe0-405f-43d2-bfc5-d5cafea86dad">
      <Terms xmlns="http://schemas.microsoft.com/office/infopath/2007/PartnerControls"/>
    </lcf76f155ced4ddcb4097134ff3c332f>
    <SharedWithUsers xmlns="aa193e76-48d3-4833-91a1-ca9421d29917">
      <UserInfo>
        <DisplayName>Lam, Briant K.</DisplayName>
        <AccountId>57</AccountId>
        <AccountType/>
      </UserInfo>
    </SharedWithUser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7DF8BFBAF269B4C87B389F1DF6535C1" ma:contentTypeVersion="14" ma:contentTypeDescription="Create a new document." ma:contentTypeScope="" ma:versionID="ea3ec28b72b220bb7121adb0640b1397">
  <xsd:schema xmlns:xsd="http://www.w3.org/2001/XMLSchema" xmlns:xs="http://www.w3.org/2001/XMLSchema" xmlns:p="http://schemas.microsoft.com/office/2006/metadata/properties" xmlns:ns2="561dffe0-405f-43d2-bfc5-d5cafea86dad" xmlns:ns3="aa193e76-48d3-4833-91a1-ca9421d29917" targetNamespace="http://schemas.microsoft.com/office/2006/metadata/properties" ma:root="true" ma:fieldsID="f33bc49d407a7ad81d781dd2855c7aa1" ns2:_="" ns3:_="">
    <xsd:import namespace="561dffe0-405f-43d2-bfc5-d5cafea86dad"/>
    <xsd:import namespace="aa193e76-48d3-4833-91a1-ca9421d2991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61dffe0-405f-43d2-bfc5-d5cafea86da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fd420da9-6cce-460f-935b-b5e0b28d9e7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2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193e76-48d3-4833-91a1-ca9421d29917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69e2a2e5-7710-43cb-9206-9500829342c8}" ma:internalName="TaxCatchAll" ma:showField="CatchAllData" ma:web="aa193e76-48d3-4833-91a1-ca9421d2991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63CA0B2-C92A-4250-80BD-4CC94E24645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8B31DC2-A12F-4D8C-8A62-8F894177EC73}">
  <ds:schemaRefs>
    <ds:schemaRef ds:uri="http://schemas.microsoft.com/office/2006/documentManagement/types"/>
    <ds:schemaRef ds:uri="http://purl.org/dc/dcmitype/"/>
    <ds:schemaRef ds:uri="http://schemas.openxmlformats.org/package/2006/metadata/core-properties"/>
    <ds:schemaRef ds:uri="aa193e76-48d3-4833-91a1-ca9421d29917"/>
    <ds:schemaRef ds:uri="http://purl.org/dc/terms/"/>
    <ds:schemaRef ds:uri="561dffe0-405f-43d2-bfc5-d5cafea86dad"/>
    <ds:schemaRef ds:uri="http://purl.org/dc/elements/1.1/"/>
    <ds:schemaRef ds:uri="http://schemas.microsoft.com/office/infopath/2007/PartnerControls"/>
    <ds:schemaRef ds:uri="http://schemas.microsoft.com/office/2006/metadata/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C97029B0-3A78-4831-BFA9-3928C9D514BA}">
  <ds:schemaRefs>
    <ds:schemaRef ds:uri="561dffe0-405f-43d2-bfc5-d5cafea86dad"/>
    <ds:schemaRef ds:uri="aa193e76-48d3-4833-91a1-ca9421d29917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20539</TotalTime>
  <Words>1438</Words>
  <Application>Microsoft Macintosh PowerPoint</Application>
  <PresentationFormat>Widescreen</PresentationFormat>
  <Paragraphs>290</Paragraphs>
  <Slides>19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Calibri</vt:lpstr>
      <vt:lpstr>Lato</vt:lpstr>
      <vt:lpstr>Segoe UI</vt:lpstr>
      <vt:lpstr>LastName_Title_DR201608</vt:lpstr>
      <vt:lpstr>SLAC highlights </vt:lpstr>
      <vt:lpstr>LCLS-II First Light from SC Linac</vt:lpstr>
      <vt:lpstr>PowerPoint Presentation</vt:lpstr>
      <vt:lpstr>SRF Accelerator Overview</vt:lpstr>
      <vt:lpstr>SRF Accelerator Overview</vt:lpstr>
      <vt:lpstr>Relevant Performance Metrics</vt:lpstr>
      <vt:lpstr>LCLS-II High Rep Rate</vt:lpstr>
      <vt:lpstr>3.5 GeV Beam</vt:lpstr>
      <vt:lpstr>LCLS-II LLRF System Overview</vt:lpstr>
      <vt:lpstr>LCLS-II LLRF Hardware</vt:lpstr>
      <vt:lpstr>RF Cavity Setup &amp; Control</vt:lpstr>
      <vt:lpstr>LCLS-II High Energy Upgrade Project</vt:lpstr>
      <vt:lpstr>LCLS-II-HE Project Goals</vt:lpstr>
      <vt:lpstr>LCLS-II-HR RF System Overview</vt:lpstr>
      <vt:lpstr>Variational autoencoders for noise reduction in industrial LLRF systems</vt:lpstr>
      <vt:lpstr>SRF cavity field and resonance controller based on DMD Initial Results</vt:lpstr>
      <vt:lpstr>S-BAND TRANVERSE DEFLECTOR SYSTEM FOR LCLS-II</vt:lpstr>
      <vt:lpstr>Other Activities</vt:lpstr>
      <vt:lpstr>PowerPoint Presentation</vt:lpstr>
    </vt:vector>
  </TitlesOfParts>
  <Company>SLAC National Accelerator Laboratory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Benwell, Andy</dc:creator>
  <cp:lastModifiedBy>ISSNAF Bay Area Chapter</cp:lastModifiedBy>
  <cp:revision>93</cp:revision>
  <dcterms:created xsi:type="dcterms:W3CDTF">2023-05-11T16:59:41Z</dcterms:created>
  <dcterms:modified xsi:type="dcterms:W3CDTF">2023-10-23T02:13:27Z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0x01010017DF8BFBAF269B4C87B389F1DF6535C1</vt:lpwstr>
  </property>
  <property fmtid="{D5CDD505-2E9C-101B-9397-08002B2CF9AE}" pid="3" name="MediaServiceImageTags">
    <vt:lpwstr/>
  </property>
</Properties>
</file>