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2404050" cy="43205400"/>
  <p:notesSz cx="9939338" cy="14368463"/>
  <p:defaultTextStyle>
    <a:defPPr>
      <a:defRPr lang="ko-KR"/>
    </a:defPPr>
    <a:lvl1pPr algn="l" rtl="0" fontAlgn="base" latinLnBrk="1">
      <a:spcBef>
        <a:spcPct val="0"/>
      </a:spcBef>
      <a:spcAft>
        <a:spcPct val="0"/>
      </a:spcAft>
      <a:defRPr kumimoji="1" sz="3000"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sz="3000"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sz="3000"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sz="3000"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sz="3000" kern="1200">
        <a:solidFill>
          <a:schemeClr val="tx1"/>
        </a:solidFill>
        <a:latin typeface="굴림" pitchFamily="50" charset="-127"/>
        <a:ea typeface="굴림" pitchFamily="50" charset="-127"/>
        <a:cs typeface="+mn-cs"/>
      </a:defRPr>
    </a:lvl5pPr>
    <a:lvl6pPr marL="2286000" algn="l" defTabSz="914400" rtl="0" eaLnBrk="1" latinLnBrk="1" hangingPunct="1">
      <a:defRPr kumimoji="1" sz="3000" kern="1200">
        <a:solidFill>
          <a:schemeClr val="tx1"/>
        </a:solidFill>
        <a:latin typeface="굴림" pitchFamily="50" charset="-127"/>
        <a:ea typeface="굴림" pitchFamily="50" charset="-127"/>
        <a:cs typeface="+mn-cs"/>
      </a:defRPr>
    </a:lvl6pPr>
    <a:lvl7pPr marL="2743200" algn="l" defTabSz="914400" rtl="0" eaLnBrk="1" latinLnBrk="1" hangingPunct="1">
      <a:defRPr kumimoji="1" sz="3000" kern="1200">
        <a:solidFill>
          <a:schemeClr val="tx1"/>
        </a:solidFill>
        <a:latin typeface="굴림" pitchFamily="50" charset="-127"/>
        <a:ea typeface="굴림" pitchFamily="50" charset="-127"/>
        <a:cs typeface="+mn-cs"/>
      </a:defRPr>
    </a:lvl7pPr>
    <a:lvl8pPr marL="3200400" algn="l" defTabSz="914400" rtl="0" eaLnBrk="1" latinLnBrk="1" hangingPunct="1">
      <a:defRPr kumimoji="1" sz="3000" kern="1200">
        <a:solidFill>
          <a:schemeClr val="tx1"/>
        </a:solidFill>
        <a:latin typeface="굴림" pitchFamily="50" charset="-127"/>
        <a:ea typeface="굴림" pitchFamily="50" charset="-127"/>
        <a:cs typeface="+mn-cs"/>
      </a:defRPr>
    </a:lvl8pPr>
    <a:lvl9pPr marL="3657600" algn="l" defTabSz="914400" rtl="0" eaLnBrk="1" latinLnBrk="1" hangingPunct="1">
      <a:defRPr kumimoji="1" sz="3000" kern="1200">
        <a:solidFill>
          <a:schemeClr val="tx1"/>
        </a:solidFill>
        <a:latin typeface="굴림" pitchFamily="50" charset="-127"/>
        <a:ea typeface="굴림" pitchFamily="50" charset="-127"/>
        <a:cs typeface="+mn-cs"/>
      </a:defRPr>
    </a:lvl9pPr>
  </p:defaultTextStyle>
  <p:extLst>
    <p:ext uri="{EFAFB233-063F-42B5-8137-9DF3F51BA10A}">
      <p15:sldGuideLst xmlns:p15="http://schemas.microsoft.com/office/powerpoint/2012/main">
        <p15:guide id="1" orient="horz" pos="10387">
          <p15:clr>
            <a:srgbClr val="A4A3A4"/>
          </p15:clr>
        </p15:guide>
        <p15:guide id="2" orient="horz" pos="3130">
          <p15:clr>
            <a:srgbClr val="A4A3A4"/>
          </p15:clr>
        </p15:guide>
        <p15:guide id="3" orient="horz" pos="25356">
          <p15:clr>
            <a:srgbClr val="A4A3A4"/>
          </p15:clr>
        </p15:guide>
        <p15:guide id="4" orient="horz" pos="4309">
          <p15:clr>
            <a:srgbClr val="A4A3A4"/>
          </p15:clr>
        </p15:guide>
        <p15:guide id="5" orient="horz" pos="9662">
          <p15:clr>
            <a:srgbClr val="A4A3A4"/>
          </p15:clr>
        </p15:guide>
        <p15:guide id="6" orient="horz" pos="26037">
          <p15:clr>
            <a:srgbClr val="A4A3A4"/>
          </p15:clr>
        </p15:guide>
        <p15:guide id="7" orient="horz" pos="27080">
          <p15:clr>
            <a:srgbClr val="A4A3A4"/>
          </p15:clr>
        </p15:guide>
        <p15:guide id="8" orient="horz" pos="14833">
          <p15:clr>
            <a:srgbClr val="A4A3A4"/>
          </p15:clr>
        </p15:guide>
        <p15:guide id="9" pos="20095">
          <p15:clr>
            <a:srgbClr val="A4A3A4"/>
          </p15:clr>
        </p15:guide>
        <p15:guide id="10" pos="10070">
          <p15:clr>
            <a:srgbClr val="A4A3A4"/>
          </p15:clr>
        </p15:guide>
        <p15:guide id="11" pos="10342">
          <p15:clr>
            <a:srgbClr val="A4A3A4"/>
          </p15:clr>
        </p15:guide>
        <p15:guide id="12" pos="5806">
          <p15:clr>
            <a:srgbClr val="A4A3A4"/>
          </p15:clr>
        </p15:guide>
        <p15:guide id="13" pos="363">
          <p15:clr>
            <a:srgbClr val="A4A3A4"/>
          </p15:clr>
        </p15:guide>
      </p15:sldGuideLst>
    </p:ext>
    <p:ext uri="{2D200454-40CA-4A62-9FC3-DE9A4176ACB9}">
      <p15:notesGuideLst xmlns:p15="http://schemas.microsoft.com/office/powerpoint/2012/main">
        <p15:guide id="1" orient="horz" pos="4525" userDrawn="1">
          <p15:clr>
            <a:srgbClr val="A4A3A4"/>
          </p15:clr>
        </p15:guide>
        <p15:guide id="2" pos="313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BBE0E3"/>
    <a:srgbClr val="008000"/>
    <a:srgbClr val="BC710C"/>
    <a:srgbClr val="0B54E7"/>
    <a:srgbClr val="B208F6"/>
    <a:srgbClr val="F806DB"/>
    <a:srgbClr val="07B8C1"/>
    <a:srgbClr val="09DEE9"/>
    <a:srgbClr val="C4B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보통 스타일 2 - 강조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보통 스타일 2 - 강조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보통 스타일 3 - 강조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보통 스타일 3 - 강조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밝은 스타일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20" autoAdjust="0"/>
    <p:restoredTop sz="94737" autoAdjust="0"/>
  </p:normalViewPr>
  <p:slideViewPr>
    <p:cSldViewPr showGuides="1">
      <p:cViewPr>
        <p:scale>
          <a:sx n="25" d="100"/>
          <a:sy n="25" d="100"/>
        </p:scale>
        <p:origin x="2586" y="-852"/>
      </p:cViewPr>
      <p:guideLst>
        <p:guide orient="horz" pos="10387"/>
        <p:guide orient="horz" pos="3130"/>
        <p:guide orient="horz" pos="25356"/>
        <p:guide orient="horz" pos="4309"/>
        <p:guide orient="horz" pos="9662"/>
        <p:guide orient="horz" pos="26037"/>
        <p:guide orient="horz" pos="27080"/>
        <p:guide orient="horz" pos="14833"/>
        <p:guide pos="20095"/>
        <p:guide pos="10070"/>
        <p:guide pos="10342"/>
        <p:guide pos="5806"/>
        <p:guide pos="363"/>
      </p:guideLst>
    </p:cSldViewPr>
  </p:slideViewPr>
  <p:notesTextViewPr>
    <p:cViewPr>
      <p:scale>
        <a:sx n="100" d="100"/>
        <a:sy n="100" d="100"/>
      </p:scale>
      <p:origin x="0" y="0"/>
    </p:cViewPr>
  </p:notesTextViewPr>
  <p:notesViewPr>
    <p:cSldViewPr>
      <p:cViewPr varScale="1">
        <p:scale>
          <a:sx n="64" d="100"/>
          <a:sy n="64" d="100"/>
        </p:scale>
        <p:origin x="-3168" y="-120"/>
      </p:cViewPr>
      <p:guideLst>
        <p:guide orient="horz" pos="4525"/>
        <p:guide pos="3131"/>
      </p:guideLst>
    </p:cSldViewPr>
  </p:notesViewPr>
  <p:gridSpacing cx="72010" cy="7201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2"/>
            <a:ext cx="4307967" cy="718994"/>
          </a:xfrm>
          <a:prstGeom prst="rect">
            <a:avLst/>
          </a:prstGeom>
        </p:spPr>
        <p:txBody>
          <a:bodyPr vert="horz" lIns="131822" tIns="65911" rIns="131822" bIns="65911" rtlCol="0"/>
          <a:lstStyle>
            <a:lvl1pPr algn="l">
              <a:defRPr sz="1700"/>
            </a:lvl1pPr>
          </a:lstStyle>
          <a:p>
            <a:endParaRPr lang="ko-KR" altLang="en-US"/>
          </a:p>
        </p:txBody>
      </p:sp>
      <p:sp>
        <p:nvSpPr>
          <p:cNvPr id="3" name="날짜 개체 틀 2"/>
          <p:cNvSpPr>
            <a:spLocks noGrp="1"/>
          </p:cNvSpPr>
          <p:nvPr>
            <p:ph type="dt" idx="1"/>
          </p:nvPr>
        </p:nvSpPr>
        <p:spPr>
          <a:xfrm>
            <a:off x="5629077" y="2"/>
            <a:ext cx="4307967" cy="718994"/>
          </a:xfrm>
          <a:prstGeom prst="rect">
            <a:avLst/>
          </a:prstGeom>
        </p:spPr>
        <p:txBody>
          <a:bodyPr vert="horz" lIns="131822" tIns="65911" rIns="131822" bIns="65911" rtlCol="0"/>
          <a:lstStyle>
            <a:lvl1pPr algn="r">
              <a:defRPr sz="1700"/>
            </a:lvl1pPr>
          </a:lstStyle>
          <a:p>
            <a:fld id="{32AEBA51-A444-4927-9FBE-EB193FB53DBE}" type="datetimeFigureOut">
              <a:rPr lang="ko-KR" altLang="en-US" smtClean="0"/>
              <a:t>2023-10-23</a:t>
            </a:fld>
            <a:endParaRPr lang="ko-KR" altLang="en-US"/>
          </a:p>
        </p:txBody>
      </p:sp>
      <p:sp>
        <p:nvSpPr>
          <p:cNvPr id="4" name="슬라이드 이미지 개체 틀 3"/>
          <p:cNvSpPr>
            <a:spLocks noGrp="1" noRot="1" noChangeAspect="1"/>
          </p:cNvSpPr>
          <p:nvPr>
            <p:ph type="sldImg" idx="2"/>
          </p:nvPr>
        </p:nvSpPr>
        <p:spPr>
          <a:xfrm>
            <a:off x="2947988" y="1076325"/>
            <a:ext cx="4043362" cy="5391150"/>
          </a:xfrm>
          <a:prstGeom prst="rect">
            <a:avLst/>
          </a:prstGeom>
          <a:noFill/>
          <a:ln w="12700">
            <a:solidFill>
              <a:prstClr val="black"/>
            </a:solidFill>
          </a:ln>
        </p:spPr>
        <p:txBody>
          <a:bodyPr vert="horz" lIns="131822" tIns="65911" rIns="131822" bIns="65911" rtlCol="0" anchor="ctr"/>
          <a:lstStyle/>
          <a:p>
            <a:endParaRPr lang="ko-KR" altLang="en-US"/>
          </a:p>
        </p:txBody>
      </p:sp>
      <p:sp>
        <p:nvSpPr>
          <p:cNvPr id="5" name="슬라이드 노트 개체 틀 4"/>
          <p:cNvSpPr>
            <a:spLocks noGrp="1"/>
          </p:cNvSpPr>
          <p:nvPr>
            <p:ph type="body" sz="quarter" idx="3"/>
          </p:nvPr>
        </p:nvSpPr>
        <p:spPr>
          <a:xfrm>
            <a:off x="994854" y="6824735"/>
            <a:ext cx="7949632" cy="6466379"/>
          </a:xfrm>
          <a:prstGeom prst="rect">
            <a:avLst/>
          </a:prstGeom>
        </p:spPr>
        <p:txBody>
          <a:bodyPr vert="horz" lIns="131822" tIns="65911" rIns="131822" bIns="65911"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1" y="13647188"/>
            <a:ext cx="4307967" cy="718993"/>
          </a:xfrm>
          <a:prstGeom prst="rect">
            <a:avLst/>
          </a:prstGeom>
        </p:spPr>
        <p:txBody>
          <a:bodyPr vert="horz" lIns="131822" tIns="65911" rIns="131822" bIns="65911" rtlCol="0" anchor="b"/>
          <a:lstStyle>
            <a:lvl1pPr algn="l">
              <a:defRPr sz="1700"/>
            </a:lvl1pPr>
          </a:lstStyle>
          <a:p>
            <a:endParaRPr lang="ko-KR" altLang="en-US"/>
          </a:p>
        </p:txBody>
      </p:sp>
      <p:sp>
        <p:nvSpPr>
          <p:cNvPr id="7" name="슬라이드 번호 개체 틀 6"/>
          <p:cNvSpPr>
            <a:spLocks noGrp="1"/>
          </p:cNvSpPr>
          <p:nvPr>
            <p:ph type="sldNum" sz="quarter" idx="5"/>
          </p:nvPr>
        </p:nvSpPr>
        <p:spPr>
          <a:xfrm>
            <a:off x="5629077" y="13647188"/>
            <a:ext cx="4307967" cy="718993"/>
          </a:xfrm>
          <a:prstGeom prst="rect">
            <a:avLst/>
          </a:prstGeom>
        </p:spPr>
        <p:txBody>
          <a:bodyPr vert="horz" lIns="131822" tIns="65911" rIns="131822" bIns="65911" rtlCol="0" anchor="b"/>
          <a:lstStyle>
            <a:lvl1pPr algn="r">
              <a:defRPr sz="1700"/>
            </a:lvl1pPr>
          </a:lstStyle>
          <a:p>
            <a:fld id="{68C20DBC-F5D7-46F7-9351-5C6A3185AF40}" type="slidenum">
              <a:rPr lang="ko-KR" altLang="en-US" smtClean="0"/>
              <a:t>‹#›</a:t>
            </a:fld>
            <a:endParaRPr lang="ko-KR" altLang="en-US"/>
          </a:p>
        </p:txBody>
      </p:sp>
    </p:spTree>
    <p:extLst>
      <p:ext uri="{BB962C8B-B14F-4D97-AF65-F5344CB8AC3E}">
        <p14:creationId xmlns:p14="http://schemas.microsoft.com/office/powerpoint/2010/main" val="352839206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20838" y="1730375"/>
            <a:ext cx="29162375" cy="7200900"/>
          </a:xfrm>
          <a:prstGeom prst="rect">
            <a:avLst/>
          </a:prstGeom>
          <a:noFill/>
          <a:ln w="9525">
            <a:noFill/>
            <a:miter lim="800000"/>
            <a:headEnd/>
            <a:tailEnd/>
          </a:ln>
        </p:spPr>
        <p:txBody>
          <a:bodyPr vert="horz" wrap="square" lIns="432054" tIns="216027" rIns="432054" bIns="216027" numCol="1" anchor="ctr" anchorCtr="0" compatLnSpc="1">
            <a:prstTxWarp prst="textNoShape">
              <a:avLst/>
            </a:prstTxWarp>
          </a:bodyPr>
          <a:lstStyle/>
          <a:p>
            <a:pPr lvl="0"/>
            <a:r>
              <a:rPr lang="ko-KR" altLang="en-US" smtClean="0"/>
              <a:t>마스터 제목 스타일 편집</a:t>
            </a:r>
          </a:p>
        </p:txBody>
      </p:sp>
      <p:sp>
        <p:nvSpPr>
          <p:cNvPr id="1027" name="Rectangle 3"/>
          <p:cNvSpPr>
            <a:spLocks noGrp="1" noChangeArrowheads="1"/>
          </p:cNvSpPr>
          <p:nvPr>
            <p:ph type="body" idx="1"/>
          </p:nvPr>
        </p:nvSpPr>
        <p:spPr bwMode="auto">
          <a:xfrm>
            <a:off x="1620838" y="10080625"/>
            <a:ext cx="29162375" cy="28514675"/>
          </a:xfrm>
          <a:prstGeom prst="rect">
            <a:avLst/>
          </a:prstGeom>
          <a:noFill/>
          <a:ln w="9525">
            <a:noFill/>
            <a:miter lim="800000"/>
            <a:headEnd/>
            <a:tailEnd/>
          </a:ln>
        </p:spPr>
        <p:txBody>
          <a:bodyPr vert="horz" wrap="square" lIns="432054" tIns="216027" rIns="432054" bIns="216027"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1028" name="Rectangle 4"/>
          <p:cNvSpPr>
            <a:spLocks noGrp="1" noChangeArrowheads="1"/>
          </p:cNvSpPr>
          <p:nvPr>
            <p:ph type="dt" sz="half" idx="2"/>
          </p:nvPr>
        </p:nvSpPr>
        <p:spPr bwMode="auto">
          <a:xfrm>
            <a:off x="1620838" y="39344600"/>
            <a:ext cx="7559675" cy="3000375"/>
          </a:xfrm>
          <a:prstGeom prst="rect">
            <a:avLst/>
          </a:prstGeom>
          <a:noFill/>
          <a:ln w="9525">
            <a:noFill/>
            <a:miter lim="800000"/>
            <a:headEnd/>
            <a:tailEnd/>
          </a:ln>
          <a:effectLst/>
        </p:spPr>
        <p:txBody>
          <a:bodyPr vert="horz" wrap="square" lIns="432054" tIns="216027" rIns="432054" bIns="216027" numCol="1" anchor="t" anchorCtr="0" compatLnSpc="1">
            <a:prstTxWarp prst="textNoShape">
              <a:avLst/>
            </a:prstTxWarp>
          </a:bodyPr>
          <a:lstStyle>
            <a:lvl1pPr>
              <a:defRPr sz="6600">
                <a:latin typeface="굴림" pitchFamily="50" charset="-127"/>
                <a:ea typeface="굴림" pitchFamily="50" charset="-127"/>
              </a:defRPr>
            </a:lvl1pPr>
          </a:lstStyle>
          <a:p>
            <a:pPr>
              <a:defRPr/>
            </a:pPr>
            <a:endParaRPr lang="en-US" altLang="ko-KR"/>
          </a:p>
        </p:txBody>
      </p:sp>
      <p:sp>
        <p:nvSpPr>
          <p:cNvPr id="1029" name="Rectangle 5"/>
          <p:cNvSpPr>
            <a:spLocks noGrp="1" noChangeArrowheads="1"/>
          </p:cNvSpPr>
          <p:nvPr>
            <p:ph type="ftr" sz="quarter" idx="3"/>
          </p:nvPr>
        </p:nvSpPr>
        <p:spPr bwMode="auto">
          <a:xfrm>
            <a:off x="11071225" y="39344600"/>
            <a:ext cx="10261600" cy="3000375"/>
          </a:xfrm>
          <a:prstGeom prst="rect">
            <a:avLst/>
          </a:prstGeom>
          <a:noFill/>
          <a:ln w="9525">
            <a:noFill/>
            <a:miter lim="800000"/>
            <a:headEnd/>
            <a:tailEnd/>
          </a:ln>
          <a:effectLst/>
        </p:spPr>
        <p:txBody>
          <a:bodyPr vert="horz" wrap="square" lIns="432054" tIns="216027" rIns="432054" bIns="216027" numCol="1" anchor="t" anchorCtr="0" compatLnSpc="1">
            <a:prstTxWarp prst="textNoShape">
              <a:avLst/>
            </a:prstTxWarp>
          </a:bodyPr>
          <a:lstStyle>
            <a:lvl1pPr algn="ctr">
              <a:defRPr sz="6600">
                <a:latin typeface="굴림" pitchFamily="50" charset="-127"/>
                <a:ea typeface="굴림" pitchFamily="50" charset="-127"/>
              </a:defRPr>
            </a:lvl1pPr>
          </a:lstStyle>
          <a:p>
            <a:pPr>
              <a:defRPr/>
            </a:pPr>
            <a:endParaRPr lang="en-US" altLang="ko-KR"/>
          </a:p>
        </p:txBody>
      </p:sp>
      <p:sp>
        <p:nvSpPr>
          <p:cNvPr id="1030" name="Rectangle 6"/>
          <p:cNvSpPr>
            <a:spLocks noGrp="1" noChangeArrowheads="1"/>
          </p:cNvSpPr>
          <p:nvPr>
            <p:ph type="sldNum" sz="quarter" idx="4"/>
          </p:nvPr>
        </p:nvSpPr>
        <p:spPr bwMode="auto">
          <a:xfrm>
            <a:off x="23223538" y="39344600"/>
            <a:ext cx="7559675" cy="3000375"/>
          </a:xfrm>
          <a:prstGeom prst="rect">
            <a:avLst/>
          </a:prstGeom>
          <a:noFill/>
          <a:ln w="9525">
            <a:noFill/>
            <a:miter lim="800000"/>
            <a:headEnd/>
            <a:tailEnd/>
          </a:ln>
          <a:effectLst/>
        </p:spPr>
        <p:txBody>
          <a:bodyPr vert="horz" wrap="square" lIns="432054" tIns="216027" rIns="432054" bIns="216027" numCol="1" anchor="t" anchorCtr="0" compatLnSpc="1">
            <a:prstTxWarp prst="textNoShape">
              <a:avLst/>
            </a:prstTxWarp>
          </a:bodyPr>
          <a:lstStyle>
            <a:lvl1pPr algn="r">
              <a:defRPr sz="6600">
                <a:latin typeface="굴림" pitchFamily="50" charset="-127"/>
                <a:ea typeface="굴림" pitchFamily="50" charset="-127"/>
              </a:defRPr>
            </a:lvl1pPr>
          </a:lstStyle>
          <a:p>
            <a:pPr>
              <a:defRPr/>
            </a:pPr>
            <a:fld id="{C786B3F5-23A5-4E55-96D8-5DF9E59144FA}" type="slidenum">
              <a:rPr lang="en-US" altLang="ko-KR"/>
              <a:pPr>
                <a:defRPr/>
              </a:pPr>
              <a:t>‹#›</a:t>
            </a:fld>
            <a:endParaRPr lang="en-US" altLang="ko-KR"/>
          </a:p>
        </p:txBody>
      </p:sp>
      <p:pic>
        <p:nvPicPr>
          <p:cNvPr id="2" name="그림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1"/>
            <a:ext cx="32404051" cy="43205402"/>
          </a:xfrm>
          <a:prstGeom prst="rect">
            <a:avLst/>
          </a:prstGeom>
        </p:spPr>
      </p:pic>
      <p:pic>
        <p:nvPicPr>
          <p:cNvPr id="20" name="Picture 2" descr="C:\Users\kaeri\Desktop\캡처.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408421" y="885826"/>
            <a:ext cx="4347764" cy="35064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7408421" y="1599547"/>
            <a:ext cx="4599413" cy="1928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4321175" rtl="0" eaLnBrk="0" fontAlgn="base" latinLnBrk="1" hangingPunct="0">
        <a:spcBef>
          <a:spcPct val="0"/>
        </a:spcBef>
        <a:spcAft>
          <a:spcPct val="0"/>
        </a:spcAft>
        <a:defRPr kumimoji="1" sz="20800">
          <a:solidFill>
            <a:schemeClr val="tx2"/>
          </a:solidFill>
          <a:latin typeface="+mj-lt"/>
          <a:ea typeface="+mj-ea"/>
          <a:cs typeface="+mj-cs"/>
        </a:defRPr>
      </a:lvl1pPr>
      <a:lvl2pPr algn="ctr" defTabSz="4321175" rtl="0" eaLnBrk="0" fontAlgn="base" latinLnBrk="1" hangingPunct="0">
        <a:spcBef>
          <a:spcPct val="0"/>
        </a:spcBef>
        <a:spcAft>
          <a:spcPct val="0"/>
        </a:spcAft>
        <a:defRPr kumimoji="1" sz="20800">
          <a:solidFill>
            <a:schemeClr val="tx2"/>
          </a:solidFill>
          <a:latin typeface="굴림" pitchFamily="50" charset="-127"/>
          <a:ea typeface="굴림" pitchFamily="50" charset="-127"/>
        </a:defRPr>
      </a:lvl2pPr>
      <a:lvl3pPr algn="ctr" defTabSz="4321175" rtl="0" eaLnBrk="0" fontAlgn="base" latinLnBrk="1" hangingPunct="0">
        <a:spcBef>
          <a:spcPct val="0"/>
        </a:spcBef>
        <a:spcAft>
          <a:spcPct val="0"/>
        </a:spcAft>
        <a:defRPr kumimoji="1" sz="20800">
          <a:solidFill>
            <a:schemeClr val="tx2"/>
          </a:solidFill>
          <a:latin typeface="굴림" pitchFamily="50" charset="-127"/>
          <a:ea typeface="굴림" pitchFamily="50" charset="-127"/>
        </a:defRPr>
      </a:lvl3pPr>
      <a:lvl4pPr algn="ctr" defTabSz="4321175" rtl="0" eaLnBrk="0" fontAlgn="base" latinLnBrk="1" hangingPunct="0">
        <a:spcBef>
          <a:spcPct val="0"/>
        </a:spcBef>
        <a:spcAft>
          <a:spcPct val="0"/>
        </a:spcAft>
        <a:defRPr kumimoji="1" sz="20800">
          <a:solidFill>
            <a:schemeClr val="tx2"/>
          </a:solidFill>
          <a:latin typeface="굴림" pitchFamily="50" charset="-127"/>
          <a:ea typeface="굴림" pitchFamily="50" charset="-127"/>
        </a:defRPr>
      </a:lvl4pPr>
      <a:lvl5pPr algn="ctr" defTabSz="4321175" rtl="0" eaLnBrk="0" fontAlgn="base" latinLnBrk="1" hangingPunct="0">
        <a:spcBef>
          <a:spcPct val="0"/>
        </a:spcBef>
        <a:spcAft>
          <a:spcPct val="0"/>
        </a:spcAft>
        <a:defRPr kumimoji="1" sz="20800">
          <a:solidFill>
            <a:schemeClr val="tx2"/>
          </a:solidFill>
          <a:latin typeface="굴림" pitchFamily="50" charset="-127"/>
          <a:ea typeface="굴림" pitchFamily="50" charset="-127"/>
        </a:defRPr>
      </a:lvl5pPr>
      <a:lvl6pPr marL="457200" algn="ctr" defTabSz="4321175" rtl="0" fontAlgn="base" latinLnBrk="1">
        <a:spcBef>
          <a:spcPct val="0"/>
        </a:spcBef>
        <a:spcAft>
          <a:spcPct val="0"/>
        </a:spcAft>
        <a:defRPr kumimoji="1" sz="20800">
          <a:solidFill>
            <a:schemeClr val="tx2"/>
          </a:solidFill>
          <a:latin typeface="굴림" pitchFamily="50" charset="-127"/>
          <a:ea typeface="굴림" pitchFamily="50" charset="-127"/>
        </a:defRPr>
      </a:lvl6pPr>
      <a:lvl7pPr marL="914400" algn="ctr" defTabSz="4321175" rtl="0" fontAlgn="base" latinLnBrk="1">
        <a:spcBef>
          <a:spcPct val="0"/>
        </a:spcBef>
        <a:spcAft>
          <a:spcPct val="0"/>
        </a:spcAft>
        <a:defRPr kumimoji="1" sz="20800">
          <a:solidFill>
            <a:schemeClr val="tx2"/>
          </a:solidFill>
          <a:latin typeface="굴림" pitchFamily="50" charset="-127"/>
          <a:ea typeface="굴림" pitchFamily="50" charset="-127"/>
        </a:defRPr>
      </a:lvl7pPr>
      <a:lvl8pPr marL="1371600" algn="ctr" defTabSz="4321175" rtl="0" fontAlgn="base" latinLnBrk="1">
        <a:spcBef>
          <a:spcPct val="0"/>
        </a:spcBef>
        <a:spcAft>
          <a:spcPct val="0"/>
        </a:spcAft>
        <a:defRPr kumimoji="1" sz="20800">
          <a:solidFill>
            <a:schemeClr val="tx2"/>
          </a:solidFill>
          <a:latin typeface="굴림" pitchFamily="50" charset="-127"/>
          <a:ea typeface="굴림" pitchFamily="50" charset="-127"/>
        </a:defRPr>
      </a:lvl8pPr>
      <a:lvl9pPr marL="1828800" algn="ctr" defTabSz="4321175" rtl="0" fontAlgn="base" latinLnBrk="1">
        <a:spcBef>
          <a:spcPct val="0"/>
        </a:spcBef>
        <a:spcAft>
          <a:spcPct val="0"/>
        </a:spcAft>
        <a:defRPr kumimoji="1" sz="20800">
          <a:solidFill>
            <a:schemeClr val="tx2"/>
          </a:solidFill>
          <a:latin typeface="굴림" pitchFamily="50" charset="-127"/>
          <a:ea typeface="굴림" pitchFamily="50" charset="-127"/>
        </a:defRPr>
      </a:lvl9pPr>
    </p:titleStyle>
    <p:bodyStyle>
      <a:lvl1pPr marL="1620838" indent="-1620838" algn="l" defTabSz="4321175" rtl="0" eaLnBrk="0" fontAlgn="base" latinLnBrk="1" hangingPunct="0">
        <a:spcBef>
          <a:spcPct val="20000"/>
        </a:spcBef>
        <a:spcAft>
          <a:spcPct val="0"/>
        </a:spcAft>
        <a:buChar char="•"/>
        <a:defRPr kumimoji="1" sz="15100">
          <a:solidFill>
            <a:schemeClr val="tx1"/>
          </a:solidFill>
          <a:latin typeface="+mn-lt"/>
          <a:ea typeface="+mn-ea"/>
          <a:cs typeface="+mn-cs"/>
        </a:defRPr>
      </a:lvl1pPr>
      <a:lvl2pPr marL="3509963" indent="-1349375" algn="l" defTabSz="4321175" rtl="0" eaLnBrk="0" fontAlgn="base" latinLnBrk="1" hangingPunct="0">
        <a:spcBef>
          <a:spcPct val="20000"/>
        </a:spcBef>
        <a:spcAft>
          <a:spcPct val="0"/>
        </a:spcAft>
        <a:buChar char="–"/>
        <a:defRPr kumimoji="1" sz="13200">
          <a:solidFill>
            <a:schemeClr val="tx1"/>
          </a:solidFill>
          <a:latin typeface="+mn-lt"/>
          <a:ea typeface="+mn-ea"/>
        </a:defRPr>
      </a:lvl2pPr>
      <a:lvl3pPr marL="5400675" indent="-1079500" algn="l" defTabSz="4321175" rtl="0" eaLnBrk="0" fontAlgn="base" latinLnBrk="1" hangingPunct="0">
        <a:spcBef>
          <a:spcPct val="20000"/>
        </a:spcBef>
        <a:spcAft>
          <a:spcPct val="0"/>
        </a:spcAft>
        <a:buChar char="•"/>
        <a:defRPr kumimoji="1" sz="11300">
          <a:solidFill>
            <a:schemeClr val="tx1"/>
          </a:solidFill>
          <a:latin typeface="+mn-lt"/>
          <a:ea typeface="+mn-ea"/>
        </a:defRPr>
      </a:lvl3pPr>
      <a:lvl4pPr marL="7561263" indent="-1081088" algn="l" defTabSz="4321175" rtl="0" eaLnBrk="0" fontAlgn="base" latinLnBrk="1" hangingPunct="0">
        <a:spcBef>
          <a:spcPct val="20000"/>
        </a:spcBef>
        <a:spcAft>
          <a:spcPct val="0"/>
        </a:spcAft>
        <a:buChar char="–"/>
        <a:defRPr kumimoji="1" sz="9500">
          <a:solidFill>
            <a:schemeClr val="tx1"/>
          </a:solidFill>
          <a:latin typeface="+mn-lt"/>
          <a:ea typeface="+mn-ea"/>
        </a:defRPr>
      </a:lvl4pPr>
      <a:lvl5pPr marL="9721850" indent="-1081088" algn="l" defTabSz="4321175" rtl="0" eaLnBrk="0" fontAlgn="base" latinLnBrk="1" hangingPunct="0">
        <a:spcBef>
          <a:spcPct val="20000"/>
        </a:spcBef>
        <a:spcAft>
          <a:spcPct val="0"/>
        </a:spcAft>
        <a:buChar char="»"/>
        <a:defRPr kumimoji="1" sz="9500">
          <a:solidFill>
            <a:schemeClr val="tx1"/>
          </a:solidFill>
          <a:latin typeface="+mn-lt"/>
          <a:ea typeface="+mn-ea"/>
        </a:defRPr>
      </a:lvl5pPr>
      <a:lvl6pPr marL="10179050" indent="-1081088" algn="l" defTabSz="4321175" rtl="0" fontAlgn="base" latinLnBrk="1">
        <a:spcBef>
          <a:spcPct val="20000"/>
        </a:spcBef>
        <a:spcAft>
          <a:spcPct val="0"/>
        </a:spcAft>
        <a:buChar char="»"/>
        <a:defRPr kumimoji="1" sz="9500">
          <a:solidFill>
            <a:schemeClr val="tx1"/>
          </a:solidFill>
          <a:latin typeface="+mn-lt"/>
          <a:ea typeface="+mn-ea"/>
        </a:defRPr>
      </a:lvl6pPr>
      <a:lvl7pPr marL="10636250" indent="-1081088" algn="l" defTabSz="4321175" rtl="0" fontAlgn="base" latinLnBrk="1">
        <a:spcBef>
          <a:spcPct val="20000"/>
        </a:spcBef>
        <a:spcAft>
          <a:spcPct val="0"/>
        </a:spcAft>
        <a:buChar char="»"/>
        <a:defRPr kumimoji="1" sz="9500">
          <a:solidFill>
            <a:schemeClr val="tx1"/>
          </a:solidFill>
          <a:latin typeface="+mn-lt"/>
          <a:ea typeface="+mn-ea"/>
        </a:defRPr>
      </a:lvl7pPr>
      <a:lvl8pPr marL="11093450" indent="-1081088" algn="l" defTabSz="4321175" rtl="0" fontAlgn="base" latinLnBrk="1">
        <a:spcBef>
          <a:spcPct val="20000"/>
        </a:spcBef>
        <a:spcAft>
          <a:spcPct val="0"/>
        </a:spcAft>
        <a:buChar char="»"/>
        <a:defRPr kumimoji="1" sz="9500">
          <a:solidFill>
            <a:schemeClr val="tx1"/>
          </a:solidFill>
          <a:latin typeface="+mn-lt"/>
          <a:ea typeface="+mn-ea"/>
        </a:defRPr>
      </a:lvl8pPr>
      <a:lvl9pPr marL="11550650" indent="-1081088" algn="l" defTabSz="4321175" rtl="0" fontAlgn="base" latinLnBrk="1">
        <a:spcBef>
          <a:spcPct val="20000"/>
        </a:spcBef>
        <a:spcAft>
          <a:spcPct val="0"/>
        </a:spcAft>
        <a:buChar char="»"/>
        <a:defRPr kumimoji="1" sz="95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2"/>
          <a:stretch>
            <a:fillRect/>
          </a:stretch>
        </p:blipFill>
        <p:spPr>
          <a:xfrm>
            <a:off x="26554479" y="10455104"/>
            <a:ext cx="4896680" cy="2868164"/>
          </a:xfrm>
          <a:prstGeom prst="rect">
            <a:avLst/>
          </a:prstGeom>
        </p:spPr>
      </p:pic>
      <p:sp>
        <p:nvSpPr>
          <p:cNvPr id="3" name="Rectangle 15"/>
          <p:cNvSpPr>
            <a:spLocks noChangeArrowheads="1"/>
          </p:cNvSpPr>
          <p:nvPr/>
        </p:nvSpPr>
        <p:spPr bwMode="auto">
          <a:xfrm>
            <a:off x="233445" y="41795983"/>
            <a:ext cx="31823635" cy="977657"/>
          </a:xfrm>
          <a:prstGeom prst="rect">
            <a:avLst/>
          </a:prstGeom>
          <a:solidFill>
            <a:schemeClr val="accent3">
              <a:lumMod val="95000"/>
            </a:schemeClr>
          </a:solidFill>
          <a:ln w="31750">
            <a:solidFill>
              <a:srgbClr val="006600"/>
            </a:solidFill>
            <a:miter lim="800000"/>
            <a:headEnd/>
            <a:tailEnd/>
          </a:ln>
        </p:spPr>
        <p:txBody>
          <a:bodyPr wrap="square" lIns="360000" tIns="72000" rIns="144000" bIns="72000" anchor="ctr"/>
          <a:lstStyle/>
          <a:p>
            <a:pPr lvl="0">
              <a:lnSpc>
                <a:spcPct val="90000"/>
              </a:lnSpc>
            </a:pPr>
            <a:r>
              <a:rPr lang="en-US" altLang="ko-KR" sz="3600" b="1" dirty="0" smtClean="0">
                <a:latin typeface="Arial" pitchFamily="34" charset="0"/>
                <a:ea typeface="바탕" pitchFamily="18" charset="-127"/>
                <a:cs typeface="Arial" pitchFamily="34" charset="0"/>
              </a:rPr>
              <a:t>Acknowledgement: </a:t>
            </a:r>
            <a:r>
              <a:rPr lang="en-US" altLang="ko-KR" sz="3200" dirty="0">
                <a:latin typeface="Arial" pitchFamily="34" charset="0"/>
                <a:ea typeface="바탕" pitchFamily="18" charset="-127"/>
                <a:cs typeface="Arial" pitchFamily="34" charset="0"/>
              </a:rPr>
              <a:t>This work  has been supported through KOMAC operation fund of KAERI by Korean government (MSIT, KAERI </a:t>
            </a:r>
            <a:r>
              <a:rPr lang="en-US" altLang="ko-KR" sz="3200" dirty="0" smtClean="0">
                <a:latin typeface="Arial" pitchFamily="34" charset="0"/>
                <a:ea typeface="바탕" pitchFamily="18" charset="-127"/>
                <a:cs typeface="Arial" pitchFamily="34" charset="0"/>
              </a:rPr>
              <a:t>ID:524320-23)</a:t>
            </a:r>
            <a:endParaRPr lang="en-US" altLang="ko-KR" sz="3200" dirty="0">
              <a:latin typeface="HY헤드라인M" pitchFamily="18" charset="-127"/>
              <a:ea typeface="HY헤드라인M" pitchFamily="18" charset="-127"/>
            </a:endParaRPr>
          </a:p>
        </p:txBody>
      </p:sp>
      <p:sp>
        <p:nvSpPr>
          <p:cNvPr id="4" name="TextBox 265"/>
          <p:cNvSpPr txBox="1">
            <a:spLocks noChangeArrowheads="1"/>
          </p:cNvSpPr>
          <p:nvPr/>
        </p:nvSpPr>
        <p:spPr bwMode="auto">
          <a:xfrm>
            <a:off x="289315" y="215730"/>
            <a:ext cx="10800000" cy="720000"/>
          </a:xfrm>
          <a:prstGeom prst="rect">
            <a:avLst/>
          </a:prstGeom>
          <a:noFill/>
          <a:ln w="9525">
            <a:noFill/>
            <a:miter lim="800000"/>
            <a:headEnd/>
            <a:tailEnd/>
          </a:ln>
        </p:spPr>
        <p:txBody>
          <a:bodyPr wrap="none" lIns="180000" tIns="36000" rIns="72000" bIns="36000" anchor="ctr" anchorCtr="0">
            <a:noAutofit/>
          </a:bodyPr>
          <a:lstStyle/>
          <a:p>
            <a:r>
              <a:rPr lang="en-US" altLang="ko-KR" sz="4000" b="1" i="1" dirty="0" smtClean="0">
                <a:effectLst>
                  <a:outerShdw blurRad="38100" dist="38100" dir="2700000" algn="tl">
                    <a:srgbClr val="000000">
                      <a:alpha val="43137"/>
                    </a:srgbClr>
                  </a:outerShdw>
                </a:effectLst>
                <a:latin typeface="Arial" pitchFamily="34" charset="0"/>
                <a:cs typeface="Arial" pitchFamily="34" charset="0"/>
              </a:rPr>
              <a:t>ID:</a:t>
            </a:r>
            <a:r>
              <a:rPr lang="en-US" altLang="ko-KR" sz="4000" b="1" i="1" baseline="0" dirty="0" smtClean="0">
                <a:effectLst>
                  <a:outerShdw blurRad="38100" dist="38100" dir="2700000" algn="tl">
                    <a:srgbClr val="000000">
                      <a:alpha val="43137"/>
                    </a:srgbClr>
                  </a:outerShdw>
                </a:effectLst>
                <a:latin typeface="Arial" pitchFamily="34" charset="0"/>
                <a:cs typeface="Arial" pitchFamily="34" charset="0"/>
              </a:rPr>
              <a:t>102</a:t>
            </a:r>
            <a:r>
              <a:rPr lang="en-US" altLang="ko-KR" sz="4000" baseline="0" dirty="0" smtClean="0">
                <a:solidFill>
                  <a:schemeClr val="bg1"/>
                </a:solidFill>
                <a:latin typeface="Arial" pitchFamily="34" charset="0"/>
                <a:cs typeface="Arial" pitchFamily="34" charset="0"/>
              </a:rPr>
              <a:t> </a:t>
            </a:r>
            <a:r>
              <a:rPr lang="en-US" altLang="ko-KR" sz="4000" i="1" baseline="0" dirty="0" smtClean="0">
                <a:solidFill>
                  <a:schemeClr val="bg1"/>
                </a:solidFill>
                <a:latin typeface="Arial" pitchFamily="34" charset="0"/>
                <a:cs typeface="Arial" pitchFamily="34" charset="0"/>
              </a:rPr>
              <a:t>Oct.22 </a:t>
            </a:r>
            <a:r>
              <a:rPr lang="en-US" altLang="ko-KR" sz="4000" i="1" baseline="0" dirty="0" smtClean="0">
                <a:solidFill>
                  <a:schemeClr val="bg1"/>
                </a:solidFill>
                <a:latin typeface="Arial" pitchFamily="34" charset="0"/>
                <a:cs typeface="Arial" pitchFamily="34" charset="0"/>
              </a:rPr>
              <a:t>~ Oct.27, </a:t>
            </a:r>
            <a:r>
              <a:rPr lang="en-US" altLang="ko-KR" sz="4000" i="1" dirty="0" smtClean="0">
                <a:solidFill>
                  <a:schemeClr val="bg1"/>
                </a:solidFill>
                <a:latin typeface="Arial" pitchFamily="34" charset="0"/>
                <a:cs typeface="Arial" pitchFamily="34" charset="0"/>
              </a:rPr>
              <a:t>LLRF2023</a:t>
            </a:r>
            <a:r>
              <a:rPr lang="en-US" altLang="ko-KR" sz="4000" i="1" baseline="0" dirty="0" smtClean="0">
                <a:solidFill>
                  <a:schemeClr val="bg1"/>
                </a:solidFill>
                <a:latin typeface="Arial" pitchFamily="34" charset="0"/>
                <a:cs typeface="Arial" pitchFamily="34" charset="0"/>
              </a:rPr>
              <a:t>, </a:t>
            </a:r>
            <a:r>
              <a:rPr lang="en-US" altLang="ko-KR" sz="4000" i="1" baseline="0" dirty="0" err="1" smtClean="0">
                <a:solidFill>
                  <a:schemeClr val="bg1"/>
                </a:solidFill>
                <a:latin typeface="Arial" pitchFamily="34" charset="0"/>
                <a:cs typeface="Arial" pitchFamily="34" charset="0"/>
              </a:rPr>
              <a:t>Gyeongju</a:t>
            </a:r>
            <a:r>
              <a:rPr lang="en-US" altLang="ko-KR" sz="4000" i="1" baseline="0" dirty="0" smtClean="0">
                <a:solidFill>
                  <a:schemeClr val="bg1"/>
                </a:solidFill>
                <a:latin typeface="Arial" pitchFamily="34" charset="0"/>
                <a:cs typeface="Arial" pitchFamily="34" charset="0"/>
              </a:rPr>
              <a:t>,</a:t>
            </a:r>
            <a:r>
              <a:rPr lang="en-US" altLang="ko-KR" sz="4000" i="1" dirty="0" smtClean="0">
                <a:solidFill>
                  <a:schemeClr val="bg1"/>
                </a:solidFill>
                <a:latin typeface="Arial" pitchFamily="34" charset="0"/>
                <a:cs typeface="Arial" pitchFamily="34" charset="0"/>
              </a:rPr>
              <a:t> Korea</a:t>
            </a:r>
            <a:endParaRPr lang="ko-KR" altLang="en-US" sz="4000" i="1" dirty="0">
              <a:solidFill>
                <a:schemeClr val="bg1"/>
              </a:solidFill>
              <a:latin typeface="Arial" pitchFamily="34" charset="0"/>
              <a:cs typeface="Arial" pitchFamily="34" charset="0"/>
            </a:endParaRPr>
          </a:p>
        </p:txBody>
      </p:sp>
      <p:sp>
        <p:nvSpPr>
          <p:cNvPr id="5" name="AutoShape 97"/>
          <p:cNvSpPr>
            <a:spLocks noChangeArrowheads="1"/>
          </p:cNvSpPr>
          <p:nvPr/>
        </p:nvSpPr>
        <p:spPr bwMode="auto">
          <a:xfrm>
            <a:off x="293085" y="4549446"/>
            <a:ext cx="10940250" cy="720000"/>
          </a:xfrm>
          <a:prstGeom prst="roundRect">
            <a:avLst>
              <a:gd name="adj" fmla="val 22176"/>
            </a:avLst>
          </a:prstGeom>
          <a:solidFill>
            <a:schemeClr val="accent3">
              <a:lumMod val="95000"/>
            </a:schemeClr>
          </a:solidFill>
          <a:ln w="31750">
            <a:solidFill>
              <a:schemeClr val="tx1"/>
            </a:solidFill>
            <a:round/>
            <a:headEnd/>
            <a:tailEnd/>
          </a:ln>
        </p:spPr>
        <p:txBody>
          <a:bodyPr wrap="square" lIns="180000" tIns="108000" rIns="180000" bIns="108000" anchor="ctr"/>
          <a:lstStyle/>
          <a:p>
            <a:r>
              <a:rPr lang="en-US" altLang="ko-KR" sz="2800" dirty="0" err="1" smtClean="0">
                <a:latin typeface="Arial" pitchFamily="34" charset="0"/>
                <a:cs typeface="Arial" pitchFamily="34" charset="0"/>
              </a:rPr>
              <a:t>Haeseong</a:t>
            </a:r>
            <a:r>
              <a:rPr lang="en-US" altLang="ko-KR" sz="2800" dirty="0" smtClean="0">
                <a:latin typeface="Arial" pitchFamily="34" charset="0"/>
                <a:cs typeface="Arial" pitchFamily="34" charset="0"/>
              </a:rPr>
              <a:t> </a:t>
            </a:r>
            <a:r>
              <a:rPr lang="en-US" altLang="ko-KR" sz="2800" dirty="0" err="1" smtClean="0">
                <a:latin typeface="Arial" pitchFamily="34" charset="0"/>
                <a:cs typeface="Arial" pitchFamily="34" charset="0"/>
              </a:rPr>
              <a:t>Jeong</a:t>
            </a:r>
            <a:r>
              <a:rPr lang="en-US" altLang="ko-KR" sz="2800" dirty="0" smtClean="0">
                <a:latin typeface="Arial" pitchFamily="34" charset="0"/>
                <a:cs typeface="Arial" pitchFamily="34" charset="0"/>
              </a:rPr>
              <a:t>,  jeonghs@kaeri.re.kr,  phone: +82-54-750-5576</a:t>
            </a:r>
            <a:endParaRPr lang="ko-KR" altLang="en-US" sz="2800" dirty="0">
              <a:latin typeface="Arial" pitchFamily="34" charset="0"/>
              <a:cs typeface="Arial" pitchFamily="34" charset="0"/>
            </a:endParaRPr>
          </a:p>
        </p:txBody>
      </p:sp>
      <p:sp>
        <p:nvSpPr>
          <p:cNvPr id="7" name="Rectangle 15"/>
          <p:cNvSpPr>
            <a:spLocks noChangeArrowheads="1"/>
          </p:cNvSpPr>
          <p:nvPr/>
        </p:nvSpPr>
        <p:spPr bwMode="auto">
          <a:xfrm>
            <a:off x="282982" y="5400900"/>
            <a:ext cx="31856044" cy="1260000"/>
          </a:xfrm>
          <a:prstGeom prst="rect">
            <a:avLst/>
          </a:prstGeom>
          <a:gradFill flip="none" rotWithShape="1">
            <a:gsLst>
              <a:gs pos="0">
                <a:srgbClr val="DDEBCF"/>
              </a:gs>
              <a:gs pos="50000">
                <a:srgbClr val="9CB86E"/>
              </a:gs>
              <a:gs pos="100000">
                <a:srgbClr val="156B13"/>
              </a:gs>
            </a:gsLst>
            <a:lin ang="10800000" scaled="1"/>
            <a:tileRect/>
          </a:gradFill>
          <a:ln w="9525">
            <a:noFill/>
            <a:miter lim="800000"/>
            <a:headEnd/>
            <a:tailEnd/>
          </a:ln>
        </p:spPr>
        <p:txBody>
          <a:bodyPr wrap="none" lIns="360000" tIns="72000" rIns="144000" bIns="72000" anchor="ctr"/>
          <a:lstStyle/>
          <a:p>
            <a:pPr marL="685800" indent="-685800" defTabSz="4321175">
              <a:buBlip>
                <a:blip r:embed="rId3"/>
              </a:buBlip>
              <a:defRPr/>
            </a:pPr>
            <a:r>
              <a:rPr lang="en-US" altLang="ko-KR" sz="4800" dirty="0" smtClean="0">
                <a:solidFill>
                  <a:schemeClr val="bg1"/>
                </a:solidFill>
                <a:latin typeface="HY헤드라인M" pitchFamily="18" charset="-127"/>
                <a:ea typeface="HY헤드라인M" pitchFamily="18" charset="-127"/>
              </a:rPr>
              <a:t>Introduction</a:t>
            </a:r>
            <a:endParaRPr lang="en-US" altLang="ko-KR" sz="4800" dirty="0">
              <a:solidFill>
                <a:schemeClr val="bg1"/>
              </a:solidFill>
              <a:latin typeface="HY헤드라인M" pitchFamily="18" charset="-127"/>
              <a:ea typeface="HY헤드라인M" pitchFamily="18" charset="-127"/>
            </a:endParaRPr>
          </a:p>
        </p:txBody>
      </p:sp>
      <p:sp>
        <p:nvSpPr>
          <p:cNvPr id="8" name="Text Box 296"/>
          <p:cNvSpPr txBox="1">
            <a:spLocks noChangeArrowheads="1"/>
          </p:cNvSpPr>
          <p:nvPr/>
        </p:nvSpPr>
        <p:spPr bwMode="auto">
          <a:xfrm>
            <a:off x="359825" y="6932052"/>
            <a:ext cx="3169725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indent="118745" algn="just">
              <a:spcAft>
                <a:spcPts val="0"/>
              </a:spcAft>
            </a:pPr>
            <a:r>
              <a:rPr lang="en-US" altLang="ko-KR" sz="3600" kern="800" dirty="0">
                <a:latin typeface="Times" panose="02020603050405020304" pitchFamily="18" charset="0"/>
                <a:ea typeface="맑은 고딕" panose="020B0503020000020004" pitchFamily="50" charset="-127"/>
                <a:cs typeface="Times New Roman" panose="02020603050405020304" pitchFamily="18" charset="0"/>
              </a:rPr>
              <a:t>A 100-MeV proton accelerator has been developed, and the beam service started at the Korea Multi-purpose Accelerator Complex (KOMAC) in July 2013. The accelerator consists of a 50-keV proton injector, a 3-MeV radio-frequency </a:t>
            </a:r>
            <a:r>
              <a:rPr lang="en-US" altLang="ko-KR" sz="3600" kern="800" dirty="0" err="1">
                <a:latin typeface="Times" panose="02020603050405020304" pitchFamily="18" charset="0"/>
                <a:ea typeface="맑은 고딕" panose="020B0503020000020004" pitchFamily="50" charset="-127"/>
                <a:cs typeface="Times New Roman" panose="02020603050405020304" pitchFamily="18" charset="0"/>
              </a:rPr>
              <a:t>quadrupole</a:t>
            </a:r>
            <a:r>
              <a:rPr lang="en-US" altLang="ko-KR" sz="3600" kern="800" dirty="0">
                <a:latin typeface="Times" panose="02020603050405020304" pitchFamily="18" charset="0"/>
                <a:ea typeface="맑은 고딕" panose="020B0503020000020004" pitchFamily="50" charset="-127"/>
                <a:cs typeface="Times New Roman" panose="02020603050405020304" pitchFamily="18" charset="0"/>
              </a:rPr>
              <a:t> (RFQ) and a 100-MeV drift tube </a:t>
            </a:r>
            <a:r>
              <a:rPr lang="en-US" altLang="ko-KR" sz="3600" kern="800" dirty="0" err="1">
                <a:latin typeface="Times" panose="02020603050405020304" pitchFamily="18" charset="0"/>
                <a:ea typeface="맑은 고딕" panose="020B0503020000020004" pitchFamily="50" charset="-127"/>
                <a:cs typeface="Times New Roman" panose="02020603050405020304" pitchFamily="18" charset="0"/>
              </a:rPr>
              <a:t>linacs</a:t>
            </a:r>
            <a:r>
              <a:rPr lang="en-US" altLang="ko-KR" sz="3600" kern="800" dirty="0">
                <a:latin typeface="Times" panose="02020603050405020304" pitchFamily="18" charset="0"/>
                <a:ea typeface="맑은 고딕" panose="020B0503020000020004" pitchFamily="50" charset="-127"/>
                <a:cs typeface="Times New Roman" panose="02020603050405020304" pitchFamily="18" charset="0"/>
              </a:rPr>
              <a:t> (DTLs). Total 9 pulsed klystrons with 1.6 </a:t>
            </a:r>
            <a:r>
              <a:rPr lang="en-US" altLang="ko-KR" sz="3600" kern="800" dirty="0" err="1">
                <a:latin typeface="Times" panose="02020603050405020304" pitchFamily="18" charset="0"/>
                <a:ea typeface="맑은 고딕" panose="020B0503020000020004" pitchFamily="50" charset="-127"/>
                <a:cs typeface="Times New Roman" panose="02020603050405020304" pitchFamily="18" charset="0"/>
              </a:rPr>
              <a:t>MWpeak</a:t>
            </a:r>
            <a:r>
              <a:rPr lang="en-US" altLang="ko-KR" sz="3600" kern="800" dirty="0">
                <a:latin typeface="Times" panose="02020603050405020304" pitchFamily="18" charset="0"/>
                <a:ea typeface="맑은 고딕" panose="020B0503020000020004" pitchFamily="50" charset="-127"/>
                <a:cs typeface="Times New Roman" panose="02020603050405020304" pitchFamily="18" charset="0"/>
              </a:rPr>
              <a:t> are used to provide RF power to the cavities with 350 MHz of operating frequency. As the demand for high intensity beam service increased, the feedforward controller was implemented to mitigate the heavy beam loading effect. This </a:t>
            </a:r>
            <a:r>
              <a:rPr lang="en-US" altLang="ko-KR" sz="3600" kern="800" dirty="0" smtClean="0">
                <a:latin typeface="Times" panose="02020603050405020304" pitchFamily="18" charset="0"/>
                <a:ea typeface="맑은 고딕" panose="020B0503020000020004" pitchFamily="50" charset="-127"/>
                <a:cs typeface="Times New Roman" panose="02020603050405020304" pitchFamily="18" charset="0"/>
              </a:rPr>
              <a:t>poster </a:t>
            </a:r>
            <a:r>
              <a:rPr lang="en-US" altLang="ko-KR" sz="3600" kern="800" dirty="0">
                <a:latin typeface="Times" panose="02020603050405020304" pitchFamily="18" charset="0"/>
                <a:ea typeface="맑은 고딕" panose="020B0503020000020004" pitchFamily="50" charset="-127"/>
                <a:cs typeface="Times New Roman" panose="02020603050405020304" pitchFamily="18" charset="0"/>
              </a:rPr>
              <a:t>introduces the concept of a feedforward controller for KOMAC as well as the experimental results performed in low-level RF (LLRF) </a:t>
            </a:r>
            <a:r>
              <a:rPr lang="en-US" altLang="ko-KR" sz="3600" kern="800" dirty="0" smtClean="0">
                <a:latin typeface="Times" panose="02020603050405020304" pitchFamily="18" charset="0"/>
                <a:ea typeface="맑은 고딕" panose="020B0503020000020004" pitchFamily="50" charset="-127"/>
                <a:cs typeface="Times New Roman" panose="02020603050405020304" pitchFamily="18" charset="0"/>
              </a:rPr>
              <a:t>test stand. </a:t>
            </a:r>
            <a:r>
              <a:rPr lang="en-US" altLang="ko-KR" sz="3600" kern="800" dirty="0">
                <a:latin typeface="Times" panose="02020603050405020304" pitchFamily="18" charset="0"/>
                <a:ea typeface="맑은 고딕" panose="020B0503020000020004" pitchFamily="50" charset="-127"/>
                <a:cs typeface="Times New Roman" panose="02020603050405020304" pitchFamily="18" charset="0"/>
              </a:rPr>
              <a:t>In addition, a LLRF system for a newly developed 200-MHz RFQ, based on non-IQ sampling </a:t>
            </a:r>
            <a:r>
              <a:rPr lang="en-US" altLang="ko-KR" sz="3600" kern="800" dirty="0" err="1">
                <a:latin typeface="Times" panose="02020603050405020304" pitchFamily="18" charset="0"/>
                <a:ea typeface="맑은 고딕" panose="020B0503020000020004" pitchFamily="50" charset="-127"/>
                <a:cs typeface="Times New Roman" panose="02020603050405020304" pitchFamily="18" charset="0"/>
              </a:rPr>
              <a:t>techinque</a:t>
            </a:r>
            <a:r>
              <a:rPr lang="en-US" altLang="ko-KR" sz="3600" kern="800" dirty="0">
                <a:latin typeface="Times" panose="02020603050405020304" pitchFamily="18" charset="0"/>
                <a:ea typeface="맑은 고딕" panose="020B0503020000020004" pitchFamily="50" charset="-127"/>
                <a:cs typeface="Times New Roman" panose="02020603050405020304" pitchFamily="18" charset="0"/>
              </a:rPr>
              <a:t> will be presented briefly.</a:t>
            </a:r>
            <a:endParaRPr lang="ko-KR" altLang="ko-KR" sz="3600" kern="800" dirty="0">
              <a:effectLst/>
              <a:latin typeface="Times" panose="02020603050405020304" pitchFamily="18" charset="0"/>
              <a:ea typeface="맑은 고딕" panose="020B0503020000020004" pitchFamily="50" charset="-127"/>
              <a:cs typeface="Times New Roman" panose="02020603050405020304" pitchFamily="18" charset="0"/>
            </a:endParaRPr>
          </a:p>
        </p:txBody>
      </p:sp>
      <p:sp>
        <p:nvSpPr>
          <p:cNvPr id="14" name="AutoShape 50"/>
          <p:cNvSpPr>
            <a:spLocks noChangeArrowheads="1"/>
          </p:cNvSpPr>
          <p:nvPr/>
        </p:nvSpPr>
        <p:spPr bwMode="auto">
          <a:xfrm>
            <a:off x="278776" y="6722733"/>
            <a:ext cx="31880325" cy="8704512"/>
          </a:xfrm>
          <a:prstGeom prst="roundRect">
            <a:avLst>
              <a:gd name="adj" fmla="val 5759"/>
            </a:avLst>
          </a:prstGeom>
          <a:noFill/>
          <a:ln w="44450">
            <a:solidFill>
              <a:srgbClr val="006600"/>
            </a:solidFill>
            <a:round/>
            <a:headEnd/>
            <a:tailEnd/>
          </a:ln>
        </p:spPr>
        <p:txBody>
          <a:bodyPr wrap="square" lIns="180000" tIns="108000" rIns="180000" bIns="108000" anchor="t" anchorCtr="0"/>
          <a:lstStyle/>
          <a:p>
            <a:endParaRPr lang="en-US" altLang="ko-KR" sz="2800" dirty="0" smtClean="0">
              <a:latin typeface="Arial" panose="020B0604020202020204" pitchFamily="34" charset="0"/>
              <a:cs typeface="Arial" panose="020B0604020202020204" pitchFamily="34" charset="0"/>
            </a:endParaRPr>
          </a:p>
        </p:txBody>
      </p:sp>
      <p:sp>
        <p:nvSpPr>
          <p:cNvPr id="16" name="AutoShape 50"/>
          <p:cNvSpPr>
            <a:spLocks noChangeArrowheads="1"/>
          </p:cNvSpPr>
          <p:nvPr/>
        </p:nvSpPr>
        <p:spPr bwMode="auto">
          <a:xfrm>
            <a:off x="233446" y="15616444"/>
            <a:ext cx="15967250" cy="19578998"/>
          </a:xfrm>
          <a:prstGeom prst="roundRect">
            <a:avLst>
              <a:gd name="adj" fmla="val 5759"/>
            </a:avLst>
          </a:prstGeom>
          <a:noFill/>
          <a:ln w="44450">
            <a:solidFill>
              <a:srgbClr val="006600"/>
            </a:solidFill>
            <a:round/>
            <a:headEnd/>
            <a:tailEnd/>
          </a:ln>
        </p:spPr>
        <p:txBody>
          <a:bodyPr wrap="square" lIns="180000" tIns="108000" rIns="180000" bIns="108000" anchor="t" anchorCtr="0"/>
          <a:lstStyle/>
          <a:p>
            <a:endParaRPr lang="en-US" altLang="ko-KR" sz="2800" dirty="0" smtClean="0">
              <a:latin typeface="Arial" panose="020B0604020202020204" pitchFamily="34" charset="0"/>
              <a:cs typeface="Arial" panose="020B0604020202020204" pitchFamily="34" charset="0"/>
            </a:endParaRPr>
          </a:p>
        </p:txBody>
      </p:sp>
      <p:sp>
        <p:nvSpPr>
          <p:cNvPr id="18" name="AutoShape 50"/>
          <p:cNvSpPr>
            <a:spLocks noChangeArrowheads="1"/>
          </p:cNvSpPr>
          <p:nvPr/>
        </p:nvSpPr>
        <p:spPr bwMode="auto">
          <a:xfrm>
            <a:off x="233445" y="38233586"/>
            <a:ext cx="31823635" cy="3387893"/>
          </a:xfrm>
          <a:prstGeom prst="roundRect">
            <a:avLst>
              <a:gd name="adj" fmla="val 5759"/>
            </a:avLst>
          </a:prstGeom>
          <a:noFill/>
          <a:ln w="44450">
            <a:solidFill>
              <a:srgbClr val="006600"/>
            </a:solidFill>
            <a:round/>
            <a:headEnd/>
            <a:tailEnd/>
          </a:ln>
        </p:spPr>
        <p:txBody>
          <a:bodyPr wrap="square" lIns="180000" tIns="108000" rIns="180000" bIns="108000" anchor="t" anchorCtr="0"/>
          <a:lstStyle/>
          <a:p>
            <a:endParaRPr lang="en-US" altLang="ko-KR" sz="2800" dirty="0" smtClean="0">
              <a:latin typeface="Arial" panose="020B0604020202020204" pitchFamily="34" charset="0"/>
              <a:cs typeface="Arial" panose="020B0604020202020204" pitchFamily="34" charset="0"/>
            </a:endParaRPr>
          </a:p>
        </p:txBody>
      </p:sp>
      <p:sp>
        <p:nvSpPr>
          <p:cNvPr id="19" name="Rectangle 7"/>
          <p:cNvSpPr>
            <a:spLocks noChangeArrowheads="1"/>
          </p:cNvSpPr>
          <p:nvPr/>
        </p:nvSpPr>
        <p:spPr bwMode="auto">
          <a:xfrm>
            <a:off x="4084462" y="791495"/>
            <a:ext cx="24121600" cy="1800000"/>
          </a:xfrm>
          <a:prstGeom prst="rect">
            <a:avLst/>
          </a:prstGeom>
          <a:noFill/>
          <a:ln w="9525">
            <a:noFill/>
            <a:miter lim="800000"/>
            <a:headEnd/>
            <a:tailEnd/>
          </a:ln>
          <a:effectLst>
            <a:outerShdw dist="35921" dir="2700000" algn="ctr" rotWithShape="0">
              <a:schemeClr val="tx1"/>
            </a:outerShdw>
          </a:effectLst>
        </p:spPr>
        <p:txBody>
          <a:bodyPr lIns="180000" tIns="36000" rIns="180000" bIns="36000" anchor="ctr">
            <a:noAutofit/>
          </a:bodyPr>
          <a:lstStyle/>
          <a:p>
            <a:pPr algn="ctr" latinLnBrk="0">
              <a:defRPr/>
            </a:pPr>
            <a:r>
              <a:rPr lang="en-US" altLang="ko-KR" sz="5800" dirty="0" smtClean="0">
                <a:solidFill>
                  <a:schemeClr val="bg1"/>
                </a:solidFill>
                <a:latin typeface="HY헤드라인M" pitchFamily="18" charset="-127"/>
                <a:ea typeface="HY헤드라인M" pitchFamily="18" charset="-127"/>
              </a:rPr>
              <a:t>Development status of LLRF system for KOMAC</a:t>
            </a:r>
            <a:endParaRPr lang="en-US" altLang="ko-KR" sz="5800" dirty="0">
              <a:solidFill>
                <a:schemeClr val="bg1"/>
              </a:solidFill>
              <a:latin typeface="HY헤드라인M" pitchFamily="18" charset="-127"/>
              <a:ea typeface="HY헤드라인M" pitchFamily="18" charset="-127"/>
            </a:endParaRPr>
          </a:p>
        </p:txBody>
      </p:sp>
      <p:sp>
        <p:nvSpPr>
          <p:cNvPr id="20" name="Rectangle 8"/>
          <p:cNvSpPr>
            <a:spLocks noChangeArrowheads="1"/>
          </p:cNvSpPr>
          <p:nvPr/>
        </p:nvSpPr>
        <p:spPr bwMode="auto">
          <a:xfrm>
            <a:off x="2702025" y="2520050"/>
            <a:ext cx="27000000" cy="1080000"/>
          </a:xfrm>
          <a:prstGeom prst="rect">
            <a:avLst/>
          </a:prstGeom>
          <a:noFill/>
          <a:ln w="9525">
            <a:noFill/>
            <a:miter lim="800000"/>
            <a:headEnd/>
            <a:tailEnd/>
          </a:ln>
        </p:spPr>
        <p:txBody>
          <a:bodyPr lIns="180000" tIns="36000" rIns="180000" bIns="36000" anchor="ctr">
            <a:noAutofit/>
          </a:bodyPr>
          <a:lstStyle/>
          <a:p>
            <a:pPr algn="ctr"/>
            <a:r>
              <a:rPr lang="pl-PL" altLang="ko-KR" sz="3800" dirty="0" smtClean="0">
                <a:solidFill>
                  <a:schemeClr val="bg1"/>
                </a:solidFill>
                <a:latin typeface="HY헤드라인M" pitchFamily="18" charset="-127"/>
                <a:ea typeface="HY헤드라인M" pitchFamily="18" charset="-127"/>
              </a:rPr>
              <a:t>H.S</a:t>
            </a:r>
            <a:r>
              <a:rPr lang="pl-PL" altLang="ko-KR" sz="3800" dirty="0">
                <a:solidFill>
                  <a:schemeClr val="bg1"/>
                </a:solidFill>
                <a:latin typeface="HY헤드라인M" pitchFamily="18" charset="-127"/>
                <a:ea typeface="HY헤드라인M" pitchFamily="18" charset="-127"/>
              </a:rPr>
              <a:t>. </a:t>
            </a:r>
            <a:r>
              <a:rPr lang="pl-PL" altLang="ko-KR" sz="3800" dirty="0" smtClean="0">
                <a:solidFill>
                  <a:schemeClr val="bg1"/>
                </a:solidFill>
                <a:latin typeface="HY헤드라인M" pitchFamily="18" charset="-127"/>
                <a:ea typeface="HY헤드라인M" pitchFamily="18" charset="-127"/>
              </a:rPr>
              <a:t>Jeong</a:t>
            </a:r>
            <a:r>
              <a:rPr lang="en-US" altLang="ko-KR" sz="3800" baseline="30000" dirty="0">
                <a:solidFill>
                  <a:schemeClr val="bg1"/>
                </a:solidFill>
                <a:latin typeface="HY헤드라인M" pitchFamily="18" charset="-127"/>
                <a:ea typeface="HY헤드라인M" pitchFamily="18" charset="-127"/>
              </a:rPr>
              <a:t>#</a:t>
            </a:r>
            <a:r>
              <a:rPr lang="pl-PL" altLang="ko-KR" sz="3800" dirty="0" smtClean="0">
                <a:solidFill>
                  <a:schemeClr val="bg1"/>
                </a:solidFill>
                <a:latin typeface="HY헤드라인M" pitchFamily="18" charset="-127"/>
                <a:ea typeface="HY헤드라인M" pitchFamily="18" charset="-127"/>
              </a:rPr>
              <a:t>, J.H</a:t>
            </a:r>
            <a:r>
              <a:rPr lang="pl-PL" altLang="ko-KR" sz="3800" dirty="0">
                <a:solidFill>
                  <a:schemeClr val="bg1"/>
                </a:solidFill>
                <a:latin typeface="HY헤드라인M" pitchFamily="18" charset="-127"/>
                <a:ea typeface="HY헤드라인M" pitchFamily="18" charset="-127"/>
              </a:rPr>
              <a:t>. Kim, </a:t>
            </a:r>
            <a:r>
              <a:rPr lang="pl-PL" altLang="ko-KR" sz="3800" dirty="0" smtClean="0">
                <a:solidFill>
                  <a:schemeClr val="bg1"/>
                </a:solidFill>
                <a:latin typeface="HY헤드라인M" pitchFamily="18" charset="-127"/>
                <a:ea typeface="HY헤드라인M" pitchFamily="18" charset="-127"/>
              </a:rPr>
              <a:t>Y.G</a:t>
            </a:r>
            <a:r>
              <a:rPr lang="pl-PL" altLang="ko-KR" sz="3800" dirty="0">
                <a:solidFill>
                  <a:schemeClr val="bg1"/>
                </a:solidFill>
                <a:latin typeface="HY헤드라인M" pitchFamily="18" charset="-127"/>
                <a:ea typeface="HY헤드라인M" pitchFamily="18" charset="-127"/>
              </a:rPr>
              <a:t>. Song, </a:t>
            </a:r>
            <a:r>
              <a:rPr lang="pl-PL" altLang="ko-KR" sz="3800" dirty="0" smtClean="0">
                <a:solidFill>
                  <a:schemeClr val="bg1"/>
                </a:solidFill>
                <a:latin typeface="HY헤드라인M" pitchFamily="18" charset="-127"/>
                <a:ea typeface="HY헤드라인M" pitchFamily="18" charset="-127"/>
              </a:rPr>
              <a:t>H.S</a:t>
            </a:r>
            <a:r>
              <a:rPr lang="pl-PL" altLang="ko-KR" sz="3800" dirty="0">
                <a:solidFill>
                  <a:schemeClr val="bg1"/>
                </a:solidFill>
                <a:latin typeface="HY헤드라인M" pitchFamily="18" charset="-127"/>
                <a:ea typeface="HY헤드라인M" pitchFamily="18" charset="-127"/>
              </a:rPr>
              <a:t>. Kim, </a:t>
            </a:r>
            <a:r>
              <a:rPr lang="pl-PL" altLang="ko-KR" sz="3800" dirty="0" smtClean="0">
                <a:solidFill>
                  <a:schemeClr val="bg1"/>
                </a:solidFill>
                <a:latin typeface="HY헤드라인M" pitchFamily="18" charset="-127"/>
                <a:ea typeface="HY헤드라인M" pitchFamily="18" charset="-127"/>
              </a:rPr>
              <a:t>H.J</a:t>
            </a:r>
            <a:r>
              <a:rPr lang="pl-PL" altLang="ko-KR" sz="3800" dirty="0">
                <a:solidFill>
                  <a:schemeClr val="bg1"/>
                </a:solidFill>
                <a:latin typeface="HY헤드라인M" pitchFamily="18" charset="-127"/>
                <a:ea typeface="HY헤드라인M" pitchFamily="18" charset="-127"/>
              </a:rPr>
              <a:t>. </a:t>
            </a:r>
            <a:r>
              <a:rPr lang="pl-PL" altLang="ko-KR" sz="3800" dirty="0" smtClean="0">
                <a:solidFill>
                  <a:schemeClr val="bg1"/>
                </a:solidFill>
                <a:latin typeface="HY헤드라인M" pitchFamily="18" charset="-127"/>
                <a:ea typeface="HY헤드라인M" pitchFamily="18" charset="-127"/>
              </a:rPr>
              <a:t>Kwon</a:t>
            </a:r>
            <a:endParaRPr lang="en-US" altLang="ko-KR" sz="3800" b="0" dirty="0">
              <a:solidFill>
                <a:schemeClr val="bg1"/>
              </a:solidFill>
              <a:latin typeface="HY헤드라인M" pitchFamily="18" charset="-127"/>
              <a:ea typeface="HY헤드라인M" pitchFamily="18" charset="-127"/>
            </a:endParaRPr>
          </a:p>
        </p:txBody>
      </p:sp>
      <p:sp>
        <p:nvSpPr>
          <p:cNvPr id="21" name="Rectangle 8"/>
          <p:cNvSpPr>
            <a:spLocks noChangeArrowheads="1"/>
          </p:cNvSpPr>
          <p:nvPr/>
        </p:nvSpPr>
        <p:spPr bwMode="auto">
          <a:xfrm>
            <a:off x="2702025" y="3592850"/>
            <a:ext cx="27000000" cy="798982"/>
          </a:xfrm>
          <a:prstGeom prst="rect">
            <a:avLst/>
          </a:prstGeom>
          <a:noFill/>
          <a:ln w="9525">
            <a:noFill/>
            <a:miter lim="800000"/>
            <a:headEnd/>
            <a:tailEnd/>
          </a:ln>
        </p:spPr>
        <p:txBody>
          <a:bodyPr lIns="180000" tIns="36000" rIns="180000" bIns="36000" anchor="ctr">
            <a:noAutofit/>
          </a:bodyPr>
          <a:lstStyle/>
          <a:p>
            <a:pPr algn="ctr"/>
            <a:r>
              <a:rPr lang="en-US" altLang="ko-KR" sz="3800" b="0" dirty="0" smtClean="0">
                <a:solidFill>
                  <a:schemeClr val="bg1"/>
                </a:solidFill>
                <a:latin typeface="HY헤드라인M" pitchFamily="18" charset="-127"/>
                <a:ea typeface="HY헤드라인M" pitchFamily="18" charset="-127"/>
              </a:rPr>
              <a:t>Korea Multi-purpose Accelerator Complex, KAERI, </a:t>
            </a:r>
            <a:r>
              <a:rPr lang="en-US" altLang="ko-KR" sz="3800" b="0" dirty="0" err="1" smtClean="0">
                <a:solidFill>
                  <a:schemeClr val="bg1"/>
                </a:solidFill>
                <a:latin typeface="HY헤드라인M" pitchFamily="18" charset="-127"/>
                <a:ea typeface="HY헤드라인M" pitchFamily="18" charset="-127"/>
              </a:rPr>
              <a:t>Gyeongju</a:t>
            </a:r>
            <a:r>
              <a:rPr lang="en-US" altLang="ko-KR" sz="3800" b="0" dirty="0" smtClean="0">
                <a:solidFill>
                  <a:schemeClr val="bg1"/>
                </a:solidFill>
                <a:latin typeface="HY헤드라인M" pitchFamily="18" charset="-127"/>
                <a:ea typeface="HY헤드라인M" pitchFamily="18" charset="-127"/>
              </a:rPr>
              <a:t>, Korea </a:t>
            </a:r>
            <a:endParaRPr lang="en-US" altLang="ko-KR" sz="3800" b="0" dirty="0">
              <a:solidFill>
                <a:schemeClr val="bg1"/>
              </a:solidFill>
              <a:latin typeface="HY헤드라인M" pitchFamily="18" charset="-127"/>
              <a:ea typeface="HY헤드라인M" pitchFamily="18" charset="-127"/>
            </a:endParaRPr>
          </a:p>
        </p:txBody>
      </p:sp>
      <p:sp>
        <p:nvSpPr>
          <p:cNvPr id="49" name="AutoShape 50"/>
          <p:cNvSpPr>
            <a:spLocks noChangeArrowheads="1"/>
          </p:cNvSpPr>
          <p:nvPr/>
        </p:nvSpPr>
        <p:spPr bwMode="auto">
          <a:xfrm>
            <a:off x="225462" y="35543539"/>
            <a:ext cx="31831617" cy="2060384"/>
          </a:xfrm>
          <a:prstGeom prst="roundRect">
            <a:avLst>
              <a:gd name="adj" fmla="val 5759"/>
            </a:avLst>
          </a:prstGeom>
          <a:noFill/>
          <a:ln w="44450">
            <a:solidFill>
              <a:srgbClr val="006600"/>
            </a:solidFill>
            <a:round/>
            <a:headEnd/>
            <a:tailEnd/>
          </a:ln>
        </p:spPr>
        <p:txBody>
          <a:bodyPr wrap="square" lIns="180000" tIns="108000" rIns="180000" bIns="108000" anchor="t" anchorCtr="0"/>
          <a:lstStyle/>
          <a:p>
            <a:endParaRPr lang="en-US" altLang="ko-KR" sz="2800" dirty="0" smtClean="0">
              <a:latin typeface="Arial" panose="020B0604020202020204" pitchFamily="34" charset="0"/>
              <a:cs typeface="Arial" panose="020B0604020202020204" pitchFamily="34" charset="0"/>
            </a:endParaRPr>
          </a:p>
        </p:txBody>
      </p:sp>
      <p:sp>
        <p:nvSpPr>
          <p:cNvPr id="285" name="Rectangle 15"/>
          <p:cNvSpPr>
            <a:spLocks noChangeArrowheads="1"/>
          </p:cNvSpPr>
          <p:nvPr/>
        </p:nvSpPr>
        <p:spPr bwMode="auto">
          <a:xfrm>
            <a:off x="225463" y="15592080"/>
            <a:ext cx="16006059" cy="973060"/>
          </a:xfrm>
          <a:prstGeom prst="rect">
            <a:avLst/>
          </a:prstGeom>
          <a:gradFill flip="none" rotWithShape="1">
            <a:gsLst>
              <a:gs pos="0">
                <a:srgbClr val="DDEBCF"/>
              </a:gs>
              <a:gs pos="50000">
                <a:srgbClr val="9CB86E"/>
              </a:gs>
              <a:gs pos="100000">
                <a:srgbClr val="156B13"/>
              </a:gs>
            </a:gsLst>
            <a:lin ang="10800000" scaled="1"/>
            <a:tileRect/>
          </a:gradFill>
          <a:ln w="9525">
            <a:noFill/>
            <a:miter lim="800000"/>
            <a:headEnd/>
            <a:tailEnd/>
          </a:ln>
        </p:spPr>
        <p:txBody>
          <a:bodyPr wrap="none" lIns="360000" tIns="72000" rIns="144000" bIns="72000" anchor="ctr"/>
          <a:lstStyle/>
          <a:p>
            <a:pPr marL="685800" indent="-685800" defTabSz="4321175">
              <a:buBlip>
                <a:blip r:embed="rId3"/>
              </a:buBlip>
              <a:defRPr/>
            </a:pPr>
            <a:r>
              <a:rPr lang="en-US" altLang="ko-KR" sz="4800" dirty="0" smtClean="0">
                <a:solidFill>
                  <a:schemeClr val="bg1"/>
                </a:solidFill>
                <a:latin typeface="HY헤드라인M" pitchFamily="18" charset="-127"/>
                <a:ea typeface="HY헤드라인M" pitchFamily="18" charset="-127"/>
              </a:rPr>
              <a:t>Feedforward controller in 100 MeV Linac</a:t>
            </a:r>
            <a:endParaRPr lang="en-US" altLang="ko-KR" sz="4800" dirty="0">
              <a:solidFill>
                <a:schemeClr val="bg1"/>
              </a:solidFill>
              <a:latin typeface="HY헤드라인M" pitchFamily="18" charset="-127"/>
              <a:ea typeface="HY헤드라인M" pitchFamily="18" charset="-127"/>
            </a:endParaRPr>
          </a:p>
        </p:txBody>
      </p:sp>
      <p:sp>
        <p:nvSpPr>
          <p:cNvPr id="110" name="AutoShape 50"/>
          <p:cNvSpPr>
            <a:spLocks noChangeArrowheads="1"/>
          </p:cNvSpPr>
          <p:nvPr/>
        </p:nvSpPr>
        <p:spPr bwMode="auto">
          <a:xfrm>
            <a:off x="16418055" y="15616443"/>
            <a:ext cx="15639025" cy="19578999"/>
          </a:xfrm>
          <a:prstGeom prst="roundRect">
            <a:avLst>
              <a:gd name="adj" fmla="val 5759"/>
            </a:avLst>
          </a:prstGeom>
          <a:noFill/>
          <a:ln w="44450">
            <a:solidFill>
              <a:srgbClr val="006600"/>
            </a:solidFill>
            <a:round/>
            <a:headEnd/>
            <a:tailEnd/>
          </a:ln>
        </p:spPr>
        <p:txBody>
          <a:bodyPr wrap="square" lIns="180000" tIns="108000" rIns="180000" bIns="108000" anchor="t" anchorCtr="0"/>
          <a:lstStyle/>
          <a:p>
            <a:endParaRPr lang="en-US" altLang="ko-KR" sz="2800" dirty="0" smtClean="0">
              <a:latin typeface="Arial" panose="020B0604020202020204" pitchFamily="34" charset="0"/>
              <a:cs typeface="Arial" panose="020B0604020202020204" pitchFamily="34" charset="0"/>
            </a:endParaRPr>
          </a:p>
        </p:txBody>
      </p:sp>
      <p:sp>
        <p:nvSpPr>
          <p:cNvPr id="23" name="Rectangle 9"/>
          <p:cNvSpPr>
            <a:spLocks noChangeArrowheads="1"/>
          </p:cNvSpPr>
          <p:nvPr/>
        </p:nvSpPr>
        <p:spPr bwMode="auto">
          <a:xfrm>
            <a:off x="23475035" y="18084169"/>
            <a:ext cx="324040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60" name="Rectangle 15"/>
          <p:cNvSpPr>
            <a:spLocks noChangeArrowheads="1"/>
          </p:cNvSpPr>
          <p:nvPr/>
        </p:nvSpPr>
        <p:spPr bwMode="auto">
          <a:xfrm>
            <a:off x="16378439" y="15583126"/>
            <a:ext cx="15709122" cy="1005163"/>
          </a:xfrm>
          <a:prstGeom prst="rect">
            <a:avLst/>
          </a:prstGeom>
          <a:gradFill flip="none" rotWithShape="1">
            <a:gsLst>
              <a:gs pos="0">
                <a:srgbClr val="DDEBCF"/>
              </a:gs>
              <a:gs pos="50000">
                <a:srgbClr val="9CB86E"/>
              </a:gs>
              <a:gs pos="100000">
                <a:srgbClr val="156B13"/>
              </a:gs>
            </a:gsLst>
            <a:lin ang="10800000" scaled="1"/>
            <a:tileRect/>
          </a:gradFill>
          <a:ln w="9525">
            <a:noFill/>
            <a:miter lim="800000"/>
            <a:headEnd/>
            <a:tailEnd/>
          </a:ln>
        </p:spPr>
        <p:txBody>
          <a:bodyPr wrap="none" lIns="360000" tIns="72000" rIns="144000" bIns="72000" anchor="ctr"/>
          <a:lstStyle/>
          <a:p>
            <a:pPr marL="685800" indent="-685800" defTabSz="4321175">
              <a:buBlip>
                <a:blip r:embed="rId3"/>
              </a:buBlip>
              <a:defRPr/>
            </a:pPr>
            <a:r>
              <a:rPr lang="en-US" altLang="ko-KR" sz="4800" dirty="0" smtClean="0">
                <a:solidFill>
                  <a:schemeClr val="bg1"/>
                </a:solidFill>
                <a:latin typeface="HY헤드라인M" pitchFamily="18" charset="-127"/>
                <a:ea typeface="HY헤드라인M" pitchFamily="18" charset="-127"/>
              </a:rPr>
              <a:t>1 MeV/n RFQ LLRF system</a:t>
            </a:r>
            <a:endParaRPr lang="en-US" altLang="ko-KR" sz="4800" dirty="0">
              <a:solidFill>
                <a:schemeClr val="bg1"/>
              </a:solidFill>
              <a:latin typeface="HY헤드라인M" pitchFamily="18" charset="-127"/>
              <a:ea typeface="HY헤드라인M" pitchFamily="18" charset="-127"/>
            </a:endParaRPr>
          </a:p>
        </p:txBody>
      </p:sp>
      <p:sp>
        <p:nvSpPr>
          <p:cNvPr id="65" name="Rectangle 15"/>
          <p:cNvSpPr>
            <a:spLocks noChangeArrowheads="1"/>
          </p:cNvSpPr>
          <p:nvPr/>
        </p:nvSpPr>
        <p:spPr bwMode="auto">
          <a:xfrm>
            <a:off x="215497" y="37732940"/>
            <a:ext cx="31872064" cy="1016855"/>
          </a:xfrm>
          <a:prstGeom prst="rect">
            <a:avLst/>
          </a:prstGeom>
          <a:gradFill flip="none" rotWithShape="1">
            <a:gsLst>
              <a:gs pos="0">
                <a:srgbClr val="DDEBCF"/>
              </a:gs>
              <a:gs pos="50000">
                <a:srgbClr val="9CB86E"/>
              </a:gs>
              <a:gs pos="100000">
                <a:srgbClr val="156B13"/>
              </a:gs>
            </a:gsLst>
            <a:lin ang="10800000" scaled="1"/>
            <a:tileRect/>
          </a:gradFill>
          <a:ln w="9525">
            <a:noFill/>
            <a:miter lim="800000"/>
            <a:headEnd/>
            <a:tailEnd/>
          </a:ln>
        </p:spPr>
        <p:txBody>
          <a:bodyPr wrap="none" lIns="360000" tIns="72000" rIns="144000" bIns="72000" anchor="ctr"/>
          <a:lstStyle/>
          <a:p>
            <a:pPr marL="685800" indent="-685800" defTabSz="4321175">
              <a:buBlip>
                <a:blip r:embed="rId3"/>
              </a:buBlip>
              <a:defRPr/>
            </a:pPr>
            <a:r>
              <a:rPr lang="en-US" altLang="ko-KR" sz="4800" dirty="0" smtClean="0">
                <a:solidFill>
                  <a:schemeClr val="bg1"/>
                </a:solidFill>
                <a:latin typeface="HY헤드라인M" pitchFamily="18" charset="-127"/>
                <a:ea typeface="HY헤드라인M" pitchFamily="18" charset="-127"/>
              </a:rPr>
              <a:t>References</a:t>
            </a:r>
            <a:endParaRPr lang="en-US" altLang="ko-KR" sz="4800" dirty="0">
              <a:solidFill>
                <a:schemeClr val="bg1"/>
              </a:solidFill>
              <a:latin typeface="HY헤드라인M" pitchFamily="18" charset="-127"/>
              <a:ea typeface="HY헤드라인M" pitchFamily="18" charset="-127"/>
            </a:endParaRPr>
          </a:p>
        </p:txBody>
      </p:sp>
      <p:sp>
        <p:nvSpPr>
          <p:cNvPr id="10" name="직사각형 9"/>
          <p:cNvSpPr/>
          <p:nvPr/>
        </p:nvSpPr>
        <p:spPr>
          <a:xfrm>
            <a:off x="359825" y="38664880"/>
            <a:ext cx="31767765" cy="3016210"/>
          </a:xfrm>
          <a:prstGeom prst="rect">
            <a:avLst/>
          </a:prstGeom>
        </p:spPr>
        <p:txBody>
          <a:bodyPr wrap="square">
            <a:spAutoFit/>
          </a:bodyPr>
          <a:lstStyle/>
          <a:p>
            <a:pPr marL="187325" indent="-187325">
              <a:spcAft>
                <a:spcPts val="300"/>
              </a:spcAft>
              <a:tabLst>
                <a:tab pos="228600" algn="l"/>
                <a:tab pos="228600" algn="l"/>
                <a:tab pos="245110" algn="l"/>
              </a:tabLst>
            </a:pP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1</a:t>
            </a: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 </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D.A. Bristow et al., “A survey of iterative learning </a:t>
            </a: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control</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 </a:t>
            </a:r>
            <a:r>
              <a:rPr lang="en-GB" altLang="ko-KR" sz="2500" i="1" dirty="0">
                <a:latin typeface="Times" panose="02020603050405020304" pitchFamily="18" charset="0"/>
                <a:ea typeface="맑은 고딕" panose="020B0503020000020004" pitchFamily="50" charset="-127"/>
                <a:cs typeface="Times New Roman" panose="02020603050405020304" pitchFamily="18" charset="0"/>
              </a:rPr>
              <a:t>, IEEE Control Systems Magazine, </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vol. 26, no. 3, 2006, pp. 96-114.</a:t>
            </a:r>
          </a:p>
          <a:p>
            <a:pPr marL="187325" indent="-187325">
              <a:spcAft>
                <a:spcPts val="300"/>
              </a:spcAft>
              <a:tabLst>
                <a:tab pos="228600" algn="l"/>
                <a:tab pos="228600" algn="l"/>
                <a:tab pos="245110" algn="l"/>
              </a:tabLst>
            </a:pP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[2] </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M. Laverty et al., “An iterative learning </a:t>
            </a:r>
            <a:r>
              <a:rPr lang="en-GB" altLang="ko-KR" sz="2500" dirty="0" err="1">
                <a:latin typeface="Times" panose="02020603050405020304" pitchFamily="18" charset="0"/>
                <a:ea typeface="맑은 고딕" panose="020B0503020000020004" pitchFamily="50" charset="-127"/>
                <a:cs typeface="Times New Roman" panose="02020603050405020304" pitchFamily="18" charset="0"/>
              </a:rPr>
              <a:t>feedforward</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 </a:t>
            </a: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controller </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for the TRIUMF e-</a:t>
            </a:r>
            <a:r>
              <a:rPr lang="en-GB" altLang="ko-KR" sz="2500" dirty="0" err="1">
                <a:latin typeface="Times" panose="02020603050405020304" pitchFamily="18" charset="0"/>
                <a:ea typeface="맑은 고딕" panose="020B0503020000020004" pitchFamily="50" charset="-127"/>
                <a:cs typeface="Times New Roman" panose="02020603050405020304" pitchFamily="18" charset="0"/>
              </a:rPr>
              <a:t>linac</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 in </a:t>
            </a:r>
            <a:r>
              <a:rPr lang="en-GB" altLang="ko-KR" sz="2500" i="1" dirty="0">
                <a:latin typeface="Times" panose="02020603050405020304" pitchFamily="18" charset="0"/>
                <a:ea typeface="맑은 고딕" panose="020B0503020000020004" pitchFamily="50" charset="-127"/>
                <a:cs typeface="Times New Roman" panose="02020603050405020304" pitchFamily="18" charset="0"/>
              </a:rPr>
              <a:t>Proc. 28th Linear Accelerator Conf. (LINAC’16)</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 East Lansing, MI, USA, Sep. 2016, paper TUPLR009, pp. 485-487</a:t>
            </a: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a:t>
            </a:r>
          </a:p>
          <a:p>
            <a:pPr marL="187325" indent="-187325">
              <a:spcAft>
                <a:spcPts val="300"/>
              </a:spcAft>
              <a:tabLst>
                <a:tab pos="228600" algn="l"/>
                <a:tab pos="228600" algn="l"/>
                <a:tab pos="245110" algn="l"/>
              </a:tabLst>
            </a:pP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[3] </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L. Song, “Development of adaptive compensation of heavy beam loading for J-PARC LINAC”, </a:t>
            </a:r>
            <a:r>
              <a:rPr lang="en-GB" altLang="ko-KR" sz="2500" i="1" dirty="0">
                <a:latin typeface="Times" panose="02020603050405020304" pitchFamily="18" charset="0"/>
                <a:ea typeface="맑은 고딕" panose="020B0503020000020004" pitchFamily="50" charset="-127"/>
                <a:cs typeface="Times New Roman" panose="02020603050405020304" pitchFamily="18" charset="0"/>
              </a:rPr>
              <a:t>Ph.D. Thesis</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 2019</a:t>
            </a: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a:t>
            </a:r>
            <a:endParaRPr lang="en-GB" altLang="ko-KR" sz="2500" dirty="0" smtClean="0">
              <a:latin typeface="Times" panose="02020603050405020304" pitchFamily="18" charset="0"/>
              <a:ea typeface="맑은 고딕" panose="020B0503020000020004" pitchFamily="50" charset="-127"/>
              <a:cs typeface="Times New Roman" panose="02020603050405020304" pitchFamily="18" charset="0"/>
            </a:endParaRPr>
          </a:p>
          <a:p>
            <a:pPr marL="187325" indent="-187325">
              <a:spcAft>
                <a:spcPts val="300"/>
              </a:spcAft>
              <a:tabLst>
                <a:tab pos="228600" algn="l"/>
                <a:tab pos="228600" algn="l"/>
                <a:tab pos="245110" algn="l"/>
              </a:tabLst>
            </a:pP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[4] L</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 Doolittle, H. Ma, M. Champion “Digital low-level RF control using non-IQ sampling”, LINAC 2006, THP004, August 2006</a:t>
            </a:r>
            <a:endParaRPr lang="en-GB" altLang="ko-KR" sz="2500" dirty="0">
              <a:latin typeface="Times" panose="02020603050405020304" pitchFamily="18" charset="0"/>
              <a:ea typeface="맑은 고딕" panose="020B0503020000020004" pitchFamily="50" charset="-127"/>
              <a:cs typeface="Times New Roman" panose="02020603050405020304" pitchFamily="18" charset="0"/>
            </a:endParaRPr>
          </a:p>
          <a:p>
            <a:pPr marL="187325" indent="-187325">
              <a:spcAft>
                <a:spcPts val="300"/>
              </a:spcAft>
              <a:tabLst>
                <a:tab pos="228600" algn="l"/>
                <a:tab pos="228600" algn="l"/>
                <a:tab pos="245110" algn="l"/>
              </a:tabLst>
            </a:pP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[5] </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H.S. </a:t>
            </a:r>
            <a:r>
              <a:rPr lang="en-GB" altLang="ko-KR" sz="2500" dirty="0" err="1">
                <a:latin typeface="Times" panose="02020603050405020304" pitchFamily="18" charset="0"/>
                <a:ea typeface="맑은 고딕" panose="020B0503020000020004" pitchFamily="50" charset="-127"/>
                <a:cs typeface="Times New Roman" panose="02020603050405020304" pitchFamily="18" charset="0"/>
              </a:rPr>
              <a:t>Jeong</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 et al., “Development of 200 MHz digital LLRF system for the 1 MeV/n RFQ at KOMAC” , in </a:t>
            </a:r>
            <a:r>
              <a:rPr lang="en-GB" altLang="ko-KR" sz="2500" i="1" dirty="0">
                <a:latin typeface="Times" panose="02020603050405020304" pitchFamily="18" charset="0"/>
                <a:ea typeface="맑은 고딕" panose="020B0503020000020004" pitchFamily="50" charset="-127"/>
                <a:cs typeface="Times New Roman" panose="02020603050405020304" pitchFamily="18" charset="0"/>
              </a:rPr>
              <a:t>Proc. 7th Int. Particle Accelerator Conf. (IPAC’16), </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Busan, Korea, May 2016, paper WEPOR039, pp. 2758-2760.</a:t>
            </a:r>
          </a:p>
          <a:p>
            <a:pPr marL="187325" indent="-187325">
              <a:spcAft>
                <a:spcPts val="300"/>
              </a:spcAft>
              <a:tabLst>
                <a:tab pos="228600" algn="l"/>
                <a:tab pos="228600" algn="l"/>
                <a:tab pos="245110" algn="l"/>
              </a:tabLst>
            </a:pP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[6] </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H.S. </a:t>
            </a:r>
            <a:r>
              <a:rPr lang="en-GB" altLang="ko-KR" sz="2500" dirty="0" err="1">
                <a:latin typeface="Times" panose="02020603050405020304" pitchFamily="18" charset="0"/>
                <a:ea typeface="맑은 고딕" panose="020B0503020000020004" pitchFamily="50" charset="-127"/>
                <a:cs typeface="Times New Roman" panose="02020603050405020304" pitchFamily="18" charset="0"/>
              </a:rPr>
              <a:t>Jeong</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 et al., “Test of the feedback and feedforward control loop for digital LLRF system of 1 MeV/n RFQ” , in </a:t>
            </a:r>
            <a:r>
              <a:rPr lang="en-GB" altLang="ko-KR" sz="2500" i="1" dirty="0">
                <a:latin typeface="Times" panose="02020603050405020304" pitchFamily="18" charset="0"/>
                <a:ea typeface="맑은 고딕" panose="020B0503020000020004" pitchFamily="50" charset="-127"/>
                <a:cs typeface="Times New Roman" panose="02020603050405020304" pitchFamily="18" charset="0"/>
              </a:rPr>
              <a:t>Proc. 8th Int. Particle Accelerator Conf. (IPAC’17), </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Copenhagen, Denmark, May 2017, paper THPAB131, pp. 4028-4030</a:t>
            </a: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a:t>
            </a:r>
            <a:endParaRPr lang="en-GB" altLang="ko-KR" sz="2500" dirty="0">
              <a:latin typeface="Times" panose="02020603050405020304" pitchFamily="18" charset="0"/>
              <a:ea typeface="맑은 고딕" panose="020B0503020000020004" pitchFamily="50" charset="-127"/>
              <a:cs typeface="Times New Roman" panose="02020603050405020304" pitchFamily="18" charset="0"/>
            </a:endParaRPr>
          </a:p>
          <a:p>
            <a:pPr marL="187325" indent="-187325">
              <a:spcAft>
                <a:spcPts val="300"/>
              </a:spcAft>
              <a:tabLst>
                <a:tab pos="228600" algn="l"/>
                <a:tab pos="228600" algn="l"/>
                <a:tab pos="245110" algn="l"/>
              </a:tabLst>
            </a:pP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7</a:t>
            </a:r>
            <a:r>
              <a:rPr lang="en-GB" altLang="ko-KR" sz="2500" dirty="0" smtClean="0">
                <a:latin typeface="Times" panose="02020603050405020304" pitchFamily="18" charset="0"/>
                <a:ea typeface="맑은 고딕" panose="020B0503020000020004" pitchFamily="50" charset="-127"/>
                <a:cs typeface="Times New Roman" panose="02020603050405020304" pitchFamily="18" charset="0"/>
              </a:rPr>
              <a:t>] </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H.S. </a:t>
            </a:r>
            <a:r>
              <a:rPr lang="en-GB" altLang="ko-KR" sz="2500" dirty="0" err="1">
                <a:latin typeface="Times" panose="02020603050405020304" pitchFamily="18" charset="0"/>
                <a:ea typeface="맑은 고딕" panose="020B0503020000020004" pitchFamily="50" charset="-127"/>
                <a:cs typeface="Times New Roman" panose="02020603050405020304" pitchFamily="18" charset="0"/>
              </a:rPr>
              <a:t>Jeong</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 et al., “Initial High Power RF Driving Test Using Digital LLRF for RF Conditioning of 1 MeV/n RFQ at KOMAC”, in </a:t>
            </a:r>
            <a:r>
              <a:rPr lang="en-GB" altLang="ko-KR" sz="2500" i="1" dirty="0">
                <a:latin typeface="Times" panose="02020603050405020304" pitchFamily="18" charset="0"/>
                <a:ea typeface="맑은 고딕" panose="020B0503020000020004" pitchFamily="50" charset="-127"/>
                <a:cs typeface="Times New Roman" panose="02020603050405020304" pitchFamily="18" charset="0"/>
              </a:rPr>
              <a:t>Proc. LINAC'22,</a:t>
            </a:r>
            <a:r>
              <a:rPr lang="en-GB" altLang="ko-KR" sz="2500" dirty="0">
                <a:latin typeface="Times" panose="02020603050405020304" pitchFamily="18" charset="0"/>
                <a:ea typeface="맑은 고딕" panose="020B0503020000020004" pitchFamily="50" charset="-127"/>
                <a:cs typeface="Times New Roman" panose="02020603050405020304" pitchFamily="18" charset="0"/>
              </a:rPr>
              <a:t> Liverpool, UK, Aug.-Sep. 2022, pp. 781-784. doi:10.18429/JACoW-LINAC2022-THPOPA19</a:t>
            </a:r>
          </a:p>
        </p:txBody>
      </p:sp>
      <p:pic>
        <p:nvPicPr>
          <p:cNvPr id="47" name="그림 4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490065" y="16704639"/>
            <a:ext cx="7743850" cy="3909556"/>
          </a:xfrm>
          <a:prstGeom prst="rect">
            <a:avLst/>
          </a:prstGeom>
          <a:noFill/>
        </p:spPr>
      </p:pic>
      <p:sp>
        <p:nvSpPr>
          <p:cNvPr id="50" name="직사각형 49"/>
          <p:cNvSpPr/>
          <p:nvPr/>
        </p:nvSpPr>
        <p:spPr>
          <a:xfrm>
            <a:off x="16395134" y="20571555"/>
            <a:ext cx="7893785" cy="584775"/>
          </a:xfrm>
          <a:prstGeom prst="rect">
            <a:avLst/>
          </a:prstGeom>
        </p:spPr>
        <p:txBody>
          <a:bodyPr wrap="square">
            <a:spAutoFit/>
          </a:bodyPr>
          <a:lstStyle/>
          <a:p>
            <a:pPr algn="ctr"/>
            <a:r>
              <a:rPr lang="en-US" altLang="ko-KR" sz="3200" i="1" dirty="0" smtClean="0">
                <a:latin typeface="Times New Roman" pitchFamily="18" charset="0"/>
                <a:cs typeface="Times New Roman" pitchFamily="18" charset="0"/>
              </a:rPr>
              <a:t>Figure 7: </a:t>
            </a:r>
            <a:r>
              <a:rPr lang="en-US" altLang="ko-KR" sz="3200" i="1" dirty="0">
                <a:latin typeface="Times New Roman" pitchFamily="18" charset="0"/>
                <a:cs typeface="Times New Roman" pitchFamily="18" charset="0"/>
              </a:rPr>
              <a:t>1 MeV/n RFQ layout and installation</a:t>
            </a:r>
            <a:endParaRPr lang="en-US" altLang="ko-KR" sz="3200" i="1" dirty="0" smtClean="0">
              <a:latin typeface="Times New Roman" pitchFamily="18" charset="0"/>
              <a:cs typeface="Times New Roman" pitchFamily="18" charset="0"/>
            </a:endParaRPr>
          </a:p>
        </p:txBody>
      </p:sp>
      <p:pic>
        <p:nvPicPr>
          <p:cNvPr id="53" name="그림 5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946545" y="21458680"/>
            <a:ext cx="8402186" cy="4000934"/>
          </a:xfrm>
          <a:prstGeom prst="rect">
            <a:avLst/>
          </a:prstGeom>
          <a:noFill/>
        </p:spPr>
      </p:pic>
      <p:sp>
        <p:nvSpPr>
          <p:cNvPr id="54" name="직사각형 53"/>
          <p:cNvSpPr/>
          <p:nvPr/>
        </p:nvSpPr>
        <p:spPr>
          <a:xfrm>
            <a:off x="20168186" y="25520362"/>
            <a:ext cx="7958903" cy="584775"/>
          </a:xfrm>
          <a:prstGeom prst="rect">
            <a:avLst/>
          </a:prstGeom>
        </p:spPr>
        <p:txBody>
          <a:bodyPr wrap="square">
            <a:spAutoFit/>
          </a:bodyPr>
          <a:lstStyle/>
          <a:p>
            <a:pPr algn="ctr"/>
            <a:r>
              <a:rPr lang="en-US" altLang="ko-KR" sz="3200" i="1" dirty="0" smtClean="0">
                <a:latin typeface="Times New Roman" pitchFamily="18" charset="0"/>
                <a:cs typeface="Times New Roman" pitchFamily="18" charset="0"/>
              </a:rPr>
              <a:t>Figure </a:t>
            </a:r>
            <a:r>
              <a:rPr lang="en-US" altLang="ko-KR" sz="3200" i="1" dirty="0">
                <a:latin typeface="Times New Roman" pitchFamily="18" charset="0"/>
                <a:cs typeface="Times New Roman" pitchFamily="18" charset="0"/>
              </a:rPr>
              <a:t>9</a:t>
            </a:r>
            <a:r>
              <a:rPr lang="en-US" altLang="ko-KR" sz="3200" i="1" dirty="0" smtClean="0">
                <a:latin typeface="Times New Roman" pitchFamily="18" charset="0"/>
                <a:cs typeface="Times New Roman" pitchFamily="18" charset="0"/>
              </a:rPr>
              <a:t>: </a:t>
            </a:r>
            <a:r>
              <a:rPr lang="pt-BR" altLang="ko-KR" sz="3200" i="1" dirty="0">
                <a:latin typeface="Times New Roman" pitchFamily="18" charset="0"/>
                <a:cs typeface="Times New Roman" pitchFamily="18" charset="0"/>
              </a:rPr>
              <a:t>1 MeV/n RFQ RF chain diagram</a:t>
            </a:r>
            <a:endParaRPr lang="en-US" altLang="ko-KR" sz="3200" i="1" dirty="0" smtClean="0">
              <a:latin typeface="Times New Roman" pitchFamily="18" charset="0"/>
              <a:cs typeface="Times New Roman" pitchFamily="18" charset="0"/>
            </a:endParaRPr>
          </a:p>
        </p:txBody>
      </p:sp>
      <p:pic>
        <p:nvPicPr>
          <p:cNvPr id="55" name="그림 54"/>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43924" y="16704638"/>
            <a:ext cx="7603147" cy="3909557"/>
          </a:xfrm>
          <a:prstGeom prst="rect">
            <a:avLst/>
          </a:prstGeom>
          <a:noFill/>
        </p:spPr>
      </p:pic>
      <p:pic>
        <p:nvPicPr>
          <p:cNvPr id="57" name="그림 56"/>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07407" y="16706020"/>
            <a:ext cx="9732520" cy="4203401"/>
          </a:xfrm>
          <a:prstGeom prst="rect">
            <a:avLst/>
          </a:prstGeom>
          <a:noFill/>
        </p:spPr>
      </p:pic>
      <p:sp>
        <p:nvSpPr>
          <p:cNvPr id="58" name="직사각형 57"/>
          <p:cNvSpPr/>
          <p:nvPr/>
        </p:nvSpPr>
        <p:spPr>
          <a:xfrm>
            <a:off x="2952185" y="20882600"/>
            <a:ext cx="10296211" cy="584775"/>
          </a:xfrm>
          <a:prstGeom prst="rect">
            <a:avLst/>
          </a:prstGeom>
        </p:spPr>
        <p:txBody>
          <a:bodyPr wrap="square">
            <a:spAutoFit/>
          </a:bodyPr>
          <a:lstStyle/>
          <a:p>
            <a:pPr algn="ctr"/>
            <a:r>
              <a:rPr lang="en-US" altLang="ko-KR" sz="3200" i="1" dirty="0" smtClean="0">
                <a:latin typeface="Times New Roman" pitchFamily="18" charset="0"/>
                <a:cs typeface="Times New Roman" pitchFamily="18" charset="0"/>
              </a:rPr>
              <a:t>Figure 4</a:t>
            </a:r>
            <a:r>
              <a:rPr lang="en-US" altLang="ko-KR" sz="3200" i="1" dirty="0">
                <a:latin typeface="Times New Roman" pitchFamily="18" charset="0"/>
                <a:cs typeface="Times New Roman" pitchFamily="18" charset="0"/>
              </a:rPr>
              <a:t>: Implemented feed-forward control diagram</a:t>
            </a:r>
            <a:endParaRPr lang="en-US" altLang="ko-KR" sz="3200" i="1" dirty="0" smtClean="0">
              <a:latin typeface="Times New Roman" pitchFamily="18" charset="0"/>
              <a:cs typeface="Times New Roman" pitchFamily="18" charset="0"/>
            </a:endParaRPr>
          </a:p>
        </p:txBody>
      </p:sp>
      <p:pic>
        <p:nvPicPr>
          <p:cNvPr id="66" name="그림 65"/>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95955" y="21524259"/>
            <a:ext cx="5601200" cy="7138125"/>
          </a:xfrm>
          <a:prstGeom prst="rect">
            <a:avLst/>
          </a:prstGeom>
          <a:noFill/>
        </p:spPr>
      </p:pic>
      <p:pic>
        <p:nvPicPr>
          <p:cNvPr id="67" name="그림 66"/>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54301" y="21386670"/>
            <a:ext cx="6951544" cy="3787491"/>
          </a:xfrm>
          <a:prstGeom prst="rect">
            <a:avLst/>
          </a:prstGeom>
          <a:noFill/>
        </p:spPr>
      </p:pic>
      <p:pic>
        <p:nvPicPr>
          <p:cNvPr id="68" name="그림 67"/>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920103" y="25181491"/>
            <a:ext cx="6921684" cy="3615778"/>
          </a:xfrm>
          <a:prstGeom prst="rect">
            <a:avLst/>
          </a:prstGeom>
          <a:noFill/>
        </p:spPr>
      </p:pic>
      <p:sp>
        <p:nvSpPr>
          <p:cNvPr id="69" name="직사각형 68"/>
          <p:cNvSpPr/>
          <p:nvPr/>
        </p:nvSpPr>
        <p:spPr>
          <a:xfrm>
            <a:off x="781057" y="28693590"/>
            <a:ext cx="6707758" cy="584775"/>
          </a:xfrm>
          <a:prstGeom prst="rect">
            <a:avLst/>
          </a:prstGeom>
        </p:spPr>
        <p:txBody>
          <a:bodyPr wrap="square">
            <a:spAutoFit/>
          </a:bodyPr>
          <a:lstStyle/>
          <a:p>
            <a:pPr algn="ctr"/>
            <a:r>
              <a:rPr lang="en-US" altLang="ko-KR" sz="3200" i="1" dirty="0" smtClean="0">
                <a:latin typeface="Times New Roman" pitchFamily="18" charset="0"/>
                <a:cs typeface="Times New Roman" pitchFamily="18" charset="0"/>
              </a:rPr>
              <a:t>Figure </a:t>
            </a:r>
            <a:r>
              <a:rPr lang="en-US" altLang="ko-KR" sz="3200" i="1" dirty="0">
                <a:latin typeface="Times New Roman" pitchFamily="18" charset="0"/>
                <a:cs typeface="Times New Roman" pitchFamily="18" charset="0"/>
              </a:rPr>
              <a:t>5</a:t>
            </a:r>
            <a:r>
              <a:rPr lang="en-US" altLang="ko-KR" sz="3200" i="1" dirty="0" smtClean="0">
                <a:latin typeface="Times New Roman" pitchFamily="18" charset="0"/>
                <a:cs typeface="Times New Roman" pitchFamily="18" charset="0"/>
              </a:rPr>
              <a:t>: </a:t>
            </a:r>
            <a:r>
              <a:rPr lang="en-US" altLang="ko-KR" sz="3200" i="1" dirty="0">
                <a:latin typeface="Times New Roman" pitchFamily="18" charset="0"/>
                <a:cs typeface="Times New Roman" pitchFamily="18" charset="0"/>
              </a:rPr>
              <a:t>LLRF test stand setup</a:t>
            </a:r>
            <a:endParaRPr lang="en-US" altLang="ko-KR" sz="3200" i="1" dirty="0" smtClean="0">
              <a:latin typeface="Times New Roman" pitchFamily="18" charset="0"/>
              <a:cs typeface="Times New Roman" pitchFamily="18" charset="0"/>
            </a:endParaRPr>
          </a:p>
        </p:txBody>
      </p:sp>
      <p:sp>
        <p:nvSpPr>
          <p:cNvPr id="70" name="직사각형 69"/>
          <p:cNvSpPr/>
          <p:nvPr/>
        </p:nvSpPr>
        <p:spPr>
          <a:xfrm>
            <a:off x="8064772" y="28693590"/>
            <a:ext cx="6707758" cy="584775"/>
          </a:xfrm>
          <a:prstGeom prst="rect">
            <a:avLst/>
          </a:prstGeom>
        </p:spPr>
        <p:txBody>
          <a:bodyPr wrap="square">
            <a:spAutoFit/>
          </a:bodyPr>
          <a:lstStyle/>
          <a:p>
            <a:pPr algn="ctr"/>
            <a:r>
              <a:rPr lang="en-US" altLang="ko-KR" sz="3200" i="1" dirty="0" smtClean="0">
                <a:latin typeface="Times New Roman" pitchFamily="18" charset="0"/>
                <a:cs typeface="Times New Roman" pitchFamily="18" charset="0"/>
              </a:rPr>
              <a:t>Figure 6: </a:t>
            </a:r>
            <a:r>
              <a:rPr lang="en-US" altLang="ko-KR" sz="3200" i="1" dirty="0">
                <a:latin typeface="Times New Roman" pitchFamily="18" charset="0"/>
                <a:cs typeface="Times New Roman" pitchFamily="18" charset="0"/>
              </a:rPr>
              <a:t>ILC logic test results</a:t>
            </a:r>
            <a:endParaRPr lang="en-US" altLang="ko-KR" sz="3200" i="1" dirty="0" smtClean="0">
              <a:latin typeface="Times New Roman" pitchFamily="18" charset="0"/>
              <a:cs typeface="Times New Roman" pitchFamily="18" charset="0"/>
            </a:endParaRPr>
          </a:p>
        </p:txBody>
      </p:sp>
      <p:sp>
        <p:nvSpPr>
          <p:cNvPr id="71" name="Text Box 296"/>
          <p:cNvSpPr txBox="1">
            <a:spLocks noChangeArrowheads="1"/>
          </p:cNvSpPr>
          <p:nvPr/>
        </p:nvSpPr>
        <p:spPr bwMode="auto">
          <a:xfrm>
            <a:off x="503845" y="29255354"/>
            <a:ext cx="15378029"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71500" indent="-571500" algn="just">
              <a:spcBef>
                <a:spcPts val="600"/>
              </a:spcBef>
              <a:spcAft>
                <a:spcPts val="0"/>
              </a:spcAft>
              <a:buFont typeface="Wingdings" panose="05000000000000000000" pitchFamily="2" charset="2"/>
              <a:buChar char="Ø"/>
            </a:pPr>
            <a:r>
              <a:rPr lang="en-US" altLang="ko-KR" sz="3600" dirty="0">
                <a:latin typeface="Times New Roman" panose="02020603050405020304" pitchFamily="18" charset="0"/>
                <a:ea typeface="바탕" panose="02030600000101010101" pitchFamily="18" charset="-127"/>
              </a:rPr>
              <a:t>The parallel type ILC(Iterative Learning Control) logic was implemented in the </a:t>
            </a:r>
            <a:r>
              <a:rPr lang="en-US" altLang="ko-KR" sz="3600" dirty="0" smtClean="0">
                <a:latin typeface="Times New Roman" panose="02020603050405020304" pitchFamily="18" charset="0"/>
                <a:ea typeface="바탕" panose="02030600000101010101" pitchFamily="18" charset="-127"/>
              </a:rPr>
              <a:t>FPGA of  </a:t>
            </a:r>
            <a:r>
              <a:rPr lang="en-US" altLang="ko-KR" sz="3600" dirty="0">
                <a:latin typeface="Times New Roman" panose="02020603050405020304" pitchFamily="18" charset="0"/>
                <a:ea typeface="바탕" panose="02030600000101010101" pitchFamily="18" charset="-127"/>
              </a:rPr>
              <a:t>digital LLRF</a:t>
            </a:r>
            <a:r>
              <a:rPr lang="en-US" altLang="ko-KR" sz="3600" dirty="0" smtClean="0">
                <a:latin typeface="Times New Roman" panose="02020603050405020304" pitchFamily="18" charset="0"/>
                <a:ea typeface="바탕" panose="02030600000101010101" pitchFamily="18" charset="-127"/>
              </a:rPr>
              <a:t>.</a:t>
            </a:r>
          </a:p>
          <a:p>
            <a:pPr marL="571500" indent="-571500" algn="just">
              <a:spcBef>
                <a:spcPts val="600"/>
              </a:spcBef>
              <a:spcAft>
                <a:spcPts val="0"/>
              </a:spcAft>
              <a:buFont typeface="Wingdings" panose="05000000000000000000" pitchFamily="2" charset="2"/>
              <a:buChar char="Ø"/>
            </a:pPr>
            <a:r>
              <a:rPr lang="en-US" altLang="ko-KR" sz="3600" dirty="0" smtClean="0">
                <a:latin typeface="Times New Roman" panose="02020603050405020304" pitchFamily="18" charset="0"/>
                <a:ea typeface="바탕" panose="02030600000101010101" pitchFamily="18" charset="-127"/>
              </a:rPr>
              <a:t>An </a:t>
            </a:r>
            <a:r>
              <a:rPr lang="en-US" altLang="ko-KR" sz="3600" dirty="0">
                <a:latin typeface="Times New Roman" panose="02020603050405020304" pitchFamily="18" charset="0"/>
                <a:ea typeface="바탕" panose="02030600000101010101" pitchFamily="18" charset="-127"/>
              </a:rPr>
              <a:t>abnormal circumstance where the RF field in the cavity becomes unstable, this logic has a feature to bypass the learning data using 2x1 multiplexer. </a:t>
            </a:r>
            <a:endParaRPr lang="en-US" altLang="ko-KR" sz="3600" dirty="0" smtClean="0">
              <a:latin typeface="Times New Roman" panose="02020603050405020304" pitchFamily="18" charset="0"/>
              <a:ea typeface="바탕" panose="02030600000101010101" pitchFamily="18" charset="-127"/>
            </a:endParaRPr>
          </a:p>
          <a:p>
            <a:pPr marL="571500" indent="-571500" algn="just">
              <a:spcBef>
                <a:spcPts val="600"/>
              </a:spcBef>
              <a:spcAft>
                <a:spcPts val="0"/>
              </a:spcAft>
              <a:buFont typeface="Wingdings" panose="05000000000000000000" pitchFamily="2" charset="2"/>
              <a:buChar char="Ø"/>
            </a:pPr>
            <a:r>
              <a:rPr lang="en-US" altLang="ko-KR" sz="3600" dirty="0">
                <a:latin typeface="Times New Roman" panose="02020603050405020304" pitchFamily="18" charset="0"/>
                <a:ea typeface="바탕" panose="02030600000101010101" pitchFamily="18" charset="-127"/>
              </a:rPr>
              <a:t>The transient response of a heavy beam loading was immediately compensated with a few iterations </a:t>
            </a:r>
            <a:r>
              <a:rPr lang="en-US" altLang="ko-KR" sz="3600" dirty="0" smtClean="0">
                <a:latin typeface="Times New Roman" panose="02020603050405020304" pitchFamily="18" charset="0"/>
                <a:ea typeface="바탕" panose="02030600000101010101" pitchFamily="18" charset="-127"/>
              </a:rPr>
              <a:t>because </a:t>
            </a:r>
            <a:r>
              <a:rPr lang="en-US" altLang="ko-KR" sz="3600" dirty="0">
                <a:latin typeface="Times New Roman" panose="02020603050405020304" pitchFamily="18" charset="0"/>
                <a:ea typeface="바탕" panose="02030600000101010101" pitchFamily="18" charset="-127"/>
              </a:rPr>
              <a:t>of the fast processing capability of the FPGA, as illustrated in Fig. 6. </a:t>
            </a:r>
            <a:r>
              <a:rPr lang="en-US" altLang="ko-KR" sz="3600" dirty="0" smtClean="0">
                <a:latin typeface="Times New Roman" panose="02020603050405020304" pitchFamily="18" charset="0"/>
                <a:ea typeface="바탕" panose="02030600000101010101" pitchFamily="18" charset="-127"/>
              </a:rPr>
              <a:t>This test was conducted in 350 MHz dummy cavity.</a:t>
            </a:r>
          </a:p>
          <a:p>
            <a:pPr marL="571500" indent="-571500" algn="just">
              <a:spcBef>
                <a:spcPts val="600"/>
              </a:spcBef>
              <a:spcAft>
                <a:spcPts val="0"/>
              </a:spcAft>
              <a:buFont typeface="Wingdings" panose="05000000000000000000" pitchFamily="2" charset="2"/>
              <a:buChar char="Ø"/>
            </a:pPr>
            <a:r>
              <a:rPr lang="en-US" altLang="ko-KR" sz="3600" dirty="0">
                <a:latin typeface="Times New Roman" panose="02020603050405020304" pitchFamily="18" charset="0"/>
                <a:ea typeface="바탕" panose="02030600000101010101" pitchFamily="18" charset="-127"/>
              </a:rPr>
              <a:t>ILC with feedback control is capable of compensating for transient response to the same extent as feedback control without transient response</a:t>
            </a:r>
            <a:r>
              <a:rPr lang="en-US" altLang="ko-KR" sz="3600" dirty="0" smtClean="0">
                <a:latin typeface="Times New Roman" panose="02020603050405020304" pitchFamily="18" charset="0"/>
                <a:ea typeface="바탕" panose="02030600000101010101" pitchFamily="18" charset="-127"/>
              </a:rPr>
              <a:t>.</a:t>
            </a:r>
          </a:p>
          <a:p>
            <a:pPr marL="571500" indent="-571500" algn="just">
              <a:spcBef>
                <a:spcPts val="600"/>
              </a:spcBef>
              <a:spcAft>
                <a:spcPts val="0"/>
              </a:spcAft>
              <a:buFont typeface="Wingdings" panose="05000000000000000000" pitchFamily="2" charset="2"/>
              <a:buChar char="Ø"/>
            </a:pPr>
            <a:r>
              <a:rPr lang="en-US" altLang="ko-KR" sz="3600" dirty="0" smtClean="0">
                <a:latin typeface="Times New Roman" panose="02020603050405020304" pitchFamily="18" charset="0"/>
                <a:ea typeface="바탕" panose="02030600000101010101" pitchFamily="18" charset="-127"/>
              </a:rPr>
              <a:t>Adapt F.F. logic to single RF section of Linac. Under verifying in this month.</a:t>
            </a:r>
            <a:endParaRPr lang="en-US" altLang="ko-KR" sz="3600" dirty="0">
              <a:latin typeface="Times New Roman" panose="02020603050405020304" pitchFamily="18" charset="0"/>
              <a:ea typeface="바탕" panose="02030600000101010101" pitchFamily="18" charset="-127"/>
            </a:endParaRPr>
          </a:p>
        </p:txBody>
      </p:sp>
      <p:sp>
        <p:nvSpPr>
          <p:cNvPr id="158" name="Text Box 296"/>
          <p:cNvSpPr txBox="1">
            <a:spLocks noChangeArrowheads="1"/>
          </p:cNvSpPr>
          <p:nvPr/>
        </p:nvSpPr>
        <p:spPr bwMode="auto">
          <a:xfrm>
            <a:off x="16490065" y="31036519"/>
            <a:ext cx="15378029" cy="3801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71500" indent="-571500" algn="just">
              <a:spcBef>
                <a:spcPts val="600"/>
              </a:spcBef>
              <a:spcAft>
                <a:spcPts val="0"/>
              </a:spcAft>
              <a:buFont typeface="Wingdings" panose="05000000000000000000" pitchFamily="2" charset="2"/>
              <a:buChar char="Ø"/>
            </a:pPr>
            <a:r>
              <a:rPr lang="en-US" altLang="ko-KR" sz="3600" dirty="0" smtClean="0">
                <a:latin typeface="Times New Roman" panose="02020603050405020304" pitchFamily="18" charset="0"/>
                <a:ea typeface="바탕" panose="02030600000101010101" pitchFamily="18" charset="-127"/>
              </a:rPr>
              <a:t>1 MeV/n RFQ was commissioned in 2022 </a:t>
            </a:r>
          </a:p>
          <a:p>
            <a:pPr algn="just">
              <a:spcBef>
                <a:spcPts val="600"/>
              </a:spcBef>
              <a:spcAft>
                <a:spcPts val="0"/>
              </a:spcAft>
            </a:pPr>
            <a:r>
              <a:rPr lang="en-US" altLang="ko-KR" sz="3600" dirty="0">
                <a:latin typeface="Times New Roman" panose="02020603050405020304" pitchFamily="18" charset="0"/>
                <a:ea typeface="바탕" panose="02030600000101010101" pitchFamily="18" charset="-127"/>
              </a:rPr>
              <a:t> </a:t>
            </a:r>
            <a:r>
              <a:rPr lang="en-US" altLang="ko-KR" sz="3600" dirty="0" smtClean="0">
                <a:latin typeface="Times New Roman" panose="02020603050405020304" pitchFamily="18" charset="0"/>
                <a:ea typeface="바탕" panose="02030600000101010101" pitchFamily="18" charset="-127"/>
              </a:rPr>
              <a:t>    and works in service as a B.T.S. (Beam Test Stand)</a:t>
            </a:r>
          </a:p>
          <a:p>
            <a:pPr marL="571500" indent="-571500" algn="just">
              <a:spcBef>
                <a:spcPts val="600"/>
              </a:spcBef>
              <a:spcAft>
                <a:spcPts val="0"/>
              </a:spcAft>
              <a:buFont typeface="Wingdings" panose="05000000000000000000" pitchFamily="2" charset="2"/>
              <a:buChar char="Ø"/>
            </a:pPr>
            <a:r>
              <a:rPr lang="en-US" altLang="ko-KR" sz="3600" dirty="0" smtClean="0">
                <a:latin typeface="Times New Roman" panose="02020603050405020304" pitchFamily="18" charset="0"/>
                <a:ea typeface="바탕" panose="02030600000101010101" pitchFamily="18" charset="-127"/>
              </a:rPr>
              <a:t>Non-IQ detection implemented in FPGA (320 MHz sampling frequency)</a:t>
            </a:r>
          </a:p>
          <a:p>
            <a:pPr marL="571500" indent="-571500" algn="just">
              <a:spcBef>
                <a:spcPts val="600"/>
              </a:spcBef>
              <a:spcAft>
                <a:spcPts val="0"/>
              </a:spcAft>
              <a:buFont typeface="Wingdings" panose="05000000000000000000" pitchFamily="2" charset="2"/>
              <a:buChar char="Ø"/>
            </a:pPr>
            <a:r>
              <a:rPr lang="en-US" altLang="ko-KR" sz="3600" dirty="0" smtClean="0">
                <a:latin typeface="Times New Roman" panose="02020603050405020304" pitchFamily="18" charset="0"/>
                <a:ea typeface="바탕" panose="02030600000101010101" pitchFamily="18" charset="-127"/>
              </a:rPr>
              <a:t>DDS in FPGA makes 40 MHz,  NCO in DAC makes 160 MHz</a:t>
            </a:r>
          </a:p>
          <a:p>
            <a:pPr marL="571500" indent="-571500" algn="just">
              <a:spcBef>
                <a:spcPts val="600"/>
              </a:spcBef>
              <a:spcAft>
                <a:spcPts val="0"/>
              </a:spcAft>
              <a:buFont typeface="Wingdings" panose="05000000000000000000" pitchFamily="2" charset="2"/>
              <a:buChar char="Ø"/>
            </a:pPr>
            <a:r>
              <a:rPr lang="en-US" altLang="ko-KR" sz="3600" dirty="0" smtClean="0">
                <a:latin typeface="Times New Roman" panose="02020603050405020304" pitchFamily="18" charset="0"/>
                <a:ea typeface="바탕" panose="02030600000101010101" pitchFamily="18" charset="-127"/>
              </a:rPr>
              <a:t>Direct RF sampling scheme makes it possible to eliminate the analog mixer.</a:t>
            </a:r>
          </a:p>
          <a:p>
            <a:pPr marL="571500" indent="-571500" algn="just">
              <a:spcBef>
                <a:spcPts val="600"/>
              </a:spcBef>
              <a:spcAft>
                <a:spcPts val="0"/>
              </a:spcAft>
              <a:buFont typeface="Wingdings" panose="05000000000000000000" pitchFamily="2" charset="2"/>
              <a:buChar char="Ø"/>
            </a:pPr>
            <a:r>
              <a:rPr lang="en-US" altLang="ko-KR" sz="3600" dirty="0" smtClean="0">
                <a:latin typeface="Times New Roman" panose="02020603050405020304" pitchFamily="18" charset="0"/>
                <a:ea typeface="바탕" panose="02030600000101010101" pitchFamily="18" charset="-127"/>
              </a:rPr>
              <a:t>Using fast update rate FIR, </a:t>
            </a:r>
            <a:r>
              <a:rPr lang="en-US" altLang="ko-KR" sz="3600" dirty="0" smtClean="0">
                <a:latin typeface="Times New Roman" panose="02020603050405020304" pitchFamily="18" charset="0"/>
                <a:ea typeface="바탕" panose="02030600000101010101" pitchFamily="18" charset="-127"/>
              </a:rPr>
              <a:t>the I&amp;Q </a:t>
            </a:r>
            <a:r>
              <a:rPr lang="en-US" altLang="ko-KR" sz="3600" dirty="0" smtClean="0">
                <a:latin typeface="Times New Roman" panose="02020603050405020304" pitchFamily="18" charset="0"/>
                <a:ea typeface="바탕" panose="02030600000101010101" pitchFamily="18" charset="-127"/>
              </a:rPr>
              <a:t>were obtained per every clk</a:t>
            </a:r>
            <a:r>
              <a:rPr lang="en-US" altLang="ko-KR" sz="3600" dirty="0">
                <a:latin typeface="Times New Roman" panose="02020603050405020304" pitchFamily="18" charset="0"/>
                <a:ea typeface="바탕" panose="02030600000101010101" pitchFamily="18" charset="-127"/>
              </a:rPr>
              <a:t>.</a:t>
            </a:r>
          </a:p>
        </p:txBody>
      </p:sp>
      <p:sp>
        <p:nvSpPr>
          <p:cNvPr id="48" name="Rectangle 15"/>
          <p:cNvSpPr>
            <a:spLocks noChangeArrowheads="1"/>
          </p:cNvSpPr>
          <p:nvPr/>
        </p:nvSpPr>
        <p:spPr bwMode="auto">
          <a:xfrm>
            <a:off x="215497" y="35347895"/>
            <a:ext cx="31872064" cy="1016855"/>
          </a:xfrm>
          <a:prstGeom prst="rect">
            <a:avLst/>
          </a:prstGeom>
          <a:gradFill flip="none" rotWithShape="1">
            <a:gsLst>
              <a:gs pos="0">
                <a:srgbClr val="DDEBCF"/>
              </a:gs>
              <a:gs pos="50000">
                <a:srgbClr val="9CB86E"/>
              </a:gs>
              <a:gs pos="100000">
                <a:srgbClr val="156B13"/>
              </a:gs>
            </a:gsLst>
            <a:lin ang="10800000" scaled="1"/>
            <a:tileRect/>
          </a:gradFill>
          <a:ln w="9525">
            <a:noFill/>
            <a:miter lim="800000"/>
            <a:headEnd/>
            <a:tailEnd/>
          </a:ln>
        </p:spPr>
        <p:txBody>
          <a:bodyPr wrap="none" lIns="360000" tIns="72000" rIns="144000" bIns="72000" anchor="ctr"/>
          <a:lstStyle/>
          <a:p>
            <a:pPr marL="685800" indent="-685800" defTabSz="4321175">
              <a:buBlip>
                <a:blip r:embed="rId3"/>
              </a:buBlip>
              <a:defRPr/>
            </a:pPr>
            <a:r>
              <a:rPr lang="en-US" altLang="ko-KR" sz="4800" dirty="0" smtClean="0">
                <a:solidFill>
                  <a:schemeClr val="bg1"/>
                </a:solidFill>
                <a:latin typeface="HY헤드라인M" pitchFamily="18" charset="-127"/>
                <a:ea typeface="HY헤드라인M" pitchFamily="18" charset="-127"/>
              </a:rPr>
              <a:t>Future works</a:t>
            </a:r>
            <a:endParaRPr lang="en-US" altLang="ko-KR" sz="4800" dirty="0">
              <a:solidFill>
                <a:schemeClr val="bg1"/>
              </a:solidFill>
              <a:latin typeface="HY헤드라인M" pitchFamily="18" charset="-127"/>
              <a:ea typeface="HY헤드라인M" pitchFamily="18" charset="-127"/>
            </a:endParaRPr>
          </a:p>
        </p:txBody>
      </p:sp>
      <p:sp>
        <p:nvSpPr>
          <p:cNvPr id="162" name="Text Box 296"/>
          <p:cNvSpPr txBox="1">
            <a:spLocks noChangeArrowheads="1"/>
          </p:cNvSpPr>
          <p:nvPr/>
        </p:nvSpPr>
        <p:spPr bwMode="auto">
          <a:xfrm>
            <a:off x="503844" y="36326650"/>
            <a:ext cx="20882901"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71500" indent="-571500" algn="just">
              <a:spcBef>
                <a:spcPts val="600"/>
              </a:spcBef>
              <a:spcAft>
                <a:spcPts val="0"/>
              </a:spcAft>
              <a:buFont typeface="Wingdings" panose="05000000000000000000" pitchFamily="2" charset="2"/>
              <a:buChar char="Ø"/>
            </a:pPr>
            <a:r>
              <a:rPr lang="en-US" altLang="ko-KR" sz="3600" dirty="0" smtClean="0">
                <a:latin typeface="Times New Roman" panose="02020603050405020304" pitchFamily="18" charset="0"/>
                <a:ea typeface="바탕" panose="02030600000101010101" pitchFamily="18" charset="-127"/>
              </a:rPr>
              <a:t>Feedforward logic under verifying in the single section of 100 MeV Linac this month.</a:t>
            </a:r>
          </a:p>
          <a:p>
            <a:pPr marL="571500" indent="-571500" algn="just">
              <a:spcBef>
                <a:spcPts val="600"/>
              </a:spcBef>
              <a:spcAft>
                <a:spcPts val="0"/>
              </a:spcAft>
              <a:buFont typeface="Wingdings" panose="05000000000000000000" pitchFamily="2" charset="2"/>
              <a:buChar char="Ø"/>
            </a:pPr>
            <a:r>
              <a:rPr lang="en-US" altLang="ko-KR" sz="3600" dirty="0" smtClean="0">
                <a:latin typeface="Times New Roman" panose="02020603050405020304" pitchFamily="18" charset="0"/>
                <a:ea typeface="바탕" panose="02030600000101010101" pitchFamily="18" charset="-127"/>
              </a:rPr>
              <a:t>After that, all cavities in 100 MeV Linac will adapt adaptive F.F. logic by next year.</a:t>
            </a:r>
            <a:endParaRPr lang="en-US" altLang="ko-KR" sz="3600" dirty="0">
              <a:latin typeface="Times New Roman" panose="02020603050405020304" pitchFamily="18" charset="0"/>
              <a:ea typeface="바탕" panose="02030600000101010101" pitchFamily="18" charset="-127"/>
            </a:endParaRPr>
          </a:p>
        </p:txBody>
      </p:sp>
      <p:pic>
        <p:nvPicPr>
          <p:cNvPr id="2" name="그림 1"/>
          <p:cNvPicPr>
            <a:picLocks noChangeAspect="1"/>
          </p:cNvPicPr>
          <p:nvPr/>
        </p:nvPicPr>
        <p:blipFill>
          <a:blip r:embed="rId11"/>
          <a:stretch>
            <a:fillRect/>
          </a:stretch>
        </p:blipFill>
        <p:spPr>
          <a:xfrm>
            <a:off x="290119" y="10198878"/>
            <a:ext cx="11447286" cy="4387286"/>
          </a:xfrm>
          <a:prstGeom prst="rect">
            <a:avLst/>
          </a:prstGeom>
        </p:spPr>
      </p:pic>
      <p:pic>
        <p:nvPicPr>
          <p:cNvPr id="6" name="그림 5"/>
          <p:cNvPicPr>
            <a:picLocks noChangeAspect="1"/>
          </p:cNvPicPr>
          <p:nvPr/>
        </p:nvPicPr>
        <p:blipFill>
          <a:blip r:embed="rId12"/>
          <a:stretch>
            <a:fillRect/>
          </a:stretch>
        </p:blipFill>
        <p:spPr>
          <a:xfrm>
            <a:off x="11333209" y="9836602"/>
            <a:ext cx="7323267" cy="4832555"/>
          </a:xfrm>
          <a:prstGeom prst="rect">
            <a:avLst/>
          </a:prstGeom>
        </p:spPr>
      </p:pic>
      <p:graphicFrame>
        <p:nvGraphicFramePr>
          <p:cNvPr id="11" name="표 10"/>
          <p:cNvGraphicFramePr>
            <a:graphicFrameLocks noGrp="1"/>
          </p:cNvGraphicFramePr>
          <p:nvPr>
            <p:extLst>
              <p:ext uri="{D42A27DB-BD31-4B8C-83A1-F6EECF244321}">
                <p14:modId xmlns:p14="http://schemas.microsoft.com/office/powerpoint/2010/main" val="2963134259"/>
              </p:ext>
            </p:extLst>
          </p:nvPr>
        </p:nvGraphicFramePr>
        <p:xfrm>
          <a:off x="18961789" y="10361900"/>
          <a:ext cx="6817566" cy="4840605"/>
        </p:xfrm>
        <a:graphic>
          <a:graphicData uri="http://schemas.openxmlformats.org/drawingml/2006/table">
            <a:tbl>
              <a:tblPr>
                <a:tableStyleId>{9D7B26C5-4107-4FEC-AEDC-1716B250A1EF}</a:tableStyleId>
              </a:tblPr>
              <a:tblGrid>
                <a:gridCol w="2523050"/>
                <a:gridCol w="2147258"/>
                <a:gridCol w="2147258"/>
              </a:tblGrid>
              <a:tr h="678917">
                <a:tc>
                  <a:txBody>
                    <a:bodyPr/>
                    <a:lstStyle/>
                    <a:p>
                      <a:pPr algn="ctr" fontAlgn="ctr"/>
                      <a:endParaRPr lang="ko-KR" alt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a:effectLst/>
                          <a:latin typeface="Times" panose="02020603050405020304" pitchFamily="18" charset="0"/>
                          <a:cs typeface="Times" panose="02020603050405020304" pitchFamily="18" charset="0"/>
                        </a:rPr>
                        <a:t>100 MeV proton </a:t>
                      </a:r>
                      <a:endParaRPr lang="en-US" sz="2400" u="none" strike="noStrike" dirty="0" smtClean="0">
                        <a:effectLst/>
                        <a:latin typeface="Times" panose="02020603050405020304" pitchFamily="18" charset="0"/>
                        <a:cs typeface="Times" panose="02020603050405020304" pitchFamily="18" charset="0"/>
                      </a:endParaRPr>
                    </a:p>
                    <a:p>
                      <a:pPr algn="ctr" fontAlgn="ctr"/>
                      <a:r>
                        <a:rPr lang="en-US" sz="2400" u="none" strike="noStrike" dirty="0" smtClean="0">
                          <a:effectLst/>
                          <a:latin typeface="Times" panose="02020603050405020304" pitchFamily="18" charset="0"/>
                          <a:cs typeface="Times" panose="02020603050405020304" pitchFamily="18" charset="0"/>
                        </a:rPr>
                        <a:t>Linac </a:t>
                      </a:r>
                      <a:r>
                        <a:rPr lang="en-US" sz="2400" u="none" strike="noStrike" dirty="0">
                          <a:effectLst/>
                          <a:latin typeface="Times" panose="02020603050405020304" pitchFamily="18" charset="0"/>
                          <a:cs typeface="Times" panose="02020603050405020304" pitchFamily="18" charset="0"/>
                        </a:rPr>
                        <a:t>LLRF</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a:effectLst/>
                          <a:latin typeface="Times" panose="02020603050405020304" pitchFamily="18" charset="0"/>
                          <a:cs typeface="Times" panose="02020603050405020304" pitchFamily="18" charset="0"/>
                        </a:rPr>
                        <a:t>1 MeV/n RFQ </a:t>
                      </a:r>
                      <a:endParaRPr lang="en-US" sz="2400" u="none" strike="noStrike" dirty="0" smtClean="0">
                        <a:effectLst/>
                        <a:latin typeface="Times" panose="02020603050405020304" pitchFamily="18" charset="0"/>
                        <a:cs typeface="Times" panose="02020603050405020304" pitchFamily="18" charset="0"/>
                      </a:endParaRPr>
                    </a:p>
                    <a:p>
                      <a:pPr algn="ctr" fontAlgn="ctr"/>
                      <a:r>
                        <a:rPr lang="en-US" sz="2400" u="none" strike="noStrike" dirty="0" smtClean="0">
                          <a:effectLst/>
                          <a:latin typeface="Times" panose="02020603050405020304" pitchFamily="18" charset="0"/>
                          <a:cs typeface="Times" panose="02020603050405020304" pitchFamily="18" charset="0"/>
                        </a:rPr>
                        <a:t>LLRF</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822">
                <a:tc rowSpan="2">
                  <a:txBody>
                    <a:bodyPr/>
                    <a:lstStyle/>
                    <a:p>
                      <a:pPr algn="ctr" fontAlgn="ctr"/>
                      <a:r>
                        <a:rPr lang="en-US" sz="2400" u="none" strike="noStrike" dirty="0">
                          <a:effectLst/>
                          <a:latin typeface="Times" panose="02020603050405020304" pitchFamily="18" charset="0"/>
                          <a:cs typeface="Times" panose="02020603050405020304" pitchFamily="18" charset="0"/>
                        </a:rPr>
                        <a:t>Sampling</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a:effectLst/>
                          <a:latin typeface="Times" panose="02020603050405020304" pitchFamily="18" charset="0"/>
                          <a:cs typeface="Times" panose="02020603050405020304" pitchFamily="18" charset="0"/>
                        </a:rPr>
                        <a:t>IQ</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a:effectLst/>
                          <a:latin typeface="Times" panose="02020603050405020304" pitchFamily="18" charset="0"/>
                          <a:cs typeface="Times" panose="02020603050405020304" pitchFamily="18" charset="0"/>
                        </a:rPr>
                        <a:t>Non-IQ</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8917">
                <a:tc vMerge="1">
                  <a:txBody>
                    <a:bodyPr/>
                    <a:lstStyle/>
                    <a:p>
                      <a:pPr latinLnBrk="1"/>
                      <a:endParaRPr lang="ko-KR" altLang="en-US"/>
                    </a:p>
                  </a:txBody>
                  <a:tcPr/>
                </a:tc>
                <a:tc>
                  <a:txBody>
                    <a:bodyPr/>
                    <a:lstStyle/>
                    <a:p>
                      <a:pPr algn="ctr" fontAlgn="ctr"/>
                      <a:r>
                        <a:rPr lang="en-US" sz="2400" u="none" strike="noStrike" dirty="0" smtClean="0">
                          <a:effectLst/>
                          <a:latin typeface="Times" panose="02020603050405020304" pitchFamily="18" charset="0"/>
                          <a:cs typeface="Times" panose="02020603050405020304" pitchFamily="18" charset="0"/>
                        </a:rPr>
                        <a:t>Up/Down</a:t>
                      </a:r>
                    </a:p>
                    <a:p>
                      <a:pPr algn="ctr" fontAlgn="ctr"/>
                      <a:r>
                        <a:rPr lang="en-US" sz="2400" u="none" strike="noStrike" dirty="0" smtClean="0">
                          <a:effectLst/>
                          <a:latin typeface="Times" panose="02020603050405020304" pitchFamily="18" charset="0"/>
                          <a:cs typeface="Times" panose="02020603050405020304" pitchFamily="18" charset="0"/>
                        </a:rPr>
                        <a:t>conversion</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smtClean="0">
                          <a:effectLst/>
                          <a:latin typeface="Times" panose="02020603050405020304" pitchFamily="18" charset="0"/>
                          <a:cs typeface="Times" panose="02020603050405020304" pitchFamily="18" charset="0"/>
                        </a:rPr>
                        <a:t>Direct</a:t>
                      </a:r>
                    </a:p>
                    <a:p>
                      <a:pPr algn="ctr" fontAlgn="ctr"/>
                      <a:r>
                        <a:rPr lang="en-US" sz="2400" u="none" strike="noStrike" dirty="0" smtClean="0">
                          <a:effectLst/>
                          <a:latin typeface="Times" panose="02020603050405020304" pitchFamily="18" charset="0"/>
                          <a:cs typeface="Times" panose="02020603050405020304" pitchFamily="18" charset="0"/>
                        </a:rPr>
                        <a:t>sampling</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822">
                <a:tc>
                  <a:txBody>
                    <a:bodyPr/>
                    <a:lstStyle/>
                    <a:p>
                      <a:pPr algn="ctr" fontAlgn="ctr"/>
                      <a:r>
                        <a:rPr lang="en-US" sz="2400" u="none" strike="noStrike">
                          <a:effectLst/>
                          <a:latin typeface="Times" panose="02020603050405020304" pitchFamily="18" charset="0"/>
                          <a:cs typeface="Times" panose="02020603050405020304" pitchFamily="18" charset="0"/>
                        </a:rPr>
                        <a:t>RF</a:t>
                      </a:r>
                      <a:endParaRPr lang="en-US" sz="2400" b="0" i="0" u="none" strike="noStrike">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a:effectLst/>
                          <a:latin typeface="Times" panose="02020603050405020304" pitchFamily="18" charset="0"/>
                          <a:cs typeface="Times" panose="02020603050405020304" pitchFamily="18" charset="0"/>
                        </a:rPr>
                        <a:t>350 MHz</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a:effectLst/>
                          <a:latin typeface="Times" panose="02020603050405020304" pitchFamily="18" charset="0"/>
                          <a:cs typeface="Times" panose="02020603050405020304" pitchFamily="18" charset="0"/>
                        </a:rPr>
                        <a:t>200 MHz</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822">
                <a:tc>
                  <a:txBody>
                    <a:bodyPr/>
                    <a:lstStyle/>
                    <a:p>
                      <a:pPr algn="ctr" fontAlgn="ctr"/>
                      <a:r>
                        <a:rPr lang="en-US" sz="2400" u="none" strike="noStrike" dirty="0">
                          <a:effectLst/>
                          <a:latin typeface="Times" panose="02020603050405020304" pitchFamily="18" charset="0"/>
                          <a:cs typeface="Times" panose="02020603050405020304" pitchFamily="18" charset="0"/>
                        </a:rPr>
                        <a:t>LO</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a:effectLst/>
                          <a:latin typeface="Times" panose="02020603050405020304" pitchFamily="18" charset="0"/>
                          <a:cs typeface="Times" panose="02020603050405020304" pitchFamily="18" charset="0"/>
                        </a:rPr>
                        <a:t>300 MHz</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ko-KR" sz="2400" u="none" strike="noStrike" dirty="0">
                          <a:effectLst/>
                          <a:latin typeface="Times" panose="02020603050405020304" pitchFamily="18" charset="0"/>
                          <a:cs typeface="Times" panose="02020603050405020304" pitchFamily="18" charset="0"/>
                        </a:rPr>
                        <a:t>-</a:t>
                      </a:r>
                      <a:endParaRPr lang="en-US" altLang="ko-KR"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822">
                <a:tc>
                  <a:txBody>
                    <a:bodyPr/>
                    <a:lstStyle/>
                    <a:p>
                      <a:pPr algn="ctr" fontAlgn="ctr"/>
                      <a:r>
                        <a:rPr lang="en-US" sz="2400" u="none" strike="noStrike">
                          <a:effectLst/>
                          <a:latin typeface="Times" panose="02020603050405020304" pitchFamily="18" charset="0"/>
                          <a:cs typeface="Times" panose="02020603050405020304" pitchFamily="18" charset="0"/>
                        </a:rPr>
                        <a:t>IF</a:t>
                      </a:r>
                      <a:endParaRPr lang="en-US" sz="2400" b="0" i="0" u="none" strike="noStrike">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a:effectLst/>
                          <a:latin typeface="Times" panose="02020603050405020304" pitchFamily="18" charset="0"/>
                          <a:cs typeface="Times" panose="02020603050405020304" pitchFamily="18" charset="0"/>
                        </a:rPr>
                        <a:t>50 MHz</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ko-KR" sz="2400" u="none" strike="noStrike" dirty="0">
                          <a:effectLst/>
                          <a:latin typeface="Times" panose="02020603050405020304" pitchFamily="18" charset="0"/>
                          <a:cs typeface="Times" panose="02020603050405020304" pitchFamily="18" charset="0"/>
                        </a:rPr>
                        <a:t>-</a:t>
                      </a:r>
                      <a:endParaRPr lang="en-US" altLang="ko-KR"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8917">
                <a:tc>
                  <a:txBody>
                    <a:bodyPr/>
                    <a:lstStyle/>
                    <a:p>
                      <a:pPr algn="ctr" fontAlgn="ctr"/>
                      <a:r>
                        <a:rPr lang="en-US" sz="2400" u="none" strike="noStrike" dirty="0" smtClean="0">
                          <a:effectLst/>
                          <a:latin typeface="Times" panose="02020603050405020304" pitchFamily="18" charset="0"/>
                          <a:cs typeface="Times" panose="02020603050405020304" pitchFamily="18" charset="0"/>
                        </a:rPr>
                        <a:t>Sampling</a:t>
                      </a:r>
                    </a:p>
                    <a:p>
                      <a:pPr algn="ctr" fontAlgn="ctr"/>
                      <a:r>
                        <a:rPr lang="en-US" sz="2400" u="none" strike="noStrike" dirty="0" smtClean="0">
                          <a:effectLst/>
                          <a:latin typeface="Times" panose="02020603050405020304" pitchFamily="18" charset="0"/>
                          <a:cs typeface="Times" panose="02020603050405020304" pitchFamily="18" charset="0"/>
                        </a:rPr>
                        <a:t>frequency</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a:effectLst/>
                          <a:latin typeface="Times" panose="02020603050405020304" pitchFamily="18" charset="0"/>
                          <a:cs typeface="Times" panose="02020603050405020304" pitchFamily="18" charset="0"/>
                        </a:rPr>
                        <a:t>40 MHz</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a:effectLst/>
                          <a:latin typeface="Times" panose="02020603050405020304" pitchFamily="18" charset="0"/>
                          <a:cs typeface="Times" panose="02020603050405020304" pitchFamily="18" charset="0"/>
                        </a:rPr>
                        <a:t>320 MHz</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822">
                <a:tc>
                  <a:txBody>
                    <a:bodyPr/>
                    <a:lstStyle/>
                    <a:p>
                      <a:pPr algn="ctr" fontAlgn="ctr"/>
                      <a:r>
                        <a:rPr lang="en-US" sz="2400" u="none" strike="noStrike">
                          <a:effectLst/>
                          <a:latin typeface="Times" panose="02020603050405020304" pitchFamily="18" charset="0"/>
                          <a:cs typeface="Times" panose="02020603050405020304" pitchFamily="18" charset="0"/>
                        </a:rPr>
                        <a:t>Logic device</a:t>
                      </a:r>
                      <a:endParaRPr lang="en-US" sz="2400" b="0" i="0" u="none" strike="noStrike">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a:effectLst/>
                          <a:latin typeface="Times" panose="02020603050405020304" pitchFamily="18" charset="0"/>
                          <a:cs typeface="Times" panose="02020603050405020304" pitchFamily="18" charset="0"/>
                        </a:rPr>
                        <a:t>Virtex-4</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u="none" strike="noStrike" dirty="0">
                          <a:effectLst/>
                          <a:latin typeface="Times" panose="02020603050405020304" pitchFamily="18" charset="0"/>
                          <a:cs typeface="Times" panose="02020603050405020304" pitchFamily="18" charset="0"/>
                        </a:rPr>
                        <a:t>Virtex-5</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8917">
                <a:tc>
                  <a:txBody>
                    <a:bodyPr/>
                    <a:lstStyle/>
                    <a:p>
                      <a:pPr algn="ctr" fontAlgn="ctr"/>
                      <a:r>
                        <a:rPr lang="en-US" sz="2400" u="none" strike="noStrike" dirty="0" smtClean="0">
                          <a:effectLst/>
                          <a:latin typeface="Times" panose="02020603050405020304" pitchFamily="18" charset="0"/>
                          <a:cs typeface="Times" panose="02020603050405020304" pitchFamily="18" charset="0"/>
                        </a:rPr>
                        <a:t>Beginning </a:t>
                      </a:r>
                      <a:r>
                        <a:rPr lang="en-US" sz="2400" u="none" strike="noStrike" dirty="0">
                          <a:effectLst/>
                          <a:latin typeface="Times" panose="02020603050405020304" pitchFamily="18" charset="0"/>
                          <a:cs typeface="Times" panose="02020603050405020304" pitchFamily="18" charset="0"/>
                        </a:rPr>
                        <a:t>year </a:t>
                      </a:r>
                      <a:endParaRPr lang="en-US" sz="2400" u="none" strike="noStrike" dirty="0" smtClean="0">
                        <a:effectLst/>
                        <a:latin typeface="Times" panose="02020603050405020304" pitchFamily="18" charset="0"/>
                        <a:cs typeface="Times" panose="02020603050405020304" pitchFamily="18" charset="0"/>
                      </a:endParaRPr>
                    </a:p>
                    <a:p>
                      <a:pPr algn="ctr" fontAlgn="ctr"/>
                      <a:r>
                        <a:rPr lang="en-US" sz="2400" u="none" strike="noStrike" dirty="0" smtClean="0">
                          <a:effectLst/>
                          <a:latin typeface="Times" panose="02020603050405020304" pitchFamily="18" charset="0"/>
                          <a:cs typeface="Times" panose="02020603050405020304" pitchFamily="18" charset="0"/>
                        </a:rPr>
                        <a:t>of Linac </a:t>
                      </a:r>
                      <a:r>
                        <a:rPr lang="en-US" sz="2400" u="none" strike="noStrike" dirty="0">
                          <a:effectLst/>
                          <a:latin typeface="Times" panose="02020603050405020304" pitchFamily="18" charset="0"/>
                          <a:cs typeface="Times" panose="02020603050405020304" pitchFamily="18" charset="0"/>
                        </a:rPr>
                        <a:t>operation</a:t>
                      </a:r>
                      <a:endParaRPr lang="en-US"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fontAlgn="ctr"/>
                      <a:r>
                        <a:rPr lang="en-US" altLang="ko-KR" sz="2400" u="none" strike="noStrike" dirty="0">
                          <a:effectLst/>
                          <a:latin typeface="Times" panose="02020603050405020304" pitchFamily="18" charset="0"/>
                          <a:cs typeface="Times" panose="02020603050405020304" pitchFamily="18" charset="0"/>
                        </a:rPr>
                        <a:t>2013</a:t>
                      </a:r>
                      <a:endParaRPr lang="en-US" altLang="ko-KR"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fontAlgn="ctr"/>
                      <a:r>
                        <a:rPr lang="en-US" altLang="ko-KR" sz="2400" u="none" strike="noStrike" dirty="0">
                          <a:effectLst/>
                          <a:latin typeface="Times" panose="02020603050405020304" pitchFamily="18" charset="0"/>
                          <a:cs typeface="Times" panose="02020603050405020304" pitchFamily="18" charset="0"/>
                        </a:rPr>
                        <a:t>2022</a:t>
                      </a:r>
                      <a:endParaRPr lang="en-US" altLang="ko-KR" sz="2400" b="0" i="0" u="none" strike="noStrike" dirty="0">
                        <a:solidFill>
                          <a:srgbClr val="000000"/>
                        </a:solidFill>
                        <a:effectLst/>
                        <a:latin typeface="Times" panose="02020603050405020304" pitchFamily="18" charset="0"/>
                        <a:ea typeface="맑은 고딕" panose="020B0503020000020004" pitchFamily="50" charset="-127"/>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467" name="직사각형 466"/>
          <p:cNvSpPr/>
          <p:nvPr/>
        </p:nvSpPr>
        <p:spPr>
          <a:xfrm>
            <a:off x="1278088" y="14511810"/>
            <a:ext cx="9471347" cy="584775"/>
          </a:xfrm>
          <a:prstGeom prst="rect">
            <a:avLst/>
          </a:prstGeom>
        </p:spPr>
        <p:txBody>
          <a:bodyPr wrap="square">
            <a:spAutoFit/>
          </a:bodyPr>
          <a:lstStyle/>
          <a:p>
            <a:pPr algn="ctr"/>
            <a:r>
              <a:rPr lang="en-US" altLang="ko-KR" sz="3200" i="1" dirty="0" smtClean="0">
                <a:latin typeface="Times New Roman" pitchFamily="18" charset="0"/>
                <a:cs typeface="Times New Roman" pitchFamily="18" charset="0"/>
              </a:rPr>
              <a:t>Figure 1:</a:t>
            </a:r>
            <a:r>
              <a:rPr lang="en-US" altLang="ko-KR" sz="3200" i="1" dirty="0">
                <a:latin typeface="Times New Roman" pitchFamily="18" charset="0"/>
                <a:cs typeface="Times New Roman" pitchFamily="18" charset="0"/>
              </a:rPr>
              <a:t> </a:t>
            </a:r>
            <a:r>
              <a:rPr lang="en-US" altLang="ko-KR" sz="3200" i="1" dirty="0" smtClean="0">
                <a:latin typeface="Times New Roman" pitchFamily="18" charset="0"/>
                <a:cs typeface="Times New Roman" pitchFamily="18" charset="0"/>
              </a:rPr>
              <a:t>100 MeV Linac RF system layout</a:t>
            </a:r>
          </a:p>
        </p:txBody>
      </p:sp>
      <p:sp>
        <p:nvSpPr>
          <p:cNvPr id="468" name="직사각형 467"/>
          <p:cNvSpPr/>
          <p:nvPr/>
        </p:nvSpPr>
        <p:spPr>
          <a:xfrm>
            <a:off x="10259168" y="14511809"/>
            <a:ext cx="9471347" cy="584775"/>
          </a:xfrm>
          <a:prstGeom prst="rect">
            <a:avLst/>
          </a:prstGeom>
        </p:spPr>
        <p:txBody>
          <a:bodyPr wrap="square">
            <a:spAutoFit/>
          </a:bodyPr>
          <a:lstStyle/>
          <a:p>
            <a:pPr algn="ctr"/>
            <a:r>
              <a:rPr lang="en-US" altLang="ko-KR" sz="3200" i="1" dirty="0" smtClean="0">
                <a:latin typeface="Times New Roman" pitchFamily="18" charset="0"/>
                <a:cs typeface="Times New Roman" pitchFamily="18" charset="0"/>
              </a:rPr>
              <a:t>Figure 2: 100 MeV Linac LLRF configuration</a:t>
            </a:r>
          </a:p>
        </p:txBody>
      </p:sp>
      <p:sp>
        <p:nvSpPr>
          <p:cNvPr id="469" name="직사각형 468"/>
          <p:cNvSpPr/>
          <p:nvPr/>
        </p:nvSpPr>
        <p:spPr>
          <a:xfrm>
            <a:off x="24267145" y="13384865"/>
            <a:ext cx="9471347" cy="584775"/>
          </a:xfrm>
          <a:prstGeom prst="rect">
            <a:avLst/>
          </a:prstGeom>
        </p:spPr>
        <p:txBody>
          <a:bodyPr wrap="square">
            <a:spAutoFit/>
          </a:bodyPr>
          <a:lstStyle/>
          <a:p>
            <a:pPr algn="ctr"/>
            <a:r>
              <a:rPr lang="en-US" altLang="ko-KR" sz="3200" i="1" dirty="0" smtClean="0">
                <a:latin typeface="Times New Roman" pitchFamily="18" charset="0"/>
                <a:cs typeface="Times New Roman" pitchFamily="18" charset="0"/>
              </a:rPr>
              <a:t>Figure </a:t>
            </a:r>
            <a:r>
              <a:rPr lang="en-US" altLang="ko-KR" sz="3200" i="1" dirty="0">
                <a:latin typeface="Times New Roman" pitchFamily="18" charset="0"/>
                <a:cs typeface="Times New Roman" pitchFamily="18" charset="0"/>
              </a:rPr>
              <a:t>3</a:t>
            </a:r>
            <a:r>
              <a:rPr lang="en-US" altLang="ko-KR" sz="3200" i="1" dirty="0" smtClean="0">
                <a:latin typeface="Times New Roman" pitchFamily="18" charset="0"/>
                <a:cs typeface="Times New Roman" pitchFamily="18" charset="0"/>
              </a:rPr>
              <a:t>: 1 MeV/n RFQ LLRF </a:t>
            </a:r>
            <a:r>
              <a:rPr lang="en-US" altLang="ko-KR" sz="3200" i="1" dirty="0" err="1" smtClean="0">
                <a:latin typeface="Times New Roman" pitchFamily="18" charset="0"/>
                <a:cs typeface="Times New Roman" pitchFamily="18" charset="0"/>
              </a:rPr>
              <a:t>config</a:t>
            </a:r>
            <a:r>
              <a:rPr lang="en-US" altLang="ko-KR" sz="3200" i="1" dirty="0" smtClean="0">
                <a:latin typeface="Times New Roman" pitchFamily="18" charset="0"/>
                <a:cs typeface="Times New Roman" pitchFamily="18" charset="0"/>
              </a:rPr>
              <a:t>.</a:t>
            </a:r>
          </a:p>
        </p:txBody>
      </p:sp>
      <p:sp>
        <p:nvSpPr>
          <p:cNvPr id="470" name="직사각형 469"/>
          <p:cNvSpPr/>
          <p:nvPr/>
        </p:nvSpPr>
        <p:spPr>
          <a:xfrm>
            <a:off x="18984541" y="9793060"/>
            <a:ext cx="6907131" cy="584775"/>
          </a:xfrm>
          <a:prstGeom prst="rect">
            <a:avLst/>
          </a:prstGeom>
        </p:spPr>
        <p:txBody>
          <a:bodyPr wrap="square">
            <a:spAutoFit/>
          </a:bodyPr>
          <a:lstStyle/>
          <a:p>
            <a:r>
              <a:rPr lang="en-US" altLang="ko-KR" sz="3200" i="1" dirty="0" smtClean="0">
                <a:latin typeface="Times New Roman" pitchFamily="18" charset="0"/>
                <a:cs typeface="Times New Roman" pitchFamily="18" charset="0"/>
              </a:rPr>
              <a:t>Table 1: KOMAC LLRF system status</a:t>
            </a:r>
          </a:p>
        </p:txBody>
      </p:sp>
      <p:sp>
        <p:nvSpPr>
          <p:cNvPr id="471" name="직사각형 470"/>
          <p:cNvSpPr/>
          <p:nvPr/>
        </p:nvSpPr>
        <p:spPr>
          <a:xfrm>
            <a:off x="24290214" y="20579596"/>
            <a:ext cx="7893785" cy="584775"/>
          </a:xfrm>
          <a:prstGeom prst="rect">
            <a:avLst/>
          </a:prstGeom>
        </p:spPr>
        <p:txBody>
          <a:bodyPr wrap="square">
            <a:spAutoFit/>
          </a:bodyPr>
          <a:lstStyle/>
          <a:p>
            <a:pPr algn="ctr"/>
            <a:r>
              <a:rPr lang="en-US" altLang="ko-KR" sz="3200" i="1" dirty="0" smtClean="0">
                <a:latin typeface="Times New Roman" pitchFamily="18" charset="0"/>
                <a:cs typeface="Times New Roman" pitchFamily="18" charset="0"/>
              </a:rPr>
              <a:t>Figure 8: 200 MHz 240 </a:t>
            </a:r>
            <a:r>
              <a:rPr lang="en-US" altLang="ko-KR" sz="3200" i="1" dirty="0" err="1" smtClean="0">
                <a:latin typeface="Times New Roman" pitchFamily="18" charset="0"/>
                <a:cs typeface="Times New Roman" pitchFamily="18" charset="0"/>
              </a:rPr>
              <a:t>kWp</a:t>
            </a:r>
            <a:r>
              <a:rPr lang="en-US" altLang="ko-KR" sz="3200" i="1" dirty="0" smtClean="0">
                <a:latin typeface="Times New Roman" pitchFamily="18" charset="0"/>
                <a:cs typeface="Times New Roman" pitchFamily="18" charset="0"/>
              </a:rPr>
              <a:t> SSPA (TOMCO)</a:t>
            </a:r>
          </a:p>
        </p:txBody>
      </p:sp>
      <p:pic>
        <p:nvPicPr>
          <p:cNvPr id="472" name="그림 47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7805472" y="26313348"/>
            <a:ext cx="5885956" cy="3791040"/>
          </a:xfrm>
          <a:prstGeom prst="rect">
            <a:avLst/>
          </a:prstGeom>
          <a:noFill/>
        </p:spPr>
      </p:pic>
      <p:pic>
        <p:nvPicPr>
          <p:cNvPr id="473" name="그림 472" descr="그림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3887353" y="26356897"/>
            <a:ext cx="7220742" cy="3747490"/>
          </a:xfrm>
          <a:prstGeom prst="rect">
            <a:avLst/>
          </a:prstGeom>
          <a:noFill/>
          <a:ln>
            <a:noFill/>
          </a:ln>
        </p:spPr>
      </p:pic>
      <p:sp>
        <p:nvSpPr>
          <p:cNvPr id="474" name="직사각형 473"/>
          <p:cNvSpPr/>
          <p:nvPr/>
        </p:nvSpPr>
        <p:spPr>
          <a:xfrm>
            <a:off x="18947637" y="30205761"/>
            <a:ext cx="10579860" cy="584775"/>
          </a:xfrm>
          <a:prstGeom prst="rect">
            <a:avLst/>
          </a:prstGeom>
        </p:spPr>
        <p:txBody>
          <a:bodyPr wrap="square">
            <a:spAutoFit/>
          </a:bodyPr>
          <a:lstStyle/>
          <a:p>
            <a:pPr algn="ctr"/>
            <a:r>
              <a:rPr lang="en-US" altLang="ko-KR" sz="3200" i="1" dirty="0" smtClean="0">
                <a:latin typeface="Times New Roman" pitchFamily="18" charset="0"/>
                <a:cs typeface="Times New Roman" pitchFamily="18" charset="0"/>
              </a:rPr>
              <a:t>Figure 10: </a:t>
            </a:r>
            <a:r>
              <a:rPr lang="pt-BR" altLang="ko-KR" sz="3200" i="1" dirty="0">
                <a:latin typeface="Times New Roman" pitchFamily="18" charset="0"/>
                <a:cs typeface="Times New Roman" pitchFamily="18" charset="0"/>
              </a:rPr>
              <a:t>N</a:t>
            </a:r>
            <a:r>
              <a:rPr lang="pt-BR" altLang="ko-KR" sz="3200" i="1" dirty="0" smtClean="0">
                <a:latin typeface="Times New Roman" pitchFamily="18" charset="0"/>
                <a:cs typeface="Times New Roman" pitchFamily="18" charset="0"/>
              </a:rPr>
              <a:t>on-IQ detection using fast upadate rate FIR filter</a:t>
            </a:r>
            <a:endParaRPr lang="en-US" altLang="ko-KR" sz="3200" i="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기본 디자인">
  <a:themeElements>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321175" rtl="0" eaLnBrk="1" fontAlgn="base" latinLnBrk="1" hangingPunct="1">
          <a:lnSpc>
            <a:spcPct val="100000"/>
          </a:lnSpc>
          <a:spcBef>
            <a:spcPct val="0"/>
          </a:spcBef>
          <a:spcAft>
            <a:spcPct val="0"/>
          </a:spcAft>
          <a:buClrTx/>
          <a:buSzTx/>
          <a:buFontTx/>
          <a:buNone/>
          <a:tabLst/>
          <a:defRPr kumimoji="1" lang="ko-KR" altLang="en-US" sz="8500" b="0" i="0" u="none" strike="noStrike" cap="none" normalizeH="0" baseline="0" smtClean="0">
            <a:ln>
              <a:noFill/>
            </a:ln>
            <a:solidFill>
              <a:schemeClr val="tx1"/>
            </a:solidFill>
            <a:effectLst/>
            <a:latin typeface="굴림" pitchFamily="50" charset="-127"/>
            <a:ea typeface="굴림" pitchFamily="50"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321175" rtl="0" eaLnBrk="1" fontAlgn="base" latinLnBrk="1" hangingPunct="1">
          <a:lnSpc>
            <a:spcPct val="100000"/>
          </a:lnSpc>
          <a:spcBef>
            <a:spcPct val="0"/>
          </a:spcBef>
          <a:spcAft>
            <a:spcPct val="0"/>
          </a:spcAft>
          <a:buClrTx/>
          <a:buSzTx/>
          <a:buFontTx/>
          <a:buNone/>
          <a:tabLst/>
          <a:defRPr kumimoji="1" lang="ko-KR" altLang="en-US" sz="8500" b="0" i="0" u="none" strike="noStrike" cap="none" normalizeH="0" baseline="0" smtClean="0">
            <a:ln>
              <a:noFill/>
            </a:ln>
            <a:solidFill>
              <a:schemeClr val="tx1"/>
            </a:solidFill>
            <a:effectLst/>
            <a:latin typeface="굴림" pitchFamily="50" charset="-127"/>
            <a:ea typeface="굴림" pitchFamily="50" charset="-127"/>
          </a:defRPr>
        </a:defPPr>
      </a:lstStyle>
    </a:lnDef>
  </a:objectDefaults>
  <a:extraClrSchemeLst>
    <a:extraClrScheme>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기본 디자인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기본 디자인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기본 디자인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기본 디자인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기본 디자인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기본 디자인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기본 디자인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8663</TotalTime>
  <Words>910</Words>
  <Application>Microsoft Office PowerPoint</Application>
  <PresentationFormat>사용자 지정</PresentationFormat>
  <Paragraphs>74</Paragraphs>
  <Slides>1</Slides>
  <Notes>0</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1</vt:i4>
      </vt:variant>
    </vt:vector>
  </HeadingPairs>
  <TitlesOfParts>
    <vt:vector size="10" baseType="lpstr">
      <vt:lpstr>HY헤드라인M</vt:lpstr>
      <vt:lpstr>굴림</vt:lpstr>
      <vt:lpstr>맑은 고딕</vt:lpstr>
      <vt:lpstr>바탕</vt:lpstr>
      <vt:lpstr>Arial</vt:lpstr>
      <vt:lpstr>Times</vt:lpstr>
      <vt:lpstr>Times New Roman</vt:lpstr>
      <vt:lpstr>Wingdings</vt:lpstr>
      <vt:lpstr>기본 디자인</vt:lpstr>
      <vt:lpstr>PowerPoint 프레젠테이션</vt:lpstr>
    </vt:vector>
  </TitlesOfParts>
  <Company>Organ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Customer</dc:creator>
  <cp:lastModifiedBy>정해성/선임기술원/가속기개발운영부</cp:lastModifiedBy>
  <cp:revision>339</cp:revision>
  <cp:lastPrinted>2023-10-20T03:48:49Z</cp:lastPrinted>
  <dcterms:created xsi:type="dcterms:W3CDTF">2009-10-09T04:28:18Z</dcterms:created>
  <dcterms:modified xsi:type="dcterms:W3CDTF">2023-10-23T10:39:04Z</dcterms:modified>
</cp:coreProperties>
</file>