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9" r:id="rId2"/>
  </p:sldMasterIdLst>
  <p:notesMasterIdLst>
    <p:notesMasterId r:id="rId17"/>
  </p:notesMasterIdLst>
  <p:handoutMasterIdLst>
    <p:handoutMasterId r:id="rId18"/>
  </p:handoutMasterIdLst>
  <p:sldIdLst>
    <p:sldId id="294" r:id="rId3"/>
    <p:sldId id="310" r:id="rId4"/>
    <p:sldId id="2687" r:id="rId5"/>
    <p:sldId id="2665" r:id="rId6"/>
    <p:sldId id="2679" r:id="rId7"/>
    <p:sldId id="2690" r:id="rId8"/>
    <p:sldId id="2682" r:id="rId9"/>
    <p:sldId id="2689" r:id="rId10"/>
    <p:sldId id="2601" r:id="rId11"/>
    <p:sldId id="2681" r:id="rId12"/>
    <p:sldId id="2685" r:id="rId13"/>
    <p:sldId id="2683" r:id="rId14"/>
    <p:sldId id="2684" r:id="rId15"/>
    <p:sldId id="2688" r:id="rId16"/>
  </p:sldIdLst>
  <p:sldSz cx="10058400" cy="62865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4A81261-8E0F-44BB-A733-FECDCA84EA11}">
          <p14:sldIdLst>
            <p14:sldId id="294"/>
          </p14:sldIdLst>
        </p14:section>
        <p14:section name="Untitled Section" id="{FD1D01C7-16AB-4A7D-988F-908A532DB123}">
          <p14:sldIdLst>
            <p14:sldId id="310"/>
            <p14:sldId id="2687"/>
            <p14:sldId id="2665"/>
            <p14:sldId id="2679"/>
            <p14:sldId id="2690"/>
            <p14:sldId id="2682"/>
            <p14:sldId id="2689"/>
            <p14:sldId id="2601"/>
            <p14:sldId id="2681"/>
            <p14:sldId id="2685"/>
            <p14:sldId id="2683"/>
            <p14:sldId id="2684"/>
            <p14:sldId id="26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97" userDrawn="1">
          <p15:clr>
            <a:srgbClr val="A4A3A4"/>
          </p15:clr>
        </p15:guide>
        <p15:guide id="2" orient="horz" pos="3691" userDrawn="1">
          <p15:clr>
            <a:srgbClr val="A4A3A4"/>
          </p15:clr>
        </p15:guide>
        <p15:guide id="3" orient="horz" pos="1557" userDrawn="1">
          <p15:clr>
            <a:srgbClr val="A4A3A4"/>
          </p15:clr>
        </p15:guide>
        <p15:guide id="4" orient="horz" pos="139" userDrawn="1">
          <p15:clr>
            <a:srgbClr val="A4A3A4"/>
          </p15:clr>
        </p15:guide>
        <p15:guide id="5" orient="horz" pos="2558" userDrawn="1">
          <p15:clr>
            <a:srgbClr val="A4A3A4"/>
          </p15:clr>
        </p15:guide>
        <p15:guide id="6" orient="horz" pos="554" userDrawn="1">
          <p15:clr>
            <a:srgbClr val="A4A3A4"/>
          </p15:clr>
        </p15:guide>
        <p15:guide id="7" pos="6178" userDrawn="1">
          <p15:clr>
            <a:srgbClr val="A4A3A4"/>
          </p15:clr>
        </p15:guide>
        <p15:guide id="8" pos="150" userDrawn="1">
          <p15:clr>
            <a:srgbClr val="A4A3A4"/>
          </p15:clr>
        </p15:guide>
        <p15:guide id="9" pos="648" userDrawn="1">
          <p15:clr>
            <a:srgbClr val="A4A3A4"/>
          </p15:clr>
        </p15:guide>
        <p15:guide id="10" pos="4898" userDrawn="1">
          <p15:clr>
            <a:srgbClr val="A4A3A4"/>
          </p15:clr>
        </p15:guide>
        <p15:guide id="11" pos="5679" userDrawn="1">
          <p15:clr>
            <a:srgbClr val="A4A3A4"/>
          </p15:clr>
        </p15:guide>
        <p15:guide id="12" pos="50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Varghese" initials="PV" lastIdx="1" clrIdx="0">
    <p:extLst>
      <p:ext uri="{19B8F6BF-5375-455C-9EA6-DF929625EA0E}">
        <p15:presenceInfo xmlns:p15="http://schemas.microsoft.com/office/powerpoint/2012/main" userId="S::varghese@services.fnal.gov::9e30bbd7-0a29-4cf0-b62c-121de97729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3"/>
  </p:normalViewPr>
  <p:slideViewPr>
    <p:cSldViewPr snapToGrid="0" snapToObjects="1" showGuides="1">
      <p:cViewPr varScale="1">
        <p:scale>
          <a:sx n="127" d="100"/>
          <a:sy n="127" d="100"/>
        </p:scale>
        <p:origin x="582" y="114"/>
      </p:cViewPr>
      <p:guideLst>
        <p:guide orient="horz" pos="3797"/>
        <p:guide orient="horz" pos="3691"/>
        <p:guide orient="horz" pos="1557"/>
        <p:guide orient="horz" pos="139"/>
        <p:guide orient="horz" pos="2558"/>
        <p:guide orient="horz" pos="554"/>
        <p:guide pos="6178"/>
        <p:guide pos="150"/>
        <p:guide pos="648"/>
        <p:guide pos="4898"/>
        <p:guide pos="5679"/>
        <p:guide pos="509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7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0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4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8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8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2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5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3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7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" y="878945"/>
            <a:ext cx="3330683" cy="4604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896984" y="878946"/>
            <a:ext cx="5882366" cy="460411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810510" y="5962195"/>
            <a:ext cx="742905" cy="221192"/>
          </a:xfrm>
        </p:spPr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683662" y="5962196"/>
            <a:ext cx="6888331" cy="229195"/>
          </a:xfrm>
        </p:spPr>
        <p:txBody>
          <a:bodyPr/>
          <a:lstStyle>
            <a:lvl1pPr>
              <a:defRPr sz="1100" dirty="0" smtClean="0"/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2857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C5D535-9066-B247-8A94-392C689516EB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88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88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9D5FCF3-4E2F-704F-BE1D-3307737332FD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0510" y="5962195"/>
            <a:ext cx="742905" cy="221192"/>
          </a:xfrm>
        </p:spPr>
        <p:txBody>
          <a:bodyPr/>
          <a:lstStyle/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86439" cy="222634"/>
          </a:xfrm>
        </p:spPr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4475" y="232834"/>
            <a:ext cx="9543257" cy="53193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2A4A72-F504-5545-BC7E-7E2B7738B172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99506" cy="222634"/>
          </a:xfrm>
        </p:spPr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6263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177368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128526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608790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803084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6263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177368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128526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08790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803084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6263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177368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128526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608790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803084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6FF585D-DDCF-264A-ADC6-3B99862B5097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2920" y="251752"/>
            <a:ext cx="9052560" cy="10477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3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96559"/>
            <a:ext cx="9122410" cy="521829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815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4475" y="5947729"/>
            <a:ext cx="5746849" cy="171715"/>
          </a:xfrm>
        </p:spPr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191" y="5947729"/>
            <a:ext cx="578009" cy="17171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2921" y="1135062"/>
            <a:ext cx="9122410" cy="4442752"/>
          </a:xfrm>
          <a:prstGeom prst="rect">
            <a:avLst/>
          </a:prstGeom>
        </p:spPr>
        <p:txBody>
          <a:bodyPr lIns="0" rIns="0"/>
          <a:lstStyle>
            <a:lvl1pPr marL="211226" indent="-218770">
              <a:lnSpc>
                <a:spcPct val="100000"/>
              </a:lnSpc>
              <a:spcBef>
                <a:spcPts val="495"/>
              </a:spcBef>
              <a:spcAft>
                <a:spcPts val="495"/>
              </a:spcAft>
              <a:buFont typeface="Arial"/>
              <a:buChar char="•"/>
              <a:defRPr sz="1815" b="0" i="0">
                <a:solidFill>
                  <a:srgbClr val="63666A"/>
                </a:solidFill>
                <a:latin typeface="Helvetica"/>
              </a:defRPr>
            </a:lvl1pPr>
            <a:lvl2pPr marL="264033" indent="211226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90000"/>
              <a:buFont typeface="Lucida Grande"/>
              <a:buChar char="-"/>
              <a:defRPr sz="1650" b="0" i="0">
                <a:solidFill>
                  <a:srgbClr val="63666A"/>
                </a:solidFill>
                <a:latin typeface="Helvetica"/>
              </a:defRPr>
            </a:lvl2pPr>
            <a:lvl3pPr marL="528066" indent="188595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88000"/>
              <a:buFont typeface="Arial"/>
              <a:buChar char="•"/>
              <a:defRPr sz="1485" b="0" i="0">
                <a:solidFill>
                  <a:srgbClr val="63666A"/>
                </a:solidFill>
                <a:latin typeface="Helvetica"/>
              </a:defRPr>
            </a:lvl3pPr>
            <a:lvl4pPr marL="754380" indent="188595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90000"/>
              <a:buFont typeface="Lucida Grande"/>
              <a:buChar char="-"/>
              <a:defRPr sz="1320" b="0" i="0">
                <a:solidFill>
                  <a:srgbClr val="63666A"/>
                </a:solidFill>
                <a:latin typeface="Helvetica"/>
              </a:defRPr>
            </a:lvl4pPr>
            <a:lvl5pPr marL="942975" indent="158420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88000"/>
              <a:buFont typeface="Arial"/>
              <a:buChar char="•"/>
              <a:defRPr sz="1155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437" y="5947729"/>
            <a:ext cx="905989" cy="17171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9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10/23/2023</a:t>
            </a:r>
          </a:p>
        </p:txBody>
      </p:sp>
    </p:spTree>
    <p:extLst>
      <p:ext uri="{BB962C8B-B14F-4D97-AF65-F5344CB8AC3E}">
        <p14:creationId xmlns:p14="http://schemas.microsoft.com/office/powerpoint/2010/main" val="20509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EE964-49BB-4BEB-ACDC-56F850ABC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EBDD33-A5D7-4B4F-9ABA-D586B9455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2200"/>
            </a:lvl1pPr>
            <a:lvl2pPr marL="419115" indent="0" algn="ctr">
              <a:buNone/>
              <a:defRPr sz="1833"/>
            </a:lvl2pPr>
            <a:lvl3pPr marL="838230" indent="0" algn="ctr">
              <a:buNone/>
              <a:defRPr sz="1650"/>
            </a:lvl3pPr>
            <a:lvl4pPr marL="1257346" indent="0" algn="ctr">
              <a:buNone/>
              <a:defRPr sz="1467"/>
            </a:lvl4pPr>
            <a:lvl5pPr marL="1676461" indent="0" algn="ctr">
              <a:buNone/>
              <a:defRPr sz="1467"/>
            </a:lvl5pPr>
            <a:lvl6pPr marL="2095576" indent="0" algn="ctr">
              <a:buNone/>
              <a:defRPr sz="1467"/>
            </a:lvl6pPr>
            <a:lvl7pPr marL="2514691" indent="0" algn="ctr">
              <a:buNone/>
              <a:defRPr sz="1467"/>
            </a:lvl7pPr>
            <a:lvl8pPr marL="2933807" indent="0" algn="ctr">
              <a:buNone/>
              <a:defRPr sz="1467"/>
            </a:lvl8pPr>
            <a:lvl9pPr marL="3352922" indent="0" algn="ctr">
              <a:buNone/>
              <a:defRPr sz="14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63AC55-1039-4E7E-9772-4BD836E2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2457A-0AB1-49F1-8071-B7E3CE43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5C921A-C980-478B-98D2-1CDCCC4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5E6481-0316-4D3E-B89A-DDA427CE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D32A67-926C-46A0-8B95-4E86C2A22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604E3F-CAFB-4844-9D08-44BA92CB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3DF09-166B-4459-B600-B8A15781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552C56-8455-4D06-BB32-ADB5F088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B3AF2-252D-4C52-8D92-75E1C3B2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7" y="1567260"/>
            <a:ext cx="8675370" cy="2615009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4AAF4A-831F-4024-AF71-728277A31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7" y="4207008"/>
            <a:ext cx="8675370" cy="1375171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9115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2pPr>
            <a:lvl3pPr marL="83823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5734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67646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09557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51469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293380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3529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11D66-E9B2-4B8D-8FB1-AF815B26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34C848-EAF0-48B2-9534-CECBC9C8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B1FB4-5777-49AE-B130-9ED2E03B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8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0904C-58C4-4031-90D0-012E14AB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594DE-2219-431A-B5A6-6FC6CA980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6307B8-56AB-4A68-9B8A-3833B42D9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020" y="1673489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F2FEF-D033-44DA-8EA9-F2531A1F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4ECB41-5249-4688-A401-692EE074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C1C47A-C6E6-4AD2-8FFA-1B022F1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9AE7A-A133-4A85-A305-BED086CF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334699"/>
            <a:ext cx="8675370" cy="12150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8FCA53-9C5D-4C06-A608-DCD59ABD7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62" y="1541066"/>
            <a:ext cx="4255611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3E8B4F-59DC-44A2-BAFC-411ADF9DB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262" y="2296319"/>
            <a:ext cx="4255611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BC2AFB-164A-445D-8014-4A70ACE78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567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F31FA3-A2D9-4200-BF5C-840E6DC8B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567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A143F9-932B-44EC-A708-668B6A65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A24DE3-64B7-4D49-ABF9-4BEE46D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8AB5415-B4FE-4231-A08E-AD0B5CD4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D73130-7EF3-4483-8CB8-6D8897E7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7FD592-0803-4179-9652-8064E80E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B9A7D5-23DA-4190-B1B0-F8823B7C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6DE0A3-FAAD-424B-81F7-B9001096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33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EB90F2-F82C-460D-A7DE-07D479EB8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9A5E56-B71F-47F1-9D0C-C84038D1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3FC826-A109-4E89-8217-B2932C63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6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39B6E-F4A4-4AE4-892B-8264890D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03255B-F072-4E66-ABB4-89759618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67" y="905140"/>
            <a:ext cx="5092065" cy="4467490"/>
          </a:xfrm>
        </p:spPr>
        <p:txBody>
          <a:bodyPr/>
          <a:lstStyle>
            <a:lvl1pPr>
              <a:defRPr sz="2933"/>
            </a:lvl1pPr>
            <a:lvl2pPr>
              <a:defRPr sz="2567"/>
            </a:lvl2pPr>
            <a:lvl3pPr>
              <a:defRPr sz="22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463D78-2BCA-4EC9-9870-D5BF0F32A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7F1DB-2324-42DB-A9E2-27536CF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E0515-4187-4218-8702-B8C8F897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0FF6C1-2815-4D25-AF84-3C42715D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30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F69765-57E2-4935-97C9-99425C93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673C27-093C-4D95-83E1-89A78B027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567" y="905140"/>
            <a:ext cx="5092065" cy="4467490"/>
          </a:xfrm>
        </p:spPr>
        <p:txBody>
          <a:bodyPr/>
          <a:lstStyle>
            <a:lvl1pPr marL="0" indent="0">
              <a:buNone/>
              <a:defRPr sz="2933"/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2DEA03-B3E0-456B-974B-732F582E7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E2BC8-153A-4902-B5E0-37C564F8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4305-AB02-4AFA-BF94-E0D50189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C84F23-80A8-4B7B-A62F-F88F91B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8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131FB-7E3C-4BE6-BA89-19CA3880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B4F643-3168-40BB-BD76-5CFB2B554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A6E147-B961-4AE5-A5BF-F79B10BA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F32666-EED5-4347-8F82-70FC80B8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51E1C8-BE02-43F5-8323-951654F2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8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BED24B-2BA5-4FBB-8F6D-3E67390E2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3" y="334698"/>
            <a:ext cx="2168843" cy="53275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E52B21-DDA5-47A4-A1E4-9A73739BF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38888" cy="53275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2EE509-8DFE-4623-93A1-FD3E4E0E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A4AA5-B5E8-46CC-9211-70862901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D07A0A-8AF8-449D-8114-6AB72CB9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4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88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88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9D5FCF3-4E2F-704F-BE1D-3307737332FD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721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461" y="890588"/>
            <a:ext cx="9539764" cy="463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ED55EB-E5AE-1140-8A4A-A11133DEEC2F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1461" y="890588"/>
            <a:ext cx="4626864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5161698" y="890588"/>
            <a:ext cx="4636921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2301" y="4368009"/>
            <a:ext cx="4626024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161696" y="4368009"/>
            <a:ext cx="4626863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E78866-2134-CA4E-800C-6577038C03A7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6439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| Fermilab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7095015" y="4104360"/>
            <a:ext cx="1183958" cy="2211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7490" y="5737291"/>
            <a:ext cx="9569450" cy="181491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55" r:id="rId14"/>
  </p:sldLayoutIdLst>
  <p:hf hdr="0"/>
  <p:txStyles>
    <p:titleStyle>
      <a:lvl1pPr algn="l" defTabSz="419115" rtl="0" eaLnBrk="1" fontAlgn="base" hangingPunct="1">
        <a:spcBef>
          <a:spcPct val="0"/>
        </a:spcBef>
        <a:spcAft>
          <a:spcPct val="0"/>
        </a:spcAft>
        <a:defRPr sz="155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19115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838230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257346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676461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14336" indent="-314336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681062" indent="-261947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047788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8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466903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1886019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30513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6CD9B2-B4FD-4DB3-A010-E89B5EA0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A2199A-18DF-4B57-B3E2-D48315FE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588E83-2BDD-44E2-84F9-93C6EE1C2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10/23/2023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3CEFC3-0DCA-45C9-84A2-D4ACCA9C2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P.Varghese | Fermilab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994CD1-E4BB-48F2-9A3C-3F2563043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hf hdr="0"/>
  <p:txStyles>
    <p:titleStyle>
      <a:lvl1pPr algn="l" defTabSz="838230" rtl="0" eaLnBrk="1" latinLnBrk="0" hangingPunct="1">
        <a:lnSpc>
          <a:spcPct val="90000"/>
        </a:lnSpc>
        <a:spcBef>
          <a:spcPct val="0"/>
        </a:spcBef>
        <a:buNone/>
        <a:defRPr sz="40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558" indent="-209558" algn="l" defTabSz="838230" rtl="0" eaLnBrk="1" latinLnBrk="0" hangingPunct="1">
        <a:lnSpc>
          <a:spcPct val="90000"/>
        </a:lnSpc>
        <a:spcBef>
          <a:spcPts val="917"/>
        </a:spcBef>
        <a:buFont typeface="Arial" panose="020B0604020202020204" pitchFamily="34" charset="0"/>
        <a:buChar char="•"/>
        <a:defRPr sz="2567" kern="1200">
          <a:solidFill>
            <a:schemeClr val="tx1"/>
          </a:solidFill>
          <a:latin typeface="+mn-lt"/>
          <a:ea typeface="+mn-ea"/>
          <a:cs typeface="+mn-cs"/>
        </a:defRPr>
      </a:lvl1pPr>
      <a:lvl2pPr marL="62867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88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6690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88601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30513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emf"/><Relationship Id="rId5" Type="http://schemas.openxmlformats.org/officeDocument/2006/relationships/image" Target="../media/image10.PN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jpeg"/><Relationship Id="rId18" Type="http://schemas.openxmlformats.org/officeDocument/2006/relationships/image" Target="../media/image10.PNG"/><Relationship Id="rId3" Type="http://schemas.openxmlformats.org/officeDocument/2006/relationships/image" Target="../media/image14.jpeg"/><Relationship Id="rId7" Type="http://schemas.openxmlformats.org/officeDocument/2006/relationships/image" Target="../media/image26.emf"/><Relationship Id="rId12" Type="http://schemas.openxmlformats.org/officeDocument/2006/relationships/image" Target="../media/image31.png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51631" y="4625145"/>
            <a:ext cx="7790962" cy="1041729"/>
          </a:xfrm>
        </p:spPr>
        <p:txBody>
          <a:bodyPr/>
          <a:lstStyle/>
          <a:p>
            <a:r>
              <a:rPr lang="en-US" dirty="0"/>
              <a:t>P. Varghese</a:t>
            </a:r>
          </a:p>
          <a:p>
            <a:endParaRPr lang="en-US" dirty="0"/>
          </a:p>
          <a:p>
            <a:r>
              <a:rPr lang="en-US" dirty="0"/>
              <a:t>23 October 2023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30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Fermilab </a:t>
            </a:r>
            <a:r>
              <a:rPr lang="en-US" sz="30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Update</a:t>
            </a: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704369-14B9-7627-BAC0-F8E1A777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7487" y="5856169"/>
            <a:ext cx="1794428" cy="3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xmlns="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Muon g-2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xmlns="" id="{92D54DF3-B52D-3E92-AC46-10776BA9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6" y="1026633"/>
            <a:ext cx="3509251" cy="3948169"/>
          </a:xfrm>
          <a:prstGeom prst="rect">
            <a:avLst/>
          </a:prstGeom>
        </p:spPr>
      </p:pic>
      <p:pic>
        <p:nvPicPr>
          <p:cNvPr id="26" name="Picture 25" descr="A picture containing indoor, dirty&#10;&#10;Description automatically generated">
            <a:extLst>
              <a:ext uri="{FF2B5EF4-FFF2-40B4-BE49-F238E27FC236}">
                <a16:creationId xmlns:a16="http://schemas.microsoft.com/office/drawing/2014/main" xmlns="" id="{4981ED4C-998B-04C3-B67B-B29ED0C5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890" y="3078952"/>
            <a:ext cx="2861737" cy="1909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47ADF7-C61C-687E-69CA-9BD3CB28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5B2433-8E83-2AD6-08FC-17B314489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934" y="966480"/>
            <a:ext cx="3136833" cy="2112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5E1A5D-5369-AB60-87B6-3635EE57A563}"/>
              </a:ext>
            </a:extLst>
          </p:cNvPr>
          <p:cNvSpPr txBox="1"/>
          <p:nvPr/>
        </p:nvSpPr>
        <p:spPr>
          <a:xfrm>
            <a:off x="6939314" y="877978"/>
            <a:ext cx="3250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Muon g-2 run has ended</a:t>
            </a:r>
          </a:p>
          <a:p>
            <a:r>
              <a:rPr lang="en-US" sz="18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Data from first two years has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Provided a measurement that is accurate to about 5.3 σ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95AAD7-735A-C788-A402-0D9C12E1B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767" y="2149491"/>
            <a:ext cx="2962497" cy="7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8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xmlns="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Mu2e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xmlns="" id="{92D54DF3-B52D-3E92-AC46-10776BA9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9" y="1003581"/>
            <a:ext cx="3180974" cy="35788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D4EC5C-E412-4D81-322D-FF57C681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20519" y="1465896"/>
            <a:ext cx="5057755" cy="178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47ADF7-C61C-687E-69CA-9BD3CB28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6094C1-2801-41DC-AB28-A10253FD1076}"/>
              </a:ext>
            </a:extLst>
          </p:cNvPr>
          <p:cNvSpPr txBox="1"/>
          <p:nvPr/>
        </p:nvSpPr>
        <p:spPr>
          <a:xfrm>
            <a:off x="4241112" y="3417617"/>
            <a:ext cx="4361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Mu2e construction is under way. A first run in 2025-2026 is expected.</a:t>
            </a:r>
          </a:p>
          <a:p>
            <a:r>
              <a:rPr lang="en-US" sz="20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 second run will follow PIP-II installation, starting in 2029.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4693" y="4919115"/>
            <a:ext cx="339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Poster ID-65</a:t>
            </a:r>
          </a:p>
        </p:txBody>
      </p:sp>
    </p:spTree>
    <p:extLst>
      <p:ext uri="{BB962C8B-B14F-4D97-AF65-F5344CB8AC3E}">
        <p14:creationId xmlns:p14="http://schemas.microsoft.com/office/powerpoint/2010/main" val="338926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LBNF - DUNE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CA0F604-39DD-3090-A4C0-FB816F66C7F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03238" y="792737"/>
            <a:ext cx="9121775" cy="3032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86629C-096E-CF31-1794-B08CC3C215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4D02F0-9E57-EAB5-5ACB-7BCA22C057F5}"/>
              </a:ext>
            </a:extLst>
          </p:cNvPr>
          <p:cNvSpPr txBox="1"/>
          <p:nvPr/>
        </p:nvSpPr>
        <p:spPr>
          <a:xfrm>
            <a:off x="377375" y="3836546"/>
            <a:ext cx="92479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1.2 MW proton beam on a graphite target produce other particles with electric charge that are focused into a tight beam by a series of magnets called horns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DUNE near detector is 60 meters (200 feet) underground at the Fermilab site </a:t>
            </a:r>
          </a:p>
        </p:txBody>
      </p:sp>
    </p:spTree>
    <p:extLst>
      <p:ext uri="{BB962C8B-B14F-4D97-AF65-F5344CB8AC3E}">
        <p14:creationId xmlns:p14="http://schemas.microsoft.com/office/powerpoint/2010/main" val="354561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LBNF - DUNE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873049C-9D8B-E616-760D-DCB94D20193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9145" y="758544"/>
            <a:ext cx="6154670" cy="3462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3A771E-8172-E62A-BE67-792E131B4D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AC3184-1516-F4C2-D558-C5D6D025EBB8}"/>
              </a:ext>
            </a:extLst>
          </p:cNvPr>
          <p:cNvSpPr txBox="1"/>
          <p:nvPr/>
        </p:nvSpPr>
        <p:spPr>
          <a:xfrm>
            <a:off x="406191" y="4317082"/>
            <a:ext cx="9219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DUNE will compare the rates of neutrino and antineutrino oscillations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Recent </a:t>
            </a:r>
            <a:r>
              <a:rPr lang="en-US" dirty="0"/>
              <a:t>contracts signed with CERN and </a:t>
            </a:r>
            <a:r>
              <a:rPr lang="en-US" dirty="0" err="1" smtClean="0"/>
              <a:t>Unniversity</a:t>
            </a:r>
            <a:r>
              <a:rPr lang="en-US" dirty="0" smtClean="0"/>
              <a:t> </a:t>
            </a:r>
            <a:r>
              <a:rPr lang="en-US" dirty="0"/>
              <a:t>of Campinas for </a:t>
            </a:r>
            <a:r>
              <a:rPr lang="en-US" dirty="0" smtClean="0"/>
              <a:t>LBNF participation</a:t>
            </a:r>
            <a:endParaRPr lang="en-US" dirty="0"/>
          </a:p>
        </p:txBody>
      </p:sp>
      <p:pic>
        <p:nvPicPr>
          <p:cNvPr id="9" name="Picture 8" descr="A person in a yellow vest&#10;&#10;Description automatically generated">
            <a:extLst>
              <a:ext uri="{FF2B5EF4-FFF2-40B4-BE49-F238E27FC236}">
                <a16:creationId xmlns:a16="http://schemas.microsoft.com/office/drawing/2014/main" xmlns:lc="http://schemas.openxmlformats.org/drawingml/2006/lockedCanvas" xmlns="" id="{2B158911-CC34-65D6-480A-108E80827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513" y="2145088"/>
            <a:ext cx="3311818" cy="11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CF2C2E-DAD8-4DD2-A279-241EA8B64418}"/>
              </a:ext>
            </a:extLst>
          </p:cNvPr>
          <p:cNvSpPr txBox="1"/>
          <p:nvPr/>
        </p:nvSpPr>
        <p:spPr>
          <a:xfrm>
            <a:off x="616054" y="837799"/>
            <a:ext cx="90123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	PIP-II LLRF systems will enter the production phase in 2024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	Initial assessments to replace </a:t>
            </a:r>
            <a:r>
              <a:rPr lang="en-US" sz="2200" dirty="0" smtClean="0"/>
              <a:t>LLRF systems for Main Injector and</a:t>
            </a:r>
          </a:p>
          <a:p>
            <a:pPr lvl="1">
              <a:lnSpc>
                <a:spcPct val="200000"/>
              </a:lnSpc>
            </a:pPr>
            <a:r>
              <a:rPr lang="en-US" sz="2200" dirty="0" smtClean="0"/>
              <a:t>       Recycler</a:t>
            </a:r>
            <a:endParaRPr lang="en-US" sz="2200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       Mu2e experiment construction is in full swing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A50D73-40C2-D9DD-B048-083A6282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7487" y="5848485"/>
            <a:ext cx="1794428" cy="37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4DC9B5-D849-9672-F3E4-4EE6C70F850C}"/>
              </a:ext>
            </a:extLst>
          </p:cNvPr>
          <p:cNvSpPr txBox="1"/>
          <p:nvPr/>
        </p:nvSpPr>
        <p:spPr>
          <a:xfrm>
            <a:off x="2998709" y="4268135"/>
            <a:ext cx="4247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Helvetica" panose="020B0604020202020204" pitchFamily="34" charset="0"/>
                <a:cs typeface="Helvetica" panose="020B0604020202020204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90168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CF2C2E-DAD8-4DD2-A279-241EA8B64418}"/>
              </a:ext>
            </a:extLst>
          </p:cNvPr>
          <p:cNvSpPr txBox="1"/>
          <p:nvPr/>
        </p:nvSpPr>
        <p:spPr>
          <a:xfrm>
            <a:off x="1714850" y="1291905"/>
            <a:ext cx="69079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	PIP-II </a:t>
            </a:r>
            <a:r>
              <a:rPr lang="en-US" sz="2200" dirty="0" err="1"/>
              <a:t>Linac</a:t>
            </a:r>
            <a:r>
              <a:rPr lang="en-US" sz="2200" dirty="0"/>
              <a:t> Progress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	LLRF Systems for PIP-II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       Accelerator Upgrades to Main Injector and Booster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       Muon g-2 and Mu2e 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       LBNF-DUNE </a:t>
            </a:r>
          </a:p>
          <a:p>
            <a:pPr lvl="1"/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A50D73-40C2-D9DD-B048-083A6282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17487" y="5848485"/>
            <a:ext cx="1794428" cy="3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and Beam 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86629C-096E-CF31-1794-B08CC3C2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75FC9C6-B3AD-FDC2-AF32-1B6354B862E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621041" y="873807"/>
            <a:ext cx="7072745" cy="44434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0C83A2-E127-9C42-7697-B27361BC8406}"/>
              </a:ext>
            </a:extLst>
          </p:cNvPr>
          <p:cNvSpPr txBox="1"/>
          <p:nvPr/>
        </p:nvSpPr>
        <p:spPr>
          <a:xfrm>
            <a:off x="7891324" y="764068"/>
            <a:ext cx="1997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Project received DOE CD-3 approval in 2022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LLRF System final design review in 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2024</a:t>
            </a:r>
          </a:p>
          <a:p>
            <a:endParaRPr lang="en-US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Production stage</a:t>
            </a:r>
          </a:p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2024/25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Upgrades for Booster and Main Injector for higher beam power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3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3029B5E-A48A-4F68-A2DD-01DF6B34A3C3}"/>
              </a:ext>
            </a:extLst>
          </p:cNvPr>
          <p:cNvGrpSpPr/>
          <p:nvPr/>
        </p:nvGrpSpPr>
        <p:grpSpPr>
          <a:xfrm>
            <a:off x="144332" y="1165733"/>
            <a:ext cx="9690060" cy="3812868"/>
            <a:chOff x="50740" y="2038537"/>
            <a:chExt cx="9107184" cy="28334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3661507-1144-F348-ABB2-A42B400A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956"/>
            <a:stretch/>
          </p:blipFill>
          <p:spPr>
            <a:xfrm>
              <a:off x="380169" y="3004778"/>
              <a:ext cx="8777755" cy="1867192"/>
            </a:xfrm>
            <a:prstGeom prst="rect">
              <a:avLst/>
            </a:prstGeom>
          </p:spPr>
        </p:pic>
        <p:pic>
          <p:nvPicPr>
            <p:cNvPr id="57" name="Picture 56" descr="A close up of a device&#10;&#10;Description automatically generated">
              <a:extLst>
                <a:ext uri="{FF2B5EF4-FFF2-40B4-BE49-F238E27FC236}">
                  <a16:creationId xmlns:a16="http://schemas.microsoft.com/office/drawing/2014/main" xmlns="" id="{A5E96CDF-B9C1-47A0-BE42-9BAA9530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40" y="2038537"/>
              <a:ext cx="2030021" cy="235921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48C9-F521-B743-88AA-C07D6E0B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26" y="478325"/>
            <a:ext cx="9122410" cy="469646"/>
          </a:xfrm>
        </p:spPr>
        <p:txBody>
          <a:bodyPr/>
          <a:lstStyle/>
          <a:p>
            <a:pPr defTabSz="377181">
              <a:defRPr/>
            </a:pPr>
            <a:r>
              <a:rPr lang="en-US" sz="1980" dirty="0"/>
              <a:t>PIP-II Superconducting RF CW </a:t>
            </a:r>
            <a:r>
              <a:rPr lang="en-US" sz="1980" dirty="0" err="1"/>
              <a:t>Linac</a:t>
            </a:r>
            <a:r>
              <a:rPr lang="en-US" sz="1980" dirty="0"/>
              <a:t>, 800 MeV Consists of </a:t>
            </a:r>
            <a:br>
              <a:rPr lang="en-US" sz="1980" dirty="0"/>
            </a:br>
            <a:r>
              <a:rPr lang="en-US" sz="1980" dirty="0"/>
              <a:t>Five Types of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68" name="Content Placeholder 6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A2081185-0B13-43AD-B80D-79DEC343B3E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6336516" y="2065028"/>
            <a:ext cx="1226725" cy="83646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3FAC595-268B-0A48-8193-AD145487EAD1}"/>
              </a:ext>
            </a:extLst>
          </p:cNvPr>
          <p:cNvCxnSpPr>
            <a:cxnSpLocks/>
          </p:cNvCxnSpPr>
          <p:nvPr/>
        </p:nvCxnSpPr>
        <p:spPr>
          <a:xfrm flipH="1">
            <a:off x="4716572" y="3045095"/>
            <a:ext cx="497325" cy="504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C0A3C280-9964-184E-B626-2D279A66F434}"/>
              </a:ext>
            </a:extLst>
          </p:cNvPr>
          <p:cNvCxnSpPr>
            <a:cxnSpLocks/>
          </p:cNvCxnSpPr>
          <p:nvPr/>
        </p:nvCxnSpPr>
        <p:spPr>
          <a:xfrm flipH="1">
            <a:off x="3175651" y="3310597"/>
            <a:ext cx="671451" cy="682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F14AD952-4CD6-F442-A32E-575AA6962292}"/>
              </a:ext>
            </a:extLst>
          </p:cNvPr>
          <p:cNvCxnSpPr>
            <a:cxnSpLocks/>
          </p:cNvCxnSpPr>
          <p:nvPr/>
        </p:nvCxnSpPr>
        <p:spPr>
          <a:xfrm flipH="1">
            <a:off x="8486231" y="2325427"/>
            <a:ext cx="338018" cy="46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924F30-C39B-B745-B1DC-541FE560A903}"/>
              </a:ext>
            </a:extLst>
          </p:cNvPr>
          <p:cNvSpPr txBox="1"/>
          <p:nvPr/>
        </p:nvSpPr>
        <p:spPr>
          <a:xfrm>
            <a:off x="1785149" y="4708645"/>
            <a:ext cx="81464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2.1 MeV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E45D5DC-C7F3-6040-B0A8-75C5A62D3D84}"/>
              </a:ext>
            </a:extLst>
          </p:cNvPr>
          <p:cNvSpPr txBox="1"/>
          <p:nvPr/>
        </p:nvSpPr>
        <p:spPr>
          <a:xfrm>
            <a:off x="2447550" y="4538234"/>
            <a:ext cx="76815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10 MeV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C79416-184D-D24A-827E-CF276A3D8D61}"/>
              </a:ext>
            </a:extLst>
          </p:cNvPr>
          <p:cNvSpPr txBox="1"/>
          <p:nvPr/>
        </p:nvSpPr>
        <p:spPr>
          <a:xfrm>
            <a:off x="3119041" y="4405419"/>
            <a:ext cx="76815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 MeV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7F1988F-9012-2047-AAB2-4B810F6EA5EE}"/>
              </a:ext>
            </a:extLst>
          </p:cNvPr>
          <p:cNvSpPr txBox="1"/>
          <p:nvPr/>
        </p:nvSpPr>
        <p:spPr>
          <a:xfrm>
            <a:off x="5411292" y="3825697"/>
            <a:ext cx="86273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177 MeV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132706C-345A-4349-9635-DE592E395ECD}"/>
              </a:ext>
            </a:extLst>
          </p:cNvPr>
          <p:cNvSpPr txBox="1"/>
          <p:nvPr/>
        </p:nvSpPr>
        <p:spPr>
          <a:xfrm>
            <a:off x="7890781" y="3221749"/>
            <a:ext cx="86273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516 MeV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A148DF7-FC99-C446-A10D-3FDC168C8152}"/>
              </a:ext>
            </a:extLst>
          </p:cNvPr>
          <p:cNvSpPr txBox="1"/>
          <p:nvPr/>
        </p:nvSpPr>
        <p:spPr>
          <a:xfrm>
            <a:off x="9190514" y="2853580"/>
            <a:ext cx="86273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20">
                <a:solidFill>
                  <a:srgbClr val="004C97"/>
                </a:solidFill>
                <a:latin typeface="Arial"/>
                <a:ea typeface="+mn-ea"/>
                <a:cs typeface="+mn-cs"/>
              </a:rPr>
              <a:t>833 MeV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957D41B-8DBC-D742-9F6E-7656A1EBA4B9}"/>
              </a:ext>
            </a:extLst>
          </p:cNvPr>
          <p:cNvCxnSpPr>
            <a:cxnSpLocks/>
          </p:cNvCxnSpPr>
          <p:nvPr/>
        </p:nvCxnSpPr>
        <p:spPr>
          <a:xfrm flipV="1">
            <a:off x="1672856" y="4958259"/>
            <a:ext cx="772052" cy="15904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3017A84F-BE53-CA4B-8962-930317345876}"/>
              </a:ext>
            </a:extLst>
          </p:cNvPr>
          <p:cNvCxnSpPr>
            <a:cxnSpLocks/>
          </p:cNvCxnSpPr>
          <p:nvPr/>
        </p:nvCxnSpPr>
        <p:spPr>
          <a:xfrm flipV="1">
            <a:off x="2610386" y="3103150"/>
            <a:ext cx="7357352" cy="1810307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6305AE-800A-EF4F-ACE0-0896EEB24494}"/>
              </a:ext>
            </a:extLst>
          </p:cNvPr>
          <p:cNvSpPr txBox="1"/>
          <p:nvPr/>
        </p:nvSpPr>
        <p:spPr>
          <a:xfrm rot="20944129">
            <a:off x="1662406" y="4931646"/>
            <a:ext cx="1405112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Room Temperature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1CADE46-F557-AE45-83E0-F6B9EAE72EEE}"/>
              </a:ext>
            </a:extLst>
          </p:cNvPr>
          <p:cNvSpPr txBox="1"/>
          <p:nvPr/>
        </p:nvSpPr>
        <p:spPr>
          <a:xfrm rot="20944129">
            <a:off x="6146800" y="3957891"/>
            <a:ext cx="1405112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70C0"/>
                </a:solidFill>
                <a:latin typeface="Arial"/>
                <a:ea typeface="+mn-ea"/>
                <a:cs typeface="+mn-cs"/>
              </a:rPr>
              <a:t>Superconducting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0CE439A-DAB1-4419-9FE5-318120876F94}"/>
              </a:ext>
            </a:extLst>
          </p:cNvPr>
          <p:cNvGrpSpPr/>
          <p:nvPr/>
        </p:nvGrpSpPr>
        <p:grpSpPr>
          <a:xfrm>
            <a:off x="210341" y="3270298"/>
            <a:ext cx="959878" cy="1057006"/>
            <a:chOff x="1468198" y="3946519"/>
            <a:chExt cx="1163489" cy="1281219"/>
          </a:xfrm>
        </p:grpSpPr>
        <p:pic>
          <p:nvPicPr>
            <p:cNvPr id="1026" name="Picture 2" descr="page14image3855822208">
              <a:extLst>
                <a:ext uri="{FF2B5EF4-FFF2-40B4-BE49-F238E27FC236}">
                  <a16:creationId xmlns:a16="http://schemas.microsoft.com/office/drawing/2014/main" xmlns="" id="{901BCB6C-8ECE-8C4C-866A-0CE025BE8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644" y="4476345"/>
              <a:ext cx="820753" cy="75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79AA24F-19CB-8E40-ACEC-AFB238FE9DD0}"/>
                </a:ext>
              </a:extLst>
            </p:cNvPr>
            <p:cNvSpPr txBox="1"/>
            <p:nvPr/>
          </p:nvSpPr>
          <p:spPr>
            <a:xfrm>
              <a:off x="1468198" y="3946519"/>
              <a:ext cx="1163489" cy="6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2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H- Ion source</a:t>
              </a:r>
              <a:endPara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776B7F3B-F892-8948-826A-2BA767DFC871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924954" y="4017354"/>
            <a:ext cx="239308" cy="43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A0AA0E4-21E9-F94A-A94C-FE4CDA105DD4}"/>
              </a:ext>
            </a:extLst>
          </p:cNvPr>
          <p:cNvSpPr txBox="1"/>
          <p:nvPr/>
        </p:nvSpPr>
        <p:spPr>
          <a:xfrm>
            <a:off x="1255973" y="4178307"/>
            <a:ext cx="562706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RFQ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CCD5F29-479B-414C-AE3F-A5C0869B7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45" y="2913059"/>
            <a:ext cx="1167029" cy="44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370EE91-0A51-6A47-B5F9-498E57DF3FA6}"/>
              </a:ext>
            </a:extLst>
          </p:cNvPr>
          <p:cNvCxnSpPr>
            <a:cxnSpLocks/>
          </p:cNvCxnSpPr>
          <p:nvPr/>
        </p:nvCxnSpPr>
        <p:spPr>
          <a:xfrm flipH="1">
            <a:off x="2439817" y="3479840"/>
            <a:ext cx="343405" cy="587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01419E2-C80E-41F9-BAFA-F09617C5C75C}"/>
              </a:ext>
            </a:extLst>
          </p:cNvPr>
          <p:cNvGrpSpPr/>
          <p:nvPr/>
        </p:nvGrpSpPr>
        <p:grpSpPr>
          <a:xfrm>
            <a:off x="3474019" y="1520057"/>
            <a:ext cx="907332" cy="268135"/>
            <a:chOff x="1327642" y="1254729"/>
            <a:chExt cx="1099796" cy="325012"/>
          </a:xfrm>
        </p:grpSpPr>
        <p:pic>
          <p:nvPicPr>
            <p:cNvPr id="44" name="Picture 4" descr="Image result">
              <a:extLst>
                <a:ext uri="{FF2B5EF4-FFF2-40B4-BE49-F238E27FC236}">
                  <a16:creationId xmlns:a16="http://schemas.microsoft.com/office/drawing/2014/main" xmlns="" id="{0E574300-FDA0-44DA-AEE3-1491DB2D9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642" y="1254729"/>
              <a:ext cx="493776" cy="325012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Image result">
              <a:extLst>
                <a:ext uri="{FF2B5EF4-FFF2-40B4-BE49-F238E27FC236}">
                  <a16:creationId xmlns:a16="http://schemas.microsoft.com/office/drawing/2014/main" xmlns="" id="{82577DE0-8617-43A7-AA86-97322EE39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654" y="1270931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8150F6F-AC7B-4763-B205-51B4488F6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5428" y="2438266"/>
            <a:ext cx="434968" cy="271856"/>
          </a:xfrm>
          <a:prstGeom prst="rect">
            <a:avLst/>
          </a:prstGeom>
          <a:ln>
            <a:solidFill>
              <a:schemeClr val="accent6">
                <a:alpha val="10000"/>
              </a:schemeClr>
            </a:solidFill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3C34767-D19B-4D44-B5D4-02A9A7714508}"/>
              </a:ext>
            </a:extLst>
          </p:cNvPr>
          <p:cNvSpPr txBox="1"/>
          <p:nvPr/>
        </p:nvSpPr>
        <p:spPr>
          <a:xfrm>
            <a:off x="2033689" y="1442354"/>
            <a:ext cx="911246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Cryoplant</a:t>
            </a:r>
          </a:p>
        </p:txBody>
      </p:sp>
      <p:pic>
        <p:nvPicPr>
          <p:cNvPr id="89" name="Picture 4" descr="Image result">
            <a:extLst>
              <a:ext uri="{FF2B5EF4-FFF2-40B4-BE49-F238E27FC236}">
                <a16:creationId xmlns:a16="http://schemas.microsoft.com/office/drawing/2014/main" xmlns="" id="{75FAE650-7BBA-43D7-9DCB-4313DFA1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66" y="1431632"/>
            <a:ext cx="422453" cy="275722"/>
          </a:xfrm>
          <a:prstGeom prst="rect">
            <a:avLst/>
          </a:prstGeom>
          <a:noFill/>
          <a:ln>
            <a:solidFill>
              <a:schemeClr val="accent6">
                <a:alpha val="1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F4BC880-A3C1-4095-A7FF-7A211B950B22}"/>
              </a:ext>
            </a:extLst>
          </p:cNvPr>
          <p:cNvSpPr txBox="1"/>
          <p:nvPr/>
        </p:nvSpPr>
        <p:spPr>
          <a:xfrm>
            <a:off x="1848655" y="2406793"/>
            <a:ext cx="911246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CDS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644DF46-1BE8-419C-BF7B-9F3CFD7642C8}"/>
              </a:ext>
            </a:extLst>
          </p:cNvPr>
          <p:cNvGrpSpPr/>
          <p:nvPr/>
        </p:nvGrpSpPr>
        <p:grpSpPr>
          <a:xfrm>
            <a:off x="4892449" y="1114713"/>
            <a:ext cx="845776" cy="533165"/>
            <a:chOff x="5774052" y="1457548"/>
            <a:chExt cx="1025183" cy="646260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6494BED3-4F26-411F-AEF8-9C5395C5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4052" y="1770373"/>
              <a:ext cx="492481" cy="333435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pic>
          <p:nvPicPr>
            <p:cNvPr id="94" name="Picture 2" descr="Image result">
              <a:extLst>
                <a:ext uri="{FF2B5EF4-FFF2-40B4-BE49-F238E27FC236}">
                  <a16:creationId xmlns:a16="http://schemas.microsoft.com/office/drawing/2014/main" xmlns="" id="{141E1251-6783-44B6-8F61-7B639712C9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293" y="1457548"/>
              <a:ext cx="557784" cy="28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4" descr="Image result">
              <a:extLst>
                <a:ext uri="{FF2B5EF4-FFF2-40B4-BE49-F238E27FC236}">
                  <a16:creationId xmlns:a16="http://schemas.microsoft.com/office/drawing/2014/main" xmlns="" id="{0A1FCF22-1C6B-418E-B5B5-45F6F42EF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046" y="1774584"/>
              <a:ext cx="480189" cy="325012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13B3231-3FB0-4747-83D8-B1CBD418D7F6}"/>
              </a:ext>
            </a:extLst>
          </p:cNvPr>
          <p:cNvGrpSpPr/>
          <p:nvPr/>
        </p:nvGrpSpPr>
        <p:grpSpPr>
          <a:xfrm>
            <a:off x="2295806" y="2040250"/>
            <a:ext cx="1039050" cy="888970"/>
            <a:chOff x="2769571" y="2288772"/>
            <a:chExt cx="1259455" cy="1077539"/>
          </a:xfrm>
        </p:grpSpPr>
        <p:pic>
          <p:nvPicPr>
            <p:cNvPr id="43" name="Picture 2" descr="Image result">
              <a:extLst>
                <a:ext uri="{FF2B5EF4-FFF2-40B4-BE49-F238E27FC236}">
                  <a16:creationId xmlns:a16="http://schemas.microsoft.com/office/drawing/2014/main" xmlns="" id="{81497B92-08D2-4147-B49F-092DCD72D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628" y="2288772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13C0FBC4-D2B0-4013-AE1F-BB3F713484B3}"/>
                </a:ext>
              </a:extLst>
            </p:cNvPr>
            <p:cNvSpPr txBox="1"/>
            <p:nvPr/>
          </p:nvSpPr>
          <p:spPr>
            <a:xfrm>
              <a:off x="2769571" y="2608061"/>
              <a:ext cx="1259455" cy="75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b="1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HWR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8 Cavities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C3DEE36-0754-4970-B0A1-A16EDD7C7CFC}"/>
              </a:ext>
            </a:extLst>
          </p:cNvPr>
          <p:cNvSpPr txBox="1"/>
          <p:nvPr/>
        </p:nvSpPr>
        <p:spPr>
          <a:xfrm>
            <a:off x="3300025" y="1817783"/>
            <a:ext cx="1247761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Single Spoke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SSR1 X 2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16 Cavities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325 MHz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FA7F717-D416-48AB-8BD8-A73EAC2F9E62}"/>
              </a:ext>
            </a:extLst>
          </p:cNvPr>
          <p:cNvSpPr txBox="1"/>
          <p:nvPr/>
        </p:nvSpPr>
        <p:spPr>
          <a:xfrm>
            <a:off x="4758434" y="1671551"/>
            <a:ext cx="1247761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Single Spoke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SSR2 X 7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35 Cavities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325 MHz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40E79E3-778D-43F4-8999-7A779300FADE}"/>
              </a:ext>
            </a:extLst>
          </p:cNvPr>
          <p:cNvGrpSpPr/>
          <p:nvPr/>
        </p:nvGrpSpPr>
        <p:grpSpPr>
          <a:xfrm>
            <a:off x="8199452" y="473293"/>
            <a:ext cx="860719" cy="565507"/>
            <a:chOff x="9830205" y="192688"/>
            <a:chExt cx="1043296" cy="685463"/>
          </a:xfrm>
        </p:grpSpPr>
        <p:pic>
          <p:nvPicPr>
            <p:cNvPr id="56" name="Content Placeholder 7">
              <a:extLst>
                <a:ext uri="{FF2B5EF4-FFF2-40B4-BE49-F238E27FC236}">
                  <a16:creationId xmlns:a16="http://schemas.microsoft.com/office/drawing/2014/main" xmlns="" id="{45F91483-C64D-41E5-B8BA-060F412CDCCE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59245" y="192688"/>
              <a:ext cx="585216" cy="2926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950CD4A5-DB7E-41D9-93D2-5518D9611A59}"/>
                </a:ext>
              </a:extLst>
            </p:cNvPr>
            <p:cNvGrpSpPr/>
            <p:nvPr/>
          </p:nvGrpSpPr>
          <p:grpSpPr>
            <a:xfrm>
              <a:off x="9830205" y="585543"/>
              <a:ext cx="1043296" cy="292608"/>
              <a:chOff x="9830205" y="585543"/>
              <a:chExt cx="1043296" cy="292608"/>
            </a:xfrm>
          </p:grpSpPr>
          <p:pic>
            <p:nvPicPr>
              <p:cNvPr id="77" name="Picture 4" descr="Image result">
                <a:extLst>
                  <a:ext uri="{FF2B5EF4-FFF2-40B4-BE49-F238E27FC236}">
                    <a16:creationId xmlns:a16="http://schemas.microsoft.com/office/drawing/2014/main" xmlns="" id="{6CCEA820-EAB7-4930-82BF-73B43A44A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303" y="585543"/>
                <a:ext cx="437198" cy="292608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Image result">
                <a:extLst>
                  <a:ext uri="{FF2B5EF4-FFF2-40B4-BE49-F238E27FC236}">
                    <a16:creationId xmlns:a16="http://schemas.microsoft.com/office/drawing/2014/main" xmlns="" id="{A1EFE992-F4D1-43D6-B2B1-615778623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0205" y="585543"/>
                <a:ext cx="557784" cy="29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7718A93-193F-4831-B4B0-F365F97CB7BE}"/>
              </a:ext>
            </a:extLst>
          </p:cNvPr>
          <p:cNvSpPr txBox="1"/>
          <p:nvPr/>
        </p:nvSpPr>
        <p:spPr>
          <a:xfrm>
            <a:off x="8093282" y="1090554"/>
            <a:ext cx="107305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Elliptical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HB650 X 4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24 Cavities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650 MHz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xmlns="" id="{68C6EC7E-5D08-429C-AC9F-6E5A09892578}"/>
              </a:ext>
            </a:extLst>
          </p:cNvPr>
          <p:cNvCxnSpPr>
            <a:cxnSpLocks/>
          </p:cNvCxnSpPr>
          <p:nvPr/>
        </p:nvCxnSpPr>
        <p:spPr>
          <a:xfrm flipH="1">
            <a:off x="6649200" y="2710122"/>
            <a:ext cx="307178" cy="51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3" name="Picture 6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0FB51233-8A1A-4A19-8A4D-1EA1ADA64E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2971" y="2604921"/>
            <a:ext cx="1200139" cy="655919"/>
          </a:xfrm>
          <a:prstGeom prst="rect">
            <a:avLst/>
          </a:prstGeom>
        </p:spPr>
      </p:pic>
      <p:pic>
        <p:nvPicPr>
          <p:cNvPr id="65" name="Picture 64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8FC2E676-B3E3-4F54-9885-41AA3AC32A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730" y="2409677"/>
            <a:ext cx="1200139" cy="688486"/>
          </a:xfrm>
          <a:prstGeom prst="rect">
            <a:avLst/>
          </a:prstGeom>
        </p:spPr>
      </p:pic>
      <p:pic>
        <p:nvPicPr>
          <p:cNvPr id="66" name="Content Placeholder 7" descr="A picture containing toy, drawing, hydrant, engine&#10;&#10;Description automatically generated">
            <a:extLst>
              <a:ext uri="{FF2B5EF4-FFF2-40B4-BE49-F238E27FC236}">
                <a16:creationId xmlns:a16="http://schemas.microsoft.com/office/drawing/2014/main" xmlns="" id="{943FBCE1-9325-4278-88BD-681368CB4D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9203" y="1821797"/>
            <a:ext cx="1500681" cy="7032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056D04B-3293-4063-AA6E-31D10AE33C68}"/>
              </a:ext>
            </a:extLst>
          </p:cNvPr>
          <p:cNvGrpSpPr/>
          <p:nvPr/>
        </p:nvGrpSpPr>
        <p:grpSpPr>
          <a:xfrm>
            <a:off x="6378882" y="845756"/>
            <a:ext cx="1073060" cy="1364798"/>
            <a:chOff x="7608057" y="872035"/>
            <a:chExt cx="1300679" cy="1654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306A190-1AAE-4DCB-BF10-32CE2AEBA013}"/>
                </a:ext>
              </a:extLst>
            </p:cNvPr>
            <p:cNvGrpSpPr/>
            <p:nvPr/>
          </p:nvGrpSpPr>
          <p:grpSpPr>
            <a:xfrm>
              <a:off x="7773250" y="872035"/>
              <a:ext cx="1027283" cy="697083"/>
              <a:chOff x="4990042" y="911873"/>
              <a:chExt cx="1027283" cy="697083"/>
            </a:xfrm>
          </p:grpSpPr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xmlns="" id="{ABF20745-D3C9-44B5-B078-D8AC21997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524844" y="911873"/>
                <a:ext cx="478534" cy="323893"/>
              </a:xfrm>
              <a:prstGeom prst="rect">
                <a:avLst/>
              </a:prstGeom>
              <a:effectLst/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DFAB45A1-4DC1-4D55-9661-48A93DA41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24844" y="1275521"/>
                <a:ext cx="492481" cy="333435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54" name="Picture 4" descr="Image result">
                <a:extLst>
                  <a:ext uri="{FF2B5EF4-FFF2-40B4-BE49-F238E27FC236}">
                    <a16:creationId xmlns:a16="http://schemas.microsoft.com/office/drawing/2014/main" xmlns="" id="{3C72F071-C661-4BBF-A742-248F32F6C9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210" y="1275309"/>
                <a:ext cx="480189" cy="32501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Image result">
                <a:extLst>
                  <a:ext uri="{FF2B5EF4-FFF2-40B4-BE49-F238E27FC236}">
                    <a16:creationId xmlns:a16="http://schemas.microsoft.com/office/drawing/2014/main" xmlns="" id="{60274AF8-D0D0-48C3-B40B-88EE4B7BB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042" y="927923"/>
                <a:ext cx="498737" cy="28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7A5189FE-2FC4-4EDD-BCF1-3CA9D6603CB1}"/>
                </a:ext>
              </a:extLst>
            </p:cNvPr>
            <p:cNvSpPr txBox="1"/>
            <p:nvPr/>
          </p:nvSpPr>
          <p:spPr>
            <a:xfrm>
              <a:off x="7608057" y="1552642"/>
              <a:ext cx="1300679" cy="973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 b="1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Elliptical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LB650 X 9</a:t>
              </a:r>
              <a:endParaRPr lang="en-US" sz="1155">
                <a:solidFill>
                  <a:srgbClr val="FF0000"/>
                </a:solidFill>
                <a:latin typeface="Arial"/>
                <a:ea typeface="+mn-ea"/>
                <a:cs typeface="+mn-cs"/>
              </a:endParaRP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36 Cavities</a:t>
              </a:r>
            </a:p>
            <a:p>
              <a:pPr algn="ctr" defTabSz="3771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55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650 MHz</a:t>
              </a:r>
              <a:endParaRPr lang="en-US" sz="132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C6EF94-FF47-73A5-CC81-3A10A62C493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2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6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826AD594-CA35-4074-8C04-E738C727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6341">
            <a:off x="6125244" y="1101695"/>
            <a:ext cx="1897319" cy="1293725"/>
          </a:xfrm>
          <a:prstGeom prst="rect">
            <a:avLst/>
          </a:prstGeom>
        </p:spPr>
      </p:pic>
      <p:pic>
        <p:nvPicPr>
          <p:cNvPr id="12" name="Content Placeholder 7" descr="A picture containing toy, drawing, hydrant, engine&#10;&#10;Description automatically generated">
            <a:extLst>
              <a:ext uri="{FF2B5EF4-FFF2-40B4-BE49-F238E27FC236}">
                <a16:creationId xmlns:a16="http://schemas.microsoft.com/office/drawing/2014/main" xmlns="" id="{3F0B6C1D-F8C1-436B-A9D8-6D58443B5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603" y="1389227"/>
            <a:ext cx="2028008" cy="95031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DA3FF3B4-01FB-4478-84B7-A68F26AE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8" y="532705"/>
            <a:ext cx="9122410" cy="469646"/>
          </a:xfrm>
        </p:spPr>
        <p:txBody>
          <a:bodyPr/>
          <a:lstStyle/>
          <a:p>
            <a:pPr algn="ctr"/>
            <a:r>
              <a:rPr lang="en-US" sz="1980" dirty="0"/>
              <a:t>PIP-II Superconducting Cavities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2A3B67-D604-401B-8387-C2703E2E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B9BBAE6-2AAE-430B-BC54-27AF7B95215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311" y="1462813"/>
            <a:ext cx="1687219" cy="63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AE162B-FEBE-47A0-849E-469997D529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090C5BC-DC27-4F9D-9BED-8CDFA45E86E5}"/>
              </a:ext>
            </a:extLst>
          </p:cNvPr>
          <p:cNvGrpSpPr/>
          <p:nvPr/>
        </p:nvGrpSpPr>
        <p:grpSpPr>
          <a:xfrm>
            <a:off x="666327" y="2472892"/>
            <a:ext cx="8961985" cy="2716751"/>
            <a:chOff x="808609" y="2230841"/>
            <a:chExt cx="10863012" cy="32930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216C2DF-92C6-4C64-A52F-B4B31E9BE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937749">
              <a:off x="251385" y="3320528"/>
              <a:ext cx="2228103" cy="111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1059AF7-5974-4FBD-A580-7FF0FC334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123712" y="3076124"/>
              <a:ext cx="1022209" cy="1602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646994A-FDE5-4604-A7BE-89DF366E7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89221" y="3059376"/>
              <a:ext cx="1598298" cy="16359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172C80B-03A2-4EA6-94D8-C86C7EA19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7398977" y="3400688"/>
              <a:ext cx="2653652" cy="95333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079BB56-BCC7-488F-AAB0-E2E2ABE68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 flipV="1">
              <a:off x="9522727" y="3374978"/>
              <a:ext cx="3293031" cy="100475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8D08DBA-3601-A3FE-D483-9068A235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7398977" y="3400689"/>
              <a:ext cx="2653652" cy="953337"/>
            </a:xfrm>
            <a:prstGeom prst="rect">
              <a:avLst/>
            </a:prstGeom>
          </p:spPr>
        </p:pic>
      </p:grpSp>
      <p:pic>
        <p:nvPicPr>
          <p:cNvPr id="1028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94F5FB08-7272-445E-9C17-991FB551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1" y="1033305"/>
            <a:ext cx="512902" cy="5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12AECA77-EF26-4C14-BFED-4523D9FA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72" y="1036126"/>
            <a:ext cx="512902" cy="5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5F42B2B5-C334-4430-B500-7C04A040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65" y="2565449"/>
            <a:ext cx="512902" cy="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7BD2C86B-0603-4B1A-A11B-859B1CB0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8" y="2695458"/>
            <a:ext cx="512902" cy="5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2CC884F0-8524-4F77-A150-E8C06680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11" y="2727641"/>
            <a:ext cx="512902" cy="5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033C9D-486E-41FC-888B-80D6ABBD8F6E}"/>
              </a:ext>
            </a:extLst>
          </p:cNvPr>
          <p:cNvSpPr txBox="1"/>
          <p:nvPr/>
        </p:nvSpPr>
        <p:spPr>
          <a:xfrm>
            <a:off x="8639241" y="956083"/>
            <a:ext cx="6527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  <a:endParaRPr lang="en-US" sz="198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EE96D1-D8E9-4ED4-B110-4B9EDC67C3C4}"/>
              </a:ext>
            </a:extLst>
          </p:cNvPr>
          <p:cNvSpPr txBox="1"/>
          <p:nvPr/>
        </p:nvSpPr>
        <p:spPr>
          <a:xfrm>
            <a:off x="6493184" y="965376"/>
            <a:ext cx="9460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2024/25</a:t>
            </a:r>
            <a:endParaRPr lang="en-US" sz="198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6695E73-5D0E-4051-9D73-E7CBA3CFE877}"/>
              </a:ext>
            </a:extLst>
          </p:cNvPr>
          <p:cNvSpPr txBox="1"/>
          <p:nvPr/>
        </p:nvSpPr>
        <p:spPr>
          <a:xfrm>
            <a:off x="4524168" y="954170"/>
            <a:ext cx="9460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2024/25</a:t>
            </a:r>
            <a:endParaRPr lang="en-US" sz="198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D8C983-2622-41FC-91F0-3F5147F91242}"/>
              </a:ext>
            </a:extLst>
          </p:cNvPr>
          <p:cNvSpPr txBox="1"/>
          <p:nvPr/>
        </p:nvSpPr>
        <p:spPr>
          <a:xfrm>
            <a:off x="4838389" y="2727641"/>
            <a:ext cx="6527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2023</a:t>
            </a:r>
            <a:endParaRPr lang="en-US" sz="198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B0E1B8C-FE4A-41A1-9B31-A814CE3B3DE7}"/>
              </a:ext>
            </a:extLst>
          </p:cNvPr>
          <p:cNvSpPr/>
          <p:nvPr/>
        </p:nvSpPr>
        <p:spPr>
          <a:xfrm>
            <a:off x="700023" y="2178116"/>
            <a:ext cx="660758" cy="320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85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5.9 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5E7DE4-C42C-4DE3-9DD3-E5B4AC58AF0A}"/>
              </a:ext>
            </a:extLst>
          </p:cNvPr>
          <p:cNvSpPr/>
          <p:nvPr/>
        </p:nvSpPr>
        <p:spPr>
          <a:xfrm>
            <a:off x="2759108" y="2210041"/>
            <a:ext cx="660758" cy="320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85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5.3 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62A3265-6892-4617-BE69-1174B5FDF533}"/>
              </a:ext>
            </a:extLst>
          </p:cNvPr>
          <p:cNvSpPr/>
          <p:nvPr/>
        </p:nvSpPr>
        <p:spPr>
          <a:xfrm>
            <a:off x="4658484" y="2234992"/>
            <a:ext cx="660758" cy="320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85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6.5 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98D4E55-D590-4EE8-85B8-5D830C67637E}"/>
              </a:ext>
            </a:extLst>
          </p:cNvPr>
          <p:cNvSpPr/>
          <p:nvPr/>
        </p:nvSpPr>
        <p:spPr>
          <a:xfrm>
            <a:off x="6862567" y="2192632"/>
            <a:ext cx="660758" cy="320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85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5.5 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60D6C12-42E6-4D0A-836C-0D6D41D63411}"/>
              </a:ext>
            </a:extLst>
          </p:cNvPr>
          <p:cNvSpPr/>
          <p:nvPr/>
        </p:nvSpPr>
        <p:spPr>
          <a:xfrm>
            <a:off x="9011841" y="2101516"/>
            <a:ext cx="660758" cy="320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85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9.9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6461929-A3E7-41D9-A585-FFE3FA3F3477}"/>
              </a:ext>
            </a:extLst>
          </p:cNvPr>
          <p:cNvSpPr txBox="1"/>
          <p:nvPr/>
        </p:nvSpPr>
        <p:spPr>
          <a:xfrm>
            <a:off x="305770" y="4827105"/>
            <a:ext cx="1820905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Half Wave Resonator</a:t>
            </a:r>
          </a:p>
          <a:p>
            <a:pPr algn="ctr"/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=0.11  </a:t>
            </a: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155" baseline="-2500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</a:rPr>
              <a:t>=0.85x10</a:t>
            </a:r>
            <a:r>
              <a:rPr lang="en-US" sz="1155" baseline="3000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155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155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146E369-B36B-41DF-94FB-D8B001269B4B}"/>
              </a:ext>
            </a:extLst>
          </p:cNvPr>
          <p:cNvSpPr txBox="1"/>
          <p:nvPr/>
        </p:nvSpPr>
        <p:spPr>
          <a:xfrm>
            <a:off x="2023291" y="4658234"/>
            <a:ext cx="1986574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Single Spoke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SSR1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=0.22  </a:t>
            </a: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155" baseline="-2500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</a:rPr>
              <a:t>=0.82x10</a:t>
            </a:r>
            <a:r>
              <a:rPr lang="en-US" sz="1155" baseline="3000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155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02D4F1B-543F-40A9-A415-33F9CAF95FA3}"/>
              </a:ext>
            </a:extLst>
          </p:cNvPr>
          <p:cNvSpPr txBox="1"/>
          <p:nvPr/>
        </p:nvSpPr>
        <p:spPr>
          <a:xfrm>
            <a:off x="4196473" y="4690432"/>
            <a:ext cx="2121208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Single Spoke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>
                <a:solidFill>
                  <a:srgbClr val="004C97"/>
                </a:solidFill>
                <a:latin typeface="Arial"/>
                <a:ea typeface="+mn-ea"/>
                <a:cs typeface="+mn-cs"/>
              </a:rPr>
              <a:t>SSR2</a:t>
            </a:r>
          </a:p>
          <a:p>
            <a:pPr algn="ctr"/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=0.47  </a:t>
            </a: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155" baseline="-2500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155">
                <a:latin typeface="Helvetica" panose="020B0604020202020204" pitchFamily="34" charset="0"/>
                <a:cs typeface="Helvetica" panose="020B0604020202020204" pitchFamily="34" charset="0"/>
              </a:rPr>
              <a:t>=0.82x10</a:t>
            </a:r>
            <a:r>
              <a:rPr lang="en-US" sz="1155" baseline="3000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155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24BC6EA-3D05-43F7-99EC-FA4FF527A1E4}"/>
              </a:ext>
            </a:extLst>
          </p:cNvPr>
          <p:cNvSpPr txBox="1"/>
          <p:nvPr/>
        </p:nvSpPr>
        <p:spPr>
          <a:xfrm>
            <a:off x="6278912" y="4901645"/>
            <a:ext cx="1651954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Elliptical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LB650 </a:t>
            </a:r>
            <a:endParaRPr lang="en-US" sz="1155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=0.61 </a:t>
            </a:r>
            <a:r>
              <a:rPr lang="en-US" sz="1155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155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155" dirty="0">
                <a:latin typeface="Helvetica" panose="020B0604020202020204" pitchFamily="34" charset="0"/>
                <a:cs typeface="Helvetica" panose="020B0604020202020204" pitchFamily="34" charset="0"/>
              </a:rPr>
              <a:t>=2.4x10</a:t>
            </a:r>
            <a:r>
              <a:rPr lang="en-US" sz="1155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15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8A824D-AD67-4176-AD97-1482F1126569}"/>
              </a:ext>
            </a:extLst>
          </p:cNvPr>
          <p:cNvSpPr txBox="1"/>
          <p:nvPr/>
        </p:nvSpPr>
        <p:spPr>
          <a:xfrm>
            <a:off x="7786508" y="4931510"/>
            <a:ext cx="1787634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Elliptical</a:t>
            </a:r>
          </a:p>
          <a:p>
            <a:pPr algn="ctr" defTabSz="3771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5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HB650</a:t>
            </a:r>
          </a:p>
          <a:p>
            <a:pPr algn="ctr"/>
            <a:r>
              <a:rPr lang="en-US" sz="1155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=0.92   </a:t>
            </a:r>
            <a:r>
              <a:rPr lang="en-US" sz="1155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155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 </a:t>
            </a:r>
            <a:r>
              <a:rPr lang="en-US" sz="1155" dirty="0">
                <a:latin typeface="Helvetica" panose="020B0604020202020204" pitchFamily="34" charset="0"/>
                <a:cs typeface="Helvetica" panose="020B0604020202020204" pitchFamily="34" charset="0"/>
              </a:rPr>
              <a:t>=3.3x10</a:t>
            </a:r>
            <a:r>
              <a:rPr lang="en-US" sz="1155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15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5DCC98DC-12F7-4F4D-82FE-83884AC800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8351" y="1418704"/>
            <a:ext cx="1550973" cy="847662"/>
          </a:xfrm>
          <a:prstGeom prst="rect">
            <a:avLst/>
          </a:prstGeom>
        </p:spPr>
      </p:pic>
      <p:pic>
        <p:nvPicPr>
          <p:cNvPr id="25" name="Picture 24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56A06C4C-0358-405E-91E9-CD2F0CD11E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0405" y="1336426"/>
            <a:ext cx="1607517" cy="922187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xmlns="" id="{7BC9F19F-959D-42EB-ABC5-FBADC3A2B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6169950" y="2620726"/>
            <a:ext cx="592489" cy="57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E4685C6D-2659-4EED-998C-2E572D08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7" y="5295712"/>
            <a:ext cx="238746" cy="2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97443D2-C73D-439B-BE5E-92EFD8C60C92}"/>
              </a:ext>
            </a:extLst>
          </p:cNvPr>
          <p:cNvSpPr txBox="1"/>
          <p:nvPr/>
        </p:nvSpPr>
        <p:spPr>
          <a:xfrm>
            <a:off x="358207" y="5356000"/>
            <a:ext cx="1370888" cy="23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7">
                <a:latin typeface="Helvetica" panose="020B0604020202020204" pitchFamily="34" charset="0"/>
                <a:cs typeface="Helvetica" panose="020B0604020202020204" pitchFamily="34" charset="0"/>
              </a:rPr>
              <a:t>Performance validated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39243CF-3E46-42B9-8E53-A0744212202C}"/>
              </a:ext>
            </a:extLst>
          </p:cNvPr>
          <p:cNvSpPr txBox="1"/>
          <p:nvPr/>
        </p:nvSpPr>
        <p:spPr>
          <a:xfrm>
            <a:off x="3118695" y="5360074"/>
            <a:ext cx="1364476" cy="23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7">
                <a:latin typeface="Helvetica" panose="020B0604020202020204" pitchFamily="34" charset="0"/>
                <a:cs typeface="Helvetica" panose="020B0604020202020204" pitchFamily="34" charset="0"/>
              </a:rPr>
              <a:t>Dates: component built</a:t>
            </a:r>
          </a:p>
        </p:txBody>
      </p:sp>
      <p:pic>
        <p:nvPicPr>
          <p:cNvPr id="45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9C674771-B837-474B-8CEB-D8A5B1A5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40" y="5276369"/>
            <a:ext cx="277431" cy="27743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A7113F6-1A4C-481B-B759-AF72EE666877}"/>
              </a:ext>
            </a:extLst>
          </p:cNvPr>
          <p:cNvSpPr txBox="1"/>
          <p:nvPr/>
        </p:nvSpPr>
        <p:spPr>
          <a:xfrm>
            <a:off x="2041983" y="5346600"/>
            <a:ext cx="1165704" cy="23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7">
                <a:latin typeface="Helvetica" panose="020B0604020202020204" pitchFamily="34" charset="0"/>
                <a:cs typeface="Helvetica" panose="020B0604020202020204" pitchFamily="34" charset="0"/>
              </a:rPr>
              <a:t>Testing in progress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A306D8-D93A-4963-B11A-E29927B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22DD00-4A67-7394-A168-F4324BBE216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pic>
        <p:nvPicPr>
          <p:cNvPr id="8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4BD334B4-457D-6D99-7064-71CBD19C2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05" y="2728874"/>
            <a:ext cx="448397" cy="44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Logo Angle Font - Checkmark png download - 5000*5000 - Free Transparent  Logo png Download. - Clip Art Library">
            <a:extLst>
              <a:ext uri="{FF2B5EF4-FFF2-40B4-BE49-F238E27FC236}">
                <a16:creationId xmlns:a16="http://schemas.microsoft.com/office/drawing/2014/main" xmlns="" id="{953D00CC-3563-66E9-CE18-168ABFF3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41" y="1007848"/>
            <a:ext cx="448397" cy="448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53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LLRF Station Configurations For PIP-II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BF78AA-C3EF-38DA-F994-D525D18C09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8BF33F-F638-D753-B228-8395BCF29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P.Varghese</a:t>
            </a:r>
            <a:r>
              <a:rPr lang="en-US" dirty="0"/>
              <a:t> | Fermilab Update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78EED0-9C2F-0226-B5B4-56338B608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66CAC8-6E9D-947D-141B-99118EF4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51385BE-48AC-D2C2-D1B2-CE667C76E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0655"/>
              </p:ext>
            </p:extLst>
          </p:nvPr>
        </p:nvGraphicFramePr>
        <p:xfrm>
          <a:off x="1181962" y="3988843"/>
          <a:ext cx="7896227" cy="1435100"/>
        </p:xfrm>
        <a:graphic>
          <a:graphicData uri="http://schemas.openxmlformats.org/drawingml/2006/table">
            <a:tbl>
              <a:tblPr firstRow="1" firstCol="1" bandRow="1"/>
              <a:tblGrid>
                <a:gridCol w="768659">
                  <a:extLst>
                    <a:ext uri="{9D8B030D-6E8A-4147-A177-3AD203B41FA5}">
                      <a16:colId xmlns:a16="http://schemas.microsoft.com/office/drawing/2014/main" xmlns="" val="1613558088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1329834564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1119893360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820182235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3510708334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611433178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1774338626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2551171741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1571076576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2356221212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2085505061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1707297434"/>
                    </a:ext>
                  </a:extLst>
                </a:gridCol>
                <a:gridCol w="593964">
                  <a:extLst>
                    <a:ext uri="{9D8B030D-6E8A-4147-A177-3AD203B41FA5}">
                      <a16:colId xmlns:a16="http://schemas.microsoft.com/office/drawing/2014/main" xmlns="" val="38364594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 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53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RFQ,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HWR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SSR1-1,2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SSR2-1,2,3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LB650-1,2,3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LB650-4,5,6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LB650-7,8,9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HB650-1,2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HB650-3,4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229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cavities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438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Freq (MHz)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5058414"/>
                  </a:ext>
                </a:extLst>
              </a:tr>
            </a:tbl>
          </a:graphicData>
        </a:graphic>
      </p:graphicFrame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xmlns="" id="{F42FA1D8-CD6E-F55E-D104-9836737A4EEF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 bwMode="auto">
          <a:xfrm>
            <a:off x="2999388" y="788708"/>
            <a:ext cx="2044888" cy="31382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7442" y="1751920"/>
            <a:ext cx="289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4-Cavity Station Control Rack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090961" y="2075086"/>
            <a:ext cx="3393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Posters ID-26,27,64</a:t>
            </a:r>
          </a:p>
          <a:p>
            <a:r>
              <a:rPr lang="en-US" dirty="0" smtClean="0"/>
              <a:t>For PIP-II related topics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1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Booster Upgrades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400A37-0A4F-FA20-ACA2-8BA737C8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AEAA11-333E-EA1B-AF7D-0311C3B3F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306" y="1521097"/>
            <a:ext cx="4553656" cy="2791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C0D26F-6FB0-F3CA-9A19-C2AC98EA8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23" y="1764211"/>
            <a:ext cx="4319331" cy="2429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16B810-5F82-9B61-9285-8088CA12F0C9}"/>
              </a:ext>
            </a:extLst>
          </p:cNvPr>
          <p:cNvSpPr txBox="1"/>
          <p:nvPr/>
        </p:nvSpPr>
        <p:spPr>
          <a:xfrm>
            <a:off x="122930" y="4312820"/>
            <a:ext cx="502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FPGA board being developed will be used by the PIP-II warm front-end</a:t>
            </a:r>
          </a:p>
          <a:p>
            <a:r>
              <a:rPr lang="en-US" dirty="0"/>
              <a:t>LLRF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DAED23-A14D-EDB2-4A17-8DE82EE85BE8}"/>
              </a:ext>
            </a:extLst>
          </p:cNvPr>
          <p:cNvSpPr txBox="1"/>
          <p:nvPr/>
        </p:nvSpPr>
        <p:spPr>
          <a:xfrm>
            <a:off x="6010050" y="988910"/>
            <a:ext cx="502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LLRF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81A812-E33E-AA73-8813-0544BD86EDB1}"/>
              </a:ext>
            </a:extLst>
          </p:cNvPr>
          <p:cNvSpPr txBox="1"/>
          <p:nvPr/>
        </p:nvSpPr>
        <p:spPr>
          <a:xfrm>
            <a:off x="1436769" y="1025253"/>
            <a:ext cx="502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Prototype LLRF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383173-9607-8E60-7C21-8CDC0884017E}"/>
              </a:ext>
            </a:extLst>
          </p:cNvPr>
          <p:cNvSpPr txBox="1"/>
          <p:nvPr/>
        </p:nvSpPr>
        <p:spPr>
          <a:xfrm>
            <a:off x="5329306" y="4149808"/>
            <a:ext cx="5029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Single SoC FPGA controller for</a:t>
            </a:r>
          </a:p>
          <a:p>
            <a:r>
              <a:rPr lang="en-US" dirty="0"/>
              <a:t>vector control of 19 NC RF cavities</a:t>
            </a:r>
          </a:p>
          <a:p>
            <a:r>
              <a:rPr lang="en-US" dirty="0"/>
              <a:t>And 1 controller per cavity for </a:t>
            </a:r>
          </a:p>
          <a:p>
            <a:r>
              <a:rPr lang="en-US" dirty="0"/>
              <a:t>Cavity control</a:t>
            </a:r>
          </a:p>
        </p:txBody>
      </p:sp>
    </p:spTree>
    <p:extLst>
      <p:ext uri="{BB962C8B-B14F-4D97-AF65-F5344CB8AC3E}">
        <p14:creationId xmlns:p14="http://schemas.microsoft.com/office/powerpoint/2010/main" val="148894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36B1E-469D-4BF4-B902-B23B3D587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10/23/2023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| Fermilab Update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7545035-8360-02C7-FFAE-B4DDAFE0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 Cavity Upgrades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400A37-0A4F-FA20-ACA2-8BA737C8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0709D8-B1D7-7107-B817-B368E3A9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0385" y="885340"/>
            <a:ext cx="5828568" cy="4183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0719A1-4ED3-6431-E4E1-65F8568F617A}"/>
              </a:ext>
            </a:extLst>
          </p:cNvPr>
          <p:cNvSpPr txBox="1"/>
          <p:nvPr/>
        </p:nvSpPr>
        <p:spPr>
          <a:xfrm>
            <a:off x="1414505" y="5124939"/>
            <a:ext cx="687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Cavities are being upgraded during annual shutdowns</a:t>
            </a:r>
          </a:p>
        </p:txBody>
      </p:sp>
    </p:spTree>
    <p:extLst>
      <p:ext uri="{BB962C8B-B14F-4D97-AF65-F5344CB8AC3E}">
        <p14:creationId xmlns:p14="http://schemas.microsoft.com/office/powerpoint/2010/main" val="111749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1AE7908-102E-44EA-B31C-93A728C9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Injector/Recycler LLRF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1C32C1-E300-45F3-A3C4-92D8D19EB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77190">
              <a:defRPr/>
            </a:pPr>
            <a:r>
              <a:rPr lang="en-US"/>
              <a:t>10/23/2023</a:t>
            </a:r>
            <a:endParaRPr lang="en-US" sz="990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9AA29-61C8-47A4-A3A5-414071051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 defTabSz="377190">
              <a:defRPr/>
            </a:pPr>
            <a:r>
              <a:rPr lang="en-US"/>
              <a:t>P.Varghese | Fermilab Update</a:t>
            </a:r>
            <a:endParaRPr lang="en-US" sz="99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278EEB-4426-4398-ACF8-697177C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77190">
              <a:defRPr/>
            </a:pPr>
            <a:fld id="{148C009B-CB69-E04A-B9B3-34B26D69E9CF}" type="slidenum">
              <a:rPr lang="en-US" smtClean="0"/>
              <a:pPr defTabSz="377190">
                <a:defRPr/>
              </a:pPr>
              <a:t>9</a:t>
            </a:fld>
            <a:endParaRPr lang="en-US" sz="990" dirty="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4BA521-E4DF-5DE4-E0EC-C519F84C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7619" y="5838513"/>
            <a:ext cx="1837031" cy="38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D7324A-9752-C86D-C8B9-D23B0F68A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5" y="945156"/>
            <a:ext cx="5252840" cy="2574654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xmlns="" id="{1C57B5C3-A879-9A3B-2B6B-CD97F5882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73" y="3551198"/>
            <a:ext cx="5329045" cy="1965153"/>
          </a:xfrm>
        </p:spPr>
      </p:pic>
      <p:sp>
        <p:nvSpPr>
          <p:cNvPr id="2" name="TextBox 1"/>
          <p:cNvSpPr txBox="1"/>
          <p:nvPr/>
        </p:nvSpPr>
        <p:spPr>
          <a:xfrm>
            <a:off x="6053176" y="1314922"/>
            <a:ext cx="375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VXI Crate based LLRF systems to be upgraded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683" y="4255864"/>
            <a:ext cx="421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Attached Device(NAD) Hardware a possible alternative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1886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FNAL_PowerPoint_4x3-seasons_010521</Template>
  <TotalTime>22950</TotalTime>
  <Words>547</Words>
  <Application>Microsoft Office PowerPoint</Application>
  <PresentationFormat>Custom</PresentationFormat>
  <Paragraphs>217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Geneva</vt:lpstr>
      <vt:lpstr>Helvetica</vt:lpstr>
      <vt:lpstr>Lucida Grande</vt:lpstr>
      <vt:lpstr>Symbol</vt:lpstr>
      <vt:lpstr>Times New Roman</vt:lpstr>
      <vt:lpstr>Fermilab_PPT_090815</vt:lpstr>
      <vt:lpstr>Custom Design</vt:lpstr>
      <vt:lpstr>PowerPoint Presentation</vt:lpstr>
      <vt:lpstr>Outline</vt:lpstr>
      <vt:lpstr>PIP-II Linac and Beam Line</vt:lpstr>
      <vt:lpstr>PIP-II Superconducting RF CW Linac, 800 MeV Consists of  Five Types of Cryomodules</vt:lpstr>
      <vt:lpstr>PIP-II Superconducting Cavities </vt:lpstr>
      <vt:lpstr>LLRF Station Configurations For PIP-II</vt:lpstr>
      <vt:lpstr>Booster Upgrades</vt:lpstr>
      <vt:lpstr>MI Cavity Upgrades</vt:lpstr>
      <vt:lpstr>Main Injector/Recycler LLRF Upgrade</vt:lpstr>
      <vt:lpstr>Muon g-2 Experiment</vt:lpstr>
      <vt:lpstr>Mu2e Experiment</vt:lpstr>
      <vt:lpstr>LBNF - DUNE</vt:lpstr>
      <vt:lpstr>LBNF - DUNE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Varghese</dc:creator>
  <cp:lastModifiedBy>Philip Varghese</cp:lastModifiedBy>
  <cp:revision>127</cp:revision>
  <cp:lastPrinted>2022-10-05T20:41:49Z</cp:lastPrinted>
  <dcterms:created xsi:type="dcterms:W3CDTF">2021-02-24T22:38:47Z</dcterms:created>
  <dcterms:modified xsi:type="dcterms:W3CDTF">2023-10-22T21:38:13Z</dcterms:modified>
</cp:coreProperties>
</file>