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97" r:id="rId5"/>
    <p:sldId id="295" r:id="rId6"/>
    <p:sldId id="380" r:id="rId7"/>
    <p:sldId id="842" r:id="rId8"/>
    <p:sldId id="400" r:id="rId9"/>
    <p:sldId id="437" r:id="rId10"/>
    <p:sldId id="850" r:id="rId11"/>
    <p:sldId id="858" r:id="rId12"/>
    <p:sldId id="857" r:id="rId13"/>
    <p:sldId id="855" r:id="rId14"/>
    <p:sldId id="386" r:id="rId15"/>
    <p:sldId id="394" r:id="rId16"/>
    <p:sldId id="847" r:id="rId17"/>
    <p:sldId id="448" r:id="rId18"/>
    <p:sldId id="434" r:id="rId19"/>
    <p:sldId id="856" r:id="rId20"/>
    <p:sldId id="846" r:id="rId21"/>
    <p:sldId id="445" r:id="rId22"/>
    <p:sldId id="862" r:id="rId23"/>
    <p:sldId id="859" r:id="rId24"/>
    <p:sldId id="860" r:id="rId25"/>
    <p:sldId id="861" r:id="rId26"/>
    <p:sldId id="263" r:id="rId27"/>
    <p:sldId id="845" r:id="rId28"/>
    <p:sldId id="852" r:id="rId29"/>
    <p:sldId id="836" r:id="rId30"/>
  </p:sldIdLst>
  <p:sldSz cx="12192000" cy="6858000"/>
  <p:notesSz cx="6950075" cy="9236075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 Math" panose="02040503050406030204" pitchFamily="18" charset="0"/>
      <p:regular r:id="rId39"/>
    </p:embeddedFont>
    <p:embeddedFont>
      <p:font typeface="Lato" panose="020F0502020204030203" pitchFamily="34" charset="0"/>
      <p:regular r:id="rId40"/>
      <p:bold r:id="rId41"/>
      <p:italic r:id="rId42"/>
      <p:boldItalic r:id="rId43"/>
    </p:embeddedFont>
    <p:embeddedFont>
      <p:font typeface="Segoe UI" panose="020B0502040204020203" pitchFamily="34" charset="0"/>
      <p:regular r:id="rId44"/>
      <p:bold r:id="rId45"/>
      <p:italic r:id="rId46"/>
      <p:boldItalic r:id="rId47"/>
    </p:embeddedFont>
    <p:embeddedFont>
      <p:font typeface="Source Sans Pro" panose="020B05030304030202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536" userDrawn="1">
          <p15:clr>
            <a:srgbClr val="A4A3A4"/>
          </p15:clr>
        </p15:guide>
        <p15:guide id="3" pos="14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900212-CC4A-556A-3BDE-9347FE5E1002}" name="Fitzpatrick, Jarrod" initials="FJ" userId="S::jarrod@slac.stanford.edu::68f528b4-097d-4b8e-b961-fe8e066f89a3" providerId="AD"/>
  <p188:author id="{B83177F4-ADBB-CBE6-F1AB-32974A21D4A9}" name="Klebaner, Arkadiy L" initials="KL" userId="S::klebaner@slac.stanford.edu::9ca02665-82a1-4578-b8c3-3ab0967ec41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1515"/>
    <a:srgbClr val="C9E7A9"/>
    <a:srgbClr val="969696"/>
    <a:srgbClr val="0000FF"/>
    <a:srgbClr val="5F574F"/>
    <a:srgbClr val="544948"/>
    <a:srgbClr val="E04F39"/>
    <a:srgbClr val="B6B1A9"/>
    <a:srgbClr val="006983"/>
    <a:srgbClr val="535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9196BA-5372-4368-BFA6-A3848CCAD9AC}" v="69" dt="2023-10-20T20:08:22.468"/>
    <p1510:client id="{3B7BB706-87CB-3FC0-064F-9C6E946C6A71}" v="56" dt="2023-10-19T23:21:25.870"/>
    <p1510:client id="{43053B3D-5CA0-9F20-4781-5466B4808A22}" v="29" dt="2023-10-19T22:11:07.857"/>
    <p1510:client id="{A6A79033-3FC7-D6C4-D189-3E1FE40017BA}" v="6" dt="2023-10-19T18:24:13.078"/>
    <p1510:client id="{AA142E9B-DCE8-ABB1-6A92-9A76080B4A2F}" v="29" dt="2023-10-19T18:34:51.456"/>
    <p1510:client id="{B6E06498-5FC9-BF21-5620-D98293B78DAA}" v="5" dt="2023-10-19T18:26:14.8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>
        <p:guide orient="horz" pos="2160"/>
        <p:guide pos="7536"/>
        <p:guide pos="14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font" Target="fonts/font1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8525D4-E4E5-6E45-BFBF-755A0F7A75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2"/>
            <a:ext cx="3011698" cy="463408"/>
          </a:xfrm>
          <a:prstGeom prst="rect">
            <a:avLst/>
          </a:prstGeom>
        </p:spPr>
        <p:txBody>
          <a:bodyPr vert="horz" lIns="92480" tIns="46239" rIns="92480" bIns="4623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9E07B5-71C0-1E4A-9609-69B224A346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9" y="2"/>
            <a:ext cx="3011698" cy="463408"/>
          </a:xfrm>
          <a:prstGeom prst="rect">
            <a:avLst/>
          </a:prstGeom>
        </p:spPr>
        <p:txBody>
          <a:bodyPr vert="horz" lIns="92480" tIns="46239" rIns="92480" bIns="46239" rtlCol="0"/>
          <a:lstStyle>
            <a:lvl1pPr algn="r">
              <a:defRPr sz="1300"/>
            </a:lvl1pPr>
          </a:lstStyle>
          <a:p>
            <a:fld id="{8508A84D-9016-7B4D-AE65-909C2A7514BF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AE2EBD-498C-D449-B6F4-FFA039BB1E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8772672"/>
            <a:ext cx="3011698" cy="463405"/>
          </a:xfrm>
          <a:prstGeom prst="rect">
            <a:avLst/>
          </a:prstGeom>
        </p:spPr>
        <p:txBody>
          <a:bodyPr vert="horz" lIns="92480" tIns="46239" rIns="92480" bIns="4623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BEE4D-F77F-5149-AA40-7A0562E845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 vert="horz" lIns="92480" tIns="46239" rIns="92480" bIns="46239" rtlCol="0" anchor="b"/>
          <a:lstStyle>
            <a:lvl1pPr algn="r">
              <a:defRPr sz="1300"/>
            </a:lvl1pPr>
          </a:lstStyle>
          <a:p>
            <a:fld id="{D3B44D06-E9C5-794B-8F2E-AE51760E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672"/>
            <a:ext cx="3011698" cy="463405"/>
          </a:xfrm>
          <a:prstGeom prst="rect">
            <a:avLst/>
          </a:prstGeom>
        </p:spPr>
        <p:txBody>
          <a:bodyPr vert="horz" lIns="92480" tIns="46239" rIns="92480" bIns="4623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AA0B16-0F44-AB23-2A1F-BC2C908F24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4ED5F-9A8E-493A-9C2C-A2E46F4360D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44E67D90-AC57-F2B8-CF00-C6873BD9DB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27171" y="177800"/>
            <a:ext cx="6132352" cy="4094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Notes Placeholder 9">
            <a:extLst>
              <a:ext uri="{FF2B5EF4-FFF2-40B4-BE49-F238E27FC236}">
                <a16:creationId xmlns:a16="http://schemas.microsoft.com/office/drawing/2014/main" id="{997A790D-03ED-CB44-1227-1A57BDFC7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7172" y="4445000"/>
            <a:ext cx="6132352" cy="41621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4ED5F-9A8E-493A-9C2C-A2E46F4360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85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19C58-D451-C54B-A6BB-965E69BFF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04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4ED5F-9A8E-493A-9C2C-A2E46F4360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27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19C58-D451-C54B-A6BB-965E69BFF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363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4ED5F-9A8E-493A-9C2C-A2E46F4360D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1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4ED5F-9A8E-493A-9C2C-A2E46F4360D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97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41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itle Slid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2915" y="647701"/>
            <a:ext cx="7104228" cy="2246574"/>
          </a:xfrm>
        </p:spPr>
        <p:txBody>
          <a:bodyPr anchor="b">
            <a:normAutofit/>
          </a:bodyPr>
          <a:lstStyle>
            <a:lvl1pPr>
              <a:defRPr sz="30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 High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2442" y="4021426"/>
            <a:ext cx="7106503" cy="1130200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500" b="0">
                <a:solidFill>
                  <a:srgbClr val="5F574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| Title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WBS XX – System Name</a:t>
            </a:r>
          </a:p>
          <a:p>
            <a:pPr lvl="0"/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90B93FCF-4DBA-0C20-40ED-D13E1728E8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642" y="3051581"/>
            <a:ext cx="7106503" cy="505405"/>
          </a:xfrm>
        </p:spPr>
        <p:txBody>
          <a:bodyPr anchor="b">
            <a:noAutofit/>
          </a:bodyPr>
          <a:lstStyle>
            <a:lvl1pPr>
              <a:defRPr sz="21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LCLS-II OPA Status Review</a:t>
            </a:r>
          </a:p>
        </p:txBody>
      </p:sp>
      <p:pic>
        <p:nvPicPr>
          <p:cNvPr id="15" name="Graphic 12">
            <a:extLst>
              <a:ext uri="{FF2B5EF4-FFF2-40B4-BE49-F238E27FC236}">
                <a16:creationId xmlns:a16="http://schemas.microsoft.com/office/drawing/2014/main" id="{775F71FC-B827-B1EA-AC78-71CEACE43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0920" y="6350072"/>
            <a:ext cx="1746885" cy="290830"/>
          </a:xfrm>
          <a:prstGeom prst="rect">
            <a:avLst/>
          </a:prstGeom>
        </p:spPr>
      </p:pic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0300B569-5C74-D4CF-4EA0-321E25A8C5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2291" y="6276420"/>
            <a:ext cx="1610360" cy="438785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ED5B17-1F0B-42AB-5D7C-0167076EFB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53976" y="6350715"/>
            <a:ext cx="1358265" cy="290195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8864A33F-CF64-FEB3-BBD2-EF9AD1E372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323085" y="6219897"/>
            <a:ext cx="1840231" cy="551180"/>
          </a:xfrm>
          <a:prstGeom prst="rect">
            <a:avLst/>
          </a:prstGeom>
        </p:spPr>
      </p:pic>
      <p:pic>
        <p:nvPicPr>
          <p:cNvPr id="27" name="Picture 26" descr="A picture containing text, wheel, transport, gear&#10;&#10;Description automatically generated">
            <a:extLst>
              <a:ext uri="{FF2B5EF4-FFF2-40B4-BE49-F238E27FC236}">
                <a16:creationId xmlns:a16="http://schemas.microsoft.com/office/drawing/2014/main" id="{C8D69213-ACB5-3DBD-42B3-848C34D6EF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097525" y="6379925"/>
            <a:ext cx="1403351" cy="231775"/>
          </a:xfrm>
          <a:prstGeom prst="rect">
            <a:avLst/>
          </a:prstGeom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8E15BEF5-C898-3D5E-BE13-8B2A555520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/>
          <a:srcRect/>
          <a:stretch/>
        </p:blipFill>
        <p:spPr>
          <a:xfrm>
            <a:off x="6566536" y="6318957"/>
            <a:ext cx="1126491" cy="35306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712700-0C4F-784D-B4E4-5B2A2CE750CD}"/>
              </a:ext>
            </a:extLst>
          </p:cNvPr>
          <p:cNvCxnSpPr>
            <a:cxnSpLocks/>
          </p:cNvCxnSpPr>
          <p:nvPr userDrawn="1"/>
        </p:nvCxnSpPr>
        <p:spPr>
          <a:xfrm flipV="1">
            <a:off x="538361" y="3624580"/>
            <a:ext cx="7154664" cy="10332"/>
          </a:xfrm>
          <a:prstGeom prst="line">
            <a:avLst/>
          </a:prstGeom>
          <a:ln w="2857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0CECAD38-A7C2-C59C-B599-17734CE37A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523" y="5293866"/>
            <a:ext cx="7106503" cy="375870"/>
          </a:xfrm>
        </p:spPr>
        <p:txBody>
          <a:bodyPr anchor="t">
            <a:noAutofit/>
          </a:bodyPr>
          <a:lstStyle>
            <a:lvl1pPr>
              <a:defRPr sz="1500" b="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10-11 JAN 2023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6D09AF-D3F9-F38A-29F1-1A897E2D08C3}"/>
              </a:ext>
            </a:extLst>
          </p:cNvPr>
          <p:cNvGrpSpPr/>
          <p:nvPr userDrawn="1"/>
        </p:nvGrpSpPr>
        <p:grpSpPr>
          <a:xfrm>
            <a:off x="1" y="6099464"/>
            <a:ext cx="12192000" cy="827124"/>
            <a:chOff x="1" y="6099464"/>
            <a:chExt cx="12192000" cy="8271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3F3381-E67F-9104-49FC-2BED5CDCA60D}"/>
                </a:ext>
              </a:extLst>
            </p:cNvPr>
            <p:cNvSpPr/>
            <p:nvPr/>
          </p:nvSpPr>
          <p:spPr>
            <a:xfrm>
              <a:off x="1" y="6099464"/>
              <a:ext cx="12192000" cy="8271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D4FD0C-9699-99B7-75CD-C44DD491B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4219" y="6325021"/>
              <a:ext cx="1416469" cy="34730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784B74-7A15-47A1-0118-D0F215524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565978" y="6303477"/>
              <a:ext cx="2441802" cy="4193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D51AF95-A008-81B4-5746-BDF9FFAA4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36374" y="6327353"/>
              <a:ext cx="1416469" cy="44085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A4966F-8233-6BC7-F19C-CFB5A1725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09092" y="6327353"/>
              <a:ext cx="1682496" cy="42062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36F2D8-1E46-02D9-E92B-ED8F6D032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7390" y="6360559"/>
              <a:ext cx="1660695" cy="3703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ACE1944-90E0-7FA3-4286-FD25440F9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49088" y="6269223"/>
              <a:ext cx="1685614" cy="46166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72034CD-F8A9-49E0-AF38-81D0E925FE7A}"/>
              </a:ext>
            </a:extLst>
          </p:cNvPr>
          <p:cNvPicPr>
            <a:picLocks noGrp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6" y="647700"/>
            <a:ext cx="3814604" cy="91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161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41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955418"/>
            <a:ext cx="10553700" cy="510248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A6EB31A2-FB16-7544-93F1-079E8393E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199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1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D. Gonnella, LCLS-II Commissioning</a:t>
            </a:r>
          </a:p>
        </p:txBody>
      </p:sp>
    </p:spTree>
    <p:extLst>
      <p:ext uri="{BB962C8B-B14F-4D97-AF65-F5344CB8AC3E}">
        <p14:creationId xmlns:p14="http://schemas.microsoft.com/office/powerpoint/2010/main" val="363260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Out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Outline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5" y="6579853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825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7ECD552-FCF5-EB83-AD14-52AF66FAD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3" y="1298450"/>
            <a:ext cx="10553700" cy="459152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774900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One Column_Bullet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One-</a:t>
            </a:r>
            <a:r>
              <a:rPr lang="en-US" err="1"/>
              <a:t>Column_Bullets_Text</a:t>
            </a:r>
            <a:r>
              <a:rPr lang="en-US"/>
              <a:t> Slide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5" y="6579853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825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A07E6D6-33DC-7C9B-61CE-F206DB790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3" y="1298450"/>
            <a:ext cx="10553700" cy="459152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164177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CLS-II-HE_One Column_Numer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One-</a:t>
            </a:r>
            <a:r>
              <a:rPr lang="en-US" err="1"/>
              <a:t>Column_Numerical_Text</a:t>
            </a:r>
            <a:r>
              <a:rPr lang="en-US"/>
              <a:t> Slide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5" y="6579853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825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CE22D-CE70-9010-01E8-F1AF4C49CB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672" y="1298448"/>
            <a:ext cx="10552176" cy="4590288"/>
          </a:xfrm>
          <a:prstGeom prst="rect">
            <a:avLst/>
          </a:prstGeom>
        </p:spPr>
        <p:txBody>
          <a:bodyPr/>
          <a:lstStyle>
            <a:lvl1pPr marL="171450" indent="-171450">
              <a:buFont typeface="+mj-lt"/>
              <a:buAutoNum type="romanUcPeriod"/>
              <a:defRPr sz="1800">
                <a:solidFill>
                  <a:srgbClr val="8C1515"/>
                </a:solidFill>
              </a:defRPr>
            </a:lvl1pPr>
            <a:lvl2pPr marL="431006" indent="-259556">
              <a:buClr>
                <a:srgbClr val="8C1515"/>
              </a:buClr>
              <a:buSzPct val="90000"/>
              <a:buFont typeface="+mj-lt"/>
              <a:buAutoNum type="alphaUcPeriod"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02456" indent="-171450">
              <a:buClr>
                <a:srgbClr val="8C1515"/>
              </a:buClr>
              <a:buSzPct val="90000"/>
              <a:buFont typeface="+mj-lt"/>
              <a:buAutoNum type="arabicPeriod"/>
              <a:tabLst>
                <a:tab pos="600060" algn="l"/>
              </a:tabLst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73906" indent="-171450">
              <a:buClr>
                <a:srgbClr val="8C1515"/>
              </a:buClr>
              <a:buSzPct val="90000"/>
              <a:buFont typeface="+mj-lt"/>
              <a:buAutoNum type="alphaLcParenR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45356" indent="-171450">
              <a:buClr>
                <a:srgbClr val="8C1515"/>
              </a:buClr>
              <a:buSzPct val="90000"/>
              <a:buFont typeface="+mj-lt"/>
              <a:buAutoNum type="arabicParenR"/>
              <a:tabLst>
                <a:tab pos="942952" algn="l"/>
              </a:tabLst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06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ake Away_One Column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Take </a:t>
            </a:r>
            <a:r>
              <a:rPr lang="en-US" err="1"/>
              <a:t>Away_One-Column_Bullets_Text</a:t>
            </a:r>
            <a:r>
              <a:rPr lang="en-US"/>
              <a:t> Slide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5" y="6579853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825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EC63A-33D2-1C9B-7DCB-81780BFC942E}"/>
              </a:ext>
            </a:extLst>
          </p:cNvPr>
          <p:cNvSpPr/>
          <p:nvPr userDrawn="1"/>
        </p:nvSpPr>
        <p:spPr>
          <a:xfrm>
            <a:off x="609600" y="5791200"/>
            <a:ext cx="10972800" cy="632152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i="0">
              <a:solidFill>
                <a:schemeClr val="bg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62473F6-5119-03C7-0AC5-1A0C683C94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03876"/>
            <a:ext cx="10972800" cy="398482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 sz="15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Take Away (if needed)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9F6ECE1-E6A1-FB6E-DA9F-8C962CF17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3" y="1298450"/>
            <a:ext cx="10553700" cy="459152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spcBef>
                <a:spcPts val="45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1551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CLS-II-HE Take Away_One-Column_Numer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Take </a:t>
            </a:r>
            <a:r>
              <a:rPr lang="en-US" err="1"/>
              <a:t>Away_One-Column_Numerical_Text</a:t>
            </a:r>
            <a:r>
              <a:rPr lang="en-US"/>
              <a:t> Slide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5" y="6579853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825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672" y="1298448"/>
            <a:ext cx="10552176" cy="4590288"/>
          </a:xfrm>
          <a:prstGeom prst="rect">
            <a:avLst/>
          </a:prstGeom>
        </p:spPr>
        <p:txBody>
          <a:bodyPr/>
          <a:lstStyle>
            <a:lvl1pPr marL="171450" indent="-171450">
              <a:buFont typeface="+mj-lt"/>
              <a:buAutoNum type="romanUcPeriod"/>
              <a:defRPr sz="1800">
                <a:solidFill>
                  <a:srgbClr val="8C1515"/>
                </a:solidFill>
              </a:defRPr>
            </a:lvl1pPr>
            <a:lvl2pPr marL="431006" indent="-259556">
              <a:buClr>
                <a:srgbClr val="8C1515"/>
              </a:buClr>
              <a:buSzPct val="90000"/>
              <a:buFont typeface="+mj-lt"/>
              <a:buAutoNum type="alphaUcPeriod"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02456" indent="-171450">
              <a:buClr>
                <a:srgbClr val="8C1515"/>
              </a:buClr>
              <a:buSzPct val="90000"/>
              <a:buFont typeface="+mj-lt"/>
              <a:buAutoNum type="arabicPeriod"/>
              <a:tabLst>
                <a:tab pos="600060" algn="l"/>
              </a:tabLst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73906" indent="-171450">
              <a:buClr>
                <a:srgbClr val="8C1515"/>
              </a:buClr>
              <a:buSzPct val="90000"/>
              <a:buFont typeface="+mj-lt"/>
              <a:buAutoNum type="alphaLcParenR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45356" indent="-171450">
              <a:buClr>
                <a:srgbClr val="8C1515"/>
              </a:buClr>
              <a:buSzPct val="90000"/>
              <a:buFont typeface="+mj-lt"/>
              <a:buAutoNum type="arabicParenR"/>
              <a:tabLst>
                <a:tab pos="942952" algn="l"/>
              </a:tabLst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pPr lvl="0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EC63A-33D2-1C9B-7DCB-81780BFC942E}"/>
              </a:ext>
            </a:extLst>
          </p:cNvPr>
          <p:cNvSpPr/>
          <p:nvPr userDrawn="1"/>
        </p:nvSpPr>
        <p:spPr>
          <a:xfrm>
            <a:off x="609600" y="5791200"/>
            <a:ext cx="10972800" cy="632152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i="0">
              <a:solidFill>
                <a:schemeClr val="bg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62473F6-5119-03C7-0AC5-1A0C683C94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03876"/>
            <a:ext cx="10972800" cy="398482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 sz="15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Take Away (if needed)</a:t>
            </a:r>
          </a:p>
        </p:txBody>
      </p:sp>
    </p:spTree>
    <p:extLst>
      <p:ext uri="{BB962C8B-B14F-4D97-AF65-F5344CB8AC3E}">
        <p14:creationId xmlns:p14="http://schemas.microsoft.com/office/powerpoint/2010/main" val="4046245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wo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E85F4AE-8C31-4DC0-B0F0-1CF63A6BB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Two-Column Text Slide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BA3048-A13F-4292-9A2E-11D4117D5B07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4120259-0FA4-4A76-90B1-F00606DC0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5" y="6579853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825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34BC9A-590D-E359-CA94-AD5F30616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228640"/>
            <a:ext cx="5215343" cy="527236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B582F-4F06-2177-7D6C-6AAFD37FEC6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68539" y="1234851"/>
            <a:ext cx="5313861" cy="526615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861374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On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6" y="1107627"/>
            <a:ext cx="6929879" cy="5393383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9053" y="1107621"/>
            <a:ext cx="3713351" cy="398482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15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21CDA69-321C-44F8-8792-49CF7CDB2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Picture Slide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C9877-C055-4691-8C6D-2AD61E840EC3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D4D98FE-9D3E-4384-A871-87C9B47FC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5" y="6579853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825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A688DD0-B759-FFD7-9F2F-77FAE64EDF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69051" y="1714871"/>
            <a:ext cx="3713344" cy="459152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4115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47D6A6E-644D-3D6A-FBF2-30D7EDA4D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5" y="6579853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ctr" defTabSz="685783" rtl="0" eaLnBrk="1" latinLnBrk="0" hangingPunct="1">
              <a:defRPr sz="825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9B69E-56AF-14F6-DD13-C77B0FAD64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" y="2161317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8FF794-19C6-3BEC-E3CE-71BD9BE9E28E}"/>
              </a:ext>
            </a:extLst>
          </p:cNvPr>
          <p:cNvGrpSpPr/>
          <p:nvPr userDrawn="1"/>
        </p:nvGrpSpPr>
        <p:grpSpPr>
          <a:xfrm>
            <a:off x="0" y="5762405"/>
            <a:ext cx="12192000" cy="713550"/>
            <a:chOff x="0" y="5762405"/>
            <a:chExt cx="12192000" cy="71355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F9860B-CCE4-2A00-84DE-FE6DD3198575}"/>
                </a:ext>
              </a:extLst>
            </p:cNvPr>
            <p:cNvSpPr/>
            <p:nvPr/>
          </p:nvSpPr>
          <p:spPr>
            <a:xfrm>
              <a:off x="0" y="5762405"/>
              <a:ext cx="12192000" cy="71355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124A00-80CC-3AD1-0952-45D345192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36" y="5866517"/>
              <a:ext cx="1510384" cy="37032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F2AA3E7-EE9E-745D-400D-12A844EF2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65906" y="5840520"/>
              <a:ext cx="2441802" cy="41935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E19E279-AD42-7A99-98F9-6438395B9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36302" y="5864396"/>
              <a:ext cx="1416469" cy="44085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A14D054-499E-0062-C423-8AF2D9108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9020" y="5864396"/>
              <a:ext cx="1682496" cy="42062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0271A01-7EAE-C60E-892A-CE992405C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97318" y="5897602"/>
              <a:ext cx="1660695" cy="37032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543DFE5-653D-CA89-2AFA-2A6DD240D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27161" y="5806266"/>
              <a:ext cx="1685614" cy="461665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54637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3" y="405678"/>
            <a:ext cx="10553700" cy="69345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3" y="1299430"/>
            <a:ext cx="10553700" cy="459152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9" r:id="rId2"/>
    <p:sldLayoutId id="2147483705" r:id="rId3"/>
    <p:sldLayoutId id="2147483708" r:id="rId4"/>
    <p:sldLayoutId id="2147483707" r:id="rId5"/>
    <p:sldLayoutId id="2147483709" r:id="rId6"/>
    <p:sldLayoutId id="2147483700" r:id="rId7"/>
    <p:sldLayoutId id="2147483701" r:id="rId8"/>
    <p:sldLayoutId id="2147483706" r:id="rId9"/>
    <p:sldLayoutId id="2147483710" r:id="rId10"/>
    <p:sldLayoutId id="2147483711" r:id="rId11"/>
    <p:sldLayoutId id="2147483712" r:id="rId12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Tx/>
        <a:buNone/>
        <a:defRPr sz="2400" kern="1200">
          <a:solidFill>
            <a:srgbClr val="8C1515"/>
          </a:solidFill>
          <a:latin typeface="Lato" panose="020F0502020204030203" pitchFamily="34" charset="77"/>
          <a:ea typeface="+mn-ea"/>
          <a:cs typeface="+mn-cs"/>
        </a:defRPr>
      </a:lvl1pPr>
      <a:lvl2pPr marL="346075" marR="0" indent="-166688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515938" marR="0" indent="-166688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8C1515"/>
        </a:buClr>
        <a:buSzPct val="120000"/>
        <a:buFont typeface="Lato" panose="020F0502020204030203" pitchFamily="34" charset="0"/>
        <a:buChar char="-"/>
        <a:tabLst/>
        <a:defRPr sz="18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685800" indent="-166688" algn="l" defTabSz="914377" rtl="0" eaLnBrk="1" latinLnBrk="0" hangingPunct="1">
        <a:lnSpc>
          <a:spcPct val="100000"/>
        </a:lnSpc>
        <a:spcBef>
          <a:spcPts val="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855663" indent="-169863" algn="l" defTabSz="914377" rtl="0" eaLnBrk="1" latinLnBrk="0" hangingPunct="1">
        <a:lnSpc>
          <a:spcPct val="100000"/>
        </a:lnSpc>
        <a:spcBef>
          <a:spcPts val="0"/>
        </a:spcBef>
        <a:buClr>
          <a:srgbClr val="8C1515"/>
        </a:buClr>
        <a:buSzPct val="120000"/>
        <a:buFont typeface="Lato" panose="020F0502020204030203" pitchFamily="34" charset="0"/>
        <a:buChar char="-"/>
        <a:tabLst/>
        <a:defRPr sz="16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gif"/><Relationship Id="rId7" Type="http://schemas.openxmlformats.org/officeDocument/2006/relationships/image" Target="../media/image50.gif"/><Relationship Id="rId12" Type="http://schemas.openxmlformats.org/officeDocument/2006/relationships/image" Target="../media/image55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tiff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57.png"/><Relationship Id="rId7" Type="http://schemas.openxmlformats.org/officeDocument/2006/relationships/image" Target="../media/image4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10" Type="http://schemas.openxmlformats.org/officeDocument/2006/relationships/image" Target="../media/image50.gif"/><Relationship Id="rId4" Type="http://schemas.openxmlformats.org/officeDocument/2006/relationships/image" Target="../media/image58.jpeg"/><Relationship Id="rId9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20ACA4-C290-DEA0-19F6-2ECC9552AB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42" y="1304926"/>
            <a:ext cx="7104228" cy="2246574"/>
          </a:xfrm>
        </p:spPr>
        <p:txBody>
          <a:bodyPr>
            <a:normAutofit/>
          </a:bodyPr>
          <a:lstStyle/>
          <a:p>
            <a:r>
              <a:rPr lang="en-US" sz="3200"/>
              <a:t>LCLS-II Project Status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27CE8-AAAA-6F27-B49A-C720D32822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2442" y="3659476"/>
            <a:ext cx="7106503" cy="1130200"/>
          </a:xfrm>
        </p:spPr>
        <p:txBody>
          <a:bodyPr/>
          <a:lstStyle/>
          <a:p>
            <a:r>
              <a:rPr lang="en-US"/>
              <a:t>Andy Benwell, on behalf of the LCLS-II RF collaboration</a:t>
            </a:r>
          </a:p>
          <a:p>
            <a:r>
              <a:rPr lang="en-US">
                <a:latin typeface="Lato"/>
                <a:ea typeface="Lato"/>
                <a:cs typeface="Lato"/>
              </a:rPr>
              <a:t>LLRF Workshop 2023</a:t>
            </a:r>
            <a:endParaRPr lang="en-US">
              <a:ea typeface="Lato"/>
              <a:cs typeface="Lato"/>
            </a:endParaRPr>
          </a:p>
          <a:p>
            <a:r>
              <a:rPr lang="en-US">
                <a:latin typeface="Lato"/>
                <a:ea typeface="Lato"/>
                <a:cs typeface="Lato"/>
              </a:rPr>
              <a:t>Gyeongju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4242C3-A5A1-291A-F472-3D062581F8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442" y="4698663"/>
            <a:ext cx="7106503" cy="375870"/>
          </a:xfrm>
        </p:spPr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23 October 2023</a:t>
            </a:r>
          </a:p>
        </p:txBody>
      </p:sp>
    </p:spTree>
    <p:extLst>
      <p:ext uri="{BB962C8B-B14F-4D97-AF65-F5344CB8AC3E}">
        <p14:creationId xmlns:p14="http://schemas.microsoft.com/office/powerpoint/2010/main" val="4160187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AF350-B66F-AD39-A8A2-F5A90A9CC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Linac Total Voltage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1D8C65-F9B5-673D-A180-E8DDB41690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6EB51CE9-28A9-A62F-B77D-B375E634D95F}"/>
              </a:ext>
            </a:extLst>
          </p:cNvPr>
          <p:cNvSpPr/>
          <p:nvPr/>
        </p:nvSpPr>
        <p:spPr>
          <a:xfrm>
            <a:off x="808383" y="1199150"/>
            <a:ext cx="3068004" cy="29068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56540" indent="-256540">
              <a:spcBef>
                <a:spcPts val="600"/>
              </a:spcBef>
              <a:spcAft>
                <a:spcPts val="600"/>
              </a:spcAft>
              <a:buClr>
                <a:srgbClr val="8C1515"/>
              </a:buClr>
              <a:buFont typeface="Arial"/>
              <a:buChar char="•"/>
            </a:pPr>
            <a:r>
              <a:rPr lang="en-US" sz="1600" b="0" strike="noStrike" spc="-1">
                <a:solidFill>
                  <a:schemeClr val="tx1">
                    <a:lumMod val="75000"/>
                    <a:lumOff val="25000"/>
                  </a:schemeClr>
                </a:solidFill>
              </a:rPr>
              <a:t>First full SRF </a:t>
            </a:r>
            <a:r>
              <a:rPr lang="en-US" sz="16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</a:rPr>
              <a:t>linac</a:t>
            </a:r>
            <a:r>
              <a:rPr lang="en-US" sz="1600" b="0" strike="noStrike" spc="-1">
                <a:solidFill>
                  <a:schemeClr val="tx1">
                    <a:lumMod val="75000"/>
                    <a:lumOff val="25000"/>
                  </a:schemeClr>
                </a:solidFill>
              </a:rPr>
              <a:t> run 8/10/22</a:t>
            </a:r>
            <a:endParaRPr lang="en-US" sz="1600" b="0" strike="noStrike" spc="-1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256540" indent="-256540">
              <a:spcBef>
                <a:spcPts val="600"/>
              </a:spcBef>
              <a:spcAft>
                <a:spcPts val="600"/>
              </a:spcAft>
              <a:buClr>
                <a:srgbClr val="8C1515"/>
              </a:buClr>
              <a:buFont typeface="Arial"/>
              <a:buChar char="•"/>
            </a:pPr>
            <a:r>
              <a:rPr lang="en-US" sz="1600" b="0" strike="noStrike" spc="-1">
                <a:solidFill>
                  <a:schemeClr val="tx1">
                    <a:lumMod val="75000"/>
                    <a:lumOff val="25000"/>
                  </a:schemeClr>
                </a:solidFill>
              </a:rPr>
              <a:t>LCLS-II powered on all of the 1.3 GHz cavities</a:t>
            </a:r>
            <a:r>
              <a:rPr lang="en-US" sz="1600" spc="-1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endParaRPr lang="en-US" sz="1600" b="0" strike="noStrike" spc="-1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256540" indent="-256540">
              <a:spcBef>
                <a:spcPts val="600"/>
              </a:spcBef>
              <a:spcAft>
                <a:spcPts val="600"/>
              </a:spcAft>
              <a:buClr>
                <a:srgbClr val="8C1515"/>
              </a:buClr>
              <a:buFont typeface="Arial"/>
              <a:buChar char="•"/>
            </a:pPr>
            <a:r>
              <a:rPr lang="en-US" sz="1600" b="0" strike="noStrike" spc="-1">
                <a:solidFill>
                  <a:schemeClr val="tx1">
                    <a:lumMod val="75000"/>
                    <a:lumOff val="25000"/>
                  </a:schemeClr>
                </a:solidFill>
              </a:rPr>
              <a:t>Demonstrated that controls systems for LLRF and cryogenic systems are working well</a:t>
            </a:r>
            <a:endParaRPr lang="en-US" sz="1600" b="0" strike="noStrike" spc="-1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256540" indent="-256540">
              <a:spcBef>
                <a:spcPts val="600"/>
              </a:spcBef>
              <a:spcAft>
                <a:spcPts val="600"/>
              </a:spcAft>
              <a:buClr>
                <a:srgbClr val="8C1515"/>
              </a:buClr>
              <a:buFont typeface="Arial"/>
              <a:buChar char="•"/>
            </a:pPr>
            <a:r>
              <a:rPr lang="en-US" sz="1600" b="0" strike="noStrike" spc="-1">
                <a:solidFill>
                  <a:schemeClr val="tx1">
                    <a:lumMod val="75000"/>
                    <a:lumOff val="25000"/>
                  </a:schemeClr>
                </a:solidFill>
              </a:rPr>
              <a:t>All </a:t>
            </a:r>
            <a:r>
              <a:rPr lang="en-US" sz="1600" spc="-1">
                <a:solidFill>
                  <a:schemeClr val="tx1">
                    <a:lumMod val="75000"/>
                    <a:lumOff val="25000"/>
                  </a:schemeClr>
                </a:solidFill>
              </a:rPr>
              <a:t>available cavities</a:t>
            </a:r>
            <a:r>
              <a:rPr lang="en-US" sz="1600" b="0" strike="noStrike" spc="-1">
                <a:solidFill>
                  <a:schemeClr val="tx1">
                    <a:lumMod val="75000"/>
                    <a:lumOff val="25000"/>
                  </a:schemeClr>
                </a:solidFill>
              </a:rPr>
              <a:t> powered on in less than 30 minutes</a:t>
            </a:r>
            <a:endParaRPr lang="en-US" sz="1600" b="0" strike="noStrike" spc="-1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256540" indent="-256540">
              <a:spcBef>
                <a:spcPts val="600"/>
              </a:spcBef>
              <a:spcAft>
                <a:spcPts val="600"/>
              </a:spcAft>
              <a:buClr>
                <a:srgbClr val="8C1515"/>
              </a:buClr>
              <a:buFont typeface="Arial"/>
              <a:buChar char="•"/>
            </a:pPr>
            <a:r>
              <a:rPr lang="en-US" sz="1600" b="0" strike="noStrike" spc="-1">
                <a:solidFill>
                  <a:schemeClr val="tx1">
                    <a:lumMod val="75000"/>
                    <a:lumOff val="25000"/>
                  </a:schemeClr>
                </a:solidFill>
              </a:rPr>
              <a:t>Maximum achievable energy reached in ~3 hours</a:t>
            </a:r>
            <a:endParaRPr lang="en-US" sz="1600" b="0" strike="noStrike" spc="-1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256540" indent="-256540">
              <a:spcBef>
                <a:spcPts val="600"/>
              </a:spcBef>
              <a:spcAft>
                <a:spcPts val="600"/>
              </a:spcAft>
              <a:buClr>
                <a:srgbClr val="8C1515"/>
              </a:buClr>
              <a:buFont typeface="Arial"/>
              <a:buChar char="•"/>
            </a:pPr>
            <a:r>
              <a:rPr lang="en-US" sz="1600" b="0" strike="noStrike" spc="-1">
                <a:solidFill>
                  <a:schemeClr val="tx1">
                    <a:lumMod val="75000"/>
                    <a:lumOff val="25000"/>
                  </a:schemeClr>
                </a:solidFill>
              </a:rPr>
              <a:t>Total energy: 3.495 </a:t>
            </a:r>
            <a:r>
              <a:rPr lang="en-US" sz="1600" spc="-1">
                <a:solidFill>
                  <a:schemeClr val="tx1">
                    <a:lumMod val="75000"/>
                    <a:lumOff val="25000"/>
                  </a:schemeClr>
                </a:solidFill>
              </a:rPr>
              <a:t>Ge</a:t>
            </a:r>
            <a:r>
              <a:rPr lang="en-US" sz="1600" b="0" strike="noStrike" spc="-1">
                <a:solidFill>
                  <a:schemeClr val="tx1">
                    <a:lumMod val="75000"/>
                    <a:lumOff val="25000"/>
                  </a:schemeClr>
                </a:solidFill>
              </a:rPr>
              <a:t>V</a:t>
            </a:r>
            <a:endParaRPr lang="en-US" sz="1600" b="0" strike="noStrike" spc="-1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43FE7-2343-A657-53A6-9EC50DA72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312" y="1451798"/>
            <a:ext cx="7396131" cy="40034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6938B8-2F07-080D-8B68-B7D3EFD892FD}"/>
              </a:ext>
            </a:extLst>
          </p:cNvPr>
          <p:cNvSpPr txBox="1"/>
          <p:nvPr/>
        </p:nvSpPr>
        <p:spPr>
          <a:xfrm>
            <a:off x="6779398" y="1082466"/>
            <a:ext cx="1667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Linac Voltage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8BA36A-B6DB-B0B6-E2A7-12F6E5D1F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420" y="1451126"/>
            <a:ext cx="7443023" cy="4004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C579B3-70EB-0771-D75B-13354F6445EA}"/>
              </a:ext>
            </a:extLst>
          </p:cNvPr>
          <p:cNvSpPr txBox="1"/>
          <p:nvPr/>
        </p:nvSpPr>
        <p:spPr>
          <a:xfrm>
            <a:off x="11312161" y="2694112"/>
            <a:ext cx="765871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Total</a:t>
            </a:r>
          </a:p>
          <a:p>
            <a:r>
              <a:rPr lang="en-US" b="1">
                <a:solidFill>
                  <a:srgbClr val="7030A0"/>
                </a:solidFill>
              </a:rPr>
              <a:t>L3</a:t>
            </a:r>
          </a:p>
          <a:p>
            <a:r>
              <a:rPr lang="en-US" b="1">
                <a:solidFill>
                  <a:srgbClr val="FFC000"/>
                </a:solidFill>
              </a:rPr>
              <a:t>L2</a:t>
            </a:r>
          </a:p>
          <a:p>
            <a:r>
              <a:rPr lang="en-US" b="1">
                <a:solidFill>
                  <a:srgbClr val="8C1515"/>
                </a:solidFill>
              </a:rPr>
              <a:t>L1</a:t>
            </a:r>
            <a:endParaRPr lang="en-US" b="1">
              <a:solidFill>
                <a:srgbClr val="8C1515"/>
              </a:solidFill>
              <a:ea typeface="Lato"/>
              <a:cs typeface="Lato"/>
            </a:endParaRPr>
          </a:p>
          <a:p>
            <a:r>
              <a:rPr lang="en-US" b="1">
                <a:solidFill>
                  <a:srgbClr val="0070C0"/>
                </a:solidFill>
              </a:rPr>
              <a:t>L0</a:t>
            </a:r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56002AA1-42DC-C43E-DF0E-A2877976A832}"/>
              </a:ext>
            </a:extLst>
          </p:cNvPr>
          <p:cNvSpPr/>
          <p:nvPr/>
        </p:nvSpPr>
        <p:spPr>
          <a:xfrm>
            <a:off x="808383" y="5102342"/>
            <a:ext cx="4075043" cy="12109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sz="1600" b="0" strike="noStrike" spc="-1">
                <a:solidFill>
                  <a:schemeClr val="tx1">
                    <a:lumMod val="75000"/>
                    <a:lumOff val="25000"/>
                  </a:schemeClr>
                </a:solidFill>
              </a:rPr>
              <a:t>Recent linac recovery – 9/18/23</a:t>
            </a:r>
            <a:endParaRPr 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sz="1600" spc="-1">
                <a:solidFill>
                  <a:schemeClr val="tx1">
                    <a:lumMod val="75000"/>
                    <a:lumOff val="25000"/>
                  </a:schemeClr>
                </a:solidFill>
              </a:rPr>
              <a:t>All cavities powered on and at full energy</a:t>
            </a:r>
            <a:r>
              <a:rPr lang="en-US" sz="1600" spc="-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</a:t>
            </a:r>
            <a:r>
              <a:rPr lang="en-US" sz="1600" spc="-1">
                <a:solidFill>
                  <a:schemeClr val="tx1">
                    <a:lumMod val="75000"/>
                    <a:lumOff val="25000"/>
                  </a:schemeClr>
                </a:solidFill>
              </a:rPr>
              <a:t>in about 20 minutes</a:t>
            </a:r>
            <a:endParaRPr lang="en-US" sz="1600" spc="-1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sz="1600" spc="-1">
                <a:solidFill>
                  <a:schemeClr val="tx1">
                    <a:lumMod val="75000"/>
                    <a:lumOff val="25000"/>
                  </a:schemeClr>
                </a:solidFill>
              </a:rPr>
              <a:t>Total energy: 4.2 GeV</a:t>
            </a:r>
            <a:endParaRPr lang="en-US" b="0" strike="noStrike" spc="-1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688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248400" y="1244543"/>
            <a:ext cx="5199809" cy="33488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8C1515"/>
                </a:solidFill>
              </a:rPr>
              <a:t>Cryomodule commissioning has been very successful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8C1515"/>
                </a:solidFill>
              </a:rPr>
              <a:t>97% of installed cavities fully operational (planned 94%)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8C1515"/>
                </a:solidFill>
              </a:rPr>
              <a:t>Majority of testing included an admin </a:t>
            </a:r>
            <a:br>
              <a:rPr lang="en-US" sz="2400">
                <a:solidFill>
                  <a:srgbClr val="8C1515"/>
                </a:solidFill>
              </a:rPr>
            </a:br>
            <a:r>
              <a:rPr lang="en-US" sz="2400">
                <a:solidFill>
                  <a:srgbClr val="8C1515"/>
                </a:solidFill>
              </a:rPr>
              <a:t>limit of 18 MV/m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Total commissioned voltage </a:t>
            </a:r>
            <a:b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exceeds design by &gt;20%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Overall SRF Commissioning Status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0363-7E9F-BF4A-894A-A30319D3939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4651" y="5668040"/>
            <a:ext cx="7444597" cy="461665"/>
          </a:xfrm>
          <a:prstGeom prst="rect">
            <a:avLst/>
          </a:prstGeom>
          <a:solidFill>
            <a:srgbClr val="8C1515"/>
          </a:solidFill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Total Commissioned Cavity Voltage: 4.9 GV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77" y="1781866"/>
            <a:ext cx="4784073" cy="334885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644938" y="1244543"/>
            <a:ext cx="35109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B0604020202020204" charset="0"/>
                <a:ea typeface="+mn-ea"/>
                <a:cs typeface="+mn-cs"/>
              </a:rPr>
              <a:t>Gradient Performance</a:t>
            </a:r>
          </a:p>
        </p:txBody>
      </p:sp>
    </p:spTree>
    <p:extLst>
      <p:ext uri="{BB962C8B-B14F-4D97-AF65-F5344CB8AC3E}">
        <p14:creationId xmlns:p14="http://schemas.microsoft.com/office/powerpoint/2010/main" val="3079209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0" y="996260"/>
            <a:ext cx="5257800" cy="26935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8C1515"/>
                </a:solidFill>
              </a:rPr>
              <a:t>Gradient performance is in line with CM acceptance test measurements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No observable change in field emission onsets or magnitude from installation</a:t>
            </a:r>
          </a:p>
          <a:p>
            <a:pPr marL="752475" lvl="1" indent="-285750"/>
            <a:r>
              <a:rPr lang="en-US" sz="2000" b="1">
                <a:solidFill>
                  <a:srgbClr val="8C1515"/>
                </a:solidFill>
              </a:rPr>
              <a:t>Remarkable achievement by SLAC, the partner labs, and the installation team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Gradient Performance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0363-7E9F-BF4A-894A-A30319D3939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605068"/>
            <a:ext cx="4866970" cy="3406879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590253" y="5256497"/>
            <a:ext cx="3558998" cy="923330"/>
          </a:xfrm>
          <a:prstGeom prst="rect">
            <a:avLst/>
          </a:prstGeom>
          <a:solidFill>
            <a:srgbClr val="8C151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B0604020202020204" charset="0"/>
                <a:ea typeface="+mn-ea"/>
                <a:cs typeface="+mn-cs"/>
              </a:rPr>
              <a:t>Admin limits:</a:t>
            </a:r>
          </a:p>
          <a:p>
            <a:pPr marL="396875" marR="0" lvl="0" indent="-2238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B0604020202020204" charset="0"/>
                <a:ea typeface="+mn-ea"/>
                <a:cs typeface="+mn-cs"/>
              </a:rPr>
              <a:t>18 MV/m in commissioning</a:t>
            </a:r>
          </a:p>
          <a:p>
            <a:pPr marL="396875" marR="0" lvl="0" indent="-2238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B0604020202020204" charset="0"/>
                <a:ea typeface="+mn-ea"/>
                <a:cs typeface="+mn-cs"/>
              </a:rPr>
              <a:t>21 MV/m in acceptance test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1741" y="1101961"/>
            <a:ext cx="41836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B0604020202020204" charset="0"/>
                <a:ea typeface="+mn-ea"/>
                <a:cs typeface="+mn-cs"/>
              </a:rPr>
              <a:t>Comparison with Acceptance Test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219" y="3804186"/>
            <a:ext cx="4174903" cy="292243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919730" y="4459052"/>
                <a:ext cx="1854384" cy="3699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Δ</m:t>
                          </m:r>
                        </m:e>
                      </m:acc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−1±18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%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730" y="4459052"/>
                <a:ext cx="1854384" cy="3699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757565" y="3582378"/>
            <a:ext cx="199620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B0604020202020204" charset="0"/>
                <a:ea typeface="+mn-ea"/>
                <a:cs typeface="+mn-cs"/>
              </a:rPr>
              <a:t>Change in FE Onset</a:t>
            </a:r>
          </a:p>
        </p:txBody>
      </p:sp>
    </p:spTree>
    <p:extLst>
      <p:ext uri="{BB962C8B-B14F-4D97-AF65-F5344CB8AC3E}">
        <p14:creationId xmlns:p14="http://schemas.microsoft.com/office/powerpoint/2010/main" val="3143156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5F0458-78DF-4224-A381-19946981C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Achieved Performance Compared with Requirements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AC4F9-E121-F111-4059-2AB776F15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0363-7E9F-BF4A-894A-A30319D3939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C1DBF87-B465-4564-E12A-89ED3FEF9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115310"/>
              </p:ext>
            </p:extLst>
          </p:nvPr>
        </p:nvGraphicFramePr>
        <p:xfrm>
          <a:off x="1350168" y="977265"/>
          <a:ext cx="9453563" cy="274701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4119549">
                  <a:extLst>
                    <a:ext uri="{9D8B030D-6E8A-4147-A177-3AD203B41FA5}">
                      <a16:colId xmlns:a16="http://schemas.microsoft.com/office/drawing/2014/main" val="3623489671"/>
                    </a:ext>
                  </a:extLst>
                </a:gridCol>
                <a:gridCol w="2667007">
                  <a:extLst>
                    <a:ext uri="{9D8B030D-6E8A-4147-A177-3AD203B41FA5}">
                      <a16:colId xmlns:a16="http://schemas.microsoft.com/office/drawing/2014/main" val="1595232966"/>
                    </a:ext>
                  </a:extLst>
                </a:gridCol>
                <a:gridCol w="2667007">
                  <a:extLst>
                    <a:ext uri="{9D8B030D-6E8A-4147-A177-3AD203B41FA5}">
                      <a16:colId xmlns:a16="http://schemas.microsoft.com/office/drawing/2014/main" val="3293390647"/>
                    </a:ext>
                  </a:extLst>
                </a:gridCol>
              </a:tblGrid>
              <a:tr h="4578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>
                          <a:latin typeface="+mn-lt"/>
                        </a:rPr>
                        <a:t>Parameter</a:t>
                      </a:r>
                    </a:p>
                  </a:txBody>
                  <a:tcPr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>
                          <a:latin typeface="+mn-lt"/>
                        </a:rPr>
                        <a:t>Required</a:t>
                      </a:r>
                    </a:p>
                  </a:txBody>
                  <a:tcPr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Achieved</a:t>
                      </a:r>
                    </a:p>
                  </a:txBody>
                  <a:tcPr anchor="ctr">
                    <a:solidFill>
                      <a:srgbClr val="8C1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622720"/>
                  </a:ext>
                </a:extLst>
              </a:tr>
              <a:tr h="4578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>
                          <a:latin typeface="+mn-lt"/>
                        </a:rPr>
                        <a:t># 1.3 GHz CMs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>
                          <a:latin typeface="+mn-lt"/>
                        </a:rPr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+mn-lt"/>
                        </a:rPr>
                        <a:t>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3135410"/>
                  </a:ext>
                </a:extLst>
              </a:tr>
              <a:tr h="45783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latin typeface="+mn-lt"/>
                        </a:rPr>
                        <a:t># SRF Cavities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latin typeface="+mn-lt"/>
                        </a:rPr>
                        <a:t>280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latin typeface="+mn-lt"/>
                        </a:rPr>
                        <a:t>280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2882918"/>
                  </a:ext>
                </a:extLst>
              </a:tr>
              <a:tr h="4578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>
                          <a:latin typeface="+mn-lt"/>
                        </a:rPr>
                        <a:t>Installed Voltage</a:t>
                      </a:r>
                      <a:endParaRPr lang="en-US" sz="1800" b="1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>
                          <a:latin typeface="+mn-lt"/>
                        </a:rPr>
                        <a:t>4.65 GV*</a:t>
                      </a:r>
                      <a:endParaRPr lang="en-US" sz="1800" b="1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+mn-lt"/>
                        </a:rPr>
                        <a:t>4.9 GV*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6338611"/>
                  </a:ext>
                </a:extLst>
              </a:tr>
              <a:tr h="4578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>
                          <a:latin typeface="+mn-lt"/>
                        </a:rPr>
                        <a:t>Q</a:t>
                      </a:r>
                      <a:r>
                        <a:rPr lang="en-US" sz="1800" baseline="-25000">
                          <a:latin typeface="+mn-lt"/>
                        </a:rPr>
                        <a:t>0</a:t>
                      </a:r>
                      <a:r>
                        <a:rPr lang="en-US" sz="1800" baseline="0">
                          <a:latin typeface="+mn-lt"/>
                        </a:rPr>
                        <a:t> at Operating Gradient</a:t>
                      </a:r>
                      <a:endParaRPr lang="en-US" sz="18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>
                          <a:latin typeface="+mn-lt"/>
                        </a:rPr>
                        <a:t>2.7x10</a:t>
                      </a:r>
                      <a:r>
                        <a:rPr lang="en-US" sz="1800" baseline="30000">
                          <a:latin typeface="+mn-lt"/>
                        </a:rPr>
                        <a:t>10</a:t>
                      </a:r>
                      <a:endParaRPr lang="en-US" sz="18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+mn-lt"/>
                        </a:rPr>
                        <a:t>2.8x10</a:t>
                      </a:r>
                      <a:r>
                        <a:rPr lang="en-US" sz="1800" b="1" baseline="30000">
                          <a:latin typeface="+mn-lt"/>
                        </a:rPr>
                        <a:t>10 </a:t>
                      </a:r>
                      <a:r>
                        <a:rPr lang="en-US" sz="1800" b="0" baseline="0">
                          <a:latin typeface="+mn-lt"/>
                        </a:rPr>
                        <a:t>(average)</a:t>
                      </a:r>
                      <a:endParaRPr lang="en-US" sz="1800" b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6782999"/>
                  </a:ext>
                </a:extLst>
              </a:tr>
              <a:tr h="45783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Unpowered Cavities in Operation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sz="1800">
                          <a:latin typeface="+mn-lt"/>
                        </a:rPr>
                        <a:t>18 (~6%)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+mn-lt"/>
                        </a:rPr>
                        <a:t>6 (~2%)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3692440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2D50463-54DA-A278-A5B5-6829D5E9F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378620"/>
              </p:ext>
            </p:extLst>
          </p:nvPr>
        </p:nvGraphicFramePr>
        <p:xfrm>
          <a:off x="1350168" y="4091940"/>
          <a:ext cx="9453563" cy="2680338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4119549">
                  <a:extLst>
                    <a:ext uri="{9D8B030D-6E8A-4147-A177-3AD203B41FA5}">
                      <a16:colId xmlns:a16="http://schemas.microsoft.com/office/drawing/2014/main" val="3623489671"/>
                    </a:ext>
                  </a:extLst>
                </a:gridCol>
                <a:gridCol w="2667007">
                  <a:extLst>
                    <a:ext uri="{9D8B030D-6E8A-4147-A177-3AD203B41FA5}">
                      <a16:colId xmlns:a16="http://schemas.microsoft.com/office/drawing/2014/main" val="1595232966"/>
                    </a:ext>
                  </a:extLst>
                </a:gridCol>
                <a:gridCol w="2667007">
                  <a:extLst>
                    <a:ext uri="{9D8B030D-6E8A-4147-A177-3AD203B41FA5}">
                      <a16:colId xmlns:a16="http://schemas.microsoft.com/office/drawing/2014/main" val="3293390647"/>
                    </a:ext>
                  </a:extLst>
                </a:gridCol>
              </a:tblGrid>
              <a:tr h="4467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>
                          <a:latin typeface="+mn-lt"/>
                        </a:rPr>
                        <a:t>Parameter</a:t>
                      </a:r>
                    </a:p>
                  </a:txBody>
                  <a:tcPr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>
                          <a:latin typeface="+mn-lt"/>
                        </a:rPr>
                        <a:t>Required</a:t>
                      </a:r>
                    </a:p>
                  </a:txBody>
                  <a:tcPr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+mn-lt"/>
                        </a:rPr>
                        <a:t>Achieved</a:t>
                      </a:r>
                    </a:p>
                  </a:txBody>
                  <a:tcPr anchor="ctr">
                    <a:solidFill>
                      <a:srgbClr val="8C1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622720"/>
                  </a:ext>
                </a:extLst>
              </a:tr>
              <a:tr h="4467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>
                          <a:latin typeface="+mn-lt"/>
                        </a:rPr>
                        <a:t># 1.3 GHz CMs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>
                          <a:latin typeface="+mn-lt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+mn-lt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3135410"/>
                  </a:ext>
                </a:extLst>
              </a:tr>
              <a:tr h="446723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latin typeface="+mn-lt"/>
                        </a:rPr>
                        <a:t># SRF Cavities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latin typeface="+mn-lt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+mn-lt"/>
                        </a:rPr>
                        <a:t>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8005799"/>
                  </a:ext>
                </a:extLst>
              </a:tr>
              <a:tr h="4467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>
                          <a:latin typeface="+mn-lt"/>
                        </a:rPr>
                        <a:t>Installed Voltage</a:t>
                      </a:r>
                      <a:endParaRPr lang="en-US" sz="1800" b="1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>
                          <a:latin typeface="+mn-lt"/>
                        </a:rPr>
                        <a:t>0.072 GV*</a:t>
                      </a:r>
                      <a:endParaRPr lang="en-US" sz="1800" b="1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+mn-lt"/>
                        </a:rPr>
                        <a:t>0.085 GV*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6338611"/>
                  </a:ext>
                </a:extLst>
              </a:tr>
              <a:tr h="4467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>
                          <a:latin typeface="+mn-lt"/>
                        </a:rPr>
                        <a:t>Q</a:t>
                      </a:r>
                      <a:r>
                        <a:rPr lang="en-US" sz="1800" baseline="-25000">
                          <a:latin typeface="+mn-lt"/>
                        </a:rPr>
                        <a:t>0</a:t>
                      </a:r>
                      <a:r>
                        <a:rPr lang="en-US" sz="1800" baseline="0">
                          <a:latin typeface="+mn-lt"/>
                        </a:rPr>
                        <a:t> at Operating Gradient</a:t>
                      </a:r>
                      <a:endParaRPr lang="en-US" sz="18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>
                          <a:latin typeface="+mn-lt"/>
                        </a:rPr>
                        <a:t>2.8x10</a:t>
                      </a:r>
                      <a:r>
                        <a:rPr lang="en-US" sz="1800" baseline="30000">
                          <a:latin typeface="+mn-lt"/>
                        </a:rPr>
                        <a:t>9</a:t>
                      </a:r>
                      <a:endParaRPr lang="en-US" sz="18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+mn-lt"/>
                        </a:rPr>
                        <a:t>To Be Measured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6782999"/>
                  </a:ext>
                </a:extLst>
              </a:tr>
              <a:tr h="446723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Unpowered Cavities in Operation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≤2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+mn-lt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369244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490C5A6-ECBB-B31A-CB4F-A3626B46B57B}"/>
              </a:ext>
            </a:extLst>
          </p:cNvPr>
          <p:cNvSpPr txBox="1"/>
          <p:nvPr/>
        </p:nvSpPr>
        <p:spPr>
          <a:xfrm rot="16200000">
            <a:off x="-32579" y="2011054"/>
            <a:ext cx="189547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8C1515"/>
                </a:solidFill>
              </a:rPr>
              <a:t>1.3 GHz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AAE577-552C-647A-0FA1-0AC45507038A}"/>
              </a:ext>
            </a:extLst>
          </p:cNvPr>
          <p:cNvSpPr txBox="1"/>
          <p:nvPr/>
        </p:nvSpPr>
        <p:spPr>
          <a:xfrm rot="16200000">
            <a:off x="-32580" y="5211454"/>
            <a:ext cx="189547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8C1515"/>
                </a:solidFill>
              </a:rPr>
              <a:t>3.9 GHz</a:t>
            </a:r>
            <a:endParaRPr lang="en-US" sz="2800" b="1">
              <a:solidFill>
                <a:srgbClr val="8C1515"/>
              </a:solidFill>
              <a:ea typeface="Lato"/>
              <a:cs typeface="La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613151-7D5C-2446-EBBE-6C9591864884}"/>
              </a:ext>
            </a:extLst>
          </p:cNvPr>
          <p:cNvSpPr txBox="1"/>
          <p:nvPr/>
        </p:nvSpPr>
        <p:spPr>
          <a:xfrm>
            <a:off x="1523999" y="3746063"/>
            <a:ext cx="9105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*Corresponds to 16 MV/m average for 1.3 GHz and 13.4 MV/m for 3,9 GHz</a:t>
            </a:r>
          </a:p>
        </p:txBody>
      </p:sp>
    </p:spTree>
    <p:extLst>
      <p:ext uri="{BB962C8B-B14F-4D97-AF65-F5344CB8AC3E}">
        <p14:creationId xmlns:p14="http://schemas.microsoft.com/office/powerpoint/2010/main" val="112062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33408B-3B4A-5D9F-8FA3-8A8A23F439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628" y="1149682"/>
            <a:ext cx="5431172" cy="50915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8C1515"/>
                </a:solidFill>
              </a:rPr>
              <a:t>The majority of cavities were limited by quench below the admin limit of 18 MV/m</a:t>
            </a:r>
          </a:p>
          <a:p>
            <a:pPr marL="752475" lvl="1" indent="-285750"/>
            <a:r>
              <a:rPr lang="en-US" sz="1600"/>
              <a:t>It is suspected that many of these are limited by </a:t>
            </a:r>
            <a:r>
              <a:rPr lang="en-US" sz="1600" dirty="0" err="1"/>
              <a:t>multipacting</a:t>
            </a:r>
            <a:r>
              <a:rPr lang="en-US" sz="1600"/>
              <a:t> which could be processed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8C1515"/>
                </a:solidFill>
              </a:rPr>
              <a:t>About one-quarter of the cavities reached the admin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8C1515"/>
                </a:solidFill>
              </a:rPr>
              <a:t>About one-fifth of the cavities were limited by field emission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8C1515"/>
                </a:solidFill>
              </a:rPr>
              <a:t>The remaining 2% of cavities are unable to be used:</a:t>
            </a:r>
          </a:p>
          <a:p>
            <a:pPr marL="752475" lvl="1" indent="-285750"/>
            <a:r>
              <a:rPr lang="en-US" sz="1600"/>
              <a:t>2 cavities: poor contact between coupler warm and cold ends</a:t>
            </a:r>
          </a:p>
          <a:p>
            <a:pPr marL="752475" lvl="1" indent="-285750"/>
            <a:r>
              <a:rPr lang="en-US" sz="1600"/>
              <a:t>4 cavities: tuners not functioning properly</a:t>
            </a:r>
          </a:p>
          <a:p>
            <a:pPr marL="752475" lvl="1" indent="-285750"/>
            <a:r>
              <a:rPr lang="en-US" sz="1600"/>
              <a:t>It is expected that all 6 of these cavities could be repaired </a:t>
            </a:r>
            <a:r>
              <a:rPr lang="en-US" sz="1600" i="1"/>
              <a:t>in situ</a:t>
            </a:r>
            <a:r>
              <a:rPr lang="en-US" sz="1600"/>
              <a:t> at room temperature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942FD3-24D4-C0E3-2AC9-65A7B91E0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SRF Cavity Limitations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14EC0-FEC4-0E6D-F723-303FD83C33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0363-7E9F-BF4A-894A-A30319D3939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pic>
        <p:nvPicPr>
          <p:cNvPr id="8" name="Picture 7" descr="A picture containing text, screenshot, diagram, graphics&#10;&#10;Description automatically generated">
            <a:extLst>
              <a:ext uri="{FF2B5EF4-FFF2-40B4-BE49-F238E27FC236}">
                <a16:creationId xmlns:a16="http://schemas.microsoft.com/office/drawing/2014/main" id="{EC2FE211-E5F7-09E1-2D0D-6515475D2F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63" t="1736" r="2954" b="4526"/>
          <a:stretch/>
        </p:blipFill>
        <p:spPr>
          <a:xfrm>
            <a:off x="612396" y="1710992"/>
            <a:ext cx="4479721" cy="375969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D4660E-6C66-1C48-14BE-6FB1126F8114}"/>
              </a:ext>
            </a:extLst>
          </p:cNvPr>
          <p:cNvSpPr txBox="1"/>
          <p:nvPr/>
        </p:nvSpPr>
        <p:spPr>
          <a:xfrm>
            <a:off x="612395" y="5738050"/>
            <a:ext cx="4479721" cy="400110"/>
          </a:xfrm>
          <a:prstGeom prst="rect">
            <a:avLst/>
          </a:prstGeom>
          <a:solidFill>
            <a:srgbClr val="8C1515"/>
          </a:solidFill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80% of cavities reach ≥16 MV/m</a:t>
            </a:r>
          </a:p>
        </p:txBody>
      </p:sp>
    </p:spTree>
    <p:extLst>
      <p:ext uri="{BB962C8B-B14F-4D97-AF65-F5344CB8AC3E}">
        <p14:creationId xmlns:p14="http://schemas.microsoft.com/office/powerpoint/2010/main" val="2706694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35B00-67F7-3A4C-0175-E4CF54A31B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4817" y="1428301"/>
            <a:ext cx="5850835" cy="3110569"/>
          </a:xfrm>
        </p:spPr>
        <p:txBody>
          <a:bodyPr/>
          <a:lstStyle/>
          <a:p>
            <a:pPr marL="285750" indent="-28575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Due to the strong coupling in the CM, Q</a:t>
            </a:r>
            <a:r>
              <a:rPr lang="en-US" sz="2000" baseline="-2500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is measured cryogenically</a:t>
            </a:r>
          </a:p>
          <a:p>
            <a:pPr marL="285750" indent="-28575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Full CM average Q</a:t>
            </a:r>
            <a:r>
              <a:rPr lang="en-US" sz="2000" baseline="-2500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results look promising</a:t>
            </a:r>
          </a:p>
          <a:p>
            <a:pPr marL="285750" indent="-28575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Across the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linac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an 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average of 2.8x10</a:t>
            </a:r>
            <a:r>
              <a:rPr lang="en-US" sz="2000" b="1" baseline="30000">
                <a:solidFill>
                  <a:schemeClr val="accent5">
                    <a:lumMod val="75000"/>
                  </a:schemeClr>
                </a:solidFill>
              </a:rPr>
              <a:t>10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has been observed, </a:t>
            </a:r>
            <a:r>
              <a:rPr lang="en-US" sz="2000" b="1">
                <a:solidFill>
                  <a:srgbClr val="8C1515"/>
                </a:solidFill>
              </a:rPr>
              <a:t>exceeding the spec</a:t>
            </a:r>
            <a:r>
              <a:rPr lang="en-US" sz="2000">
                <a:solidFill>
                  <a:srgbClr val="8C1515"/>
                </a:solidFill>
              </a:rPr>
              <a:t>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of 2.7x10</a:t>
            </a:r>
            <a:r>
              <a:rPr lang="en-US" sz="2000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10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Low performers can likely be improved by additional CM degaussing</a:t>
            </a:r>
          </a:p>
          <a:p>
            <a:endParaRPr lang="en-US" sz="2000"/>
          </a:p>
          <a:p>
            <a:endParaRPr lang="en-US" sz="2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04D771-52D8-42CC-082C-366D2A6D3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 Q</a:t>
            </a:r>
            <a:r>
              <a:rPr lang="en-US" baseline="-25000"/>
              <a:t>0</a:t>
            </a:r>
            <a:r>
              <a:rPr lang="en-US"/>
              <a:t> Performance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CD3E6-8013-D8BA-45B5-D62AFFB5D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0363-7E9F-BF4A-894A-A30319D3939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FB0F4A-7CF5-ADD6-5925-53F00C528B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2028" y="1605068"/>
            <a:ext cx="5344670" cy="3741269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B0DE08-3879-F934-6B82-AF27D5897FAB}"/>
              </a:ext>
            </a:extLst>
          </p:cNvPr>
          <p:cNvSpPr txBox="1"/>
          <p:nvPr/>
        </p:nvSpPr>
        <p:spPr>
          <a:xfrm>
            <a:off x="1460696" y="1405013"/>
            <a:ext cx="294733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 CM Q</a:t>
            </a:r>
            <a:r>
              <a:rPr kumimoji="0" lang="en-US" sz="20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3812CF-DF4C-B58A-79E9-F93256E320A7}"/>
              </a:ext>
            </a:extLst>
          </p:cNvPr>
          <p:cNvSpPr txBox="1"/>
          <p:nvPr/>
        </p:nvSpPr>
        <p:spPr>
          <a:xfrm>
            <a:off x="800099" y="5652442"/>
            <a:ext cx="10553701" cy="400110"/>
          </a:xfrm>
          <a:prstGeom prst="rect">
            <a:avLst/>
          </a:prstGeom>
          <a:solidFill>
            <a:srgbClr val="8C1515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Demonstrates High Q</a:t>
            </a:r>
            <a:r>
              <a:rPr kumimoji="0" lang="en-US" sz="2000" b="1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0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in an installed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linac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for the first time</a:t>
            </a:r>
          </a:p>
        </p:txBody>
      </p:sp>
    </p:spTree>
    <p:extLst>
      <p:ext uri="{BB962C8B-B14F-4D97-AF65-F5344CB8AC3E}">
        <p14:creationId xmlns:p14="http://schemas.microsoft.com/office/powerpoint/2010/main" val="3567751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F4D13-EE6A-9C56-248B-4BF471773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In-loop stability - 9/24/2023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DCFAC8-9E85-11E6-2216-A7B7ECBD5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2F15D-DA36-6CD1-9CB7-92CEBAA6C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1650779"/>
            <a:ext cx="8017837" cy="49290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D1590F-F7C4-2F61-F053-17F8356B11A0}"/>
              </a:ext>
            </a:extLst>
          </p:cNvPr>
          <p:cNvSpPr txBox="1"/>
          <p:nvPr/>
        </p:nvSpPr>
        <p:spPr>
          <a:xfrm>
            <a:off x="1658170" y="1303440"/>
            <a:ext cx="613163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Field probe amplitude and phase at 16 MV, CM01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5485F0-4A98-1AC1-2E98-6D81673EE991}"/>
              </a:ext>
            </a:extLst>
          </p:cNvPr>
          <p:cNvSpPr txBox="1"/>
          <p:nvPr/>
        </p:nvSpPr>
        <p:spPr>
          <a:xfrm>
            <a:off x="8915400" y="2723690"/>
            <a:ext cx="2771776" cy="2031325"/>
          </a:xfrm>
          <a:prstGeom prst="rect">
            <a:avLst/>
          </a:prstGeom>
          <a:solidFill>
            <a:srgbClr val="8C1515"/>
          </a:solidFill>
          <a:ln>
            <a:noFill/>
          </a:ln>
          <a:effectLst>
            <a:softEdge rad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800" u="sng"/>
              <a:t>In-loop stability</a:t>
            </a:r>
            <a:r>
              <a:rPr lang="en-US" sz="1800"/>
              <a:t> </a:t>
            </a:r>
          </a:p>
          <a:p>
            <a:endParaRPr lang="en-US" sz="1800"/>
          </a:p>
          <a:p>
            <a:r>
              <a:rPr lang="en-US" sz="1800"/>
              <a:t>Amplitude regulation: 0.003 %</a:t>
            </a:r>
          </a:p>
          <a:p>
            <a:endParaRPr lang="en-US" sz="1800"/>
          </a:p>
          <a:p>
            <a:r>
              <a:rPr lang="en-US" sz="1800"/>
              <a:t>Phase regulation:</a:t>
            </a:r>
          </a:p>
          <a:p>
            <a:r>
              <a:rPr lang="en-US" sz="1800"/>
              <a:t>0.002 </a:t>
            </a:r>
            <a:r>
              <a:rPr lang="en-US" sz="1800" err="1"/>
              <a:t>deg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86242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C7A19-7F8A-D6C9-18FB-F49FDE6496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4152688"/>
            <a:ext cx="10822057" cy="213013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8C1515"/>
                </a:solidFill>
                <a:effectLst/>
                <a:latin typeface="+mn-lt"/>
                <a:ea typeface="MS Mincho" panose="02020609040205080304" pitchFamily="49" charset="-128"/>
                <a:cs typeface="Arial" panose="020B0604020202020204" pitchFamily="34" charset="0"/>
              </a:rPr>
              <a:t>Electron beam energy is measured at the end of the L3, in a dispersive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8C1515"/>
                </a:solidFill>
                <a:effectLst/>
                <a:latin typeface="+mn-lt"/>
                <a:ea typeface="MS Mincho" panose="02020609040205080304" pitchFamily="49" charset="-128"/>
                <a:cs typeface="Arial" panose="020B0604020202020204" pitchFamily="34" charset="0"/>
              </a:rPr>
              <a:t>A bending magnet and BPM are used for the measurement</a:t>
            </a:r>
          </a:p>
          <a:p>
            <a:pPr marL="752475" lvl="1" indent="-285750"/>
            <a:r>
              <a:rPr lang="en-US" sz="1800">
                <a:effectLst/>
                <a:latin typeface="+mn-lt"/>
                <a:ea typeface="MS Mincho" panose="02020609040205080304" pitchFamily="49" charset="-128"/>
                <a:cs typeface="Arial" panose="020B0604020202020204" pitchFamily="34" charset="0"/>
              </a:rPr>
              <a:t>The bending magnet dipole field </a:t>
            </a:r>
            <a:r>
              <a:rPr lang="en-US" sz="1800" err="1">
                <a:effectLst/>
                <a:latin typeface="+mn-lt"/>
                <a:ea typeface="MS Mincho" panose="02020609040205080304" pitchFamily="49" charset="-128"/>
                <a:cs typeface="Arial" panose="020B0604020202020204" pitchFamily="34" charset="0"/>
              </a:rPr>
              <a:t>rms</a:t>
            </a:r>
            <a:r>
              <a:rPr lang="en-US" sz="1800">
                <a:effectLst/>
                <a:latin typeface="+mn-lt"/>
                <a:ea typeface="MS Mincho" panose="02020609040205080304" pitchFamily="49" charset="-128"/>
                <a:cs typeface="Arial" panose="020B0604020202020204" pitchFamily="34" charset="0"/>
              </a:rPr>
              <a:t> stability is ~0.01% and the BPM position tolerance (alignment, drift, electrical probe offset) is about 1 mm</a:t>
            </a:r>
          </a:p>
          <a:p>
            <a:pPr marL="752475" lvl="1" indent="-285750"/>
            <a:r>
              <a:rPr lang="en-US" sz="1800">
                <a:effectLst/>
                <a:latin typeface="+mn-lt"/>
                <a:ea typeface="MS Mincho" panose="02020609040205080304" pitchFamily="49" charset="-128"/>
                <a:cs typeface="Arial" panose="020B0604020202020204" pitchFamily="34" charset="0"/>
              </a:rPr>
              <a:t>This provides an energy measurement accuracy of better than 0.5%</a:t>
            </a:r>
          </a:p>
          <a:p>
            <a:endParaRPr lang="en-US" sz="18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94241B-E65A-E4DA-1278-EDF6D2451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Measurement of Beam Energy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2EFA0-362E-A9AE-5E76-82A8E1DAF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965EBD-EDE1-F89E-38B7-2D653A88B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190" y="1185951"/>
            <a:ext cx="9121520" cy="267963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5C52FD3-1DDE-07DA-F689-958BCAE9A6C1}"/>
              </a:ext>
            </a:extLst>
          </p:cNvPr>
          <p:cNvSpPr/>
          <p:nvPr/>
        </p:nvSpPr>
        <p:spPr>
          <a:xfrm>
            <a:off x="4530436" y="2057400"/>
            <a:ext cx="945573" cy="841664"/>
          </a:xfrm>
          <a:prstGeom prst="ellipse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54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4976D2-CE23-EAB3-ECBF-EC051FC65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Demonstration of 3.5 GeV Beam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6E28F-C7AE-0428-9BEA-6509A57CF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0363-7E9F-BF4A-894A-A30319D3939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0145EAF-F7AA-0A2F-AF42-A7CC1C8E4199}"/>
              </a:ext>
            </a:extLst>
          </p:cNvPr>
          <p:cNvSpPr txBox="1">
            <a:spLocks/>
          </p:cNvSpPr>
          <p:nvPr/>
        </p:nvSpPr>
        <p:spPr>
          <a:xfrm>
            <a:off x="800100" y="1462659"/>
            <a:ext cx="3986736" cy="459105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488" marR="0" lvl="0" indent="-344488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Stable 3 GeV beam to BSY achieved on 10/28/22</a:t>
            </a:r>
          </a:p>
          <a:p>
            <a:pPr marL="344488" marR="0" lvl="0" indent="-344488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Stable 3.5 GeV beam (on crest) to BSY achieved on 11/8/22</a:t>
            </a:r>
          </a:p>
          <a:p>
            <a:pPr marL="803275" marR="0" lvl="1" indent="-233363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00000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Ran stably through end of November</a:t>
            </a:r>
          </a:p>
          <a:p>
            <a:pPr marL="344488" marR="0" lvl="0" indent="-344488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3.5 GeV beam with L1 and L2 at nominal phase (off crest) at end of November</a:t>
            </a:r>
          </a:p>
          <a:p>
            <a:pPr marL="344488" marR="0" lvl="0" indent="-344488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Lowered to 3 GeV for remaining beam tasks until December break</a:t>
            </a:r>
          </a:p>
          <a:p>
            <a:pPr marL="344488" marR="0" lvl="0" indent="-344488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Following restart in May 2023, 3.5 GeV beam has been used exclusively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5C4B00-EB84-1760-5619-805CD1B677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85529" y="2153894"/>
            <a:ext cx="7191523" cy="3356043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AE3182-177E-C6AE-398B-D9B11C1D0ECD}"/>
              </a:ext>
            </a:extLst>
          </p:cNvPr>
          <p:cNvSpPr txBox="1"/>
          <p:nvPr/>
        </p:nvSpPr>
        <p:spPr>
          <a:xfrm>
            <a:off x="5590355" y="2660535"/>
            <a:ext cx="429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4FA294-1263-D613-0B39-5AC4D1A05A5F}"/>
              </a:ext>
            </a:extLst>
          </p:cNvPr>
          <p:cNvSpPr txBox="1"/>
          <p:nvPr/>
        </p:nvSpPr>
        <p:spPr>
          <a:xfrm>
            <a:off x="6849678" y="2168946"/>
            <a:ext cx="429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83BFB-41A5-F685-5D88-37CAF4B7E3D0}"/>
              </a:ext>
            </a:extLst>
          </p:cNvPr>
          <p:cNvSpPr txBox="1"/>
          <p:nvPr/>
        </p:nvSpPr>
        <p:spPr>
          <a:xfrm>
            <a:off x="8481290" y="2168946"/>
            <a:ext cx="429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4CAE30-94C0-1396-86AF-C105E7BFE15F}"/>
              </a:ext>
            </a:extLst>
          </p:cNvPr>
          <p:cNvSpPr txBox="1"/>
          <p:nvPr/>
        </p:nvSpPr>
        <p:spPr>
          <a:xfrm>
            <a:off x="9028572" y="2660535"/>
            <a:ext cx="429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295A2A-5CA2-2D2A-8DF2-94E12428C8F0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450205" y="2430556"/>
            <a:ext cx="399473" cy="251403"/>
          </a:xfrm>
          <a:prstGeom prst="straightConnector1">
            <a:avLst/>
          </a:prstGeom>
          <a:ln w="28575">
            <a:solidFill>
              <a:srgbClr val="8C15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5CBE3AA-955C-BDA9-28D5-5E71A3891BB8}"/>
              </a:ext>
            </a:extLst>
          </p:cNvPr>
          <p:cNvCxnSpPr>
            <a:cxnSpLocks/>
          </p:cNvCxnSpPr>
          <p:nvPr/>
        </p:nvCxnSpPr>
        <p:spPr>
          <a:xfrm>
            <a:off x="7249151" y="2414235"/>
            <a:ext cx="434063" cy="246300"/>
          </a:xfrm>
          <a:prstGeom prst="straightConnector1">
            <a:avLst/>
          </a:prstGeom>
          <a:ln w="28575">
            <a:solidFill>
              <a:srgbClr val="8C15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BB228BE-B1C8-9773-AFFC-36D5DD87795D}"/>
              </a:ext>
            </a:extLst>
          </p:cNvPr>
          <p:cNvSpPr txBox="1"/>
          <p:nvPr/>
        </p:nvSpPr>
        <p:spPr>
          <a:xfrm>
            <a:off x="6370230" y="1516239"/>
            <a:ext cx="384463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Total Cavity Voltage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E104D0-0F3A-EC77-C1AB-F1BEB53E97EA}"/>
              </a:ext>
            </a:extLst>
          </p:cNvPr>
          <p:cNvSpPr txBox="1"/>
          <p:nvPr/>
        </p:nvSpPr>
        <p:spPr>
          <a:xfrm>
            <a:off x="10777976" y="2168946"/>
            <a:ext cx="429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E55C95C9-E7A6-07AE-A871-B263D49491DC}"/>
              </a:ext>
            </a:extLst>
          </p:cNvPr>
          <p:cNvSpPr/>
          <p:nvPr/>
        </p:nvSpPr>
        <p:spPr>
          <a:xfrm>
            <a:off x="9390888" y="3590577"/>
            <a:ext cx="530352" cy="41148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194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SC </a:t>
            </a:r>
            <a:r>
              <a:rPr lang="en-US" err="1"/>
              <a:t>linac</a:t>
            </a:r>
            <a:r>
              <a:rPr lang="en-US"/>
              <a:t> based lasing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49878" y="6400800"/>
            <a:ext cx="720082" cy="457200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A diagram of a train&#10;&#10;Description automatically generated">
            <a:extLst>
              <a:ext uri="{FF2B5EF4-FFF2-40B4-BE49-F238E27FC236}">
                <a16:creationId xmlns:a16="http://schemas.microsoft.com/office/drawing/2014/main" id="{ABCCD0C0-551C-A0F4-B1C8-56647874E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04" y="1683783"/>
            <a:ext cx="9565756" cy="457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16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8551B-6677-DE45-C7D5-176A281E1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94A072-8120-BE31-C034-938A6B134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C159D-656B-791F-78B5-CCDA33B53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SRF Accelerator Overview</a:t>
            </a:r>
          </a:p>
          <a:p>
            <a:pPr marL="342900" indent="-34290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RF Installation and Checkout</a:t>
            </a:r>
          </a:p>
          <a:p>
            <a:pPr marL="342900" indent="-34290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Linac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Commissioning</a:t>
            </a:r>
          </a:p>
          <a:p>
            <a:pPr marL="342900" indent="-34290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RF Performance</a:t>
            </a:r>
          </a:p>
          <a:p>
            <a:pPr marL="342900" indent="-34290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Cavity Performance</a:t>
            </a:r>
          </a:p>
          <a:p>
            <a:pPr marL="342900" indent="-34290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1297611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screen with a red circle&#10;&#10;Description automatically generated">
            <a:extLst>
              <a:ext uri="{FF2B5EF4-FFF2-40B4-BE49-F238E27FC236}">
                <a16:creationId xmlns:a16="http://schemas.microsoft.com/office/drawing/2014/main" id="{A198E031-63B5-244E-89EB-16584687C2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0096" y="1567333"/>
            <a:ext cx="4204998" cy="3041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SC </a:t>
            </a:r>
            <a:r>
              <a:rPr lang="en-US" err="1"/>
              <a:t>linac</a:t>
            </a:r>
            <a:r>
              <a:rPr lang="en-US"/>
              <a:t> based lasing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533888" y="1125667"/>
            <a:ext cx="6322873" cy="587374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sz="1800"/>
              <a:t>SXR </a:t>
            </a:r>
            <a:r>
              <a:rPr lang="en-US" sz="1800" err="1"/>
              <a:t>Undulator</a:t>
            </a:r>
            <a:r>
              <a:rPr lang="en-US" sz="1800"/>
              <a:t> lasing achieved on 8/23/23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49878" y="6400800"/>
            <a:ext cx="720082" cy="457200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929" y="1673659"/>
            <a:ext cx="4032980" cy="28462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85361" y="1125667"/>
            <a:ext cx="4067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00000"/>
              </a:lnSpc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>
                <a:sym typeface="Wingdings" panose="05000000000000000000" pitchFamily="2" charset="2"/>
              </a:rPr>
              <a:t>HXR </a:t>
            </a:r>
            <a:r>
              <a:rPr lang="en-US" err="1">
                <a:sym typeface="Wingdings" panose="05000000000000000000" pitchFamily="2" charset="2"/>
              </a:rPr>
              <a:t>Undulator</a:t>
            </a:r>
            <a:r>
              <a:rPr lang="en-US">
                <a:sym typeface="Wingdings" panose="05000000000000000000" pitchFamily="2" charset="2"/>
              </a:rPr>
              <a:t> followed on 9/6/23</a:t>
            </a:r>
          </a:p>
        </p:txBody>
      </p:sp>
      <p:pic>
        <p:nvPicPr>
          <p:cNvPr id="7" name="Picture 6" descr="A diagram of a train&#10;&#10;Description automatically generated">
            <a:extLst>
              <a:ext uri="{FF2B5EF4-FFF2-40B4-BE49-F238E27FC236}">
                <a16:creationId xmlns:a16="http://schemas.microsoft.com/office/drawing/2014/main" id="{ABCCD0C0-551C-A0F4-B1C8-56647874ED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73" b="60145"/>
          <a:stretch/>
        </p:blipFill>
        <p:spPr>
          <a:xfrm>
            <a:off x="232145" y="4607737"/>
            <a:ext cx="11249258" cy="212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08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911"/>
          <a:stretch/>
        </p:blipFill>
        <p:spPr>
          <a:xfrm>
            <a:off x="1735255" y="4834062"/>
            <a:ext cx="3324900" cy="505755"/>
          </a:xfrm>
          <a:prstGeom prst="rect">
            <a:avLst/>
          </a:prstGeom>
        </p:spPr>
      </p:pic>
      <p:pic>
        <p:nvPicPr>
          <p:cNvPr id="10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4178" y="4547360"/>
            <a:ext cx="1208680" cy="1012734"/>
          </a:xfrm>
          <a:prstGeom prst="rect">
            <a:avLst/>
          </a:prstGeom>
          <a:noFill/>
        </p:spPr>
      </p:pic>
      <p:pic>
        <p:nvPicPr>
          <p:cNvPr id="11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2169" y="5870427"/>
            <a:ext cx="1088921" cy="50570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2" name="Picture 2" descr="C:\Users\tor\Downloads\FermiLogo.ti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8354" y="5874066"/>
            <a:ext cx="1716202" cy="308317"/>
          </a:xfrm>
          <a:prstGeom prst="rect">
            <a:avLst/>
          </a:prstGeom>
          <a:noFill/>
        </p:spPr>
      </p:pic>
      <p:pic>
        <p:nvPicPr>
          <p:cNvPr id="13" name="Picture 12" descr="JLab_logo_white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798" y="4709461"/>
            <a:ext cx="2018914" cy="630356"/>
          </a:xfrm>
          <a:prstGeom prst="rect">
            <a:avLst/>
          </a:prstGeom>
        </p:spPr>
      </p:pic>
      <p:pic>
        <p:nvPicPr>
          <p:cNvPr id="14" name="Picture 13" descr="cornell university 2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382" y="5578449"/>
            <a:ext cx="914838" cy="8995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08435" y="431199"/>
            <a:ext cx="6444867" cy="78800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b="1"/>
              <a:t>Special thanks to the entire LCLS-II LLRF collaboration for all their hard work to make this possible!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6937" y="1484920"/>
            <a:ext cx="3567572" cy="25536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9465" t="8307" r="4398" b="12745"/>
          <a:stretch/>
        </p:blipFill>
        <p:spPr>
          <a:xfrm rot="10800000">
            <a:off x="8331200" y="4038601"/>
            <a:ext cx="3651813" cy="26084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201" y="279400"/>
            <a:ext cx="4099767" cy="2336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68" y="1484920"/>
            <a:ext cx="3675624" cy="29600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11A618E-97FB-2F15-093A-EC38C1D2F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2690062"/>
            <a:ext cx="2627813" cy="197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752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" t="23756" r="5934"/>
          <a:stretch/>
        </p:blipFill>
        <p:spPr>
          <a:xfrm>
            <a:off x="423427" y="1753450"/>
            <a:ext cx="5215744" cy="2051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t="31053"/>
          <a:stretch/>
        </p:blipFill>
        <p:spPr>
          <a:xfrm>
            <a:off x="6928493" y="4690803"/>
            <a:ext cx="5263507" cy="2167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673" y="1753450"/>
            <a:ext cx="4517383" cy="26426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35068" y="907140"/>
            <a:ext cx="6444867" cy="78800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b="1"/>
              <a:t>Well done to the entire LCLS-II collaboration!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CFE22E-9070-B738-61F4-D03615B02A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911"/>
          <a:stretch/>
        </p:blipFill>
        <p:spPr>
          <a:xfrm>
            <a:off x="217171" y="4834062"/>
            <a:ext cx="3324900" cy="505755"/>
          </a:xfrm>
          <a:prstGeom prst="rect">
            <a:avLst/>
          </a:prstGeom>
        </p:spPr>
      </p:pic>
      <p:pic>
        <p:nvPicPr>
          <p:cNvPr id="3" name="Picture 2" descr="C:\Documents and Settings\mcdunn\Desktop\LBNL_Full_Logo_Final.gif">
            <a:extLst>
              <a:ext uri="{FF2B5EF4-FFF2-40B4-BE49-F238E27FC236}">
                <a16:creationId xmlns:a16="http://schemas.microsoft.com/office/drawing/2014/main" id="{DB04CCB6-A267-27A6-CA74-6CF67A279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76094" y="4547360"/>
            <a:ext cx="1208680" cy="1012734"/>
          </a:xfrm>
          <a:prstGeom prst="rect">
            <a:avLst/>
          </a:prstGeom>
          <a:noFill/>
        </p:spPr>
      </p:pic>
      <p:pic>
        <p:nvPicPr>
          <p:cNvPr id="6" name="Picture 39" descr="http://inside.anl.gov/resources/standards/images/logos/ANL_H_Black.jpg">
            <a:extLst>
              <a:ext uri="{FF2B5EF4-FFF2-40B4-BE49-F238E27FC236}">
                <a16:creationId xmlns:a16="http://schemas.microsoft.com/office/drawing/2014/main" id="{22627364-1179-E7ED-A364-455E7EB00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4085" y="5870427"/>
            <a:ext cx="1088921" cy="50570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7" name="Picture 2" descr="C:\Users\tor\Downloads\FermiLogo.tiff">
            <a:extLst>
              <a:ext uri="{FF2B5EF4-FFF2-40B4-BE49-F238E27FC236}">
                <a16:creationId xmlns:a16="http://schemas.microsoft.com/office/drawing/2014/main" id="{F41B7A07-CF4D-177C-B163-338A0324D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0270" y="5874066"/>
            <a:ext cx="1716202" cy="308317"/>
          </a:xfrm>
          <a:prstGeom prst="rect">
            <a:avLst/>
          </a:prstGeom>
          <a:noFill/>
        </p:spPr>
      </p:pic>
      <p:pic>
        <p:nvPicPr>
          <p:cNvPr id="8" name="Picture 7" descr="JLab_logo_white1.jpg">
            <a:extLst>
              <a:ext uri="{FF2B5EF4-FFF2-40B4-BE49-F238E27FC236}">
                <a16:creationId xmlns:a16="http://schemas.microsoft.com/office/drawing/2014/main" id="{2907DDD7-98DF-0B59-2C69-FC5E4D03B4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714" y="4709461"/>
            <a:ext cx="2018914" cy="630356"/>
          </a:xfrm>
          <a:prstGeom prst="rect">
            <a:avLst/>
          </a:prstGeom>
        </p:spPr>
      </p:pic>
      <p:pic>
        <p:nvPicPr>
          <p:cNvPr id="17" name="Picture 16" descr="cornell university 2.gif">
            <a:extLst>
              <a:ext uri="{FF2B5EF4-FFF2-40B4-BE49-F238E27FC236}">
                <a16:creationId xmlns:a16="http://schemas.microsoft.com/office/drawing/2014/main" id="{A54695FE-98D0-E3DC-5924-3E953F12E0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298" y="5578449"/>
            <a:ext cx="914838" cy="89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7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3FDE7-99C6-D452-1CE1-AF62C2D1C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076701" y="2114550"/>
            <a:ext cx="4067174" cy="830997"/>
          </a:xfrm>
          <a:prstGeom prst="rect">
            <a:avLst/>
          </a:prstGeom>
          <a:solidFill>
            <a:schemeClr val="accent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>
                <a:solidFill>
                  <a:schemeClr val="bg1"/>
                </a:solidFill>
              </a:rPr>
              <a:t>감사합니다</a:t>
            </a:r>
            <a:endParaRPr lang="en-US" sz="4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49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506785-622A-72A5-083E-2DAB10D3A6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6921" y="1203690"/>
            <a:ext cx="10306878" cy="326892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Available cryoplant capacity (~850 W of capacity at 3.5 GeV in current configuration)</a:t>
            </a:r>
          </a:p>
          <a:p>
            <a:pPr marL="809625" lvl="1" indent="-342900"/>
            <a:r>
              <a:rPr lang="en-US" sz="1800"/>
              <a:t>Higher than expected static heat load: additional ~250 W of static heat due to a helium line leak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Cavity Q</a:t>
            </a:r>
            <a:r>
              <a:rPr lang="en-US" sz="2000" baseline="-2500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</a:p>
          <a:p>
            <a:pPr marL="809625" lvl="1" indent="-342900"/>
            <a:r>
              <a:rPr lang="en-US" sz="1800"/>
              <a:t>Fast cool down was required to achieve sufficient Q</a:t>
            </a:r>
            <a:r>
              <a:rPr lang="en-US" sz="1800" baseline="-25000"/>
              <a:t>0</a:t>
            </a:r>
            <a:r>
              <a:rPr lang="en-US" sz="1800"/>
              <a:t> to achieve 3.5 GeV</a:t>
            </a:r>
          </a:p>
          <a:p>
            <a:pPr marL="809625" lvl="1" indent="-342900"/>
            <a:r>
              <a:rPr lang="en-US" sz="1800"/>
              <a:t>Significant room for improvement available: degauss of additional CMs indicates &gt;2.7x10</a:t>
            </a:r>
            <a:r>
              <a:rPr lang="en-US" sz="1800" baseline="30000"/>
              <a:t>10</a:t>
            </a:r>
            <a:r>
              <a:rPr lang="en-US" sz="1800"/>
              <a:t> can be achieved on every CM to further increase cryoplant margin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Available cavity gradient (4.9 GV total commissioned voltage, lose some of that to phasing and beam dynamics required)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F56E27-AD93-459A-68E1-163BF55DD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Limits for Achievable Beam Energy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769A33-4286-05E5-114C-50E8614DF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04731E-E343-C58B-C83F-B9D0373025DC}"/>
              </a:ext>
            </a:extLst>
          </p:cNvPr>
          <p:cNvSpPr txBox="1"/>
          <p:nvPr/>
        </p:nvSpPr>
        <p:spPr>
          <a:xfrm>
            <a:off x="800099" y="4552159"/>
            <a:ext cx="10553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8C1515"/>
                </a:solidFill>
              </a:rPr>
              <a:t>With available cryoplant capacity, current cavity Q</a:t>
            </a:r>
            <a:r>
              <a:rPr lang="en-US" sz="2000" baseline="-25000">
                <a:solidFill>
                  <a:srgbClr val="8C1515"/>
                </a:solidFill>
              </a:rPr>
              <a:t>0</a:t>
            </a:r>
            <a:r>
              <a:rPr lang="en-US" sz="2000">
                <a:solidFill>
                  <a:srgbClr val="8C1515"/>
                </a:solidFill>
              </a:rPr>
              <a:t>’s, and available gradient, 4 GeV may be reached with approximately ~200 W of cryoplant margin remaining</a:t>
            </a:r>
          </a:p>
        </p:txBody>
      </p:sp>
    </p:spTree>
    <p:extLst>
      <p:ext uri="{BB962C8B-B14F-4D97-AF65-F5344CB8AC3E}">
        <p14:creationId xmlns:p14="http://schemas.microsoft.com/office/powerpoint/2010/main" val="4207658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DE593D-0659-3F33-596E-E5D5F6AAA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Backup: How to Achieve 4 GeV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83DFA2-F325-72D0-0B50-44B158421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A6572C2-4B00-2B10-C3F5-D10307D47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317325"/>
              </p:ext>
            </p:extLst>
          </p:nvPr>
        </p:nvGraphicFramePr>
        <p:xfrm>
          <a:off x="590550" y="999913"/>
          <a:ext cx="11010900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6683794">
                  <a:extLst>
                    <a:ext uri="{9D8B030D-6E8A-4147-A177-3AD203B41FA5}">
                      <a16:colId xmlns:a16="http://schemas.microsoft.com/office/drawing/2014/main" val="3623489671"/>
                    </a:ext>
                  </a:extLst>
                </a:gridCol>
                <a:gridCol w="4327106">
                  <a:extLst>
                    <a:ext uri="{9D8B030D-6E8A-4147-A177-3AD203B41FA5}">
                      <a16:colId xmlns:a16="http://schemas.microsoft.com/office/drawing/2014/main" val="1595232966"/>
                    </a:ext>
                  </a:extLst>
                </a:gridCol>
              </a:tblGrid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>
                          <a:latin typeface="+mn-lt"/>
                        </a:rPr>
                        <a:t>Parameter</a:t>
                      </a:r>
                    </a:p>
                  </a:txBody>
                  <a:tcPr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>
                          <a:latin typeface="+mn-lt"/>
                        </a:rPr>
                        <a:t>Value</a:t>
                      </a:r>
                    </a:p>
                  </a:txBody>
                  <a:tcPr anchor="ctr">
                    <a:solidFill>
                      <a:srgbClr val="8C1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622720"/>
                  </a:ext>
                </a:extLst>
              </a:tr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>
                          <a:latin typeface="+mn-lt"/>
                        </a:rPr>
                        <a:t>Beam Energy as of 9/22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>
                          <a:latin typeface="+mn-lt"/>
                        </a:rPr>
                        <a:t>3.75 GeV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3135410"/>
                  </a:ext>
                </a:extLst>
              </a:tr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b="0">
                          <a:latin typeface="+mn-lt"/>
                        </a:rPr>
                        <a:t>Remaining Cryogenic Capacity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b="0">
                          <a:latin typeface="+mn-lt"/>
                        </a:rPr>
                        <a:t>~600 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633861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+mn-lt"/>
                        </a:rPr>
                        <a:t>Available Headroom Reduction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+mn-lt"/>
                        </a:rPr>
                        <a:t>40 MeV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0237724"/>
                  </a:ext>
                </a:extLst>
              </a:tr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>
                          <a:latin typeface="+mn-lt"/>
                        </a:rPr>
                        <a:t>Remaining Cavity Voltage in L3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>
                          <a:latin typeface="+mn-lt"/>
                        </a:rPr>
                        <a:t>~300 MV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6782999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+mn-lt"/>
                        </a:rPr>
                        <a:t>Estimated Reduction in </a:t>
                      </a:r>
                      <a:r>
                        <a:rPr lang="en-US" sz="2000" err="1">
                          <a:latin typeface="+mn-lt"/>
                        </a:rPr>
                        <a:t>Cryo</a:t>
                      </a:r>
                      <a:r>
                        <a:rPr lang="en-US" sz="2000">
                          <a:latin typeface="+mn-lt"/>
                        </a:rPr>
                        <a:t> Capacity by Increasing L3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+mn-lt"/>
                        </a:rPr>
                        <a:t>~340 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369244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8C1515"/>
                          </a:solidFill>
                          <a:latin typeface="+mn-lt"/>
                        </a:rPr>
                        <a:t>Final Beam 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8C1515"/>
                          </a:solidFill>
                          <a:latin typeface="+mn-lt"/>
                        </a:rPr>
                        <a:t>4.09 GeV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23463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8C1515"/>
                          </a:solidFill>
                          <a:latin typeface="+mn-lt"/>
                        </a:rPr>
                        <a:t>Remaining </a:t>
                      </a:r>
                      <a:r>
                        <a:rPr lang="en-US" sz="2800" b="1" err="1">
                          <a:solidFill>
                            <a:srgbClr val="8C1515"/>
                          </a:solidFill>
                          <a:latin typeface="+mn-lt"/>
                        </a:rPr>
                        <a:t>Cryo</a:t>
                      </a:r>
                      <a:r>
                        <a:rPr lang="en-US" sz="2800" b="1">
                          <a:solidFill>
                            <a:srgbClr val="8C1515"/>
                          </a:solidFill>
                          <a:latin typeface="+mn-lt"/>
                        </a:rPr>
                        <a:t> Capacity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8C1515"/>
                          </a:solidFill>
                          <a:latin typeface="+mn-lt"/>
                        </a:rPr>
                        <a:t>~260 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39881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E84A777-26A5-FD76-9FA8-1A31934BD8A9}"/>
              </a:ext>
            </a:extLst>
          </p:cNvPr>
          <p:cNvSpPr txBox="1"/>
          <p:nvPr/>
        </p:nvSpPr>
        <p:spPr>
          <a:xfrm>
            <a:off x="2355850" y="5246254"/>
            <a:ext cx="924560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/>
              <a:t>Energy can be further increased by one or more of the following: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/>
              <a:t>Increase energy at BC2 to 1.6 GeV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/>
              <a:t>Reduction in L2 Overhead and/or chirp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err="1"/>
              <a:t>Multipacting</a:t>
            </a:r>
            <a:r>
              <a:rPr lang="en-US" sz="2000"/>
              <a:t> processing in L3</a:t>
            </a:r>
          </a:p>
          <a:p>
            <a:pPr marL="342900" indent="-342900">
              <a:buFont typeface="+mj-lt"/>
              <a:buAutoNum type="arabicPeriod"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65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67A90D-5CC3-B122-1319-1A39350D7F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3791" y="974338"/>
            <a:ext cx="6287896" cy="2680061"/>
          </a:xfrm>
        </p:spPr>
        <p:txBody>
          <a:bodyPr/>
          <a:lstStyle/>
          <a:p>
            <a:pPr marL="285750" indent="-28575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Repetition rate is set in the control system and verified by the last BPM prior to the beam dump</a:t>
            </a:r>
          </a:p>
          <a:p>
            <a:pPr marL="285750" indent="-28575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Repetition rate was ramped up to 93 kHz on 6/7 for the first time</a:t>
            </a:r>
          </a:p>
          <a:p>
            <a:pPr marL="285750" indent="-28575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Subsequent measurements were carried out at half the rate but at same beam power for additional testing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2A7F89-1A54-9318-1160-28C4074D7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Demonstration of Threshold Repetition Rate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BB55A-7FC3-EDBC-CAF9-F185DB7BE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0363-7E9F-BF4A-894A-A30319D3939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B7A946-D089-14D5-BBFC-332E2D55DF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1" r="2111"/>
          <a:stretch/>
        </p:blipFill>
        <p:spPr>
          <a:xfrm>
            <a:off x="7215809" y="2158285"/>
            <a:ext cx="4680357" cy="3420655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185DB5-1FB5-69D8-6B60-544DB9ED8240}"/>
              </a:ext>
            </a:extLst>
          </p:cNvPr>
          <p:cNvSpPr txBox="1"/>
          <p:nvPr/>
        </p:nvSpPr>
        <p:spPr>
          <a:xfrm>
            <a:off x="7215808" y="1707258"/>
            <a:ext cx="4680357" cy="3847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Pulse Spacing Measurement on Last BPM</a:t>
            </a:r>
          </a:p>
        </p:txBody>
      </p:sp>
      <p:pic>
        <p:nvPicPr>
          <p:cNvPr id="10" name="Picture 9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B41518D9-62D4-7B28-DD80-D9A5489D6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361" y="3537268"/>
            <a:ext cx="4443831" cy="311068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BDFC82-6541-8CAD-0468-7F3A13DDC950}"/>
              </a:ext>
            </a:extLst>
          </p:cNvPr>
          <p:cNvSpPr txBox="1"/>
          <p:nvPr/>
        </p:nvSpPr>
        <p:spPr>
          <a:xfrm>
            <a:off x="7215808" y="5673230"/>
            <a:ext cx="4680358" cy="677108"/>
          </a:xfrm>
          <a:prstGeom prst="rect">
            <a:avLst/>
          </a:prstGeom>
          <a:solidFill>
            <a:srgbClr val="8C1515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Spacing of ~10.7 µs between pulses demonstrates 93 kHZ</a:t>
            </a:r>
          </a:p>
        </p:txBody>
      </p:sp>
    </p:spTree>
    <p:extLst>
      <p:ext uri="{BB962C8B-B14F-4D97-AF65-F5344CB8AC3E}">
        <p14:creationId xmlns:p14="http://schemas.microsoft.com/office/powerpoint/2010/main" val="1653585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58" y="1016989"/>
            <a:ext cx="11514084" cy="338250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SRF Accelerator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0363-7E9F-BF4A-894A-A30319D3939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715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04" y="1023201"/>
            <a:ext cx="11514084" cy="338250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948" y="266701"/>
            <a:ext cx="10496550" cy="632152"/>
          </a:xfrm>
        </p:spPr>
        <p:txBody>
          <a:bodyPr/>
          <a:lstStyle/>
          <a:p>
            <a:r>
              <a:rPr lang="en-US"/>
              <a:t>SRF Accelerator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0363-7E9F-BF4A-894A-A30319D3939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pic>
        <p:nvPicPr>
          <p:cNvPr id="13" name="Picture 2" descr="C:\Data Files\LCLS-II\Layout Info\image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7304">
            <a:off x="213528" y="4195563"/>
            <a:ext cx="3707302" cy="185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54679" y="5699775"/>
            <a:ext cx="161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Photocathode Gun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750 keV electrons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DD3F39-405C-7A3E-1B0B-D07DAB55D80D}"/>
              </a:ext>
            </a:extLst>
          </p:cNvPr>
          <p:cNvSpPr/>
          <p:nvPr/>
        </p:nvSpPr>
        <p:spPr>
          <a:xfrm>
            <a:off x="418404" y="1023200"/>
            <a:ext cx="11512296" cy="338328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197306" y="1646260"/>
            <a:ext cx="4156494" cy="1354217"/>
          </a:xfrm>
          <a:prstGeom prst="rect">
            <a:avLst/>
          </a:prstGeom>
          <a:solidFill>
            <a:srgbClr val="8C1515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RF Photocathode Gun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35</a:t>
            </a:r>
            <a:r>
              <a:rPr lang="en-US" sz="2400" b="1">
                <a:solidFill>
                  <a:prstClr val="white"/>
                </a:solidFill>
                <a:latin typeface="Lato"/>
                <a:ea typeface="Lato"/>
                <a:cs typeface="Lato"/>
              </a:rPr>
              <a:t> 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1.3 GHz Cryomodules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2</a:t>
            </a:r>
            <a:r>
              <a:rPr lang="en-US" sz="2400" b="1">
                <a:solidFill>
                  <a:prstClr val="white"/>
                </a:solidFill>
                <a:latin typeface="Lato"/>
                <a:ea typeface="Lato"/>
                <a:cs typeface="Lato"/>
              </a:rPr>
              <a:t> 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</a:t>
            </a:r>
            <a:r>
              <a:rPr lang="en-US" sz="2400" b="1">
                <a:solidFill>
                  <a:prstClr val="white"/>
                </a:solidFill>
                <a:latin typeface="Lato"/>
                <a:ea typeface="Lato"/>
                <a:cs typeface="Lato"/>
              </a:rPr>
              <a:t>   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3.9 GHz Cryomodules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156" y="3684721"/>
            <a:ext cx="8263792" cy="2663070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954131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Relevant Performance Metrics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0AF6A65-BF5E-9E9C-8BB0-E266AF4C77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322091"/>
              </p:ext>
            </p:extLst>
          </p:nvPr>
        </p:nvGraphicFramePr>
        <p:xfrm>
          <a:off x="800103" y="1095441"/>
          <a:ext cx="10298594" cy="5449134"/>
        </p:xfrm>
        <a:graphic>
          <a:graphicData uri="http://schemas.openxmlformats.org/drawingml/2006/table">
            <a:tbl>
              <a:tblPr/>
              <a:tblGrid>
                <a:gridCol w="3916871">
                  <a:extLst>
                    <a:ext uri="{9D8B030D-6E8A-4147-A177-3AD203B41FA5}">
                      <a16:colId xmlns:a16="http://schemas.microsoft.com/office/drawing/2014/main" val="3363026276"/>
                    </a:ext>
                  </a:extLst>
                </a:gridCol>
                <a:gridCol w="2160105">
                  <a:extLst>
                    <a:ext uri="{9D8B030D-6E8A-4147-A177-3AD203B41FA5}">
                      <a16:colId xmlns:a16="http://schemas.microsoft.com/office/drawing/2014/main" val="615868576"/>
                    </a:ext>
                  </a:extLst>
                </a:gridCol>
                <a:gridCol w="1953955">
                  <a:extLst>
                    <a:ext uri="{9D8B030D-6E8A-4147-A177-3AD203B41FA5}">
                      <a16:colId xmlns:a16="http://schemas.microsoft.com/office/drawing/2014/main" val="105432013"/>
                    </a:ext>
                  </a:extLst>
                </a:gridCol>
                <a:gridCol w="2267663">
                  <a:extLst>
                    <a:ext uri="{9D8B030D-6E8A-4147-A177-3AD203B41FA5}">
                      <a16:colId xmlns:a16="http://schemas.microsoft.com/office/drawing/2014/main" val="2044424573"/>
                    </a:ext>
                  </a:extLst>
                </a:gridCol>
              </a:tblGrid>
              <a:tr h="40758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Performance Measure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Threshold </a:t>
                      </a:r>
                    </a:p>
                    <a:p>
                      <a:pPr algn="ctr" fontAlgn="base"/>
                      <a:r>
                        <a:rPr lang="en-US" sz="1050" b="1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(5 kW beam)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Final</a:t>
                      </a:r>
                      <a:r>
                        <a:rPr lang="en-US" sz="1600" b="1" i="0" baseline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o</a:t>
                      </a:r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bjective </a:t>
                      </a:r>
                    </a:p>
                    <a:p>
                      <a:pPr algn="ctr" fontAlgn="base"/>
                      <a:r>
                        <a:rPr lang="en-US" sz="1050" b="1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(120 kW beam)</a:t>
                      </a: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Measurements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409044"/>
                  </a:ext>
                </a:extLst>
              </a:tr>
              <a:tr h="38465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Variable gap undulators​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2 (soft and hard x‑ray)​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2 (soft and hard x‑ray)​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​</a:t>
                      </a: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2464548"/>
                  </a:ext>
                </a:extLst>
              </a:tr>
              <a:tr h="312476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Superconducting </a:t>
                      </a:r>
                      <a:r>
                        <a:rPr lang="en-US" sz="1600" b="1" i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linac</a:t>
                      </a:r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-based FEL system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​</a:t>
                      </a: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596970"/>
                  </a:ext>
                </a:extLst>
              </a:tr>
              <a:tr h="40409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Superconducting linac electron beam energy​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3.5 GeV​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≥ 4 GeV​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Spectrometer bend (magnet strength, screen)​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778180"/>
                  </a:ext>
                </a:extLst>
              </a:tr>
              <a:tr h="2361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Electron bunch repetition rate​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93 kHz​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929 kHz​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BPM’s, laser rate​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4307083"/>
                  </a:ext>
                </a:extLst>
              </a:tr>
              <a:tr h="2361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Superconducting linac charge per bunch​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0.02 nC​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base" latinLnBrk="0" hangingPunct="1"/>
                      <a:r>
                        <a:rPr lang="en-US" sz="1100" b="0" i="0" kern="120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+mn-ea"/>
                          <a:cs typeface="+mn-cs"/>
                        </a:rPr>
                        <a:t>0.1 </a:t>
                      </a:r>
                      <a:r>
                        <a:rPr lang="en-US" sz="1100" b="0" i="0" kern="120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+mn-ea"/>
                          <a:cs typeface="+mn-cs"/>
                        </a:rPr>
                        <a:t>nC</a:t>
                      </a:r>
                      <a:r>
                        <a:rPr lang="en-US" sz="1100" b="0" i="0" kern="120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+mn-ea"/>
                          <a:cs typeface="+mn-cs"/>
                        </a:rPr>
                        <a:t>​</a:t>
                      </a: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Toroid, Faraday cup​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809068"/>
                  </a:ext>
                </a:extLst>
              </a:tr>
              <a:tr h="38465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Photon beam energy range​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250–3,800 eV​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base" latinLnBrk="0" hangingPunct="1"/>
                      <a:r>
                        <a:rPr lang="en-US" sz="1100" b="0" i="0" kern="120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+mn-ea"/>
                          <a:cs typeface="+mn-cs"/>
                        </a:rPr>
                        <a:t>200–5,000 eV​</a:t>
                      </a: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Absorption edges, spectrometer​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312876"/>
                  </a:ext>
                </a:extLst>
              </a:tr>
              <a:tr h="2361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High repetition rate capable end stations​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≥ 1​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base" latinLnBrk="0" hangingPunct="1"/>
                      <a:r>
                        <a:rPr lang="en-US" sz="1100" b="0" i="0" kern="120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  <a:ea typeface="+mn-ea"/>
                          <a:cs typeface="+mn-cs"/>
                        </a:rPr>
                        <a:t>≥ 2​</a:t>
                      </a: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N/A​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1399277"/>
                  </a:ext>
                </a:extLst>
              </a:tr>
              <a:tr h="538765">
                <a:tc>
                  <a:txBody>
                    <a:bodyPr/>
                    <a:lstStyle/>
                    <a:p>
                      <a:pPr algn="l" fontAlgn="base"/>
                      <a:r>
                        <a:rPr lang="it-IT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FEL photon quantity (10</a:t>
                      </a:r>
                      <a:r>
                        <a:rPr lang="it-IT" sz="900" b="0" i="0" baseline="3000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-3</a:t>
                      </a:r>
                      <a:r>
                        <a:rPr lang="it-IT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BW) per bunch​</a:t>
                      </a:r>
                      <a:endParaRPr lang="it-IT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5x10</a:t>
                      </a:r>
                      <a:r>
                        <a:rPr lang="en-US" sz="900" b="0" i="0" baseline="3000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8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(10x spontaneous) @2,500 eV​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&gt; 10</a:t>
                      </a:r>
                      <a:r>
                        <a:rPr lang="en-US" sz="900" b="0" i="0" baseline="3000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11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@ 3,800 eV​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Gas energy monitor, GMD, Spectrometer​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8588851"/>
                  </a:ext>
                </a:extLst>
              </a:tr>
              <a:tr h="343017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Normal conducting </a:t>
                      </a:r>
                      <a:r>
                        <a:rPr lang="en-US" sz="1800" b="1" i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linac</a:t>
                      </a:r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-based system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100" b="1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​</a:t>
                      </a: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670983"/>
                  </a:ext>
                </a:extLst>
              </a:tr>
              <a:tr h="40409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Normal conducting linac electron beam energy​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13.6 GeV​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15 GeV​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Spectrometer bend (magnet strength, screen)​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697282"/>
                  </a:ext>
                </a:extLst>
              </a:tr>
              <a:tr h="2361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Electron bunch repetition rate​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120 Hz​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120 Hz​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BPM’s, laser rate​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0005715"/>
                  </a:ext>
                </a:extLst>
              </a:tr>
              <a:tr h="2361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Normal conducting linac charge per bunch​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0.1 nC​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0.25 nC​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Toroid, Faraday cup​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3807739"/>
                  </a:ext>
                </a:extLst>
              </a:tr>
              <a:tr h="38465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Photon beam energy range​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1–15 </a:t>
                      </a:r>
                      <a:r>
                        <a:rPr lang="en-US" sz="1100" b="0" i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keV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1–25k eV​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Absorption edges, spectrometer​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023281"/>
                  </a:ext>
                </a:extLst>
              </a:tr>
              <a:tr h="2361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Low repetition rate capable end stations​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≥ 2​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≥ 3​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N/A​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796723"/>
                  </a:ext>
                </a:extLst>
              </a:tr>
              <a:tr h="404098">
                <a:tc>
                  <a:txBody>
                    <a:bodyPr/>
                    <a:lstStyle/>
                    <a:p>
                      <a:pPr algn="l" fontAlgn="base"/>
                      <a:r>
                        <a:rPr lang="it-IT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FEL photon quantity (10</a:t>
                      </a:r>
                      <a:r>
                        <a:rPr lang="it-IT" sz="900" b="0" i="0" baseline="3000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-3</a:t>
                      </a:r>
                      <a:r>
                        <a:rPr lang="it-IT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BW</a:t>
                      </a:r>
                      <a:r>
                        <a:rPr lang="it-IT" sz="900" b="0" i="0" baseline="3000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a</a:t>
                      </a:r>
                      <a:r>
                        <a:rPr lang="it-IT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) per bunch​</a:t>
                      </a:r>
                      <a:endParaRPr lang="it-IT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10</a:t>
                      </a:r>
                      <a:r>
                        <a:rPr lang="en-US" sz="900" b="0" i="0" baseline="3000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10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(lasing @ 15 keV)​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&gt; 10</a:t>
                      </a:r>
                      <a:r>
                        <a:rPr lang="en-US" sz="900" b="0" i="0" baseline="3000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12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 @ 15 keV​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0"/>
                        </a:rPr>
                        <a:t>Gas energy monitor, GMD, Spectrometer​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8016" marR="68016" marT="34008" marB="34008" anchor="ctr">
                    <a:lnL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8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08962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7AD81C1-1663-8E8D-0BB2-0298DF924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988" y="12874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2F08B67-9166-3CC9-5E1F-C06C350CFE8A}"/>
              </a:ext>
            </a:extLst>
          </p:cNvPr>
          <p:cNvSpPr/>
          <p:nvPr/>
        </p:nvSpPr>
        <p:spPr>
          <a:xfrm>
            <a:off x="800101" y="2221863"/>
            <a:ext cx="6105124" cy="1309206"/>
          </a:xfrm>
          <a:prstGeom prst="roundRect">
            <a:avLst/>
          </a:prstGeom>
          <a:noFill/>
          <a:ln w="57150">
            <a:solidFill>
              <a:srgbClr val="8C1515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9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11718F-B78B-E0CF-7067-620F8A0D2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Cryomodule Production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0646F-0D20-5095-A3CB-2F506ADAB7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26B740-566F-0891-9BD1-686F1961E7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1372" y="1545949"/>
            <a:ext cx="4442400" cy="2499129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7EB609-E261-C3B6-D716-3D921B845F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"/>
          <a:stretch/>
        </p:blipFill>
        <p:spPr>
          <a:xfrm>
            <a:off x="3421371" y="4148799"/>
            <a:ext cx="4442400" cy="2499150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893F00-E253-0CAE-1E0B-6834CEE1C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60" y="1558851"/>
            <a:ext cx="2374992" cy="3166656"/>
          </a:xfrm>
          <a:prstGeom prst="rect">
            <a:avLst/>
          </a:prstGeom>
          <a:effectLst/>
        </p:spPr>
      </p:pic>
      <p:pic>
        <p:nvPicPr>
          <p:cNvPr id="9" name="Picture 8" descr="IMG_2792.jpg">
            <a:extLst>
              <a:ext uri="{FF2B5EF4-FFF2-40B4-BE49-F238E27FC236}">
                <a16:creationId xmlns:a16="http://schemas.microsoft.com/office/drawing/2014/main" id="{F55181BB-E6EB-6D13-953D-99D59584C3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"/>
          <a:stretch/>
        </p:blipFill>
        <p:spPr>
          <a:xfrm>
            <a:off x="8376291" y="1558851"/>
            <a:ext cx="3211818" cy="4284566"/>
          </a:xfrm>
          <a:prstGeom prst="rect">
            <a:avLst/>
          </a:prstGeom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0E6D93-2983-846D-8260-EFE5E7D131E0}"/>
              </a:ext>
            </a:extLst>
          </p:cNvPr>
          <p:cNvSpPr txBox="1"/>
          <p:nvPr/>
        </p:nvSpPr>
        <p:spPr>
          <a:xfrm>
            <a:off x="533860" y="1041318"/>
            <a:ext cx="2374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String Assembly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9249BF-900F-845E-C839-CE11133B1412}"/>
              </a:ext>
            </a:extLst>
          </p:cNvPr>
          <p:cNvSpPr txBox="1"/>
          <p:nvPr/>
        </p:nvSpPr>
        <p:spPr>
          <a:xfrm>
            <a:off x="3294252" y="1041318"/>
            <a:ext cx="444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Cryomodule Construction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041B8E-C43F-C6A2-4907-E13C794E0466}"/>
              </a:ext>
            </a:extLst>
          </p:cNvPr>
          <p:cNvSpPr txBox="1"/>
          <p:nvPr/>
        </p:nvSpPr>
        <p:spPr>
          <a:xfrm>
            <a:off x="8376291" y="998628"/>
            <a:ext cx="3211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CM Testing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CA3027F6-4746-3784-177D-395FFDD14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860" y="5002146"/>
            <a:ext cx="2374991" cy="507654"/>
          </a:xfrm>
          <a:prstGeom prst="rect">
            <a:avLst/>
          </a:prstGeom>
        </p:spPr>
      </p:pic>
      <p:pic>
        <p:nvPicPr>
          <p:cNvPr id="10" name="Picture 9" descr="A logo with a red circle&#10;&#10;Description automatically generated">
            <a:extLst>
              <a:ext uri="{FF2B5EF4-FFF2-40B4-BE49-F238E27FC236}">
                <a16:creationId xmlns:a16="http://schemas.microsoft.com/office/drawing/2014/main" id="{E8276C06-230A-3FB9-145E-A36B794277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97"/>
          <a:stretch/>
        </p:blipFill>
        <p:spPr>
          <a:xfrm>
            <a:off x="533859" y="5750979"/>
            <a:ext cx="2374992" cy="75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27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D52CDE-5957-1D73-8226-29BC7CC35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Installation System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9E07AA-B5B5-31A9-FD9F-D6329B6AD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 descr="A picture containing building, steel, industry, indoor&#10;&#10;Description automatically generated">
            <a:extLst>
              <a:ext uri="{FF2B5EF4-FFF2-40B4-BE49-F238E27FC236}">
                <a16:creationId xmlns:a16="http://schemas.microsoft.com/office/drawing/2014/main" id="{81245DFC-990D-7684-6D88-481CBDFFF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82" b="19449"/>
          <a:stretch/>
        </p:blipFill>
        <p:spPr>
          <a:xfrm>
            <a:off x="555142" y="1467432"/>
            <a:ext cx="10825295" cy="3967667"/>
          </a:xfrm>
          <a:prstGeom prst="rect">
            <a:avLst/>
          </a:prstGeom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A15D1C-AA95-B7AB-1A1A-0B7CB98508DD}"/>
              </a:ext>
            </a:extLst>
          </p:cNvPr>
          <p:cNvSpPr txBox="1"/>
          <p:nvPr/>
        </p:nvSpPr>
        <p:spPr>
          <a:xfrm>
            <a:off x="555142" y="996242"/>
            <a:ext cx="8013014" cy="461665"/>
          </a:xfrm>
          <a:prstGeom prst="rect">
            <a:avLst/>
          </a:prstGeom>
          <a:solidFill>
            <a:srgbClr val="8C1515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Cryomodule Installation Completed in 2021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70" y="2026485"/>
            <a:ext cx="6425913" cy="44981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ight Arrow 9"/>
          <p:cNvSpPr/>
          <p:nvPr/>
        </p:nvSpPr>
        <p:spPr>
          <a:xfrm rot="2520913">
            <a:off x="1887416" y="3488867"/>
            <a:ext cx="2097205" cy="338994"/>
          </a:xfrm>
          <a:prstGeom prst="rightArrow">
            <a:avLst/>
          </a:prstGeom>
          <a:solidFill>
            <a:srgbClr val="B83A4B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1614037" y="3658018"/>
            <a:ext cx="178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5">
                    <a:lumMod val="75000"/>
                  </a:schemeClr>
                </a:solidFill>
              </a:rPr>
              <a:t>2-3 K/</a:t>
            </a:r>
            <a:r>
              <a:rPr lang="en-US" b="1" err="1">
                <a:solidFill>
                  <a:schemeClr val="accent5">
                    <a:lumMod val="75000"/>
                  </a:schemeClr>
                </a:solidFill>
              </a:rPr>
              <a:t>hr</a:t>
            </a:r>
            <a:endParaRPr lang="en-US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26759" y="1701408"/>
            <a:ext cx="3402812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50" b="1" err="1">
                <a:solidFill>
                  <a:srgbClr val="8C1515"/>
                </a:solidFill>
                <a:latin typeface="Lato" panose="020B0604020202020204" charset="0"/>
              </a:rPr>
              <a:t>Cooldown</a:t>
            </a:r>
            <a:r>
              <a:rPr lang="en-US" sz="1350" b="1">
                <a:solidFill>
                  <a:srgbClr val="8C1515"/>
                </a:solidFill>
                <a:latin typeface="Lato" panose="020B0604020202020204" charset="0"/>
              </a:rPr>
              <a:t> began in early 2022</a:t>
            </a:r>
          </a:p>
        </p:txBody>
      </p:sp>
    </p:spTree>
    <p:extLst>
      <p:ext uri="{BB962C8B-B14F-4D97-AF65-F5344CB8AC3E}">
        <p14:creationId xmlns:p14="http://schemas.microsoft.com/office/powerpoint/2010/main" val="279597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D52CDE-5957-1D73-8226-29BC7CC35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HPRF / LLRF Installation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9E07AA-B5B5-31A9-FD9F-D6329B6AD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b="12821"/>
          <a:stretch/>
        </p:blipFill>
        <p:spPr>
          <a:xfrm>
            <a:off x="6957468" y="12700"/>
            <a:ext cx="5225008" cy="3701047"/>
          </a:xfrm>
          <a:prstGeom prst="rect">
            <a:avLst/>
          </a:prstGeom>
        </p:spPr>
      </p:pic>
      <p:sp>
        <p:nvSpPr>
          <p:cNvPr id="10" name="CustomShape 40"/>
          <p:cNvSpPr/>
          <p:nvPr/>
        </p:nvSpPr>
        <p:spPr>
          <a:xfrm>
            <a:off x="190562" y="898853"/>
            <a:ext cx="4650806" cy="58667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>
            <a:normAutofit fontScale="85000" lnSpcReduction="10000"/>
          </a:bodyPr>
          <a:lstStyle/>
          <a:p>
            <a:pPr indent="-287993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pc="-1">
                <a:solidFill>
                  <a:srgbClr val="000000"/>
                </a:solidFill>
                <a:latin typeface="Calibri"/>
                <a:ea typeface="DejaVu Sans"/>
              </a:rPr>
              <a:t>77 total LLRF racks, each rack contains entire field control system for 4 superconducting cavities</a:t>
            </a:r>
          </a:p>
          <a:p>
            <a:pPr indent="-287993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pc="-1">
                <a:solidFill>
                  <a:srgbClr val="000000"/>
                </a:solidFill>
                <a:latin typeface="Calibri"/>
                <a:ea typeface="DejaVu Sans"/>
              </a:rPr>
              <a:t>296 HPRF Solid State Amplifiers (SSAs)</a:t>
            </a:r>
          </a:p>
          <a:p>
            <a:pPr indent="-287993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pc="-1">
                <a:solidFill>
                  <a:srgbClr val="000000"/>
                </a:solidFill>
                <a:latin typeface="Calibri"/>
                <a:ea typeface="DejaVu Sans"/>
              </a:rPr>
              <a:t>236 RF field control chassis (RFS or PRC)​</a:t>
            </a:r>
            <a:endParaRPr lang="en-US" sz="2400" spc="-1">
              <a:latin typeface="Arial"/>
            </a:endParaRPr>
          </a:p>
          <a:p>
            <a:pPr indent="-287993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pc="-1">
                <a:solidFill>
                  <a:srgbClr val="000000"/>
                </a:solidFill>
                <a:latin typeface="Calibri"/>
                <a:ea typeface="DejaVu Sans"/>
              </a:rPr>
              <a:t>74 cryomodule cavity resonance control chassis​</a:t>
            </a:r>
            <a:endParaRPr lang="en-US" sz="2400" spc="-1">
              <a:latin typeface="Arial"/>
            </a:endParaRPr>
          </a:p>
          <a:p>
            <a:pPr indent="-287993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pc="-1">
                <a:solidFill>
                  <a:srgbClr val="000000"/>
                </a:solidFill>
                <a:latin typeface="Calibri"/>
                <a:ea typeface="DejaVu Sans"/>
              </a:rPr>
              <a:t>78 power distribution chassis​</a:t>
            </a:r>
            <a:endParaRPr lang="en-US" sz="2400" spc="-1">
              <a:latin typeface="Arial"/>
            </a:endParaRPr>
          </a:p>
          <a:p>
            <a:pPr indent="-287993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pc="-1">
                <a:solidFill>
                  <a:srgbClr val="000000"/>
                </a:solidFill>
                <a:latin typeface="Calibri"/>
                <a:ea typeface="DejaVu Sans"/>
              </a:rPr>
              <a:t>84 LO timing distribution chassis​</a:t>
            </a:r>
            <a:endParaRPr lang="en-US" sz="2400" spc="-1">
              <a:latin typeface="Arial"/>
            </a:endParaRPr>
          </a:p>
          <a:p>
            <a:pPr indent="-287993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pc="-1">
                <a:solidFill>
                  <a:srgbClr val="000000"/>
                </a:solidFill>
                <a:latin typeface="Calibri"/>
              </a:rPr>
              <a:t>1536 </a:t>
            </a:r>
            <a:r>
              <a:rPr lang="en-US" sz="2400" spc="-1" err="1">
                <a:solidFill>
                  <a:srgbClr val="000000"/>
                </a:solidFill>
                <a:latin typeface="Calibri"/>
              </a:rPr>
              <a:t>heliax</a:t>
            </a:r>
            <a:r>
              <a:rPr lang="en-US" sz="2400" spc="-1">
                <a:solidFill>
                  <a:srgbClr val="000000"/>
                </a:solidFill>
                <a:latin typeface="Calibri"/>
              </a:rPr>
              <a:t> cables</a:t>
            </a:r>
            <a:endParaRPr lang="en-US" sz="2400" spc="-1"/>
          </a:p>
          <a:p>
            <a:pPr indent="-287993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pc="-1">
                <a:solidFill>
                  <a:srgbClr val="000000"/>
                </a:solidFill>
                <a:latin typeface="Calibri"/>
                <a:ea typeface="DejaVu Sans"/>
              </a:rPr>
              <a:t>3,850 fiber optic connections (in the LLRF racks alone)</a:t>
            </a:r>
          </a:p>
        </p:txBody>
      </p:sp>
      <p:pic>
        <p:nvPicPr>
          <p:cNvPr id="13" name="Picture 12" descr="A large grey machine with many wires&#10;&#10;Description automatically generated with medium confidence">
            <a:extLst>
              <a:ext uri="{FF2B5EF4-FFF2-40B4-BE49-F238E27FC236}">
                <a16:creationId xmlns:a16="http://schemas.microsoft.com/office/drawing/2014/main" id="{4EE1908C-AD22-A442-3A6A-B9473A011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769"/>
          <a:stretch/>
        </p:blipFill>
        <p:spPr>
          <a:xfrm>
            <a:off x="7516147" y="3920123"/>
            <a:ext cx="4580604" cy="2790678"/>
          </a:xfrm>
          <a:prstGeom prst="rect">
            <a:avLst/>
          </a:prstGeom>
          <a:effectLst/>
        </p:spPr>
      </p:pic>
      <p:pic>
        <p:nvPicPr>
          <p:cNvPr id="12" name="Picture 11" descr="A close-up of a machine&#10;&#10;Description automatically generated">
            <a:extLst>
              <a:ext uri="{FF2B5EF4-FFF2-40B4-BE49-F238E27FC236}">
                <a16:creationId xmlns:a16="http://schemas.microsoft.com/office/drawing/2014/main" id="{F3B748D9-B4DD-4977-010A-B72A832BE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86"/>
          <a:stretch/>
        </p:blipFill>
        <p:spPr>
          <a:xfrm rot="5400000">
            <a:off x="4506001" y="2802280"/>
            <a:ext cx="4561975" cy="341511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0234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5F3C7-8F6C-FA43-DFF1-7D7DC0435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Integrated RF Checkout</a:t>
            </a:r>
            <a:endParaRPr lang="en-US">
              <a:latin typeface="Lato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ED81A7-217A-5975-12AA-7F9444646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25DE1-BBB1-6380-541A-F3A8AF150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661" y="1070783"/>
            <a:ext cx="6077659" cy="5644971"/>
          </a:xfrm>
        </p:spPr>
        <p:txBody>
          <a:bodyPr vert="horz" lIns="0" tIns="45720" rIns="91440" bIns="4572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US" sz="1800">
                <a:latin typeface="Lato"/>
                <a:ea typeface="Lato"/>
                <a:cs typeface="Lato"/>
              </a:rPr>
              <a:t>During the summer and fall of 2021, HPRF was delivered from the full RF system to warm cryomodule cavities</a:t>
            </a:r>
          </a:p>
          <a:p>
            <a:pPr marL="517525" indent="-28575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ea typeface="Lato"/>
                <a:cs typeface="Lato"/>
              </a:rPr>
              <a:t>LLRF drives SSAs at 400 W to warm CM cavities</a:t>
            </a:r>
          </a:p>
          <a:p>
            <a:pPr marL="517525" indent="-28575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ea typeface="Lato"/>
                <a:cs typeface="Lato"/>
              </a:rPr>
              <a:t>Waveguide non-ionizing radiation (NIR) surveys </a:t>
            </a:r>
          </a:p>
          <a:p>
            <a:pPr marL="517525" indent="-28575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ea typeface="Lato"/>
                <a:cs typeface="Lato"/>
              </a:rPr>
              <a:t>Power measurements are made at the directional couplers… </a:t>
            </a:r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ea typeface="Lato"/>
              <a:cs typeface="Lato"/>
            </a:endParaRPr>
          </a:p>
          <a:p>
            <a:pPr marL="517525" indent="-28575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ea typeface="Lato"/>
                <a:cs typeface="Lato"/>
              </a:rPr>
              <a:t>…and compared with real time values in the LLRF system</a:t>
            </a:r>
          </a:p>
          <a:p>
            <a:pPr marL="517525" indent="-28575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ea typeface="Lato"/>
                <a:cs typeface="Lato"/>
              </a:rPr>
              <a:t>SSAs are briefly (&lt;200 µs) chirped to 4 kW and the SSA health is characterized</a:t>
            </a:r>
          </a:p>
          <a:p>
            <a:r>
              <a:rPr lang="en-US" sz="1800">
                <a:ea typeface="+mn-lt"/>
                <a:cs typeface="+mn-lt"/>
              </a:rPr>
              <a:t>Issues discovered during HPRF checkout include: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,Sans-Serif" panose="020B0604020202020204" pitchFamily="34" charset="0"/>
              <a:buChar char="•"/>
            </a:pPr>
            <a:r>
              <a:rPr lang="en-US" sz="1600">
                <a:latin typeface="Lato"/>
                <a:ea typeface="+mn-lt"/>
                <a:cs typeface="+mn-lt"/>
              </a:rPr>
              <a:t>Swapped permit cables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,Sans-Serif" panose="020B0604020202020204" pitchFamily="34" charset="0"/>
              <a:buChar char="•"/>
            </a:pPr>
            <a:r>
              <a:rPr lang="en-US" sz="1600">
                <a:latin typeface="Lato"/>
                <a:ea typeface="+mn-lt"/>
                <a:cs typeface="+mn-lt"/>
              </a:rPr>
              <a:t>Swapped RF heliax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,Sans-Serif" panose="020B0604020202020204" pitchFamily="34" charset="0"/>
              <a:buChar char="•"/>
            </a:pPr>
            <a:r>
              <a:rPr lang="en-US" sz="1600">
                <a:latin typeface="Lato"/>
                <a:ea typeface="+mn-lt"/>
                <a:cs typeface="+mn-lt"/>
              </a:rPr>
              <a:t>Low RF drive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,Sans-Serif" panose="020B0604020202020204" pitchFamily="34" charset="0"/>
              <a:buChar char="•"/>
            </a:pPr>
            <a:r>
              <a:rPr lang="en-US" sz="1600">
                <a:latin typeface="Lato"/>
                <a:ea typeface="+mn-lt"/>
                <a:cs typeface="+mn-lt"/>
              </a:rPr>
              <a:t>Poor water flow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,Sans-Serif" panose="020B0604020202020204" pitchFamily="34" charset="0"/>
              <a:buChar char="•"/>
            </a:pPr>
            <a:r>
              <a:rPr lang="en-US" sz="1600">
                <a:latin typeface="Lato"/>
                <a:ea typeface="+mn-lt"/>
                <a:cs typeface="+mn-lt"/>
              </a:rPr>
              <a:t>failed SSA electronics components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,Sans-Serif" panose="020B0604020202020204" pitchFamily="34" charset="0"/>
              <a:buChar char="•"/>
            </a:pPr>
            <a:r>
              <a:rPr lang="en-US" sz="1600">
                <a:latin typeface="Lato"/>
                <a:ea typeface="+mn-lt"/>
                <a:cs typeface="+mn-lt"/>
              </a:rPr>
              <a:t>Calibration error &gt; 5%</a:t>
            </a:r>
            <a:endParaRPr lang="en-US" sz="1600">
              <a:latin typeface="Lato"/>
              <a:ea typeface="Lato" panose="020F0502020204030203" pitchFamily="34" charset="77"/>
              <a:cs typeface="Lato" panose="020F0502020204030203" pitchFamily="34" charset="77"/>
            </a:endParaRPr>
          </a:p>
          <a:p>
            <a:pPr>
              <a:spcAft>
                <a:spcPts val="1200"/>
              </a:spcAft>
            </a:pPr>
            <a:endParaRPr lang="en-US" sz="1600">
              <a:cs typeface="Calibri"/>
            </a:endParaRPr>
          </a:p>
          <a:p>
            <a:endParaRPr lang="en-US" sz="1600">
              <a:ea typeface="Lato" panose="020F0502020204030203" pitchFamily="34" charset="77"/>
              <a:cs typeface="Lato" panose="020F0502020204030203" pitchFamily="34" charset="77"/>
            </a:endParaRPr>
          </a:p>
          <a:p>
            <a:endParaRPr lang="en-US" sz="1600">
              <a:latin typeface="Lato"/>
              <a:ea typeface="Lato"/>
              <a:cs typeface="La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D35DF8-B2E2-4290-9CBF-7A95DA691E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618" y="3901010"/>
            <a:ext cx="3848387" cy="2886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8DB034-3D44-4ECA-A967-B84935699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618" y="992050"/>
            <a:ext cx="3848387" cy="288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4048"/>
      </p:ext>
    </p:extLst>
  </p:cSld>
  <p:clrMapOvr>
    <a:masterClrMapping/>
  </p:clrMapOvr>
</p:sld>
</file>

<file path=ppt/theme/theme1.xml><?xml version="1.0" encoding="utf-8"?>
<a:theme xmlns:a="http://schemas.openxmlformats.org/drawingml/2006/main" name="LCLS-II-HE Covers/Title Slides">
  <a:themeElements>
    <a:clrScheme name="SLAC LCLS-II-HE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595959"/>
      </a:accent1>
      <a:accent2>
        <a:srgbClr val="C00000"/>
      </a:accent2>
      <a:accent3>
        <a:srgbClr val="375623"/>
      </a:accent3>
      <a:accent4>
        <a:srgbClr val="FFC000"/>
      </a:accent4>
      <a:accent5>
        <a:srgbClr val="0066FF"/>
      </a:accent5>
      <a:accent6>
        <a:srgbClr val="70AD47"/>
      </a:accent6>
      <a:hlink>
        <a:srgbClr val="0563C1"/>
      </a:hlink>
      <a:folHlink>
        <a:srgbClr val="023160"/>
      </a:folHlink>
    </a:clrScheme>
    <a:fontScheme name="LCLS-II-HE_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xt_heavy_template" id="{C19167A2-1C3F-BA4E-A9BB-930633BA4023}" vid="{EB900835-2674-E540-B0FC-4F6823D10B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4BB925A2684943A44BB4A286FBBB0B" ma:contentTypeVersion="16" ma:contentTypeDescription="Create a new document." ma:contentTypeScope="" ma:versionID="5b903f9d34796442db2556f0d6058755">
  <xsd:schema xmlns:xsd="http://www.w3.org/2001/XMLSchema" xmlns:xs="http://www.w3.org/2001/XMLSchema" xmlns:p="http://schemas.microsoft.com/office/2006/metadata/properties" xmlns:ns3="18709fa7-5413-4ffe-9ed5-dbb793880c33" xmlns:ns4="48faad98-006a-4eda-887f-52efafaed7c5" targetNamespace="http://schemas.microsoft.com/office/2006/metadata/properties" ma:root="true" ma:fieldsID="933150b915bcafc4179e79f5f7e71415" ns3:_="" ns4:_="">
    <xsd:import namespace="18709fa7-5413-4ffe-9ed5-dbb793880c33"/>
    <xsd:import namespace="48faad98-006a-4eda-887f-52efafaed7c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709fa7-5413-4ffe-9ed5-dbb793880c3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faad98-006a-4eda-887f-52efafaed7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8faad98-006a-4eda-887f-52efafaed7c5" xsi:nil="true"/>
  </documentManagement>
</p:properties>
</file>

<file path=customXml/itemProps1.xml><?xml version="1.0" encoding="utf-8"?>
<ds:datastoreItem xmlns:ds="http://schemas.openxmlformats.org/officeDocument/2006/customXml" ds:itemID="{8EA1E500-3292-49AB-89A3-D43C53AFCB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06CD8D-23FD-4ECA-A4B0-D63DF1AF5FB4}">
  <ds:schemaRefs>
    <ds:schemaRef ds:uri="18709fa7-5413-4ffe-9ed5-dbb793880c33"/>
    <ds:schemaRef ds:uri="48faad98-006a-4eda-887f-52efafaed7c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99C0A3F-B970-457B-A59E-529584E48F65}">
  <ds:schemaRefs>
    <ds:schemaRef ds:uri="18709fa7-5413-4ffe-9ed5-dbb793880c33"/>
    <ds:schemaRef ds:uri="48faad98-006a-4eda-887f-52efafaed7c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1588</Words>
  <Application>Microsoft Office PowerPoint</Application>
  <PresentationFormat>Widescreen</PresentationFormat>
  <Paragraphs>303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Arial,Sans-Serif</vt:lpstr>
      <vt:lpstr>Source Sans Pro</vt:lpstr>
      <vt:lpstr>Calibri Light</vt:lpstr>
      <vt:lpstr>Cambria Math</vt:lpstr>
      <vt:lpstr>Arial</vt:lpstr>
      <vt:lpstr>Lato</vt:lpstr>
      <vt:lpstr>Segoe UI</vt:lpstr>
      <vt:lpstr>Calibri</vt:lpstr>
      <vt:lpstr>LCLS-II-HE Covers/Title Slides</vt:lpstr>
      <vt:lpstr>PowerPoint Presentation</vt:lpstr>
      <vt:lpstr>Outline</vt:lpstr>
      <vt:lpstr>SRF Accelerator Overview</vt:lpstr>
      <vt:lpstr>SRF Accelerator Overview</vt:lpstr>
      <vt:lpstr>Relevant Performance Metrics</vt:lpstr>
      <vt:lpstr>Cryomodule Production</vt:lpstr>
      <vt:lpstr>Installation System Overview</vt:lpstr>
      <vt:lpstr>HPRF / LLRF Installation</vt:lpstr>
      <vt:lpstr>Integrated RF Checkout</vt:lpstr>
      <vt:lpstr>Linac Total Voltage</vt:lpstr>
      <vt:lpstr>Overall SRF Commissioning Status</vt:lpstr>
      <vt:lpstr>Gradient Performance</vt:lpstr>
      <vt:lpstr>Achieved Performance Compared with Requirements</vt:lpstr>
      <vt:lpstr>SRF Cavity Limitations</vt:lpstr>
      <vt:lpstr>CM Q0 Performance</vt:lpstr>
      <vt:lpstr>In-loop stability - 9/24/2023</vt:lpstr>
      <vt:lpstr>Measurement of Beam Energy</vt:lpstr>
      <vt:lpstr>Demonstration of 3.5 GeV Beam</vt:lpstr>
      <vt:lpstr>First SC linac based lasing</vt:lpstr>
      <vt:lpstr>First SC linac based lasing</vt:lpstr>
      <vt:lpstr>PowerPoint Presentation</vt:lpstr>
      <vt:lpstr>PowerPoint Presentation</vt:lpstr>
      <vt:lpstr>PowerPoint Presentation</vt:lpstr>
      <vt:lpstr>Limits for Achievable Beam Energy</vt:lpstr>
      <vt:lpstr>Backup: How to Achieve 4 GeV</vt:lpstr>
      <vt:lpstr>Demonstration of Threshold Repetition Rate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 Power Scope and KPP Verification</dc:title>
  <dc:subject/>
  <dc:creator>Hast, Carsten</dc:creator>
  <cp:keywords/>
  <dc:description/>
  <cp:lastModifiedBy>Benwell, Andy</cp:lastModifiedBy>
  <cp:revision>1</cp:revision>
  <dcterms:created xsi:type="dcterms:W3CDTF">2022-05-02T20:58:08Z</dcterms:created>
  <dcterms:modified xsi:type="dcterms:W3CDTF">2023-10-20T20:08:43Z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0x010100784BB925A2684943A44BB4A286FBBB0B</vt:lpwstr>
  </property>
  <property fmtid="{D5CDD505-2E9C-101B-9397-08002B2CF9AE}" pid="3" name="MediaServiceImageTags">
    <vt:lpwstr/>
  </property>
  <property fmtid="{D5CDD505-2E9C-101B-9397-08002B2CF9AE}" pid="4" name="TaxCatchAll">
    <vt:lpwstr/>
  </property>
  <property fmtid="{D5CDD505-2E9C-101B-9397-08002B2CF9AE}" pid="5" name="Collaborators">
    <vt:lpwstr/>
  </property>
  <property fmtid="{D5CDD505-2E9C-101B-9397-08002B2CF9AE}" pid="6" name="Associated Policy">
    <vt:lpwstr>--</vt:lpwstr>
  </property>
  <property fmtid="{D5CDD505-2E9C-101B-9397-08002B2CF9AE}" pid="7" name="CD Section">
    <vt:lpwstr>--</vt:lpwstr>
  </property>
  <property fmtid="{D5CDD505-2E9C-101B-9397-08002B2CF9AE}" pid="8" name="CDMS_Area">
    <vt:lpwstr>--</vt:lpwstr>
  </property>
  <property fmtid="{D5CDD505-2E9C-101B-9397-08002B2CF9AE}" pid="9" name="Lock and Tag">
    <vt:bool>false</vt:bool>
  </property>
  <property fmtid="{D5CDD505-2E9C-101B-9397-08002B2CF9AE}" pid="10" name="Retention Action">
    <vt:lpwstr>--</vt:lpwstr>
  </property>
  <property fmtid="{D5CDD505-2E9C-101B-9397-08002B2CF9AE}" pid="11" name="Utilization">
    <vt:lpwstr>Principal</vt:lpwstr>
  </property>
  <property fmtid="{D5CDD505-2E9C-101B-9397-08002B2CF9AE}" pid="12" name="Title1">
    <vt:lpwstr/>
  </property>
  <property fmtid="{D5CDD505-2E9C-101B-9397-08002B2CF9AE}" pid="13" name="Form">
    <vt:bool>false</vt:bool>
  </property>
  <property fmtid="{D5CDD505-2E9C-101B-9397-08002B2CF9AE}" pid="14" name="_dlc_DocIdItemGuid">
    <vt:lpwstr>1df54946-d11d-4e7a-9049-d27a4fc9d228</vt:lpwstr>
  </property>
  <property fmtid="{D5CDD505-2E9C-101B-9397-08002B2CF9AE}" pid="15" name="Document Specialists">
    <vt:lpwstr/>
  </property>
  <property fmtid="{D5CDD505-2E9C-101B-9397-08002B2CF9AE}" pid="16" name="DocType">
    <vt:lpwstr>Presentation</vt:lpwstr>
  </property>
  <property fmtid="{D5CDD505-2E9C-101B-9397-08002B2CF9AE}" pid="17" name="Plenary Agenda Item">
    <vt:lpwstr>7</vt:lpwstr>
  </property>
  <property fmtid="{D5CDD505-2E9C-101B-9397-08002B2CF9AE}" pid="18" name="Document Type">
    <vt:lpwstr>105;#Templates|09abdf3f-5dae-474d-8c44-157bf154b270</vt:lpwstr>
  </property>
  <property fmtid="{D5CDD505-2E9C-101B-9397-08002B2CF9AE}" pid="19" name="Organization Unit">
    <vt:lpwstr>12;#LCLS:LCLS-II-HE|f34a38a4-a388-47f5-830f-65abcb77da74</vt:lpwstr>
  </property>
  <property fmtid="{D5CDD505-2E9C-101B-9397-08002B2CF9AE}" pid="20" name="Document Sub Type">
    <vt:lpwstr>11;#Templates|09abdf3f-5dae-474d-8c44-157bf154b270</vt:lpwstr>
  </property>
  <property fmtid="{D5CDD505-2E9C-101B-9397-08002B2CF9AE}" pid="21" name="URL">
    <vt:lpwstr/>
  </property>
  <property fmtid="{D5CDD505-2E9C-101B-9397-08002B2CF9AE}" pid="22" name="Plenary Agenda">
    <vt:lpwstr>8</vt:lpwstr>
  </property>
  <property fmtid="{D5CDD505-2E9C-101B-9397-08002B2CF9AE}" pid="23" name="Other Collaborators">
    <vt:lpwstr/>
  </property>
  <property fmtid="{D5CDD505-2E9C-101B-9397-08002B2CF9AE}" pid="24" name="Reviewers">
    <vt:lpwstr/>
  </property>
  <property fmtid="{D5CDD505-2E9C-101B-9397-08002B2CF9AE}" pid="25" name="Rescinded">
    <vt:bool>false</vt:bool>
  </property>
  <property fmtid="{D5CDD505-2E9C-101B-9397-08002B2CF9AE}" pid="26" name="Tier">
    <vt:lpwstr>Tier 3</vt:lpwstr>
  </property>
  <property fmtid="{D5CDD505-2E9C-101B-9397-08002B2CF9AE}" pid="27" name="Formatting Updated">
    <vt:lpwstr>true</vt:lpwstr>
  </property>
</Properties>
</file>