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4" r:id="rId1"/>
    <p:sldMasterId id="2147483726" r:id="rId2"/>
  </p:sldMasterIdLst>
  <p:notesMasterIdLst>
    <p:notesMasterId r:id="rId24"/>
  </p:notesMasterIdLst>
  <p:handoutMasterIdLst>
    <p:handoutMasterId r:id="rId25"/>
  </p:handoutMasterIdLst>
  <p:sldIdLst>
    <p:sldId id="370" r:id="rId3"/>
    <p:sldId id="256" r:id="rId4"/>
    <p:sldId id="451" r:id="rId5"/>
    <p:sldId id="470" r:id="rId6"/>
    <p:sldId id="460" r:id="rId7"/>
    <p:sldId id="473" r:id="rId8"/>
    <p:sldId id="465" r:id="rId9"/>
    <p:sldId id="472" r:id="rId10"/>
    <p:sldId id="458" r:id="rId11"/>
    <p:sldId id="469" r:id="rId12"/>
    <p:sldId id="471" r:id="rId13"/>
    <p:sldId id="475" r:id="rId14"/>
    <p:sldId id="452" r:id="rId15"/>
    <p:sldId id="476" r:id="rId16"/>
    <p:sldId id="461" r:id="rId17"/>
    <p:sldId id="453" r:id="rId18"/>
    <p:sldId id="456" r:id="rId19"/>
    <p:sldId id="466" r:id="rId20"/>
    <p:sldId id="319" r:id="rId21"/>
    <p:sldId id="474" r:id="rId22"/>
    <p:sldId id="427" r:id="rId23"/>
  </p:sldIdLst>
  <p:sldSz cx="9144000" cy="5715000" type="screen16x10"/>
  <p:notesSz cx="9928225" cy="6797675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720" userDrawn="1">
          <p15:clr>
            <a:srgbClr val="A4A3A4"/>
          </p15:clr>
        </p15:guide>
        <p15:guide id="3" orient="horz" pos="420" userDrawn="1">
          <p15:clr>
            <a:srgbClr val="A4A3A4"/>
          </p15:clr>
        </p15:guide>
        <p15:guide id="4" orient="horz" pos="25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BABABA"/>
    <a:srgbClr val="EAEFF7"/>
    <a:srgbClr val="CBCBCB"/>
    <a:srgbClr val="FFFFFF"/>
    <a:srgbClr val="4472C4"/>
    <a:srgbClr val="70AD47"/>
    <a:srgbClr val="00B050"/>
    <a:srgbClr val="C55A11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E8C40-BADE-4070-B9A4-01800B87D874}" v="4" dt="2022-06-13T09:22:03.734"/>
    <p1510:client id="{9A42D9F6-1E10-437C-8051-6859D46F12B1}" v="52" dt="2022-06-13T09:04:46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816" y="192"/>
      </p:cViewPr>
      <p:guideLst>
        <p:guide orient="horz" pos="1800"/>
        <p:guide pos="720"/>
        <p:guide orient="horz" pos="420"/>
        <p:guide orient="horz" pos="25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ofle" userId="N0OpC5GCJnpzeDWZktQ3XR3uh2wEhkOYFyFhzsqaTrs=" providerId="None" clId="Web-{0D3E8C40-BADE-4070-B9A4-01800B87D874}"/>
    <pc:docChg chg="modSld">
      <pc:chgData name="whofle" userId="N0OpC5GCJnpzeDWZktQ3XR3uh2wEhkOYFyFhzsqaTrs=" providerId="None" clId="Web-{0D3E8C40-BADE-4070-B9A4-01800B87D874}" dt="2022-06-13T09:22:02.890" v="2" actId="20577"/>
      <pc:docMkLst>
        <pc:docMk/>
      </pc:docMkLst>
      <pc:sldChg chg="modSp">
        <pc:chgData name="whofle" userId="N0OpC5GCJnpzeDWZktQ3XR3uh2wEhkOYFyFhzsqaTrs=" providerId="None" clId="Web-{0D3E8C40-BADE-4070-B9A4-01800B87D874}" dt="2022-06-13T09:22:02.890" v="2" actId="20577"/>
        <pc:sldMkLst>
          <pc:docMk/>
          <pc:sldMk cId="67383734" sldId="256"/>
        </pc:sldMkLst>
        <pc:spChg chg="mod">
          <ac:chgData name="whofle" userId="N0OpC5GCJnpzeDWZktQ3XR3uh2wEhkOYFyFhzsqaTrs=" providerId="None" clId="Web-{0D3E8C40-BADE-4070-B9A4-01800B87D874}" dt="2022-06-13T09:22:02.890" v="2" actId="20577"/>
          <ac:spMkLst>
            <pc:docMk/>
            <pc:sldMk cId="67383734" sldId="256"/>
            <ac:spMk id="3" creationId="{00000000-0000-0000-0000-000000000000}"/>
          </ac:spMkLst>
        </pc:spChg>
      </pc:sldChg>
    </pc:docChg>
  </pc:docChgLst>
  <pc:docChgLst>
    <pc:chgData name="whofle" userId="N0OpC5GCJnpzeDWZktQ3XR3uh2wEhkOYFyFhzsqaTrs=" providerId="None" clId="Web-{9A42D9F6-1E10-437C-8051-6859D46F12B1}"/>
    <pc:docChg chg="addSld modSld">
      <pc:chgData name="whofle" userId="N0OpC5GCJnpzeDWZktQ3XR3uh2wEhkOYFyFhzsqaTrs=" providerId="None" clId="Web-{9A42D9F6-1E10-437C-8051-6859D46F12B1}" dt="2022-06-13T09:04:46.227" v="50" actId="1076"/>
      <pc:docMkLst>
        <pc:docMk/>
      </pc:docMkLst>
      <pc:sldChg chg="modSp">
        <pc:chgData name="whofle" userId="N0OpC5GCJnpzeDWZktQ3XR3uh2wEhkOYFyFhzsqaTrs=" providerId="None" clId="Web-{9A42D9F6-1E10-437C-8051-6859D46F12B1}" dt="2022-06-13T09:04:46.227" v="50" actId="1076"/>
        <pc:sldMkLst>
          <pc:docMk/>
          <pc:sldMk cId="67383734" sldId="256"/>
        </pc:sldMkLst>
        <pc:spChg chg="mod">
          <ac:chgData name="whofle" userId="N0OpC5GCJnpzeDWZktQ3XR3uh2wEhkOYFyFhzsqaTrs=" providerId="None" clId="Web-{9A42D9F6-1E10-437C-8051-6859D46F12B1}" dt="2022-06-13T09:04:46.227" v="50" actId="1076"/>
          <ac:spMkLst>
            <pc:docMk/>
            <pc:sldMk cId="67383734" sldId="256"/>
            <ac:spMk id="2" creationId="{00000000-0000-0000-0000-000000000000}"/>
          </ac:spMkLst>
        </pc:spChg>
        <pc:spChg chg="mod">
          <ac:chgData name="whofle" userId="N0OpC5GCJnpzeDWZktQ3XR3uh2wEhkOYFyFhzsqaTrs=" providerId="None" clId="Web-{9A42D9F6-1E10-437C-8051-6859D46F12B1}" dt="2022-06-13T09:04:43.039" v="49" actId="1076"/>
          <ac:spMkLst>
            <pc:docMk/>
            <pc:sldMk cId="67383734" sldId="256"/>
            <ac:spMk id="3" creationId="{00000000-0000-0000-0000-000000000000}"/>
          </ac:spMkLst>
        </pc:spChg>
      </pc:sldChg>
      <pc:sldChg chg="add replId">
        <pc:chgData name="whofle" userId="N0OpC5GCJnpzeDWZktQ3XR3uh2wEhkOYFyFhzsqaTrs=" providerId="None" clId="Web-{9A42D9F6-1E10-437C-8051-6859D46F12B1}" dt="2022-06-13T09:02:39.490" v="0"/>
        <pc:sldMkLst>
          <pc:docMk/>
          <pc:sldMk cId="903742416" sldId="38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33A8D-0BAF-4294-A30A-EFA87CF456D5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F87AB-AAE1-452F-9717-85BFAE8BE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213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15956-110B-4A26-84D3-D14B2E6A4F53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8963" y="849313"/>
            <a:ext cx="36703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71146-7E54-45F0-8447-366A589974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05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5537" cy="3084513"/>
          </a:xfrm>
          <a:prstGeom prst="rect">
            <a:avLst/>
          </a:prstGeom>
          <a:ln w="0">
            <a:noFill/>
          </a:ln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93" name="CustomShape 27"/>
          <p:cNvSpPr/>
          <p:nvPr/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EB13C90C-9412-4D68-889F-F65B239D6F7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943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3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39" y="1426210"/>
            <a:ext cx="5346123" cy="28609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4720167"/>
            <a:ext cx="9144000" cy="994833"/>
          </a:xfrm>
          <a:prstGeom prst="rect">
            <a:avLst/>
          </a:prstGeom>
          <a:solidFill>
            <a:srgbClr val="00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33" y="4917583"/>
            <a:ext cx="545934" cy="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9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4722000"/>
            <a:ext cx="9144000" cy="993000"/>
          </a:xfrm>
          <a:prstGeom prst="rect">
            <a:avLst/>
          </a:prstGeom>
          <a:solidFill>
            <a:srgbClr val="005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715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79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276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9599"/>
            <a:ext cx="7886700" cy="7393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710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784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2399"/>
            <a:ext cx="7886700" cy="7465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105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84799"/>
            <a:ext cx="7886700" cy="6241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096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34399"/>
            <a:ext cx="7886700" cy="6745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19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617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22854"/>
            <a:ext cx="2949178" cy="89164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61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067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22854"/>
            <a:ext cx="2949178" cy="89164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059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40799"/>
            <a:ext cx="7886700" cy="7681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05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48799"/>
            <a:ext cx="1971675" cy="439867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48799"/>
            <a:ext cx="5800725" cy="43986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315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00" y="1818053"/>
            <a:ext cx="1890000" cy="20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3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fin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30" y="2246234"/>
            <a:ext cx="879341" cy="12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1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00" y="1807500"/>
            <a:ext cx="1890000" cy="21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11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70" y="2217567"/>
            <a:ext cx="916460" cy="127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40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39" y="1426210"/>
            <a:ext cx="5346123" cy="28609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4720167"/>
            <a:ext cx="9144000" cy="994833"/>
          </a:xfrm>
          <a:prstGeom prst="rect">
            <a:avLst/>
          </a:prstGeom>
          <a:solidFill>
            <a:srgbClr val="00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33" y="4917583"/>
            <a:ext cx="545934" cy="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81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4722000"/>
            <a:ext cx="9144000" cy="993000"/>
          </a:xfrm>
          <a:prstGeom prst="rect">
            <a:avLst/>
          </a:prstGeom>
          <a:solidFill>
            <a:srgbClr val="005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715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32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326887"/>
            <a:ext cx="4212431" cy="3840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26887"/>
            <a:ext cx="4208860" cy="3840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5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78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13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00" y="1818053"/>
            <a:ext cx="1890000" cy="20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17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fin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30" y="2246234"/>
            <a:ext cx="879341" cy="12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02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00" y="1807500"/>
            <a:ext cx="1890000" cy="21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16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70" y="2217567"/>
            <a:ext cx="916460" cy="127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16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000" y="0"/>
            <a:ext cx="8370000" cy="45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7000" y="450000"/>
            <a:ext cx="8370000" cy="36000"/>
          </a:xfrm>
          <a:prstGeom prst="rect">
            <a:avLst/>
          </a:prstGeom>
          <a:gradFill flip="none" rotWithShape="1">
            <a:gsLst>
              <a:gs pos="55000">
                <a:srgbClr val="008DBB"/>
              </a:gs>
              <a:gs pos="45000">
                <a:srgbClr val="0B66AC"/>
              </a:gs>
              <a:gs pos="0">
                <a:srgbClr val="0B66AC"/>
              </a:gs>
              <a:gs pos="100000">
                <a:srgbClr val="008D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000" y="900000"/>
            <a:ext cx="8370000" cy="406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6944" y="5323417"/>
            <a:ext cx="2160000" cy="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3422" y="5323417"/>
            <a:ext cx="3240000" cy="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900" y="5325000"/>
            <a:ext cx="1350000" cy="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00" y="30000"/>
            <a:ext cx="1400311" cy="750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604000" y="5115000"/>
            <a:ext cx="540000" cy="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15" name="Rectangle 14"/>
          <p:cNvSpPr/>
          <p:nvPr userDrawn="1"/>
        </p:nvSpPr>
        <p:spPr>
          <a:xfrm>
            <a:off x="8604000" y="5115000"/>
            <a:ext cx="540000" cy="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16" name="Rectangle 15"/>
          <p:cNvSpPr/>
          <p:nvPr userDrawn="1"/>
        </p:nvSpPr>
        <p:spPr>
          <a:xfrm>
            <a:off x="8604000" y="5115000"/>
            <a:ext cx="486000" cy="540000"/>
          </a:xfrm>
          <a:prstGeom prst="rect">
            <a:avLst/>
          </a:prstGeom>
          <a:solidFill>
            <a:srgbClr val="008DB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000" y="5175000"/>
            <a:ext cx="432000" cy="480000"/>
          </a:xfrm>
          <a:prstGeom prst="rect">
            <a:avLst/>
          </a:prstGeom>
        </p:spPr>
      </p:pic>
      <p:pic>
        <p:nvPicPr>
          <p:cNvPr id="19" name="Picture 18" descr="liu_ppt-03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" y="90000"/>
            <a:ext cx="469507" cy="630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8604000" y="5115000"/>
            <a:ext cx="540000" cy="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21" name="Rectangle 20"/>
          <p:cNvSpPr/>
          <p:nvPr userDrawn="1"/>
        </p:nvSpPr>
        <p:spPr>
          <a:xfrm>
            <a:off x="8604000" y="5115000"/>
            <a:ext cx="540000" cy="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8523900" y="5025000"/>
            <a:ext cx="540000" cy="600000"/>
            <a:chOff x="11472000" y="6138000"/>
            <a:chExt cx="720000" cy="720000"/>
          </a:xfrm>
        </p:grpSpPr>
        <p:sp>
          <p:nvSpPr>
            <p:cNvPr id="22" name="Rectangle 21"/>
            <p:cNvSpPr>
              <a:spLocks noChangeAspect="1"/>
            </p:cNvSpPr>
            <p:nvPr userDrawn="1"/>
          </p:nvSpPr>
          <p:spPr>
            <a:xfrm>
              <a:off x="11472000" y="6138000"/>
              <a:ext cx="720000" cy="720000"/>
            </a:xfrm>
            <a:prstGeom prst="rect">
              <a:avLst/>
            </a:prstGeom>
            <a:solidFill>
              <a:srgbClr val="0053A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53"/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000" y="6210000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208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F352-7E5B-4405-B321-5CADD520616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387000" y="450000"/>
            <a:ext cx="8370000" cy="36000"/>
          </a:xfrm>
          <a:prstGeom prst="rect">
            <a:avLst/>
          </a:prstGeom>
          <a:gradFill flip="none" rotWithShape="1">
            <a:gsLst>
              <a:gs pos="55000">
                <a:srgbClr val="008DBB"/>
              </a:gs>
              <a:gs pos="45000">
                <a:srgbClr val="0B66AC"/>
              </a:gs>
              <a:gs pos="0">
                <a:srgbClr val="0B66AC"/>
              </a:gs>
              <a:gs pos="100000">
                <a:srgbClr val="008D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8" name="Rectangle 7"/>
          <p:cNvSpPr/>
          <p:nvPr userDrawn="1"/>
        </p:nvSpPr>
        <p:spPr>
          <a:xfrm>
            <a:off x="8604000" y="5115000"/>
            <a:ext cx="540000" cy="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9" name="Rectangle 8"/>
          <p:cNvSpPr/>
          <p:nvPr userDrawn="1"/>
        </p:nvSpPr>
        <p:spPr>
          <a:xfrm>
            <a:off x="8604000" y="5115000"/>
            <a:ext cx="540000" cy="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10" name="Rectangle 9"/>
          <p:cNvSpPr/>
          <p:nvPr userDrawn="1"/>
        </p:nvSpPr>
        <p:spPr>
          <a:xfrm>
            <a:off x="8604000" y="5115000"/>
            <a:ext cx="486000" cy="540000"/>
          </a:xfrm>
          <a:prstGeom prst="rect">
            <a:avLst/>
          </a:prstGeom>
          <a:solidFill>
            <a:srgbClr val="008DB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000" y="5175000"/>
            <a:ext cx="432000" cy="480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604000" y="5115000"/>
            <a:ext cx="540000" cy="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sp>
        <p:nvSpPr>
          <p:cNvPr id="13" name="Rectangle 12"/>
          <p:cNvSpPr/>
          <p:nvPr userDrawn="1"/>
        </p:nvSpPr>
        <p:spPr>
          <a:xfrm>
            <a:off x="8604000" y="5115000"/>
            <a:ext cx="540000" cy="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053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523900" y="5025000"/>
            <a:ext cx="540000" cy="600000"/>
            <a:chOff x="11472000" y="6138000"/>
            <a:chExt cx="720000" cy="720000"/>
          </a:xfrm>
        </p:grpSpPr>
        <p:sp>
          <p:nvSpPr>
            <p:cNvPr id="15" name="Rectangle 14"/>
            <p:cNvSpPr>
              <a:spLocks noChangeAspect="1"/>
            </p:cNvSpPr>
            <p:nvPr userDrawn="1"/>
          </p:nvSpPr>
          <p:spPr>
            <a:xfrm>
              <a:off x="11472000" y="6138000"/>
              <a:ext cx="720000" cy="720000"/>
            </a:xfrm>
            <a:prstGeom prst="rect">
              <a:avLst/>
            </a:prstGeom>
            <a:solidFill>
              <a:srgbClr val="0053A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53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000" y="6210000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597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11" r:id="rId13"/>
    <p:sldLayoutId id="2147483712" r:id="rId14"/>
    <p:sldLayoutId id="2147483713" r:id="rId15"/>
    <p:sldLayoutId id="2147483696" r:id="rId16"/>
    <p:sldLayoutId id="2147483709" r:id="rId17"/>
    <p:sldLayoutId id="2147483739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711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9F0DAC-87FC-36D6-2DE3-BB133734F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869" y="1423148"/>
            <a:ext cx="4385725" cy="3391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9B3B9-109E-59BB-1C98-EE6E8F1B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3182"/>
            <a:ext cx="7886700" cy="739307"/>
          </a:xfrm>
        </p:spPr>
        <p:txBody>
          <a:bodyPr/>
          <a:lstStyle/>
          <a:p>
            <a:r>
              <a:rPr lang="en-CH" dirty="0"/>
              <a:t>HL-LHC Project (High-Luminosity LHC)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3B122-C00A-3CA5-8DD1-5C8F1A1E8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36725"/>
            <a:ext cx="7886700" cy="3626115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Point 4 Surface (SR4)</a:t>
            </a:r>
          </a:p>
          <a:p>
            <a:pPr lvl="1"/>
            <a:r>
              <a:rPr lang="en-US" sz="1800" dirty="0"/>
              <a:t>Beam-Control </a:t>
            </a:r>
            <a:br>
              <a:rPr lang="en-US" sz="1800" dirty="0"/>
            </a:br>
            <a:r>
              <a:rPr lang="en-US" sz="1800" dirty="0"/>
              <a:t>(WR frame master)</a:t>
            </a:r>
          </a:p>
          <a:p>
            <a:r>
              <a:rPr lang="en-US" sz="2000" dirty="0"/>
              <a:t>Point 4 underground (UX45)</a:t>
            </a:r>
          </a:p>
          <a:p>
            <a:pPr lvl="1"/>
            <a:r>
              <a:rPr lang="en-US" sz="1600" dirty="0"/>
              <a:t>Accelerating cavities (ACS)</a:t>
            </a:r>
          </a:p>
          <a:p>
            <a:r>
              <a:rPr lang="en-US" sz="2000" dirty="0"/>
              <a:t>Point 1 underground (ATLAS) </a:t>
            </a:r>
          </a:p>
          <a:p>
            <a:pPr lvl="1"/>
            <a:r>
              <a:rPr lang="en-US" sz="1600" dirty="0"/>
              <a:t>RFD Crab-cavities </a:t>
            </a:r>
          </a:p>
          <a:p>
            <a:r>
              <a:rPr lang="en-US" sz="2000" dirty="0"/>
              <a:t>Point 5 underground (CMS) </a:t>
            </a:r>
          </a:p>
          <a:p>
            <a:pPr lvl="1"/>
            <a:r>
              <a:rPr lang="en-US" sz="1600" dirty="0"/>
              <a:t>DQW Crab-cavities </a:t>
            </a:r>
          </a:p>
          <a:p>
            <a:pPr marL="342900" lvl="1" indent="0">
              <a:buNone/>
            </a:pPr>
            <a:endParaRPr lang="en-US" sz="1600" dirty="0"/>
          </a:p>
          <a:p>
            <a:r>
              <a:rPr lang="en-US" sz="1900" dirty="0"/>
              <a:t>25 ns bunch spacing, &gt;2000 bunches</a:t>
            </a:r>
          </a:p>
          <a:p>
            <a:r>
              <a:rPr lang="en-US" sz="1900" dirty="0"/>
              <a:t>bunch intensity 2 x nominal : 2.2x10</a:t>
            </a:r>
            <a:r>
              <a:rPr lang="en-US" sz="1900" baseline="30000" dirty="0"/>
              <a:t>11 </a:t>
            </a:r>
            <a:endParaRPr lang="en-US" sz="1900" dirty="0"/>
          </a:p>
          <a:p>
            <a:r>
              <a:rPr lang="en-US" sz="1900" dirty="0"/>
              <a:t>tenfold integrated luminosity</a:t>
            </a:r>
          </a:p>
          <a:p>
            <a:endParaRPr lang="en-US" sz="19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65CA3-B622-3B56-2364-33B2A4DC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CB15A-865F-A59B-CF6F-F189367BF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6C25A-8E99-82C4-2742-6E760613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10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6B9C2A-F8E3-6DD5-C426-4FF92871816C}"/>
              </a:ext>
            </a:extLst>
          </p:cNvPr>
          <p:cNvSpPr txBox="1"/>
          <p:nvPr/>
        </p:nvSpPr>
        <p:spPr>
          <a:xfrm>
            <a:off x="4837814" y="1233487"/>
            <a:ext cx="1473480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/>
              <a:t>400 MHz Main RF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35A87-1742-11AB-A465-B29358F27B69}"/>
              </a:ext>
            </a:extLst>
          </p:cNvPr>
          <p:cNvSpPr txBox="1"/>
          <p:nvPr/>
        </p:nvSpPr>
        <p:spPr>
          <a:xfrm>
            <a:off x="6674834" y="1314730"/>
            <a:ext cx="1289135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/>
              <a:t>400 MHz CC RF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9025ED-0546-8F55-D3A2-00010DAC99F6}"/>
              </a:ext>
            </a:extLst>
          </p:cNvPr>
          <p:cNvSpPr txBox="1"/>
          <p:nvPr/>
        </p:nvSpPr>
        <p:spPr>
          <a:xfrm>
            <a:off x="4929986" y="4243992"/>
            <a:ext cx="1289135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/>
              <a:t>400 MHz CC RF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9E8F8-E650-6686-01BF-93FB84A57CAE}"/>
              </a:ext>
            </a:extLst>
          </p:cNvPr>
          <p:cNvSpPr txBox="1"/>
          <p:nvPr/>
        </p:nvSpPr>
        <p:spPr>
          <a:xfrm>
            <a:off x="6524244" y="5049263"/>
            <a:ext cx="117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G. Hagmann</a:t>
            </a:r>
          </a:p>
          <a:p>
            <a:r>
              <a:rPr lang="en-GB" sz="1200" dirty="0"/>
              <a:t>T</a:t>
            </a:r>
            <a:r>
              <a:rPr lang="en-CH" sz="1200" dirty="0"/>
              <a:t>alk LLRF23 #56</a:t>
            </a:r>
          </a:p>
        </p:txBody>
      </p:sp>
    </p:spTree>
    <p:extLst>
      <p:ext uri="{BB962C8B-B14F-4D97-AF65-F5344CB8AC3E}">
        <p14:creationId xmlns:p14="http://schemas.microsoft.com/office/powerpoint/2010/main" val="2086524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6C96-FE9B-B3F1-AE69-5E4E1B59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9062"/>
            <a:ext cx="7886700" cy="739307"/>
          </a:xfrm>
        </p:spPr>
        <p:txBody>
          <a:bodyPr/>
          <a:lstStyle/>
          <a:p>
            <a:r>
              <a:rPr lang="en-CH" dirty="0"/>
              <a:t>HL-LHC (superconducting) crab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E65A4-97BA-1D45-25BD-DC1A9497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AC0B7-6948-463C-7F0A-F65E3BE1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C4C59-1FC3-0F1D-91FC-5B3A4935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92302-F419-FBBE-55CC-BCF8848D9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441" y="1245297"/>
            <a:ext cx="3816421" cy="19860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1">
                <a:extLst>
                  <a:ext uri="{FF2B5EF4-FFF2-40B4-BE49-F238E27FC236}">
                    <a16:creationId xmlns:a16="http://schemas.microsoft.com/office/drawing/2014/main" id="{91AA3425-81D5-3426-D676-F71CFC711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678" y="3634617"/>
                <a:ext cx="2302932" cy="1471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defPPr>
                  <a:defRPr lang="en-GB"/>
                </a:defPPr>
                <a:lvl1pPr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1pPr>
                <a:lvl2pPr marL="742950" indent="-28575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2pPr>
                <a:lvl3pPr marL="1143000" indent="-22860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3pPr>
                <a:lvl4pPr marL="1600200" indent="-22860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4pPr>
                <a:lvl5pPr marL="2057400" indent="-22860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9pPr>
              </a:lstStyle>
              <a:p>
                <a:pPr algn="ctr">
                  <a:lnSpc>
                    <a:spcPct val="123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1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altLang="en-US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altLang="en-US" sz="1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200" i="1">
                        <a:latin typeface="Cambria Math" panose="02040503050406030204" pitchFamily="18" charset="0"/>
                      </a:rPr>
                      <m:t>400 </m:t>
                    </m:r>
                    <m:r>
                      <m:rPr>
                        <m:sty m:val="p"/>
                      </m:rPr>
                      <a:rPr lang="en-US" altLang="en-US" sz="1200"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r>
                  <a:rPr lang="en-US" altLang="en-US" sz="1200" dirty="0">
                    <a:latin typeface="LMSans10" pitchFamily="32" charset="0"/>
                  </a:rPr>
                  <a:t> </a:t>
                </a:r>
                <a:endParaRPr lang="en-GB" altLang="en-US" sz="1200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3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1200"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sty m:val="p"/>
                      </m:rPr>
                      <a:rPr lang="en-US" altLang="en-US" sz="1200" baseline="-3300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en-US" sz="1200" i="1">
                        <a:latin typeface="Cambria Math" panose="02040503050406030204" pitchFamily="18" charset="0"/>
                      </a:rPr>
                      <m:t> = 3.4 </m:t>
                    </m:r>
                    <m:r>
                      <m:rPr>
                        <m:sty m:val="p"/>
                      </m:rPr>
                      <a:rPr lang="en-US" altLang="en-US" sz="1200">
                        <a:latin typeface="Cambria Math" panose="02040503050406030204" pitchFamily="18" charset="0"/>
                      </a:rPr>
                      <m:t>MV</m:t>
                    </m:r>
                  </m:oMath>
                </a14:m>
                <a:r>
                  <a:rPr lang="en-US" altLang="en-US" sz="1200" dirty="0">
                    <a:latin typeface="LMSans10" pitchFamily="32" charset="0"/>
                  </a:rPr>
                  <a:t>/cavity</a:t>
                </a:r>
              </a:p>
              <a:p>
                <a:pPr algn="ctr">
                  <a:lnSpc>
                    <a:spcPct val="123000"/>
                  </a:lnSpc>
                </a:pPr>
                <a:r>
                  <a:rPr lang="en-US" altLang="en-US" sz="1000" dirty="0">
                    <a:latin typeface="LMSans10" pitchFamily="3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10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altLang="en-US" sz="100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GB" altLang="en-US" sz="1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alt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1000" err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altLang="en-US" sz="100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altLang="en-US" sz="1000" i="1">
                        <a:latin typeface="Cambria Math" panose="02040503050406030204" pitchFamily="18" charset="0"/>
                      </a:rPr>
                      <m:t> &lt;</m:t>
                    </m:r>
                    <m:r>
                      <a:rPr lang="en-GB" altLang="en-US" sz="1000" i="1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altLang="en-US" sz="1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1000">
                        <a:latin typeface="Cambria Math" panose="02040503050406030204" pitchFamily="18" charset="0"/>
                      </a:rPr>
                      <m:t>MV</m:t>
                    </m:r>
                    <m:r>
                      <a:rPr lang="en-US" altLang="en-US" sz="10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en-US" sz="10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en-US" sz="1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altLang="en-US" sz="1000" i="1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altLang="en-US" sz="1000" i="1">
                        <a:latin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altLang="en-US" sz="1000" err="1">
                        <a:latin typeface="Cambria Math" panose="02040503050406030204" pitchFamily="18" charset="0"/>
                      </a:rPr>
                      <m:t>mT</m:t>
                    </m:r>
                  </m:oMath>
                </a14:m>
                <a:r>
                  <a:rPr lang="en-US" altLang="en-US" sz="1000" dirty="0">
                    <a:latin typeface="LMSans10" pitchFamily="32" charset="0"/>
                  </a:rPr>
                  <a:t>)</a:t>
                </a:r>
              </a:p>
              <a:p>
                <a:pPr algn="ctr">
                  <a:lnSpc>
                    <a:spcPct val="123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1000">
                          <a:latin typeface="Cambria Math" panose="02040503050406030204" pitchFamily="18" charset="0"/>
                        </a:rPr>
                        <m:t>Beam</m:t>
                      </m:r>
                      <m:r>
                        <a:rPr lang="en-US" altLang="en-US" sz="1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1000">
                          <a:latin typeface="Cambria Math" panose="02040503050406030204" pitchFamily="18" charset="0"/>
                        </a:rPr>
                        <m:t>aperture</m:t>
                      </m:r>
                      <m:r>
                        <a:rPr lang="en-US" altLang="en-US" sz="10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1000" i="1">
                          <a:latin typeface="Cambria Math" panose="02040503050406030204" pitchFamily="18" charset="0"/>
                        </a:rPr>
                        <m:t>= 84 </m:t>
                      </m:r>
                      <m:r>
                        <m:rPr>
                          <m:sty m:val="p"/>
                        </m:rPr>
                        <a:rPr lang="en-US" altLang="en-US" sz="100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altLang="en-US" sz="1000" dirty="0">
                  <a:latin typeface="LMSans10" pitchFamily="32" charset="0"/>
                </a:endParaRPr>
              </a:p>
              <a:p>
                <a:pPr algn="ctr">
                  <a:lnSpc>
                    <a:spcPct val="123000"/>
                  </a:lnSpc>
                </a:pPr>
                <a:r>
                  <a:rPr lang="en-US" altLang="en-US" sz="1000" dirty="0">
                    <a:latin typeface="Cambria Math" panose="02040503050406030204" pitchFamily="18" charset="0"/>
                  </a:rPr>
                  <a:t>RF power = 50 kW-CW</a:t>
                </a:r>
                <a:endParaRPr lang="en-US" altLang="en-US" sz="1000" baseline="30000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3000"/>
                  </a:lnSpc>
                </a:pPr>
                <a:r>
                  <a:rPr lang="en-US" altLang="en-US" sz="1000" dirty="0">
                    <a:latin typeface="Cambria Math" panose="02040503050406030204" pitchFamily="18" charset="0"/>
                  </a:rPr>
                  <a:t>Operating Temp = 2 K</a:t>
                </a:r>
              </a:p>
            </p:txBody>
          </p:sp>
        </mc:Choice>
        <mc:Fallback xmlns="">
          <p:sp>
            <p:nvSpPr>
              <p:cNvPr id="8" name="Text Box 11">
                <a:extLst>
                  <a:ext uri="{FF2B5EF4-FFF2-40B4-BE49-F238E27FC236}">
                    <a16:creationId xmlns:a16="http://schemas.microsoft.com/office/drawing/2014/main" id="{91AA3425-81D5-3426-D676-F71CFC711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678" y="3634617"/>
                <a:ext cx="2302932" cy="14713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:\Users\rcalaga\AppData\Local\Temp\CRAB CAVITY DQW 2018 - 01 light.jpg">
            <a:extLst>
              <a:ext uri="{FF2B5EF4-FFF2-40B4-BE49-F238E27FC236}">
                <a16:creationId xmlns:a16="http://schemas.microsoft.com/office/drawing/2014/main" id="{DD6E89B6-9596-2F0A-E6FB-A86FE01A1BB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r="14853"/>
          <a:stretch/>
        </p:blipFill>
        <p:spPr bwMode="auto">
          <a:xfrm>
            <a:off x="2892382" y="1422248"/>
            <a:ext cx="1256179" cy="1054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rcalaga\AppData\Local\Temp\CRAB Cavity RFD - 77.jpg">
            <a:extLst>
              <a:ext uri="{FF2B5EF4-FFF2-40B4-BE49-F238E27FC236}">
                <a16:creationId xmlns:a16="http://schemas.microsoft.com/office/drawing/2014/main" id="{B393B094-CAFD-BAD0-4CA3-AACA85F3884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4576" r="2544" b="4552"/>
          <a:stretch/>
        </p:blipFill>
        <p:spPr bwMode="auto">
          <a:xfrm>
            <a:off x="628650" y="1422248"/>
            <a:ext cx="1326330" cy="8899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C7B517-2D36-37C7-8BEC-520914936A49}"/>
              </a:ext>
            </a:extLst>
          </p:cNvPr>
          <p:cNvSpPr txBox="1"/>
          <p:nvPr/>
        </p:nvSpPr>
        <p:spPr>
          <a:xfrm>
            <a:off x="2530869" y="2556871"/>
            <a:ext cx="2684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/>
              <a:t>D</a:t>
            </a:r>
            <a:r>
              <a:rPr lang="en-GB" sz="1200"/>
              <a:t>ouble </a:t>
            </a:r>
            <a:r>
              <a:rPr lang="en-GB" sz="1200" b="1"/>
              <a:t>Q</a:t>
            </a:r>
            <a:r>
              <a:rPr lang="en-GB" sz="1200"/>
              <a:t>uarter </a:t>
            </a:r>
            <a:r>
              <a:rPr lang="en-GB" sz="1200" b="1"/>
              <a:t>W</a:t>
            </a:r>
            <a:r>
              <a:rPr lang="en-GB" sz="1200"/>
              <a:t>ave (DQW) resonator,</a:t>
            </a:r>
          </a:p>
          <a:p>
            <a:pPr algn="ctr"/>
            <a:r>
              <a:rPr lang="en-GB" sz="1200"/>
              <a:t>crabbing in vertical plane</a:t>
            </a:r>
          </a:p>
          <a:p>
            <a:pPr algn="ctr"/>
            <a:r>
              <a:rPr lang="en-GB" sz="1200"/>
              <a:t>(IP5, CMS)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9E2EF-C5CE-BEFE-5679-FE9AF457A06F}"/>
              </a:ext>
            </a:extLst>
          </p:cNvPr>
          <p:cNvSpPr txBox="1"/>
          <p:nvPr/>
        </p:nvSpPr>
        <p:spPr>
          <a:xfrm>
            <a:off x="506097" y="2556871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/>
              <a:t>RF</a:t>
            </a:r>
            <a:r>
              <a:rPr lang="en-GB" sz="1200"/>
              <a:t> </a:t>
            </a:r>
            <a:r>
              <a:rPr lang="en-GB" sz="1200" b="1"/>
              <a:t>D</a:t>
            </a:r>
            <a:r>
              <a:rPr lang="en-GB" sz="1200"/>
              <a:t>ipole (RFD),</a:t>
            </a:r>
          </a:p>
          <a:p>
            <a:pPr algn="ctr"/>
            <a:r>
              <a:rPr lang="en-GB" sz="1200"/>
              <a:t>crabbing in horizontal plane</a:t>
            </a:r>
          </a:p>
          <a:p>
            <a:pPr algn="ctr"/>
            <a:r>
              <a:rPr lang="en-GB" sz="1200"/>
              <a:t>(IP1, ATLAS)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886C0-CCC1-C9A6-B451-561F793DB213}"/>
              </a:ext>
            </a:extLst>
          </p:cNvPr>
          <p:cNvSpPr txBox="1"/>
          <p:nvPr/>
        </p:nvSpPr>
        <p:spPr>
          <a:xfrm>
            <a:off x="2892382" y="4346729"/>
            <a:ext cx="53255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600"/>
              <a:t>LHC: 	</a:t>
            </a:r>
            <a:r>
              <a:rPr lang="en-GB" sz="1600">
                <a:sym typeface="Symbol" panose="05050102010706020507" pitchFamily="18" charset="2"/>
              </a:rPr>
              <a:t></a:t>
            </a:r>
            <a:r>
              <a:rPr lang="en-GB" sz="1600" baseline="-25000">
                <a:sym typeface="Symbol" panose="05050102010706020507" pitchFamily="18" charset="2"/>
              </a:rPr>
              <a:t>c</a:t>
            </a:r>
            <a:r>
              <a:rPr lang="en-GB" sz="1600">
                <a:sym typeface="Symbol" panose="05050102010706020507" pitchFamily="18" charset="2"/>
              </a:rPr>
              <a:t> = 320 rad</a:t>
            </a:r>
            <a:r>
              <a:rPr lang="en-GB" sz="1600">
                <a:solidFill>
                  <a:srgbClr val="5A5A5A"/>
                </a:solidFill>
                <a:sym typeface="Symbol" panose="05050102010706020507" pitchFamily="18" charset="2"/>
              </a:rPr>
              <a:t>,</a:t>
            </a:r>
            <a:r>
              <a:rPr lang="en-GB" sz="1600">
                <a:solidFill>
                  <a:srgbClr val="5A5A5A"/>
                </a:solidFill>
              </a:rPr>
              <a:t> β*=0.3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600">
                <a:solidFill>
                  <a:srgbClr val="5A5A5A"/>
                </a:solidFill>
              </a:rPr>
              <a:t> R=0.6</a:t>
            </a:r>
            <a:endParaRPr lang="en-GB" sz="1600">
              <a:sym typeface="Symbol" panose="05050102010706020507" pitchFamily="18" charset="2"/>
            </a:endParaRPr>
          </a:p>
          <a:p>
            <a:pPr lvl="1"/>
            <a:r>
              <a:rPr lang="en-GB" sz="1600"/>
              <a:t>HL-LHC: 	</a:t>
            </a:r>
            <a:r>
              <a:rPr lang="en-GB" sz="1600">
                <a:sym typeface="Symbol" panose="05050102010706020507" pitchFamily="18" charset="2"/>
              </a:rPr>
              <a:t></a:t>
            </a:r>
            <a:r>
              <a:rPr lang="en-GB" sz="1600" baseline="-25000">
                <a:sym typeface="Symbol" panose="05050102010706020507" pitchFamily="18" charset="2"/>
              </a:rPr>
              <a:t>c</a:t>
            </a:r>
            <a:r>
              <a:rPr lang="en-GB" sz="1600">
                <a:sym typeface="Symbol" panose="05050102010706020507" pitchFamily="18" charset="2"/>
              </a:rPr>
              <a:t> = ~500 rad</a:t>
            </a:r>
            <a:r>
              <a:rPr lang="en-GB" sz="1600">
                <a:solidFill>
                  <a:srgbClr val="5A5A5A"/>
                </a:solidFill>
                <a:sym typeface="Symbol" panose="05050102010706020507" pitchFamily="18" charset="2"/>
              </a:rPr>
              <a:t>, </a:t>
            </a:r>
            <a:r>
              <a:rPr lang="en-GB" sz="1600">
                <a:solidFill>
                  <a:srgbClr val="5A5A5A"/>
                </a:solidFill>
              </a:rPr>
              <a:t>β*=0.15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600">
                <a:solidFill>
                  <a:srgbClr val="5A5A5A"/>
                </a:solidFill>
              </a:rPr>
              <a:t> R= 0.35</a:t>
            </a:r>
          </a:p>
          <a:p>
            <a:pPr lvl="1"/>
            <a:r>
              <a:rPr lang="en-GB" sz="1600">
                <a:solidFill>
                  <a:srgbClr val="5A5A5A"/>
                </a:solidFill>
                <a:sym typeface="Wingdings" pitchFamily="2" charset="2"/>
              </a:rPr>
              <a:t> operate with crab cavities to recover peak luminosity</a:t>
            </a:r>
            <a:endParaRPr lang="en-GB" sz="1600">
              <a:solidFill>
                <a:srgbClr val="5A5A5A"/>
              </a:solidFill>
            </a:endParaRPr>
          </a:p>
          <a:p>
            <a:pPr lvl="1"/>
            <a:endParaRPr lang="en-GB" sz="1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2220B7-A13F-099D-7148-F95F10B72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924" y="3595149"/>
            <a:ext cx="1627181" cy="544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41B268-9708-43BC-017C-68A6812F85E3}"/>
              </a:ext>
            </a:extLst>
          </p:cNvPr>
          <p:cNvSpPr txBox="1"/>
          <p:nvPr/>
        </p:nvSpPr>
        <p:spPr>
          <a:xfrm>
            <a:off x="1088218" y="3144504"/>
            <a:ext cx="859851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8 cavities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B71C38-2EF2-32D8-CD59-26D0E9DB03BC}"/>
              </a:ext>
            </a:extLst>
          </p:cNvPr>
          <p:cNvSpPr txBox="1"/>
          <p:nvPr/>
        </p:nvSpPr>
        <p:spPr>
          <a:xfrm>
            <a:off x="3501392" y="3137635"/>
            <a:ext cx="859851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8 cavities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DCEF8F-98D7-B4FA-45D4-691DB2DC42A3}"/>
              </a:ext>
            </a:extLst>
          </p:cNvPr>
          <p:cNvSpPr txBox="1"/>
          <p:nvPr/>
        </p:nvSpPr>
        <p:spPr>
          <a:xfrm>
            <a:off x="7640579" y="4048480"/>
            <a:ext cx="117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G. Hagmann</a:t>
            </a:r>
          </a:p>
          <a:p>
            <a:r>
              <a:rPr lang="en-GB" sz="1200" dirty="0"/>
              <a:t>T</a:t>
            </a:r>
            <a:r>
              <a:rPr lang="en-CH" sz="1200" dirty="0"/>
              <a:t>alk LLRF23 #56</a:t>
            </a:r>
          </a:p>
        </p:txBody>
      </p:sp>
    </p:spTree>
    <p:extLst>
      <p:ext uri="{BB962C8B-B14F-4D97-AF65-F5344CB8AC3E}">
        <p14:creationId xmlns:p14="http://schemas.microsoft.com/office/powerpoint/2010/main" val="3155813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C57CD-E42F-52F1-38DB-19EBDCF3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8788"/>
            <a:ext cx="7886700" cy="739307"/>
          </a:xfrm>
        </p:spPr>
        <p:txBody>
          <a:bodyPr/>
          <a:lstStyle/>
          <a:p>
            <a:r>
              <a:rPr lang="en-CH"/>
              <a:t>HL-LHC LLRF architecture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64E96-B4F0-8D5D-6B75-7B031B9BC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F2198-EAC6-AD76-C8E9-369D2A82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355599"/>
            <a:ext cx="3086100" cy="304271"/>
          </a:xfrm>
        </p:spPr>
        <p:txBody>
          <a:bodyPr/>
          <a:lstStyle/>
          <a:p>
            <a:r>
              <a:rPr lang="en-GB"/>
              <a:t>W. </a:t>
            </a:r>
            <a:r>
              <a:rPr lang="en-GB" err="1"/>
              <a:t>Höfle</a:t>
            </a:r>
            <a:r>
              <a:rPr lang="en-GB"/>
              <a:t>     LLRF23 Lab Talk CERN - </a:t>
            </a:r>
            <a:r>
              <a:rPr lang="en-GB" err="1"/>
              <a:t>Gyeongju</a:t>
            </a:r>
            <a:r>
              <a:rPr lang="en-GB"/>
              <a:t>, Rep. of Korea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A88F8-BCB0-2883-D1D6-9CCE202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12</a:t>
            </a:fld>
            <a:endParaRPr lang="en-GB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4C10FD73-B803-D9D3-573C-69FE0BA97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509" y="1196112"/>
            <a:ext cx="6627000" cy="4151504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261ADF-8B30-CDC5-D86E-61797F6213F9}"/>
              </a:ext>
            </a:extLst>
          </p:cNvPr>
          <p:cNvSpPr txBox="1"/>
          <p:nvPr/>
        </p:nvSpPr>
        <p:spPr>
          <a:xfrm>
            <a:off x="5243757" y="1459113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00B050"/>
                </a:solidFill>
                <a:cs typeface="Calibri" panose="020F0502020204030204" pitchFamily="34" charset="0"/>
              </a:rPr>
              <a:t>Gb links for global regulation V</a:t>
            </a:r>
            <a:r>
              <a:rPr lang="en-US" sz="1100" baseline="-25000">
                <a:solidFill>
                  <a:srgbClr val="00B05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</a:t>
            </a:r>
          </a:p>
        </p:txBody>
      </p:sp>
      <p:cxnSp>
        <p:nvCxnSpPr>
          <p:cNvPr id="22" name="Connecteur droit avec flèche 8">
            <a:extLst>
              <a:ext uri="{FF2B5EF4-FFF2-40B4-BE49-F238E27FC236}">
                <a16:creationId xmlns:a16="http://schemas.microsoft.com/office/drawing/2014/main" id="{8E9E6475-195B-8592-FB2F-25371E944146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4811709" y="1589918"/>
            <a:ext cx="432048" cy="946947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8">
            <a:extLst>
              <a:ext uri="{FF2B5EF4-FFF2-40B4-BE49-F238E27FC236}">
                <a16:creationId xmlns:a16="http://schemas.microsoft.com/office/drawing/2014/main" id="{63B9D68C-EB52-EFE6-921C-8C020E4A8407}"/>
              </a:ext>
            </a:extLst>
          </p:cNvPr>
          <p:cNvCxnSpPr>
            <a:cxnSpLocks/>
          </p:cNvCxnSpPr>
          <p:nvPr/>
        </p:nvCxnSpPr>
        <p:spPr>
          <a:xfrm flipH="1">
            <a:off x="2867508" y="1388349"/>
            <a:ext cx="619516" cy="415455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CB4C05D-486C-7B42-F95E-829B341808C0}"/>
              </a:ext>
            </a:extLst>
          </p:cNvPr>
          <p:cNvSpPr txBox="1"/>
          <p:nvPr/>
        </p:nvSpPr>
        <p:spPr>
          <a:xfrm>
            <a:off x="3461559" y="1188129"/>
            <a:ext cx="1544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00B050"/>
                </a:solidFill>
                <a:cs typeface="Calibri" panose="020F0502020204030204" pitchFamily="34" charset="0"/>
              </a:rPr>
              <a:t>RF distribution (FTW) over White-Rabbit</a:t>
            </a:r>
            <a:endParaRPr lang="en-US" sz="1100" baseline="-25000">
              <a:solidFill>
                <a:srgbClr val="00B050"/>
              </a:solidFill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  <p:cxnSp>
        <p:nvCxnSpPr>
          <p:cNvPr id="25" name="Connecteur droit avec flèche 8">
            <a:extLst>
              <a:ext uri="{FF2B5EF4-FFF2-40B4-BE49-F238E27FC236}">
                <a16:creationId xmlns:a16="http://schemas.microsoft.com/office/drawing/2014/main" id="{FCDCC226-D84B-973C-45DC-5E9209CC63D5}"/>
              </a:ext>
            </a:extLst>
          </p:cNvPr>
          <p:cNvCxnSpPr>
            <a:cxnSpLocks/>
          </p:cNvCxnSpPr>
          <p:nvPr/>
        </p:nvCxnSpPr>
        <p:spPr>
          <a:xfrm flipH="1">
            <a:off x="7187973" y="2147741"/>
            <a:ext cx="648072" cy="968433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71576EA-AB2B-7536-8668-150D11A9DE28}"/>
              </a:ext>
            </a:extLst>
          </p:cNvPr>
          <p:cNvSpPr txBox="1"/>
          <p:nvPr/>
        </p:nvSpPr>
        <p:spPr>
          <a:xfrm>
            <a:off x="311209" y="2536865"/>
            <a:ext cx="1188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00B050"/>
                </a:solidFill>
                <a:cs typeface="Calibri" panose="020F0502020204030204" pitchFamily="34" charset="0"/>
              </a:rPr>
              <a:t>Cavity field regulation</a:t>
            </a:r>
            <a:endParaRPr lang="en-US" sz="1100" baseline="-25000">
              <a:solidFill>
                <a:srgbClr val="00B050"/>
              </a:solidFill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  <p:cxnSp>
        <p:nvCxnSpPr>
          <p:cNvPr id="27" name="Connecteur droit avec flèche 8">
            <a:extLst>
              <a:ext uri="{FF2B5EF4-FFF2-40B4-BE49-F238E27FC236}">
                <a16:creationId xmlns:a16="http://schemas.microsoft.com/office/drawing/2014/main" id="{27304C82-F6F9-556B-18ED-7150C435A605}"/>
              </a:ext>
            </a:extLst>
          </p:cNvPr>
          <p:cNvCxnSpPr>
            <a:cxnSpLocks/>
          </p:cNvCxnSpPr>
          <p:nvPr/>
        </p:nvCxnSpPr>
        <p:spPr>
          <a:xfrm>
            <a:off x="1128373" y="2724219"/>
            <a:ext cx="1408268" cy="391955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8">
            <a:extLst>
              <a:ext uri="{FF2B5EF4-FFF2-40B4-BE49-F238E27FC236}">
                <a16:creationId xmlns:a16="http://schemas.microsoft.com/office/drawing/2014/main" id="{D1908451-08D3-6AE8-1786-F5DB38F5FD8E}"/>
              </a:ext>
            </a:extLst>
          </p:cNvPr>
          <p:cNvCxnSpPr>
            <a:cxnSpLocks/>
          </p:cNvCxnSpPr>
          <p:nvPr/>
        </p:nvCxnSpPr>
        <p:spPr>
          <a:xfrm flipV="1">
            <a:off x="1211309" y="3877666"/>
            <a:ext cx="488026" cy="349157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15968A9-D3FB-9C5B-5480-B74E162C2EF4}"/>
              </a:ext>
            </a:extLst>
          </p:cNvPr>
          <p:cNvSpPr txBox="1"/>
          <p:nvPr/>
        </p:nvSpPr>
        <p:spPr>
          <a:xfrm>
            <a:off x="131189" y="3926741"/>
            <a:ext cx="14082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00B050"/>
                </a:solidFill>
                <a:cs typeface="Calibri" panose="020F0502020204030204" pitchFamily="34" charset="0"/>
              </a:rPr>
              <a:t>For Beam phase tracking and RF noise feedback</a:t>
            </a:r>
            <a:endParaRPr lang="en-US" sz="1100" baseline="-25000">
              <a:solidFill>
                <a:srgbClr val="00B050"/>
              </a:solidFill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  <p:cxnSp>
        <p:nvCxnSpPr>
          <p:cNvPr id="30" name="Connecteur droit avec flèche 8">
            <a:extLst>
              <a:ext uri="{FF2B5EF4-FFF2-40B4-BE49-F238E27FC236}">
                <a16:creationId xmlns:a16="http://schemas.microsoft.com/office/drawing/2014/main" id="{F9E58D98-0EB9-9658-E690-5978C920B030}"/>
              </a:ext>
            </a:extLst>
          </p:cNvPr>
          <p:cNvCxnSpPr>
            <a:cxnSpLocks/>
          </p:cNvCxnSpPr>
          <p:nvPr/>
        </p:nvCxnSpPr>
        <p:spPr>
          <a:xfrm flipH="1">
            <a:off x="7640536" y="4052244"/>
            <a:ext cx="346341" cy="565033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3A9EE904-0D7D-9900-55A3-428B82D8CFBF}"/>
              </a:ext>
            </a:extLst>
          </p:cNvPr>
          <p:cNvSpPr/>
          <p:nvPr/>
        </p:nvSpPr>
        <p:spPr>
          <a:xfrm rot="5400000">
            <a:off x="6939589" y="4038369"/>
            <a:ext cx="288032" cy="1131624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1132FB-25DC-AA24-BE71-9D250FE45790}"/>
              </a:ext>
            </a:extLst>
          </p:cNvPr>
          <p:cNvSpPr txBox="1"/>
          <p:nvPr/>
        </p:nvSpPr>
        <p:spPr>
          <a:xfrm>
            <a:off x="7836045" y="3626041"/>
            <a:ext cx="1131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00B050"/>
                </a:solidFill>
                <a:cs typeface="Calibri" panose="020F0502020204030204" pitchFamily="34" charset="0"/>
              </a:rPr>
              <a:t>Same cable type/ length</a:t>
            </a:r>
            <a:endParaRPr lang="en-US" sz="1100" baseline="-25000">
              <a:solidFill>
                <a:srgbClr val="00B050"/>
              </a:solidFill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309BF1-7A13-4F14-FB31-6367DC80BE00}"/>
              </a:ext>
            </a:extLst>
          </p:cNvPr>
          <p:cNvSpPr txBox="1"/>
          <p:nvPr/>
        </p:nvSpPr>
        <p:spPr>
          <a:xfrm>
            <a:off x="7535674" y="1237226"/>
            <a:ext cx="117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G. Hagmann</a:t>
            </a:r>
          </a:p>
          <a:p>
            <a:r>
              <a:rPr lang="en-GB" sz="1200" dirty="0"/>
              <a:t>T</a:t>
            </a:r>
            <a:r>
              <a:rPr lang="en-CH" sz="1200" dirty="0"/>
              <a:t>alk LLRF23 #56</a:t>
            </a:r>
          </a:p>
        </p:txBody>
      </p:sp>
    </p:spTree>
    <p:extLst>
      <p:ext uri="{BB962C8B-B14F-4D97-AF65-F5344CB8AC3E}">
        <p14:creationId xmlns:p14="http://schemas.microsoft.com/office/powerpoint/2010/main" val="311314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350" y="2612699"/>
            <a:ext cx="1193800" cy="739307"/>
          </a:xfrm>
        </p:spPr>
        <p:txBody>
          <a:bodyPr>
            <a:normAutofit/>
          </a:bodyPr>
          <a:lstStyle/>
          <a:p>
            <a:r>
              <a:rPr lang="en-US"/>
              <a:t>spare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38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702" y="2694432"/>
            <a:ext cx="2641600" cy="681958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865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29" y="517910"/>
            <a:ext cx="7886700" cy="739307"/>
          </a:xfrm>
        </p:spPr>
        <p:txBody>
          <a:bodyPr/>
          <a:lstStyle/>
          <a:p>
            <a:r>
              <a:rPr lang="en-US"/>
              <a:t>Variety of LLRF from analog to </a:t>
            </a:r>
            <a:r>
              <a:rPr lang="en-US" err="1"/>
              <a:t>MicroTCA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7217"/>
            <a:ext cx="7886700" cy="3888054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VXS and VME digital systems deployed in a wide range of machines since 2006</a:t>
            </a:r>
          </a:p>
          <a:p>
            <a:pPr lvl="1"/>
            <a:r>
              <a:rPr lang="en-US"/>
              <a:t>VXS: AD, ELENA, PSB, PS, LEIR </a:t>
            </a:r>
            <a:r>
              <a:rPr lang="en-US">
                <a:sym typeface="Wingdings" pitchFamily="2" charset="2"/>
              </a:rPr>
              <a:t> small synchrotrons varying revolution frequency</a:t>
            </a:r>
            <a:endParaRPr lang="en-US"/>
          </a:p>
          <a:p>
            <a:pPr lvl="1"/>
            <a:r>
              <a:rPr lang="en-US"/>
              <a:t>VME: LHC, SPS partially, PS, LINAC3 (ions), LINAC4 (H</a:t>
            </a:r>
            <a:r>
              <a:rPr lang="en-US" baseline="30000"/>
              <a:t>-</a:t>
            </a:r>
            <a:r>
              <a:rPr lang="en-US"/>
              <a:t>), HIE-Isolde, AWAKE, small frequency swing or fixed RF frequency</a:t>
            </a:r>
          </a:p>
          <a:p>
            <a:r>
              <a:rPr lang="en-US" err="1"/>
              <a:t>MicroTCA</a:t>
            </a:r>
            <a:r>
              <a:rPr lang="en-US"/>
              <a:t> technology rolled out in SPS for 200 MHz RF system, and now fully commissioned, move to optimizing operational performance of RF system</a:t>
            </a:r>
          </a:p>
          <a:p>
            <a:r>
              <a:rPr lang="en-US"/>
              <a:t>Legacy, mostly analog systems for e-beam acceleration used in CLEAR and AWAKE (3 GHz RF system), future upgrades being planned</a:t>
            </a:r>
          </a:p>
          <a:p>
            <a:r>
              <a:rPr lang="en-US"/>
              <a:t>Future evolution towards more use of MicroTCA.4 based on positive experience with this technology in SPS</a:t>
            </a:r>
          </a:p>
          <a:p>
            <a:pPr lvl="1"/>
            <a:r>
              <a:rPr lang="en-US"/>
              <a:t>New LLRF for PS 200 MHz RF system to be commissioned</a:t>
            </a:r>
          </a:p>
          <a:p>
            <a:pPr lvl="1"/>
            <a:r>
              <a:rPr lang="en-US"/>
              <a:t>AWAKE + with new LLRF for 3 GHz under planning</a:t>
            </a:r>
          </a:p>
          <a:p>
            <a:r>
              <a:rPr lang="en-US"/>
              <a:t>Large number of accelerators, continuously running make it difficult to roll-out common technology; adaptation of technology to different requirements takes time and technology changes fast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552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03494" y="1971675"/>
            <a:ext cx="8156981" cy="26431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775" y="393853"/>
            <a:ext cx="7886700" cy="739307"/>
          </a:xfrm>
        </p:spPr>
        <p:txBody>
          <a:bodyPr/>
          <a:lstStyle/>
          <a:p>
            <a:r>
              <a:rPr lang="en-US"/>
              <a:t>Injector transverse feedbacks at 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44" y="1095750"/>
            <a:ext cx="8370000" cy="3658500"/>
          </a:xfrm>
        </p:spPr>
        <p:txBody>
          <a:bodyPr/>
          <a:lstStyle/>
          <a:p>
            <a:r>
              <a:rPr lang="en-US"/>
              <a:t>LHC Injector transverse feedbacks at CERN and studies</a:t>
            </a:r>
          </a:p>
          <a:p>
            <a:pPr lvl="1"/>
            <a:r>
              <a:rPr lang="en-US"/>
              <a:t>next “upgrade to digital” opportunity for LEIR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16</a:t>
            </a:fld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96A23A-54F2-3D49-A1A4-76DB05F35956}"/>
              </a:ext>
            </a:extLst>
          </p:cNvPr>
          <p:cNvGraphicFramePr>
            <a:graphicFrameLocks noGrp="1"/>
          </p:cNvGraphicFramePr>
          <p:nvPr/>
        </p:nvGraphicFramePr>
        <p:xfrm>
          <a:off x="579206" y="2024698"/>
          <a:ext cx="8005558" cy="2542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4974">
                  <a:extLst>
                    <a:ext uri="{9D8B030D-6E8A-4147-A177-3AD203B41FA5}">
                      <a16:colId xmlns:a16="http://schemas.microsoft.com/office/drawing/2014/main" val="3108398610"/>
                    </a:ext>
                  </a:extLst>
                </a:gridCol>
                <a:gridCol w="2658215">
                  <a:extLst>
                    <a:ext uri="{9D8B030D-6E8A-4147-A177-3AD203B41FA5}">
                      <a16:colId xmlns:a16="http://schemas.microsoft.com/office/drawing/2014/main" val="742518482"/>
                    </a:ext>
                  </a:extLst>
                </a:gridCol>
                <a:gridCol w="2154645">
                  <a:extLst>
                    <a:ext uri="{9D8B030D-6E8A-4147-A177-3AD203B41FA5}">
                      <a16:colId xmlns:a16="http://schemas.microsoft.com/office/drawing/2014/main" val="4105101341"/>
                    </a:ext>
                  </a:extLst>
                </a:gridCol>
                <a:gridCol w="857724">
                  <a:extLst>
                    <a:ext uri="{9D8B030D-6E8A-4147-A177-3AD203B41FA5}">
                      <a16:colId xmlns:a16="http://schemas.microsoft.com/office/drawing/2014/main" val="2894264997"/>
                    </a:ext>
                  </a:extLst>
                </a:gridCol>
              </a:tblGrid>
              <a:tr h="387977"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Accelerator / energy </a:t>
                      </a:r>
                    </a:p>
                  </a:txBody>
                  <a:tcPr marL="7144" marR="7144" marT="7144" marB="0" anchor="ctr">
                    <a:solidFill>
                      <a:srgbClr val="0059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Kicker / power per electrode          </a:t>
                      </a:r>
                    </a:p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frequency band </a:t>
                      </a:r>
                    </a:p>
                  </a:txBody>
                  <a:tcPr marL="7144" marR="7144" marT="7144" marB="0" anchor="ctr">
                    <a:solidFill>
                      <a:srgbClr val="0059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Processing used</a:t>
                      </a:r>
                    </a:p>
                  </a:txBody>
                  <a:tcPr marL="7144" marR="7144" marT="7144" marB="0" anchor="ctr">
                    <a:solidFill>
                      <a:srgbClr val="0059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Last upgrade</a:t>
                      </a:r>
                    </a:p>
                  </a:txBody>
                  <a:tcPr marL="7144" marR="7144" marT="7144" marB="0" anchor="ctr">
                    <a:solidFill>
                      <a:srgbClr val="0059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765755"/>
                  </a:ext>
                </a:extLst>
              </a:tr>
              <a:tr h="215479"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LEIR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 err="1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striplines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up to 100 MHz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 pick-ups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rgbClr val="FF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2005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876519"/>
                  </a:ext>
                </a:extLst>
              </a:tr>
              <a:tr h="215479"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4.2 MeV/u – 72 MeV/u (kin. E)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100 W, 50 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  <a:sym typeface="Calibri"/>
                        </a:rPr>
                        <a:t>W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, up to 100 MHz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analog, vector sum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b="0" i="0" u="none" strike="noStrike" cap="none" spc="0" baseline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884274"/>
                  </a:ext>
                </a:extLst>
              </a:tr>
              <a:tr h="215479"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PS Booster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 err="1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striplines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up to 100 MHz 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 pick-up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2020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072630"/>
                  </a:ext>
                </a:extLst>
              </a:tr>
              <a:tr h="215479"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160 MeV – 2 GeV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800 W, 50 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  <a:sym typeface="Calibri"/>
                        </a:rPr>
                        <a:t>W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digital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b="0" i="0" u="none" strike="noStrike" cap="none" spc="0" baseline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592597"/>
                  </a:ext>
                </a:extLst>
              </a:tr>
              <a:tr h="215479"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 err="1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striplines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with impedance transformer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 pick-up (+spare)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2020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623909078"/>
                  </a:ext>
                </a:extLst>
              </a:tr>
              <a:tr h="215479"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 GeV – 26 GeV/c 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5 kW, 125 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  <a:sym typeface="Calibri"/>
                        </a:rPr>
                        <a:t>W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, up to ~ 60 MHz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digital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b="0" i="0" u="none" strike="noStrike" cap="none" spc="0" baseline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747388796"/>
                  </a:ext>
                </a:extLst>
              </a:tr>
              <a:tr h="215479"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SPS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electric field kickers, high impedance 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 err="1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striplines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, electro-static 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2014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817324"/>
                  </a:ext>
                </a:extLst>
              </a:tr>
              <a:tr h="215479"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14, 26 GeV/c – 450 GeV/c 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tetrodes, 30 kW, 180 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  <a:sym typeface="Calibri"/>
                        </a:rPr>
                        <a:t>W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, up to 20 MHz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digital, pick-up pairs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b="0" i="0" u="none" strike="noStrike" cap="none" spc="0" baseline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710337"/>
                  </a:ext>
                </a:extLst>
              </a:tr>
              <a:tr h="215479"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SPS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sz="1200" b="0" i="0" u="none" strike="noStrike" cap="none" spc="0" baseline="0">
                          <a:solidFill>
                            <a:srgbClr val="FF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for wideband feedback study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 short </a:t>
                      </a:r>
                      <a:r>
                        <a:rPr lang="en-US" sz="1200" b="0" i="0" u="none" strike="noStrike" cap="none" spc="0" baseline="0" err="1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striplines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and 1 </a:t>
                      </a:r>
                      <a:r>
                        <a:rPr lang="en-US" sz="1200" b="0" i="0" u="none" strike="noStrike" cap="none" spc="0" baseline="0" err="1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Faltin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type kicker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 </a:t>
                      </a:r>
                      <a:r>
                        <a:rPr lang="en-US" sz="1200" b="0" i="0" u="none" strike="noStrike" cap="none" spc="0" baseline="0" err="1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stripline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exponential PU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2008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820456"/>
                  </a:ext>
                </a:extLst>
              </a:tr>
              <a:tr h="215479"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26 GeV/c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250 W, 50 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  <a:sym typeface="Calibri"/>
                        </a:rPr>
                        <a:t>W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, 5 MHz – 1 GHz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Digital up to 4 GS/s (3.2 </a:t>
                      </a:r>
                      <a:r>
                        <a:rPr lang="en-US" sz="1200" b="0" i="0" u="none" strike="noStrike" cap="none" spc="0" baseline="0" err="1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Gs</a:t>
                      </a: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/s)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 2018</a:t>
                      </a:r>
                    </a:p>
                  </a:txBody>
                  <a:tcPr marL="7144" marR="7144" marT="7144" marB="0" anchor="ctr">
                    <a:solidFill>
                      <a:srgbClr val="BAB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689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8249347" y="4212443"/>
            <a:ext cx="484428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3"/>
              <a:t>study</a:t>
            </a:r>
          </a:p>
        </p:txBody>
      </p:sp>
      <p:sp>
        <p:nvSpPr>
          <p:cNvPr id="9" name="Rectangle 8"/>
          <p:cNvSpPr/>
          <p:nvPr/>
        </p:nvSpPr>
        <p:spPr>
          <a:xfrm>
            <a:off x="386944" y="1783324"/>
            <a:ext cx="8005557" cy="2970926"/>
          </a:xfrm>
          <a:prstGeom prst="rect">
            <a:avLst/>
          </a:prstGeom>
          <a:noFill/>
          <a:ln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</p:spTree>
    <p:extLst>
      <p:ext uri="{BB962C8B-B14F-4D97-AF65-F5344CB8AC3E}">
        <p14:creationId xmlns:p14="http://schemas.microsoft.com/office/powerpoint/2010/main" val="904637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0917"/>
            <a:ext cx="7886700" cy="739307"/>
          </a:xfrm>
        </p:spPr>
        <p:txBody>
          <a:bodyPr/>
          <a:lstStyle/>
          <a:p>
            <a:r>
              <a:rPr lang="en-US"/>
              <a:t>ADT </a:t>
            </a:r>
            <a:r>
              <a:rPr lang="en-US" err="1"/>
              <a:t>ObsBox</a:t>
            </a:r>
            <a:r>
              <a:rPr lang="en-US"/>
              <a:t> for data recording from feedback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600" y="1264739"/>
            <a:ext cx="8370000" cy="3658500"/>
          </a:xfrm>
        </p:spPr>
        <p:txBody>
          <a:bodyPr/>
          <a:lstStyle/>
          <a:p>
            <a:r>
              <a:rPr lang="en-US"/>
              <a:t>data recording from feedback systems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5373027"/>
            <a:ext cx="3086100" cy="304271"/>
          </a:xfrm>
        </p:spPr>
        <p:txBody>
          <a:bodyPr/>
          <a:lstStyle/>
          <a:p>
            <a:r>
              <a:rPr lang="en-GB"/>
              <a:t>W. </a:t>
            </a:r>
            <a:r>
              <a:rPr lang="en-GB" err="1"/>
              <a:t>Höfle</a:t>
            </a:r>
            <a:r>
              <a:rPr lang="en-GB"/>
              <a:t>     LLRF23 Lab Talk CERN - </a:t>
            </a:r>
            <a:r>
              <a:rPr lang="en-GB" err="1"/>
              <a:t>Gyeongju</a:t>
            </a:r>
            <a:r>
              <a:rPr lang="en-GB"/>
              <a:t>, Rep. of Korea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17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82" y="1562309"/>
            <a:ext cx="5868951" cy="178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61" y="3288187"/>
            <a:ext cx="4221989" cy="2160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169" y="4018428"/>
            <a:ext cx="2840842" cy="740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3"/>
              <a:t>M. </a:t>
            </a:r>
            <a:r>
              <a:rPr lang="en-US" sz="1053" err="1"/>
              <a:t>Söderén</a:t>
            </a:r>
            <a:r>
              <a:rPr lang="en-US" sz="1053"/>
              <a:t>, D. </a:t>
            </a:r>
            <a:r>
              <a:rPr lang="en-US" sz="1053" err="1"/>
              <a:t>Valuch</a:t>
            </a:r>
            <a:endParaRPr lang="en-US" sz="1053"/>
          </a:p>
          <a:p>
            <a:r>
              <a:rPr lang="en-GB" sz="1053"/>
              <a:t>EPJ Web of Conferences 245, 01036 (2020)</a:t>
            </a:r>
          </a:p>
          <a:p>
            <a:r>
              <a:rPr lang="en-GB" sz="1053"/>
              <a:t>CHEP 2019, </a:t>
            </a:r>
          </a:p>
          <a:p>
            <a:r>
              <a:rPr lang="en-GB" sz="1053"/>
              <a:t>https://doi.org/10.1051/epjconf/202024501036</a:t>
            </a:r>
            <a:endParaRPr lang="en-US" sz="1053"/>
          </a:p>
        </p:txBody>
      </p:sp>
    </p:spTree>
    <p:extLst>
      <p:ext uri="{BB962C8B-B14F-4D97-AF65-F5344CB8AC3E}">
        <p14:creationId xmlns:p14="http://schemas.microsoft.com/office/powerpoint/2010/main" val="1165064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20"/>
          <p:cNvSpPr/>
          <p:nvPr/>
        </p:nvSpPr>
        <p:spPr>
          <a:xfrm>
            <a:off x="8185320" y="5053140"/>
            <a:ext cx="500040" cy="272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39E23CF-59B7-4897-BD3A-C66A489FFDBC}" type="slidenum">
              <a:rPr lang="en-US" sz="900" spc="-1">
                <a:solidFill>
                  <a:srgbClr val="B2B9D0"/>
                </a:solidFill>
                <a:latin typeface="Arial"/>
                <a:ea typeface="DejaVu Sans"/>
              </a:rPr>
              <a:t>18</a:t>
            </a:fld>
            <a:endParaRPr lang="en-US" sz="900" spc="-1">
              <a:latin typeface="Arial"/>
            </a:endParaRPr>
          </a:p>
        </p:txBody>
      </p:sp>
      <p:sp>
        <p:nvSpPr>
          <p:cNvPr id="139" name="CustomShape 21"/>
          <p:cNvSpPr/>
          <p:nvPr/>
        </p:nvSpPr>
        <p:spPr>
          <a:xfrm>
            <a:off x="1195830" y="379980"/>
            <a:ext cx="6742440" cy="486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CH"/>
          </a:p>
        </p:txBody>
      </p:sp>
      <p:sp>
        <p:nvSpPr>
          <p:cNvPr id="140" name="CustomShape 22"/>
          <p:cNvSpPr/>
          <p:nvPr/>
        </p:nvSpPr>
        <p:spPr>
          <a:xfrm>
            <a:off x="1142910" y="503100"/>
            <a:ext cx="6856650" cy="29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b">
            <a:normAutofit fontScale="62500" lnSpcReduction="2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3000" spc="-1">
                <a:solidFill>
                  <a:srgbClr val="0055A0"/>
                </a:solidFill>
                <a:latin typeface="Arial"/>
                <a:ea typeface="DejaVu Sans"/>
              </a:rPr>
              <a:t>	</a:t>
            </a:r>
            <a:endParaRPr lang="en-US" sz="3000" spc="-1">
              <a:latin typeface="Arial"/>
            </a:endParaRPr>
          </a:p>
        </p:txBody>
      </p:sp>
      <p:sp>
        <p:nvSpPr>
          <p:cNvPr id="141" name="CustomShape 23"/>
          <p:cNvSpPr/>
          <p:nvPr/>
        </p:nvSpPr>
        <p:spPr>
          <a:xfrm>
            <a:off x="1142910" y="503100"/>
            <a:ext cx="6856650" cy="486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3000" spc="-1">
                <a:solidFill>
                  <a:srgbClr val="0055A0"/>
                </a:solidFill>
                <a:latin typeface="Arial"/>
                <a:ea typeface="DejaVu Sans"/>
              </a:rPr>
              <a:t>Hardware in LHC transverse plane for </a:t>
            </a:r>
            <a:r>
              <a:rPr lang="en-US" sz="3000" spc="-1" err="1">
                <a:solidFill>
                  <a:srgbClr val="0055A0"/>
                </a:solidFill>
                <a:latin typeface="Arial"/>
                <a:ea typeface="DejaVu Sans"/>
              </a:rPr>
              <a:t>ObsBox</a:t>
            </a:r>
            <a:endParaRPr lang="en-US" sz="3000" spc="-1">
              <a:latin typeface="Arial"/>
            </a:endParaRPr>
          </a:p>
        </p:txBody>
      </p:sp>
      <p:sp>
        <p:nvSpPr>
          <p:cNvPr id="144" name="CustomShape 26"/>
          <p:cNvSpPr/>
          <p:nvPr/>
        </p:nvSpPr>
        <p:spPr>
          <a:xfrm>
            <a:off x="342900" y="1076850"/>
            <a:ext cx="3839400" cy="10948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Hitech Global HTG-FMC-X10SFP+ FMC mezzanine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Trenz Electronics TEC0330-4 FMC carrier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Xilinx Virtex7 FPGA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PCIe 3.0 x8 resulting in transfer rate to the host of 7.88GB/s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Own firmware and driver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Up to 10 channels @ 5 Gbps</a:t>
            </a:r>
            <a:endParaRPr lang="en-US" sz="1350" spc="-1">
              <a:latin typeface="Arial"/>
            </a:endParaRPr>
          </a:p>
        </p:txBody>
      </p:sp>
      <p:pic>
        <p:nvPicPr>
          <p:cNvPr id="145" name="Picture 144"/>
          <p:cNvPicPr/>
          <p:nvPr/>
        </p:nvPicPr>
        <p:blipFill>
          <a:blip r:embed="rId3"/>
          <a:stretch/>
        </p:blipFill>
        <p:spPr>
          <a:xfrm>
            <a:off x="342900" y="2857500"/>
            <a:ext cx="3429000" cy="192861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2"/>
          <p:cNvPicPr/>
          <p:nvPr/>
        </p:nvPicPr>
        <p:blipFill>
          <a:blip r:embed="rId4"/>
          <a:stretch/>
        </p:blipFill>
        <p:spPr>
          <a:xfrm>
            <a:off x="5486400" y="1144350"/>
            <a:ext cx="3599100" cy="3599100"/>
          </a:xfrm>
          <a:prstGeom prst="rect">
            <a:avLst/>
          </a:prstGeom>
          <a:ln w="0">
            <a:noFill/>
          </a:ln>
        </p:spPr>
      </p:pic>
      <p:sp>
        <p:nvSpPr>
          <p:cNvPr id="147" name="CustomShape 29"/>
          <p:cNvSpPr/>
          <p:nvPr/>
        </p:nvSpPr>
        <p:spPr>
          <a:xfrm>
            <a:off x="4286250" y="1143000"/>
            <a:ext cx="6742440" cy="1885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GIGABYTE G481-HA0 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2 x Intel Xeon ‘Skylake’ 8260 24 Core 48 Threads 2.4GHz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768 GB DDR4 RAM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10 x 3.0 16x PCIe FH FL DW 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2 x 10Gb/s BASE-T LAN ports</a:t>
            </a:r>
            <a:endParaRPr lang="en-US" sz="1350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350" spc="-1">
              <a:latin typeface="Arial"/>
            </a:endParaRPr>
          </a:p>
        </p:txBody>
      </p:sp>
      <p:sp>
        <p:nvSpPr>
          <p:cNvPr id="148" name="CustomShape 30"/>
          <p:cNvSpPr/>
          <p:nvPr/>
        </p:nvSpPr>
        <p:spPr>
          <a:xfrm>
            <a:off x="3771900" y="3714750"/>
            <a:ext cx="6742440" cy="1885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Runs Centos 7 real-time kernel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Configured as a front-end computer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Runs FESA classes</a:t>
            </a:r>
            <a:endParaRPr lang="en-US" sz="1350" spc="-1">
              <a:latin typeface="Arial"/>
            </a:endParaRPr>
          </a:p>
          <a:p>
            <a:pPr marL="214380" indent="-213300">
              <a:buClr>
                <a:srgbClr val="0055A0"/>
              </a:buClr>
              <a:buFont typeface="Arial"/>
              <a:buChar char="•"/>
            </a:pPr>
            <a:r>
              <a:rPr lang="en-US" sz="1350" spc="-1">
                <a:solidFill>
                  <a:srgbClr val="0055A0"/>
                </a:solidFill>
                <a:latin typeface="Arial"/>
                <a:ea typeface="DejaVu Sans"/>
              </a:rPr>
              <a:t>GPGPU ready</a:t>
            </a:r>
            <a:endParaRPr lang="en-US" sz="1350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350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921004-EF74-B0D5-10BD-47DDC3DA63A8}"/>
              </a:ext>
            </a:extLst>
          </p:cNvPr>
          <p:cNvSpPr txBox="1"/>
          <p:nvPr/>
        </p:nvSpPr>
        <p:spPr>
          <a:xfrm>
            <a:off x="5852673" y="4631901"/>
            <a:ext cx="1433277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/>
              <a:t>M. Soderen et 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EDC1F-43EE-E2AA-85C1-DD22F9BD4F53}"/>
              </a:ext>
            </a:extLst>
          </p:cNvPr>
          <p:cNvSpPr txBox="1"/>
          <p:nvPr/>
        </p:nvSpPr>
        <p:spPr>
          <a:xfrm>
            <a:off x="209888" y="4955340"/>
            <a:ext cx="2840842" cy="740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3"/>
              <a:t>M. </a:t>
            </a:r>
            <a:r>
              <a:rPr lang="en-US" sz="1053" err="1"/>
              <a:t>Söderén</a:t>
            </a:r>
            <a:r>
              <a:rPr lang="en-US" sz="1053"/>
              <a:t>, D. </a:t>
            </a:r>
            <a:r>
              <a:rPr lang="en-US" sz="1053" err="1"/>
              <a:t>Valuch</a:t>
            </a:r>
            <a:endParaRPr lang="en-US" sz="1053"/>
          </a:p>
          <a:p>
            <a:r>
              <a:rPr lang="en-GB" sz="1053"/>
              <a:t>EPJ Web of Conferences 245, 01036 (2020)</a:t>
            </a:r>
          </a:p>
          <a:p>
            <a:r>
              <a:rPr lang="en-GB" sz="1053"/>
              <a:t>CHEP 2019, </a:t>
            </a:r>
          </a:p>
          <a:p>
            <a:r>
              <a:rPr lang="en-GB" sz="1053"/>
              <a:t>https://doi.org/10.1051/epjconf/202024501036</a:t>
            </a:r>
            <a:endParaRPr lang="en-US" sz="105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BFAC6-719C-4C60-38BB-5953B3E7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D13E1-6428-08A0-35D9-28E847652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E09DB-ABB1-009C-AA0A-C34B4C94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954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1AD80-93B4-B961-0F18-27329D9D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37" y="242868"/>
            <a:ext cx="7886700" cy="1104636"/>
          </a:xfrm>
        </p:spPr>
        <p:txBody>
          <a:bodyPr/>
          <a:lstStyle/>
          <a:p>
            <a:r>
              <a:rPr lang="en-US"/>
              <a:t>SPS Beam &amp; results (2022)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C5940-B3E8-2904-A991-1F2DB8D50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5991" y="1052512"/>
            <a:ext cx="3740011" cy="1804988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Protons</a:t>
            </a:r>
          </a:p>
          <a:p>
            <a:pPr marL="257175" indent="-257175">
              <a:lnSpc>
                <a:spcPct val="100000"/>
              </a:lnSpc>
              <a:spcBef>
                <a:spcPts val="450"/>
              </a:spcBef>
            </a:pPr>
            <a:r>
              <a:rPr lang="en-US" b="0"/>
              <a:t>Intensity achieved for LHC beam:</a:t>
            </a:r>
          </a:p>
          <a:p>
            <a:pPr marL="500063" lvl="1" indent="-257175">
              <a:spcBef>
                <a:spcPts val="450"/>
              </a:spcBef>
            </a:pPr>
            <a:r>
              <a:rPr lang="en-US"/>
              <a:t>1.84e11 p/bunch, 72bunches, 25ns spacing</a:t>
            </a:r>
          </a:p>
          <a:p>
            <a:pPr marL="500063" lvl="1" indent="-257175">
              <a:spcBef>
                <a:spcPts val="450"/>
              </a:spcBef>
            </a:pPr>
            <a:r>
              <a:rPr lang="en-US"/>
              <a:t>1.4e11 p/bunch, 4x 72bunches, 25ns spacing</a:t>
            </a:r>
            <a:endParaRPr lang="en-US" b="0"/>
          </a:p>
          <a:p>
            <a:pPr marL="257175" indent="-257175">
              <a:lnSpc>
                <a:spcPct val="100000"/>
              </a:lnSpc>
              <a:spcBef>
                <a:spcPts val="450"/>
              </a:spcBef>
            </a:pPr>
            <a:r>
              <a:rPr lang="en-US" b="0"/>
              <a:t>Intensity achieved for AWAKE:</a:t>
            </a:r>
          </a:p>
          <a:p>
            <a:pPr marL="500063" lvl="1" indent="-257175">
              <a:spcBef>
                <a:spcPts val="450"/>
              </a:spcBef>
            </a:pPr>
            <a:r>
              <a:rPr lang="en-US"/>
              <a:t>3e11 p/bunch, 1 bunch, 1ns</a:t>
            </a:r>
          </a:p>
          <a:p>
            <a:pPr marL="257175" indent="-257175">
              <a:lnSpc>
                <a:spcPct val="100000"/>
              </a:lnSpc>
              <a:spcBef>
                <a:spcPts val="450"/>
              </a:spcBef>
            </a:pPr>
            <a:endParaRPr lang="en-US" b="0"/>
          </a:p>
          <a:p>
            <a:pPr marL="257175" indent="-257175">
              <a:lnSpc>
                <a:spcPct val="100000"/>
              </a:lnSpc>
              <a:spcBef>
                <a:spcPts val="450"/>
              </a:spcBef>
            </a:pPr>
            <a:endParaRPr lang="en-US" b="0"/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2A7A4-E4DA-BF38-64BD-0FB762A29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052512"/>
            <a:ext cx="4208860" cy="3883820"/>
          </a:xfrm>
        </p:spPr>
        <p:txBody>
          <a:bodyPr/>
          <a:lstStyle/>
          <a:p>
            <a:r>
              <a:rPr lang="en-US"/>
              <a:t>Ions</a:t>
            </a:r>
          </a:p>
          <a:p>
            <a:pPr marL="257175" indent="-257175">
              <a:lnSpc>
                <a:spcPct val="100000"/>
              </a:lnSpc>
              <a:spcBef>
                <a:spcPts val="450"/>
              </a:spcBef>
            </a:pPr>
            <a:r>
              <a:rPr lang="en-US" b="0"/>
              <a:t>slip-stacking from 100ns to 50ns bunch spacing</a:t>
            </a:r>
          </a:p>
          <a:p>
            <a:pPr marL="257175" indent="-257175">
              <a:lnSpc>
                <a:spcPct val="100000"/>
              </a:lnSpc>
              <a:spcBef>
                <a:spcPts val="450"/>
              </a:spcBef>
            </a:pPr>
            <a:r>
              <a:rPr lang="en-US" b="0"/>
              <a:t>Commissioning completed in 2023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6B7C1-3BC0-9D9F-99B6-FBEFD001A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9BDE0-11E2-E7A0-9B5D-EAEA3F14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5B2CD-1918-2C49-3CB2-AAB99B4D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1D5CF108-D7F1-BE17-E9CC-BD81C8F49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00" t="23217" r="19359" b="23217"/>
          <a:stretch/>
        </p:blipFill>
        <p:spPr>
          <a:xfrm>
            <a:off x="3489901" y="2869463"/>
            <a:ext cx="2541691" cy="20788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BE526B-8761-7C52-0DB2-35862D3570A4}"/>
              </a:ext>
            </a:extLst>
          </p:cNvPr>
          <p:cNvSpPr txBox="1"/>
          <p:nvPr/>
        </p:nvSpPr>
        <p:spPr>
          <a:xfrm>
            <a:off x="4046002" y="4333974"/>
            <a:ext cx="824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>
                <a:solidFill>
                  <a:srgbClr val="FF0000"/>
                </a:solidFill>
              </a:rPr>
              <a:t>4 bunches</a:t>
            </a:r>
            <a:br>
              <a:rPr lang="en-US" sz="900">
                <a:solidFill>
                  <a:srgbClr val="FF0000"/>
                </a:solidFill>
              </a:rPr>
            </a:br>
            <a:r>
              <a:rPr lang="en-US" sz="900">
                <a:solidFill>
                  <a:srgbClr val="FF0000"/>
                </a:solidFill>
              </a:rPr>
              <a:t>100ns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F4248-09D2-4536-DC96-AA87DA31BC7A}"/>
              </a:ext>
            </a:extLst>
          </p:cNvPr>
          <p:cNvSpPr txBox="1"/>
          <p:nvPr/>
        </p:nvSpPr>
        <p:spPr>
          <a:xfrm>
            <a:off x="4870318" y="4329821"/>
            <a:ext cx="824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>
                <a:solidFill>
                  <a:srgbClr val="FF0000"/>
                </a:solidFill>
              </a:rPr>
              <a:t>4 bunches</a:t>
            </a:r>
            <a:br>
              <a:rPr lang="en-US" sz="900">
                <a:solidFill>
                  <a:srgbClr val="FF0000"/>
                </a:solidFill>
              </a:rPr>
            </a:br>
            <a:r>
              <a:rPr lang="en-US" sz="900">
                <a:solidFill>
                  <a:srgbClr val="FF0000"/>
                </a:solidFill>
              </a:rPr>
              <a:t>100ns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FDD63E-63DE-0EF6-07DF-2BD04B7C78D2}"/>
              </a:ext>
            </a:extLst>
          </p:cNvPr>
          <p:cNvSpPr txBox="1"/>
          <p:nvPr/>
        </p:nvSpPr>
        <p:spPr>
          <a:xfrm>
            <a:off x="4388562" y="2917731"/>
            <a:ext cx="824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>
                <a:solidFill>
                  <a:srgbClr val="FF0000"/>
                </a:solidFill>
              </a:rPr>
              <a:t>8 bunches</a:t>
            </a:r>
            <a:br>
              <a:rPr lang="en-US" sz="900">
                <a:solidFill>
                  <a:srgbClr val="FF0000"/>
                </a:solidFill>
              </a:rPr>
            </a:br>
            <a:r>
              <a:rPr lang="en-US" sz="900">
                <a:solidFill>
                  <a:srgbClr val="FF0000"/>
                </a:solidFill>
              </a:rPr>
              <a:t>50ns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AC14E9-ABA2-6500-4C10-7DFC6D9D4243}"/>
              </a:ext>
            </a:extLst>
          </p:cNvPr>
          <p:cNvCxnSpPr>
            <a:cxnSpLocks/>
          </p:cNvCxnSpPr>
          <p:nvPr/>
        </p:nvCxnSpPr>
        <p:spPr>
          <a:xfrm flipH="1">
            <a:off x="4169294" y="3085460"/>
            <a:ext cx="38317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47189E-A87C-A43E-9279-D5A6D51BBE45}"/>
              </a:ext>
            </a:extLst>
          </p:cNvPr>
          <p:cNvCxnSpPr>
            <a:cxnSpLocks/>
          </p:cNvCxnSpPr>
          <p:nvPr/>
        </p:nvCxnSpPr>
        <p:spPr>
          <a:xfrm>
            <a:off x="5483315" y="4516451"/>
            <a:ext cx="134471" cy="1311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E01678-83A1-9687-1557-7BD6D5C1A7F5}"/>
              </a:ext>
            </a:extLst>
          </p:cNvPr>
          <p:cNvCxnSpPr>
            <a:cxnSpLocks/>
          </p:cNvCxnSpPr>
          <p:nvPr/>
        </p:nvCxnSpPr>
        <p:spPr>
          <a:xfrm flipH="1">
            <a:off x="4129645" y="4516451"/>
            <a:ext cx="138953" cy="1311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1FC194FF-EC5D-C0B7-14B3-5E1A3E75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55" y="3009646"/>
            <a:ext cx="2800774" cy="201684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3576B5-1CB8-4637-BEDC-6F06F06EAC09}"/>
              </a:ext>
            </a:extLst>
          </p:cNvPr>
          <p:cNvCxnSpPr>
            <a:cxnSpLocks/>
          </p:cNvCxnSpPr>
          <p:nvPr/>
        </p:nvCxnSpPr>
        <p:spPr>
          <a:xfrm>
            <a:off x="644498" y="3459569"/>
            <a:ext cx="0" cy="2186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7292316-B734-FC2E-6F1F-02998C857452}"/>
              </a:ext>
            </a:extLst>
          </p:cNvPr>
          <p:cNvSpPr txBox="1"/>
          <p:nvPr/>
        </p:nvSpPr>
        <p:spPr>
          <a:xfrm>
            <a:off x="409979" y="3280004"/>
            <a:ext cx="4690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>
                <a:solidFill>
                  <a:srgbClr val="FF0000"/>
                </a:solidFill>
              </a:rPr>
              <a:t>1</a:t>
            </a:r>
            <a:r>
              <a:rPr lang="en-US" sz="900" baseline="30000">
                <a:solidFill>
                  <a:srgbClr val="FF0000"/>
                </a:solidFill>
              </a:rPr>
              <a:t>st</a:t>
            </a:r>
            <a:r>
              <a:rPr lang="en-US" sz="900">
                <a:solidFill>
                  <a:srgbClr val="FF0000"/>
                </a:solidFill>
              </a:rPr>
              <a:t> </a:t>
            </a:r>
            <a:r>
              <a:rPr lang="en-US" sz="900" err="1">
                <a:solidFill>
                  <a:srgbClr val="FF0000"/>
                </a:solidFill>
              </a:rPr>
              <a:t>inj</a:t>
            </a:r>
            <a:endParaRPr lang="en-US" sz="90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2B8E2FA-7B11-26EE-E7DE-FD61FD710CB0}"/>
              </a:ext>
            </a:extLst>
          </p:cNvPr>
          <p:cNvCxnSpPr>
            <a:cxnSpLocks/>
          </p:cNvCxnSpPr>
          <p:nvPr/>
        </p:nvCxnSpPr>
        <p:spPr>
          <a:xfrm flipH="1">
            <a:off x="2057400" y="3240880"/>
            <a:ext cx="108922" cy="1776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3BB984C-D30F-0BC4-B74A-DBD1AE7D0C9F}"/>
              </a:ext>
            </a:extLst>
          </p:cNvPr>
          <p:cNvSpPr txBox="1"/>
          <p:nvPr/>
        </p:nvSpPr>
        <p:spPr>
          <a:xfrm>
            <a:off x="1931803" y="3061315"/>
            <a:ext cx="96291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>
                <a:solidFill>
                  <a:srgbClr val="FF0000"/>
                </a:solidFill>
              </a:rPr>
              <a:t>2</a:t>
            </a:r>
            <a:r>
              <a:rPr lang="en-US" sz="900" baseline="30000">
                <a:solidFill>
                  <a:srgbClr val="FF0000"/>
                </a:solidFill>
              </a:rPr>
              <a:t>nd</a:t>
            </a:r>
            <a:r>
              <a:rPr lang="en-US" sz="900">
                <a:solidFill>
                  <a:srgbClr val="FF0000"/>
                </a:solidFill>
              </a:rPr>
              <a:t>  </a:t>
            </a:r>
            <a:r>
              <a:rPr lang="en-US" sz="900" err="1">
                <a:solidFill>
                  <a:srgbClr val="FF0000"/>
                </a:solidFill>
              </a:rPr>
              <a:t>inj</a:t>
            </a:r>
            <a:r>
              <a:rPr lang="en-US" sz="900">
                <a:solidFill>
                  <a:srgbClr val="FF0000"/>
                </a:solidFill>
              </a:rPr>
              <a:t>: </a:t>
            </a:r>
            <a:r>
              <a:rPr lang="en-US" sz="900"/>
              <a:t>+750kV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B253D7-FA82-B6EB-3EC3-FC5F0E34EE2C}"/>
              </a:ext>
            </a:extLst>
          </p:cNvPr>
          <p:cNvSpPr txBox="1"/>
          <p:nvPr/>
        </p:nvSpPr>
        <p:spPr>
          <a:xfrm>
            <a:off x="2852772" y="3714467"/>
            <a:ext cx="4690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/>
              <a:t>1MV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1D2783-F96E-3685-D7F2-36FCB38496E2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2508933" y="3783717"/>
            <a:ext cx="3438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Chart, histogram&#10;&#10;Description automatically generated">
            <a:extLst>
              <a:ext uri="{FF2B5EF4-FFF2-40B4-BE49-F238E27FC236}">
                <a16:creationId xmlns:a16="http://schemas.microsoft.com/office/drawing/2014/main" id="{290F3D58-B731-06F2-1820-F2F24FBFF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79" t="22326" r="11301" b="22469"/>
          <a:stretch/>
        </p:blipFill>
        <p:spPr>
          <a:xfrm>
            <a:off x="6230784" y="2820538"/>
            <a:ext cx="2899738" cy="213971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04D42E8-116A-D98E-92F0-BF37321454F6}"/>
              </a:ext>
            </a:extLst>
          </p:cNvPr>
          <p:cNvSpPr txBox="1"/>
          <p:nvPr/>
        </p:nvSpPr>
        <p:spPr>
          <a:xfrm>
            <a:off x="6674442" y="3032031"/>
            <a:ext cx="824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>
                <a:solidFill>
                  <a:srgbClr val="FF0000"/>
                </a:solidFill>
              </a:rPr>
              <a:t>8 bunches</a:t>
            </a:r>
            <a:br>
              <a:rPr lang="en-US" sz="900">
                <a:solidFill>
                  <a:srgbClr val="FF0000"/>
                </a:solidFill>
              </a:rPr>
            </a:br>
            <a:r>
              <a:rPr lang="en-US" sz="900">
                <a:solidFill>
                  <a:srgbClr val="FF0000"/>
                </a:solidFill>
              </a:rPr>
              <a:t>50ns</a:t>
            </a:r>
          </a:p>
        </p:txBody>
      </p:sp>
    </p:spTree>
    <p:extLst>
      <p:ext uri="{BB962C8B-B14F-4D97-AF65-F5344CB8AC3E}">
        <p14:creationId xmlns:p14="http://schemas.microsoft.com/office/powerpoint/2010/main" val="30639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6" grpId="0"/>
      <p:bldP spid="28" grpId="0"/>
      <p:bldP spid="30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32676"/>
            <a:ext cx="6858000" cy="1790700"/>
          </a:xfrm>
        </p:spPr>
        <p:txBody>
          <a:bodyPr>
            <a:normAutofit/>
          </a:bodyPr>
          <a:lstStyle/>
          <a:p>
            <a:br>
              <a:rPr lang="en-GB" dirty="0"/>
            </a:br>
            <a:r>
              <a:rPr lang="en-GB" dirty="0"/>
              <a:t>CERN Lab talk </a:t>
            </a:r>
            <a:endParaRPr lang="en-GB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8418" y="3913066"/>
            <a:ext cx="6858000" cy="765999"/>
          </a:xfrm>
        </p:spPr>
        <p:txBody>
          <a:bodyPr vert="horz" lIns="68580" tIns="34290" rIns="68580" bIns="34290" rtlCol="0" anchor="t">
            <a:normAutofit fontScale="85000" lnSpcReduction="20000"/>
          </a:bodyPr>
          <a:lstStyle/>
          <a:p>
            <a:r>
              <a:rPr lang="en-US" dirty="0"/>
              <a:t>W. </a:t>
            </a:r>
            <a:r>
              <a:rPr lang="en-US" dirty="0" err="1"/>
              <a:t>Höfle</a:t>
            </a:r>
            <a:r>
              <a:rPr lang="en-US"/>
              <a:t> </a:t>
            </a:r>
          </a:p>
          <a:p>
            <a:r>
              <a:rPr lang="en-US"/>
              <a:t>Acknowledgement: Contributors in SY-RF-FBM, SY-RF-LHS, SY-RF-CS, SY-RF-BR</a:t>
            </a:r>
          </a:p>
          <a:p>
            <a:r>
              <a:rPr lang="en-US"/>
              <a:t>CERN, Geneva, Switzerland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29413" y="5287717"/>
            <a:ext cx="4296010" cy="270000"/>
          </a:xfrm>
        </p:spPr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83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0021C-1A7E-F817-4150-63A0FA39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SPS slip-stacking for LHC filling (2023)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538F6-806A-DCD3-734E-DD265BE15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45B6D-91F7-33B7-744E-F298A9FD7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B242B-B10D-A730-261A-9554365D4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lhcion1_fast_bct">
            <a:hlinkClick r:id="" action="ppaction://media"/>
            <a:extLst>
              <a:ext uri="{FF2B5EF4-FFF2-40B4-BE49-F238E27FC236}">
                <a16:creationId xmlns:a16="http://schemas.microsoft.com/office/drawing/2014/main" id="{9D92B616-C0A6-542F-28B4-F57782B04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0462" y="1408907"/>
            <a:ext cx="4639788" cy="3479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686AA5-892F-4CBD-9DF4-AE228C446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94" y="1482640"/>
            <a:ext cx="3731812" cy="3335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F1C451-C7D8-4709-75A9-45E6244BB518}"/>
              </a:ext>
            </a:extLst>
          </p:cNvPr>
          <p:cNvSpPr txBox="1"/>
          <p:nvPr/>
        </p:nvSpPr>
        <p:spPr>
          <a:xfrm>
            <a:off x="479794" y="4903118"/>
            <a:ext cx="1339726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/>
              <a:t>A. Spierer et al. </a:t>
            </a:r>
          </a:p>
        </p:txBody>
      </p:sp>
    </p:spTree>
    <p:extLst>
      <p:ext uri="{BB962C8B-B14F-4D97-AF65-F5344CB8AC3E}">
        <p14:creationId xmlns:p14="http://schemas.microsoft.com/office/powerpoint/2010/main" val="36546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6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9146"/>
            <a:ext cx="7886700" cy="739307"/>
          </a:xfrm>
        </p:spPr>
        <p:txBody>
          <a:bodyPr/>
          <a:lstStyle/>
          <a:p>
            <a:r>
              <a:rPr lang="en-US"/>
              <a:t>Overview of CERN Accelerators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5B4F091-5C28-6F18-E261-A6FB8A6C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53" y="1219544"/>
            <a:ext cx="5013324" cy="408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842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DCF31-9153-0FB2-E645-A8D71EB5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2079"/>
            <a:ext cx="7886700" cy="739307"/>
          </a:xfrm>
        </p:spPr>
        <p:txBody>
          <a:bodyPr/>
          <a:lstStyle/>
          <a:p>
            <a:r>
              <a:rPr lang="en-CH"/>
              <a:t>LLRF challenges at 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D0704-1D36-8125-635B-292B514CF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2457"/>
            <a:ext cx="7886700" cy="3989571"/>
          </a:xfrm>
        </p:spPr>
        <p:txBody>
          <a:bodyPr>
            <a:normAutofit fontScale="92500" lnSpcReduction="10000"/>
          </a:bodyPr>
          <a:lstStyle/>
          <a:p>
            <a:r>
              <a:rPr lang="en-CH"/>
              <a:t>Exploring data from RF related measurements</a:t>
            </a:r>
          </a:p>
          <a:p>
            <a:pPr lvl="1"/>
            <a:r>
              <a:rPr lang="en-GB"/>
              <a:t>a</a:t>
            </a:r>
            <a:r>
              <a:rPr lang="en-CH"/>
              <a:t>ccuracy and precision needed</a:t>
            </a:r>
          </a:p>
          <a:p>
            <a:pPr lvl="2"/>
            <a:r>
              <a:rPr lang="en-GB"/>
              <a:t>cavity voltage and relative cavity phasing (slip-stacking, power limitations)</a:t>
            </a:r>
          </a:p>
          <a:p>
            <a:pPr lvl="2"/>
            <a:r>
              <a:rPr lang="en-GB"/>
              <a:t>benchmarking for LLRF loops with beam dynamics simulations</a:t>
            </a:r>
          </a:p>
          <a:p>
            <a:pPr lvl="2"/>
            <a:r>
              <a:rPr lang="en-GB"/>
              <a:t>data collection (“</a:t>
            </a:r>
            <a:r>
              <a:rPr lang="en-GB" err="1"/>
              <a:t>obs</a:t>
            </a:r>
            <a:r>
              <a:rPr lang="en-GB"/>
              <a:t> box” system, LLRF embedded acquisition)</a:t>
            </a:r>
            <a:endParaRPr lang="en-CH"/>
          </a:p>
          <a:p>
            <a:r>
              <a:rPr lang="en-CH"/>
              <a:t>Consolidation and upgrade for existing RF systems</a:t>
            </a:r>
          </a:p>
          <a:p>
            <a:pPr lvl="1"/>
            <a:r>
              <a:rPr lang="en-GB"/>
              <a:t>u</a:t>
            </a:r>
            <a:r>
              <a:rPr lang="en-CH"/>
              <a:t>pgrade of the PS LLRF system to the latest VXS standard used in small CERN synchrotrons</a:t>
            </a:r>
          </a:p>
          <a:p>
            <a:r>
              <a:rPr lang="en-CH"/>
              <a:t>Monitoring and increasing reliability of LLRF systems</a:t>
            </a:r>
          </a:p>
          <a:p>
            <a:pPr lvl="1"/>
            <a:r>
              <a:rPr lang="en-CH"/>
              <a:t>LHC injectors with LINAC4 (H-) first in chain, receive a particular attention</a:t>
            </a:r>
          </a:p>
          <a:p>
            <a:r>
              <a:rPr lang="en-CH"/>
              <a:t>HL-LHC Project (High-Luminosity LHC Upgrade)</a:t>
            </a:r>
          </a:p>
          <a:p>
            <a:pPr lvl="1"/>
            <a:r>
              <a:rPr lang="en-CH"/>
              <a:t>LHC crab cavity LLRF (16 cavities) to be installed by 2028</a:t>
            </a:r>
          </a:p>
          <a:p>
            <a:pPr lvl="3"/>
            <a:r>
              <a:rPr lang="en-GB"/>
              <a:t>challenging from point of view of the low noise requirements</a:t>
            </a:r>
          </a:p>
          <a:p>
            <a:pPr lvl="3"/>
            <a:r>
              <a:rPr lang="en-GB"/>
              <a:t>new feedback systems needed to counteract the effect of noise</a:t>
            </a:r>
          </a:p>
          <a:p>
            <a:pPr lvl="3"/>
            <a:r>
              <a:rPr lang="en-GB"/>
              <a:t>interfacing to existing LLRF system of main LHC RF system </a:t>
            </a:r>
            <a:r>
              <a:rPr lang="en-GB">
                <a:sym typeface="Wingdings" pitchFamily="2" charset="2"/>
              </a:rPr>
              <a:t> some modifications / consolidation required</a:t>
            </a:r>
            <a:endParaRPr lang="en-CH"/>
          </a:p>
          <a:p>
            <a:endParaRPr lang="en-CH"/>
          </a:p>
          <a:p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DA66C-92D2-B388-DDE5-EE47D213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83705-4808-8A93-983C-D7F3195F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16C4-7C8F-5966-9987-DF3CE990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10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575" y="406984"/>
            <a:ext cx="7886700" cy="739307"/>
          </a:xfrm>
        </p:spPr>
        <p:txBody>
          <a:bodyPr/>
          <a:lstStyle/>
          <a:p>
            <a:r>
              <a:rPr lang="en-US"/>
              <a:t>Progress SPS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5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055B71-33E0-82E1-392F-89409A4E2B36}"/>
              </a:ext>
            </a:extLst>
          </p:cNvPr>
          <p:cNvSpPr txBox="1">
            <a:spLocks/>
          </p:cNvSpPr>
          <p:nvPr/>
        </p:nvSpPr>
        <p:spPr>
          <a:xfrm>
            <a:off x="220662" y="972201"/>
            <a:ext cx="5616575" cy="3564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/>
              <a:t>full exploitation of the new </a:t>
            </a:r>
            <a:r>
              <a:rPr lang="en-US" err="1"/>
              <a:t>MicroTCA</a:t>
            </a:r>
            <a:r>
              <a:rPr lang="en-US"/>
              <a:t> LLRF system for 200 MHz system</a:t>
            </a:r>
          </a:p>
          <a:p>
            <a:pPr marL="685800" lvl="1" indent="-342900"/>
            <a:r>
              <a:rPr lang="en-US"/>
              <a:t>six 200 MHz travelling wave cavities, two groups</a:t>
            </a:r>
          </a:p>
          <a:p>
            <a:pPr marL="685800" lvl="1" indent="-342900"/>
            <a:r>
              <a:rPr lang="en-US"/>
              <a:t>two 800 MHz travelling wave cavities </a:t>
            </a:r>
          </a:p>
          <a:p>
            <a:pPr marL="685800" lvl="1" indent="-342900"/>
            <a:r>
              <a:rPr lang="en-US"/>
              <a:t>enhanced settings generations and observation capabilities</a:t>
            </a:r>
          </a:p>
          <a:p>
            <a:pPr marL="685800" lvl="1" indent="-342900"/>
            <a:r>
              <a:rPr lang="en-US"/>
              <a:t>Pb ions  acceleration in SPS for LHC and for fixed target Physics</a:t>
            </a:r>
          </a:p>
        </p:txBody>
      </p:sp>
      <p:pic>
        <p:nvPicPr>
          <p:cNvPr id="11" name="Picture Placeholder 25">
            <a:extLst>
              <a:ext uri="{FF2B5EF4-FFF2-40B4-BE49-F238E27FC236}">
                <a16:creationId xmlns:a16="http://schemas.microsoft.com/office/drawing/2014/main" id="{801DA072-94EE-B7F4-4D1C-63E30A6D4E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1692" y="3065057"/>
            <a:ext cx="2676890" cy="17283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6A6388-C0EC-CC4E-90A2-EA702C94F126}"/>
              </a:ext>
            </a:extLst>
          </p:cNvPr>
          <p:cNvSpPr txBox="1"/>
          <p:nvPr/>
        </p:nvSpPr>
        <p:spPr>
          <a:xfrm>
            <a:off x="5979311" y="2463903"/>
            <a:ext cx="2800575" cy="524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slip-stacking for Pb operational</a:t>
            </a:r>
          </a:p>
          <a:p>
            <a:r>
              <a:rPr lang="en-CH" dirty="0"/>
              <a:t>100 ns spacing </a:t>
            </a:r>
            <a:r>
              <a:rPr lang="en-CH" dirty="0">
                <a:sym typeface="Wingdings" pitchFamily="2" charset="2"/>
              </a:rPr>
              <a:t> 50 ns interleaving</a:t>
            </a:r>
            <a:endParaRPr lang="en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290CF2-5364-6B69-0F32-1E49D0A27C97}"/>
              </a:ext>
            </a:extLst>
          </p:cNvPr>
          <p:cNvSpPr txBox="1"/>
          <p:nvPr/>
        </p:nvSpPr>
        <p:spPr>
          <a:xfrm>
            <a:off x="5116450" y="4791602"/>
            <a:ext cx="2402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N</a:t>
            </a:r>
            <a:r>
              <a:rPr lang="en-CH" sz="1200"/>
              <a:t>ew LLRF with MicroTCA</a:t>
            </a:r>
          </a:p>
          <a:p>
            <a:r>
              <a:rPr lang="en-CH" sz="1200"/>
              <a:t>G. Hagmann et al. #67 (talk LLRF22)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D0618E-C383-51E9-1E9B-1A80E0B45A86}"/>
              </a:ext>
            </a:extLst>
          </p:cNvPr>
          <p:cNvSpPr/>
          <p:nvPr/>
        </p:nvSpPr>
        <p:spPr>
          <a:xfrm>
            <a:off x="6676168" y="3604138"/>
            <a:ext cx="544016" cy="3965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9F49EE-670B-351D-C926-2B38EC117487}"/>
              </a:ext>
            </a:extLst>
          </p:cNvPr>
          <p:cNvSpPr/>
          <p:nvPr/>
        </p:nvSpPr>
        <p:spPr>
          <a:xfrm>
            <a:off x="5625488" y="3604138"/>
            <a:ext cx="435747" cy="2667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FC616F-E2FA-C94D-7595-75F442337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23" y="3337441"/>
            <a:ext cx="3311254" cy="14978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2CB2CE-401E-7997-99F4-BA49E5D9D313}"/>
              </a:ext>
            </a:extLst>
          </p:cNvPr>
          <p:cNvSpPr txBox="1"/>
          <p:nvPr/>
        </p:nvSpPr>
        <p:spPr>
          <a:xfrm>
            <a:off x="620829" y="4835294"/>
            <a:ext cx="3146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>
                <a:solidFill>
                  <a:srgbClr val="FF0000"/>
                </a:solidFill>
              </a:rPr>
              <a:t>A. Spierer, G. Hagmann et al. Poster #53 LLRF23</a:t>
            </a:r>
          </a:p>
          <a:p>
            <a:r>
              <a:rPr lang="en-CH" sz="1200"/>
              <a:t>R. Borner et al. IPAC23, paper THPA093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8EF550-8034-82E2-EA52-A4CE30C36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93" y="583304"/>
            <a:ext cx="2428182" cy="18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1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3C30-3F24-4ADD-3E14-5FB9B62C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1046"/>
            <a:ext cx="7886700" cy="739307"/>
          </a:xfrm>
        </p:spPr>
        <p:txBody>
          <a:bodyPr/>
          <a:lstStyle/>
          <a:p>
            <a:r>
              <a:rPr lang="en-CH"/>
              <a:t>SPS 200 MHz system RF voltage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DB98A-7053-A0D8-B00D-BA33281E1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35" y="2141834"/>
            <a:ext cx="3601233" cy="362611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</a:t>
            </a:r>
            <a:r>
              <a:rPr lang="en-CH" dirty="0"/>
              <a:t>ccurate voltage calibration desired as well as phase alignment of six travelling wave cavities</a:t>
            </a:r>
          </a:p>
          <a:p>
            <a:pPr lvl="1"/>
            <a:r>
              <a:rPr lang="en-GB" dirty="0"/>
              <a:t>t</a:t>
            </a:r>
            <a:r>
              <a:rPr lang="en-CH" dirty="0"/>
              <a:t>echniques using cavity return electrical signals limited in accuracy, need for calibration of real voltage seen by beam</a:t>
            </a:r>
          </a:p>
          <a:p>
            <a:pPr lvl="1"/>
            <a:r>
              <a:rPr lang="en-GB" dirty="0"/>
              <a:t>c</a:t>
            </a:r>
            <a:r>
              <a:rPr lang="en-CH" dirty="0"/>
              <a:t>orrection factors derived with beam based tomography</a:t>
            </a:r>
          </a:p>
          <a:p>
            <a:r>
              <a:rPr lang="en-GB" dirty="0"/>
              <a:t>technique also applied to</a:t>
            </a:r>
          </a:p>
          <a:p>
            <a:pPr lvl="1"/>
            <a:r>
              <a:rPr lang="en-GB" dirty="0"/>
              <a:t>SPS 800 MHz system and with dual harmonic operation   (200 MHz / 800 MHz)</a:t>
            </a:r>
          </a:p>
          <a:p>
            <a:pPr lvl="1"/>
            <a:r>
              <a:rPr lang="en-GB" dirty="0"/>
              <a:t>PSB RF systems</a:t>
            </a:r>
          </a:p>
          <a:p>
            <a:r>
              <a:rPr lang="en-GB" dirty="0"/>
              <a:t>tomographic reconstruction is case for machine learning</a:t>
            </a:r>
            <a:endParaRPr lang="en-CH" dirty="0"/>
          </a:p>
          <a:p>
            <a:pPr marL="342900" lvl="1" indent="0">
              <a:buNone/>
            </a:pP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DFA75-7EAE-C4F2-D64B-57854E61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E91F4-BC40-4E81-A6C1-9FE780FA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03660-8268-E899-282F-106201DD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6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719674-C62D-BADA-DCA2-EEACEFD17A54}"/>
              </a:ext>
            </a:extLst>
          </p:cNvPr>
          <p:cNvGrpSpPr>
            <a:grpSpLocks noChangeAspect="1"/>
          </p:cNvGrpSpPr>
          <p:nvPr/>
        </p:nvGrpSpPr>
        <p:grpSpPr>
          <a:xfrm>
            <a:off x="3959819" y="1416450"/>
            <a:ext cx="5024421" cy="2882100"/>
            <a:chOff x="3718561" y="743729"/>
            <a:chExt cx="5289167" cy="49673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FE18A8-F748-843C-E3ED-D6F1278D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9515" y="743729"/>
              <a:ext cx="5204460" cy="20680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B150FA-B802-15D1-BAA4-75C3993E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8561" y="2827431"/>
              <a:ext cx="5204460" cy="20634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0B8A56-AA23-C18D-C3C7-328A400D59EE}"/>
                </a:ext>
              </a:extLst>
            </p:cNvPr>
            <p:cNvSpPr txBox="1"/>
            <p:nvPr/>
          </p:nvSpPr>
          <p:spPr>
            <a:xfrm>
              <a:off x="6160382" y="3020968"/>
              <a:ext cx="1094739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C1 </a:t>
              </a:r>
              <a:r>
                <a:rPr lang="en-US" sz="2000" b="1">
                  <a:solidFill>
                    <a:srgbClr val="BF00BF"/>
                  </a:solidFill>
                </a:rPr>
                <a:t>C2</a:t>
              </a:r>
              <a:r>
                <a:rPr lang="en-US" sz="2000" b="1"/>
                <a:t> </a:t>
              </a:r>
              <a:r>
                <a:rPr lang="en-US" sz="2000" b="1">
                  <a:solidFill>
                    <a:srgbClr val="BFBF00"/>
                  </a:solidFill>
                </a:rPr>
                <a:t>C3 </a:t>
              </a:r>
              <a:r>
                <a:rPr lang="en-US" sz="2000" b="1">
                  <a:solidFill>
                    <a:srgbClr val="0000FF"/>
                  </a:solidFill>
                </a:rPr>
                <a:t>C4</a:t>
              </a:r>
              <a:r>
                <a:rPr lang="en-US" sz="2000" b="1"/>
                <a:t> </a:t>
              </a:r>
              <a:r>
                <a:rPr lang="en-US" sz="2000" b="1">
                  <a:solidFill>
                    <a:srgbClr val="008000"/>
                  </a:solidFill>
                </a:rPr>
                <a:t>C5</a:t>
              </a:r>
              <a:r>
                <a:rPr lang="en-US" sz="2000" b="1"/>
                <a:t> </a:t>
              </a:r>
              <a:r>
                <a:rPr lang="en-US" sz="2000" b="1">
                  <a:solidFill>
                    <a:srgbClr val="00BFBF"/>
                  </a:solidFill>
                </a:rPr>
                <a:t>C6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1F19ED-D451-0EA6-CAA8-CE60C07FF5FD}"/>
                </a:ext>
              </a:extLst>
            </p:cNvPr>
            <p:cNvSpPr txBox="1"/>
            <p:nvPr/>
          </p:nvSpPr>
          <p:spPr>
            <a:xfrm>
              <a:off x="4234334" y="4849351"/>
              <a:ext cx="6705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2021</a:t>
              </a:r>
            </a:p>
            <a:p>
              <a:pPr algn="ctr"/>
              <a:r>
                <a:rPr lang="en-US" sz="1600"/>
                <a:t>Jul</a:t>
              </a:r>
            </a:p>
            <a:p>
              <a:pPr algn="ctr"/>
              <a:r>
                <a:rPr lang="en-US" sz="1600"/>
                <a:t>FB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BCE793-5E51-D368-89DF-E67F04B4B522}"/>
                </a:ext>
              </a:extLst>
            </p:cNvPr>
            <p:cNvSpPr txBox="1"/>
            <p:nvPr/>
          </p:nvSpPr>
          <p:spPr>
            <a:xfrm>
              <a:off x="4809099" y="4849351"/>
              <a:ext cx="6705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2021</a:t>
              </a:r>
            </a:p>
            <a:p>
              <a:pPr algn="ctr"/>
              <a:r>
                <a:rPr lang="en-US" sz="1600"/>
                <a:t>Oct</a:t>
              </a:r>
            </a:p>
            <a:p>
              <a:pPr algn="ctr"/>
              <a:r>
                <a:rPr lang="en-US" sz="1600"/>
                <a:t>FB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ACF9B7-03ED-A5CB-FAB9-03113B22F430}"/>
                </a:ext>
              </a:extLst>
            </p:cNvPr>
            <p:cNvSpPr txBox="1"/>
            <p:nvPr/>
          </p:nvSpPr>
          <p:spPr>
            <a:xfrm>
              <a:off x="5384954" y="4849351"/>
              <a:ext cx="6705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2022</a:t>
              </a:r>
            </a:p>
            <a:p>
              <a:pPr algn="ctr"/>
              <a:r>
                <a:rPr lang="en-US" sz="1600"/>
                <a:t>Mar</a:t>
              </a:r>
            </a:p>
            <a:p>
              <a:pPr algn="ctr"/>
              <a:r>
                <a:rPr lang="en-US" sz="1600"/>
                <a:t>FB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DCEA7B-384B-0738-60FC-775D93C7660A}"/>
                </a:ext>
              </a:extLst>
            </p:cNvPr>
            <p:cNvSpPr txBox="1"/>
            <p:nvPr/>
          </p:nvSpPr>
          <p:spPr>
            <a:xfrm>
              <a:off x="5988022" y="4849351"/>
              <a:ext cx="6705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2022</a:t>
              </a:r>
            </a:p>
            <a:p>
              <a:pPr algn="ctr"/>
              <a:r>
                <a:rPr lang="en-US" sz="1600"/>
                <a:t>May</a:t>
              </a:r>
            </a:p>
            <a:p>
              <a:pPr algn="ctr"/>
              <a:r>
                <a:rPr lang="en-US" sz="1600"/>
                <a:t>FB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448CCA-CE4E-41A5-1CA3-23F50C02ED0E}"/>
                </a:ext>
              </a:extLst>
            </p:cNvPr>
            <p:cNvSpPr txBox="1"/>
            <p:nvPr/>
          </p:nvSpPr>
          <p:spPr>
            <a:xfrm>
              <a:off x="6584560" y="4849351"/>
              <a:ext cx="6705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2022</a:t>
              </a:r>
            </a:p>
            <a:p>
              <a:pPr algn="ctr"/>
              <a:r>
                <a:rPr lang="en-US" sz="1600"/>
                <a:t>Jul</a:t>
              </a:r>
            </a:p>
            <a:p>
              <a:pPr algn="ctr"/>
              <a:r>
                <a:rPr lang="en-US" sz="1600"/>
                <a:t>FB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554DC-79DF-3236-5829-502A7201BAAC}"/>
                </a:ext>
              </a:extLst>
            </p:cNvPr>
            <p:cNvSpPr txBox="1"/>
            <p:nvPr/>
          </p:nvSpPr>
          <p:spPr>
            <a:xfrm>
              <a:off x="7169127" y="4849351"/>
              <a:ext cx="6705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2022</a:t>
              </a:r>
            </a:p>
            <a:p>
              <a:pPr algn="ctr"/>
              <a:r>
                <a:rPr lang="en-US" sz="1600"/>
                <a:t>Jul</a:t>
              </a:r>
            </a:p>
            <a:p>
              <a:pPr algn="ctr"/>
              <a:r>
                <a:rPr lang="en-US" sz="1600"/>
                <a:t>FT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7ECCFC-6595-DB76-463A-9B5F37B016A5}"/>
                </a:ext>
              </a:extLst>
            </p:cNvPr>
            <p:cNvSpPr txBox="1"/>
            <p:nvPr/>
          </p:nvSpPr>
          <p:spPr>
            <a:xfrm>
              <a:off x="7752598" y="4849351"/>
              <a:ext cx="6705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2023</a:t>
              </a:r>
            </a:p>
            <a:p>
              <a:pPr algn="ctr"/>
              <a:r>
                <a:rPr lang="en-US" sz="1600"/>
                <a:t>Mar</a:t>
              </a:r>
            </a:p>
            <a:p>
              <a:pPr algn="ctr"/>
              <a:r>
                <a:rPr lang="en-US" sz="1600"/>
                <a:t>FB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728131-4B02-C4F8-2044-7D4A900AC36E}"/>
                </a:ext>
              </a:extLst>
            </p:cNvPr>
            <p:cNvSpPr txBox="1"/>
            <p:nvPr/>
          </p:nvSpPr>
          <p:spPr>
            <a:xfrm>
              <a:off x="8337167" y="4849351"/>
              <a:ext cx="6705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2023</a:t>
              </a:r>
            </a:p>
            <a:p>
              <a:pPr algn="ctr"/>
              <a:r>
                <a:rPr lang="en-US" sz="1600"/>
                <a:t>Mar</a:t>
              </a:r>
            </a:p>
            <a:p>
              <a:pPr algn="ctr"/>
              <a:r>
                <a:rPr lang="en-US" sz="1600"/>
                <a:t>FT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CF2D0D-5070-DBE0-16B7-279BBC518D02}"/>
                </a:ext>
              </a:extLst>
            </p:cNvPr>
            <p:cNvCxnSpPr>
              <a:cxnSpLocks/>
            </p:cNvCxnSpPr>
            <p:nvPr/>
          </p:nvCxnSpPr>
          <p:spPr>
            <a:xfrm>
              <a:off x="5454260" y="819929"/>
              <a:ext cx="0" cy="192259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195CFA-5E94-4219-533C-2A33167026E7}"/>
                </a:ext>
              </a:extLst>
            </p:cNvPr>
            <p:cNvSpPr txBox="1"/>
            <p:nvPr/>
          </p:nvSpPr>
          <p:spPr>
            <a:xfrm>
              <a:off x="5459304" y="2119416"/>
              <a:ext cx="1993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/>
                <a:t>Refined electrical voltage calibrations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1E96B8F-0FB3-0EBD-3A66-56E692EFF3B9}"/>
                </a:ext>
              </a:extLst>
            </p:cNvPr>
            <p:cNvCxnSpPr>
              <a:cxnSpLocks/>
            </p:cNvCxnSpPr>
            <p:nvPr/>
          </p:nvCxnSpPr>
          <p:spPr>
            <a:xfrm>
              <a:off x="7807938" y="807229"/>
              <a:ext cx="0" cy="192259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AB12DD-B167-C792-3A94-52F738387E69}"/>
                </a:ext>
              </a:extLst>
            </p:cNvPr>
            <p:cNvSpPr txBox="1"/>
            <p:nvPr/>
          </p:nvSpPr>
          <p:spPr>
            <a:xfrm>
              <a:off x="7819018" y="1688529"/>
              <a:ext cx="10674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/>
                <a:t>Correction factors applied in the LLRF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C1E6951-E5E3-0833-2543-58C15EBB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915" y="932310"/>
            <a:ext cx="1642880" cy="11001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540608E-5665-52CE-755A-1F5B0269DA91}"/>
              </a:ext>
            </a:extLst>
          </p:cNvPr>
          <p:cNvSpPr txBox="1"/>
          <p:nvPr/>
        </p:nvSpPr>
        <p:spPr>
          <a:xfrm>
            <a:off x="5115792" y="4995773"/>
            <a:ext cx="3020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/>
              <a:t>D. Quartullo et al. (LLRF23, #45, Talk Tuesday)</a:t>
            </a:r>
          </a:p>
        </p:txBody>
      </p:sp>
    </p:spTree>
    <p:extLst>
      <p:ext uri="{BB962C8B-B14F-4D97-AF65-F5344CB8AC3E}">
        <p14:creationId xmlns:p14="http://schemas.microsoft.com/office/powerpoint/2010/main" val="2625877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9F09-73C6-CC09-65F1-408DBD787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2557"/>
            <a:ext cx="7886700" cy="739307"/>
          </a:xfrm>
        </p:spPr>
        <p:txBody>
          <a:bodyPr>
            <a:normAutofit fontScale="90000"/>
          </a:bodyPr>
          <a:lstStyle/>
          <a:p>
            <a:r>
              <a:rPr lang="en-CH"/>
              <a:t>Obs Box system for data extraction from VME and VXS systems (streaming of data to server)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4CD84-7395-9F1A-D6A3-9D7A3A180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6802"/>
            <a:ext cx="7886700" cy="3626115"/>
          </a:xfrm>
        </p:spPr>
        <p:txBody>
          <a:bodyPr/>
          <a:lstStyle/>
          <a:p>
            <a:r>
              <a:rPr lang="en-GB" sz="1600"/>
              <a:t>o</a:t>
            </a:r>
            <a:r>
              <a:rPr lang="en-CH" sz="1600"/>
              <a:t>riginally conceived for observing bunch-by bunch position position data in LHC on the VME system (in particular transverse damper)</a:t>
            </a:r>
          </a:p>
          <a:p>
            <a:r>
              <a:rPr lang="en-GB" sz="1600"/>
              <a:t>a</a:t>
            </a:r>
            <a:r>
              <a:rPr lang="en-CH" sz="1600"/>
              <a:t>llows processing of data from beam on a separate server with low latency</a:t>
            </a:r>
          </a:p>
          <a:p>
            <a:r>
              <a:rPr lang="en-GB" sz="1600"/>
              <a:t>t</a:t>
            </a:r>
            <a:r>
              <a:rPr lang="en-CH" sz="1600"/>
              <a:t>ransfer of data via custom fiber links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7965C-B8D7-9798-9874-08CDAD257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5E287-48A8-E5AA-5E65-50664BB53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0D5EA-5F4D-E0C6-FCB7-E643879C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CB6E44-D3D1-2F4E-4934-0BD69C02DBA2}"/>
              </a:ext>
            </a:extLst>
          </p:cNvPr>
          <p:cNvSpPr txBox="1"/>
          <p:nvPr/>
        </p:nvSpPr>
        <p:spPr>
          <a:xfrm>
            <a:off x="6253078" y="4958868"/>
            <a:ext cx="233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M. E. </a:t>
            </a:r>
            <a:r>
              <a:rPr lang="en-GB" sz="1200" err="1"/>
              <a:t>Angoletta</a:t>
            </a:r>
            <a:r>
              <a:rPr lang="en-GB" sz="1200"/>
              <a:t>, M. </a:t>
            </a:r>
            <a:r>
              <a:rPr lang="en-GB" sz="1200" err="1"/>
              <a:t>Nicollini</a:t>
            </a:r>
            <a:endParaRPr lang="en-GB" sz="1200"/>
          </a:p>
          <a:p>
            <a:r>
              <a:rPr lang="en-GB" sz="1200"/>
              <a:t>see also Poster LLRF22</a:t>
            </a:r>
            <a:r>
              <a:rPr lang="en-CH" sz="1200"/>
              <a:t> #69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B14D49-C53E-1CEE-38DA-3AED4A76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6" y="2613782"/>
            <a:ext cx="4295168" cy="2575919"/>
          </a:xfrm>
          <a:prstGeom prst="rect">
            <a:avLst/>
          </a:prstGeom>
        </p:spPr>
      </p:pic>
      <p:pic>
        <p:nvPicPr>
          <p:cNvPr id="13" name="Picture 12" descr="A diagram of a graph&#10;&#10;Description automatically generated">
            <a:extLst>
              <a:ext uri="{FF2B5EF4-FFF2-40B4-BE49-F238E27FC236}">
                <a16:creationId xmlns:a16="http://schemas.microsoft.com/office/drawing/2014/main" id="{B9DBA9ED-9201-52B2-880D-72B7602FF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52" y="2271612"/>
            <a:ext cx="2317750" cy="1854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AEB278-2524-0958-995D-11ED09B2E021}"/>
              </a:ext>
            </a:extLst>
          </p:cNvPr>
          <p:cNvSpPr txBox="1"/>
          <p:nvPr/>
        </p:nvSpPr>
        <p:spPr>
          <a:xfrm>
            <a:off x="4923818" y="4309344"/>
            <a:ext cx="3455973" cy="74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</a:t>
            </a:r>
            <a:r>
              <a:rPr lang="en-CH"/>
              <a:t>emarkable progress: deceleration efficiency</a:t>
            </a:r>
          </a:p>
          <a:p>
            <a:r>
              <a:rPr lang="en-GB"/>
              <a:t>overall AD transmission larger than 90% after latest improvements</a:t>
            </a:r>
            <a:endParaRPr lang="en-C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18F303-FBCA-8D7F-6B83-65FF5768B23A}"/>
              </a:ext>
            </a:extLst>
          </p:cNvPr>
          <p:cNvSpPr txBox="1"/>
          <p:nvPr/>
        </p:nvSpPr>
        <p:spPr>
          <a:xfrm>
            <a:off x="6810902" y="2396638"/>
            <a:ext cx="1974771" cy="524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</a:t>
            </a:r>
            <a:r>
              <a:rPr lang="en-CH"/>
              <a:t>nti-proton deceleration</a:t>
            </a:r>
          </a:p>
          <a:p>
            <a:r>
              <a:rPr lang="en-GB"/>
              <a:t>m</a:t>
            </a:r>
            <a:r>
              <a:rPr lang="en-CH"/>
              <a:t>easurements by LLRF</a:t>
            </a:r>
          </a:p>
        </p:txBody>
      </p:sp>
      <p:pic>
        <p:nvPicPr>
          <p:cNvPr id="17" name="Picture 16" descr="A screenshot of a graph&#10;&#10;Description automatically generated">
            <a:extLst>
              <a:ext uri="{FF2B5EF4-FFF2-40B4-BE49-F238E27FC236}">
                <a16:creationId xmlns:a16="http://schemas.microsoft.com/office/drawing/2014/main" id="{55E0D2C5-0106-2D53-4CB6-A71732381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02" y="2902519"/>
            <a:ext cx="2085016" cy="131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75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1E9D0-4A49-47A9-5076-BD7FDDB6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538" y="381594"/>
            <a:ext cx="7886700" cy="739307"/>
          </a:xfrm>
        </p:spPr>
        <p:txBody>
          <a:bodyPr/>
          <a:lstStyle/>
          <a:p>
            <a:r>
              <a:rPr lang="en-CH"/>
              <a:t>Beam Control upgrade in CERN PS (VXS)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CE21D-E5DB-7AC6-74CA-C275DD38A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5872"/>
            <a:ext cx="3386333" cy="362611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PS b</a:t>
            </a:r>
            <a:r>
              <a:rPr lang="en-CH" dirty="0"/>
              <a:t>eam phase and synchonization loops</a:t>
            </a:r>
          </a:p>
          <a:p>
            <a:r>
              <a:rPr lang="en-CH" dirty="0"/>
              <a:t>mix of techology and large variety of RF systems:</a:t>
            </a:r>
          </a:p>
          <a:p>
            <a:pPr lvl="1"/>
            <a:r>
              <a:rPr lang="en-GB" dirty="0"/>
              <a:t>cavity controllers and coupled bunch feedbacks in VME technology</a:t>
            </a:r>
          </a:p>
          <a:p>
            <a:pPr lvl="1"/>
            <a:r>
              <a:rPr lang="en-GB" dirty="0"/>
              <a:t>beam control is now being consolidated with same technology as in the smaller CERN synchrotrons (VXS)</a:t>
            </a:r>
          </a:p>
          <a:p>
            <a:r>
              <a:rPr lang="en-GB" dirty="0"/>
              <a:t>cavities: 10 MHz, 20 MHz,     40 MHz, 80 MHz</a:t>
            </a:r>
          </a:p>
          <a:p>
            <a:r>
              <a:rPr lang="en-GB" dirty="0"/>
              <a:t>200 MHz will be in </a:t>
            </a:r>
            <a:r>
              <a:rPr lang="en-GB" dirty="0" err="1"/>
              <a:t>MicroTCA</a:t>
            </a:r>
            <a:endParaRPr lang="en-GB" dirty="0"/>
          </a:p>
          <a:p>
            <a:pPr lvl="1"/>
            <a:endParaRPr lang="en-CH" dirty="0"/>
          </a:p>
          <a:p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D5481-925F-7780-A62D-E4B7F713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A26FD-B497-1495-B9A9-5C26F977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W. Höfle     LLRF23 Lab Talk CERN - Gyeongju, Rep. of Korea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232D1-0A47-76DD-EE7E-2D0DA4F07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8</a:t>
            </a:fld>
            <a:endParaRPr lang="en-GB"/>
          </a:p>
        </p:txBody>
      </p:sp>
      <p:pic>
        <p:nvPicPr>
          <p:cNvPr id="9" name="Picture 8" descr="A diagram of a computer&#10;&#10;Description automatically generated">
            <a:extLst>
              <a:ext uri="{FF2B5EF4-FFF2-40B4-BE49-F238E27FC236}">
                <a16:creationId xmlns:a16="http://schemas.microsoft.com/office/drawing/2014/main" id="{6268E645-1CB3-45F5-0969-1DAF2B4DE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14" y="1197361"/>
            <a:ext cx="4357236" cy="1601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50925-3B29-D359-BF55-C76649BED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783" y="2966586"/>
            <a:ext cx="3386333" cy="19109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245922-8788-C586-10D2-D5C9E77CDA69}"/>
              </a:ext>
            </a:extLst>
          </p:cNvPr>
          <p:cNvSpPr txBox="1"/>
          <p:nvPr/>
        </p:nvSpPr>
        <p:spPr>
          <a:xfrm>
            <a:off x="6115050" y="5044897"/>
            <a:ext cx="19127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D. Barrientos, </a:t>
            </a:r>
            <a:r>
              <a:rPr lang="en-CH" sz="1000"/>
              <a:t> LLRF23 Poster #52</a:t>
            </a:r>
          </a:p>
        </p:txBody>
      </p:sp>
    </p:spTree>
    <p:extLst>
      <p:ext uri="{BB962C8B-B14F-4D97-AF65-F5344CB8AC3E}">
        <p14:creationId xmlns:p14="http://schemas.microsoft.com/office/powerpoint/2010/main" val="1522900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315" y="352658"/>
            <a:ext cx="7886700" cy="739307"/>
          </a:xfrm>
        </p:spPr>
        <p:txBody>
          <a:bodyPr>
            <a:normAutofit/>
          </a:bodyPr>
          <a:lstStyle/>
          <a:p>
            <a:r>
              <a:rPr lang="en-US"/>
              <a:t>Progress with LINACs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498" y="1010274"/>
            <a:ext cx="8111313" cy="3889375"/>
          </a:xfrm>
        </p:spPr>
        <p:txBody>
          <a:bodyPr>
            <a:normAutofit/>
          </a:bodyPr>
          <a:lstStyle/>
          <a:p>
            <a:r>
              <a:rPr lang="en-US" sz="1800" dirty="0"/>
              <a:t>LINAC3 (ions): consolidation ongoing, moving from analog to digital; reliable new digital LLRF roll-out in parallel to power system consolidation (tubes </a:t>
            </a:r>
            <a:r>
              <a:rPr lang="en-US" sz="1800" dirty="0">
                <a:sym typeface="Wingdings" pitchFamily="2" charset="2"/>
              </a:rPr>
              <a:t> solid state)</a:t>
            </a:r>
            <a:endParaRPr lang="en-US" sz="1800" dirty="0"/>
          </a:p>
          <a:p>
            <a:r>
              <a:rPr lang="en-US" sz="1800" dirty="0"/>
              <a:t>LINAC4 (H-): very good reliability</a:t>
            </a:r>
            <a:endParaRPr lang="en-US" sz="18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8" y="5393353"/>
            <a:ext cx="2057400" cy="304271"/>
          </a:xfrm>
        </p:spPr>
        <p:txBody>
          <a:bodyPr/>
          <a:lstStyle/>
          <a:p>
            <a:r>
              <a:rPr lang="de-CH"/>
              <a:t>23/10/2023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2503" y="5410729"/>
            <a:ext cx="3086100" cy="304271"/>
          </a:xfrm>
        </p:spPr>
        <p:txBody>
          <a:bodyPr/>
          <a:lstStyle/>
          <a:p>
            <a:r>
              <a:rPr lang="en-GB"/>
              <a:t>W. </a:t>
            </a:r>
            <a:r>
              <a:rPr lang="en-GB" err="1"/>
              <a:t>Höfle</a:t>
            </a:r>
            <a:r>
              <a:rPr lang="en-GB"/>
              <a:t>     LLRF23 Lab Talk CERN - </a:t>
            </a:r>
            <a:r>
              <a:rPr lang="en-GB" err="1"/>
              <a:t>Gyeongju</a:t>
            </a:r>
            <a:r>
              <a:rPr lang="en-GB"/>
              <a:t>, Rep. of Korea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F352-7E5B-4405-B321-5CADD5206161}" type="slidenum">
              <a:rPr lang="en-GB" smtClean="0"/>
              <a:t>9</a:t>
            </a:fld>
            <a:endParaRPr lang="en-GB"/>
          </a:p>
        </p:txBody>
      </p:sp>
      <p:pic>
        <p:nvPicPr>
          <p:cNvPr id="8" name="Picture 7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FB570144-8C6F-C31C-369F-921DB996B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92" y="3963803"/>
            <a:ext cx="2769116" cy="1446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69D9C5-8C6A-269D-3026-E00463CE6330}"/>
              </a:ext>
            </a:extLst>
          </p:cNvPr>
          <p:cNvSpPr txBox="1"/>
          <p:nvPr/>
        </p:nvSpPr>
        <p:spPr>
          <a:xfrm>
            <a:off x="774507" y="4844526"/>
            <a:ext cx="2850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LINAC4 operational experience </a:t>
            </a:r>
          </a:p>
          <a:p>
            <a:r>
              <a:rPr lang="en-US" sz="1200"/>
              <a:t>B. P. </a:t>
            </a:r>
            <a:r>
              <a:rPr lang="en-US" sz="1200" err="1"/>
              <a:t>Bielawski</a:t>
            </a:r>
            <a:r>
              <a:rPr lang="en-US" sz="1200"/>
              <a:t>, LLRF23 Poster #53</a:t>
            </a:r>
            <a:endParaRPr lang="en-CH" sz="1200"/>
          </a:p>
        </p:txBody>
      </p:sp>
      <p:pic>
        <p:nvPicPr>
          <p:cNvPr id="13" name="Picture 12" descr="A diagram of a computer&#10;&#10;Description automatically generated">
            <a:extLst>
              <a:ext uri="{FF2B5EF4-FFF2-40B4-BE49-F238E27FC236}">
                <a16:creationId xmlns:a16="http://schemas.microsoft.com/office/drawing/2014/main" id="{96E6489D-A522-BAE6-DBCA-F66ABB850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5" y="1934840"/>
            <a:ext cx="7772400" cy="207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491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ERN">
      <a:dk1>
        <a:srgbClr val="282828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27459</TotalTime>
  <Words>1876</Words>
  <Application>Microsoft Macintosh PowerPoint</Application>
  <PresentationFormat>On-screen Show (16:10)</PresentationFormat>
  <Paragraphs>302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LMSans10</vt:lpstr>
      <vt:lpstr>Symbol</vt:lpstr>
      <vt:lpstr>Times New Roman</vt:lpstr>
      <vt:lpstr>1_Office Theme</vt:lpstr>
      <vt:lpstr>Office Theme</vt:lpstr>
      <vt:lpstr>PowerPoint Presentation</vt:lpstr>
      <vt:lpstr> CERN Lab talk </vt:lpstr>
      <vt:lpstr>Overview of CERN Accelerators</vt:lpstr>
      <vt:lpstr>LLRF challenges at CERN</vt:lpstr>
      <vt:lpstr>Progress SPS</vt:lpstr>
      <vt:lpstr>SPS 200 MHz system RF voltage calibration</vt:lpstr>
      <vt:lpstr>Obs Box system for data extraction from VME and VXS systems (streaming of data to server)</vt:lpstr>
      <vt:lpstr>Beam Control upgrade in CERN PS (VXS) </vt:lpstr>
      <vt:lpstr>Progress with LINACs</vt:lpstr>
      <vt:lpstr>HL-LHC Project (High-Luminosity LHC)</vt:lpstr>
      <vt:lpstr>HL-LHC (superconducting) crab cavities</vt:lpstr>
      <vt:lpstr>HL-LHC LLRF architecture</vt:lpstr>
      <vt:lpstr>spare</vt:lpstr>
      <vt:lpstr>Thank you!</vt:lpstr>
      <vt:lpstr>Variety of LLRF from analog to MicroTCA</vt:lpstr>
      <vt:lpstr>Injector transverse feedbacks at CERN</vt:lpstr>
      <vt:lpstr>ADT ObsBox for data recording from feedback </vt:lpstr>
      <vt:lpstr>PowerPoint Presentation</vt:lpstr>
      <vt:lpstr>SPS Beam &amp; results (2022)</vt:lpstr>
      <vt:lpstr>SPS slip-stacking for LHC filling (2023) 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Wolfgang Höfle</dc:creator>
  <cp:lastModifiedBy>Wolfgang Höfle</cp:lastModifiedBy>
  <cp:revision>1518</cp:revision>
  <cp:lastPrinted>2022-06-16T13:50:19Z</cp:lastPrinted>
  <dcterms:created xsi:type="dcterms:W3CDTF">2015-09-06T18:27:32Z</dcterms:created>
  <dcterms:modified xsi:type="dcterms:W3CDTF">2023-10-23T23:09:15Z</dcterms:modified>
</cp:coreProperties>
</file>