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28"/>
  </p:notesMasterIdLst>
  <p:sldIdLst>
    <p:sldId id="256" r:id="rId3"/>
    <p:sldId id="281" r:id="rId4"/>
    <p:sldId id="259" r:id="rId5"/>
    <p:sldId id="292" r:id="rId6"/>
    <p:sldId id="4163" r:id="rId7"/>
    <p:sldId id="260" r:id="rId8"/>
    <p:sldId id="261" r:id="rId9"/>
    <p:sldId id="262" r:id="rId10"/>
    <p:sldId id="274" r:id="rId11"/>
    <p:sldId id="278" r:id="rId12"/>
    <p:sldId id="277" r:id="rId13"/>
    <p:sldId id="263" r:id="rId14"/>
    <p:sldId id="288" r:id="rId15"/>
    <p:sldId id="282" r:id="rId16"/>
    <p:sldId id="289" r:id="rId17"/>
    <p:sldId id="279" r:id="rId18"/>
    <p:sldId id="290" r:id="rId19"/>
    <p:sldId id="287" r:id="rId20"/>
    <p:sldId id="283" r:id="rId21"/>
    <p:sldId id="264" r:id="rId22"/>
    <p:sldId id="285" r:id="rId23"/>
    <p:sldId id="286" r:id="rId24"/>
    <p:sldId id="291" r:id="rId25"/>
    <p:sldId id="284" r:id="rId26"/>
    <p:sldId id="273" r:id="rId2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Segoe UI"/>
          <a:ea typeface="Segoe UI"/>
          <a:cs typeface="Segoe U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DF2"/>
          </a:solidFill>
        </a:fill>
      </a:tcStyle>
    </a:wholeTbl>
    <a:band2H>
      <a:tcTxStyle/>
      <a:tcStyle>
        <a:tcBdr/>
        <a:fill>
          <a:solidFill>
            <a:srgbClr val="E6EFF8"/>
          </a:solidFill>
        </a:fill>
      </a:tcStyle>
    </a:band2H>
    <a:firstCol>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Segoe UI"/>
          <a:ea typeface="Segoe UI"/>
          <a:cs typeface="Segoe U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E8CA"/>
          </a:solidFill>
        </a:fill>
      </a:tcStyle>
    </a:wholeTbl>
    <a:band2H>
      <a:tcTxStyle/>
      <a:tcStyle>
        <a:tcBdr/>
        <a:fill>
          <a:solidFill>
            <a:srgbClr val="EFF4E6"/>
          </a:solidFill>
        </a:fill>
      </a:tcStyle>
    </a:band2H>
    <a:firstCol>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Segoe UI"/>
          <a:ea typeface="Segoe UI"/>
          <a:cs typeface="Segoe U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CAD8"/>
          </a:solidFill>
        </a:fill>
      </a:tcStyle>
    </a:wholeTbl>
    <a:band2H>
      <a:tcTxStyle/>
      <a:tcStyle>
        <a:tcBdr/>
        <a:fill>
          <a:solidFill>
            <a:srgbClr val="ECE7EC"/>
          </a:solidFill>
        </a:fill>
      </a:tcStyle>
    </a:band2H>
    <a:firstCol>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Segoe UI"/>
          <a:ea typeface="Segoe UI"/>
          <a:cs typeface="Segoe U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Segoe UI"/>
          <a:ea typeface="Segoe UI"/>
          <a:cs typeface="Segoe U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Segoe UI"/>
          <a:ea typeface="Segoe UI"/>
          <a:cs typeface="Segoe U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Segoe UI"/>
          <a:ea typeface="Segoe UI"/>
          <a:cs typeface="Segoe U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Segoe UI"/>
          <a:ea typeface="Segoe UI"/>
          <a:cs typeface="Segoe U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Segoe UI"/>
          <a:ea typeface="Segoe UI"/>
          <a:cs typeface="Segoe U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Segoe UI"/>
          <a:ea typeface="Segoe UI"/>
          <a:cs typeface="Segoe U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Segoe UI"/>
          <a:ea typeface="Segoe UI"/>
          <a:cs typeface="Segoe U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Segoe UI"/>
          <a:ea typeface="Segoe UI"/>
          <a:cs typeface="Segoe U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Segoe UI"/>
          <a:ea typeface="Segoe UI"/>
          <a:cs typeface="Segoe U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06"/>
    <p:restoredTop sz="94660"/>
  </p:normalViewPr>
  <p:slideViewPr>
    <p:cSldViewPr snapToGrid="0">
      <p:cViewPr>
        <p:scale>
          <a:sx n="125" d="100"/>
          <a:sy n="125" d="100"/>
        </p:scale>
        <p:origin x="112"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1143000" y="685800"/>
            <a:ext cx="4572000" cy="3429000"/>
          </a:xfrm>
          <a:prstGeom prst="rect">
            <a:avLst/>
          </a:prstGeom>
        </p:spPr>
        <p:txBody>
          <a:bodyPr/>
          <a:lstStyle/>
          <a:p>
            <a:endParaRPr/>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3047060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First slide">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Graph">
    <p:spTree>
      <p:nvGrpSpPr>
        <p:cNvPr id="1" name=""/>
        <p:cNvGrpSpPr/>
        <p:nvPr/>
      </p:nvGrpSpPr>
      <p:grpSpPr>
        <a:xfrm>
          <a:off x="0" y="0"/>
          <a:ext cx="0" cy="0"/>
          <a:chOff x="0" y="0"/>
          <a:chExt cx="0" cy="0"/>
        </a:xfrm>
      </p:grpSpPr>
      <p:sp>
        <p:nvSpPr>
          <p:cNvPr id="119" name="Headline"/>
          <p:cNvSpPr txBox="1">
            <a:spLocks noGrp="1"/>
          </p:cNvSpPr>
          <p:nvPr>
            <p:ph type="title" hasCustomPrompt="1"/>
          </p:nvPr>
        </p:nvSpPr>
        <p:spPr>
          <a:xfrm>
            <a:off x="1103708" y="265372"/>
            <a:ext cx="9360001" cy="657340"/>
          </a:xfrm>
          <a:prstGeom prst="rect">
            <a:avLst/>
          </a:prstGeom>
        </p:spPr>
        <p:txBody>
          <a:bodyPr lIns="18000" tIns="18000" rIns="18000" bIns="18000">
            <a:normAutofit/>
          </a:bodyPr>
          <a:lstStyle/>
          <a:p>
            <a:r>
              <a:t>Headline</a:t>
            </a:r>
          </a:p>
        </p:txBody>
      </p:sp>
      <p:sp>
        <p:nvSpPr>
          <p:cNvPr id="120" name="Slide Number"/>
          <p:cNvSpPr txBox="1">
            <a:spLocks noGrp="1"/>
          </p:cNvSpPr>
          <p:nvPr>
            <p:ph type="sldNum" sz="quarter" idx="2"/>
          </p:nvPr>
        </p:nvSpPr>
        <p:spPr>
          <a:xfrm>
            <a:off x="11229889" y="6548612"/>
            <a:ext cx="248603" cy="218441"/>
          </a:xfrm>
          <a:prstGeom prst="rect">
            <a:avLst/>
          </a:prstGeom>
        </p:spPr>
        <p:txBody>
          <a:bodyPr/>
          <a:lstStyle/>
          <a:p>
            <a:fld id="{86CB4B4D-7CA3-9044-876B-883B54F8677D}" type="slidenum">
              <a:t>‹#›</a:t>
            </a:fld>
            <a:endParaRPr/>
          </a:p>
        </p:txBody>
      </p:sp>
      <p:sp>
        <p:nvSpPr>
          <p:cNvPr id="121" name="Body Level One…"/>
          <p:cNvSpPr txBox="1">
            <a:spLocks noGrp="1"/>
          </p:cNvSpPr>
          <p:nvPr>
            <p:ph type="body" sz="quarter" idx="1" hasCustomPrompt="1"/>
          </p:nvPr>
        </p:nvSpPr>
        <p:spPr>
          <a:xfrm>
            <a:off x="1103708" y="931026"/>
            <a:ext cx="9360001" cy="507076"/>
          </a:xfrm>
          <a:prstGeom prst="rect">
            <a:avLst/>
          </a:prstGeom>
        </p:spPr>
        <p:txBody>
          <a:bodyPr lIns="18000" tIns="18000" rIns="18000" bIns="18000">
            <a:normAutofit/>
          </a:bodyPr>
          <a:lstStyle>
            <a:lvl1pPr marL="0" indent="0">
              <a:spcBef>
                <a:spcPts val="0"/>
              </a:spcBef>
              <a:buClrTx/>
              <a:buSzTx/>
              <a:buFontTx/>
              <a:buNone/>
              <a:defRPr sz="2200">
                <a:solidFill>
                  <a:schemeClr val="accent1"/>
                </a:solidFill>
              </a:defRPr>
            </a:lvl1pPr>
            <a:lvl2pPr marL="0" indent="82550">
              <a:spcBef>
                <a:spcPts val="0"/>
              </a:spcBef>
              <a:buClrTx/>
              <a:buSzTx/>
              <a:buFontTx/>
              <a:buNone/>
              <a:defRPr sz="2200">
                <a:solidFill>
                  <a:schemeClr val="accent1"/>
                </a:solidFill>
              </a:defRPr>
            </a:lvl2pPr>
            <a:lvl3pPr marL="638351" indent="-306563">
              <a:spcBef>
                <a:spcPts val="0"/>
              </a:spcBef>
              <a:buClrTx/>
              <a:buFontTx/>
              <a:defRPr sz="2200">
                <a:solidFill>
                  <a:schemeClr val="accent1"/>
                </a:solidFill>
              </a:defRPr>
            </a:lvl3pPr>
            <a:lvl4pPr marL="927299" indent="-320874">
              <a:spcBef>
                <a:spcPts val="0"/>
              </a:spcBef>
              <a:buClrTx/>
              <a:buFontTx/>
              <a:defRPr sz="2200">
                <a:solidFill>
                  <a:schemeClr val="accent1"/>
                </a:solidFill>
              </a:defRPr>
            </a:lvl4pPr>
            <a:lvl5pPr marL="1169987" indent="-314325">
              <a:spcBef>
                <a:spcPts val="0"/>
              </a:spcBef>
              <a:buClrTx/>
              <a:buFontTx/>
              <a:defRPr sz="2200">
                <a:solidFill>
                  <a:schemeClr val="accent1"/>
                </a:solidFill>
              </a:defRPr>
            </a:lvl5pPr>
          </a:lstStyle>
          <a:p>
            <a:r>
              <a:t>Sub-headline</a:t>
            </a:r>
          </a:p>
          <a:p>
            <a:pPr lvl="1"/>
            <a:endParaRPr/>
          </a:p>
          <a:p>
            <a:pPr lvl="2"/>
            <a:endParaRPr/>
          </a:p>
          <a:p>
            <a:pPr lvl="3"/>
            <a:endParaRPr/>
          </a:p>
          <a:p>
            <a:pPr lvl="4"/>
            <a:endParaRPr/>
          </a:p>
        </p:txBody>
      </p:sp>
      <p:sp>
        <p:nvSpPr>
          <p:cNvPr id="122" name="Rektangel 9"/>
          <p:cNvSpPr/>
          <p:nvPr/>
        </p:nvSpPr>
        <p:spPr>
          <a:xfrm>
            <a:off x="0" y="447675"/>
            <a:ext cx="292101" cy="6410325"/>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able">
    <p:spTree>
      <p:nvGrpSpPr>
        <p:cNvPr id="1" name=""/>
        <p:cNvGrpSpPr/>
        <p:nvPr/>
      </p:nvGrpSpPr>
      <p:grpSpPr>
        <a:xfrm>
          <a:off x="0" y="0"/>
          <a:ext cx="0" cy="0"/>
          <a:chOff x="0" y="0"/>
          <a:chExt cx="0" cy="0"/>
        </a:xfrm>
      </p:grpSpPr>
      <p:sp>
        <p:nvSpPr>
          <p:cNvPr id="130" name="Headline"/>
          <p:cNvSpPr txBox="1">
            <a:spLocks noGrp="1"/>
          </p:cNvSpPr>
          <p:nvPr>
            <p:ph type="title" hasCustomPrompt="1"/>
          </p:nvPr>
        </p:nvSpPr>
        <p:spPr>
          <a:xfrm>
            <a:off x="1103708" y="265372"/>
            <a:ext cx="9360001" cy="657340"/>
          </a:xfrm>
          <a:prstGeom prst="rect">
            <a:avLst/>
          </a:prstGeom>
        </p:spPr>
        <p:txBody>
          <a:bodyPr lIns="18000" tIns="18000" rIns="18000" bIns="18000">
            <a:normAutofit/>
          </a:bodyPr>
          <a:lstStyle/>
          <a:p>
            <a:r>
              <a:t>Headline</a:t>
            </a:r>
          </a:p>
        </p:txBody>
      </p:sp>
      <p:sp>
        <p:nvSpPr>
          <p:cNvPr id="131" name="Slide Number"/>
          <p:cNvSpPr txBox="1">
            <a:spLocks noGrp="1"/>
          </p:cNvSpPr>
          <p:nvPr>
            <p:ph type="sldNum" sz="quarter" idx="2"/>
          </p:nvPr>
        </p:nvSpPr>
        <p:spPr>
          <a:xfrm>
            <a:off x="11229889" y="6548612"/>
            <a:ext cx="248603" cy="218441"/>
          </a:xfrm>
          <a:prstGeom prst="rect">
            <a:avLst/>
          </a:prstGeom>
        </p:spPr>
        <p:txBody>
          <a:bodyPr/>
          <a:lstStyle/>
          <a:p>
            <a:fld id="{86CB4B4D-7CA3-9044-876B-883B54F8677D}" type="slidenum">
              <a:t>‹#›</a:t>
            </a:fld>
            <a:endParaRPr/>
          </a:p>
        </p:txBody>
      </p:sp>
      <p:sp>
        <p:nvSpPr>
          <p:cNvPr id="132" name="Body Level One…"/>
          <p:cNvSpPr txBox="1">
            <a:spLocks noGrp="1"/>
          </p:cNvSpPr>
          <p:nvPr>
            <p:ph type="body" sz="quarter" idx="1" hasCustomPrompt="1"/>
          </p:nvPr>
        </p:nvSpPr>
        <p:spPr>
          <a:xfrm>
            <a:off x="1103708" y="931026"/>
            <a:ext cx="9360001" cy="507076"/>
          </a:xfrm>
          <a:prstGeom prst="rect">
            <a:avLst/>
          </a:prstGeom>
        </p:spPr>
        <p:txBody>
          <a:bodyPr lIns="18000" tIns="18000" rIns="18000" bIns="18000">
            <a:normAutofit/>
          </a:bodyPr>
          <a:lstStyle>
            <a:lvl1pPr marL="0" indent="0">
              <a:spcBef>
                <a:spcPts val="0"/>
              </a:spcBef>
              <a:buClrTx/>
              <a:buSzTx/>
              <a:buFontTx/>
              <a:buNone/>
              <a:defRPr sz="2200">
                <a:solidFill>
                  <a:schemeClr val="accent1"/>
                </a:solidFill>
              </a:defRPr>
            </a:lvl1pPr>
            <a:lvl2pPr marL="0" indent="82550">
              <a:spcBef>
                <a:spcPts val="0"/>
              </a:spcBef>
              <a:buClrTx/>
              <a:buSzTx/>
              <a:buFontTx/>
              <a:buNone/>
              <a:defRPr sz="2200">
                <a:solidFill>
                  <a:schemeClr val="accent1"/>
                </a:solidFill>
              </a:defRPr>
            </a:lvl2pPr>
            <a:lvl3pPr marL="638351" indent="-306563">
              <a:spcBef>
                <a:spcPts val="0"/>
              </a:spcBef>
              <a:buClrTx/>
              <a:buFontTx/>
              <a:defRPr sz="2200">
                <a:solidFill>
                  <a:schemeClr val="accent1"/>
                </a:solidFill>
              </a:defRPr>
            </a:lvl3pPr>
            <a:lvl4pPr marL="927299" indent="-320874">
              <a:spcBef>
                <a:spcPts val="0"/>
              </a:spcBef>
              <a:buClrTx/>
              <a:buFontTx/>
              <a:defRPr sz="2200">
                <a:solidFill>
                  <a:schemeClr val="accent1"/>
                </a:solidFill>
              </a:defRPr>
            </a:lvl4pPr>
            <a:lvl5pPr marL="1169987" indent="-314325">
              <a:spcBef>
                <a:spcPts val="0"/>
              </a:spcBef>
              <a:buClrTx/>
              <a:buFontTx/>
              <a:defRPr sz="2200">
                <a:solidFill>
                  <a:schemeClr val="accent1"/>
                </a:solidFill>
              </a:defRPr>
            </a:lvl5pPr>
          </a:lstStyle>
          <a:p>
            <a:r>
              <a:t>Sub-headline</a:t>
            </a:r>
          </a:p>
          <a:p>
            <a:pPr lvl="1"/>
            <a:endParaRPr/>
          </a:p>
          <a:p>
            <a:pPr lvl="2"/>
            <a:endParaRPr/>
          </a:p>
          <a:p>
            <a:pPr lvl="3"/>
            <a:endParaRPr/>
          </a:p>
          <a:p>
            <a:pPr lvl="4"/>
            <a:endParaRPr/>
          </a:p>
        </p:txBody>
      </p:sp>
      <p:sp>
        <p:nvSpPr>
          <p:cNvPr id="133" name="Rektangel 9"/>
          <p:cNvSpPr/>
          <p:nvPr/>
        </p:nvSpPr>
        <p:spPr>
          <a:xfrm>
            <a:off x="0" y="447675"/>
            <a:ext cx="292101" cy="6410325"/>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pic>
        <p:nvPicPr>
          <p:cNvPr id="134" name="Bildobjekt 10" descr="Bildobjekt 10"/>
          <p:cNvPicPr>
            <a:picLocks noChangeAspect="1"/>
          </p:cNvPicPr>
          <p:nvPr/>
        </p:nvPicPr>
        <p:blipFill>
          <a:blip r:embed="rId2"/>
          <a:stretch>
            <a:fillRect/>
          </a:stretch>
        </p:blipFill>
        <p:spPr>
          <a:xfrm>
            <a:off x="10924610" y="417442"/>
            <a:ext cx="826395" cy="800101"/>
          </a:xfrm>
          <a:prstGeom prst="rect">
            <a:avLst/>
          </a:prstGeom>
          <a:ln w="12700">
            <a:miter lim="400000"/>
          </a:ln>
        </p:spPr>
      </p:pic>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141" name="Rektangel 6"/>
          <p:cNvSpPr/>
          <p:nvPr/>
        </p:nvSpPr>
        <p:spPr>
          <a:xfrm>
            <a:off x="0" y="388592"/>
            <a:ext cx="12192000" cy="6858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42" name="Title Text"/>
          <p:cNvSpPr txBox="1">
            <a:spLocks noGrp="1"/>
          </p:cNvSpPr>
          <p:nvPr>
            <p:ph type="title"/>
          </p:nvPr>
        </p:nvSpPr>
        <p:spPr>
          <a:xfrm>
            <a:off x="1930394" y="1153620"/>
            <a:ext cx="8640001" cy="2387601"/>
          </a:xfrm>
          <a:prstGeom prst="rect">
            <a:avLst/>
          </a:prstGeom>
        </p:spPr>
        <p:txBody>
          <a:bodyPr anchor="b">
            <a:normAutofit/>
          </a:bodyPr>
          <a:lstStyle>
            <a:lvl1pPr>
              <a:lnSpc>
                <a:spcPct val="100000"/>
              </a:lnSpc>
              <a:defRPr b="1">
                <a:solidFill>
                  <a:srgbClr val="FFFFFF"/>
                </a:solidFill>
                <a:latin typeface="Segoe UI Semibold"/>
                <a:ea typeface="Segoe UI Semibold"/>
                <a:cs typeface="Segoe UI Semibold"/>
                <a:sym typeface="Segoe UI Semibold"/>
              </a:defRPr>
            </a:lvl1pPr>
          </a:lstStyle>
          <a:p>
            <a:r>
              <a:t>Title Text</a:t>
            </a:r>
          </a:p>
        </p:txBody>
      </p:sp>
      <p:sp>
        <p:nvSpPr>
          <p:cNvPr id="143" name="Rektangel 7"/>
          <p:cNvSpPr/>
          <p:nvPr/>
        </p:nvSpPr>
        <p:spPr>
          <a:xfrm>
            <a:off x="-2" y="447675"/>
            <a:ext cx="292101" cy="641032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44" name="Bildobjekt 8" descr="Bildobjekt 8"/>
          <p:cNvPicPr>
            <a:picLocks noChangeAspect="1"/>
          </p:cNvPicPr>
          <p:nvPr/>
        </p:nvPicPr>
        <p:blipFill>
          <a:blip r:embed="rId2"/>
          <a:stretch>
            <a:fillRect/>
          </a:stretch>
        </p:blipFill>
        <p:spPr>
          <a:xfrm>
            <a:off x="10924610" y="417442"/>
            <a:ext cx="826396" cy="800101"/>
          </a:xfrm>
          <a:prstGeom prst="rect">
            <a:avLst/>
          </a:prstGeom>
          <a:ln w="12700">
            <a:miter lim="400000"/>
          </a:ln>
        </p:spPr>
      </p:pic>
      <p:sp>
        <p:nvSpPr>
          <p:cNvPr id="1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1103708" y="281998"/>
            <a:ext cx="9478394" cy="657342"/>
          </a:xfrm>
          <a:prstGeom prst="rect">
            <a:avLst/>
          </a:prstGeom>
        </p:spPr>
        <p:txBody>
          <a:bodyPr>
            <a:normAutofit/>
          </a:bodyPr>
          <a:lstStyle/>
          <a:p>
            <a:r>
              <a:t>Title Text</a:t>
            </a:r>
          </a:p>
        </p:txBody>
      </p:sp>
      <p:sp>
        <p:nvSpPr>
          <p:cNvPr id="153" name="Body Level One…"/>
          <p:cNvSpPr txBox="1">
            <a:spLocks noGrp="1"/>
          </p:cNvSpPr>
          <p:nvPr>
            <p:ph type="body" idx="1"/>
          </p:nvPr>
        </p:nvSpPr>
        <p:spPr>
          <a:xfrm>
            <a:off x="1095893" y="1561865"/>
            <a:ext cx="9561023" cy="4565397"/>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54" name="Slide Number"/>
          <p:cNvSpPr txBox="1">
            <a:spLocks noGrp="1"/>
          </p:cNvSpPr>
          <p:nvPr>
            <p:ph type="sldNum" sz="quarter" idx="2"/>
          </p:nvPr>
        </p:nvSpPr>
        <p:spPr>
          <a:xfrm>
            <a:off x="11229889" y="6556925"/>
            <a:ext cx="248603" cy="2184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61" name="Rektangel 6"/>
          <p:cNvSpPr/>
          <p:nvPr/>
        </p:nvSpPr>
        <p:spPr>
          <a:xfrm>
            <a:off x="-3" y="0"/>
            <a:ext cx="12192001"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62" name="Title Text"/>
          <p:cNvSpPr txBox="1">
            <a:spLocks noGrp="1"/>
          </p:cNvSpPr>
          <p:nvPr>
            <p:ph type="title"/>
          </p:nvPr>
        </p:nvSpPr>
        <p:spPr>
          <a:xfrm>
            <a:off x="1930394" y="1153620"/>
            <a:ext cx="8640001" cy="2387601"/>
          </a:xfrm>
          <a:prstGeom prst="rect">
            <a:avLst/>
          </a:prstGeom>
        </p:spPr>
        <p:txBody>
          <a:bodyPr anchor="b">
            <a:normAutofit/>
          </a:bodyPr>
          <a:lstStyle>
            <a:lvl1pPr>
              <a:lnSpc>
                <a:spcPct val="100000"/>
              </a:lnSpc>
              <a:defRPr b="1">
                <a:solidFill>
                  <a:srgbClr val="FFFFFF"/>
                </a:solidFill>
                <a:latin typeface="Segoe UI Semibold"/>
                <a:ea typeface="Segoe UI Semibold"/>
                <a:cs typeface="Segoe UI Semibold"/>
                <a:sym typeface="Segoe UI Semibold"/>
              </a:defRPr>
            </a:lvl1pPr>
          </a:lstStyle>
          <a:p>
            <a:r>
              <a:t>Title Text</a:t>
            </a:r>
          </a:p>
        </p:txBody>
      </p:sp>
      <p:sp>
        <p:nvSpPr>
          <p:cNvPr id="163" name="Body Level One…"/>
          <p:cNvSpPr txBox="1">
            <a:spLocks noGrp="1"/>
          </p:cNvSpPr>
          <p:nvPr>
            <p:ph type="body" sz="quarter" idx="1"/>
          </p:nvPr>
        </p:nvSpPr>
        <p:spPr>
          <a:xfrm>
            <a:off x="1930394" y="3883392"/>
            <a:ext cx="8640001" cy="921364"/>
          </a:xfrm>
          <a:prstGeom prst="rect">
            <a:avLst/>
          </a:prstGeom>
        </p:spPr>
        <p:txBody>
          <a:bodyPr lIns="45719" tIns="45719" rIns="45719" bIns="45719">
            <a:normAutofit/>
          </a:bodyPr>
          <a:lstStyle>
            <a:lvl1pPr marL="0" indent="0">
              <a:spcBef>
                <a:spcPts val="0"/>
              </a:spcBef>
              <a:buClrTx/>
              <a:buSzTx/>
              <a:buFontTx/>
              <a:buNone/>
              <a:defRPr sz="2800">
                <a:solidFill>
                  <a:srgbClr val="FFFFFF"/>
                </a:solidFill>
              </a:defRPr>
            </a:lvl1pPr>
            <a:lvl2pPr marL="0" indent="457200">
              <a:spcBef>
                <a:spcPts val="0"/>
              </a:spcBef>
              <a:buClrTx/>
              <a:buSzTx/>
              <a:buFontTx/>
              <a:buNone/>
              <a:defRPr sz="2800">
                <a:solidFill>
                  <a:srgbClr val="FFFFFF"/>
                </a:solidFill>
              </a:defRPr>
            </a:lvl2pPr>
            <a:lvl3pPr marL="0" indent="914400">
              <a:spcBef>
                <a:spcPts val="0"/>
              </a:spcBef>
              <a:buClrTx/>
              <a:buSzTx/>
              <a:buFontTx/>
              <a:buNone/>
              <a:defRPr sz="2800">
                <a:solidFill>
                  <a:srgbClr val="FFFFFF"/>
                </a:solidFill>
              </a:defRPr>
            </a:lvl3pPr>
            <a:lvl4pPr marL="0" indent="1371600">
              <a:spcBef>
                <a:spcPts val="0"/>
              </a:spcBef>
              <a:buClrTx/>
              <a:buSzTx/>
              <a:buFontTx/>
              <a:buNone/>
              <a:defRPr sz="2800">
                <a:solidFill>
                  <a:srgbClr val="FFFFFF"/>
                </a:solidFill>
              </a:defRPr>
            </a:lvl4pPr>
            <a:lvl5pPr marL="0" indent="1828800">
              <a:spcBef>
                <a:spcPts val="0"/>
              </a:spcBef>
              <a:buClrTx/>
              <a:buSzTx/>
              <a:buFontTx/>
              <a:buNone/>
              <a:defRPr sz="2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64" name="Rektangel 7"/>
          <p:cNvSpPr/>
          <p:nvPr/>
        </p:nvSpPr>
        <p:spPr>
          <a:xfrm>
            <a:off x="-2" y="447675"/>
            <a:ext cx="292101" cy="641032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165" name="Bildobjekt 8" descr="Bildobjekt 8"/>
          <p:cNvPicPr>
            <a:picLocks noChangeAspect="1"/>
          </p:cNvPicPr>
          <p:nvPr/>
        </p:nvPicPr>
        <p:blipFill>
          <a:blip r:embed="rId2"/>
          <a:stretch>
            <a:fillRect/>
          </a:stretch>
        </p:blipFill>
        <p:spPr>
          <a:xfrm>
            <a:off x="10924610" y="417442"/>
            <a:ext cx="826396" cy="800101"/>
          </a:xfrm>
          <a:prstGeom prst="rect">
            <a:avLst/>
          </a:prstGeom>
          <a:ln w="12700">
            <a:miter lim="400000"/>
          </a:ln>
        </p:spPr>
      </p:pic>
      <p:sp>
        <p:nvSpPr>
          <p:cNvPr id="166" name="Platshållare för text 14"/>
          <p:cNvSpPr>
            <a:spLocks noGrp="1"/>
          </p:cNvSpPr>
          <p:nvPr>
            <p:ph type="body" sz="quarter" idx="21" hasCustomPrompt="1"/>
          </p:nvPr>
        </p:nvSpPr>
        <p:spPr>
          <a:xfrm>
            <a:off x="1930394" y="5605695"/>
            <a:ext cx="6290893" cy="459884"/>
          </a:xfrm>
          <a:prstGeom prst="rect">
            <a:avLst/>
          </a:prstGeom>
        </p:spPr>
        <p:txBody>
          <a:bodyPr lIns="18000" tIns="18000" rIns="18000" bIns="18000" anchor="b">
            <a:normAutofit/>
          </a:bodyPr>
          <a:lstStyle>
            <a:lvl1pPr marL="0" indent="0">
              <a:spcBef>
                <a:spcPts val="0"/>
              </a:spcBef>
              <a:buClrTx/>
              <a:buSzTx/>
              <a:buFontTx/>
              <a:buNone/>
              <a:defRPr sz="1200" b="1" cap="all" spc="100">
                <a:solidFill>
                  <a:srgbClr val="FFFFFF"/>
                </a:solidFill>
              </a:defRPr>
            </a:lvl1pPr>
          </a:lstStyle>
          <a:p>
            <a:r>
              <a:t>presented by &lt;name nameson&gt;</a:t>
            </a:r>
          </a:p>
        </p:txBody>
      </p:sp>
      <p:sp>
        <p:nvSpPr>
          <p:cNvPr id="1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F0FDE-9E2E-3ECA-4C96-37D31CE56C7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3F81A7B8-F00D-62D4-2DD3-0CB14C96CC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62F79503-208A-E4DA-255B-7AADC46D5328}"/>
              </a:ext>
            </a:extLst>
          </p:cNvPr>
          <p:cNvSpPr>
            <a:spLocks noGrp="1"/>
          </p:cNvSpPr>
          <p:nvPr>
            <p:ph type="dt" sz="half" idx="10"/>
          </p:nvPr>
        </p:nvSpPr>
        <p:spPr/>
        <p:txBody>
          <a:bodyPr/>
          <a:lstStyle/>
          <a:p>
            <a:fld id="{0141736D-C3F5-C544-9893-386603115AE2}" type="datetimeFigureOut">
              <a:rPr lang="en-SE" smtClean="0"/>
              <a:t>2023-10-24</a:t>
            </a:fld>
            <a:endParaRPr lang="en-SE"/>
          </a:p>
        </p:txBody>
      </p:sp>
      <p:sp>
        <p:nvSpPr>
          <p:cNvPr id="5" name="Footer Placeholder 4">
            <a:extLst>
              <a:ext uri="{FF2B5EF4-FFF2-40B4-BE49-F238E27FC236}">
                <a16:creationId xmlns:a16="http://schemas.microsoft.com/office/drawing/2014/main" id="{01524BAE-FE1B-1DD3-56A5-471BB61B3413}"/>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6DACBB48-90C9-7B36-1368-D17968CE10B5}"/>
              </a:ext>
            </a:extLst>
          </p:cNvPr>
          <p:cNvSpPr>
            <a:spLocks noGrp="1"/>
          </p:cNvSpPr>
          <p:nvPr>
            <p:ph type="sldNum" sz="quarter" idx="12"/>
          </p:nvPr>
        </p:nvSpPr>
        <p:spPr/>
        <p:txBody>
          <a:bodyPr/>
          <a:lstStyle/>
          <a:p>
            <a:fld id="{C9B85EA5-DA13-8F4F-9C28-48BFC6B249EA}" type="slidenum">
              <a:rPr lang="en-SE" smtClean="0"/>
              <a:t>‹#›</a:t>
            </a:fld>
            <a:endParaRPr lang="en-SE"/>
          </a:p>
        </p:txBody>
      </p:sp>
    </p:spTree>
    <p:extLst>
      <p:ext uri="{BB962C8B-B14F-4D97-AF65-F5344CB8AC3E}">
        <p14:creationId xmlns:p14="http://schemas.microsoft.com/office/powerpoint/2010/main" val="3371524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A850-3D56-AB7C-653E-9C9F9F4E528A}"/>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BC67F6C5-6253-4F49-AD3B-9BE8AF5CA91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626D6AE6-BA67-72CB-AA92-CDC2804612EA}"/>
              </a:ext>
            </a:extLst>
          </p:cNvPr>
          <p:cNvSpPr>
            <a:spLocks noGrp="1"/>
          </p:cNvSpPr>
          <p:nvPr>
            <p:ph type="dt" sz="half" idx="10"/>
          </p:nvPr>
        </p:nvSpPr>
        <p:spPr/>
        <p:txBody>
          <a:bodyPr/>
          <a:lstStyle/>
          <a:p>
            <a:fld id="{0141736D-C3F5-C544-9893-386603115AE2}" type="datetimeFigureOut">
              <a:rPr lang="en-SE" smtClean="0"/>
              <a:t>2023-10-24</a:t>
            </a:fld>
            <a:endParaRPr lang="en-SE"/>
          </a:p>
        </p:txBody>
      </p:sp>
      <p:sp>
        <p:nvSpPr>
          <p:cNvPr id="5" name="Footer Placeholder 4">
            <a:extLst>
              <a:ext uri="{FF2B5EF4-FFF2-40B4-BE49-F238E27FC236}">
                <a16:creationId xmlns:a16="http://schemas.microsoft.com/office/drawing/2014/main" id="{F5EBE3A2-A293-262D-6AB1-C4033A77B893}"/>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250B17EC-5829-6D31-FBDF-CC684A286E11}"/>
              </a:ext>
            </a:extLst>
          </p:cNvPr>
          <p:cNvSpPr>
            <a:spLocks noGrp="1"/>
          </p:cNvSpPr>
          <p:nvPr>
            <p:ph type="sldNum" sz="quarter" idx="12"/>
          </p:nvPr>
        </p:nvSpPr>
        <p:spPr/>
        <p:txBody>
          <a:bodyPr/>
          <a:lstStyle/>
          <a:p>
            <a:fld id="{C9B85EA5-DA13-8F4F-9C28-48BFC6B249EA}" type="slidenum">
              <a:rPr lang="en-SE" smtClean="0"/>
              <a:t>‹#›</a:t>
            </a:fld>
            <a:endParaRPr lang="en-SE"/>
          </a:p>
        </p:txBody>
      </p:sp>
    </p:spTree>
    <p:extLst>
      <p:ext uri="{BB962C8B-B14F-4D97-AF65-F5344CB8AC3E}">
        <p14:creationId xmlns:p14="http://schemas.microsoft.com/office/powerpoint/2010/main" val="993414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204B-D21D-A615-F247-72076765EC8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BD4F9378-DEC7-6B51-6876-DD38DE04E6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FD8C438-0F24-86E3-1694-96E2B308FF8F}"/>
              </a:ext>
            </a:extLst>
          </p:cNvPr>
          <p:cNvSpPr>
            <a:spLocks noGrp="1"/>
          </p:cNvSpPr>
          <p:nvPr>
            <p:ph type="dt" sz="half" idx="10"/>
          </p:nvPr>
        </p:nvSpPr>
        <p:spPr/>
        <p:txBody>
          <a:bodyPr/>
          <a:lstStyle/>
          <a:p>
            <a:fld id="{0141736D-C3F5-C544-9893-386603115AE2}" type="datetimeFigureOut">
              <a:rPr lang="en-SE" smtClean="0"/>
              <a:t>2023-10-24</a:t>
            </a:fld>
            <a:endParaRPr lang="en-SE"/>
          </a:p>
        </p:txBody>
      </p:sp>
      <p:sp>
        <p:nvSpPr>
          <p:cNvPr id="5" name="Footer Placeholder 4">
            <a:extLst>
              <a:ext uri="{FF2B5EF4-FFF2-40B4-BE49-F238E27FC236}">
                <a16:creationId xmlns:a16="http://schemas.microsoft.com/office/drawing/2014/main" id="{212696E5-C16B-1E6B-7C18-E18E5DAEFDAD}"/>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44F45CB1-B10F-3294-3B77-1E33904A8351}"/>
              </a:ext>
            </a:extLst>
          </p:cNvPr>
          <p:cNvSpPr>
            <a:spLocks noGrp="1"/>
          </p:cNvSpPr>
          <p:nvPr>
            <p:ph type="sldNum" sz="quarter" idx="12"/>
          </p:nvPr>
        </p:nvSpPr>
        <p:spPr/>
        <p:txBody>
          <a:bodyPr/>
          <a:lstStyle/>
          <a:p>
            <a:fld id="{C9B85EA5-DA13-8F4F-9C28-48BFC6B249EA}" type="slidenum">
              <a:rPr lang="en-SE" smtClean="0"/>
              <a:t>‹#›</a:t>
            </a:fld>
            <a:endParaRPr lang="en-SE"/>
          </a:p>
        </p:txBody>
      </p:sp>
    </p:spTree>
    <p:extLst>
      <p:ext uri="{BB962C8B-B14F-4D97-AF65-F5344CB8AC3E}">
        <p14:creationId xmlns:p14="http://schemas.microsoft.com/office/powerpoint/2010/main" val="3537167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64355-9E58-CAC6-1DE6-D293F30AE6E2}"/>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A5CC11E1-D54D-E0E9-E582-5E071BEB2AE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Content Placeholder 3">
            <a:extLst>
              <a:ext uri="{FF2B5EF4-FFF2-40B4-BE49-F238E27FC236}">
                <a16:creationId xmlns:a16="http://schemas.microsoft.com/office/drawing/2014/main" id="{5C54D7FE-C1FA-983C-3249-1D6BD6177A4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96254767-F87A-684C-892B-74A87D730583}"/>
              </a:ext>
            </a:extLst>
          </p:cNvPr>
          <p:cNvSpPr>
            <a:spLocks noGrp="1"/>
          </p:cNvSpPr>
          <p:nvPr>
            <p:ph type="dt" sz="half" idx="10"/>
          </p:nvPr>
        </p:nvSpPr>
        <p:spPr/>
        <p:txBody>
          <a:bodyPr/>
          <a:lstStyle/>
          <a:p>
            <a:fld id="{0141736D-C3F5-C544-9893-386603115AE2}" type="datetimeFigureOut">
              <a:rPr lang="en-SE" smtClean="0"/>
              <a:t>2023-10-24</a:t>
            </a:fld>
            <a:endParaRPr lang="en-SE"/>
          </a:p>
        </p:txBody>
      </p:sp>
      <p:sp>
        <p:nvSpPr>
          <p:cNvPr id="6" name="Footer Placeholder 5">
            <a:extLst>
              <a:ext uri="{FF2B5EF4-FFF2-40B4-BE49-F238E27FC236}">
                <a16:creationId xmlns:a16="http://schemas.microsoft.com/office/drawing/2014/main" id="{512015C2-BAAC-0B4E-1A0A-39A4A11AFED7}"/>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B1C40F2D-93D6-4E62-F913-7B31528F0969}"/>
              </a:ext>
            </a:extLst>
          </p:cNvPr>
          <p:cNvSpPr>
            <a:spLocks noGrp="1"/>
          </p:cNvSpPr>
          <p:nvPr>
            <p:ph type="sldNum" sz="quarter" idx="12"/>
          </p:nvPr>
        </p:nvSpPr>
        <p:spPr/>
        <p:txBody>
          <a:bodyPr/>
          <a:lstStyle/>
          <a:p>
            <a:fld id="{C9B85EA5-DA13-8F4F-9C28-48BFC6B249EA}" type="slidenum">
              <a:rPr lang="en-SE" smtClean="0"/>
              <a:t>‹#›</a:t>
            </a:fld>
            <a:endParaRPr lang="en-SE"/>
          </a:p>
        </p:txBody>
      </p:sp>
    </p:spTree>
    <p:extLst>
      <p:ext uri="{BB962C8B-B14F-4D97-AF65-F5344CB8AC3E}">
        <p14:creationId xmlns:p14="http://schemas.microsoft.com/office/powerpoint/2010/main" val="2220151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E5402-FDDF-76D4-6FD5-4713915B6F20}"/>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FD720390-A1B7-6A63-C8FD-AA8CC46E5A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33EEBBD-D81A-71F8-BA23-2E12150D161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C5AA56FD-D5ED-FDFF-3EE1-52D308BA97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BDBE20B-B8D3-0F7F-2695-399DD02D604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ECB30634-5308-8BA7-9654-7F59E58398BB}"/>
              </a:ext>
            </a:extLst>
          </p:cNvPr>
          <p:cNvSpPr>
            <a:spLocks noGrp="1"/>
          </p:cNvSpPr>
          <p:nvPr>
            <p:ph type="dt" sz="half" idx="10"/>
          </p:nvPr>
        </p:nvSpPr>
        <p:spPr/>
        <p:txBody>
          <a:bodyPr/>
          <a:lstStyle/>
          <a:p>
            <a:fld id="{0141736D-C3F5-C544-9893-386603115AE2}" type="datetimeFigureOut">
              <a:rPr lang="en-SE" smtClean="0"/>
              <a:t>2023-10-24</a:t>
            </a:fld>
            <a:endParaRPr lang="en-SE"/>
          </a:p>
        </p:txBody>
      </p:sp>
      <p:sp>
        <p:nvSpPr>
          <p:cNvPr id="8" name="Footer Placeholder 7">
            <a:extLst>
              <a:ext uri="{FF2B5EF4-FFF2-40B4-BE49-F238E27FC236}">
                <a16:creationId xmlns:a16="http://schemas.microsoft.com/office/drawing/2014/main" id="{20C26555-98E9-B74E-D719-5C4746DE7751}"/>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10F743E8-1B41-E9EF-C082-2E42926975C5}"/>
              </a:ext>
            </a:extLst>
          </p:cNvPr>
          <p:cNvSpPr>
            <a:spLocks noGrp="1"/>
          </p:cNvSpPr>
          <p:nvPr>
            <p:ph type="sldNum" sz="quarter" idx="12"/>
          </p:nvPr>
        </p:nvSpPr>
        <p:spPr/>
        <p:txBody>
          <a:bodyPr/>
          <a:lstStyle/>
          <a:p>
            <a:fld id="{C9B85EA5-DA13-8F4F-9C28-48BFC6B249EA}" type="slidenum">
              <a:rPr lang="en-SE" smtClean="0"/>
              <a:t>‹#›</a:t>
            </a:fld>
            <a:endParaRPr lang="en-SE"/>
          </a:p>
        </p:txBody>
      </p:sp>
    </p:spTree>
    <p:extLst>
      <p:ext uri="{BB962C8B-B14F-4D97-AF65-F5344CB8AC3E}">
        <p14:creationId xmlns:p14="http://schemas.microsoft.com/office/powerpoint/2010/main" val="2094137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21" name="Rektangel 6"/>
          <p:cNvSpPr/>
          <p:nvPr/>
        </p:nvSpPr>
        <p:spPr>
          <a:xfrm>
            <a:off x="-3" y="0"/>
            <a:ext cx="12192001"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2" name="Title Text"/>
          <p:cNvSpPr txBox="1">
            <a:spLocks noGrp="1"/>
          </p:cNvSpPr>
          <p:nvPr>
            <p:ph type="title"/>
          </p:nvPr>
        </p:nvSpPr>
        <p:spPr>
          <a:xfrm>
            <a:off x="1930394" y="1153620"/>
            <a:ext cx="8640001" cy="2387601"/>
          </a:xfrm>
          <a:prstGeom prst="rect">
            <a:avLst/>
          </a:prstGeom>
        </p:spPr>
        <p:txBody>
          <a:bodyPr anchor="b">
            <a:normAutofit/>
          </a:bodyPr>
          <a:lstStyle>
            <a:lvl1pPr>
              <a:lnSpc>
                <a:spcPct val="100000"/>
              </a:lnSpc>
              <a:defRPr b="1">
                <a:solidFill>
                  <a:srgbClr val="FFFFFF"/>
                </a:solidFill>
                <a:latin typeface="Segoe UI Semibold"/>
                <a:ea typeface="Segoe UI Semibold"/>
                <a:cs typeface="Segoe UI Semibold"/>
                <a:sym typeface="Segoe UI Semibold"/>
              </a:defRPr>
            </a:lvl1pPr>
          </a:lstStyle>
          <a:p>
            <a:r>
              <a:t>Title Text</a:t>
            </a:r>
          </a:p>
        </p:txBody>
      </p:sp>
      <p:sp>
        <p:nvSpPr>
          <p:cNvPr id="23" name="Body Level One…"/>
          <p:cNvSpPr txBox="1">
            <a:spLocks noGrp="1"/>
          </p:cNvSpPr>
          <p:nvPr>
            <p:ph type="body" sz="quarter" idx="1"/>
          </p:nvPr>
        </p:nvSpPr>
        <p:spPr>
          <a:xfrm>
            <a:off x="1930394" y="3883392"/>
            <a:ext cx="8640001" cy="921364"/>
          </a:xfrm>
          <a:prstGeom prst="rect">
            <a:avLst/>
          </a:prstGeom>
        </p:spPr>
        <p:txBody>
          <a:bodyPr lIns="45719" tIns="45719" rIns="45719" bIns="45719">
            <a:normAutofit/>
          </a:bodyPr>
          <a:lstStyle>
            <a:lvl1pPr marL="0" indent="0">
              <a:spcBef>
                <a:spcPts val="0"/>
              </a:spcBef>
              <a:buClrTx/>
              <a:buSzTx/>
              <a:buFontTx/>
              <a:buNone/>
              <a:defRPr sz="2800">
                <a:solidFill>
                  <a:srgbClr val="FFFFFF"/>
                </a:solidFill>
              </a:defRPr>
            </a:lvl1pPr>
            <a:lvl2pPr marL="0" indent="457200">
              <a:spcBef>
                <a:spcPts val="0"/>
              </a:spcBef>
              <a:buClrTx/>
              <a:buSzTx/>
              <a:buFontTx/>
              <a:buNone/>
              <a:defRPr sz="2800">
                <a:solidFill>
                  <a:srgbClr val="FFFFFF"/>
                </a:solidFill>
              </a:defRPr>
            </a:lvl2pPr>
            <a:lvl3pPr marL="0" indent="914400">
              <a:spcBef>
                <a:spcPts val="0"/>
              </a:spcBef>
              <a:buClrTx/>
              <a:buSzTx/>
              <a:buFontTx/>
              <a:buNone/>
              <a:defRPr sz="2800">
                <a:solidFill>
                  <a:srgbClr val="FFFFFF"/>
                </a:solidFill>
              </a:defRPr>
            </a:lvl3pPr>
            <a:lvl4pPr marL="0" indent="1371600">
              <a:spcBef>
                <a:spcPts val="0"/>
              </a:spcBef>
              <a:buClrTx/>
              <a:buSzTx/>
              <a:buFontTx/>
              <a:buNone/>
              <a:defRPr sz="2800">
                <a:solidFill>
                  <a:srgbClr val="FFFFFF"/>
                </a:solidFill>
              </a:defRPr>
            </a:lvl4pPr>
            <a:lvl5pPr marL="0" indent="1828800">
              <a:spcBef>
                <a:spcPts val="0"/>
              </a:spcBef>
              <a:buClrTx/>
              <a:buSzTx/>
              <a:buFontTx/>
              <a:buNone/>
              <a:defRPr sz="28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4" name="Rektangel 7"/>
          <p:cNvSpPr/>
          <p:nvPr/>
        </p:nvSpPr>
        <p:spPr>
          <a:xfrm>
            <a:off x="-2" y="447675"/>
            <a:ext cx="292101" cy="641032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25" name="Bildobjekt 8" descr="Bildobjekt 8"/>
          <p:cNvPicPr>
            <a:picLocks noChangeAspect="1"/>
          </p:cNvPicPr>
          <p:nvPr/>
        </p:nvPicPr>
        <p:blipFill>
          <a:blip r:embed="rId2"/>
          <a:stretch>
            <a:fillRect/>
          </a:stretch>
        </p:blipFill>
        <p:spPr>
          <a:xfrm>
            <a:off x="10924610" y="417442"/>
            <a:ext cx="826396" cy="800101"/>
          </a:xfrm>
          <a:prstGeom prst="rect">
            <a:avLst/>
          </a:prstGeom>
          <a:ln w="12700">
            <a:miter lim="400000"/>
          </a:ln>
        </p:spPr>
      </p:pic>
      <p:sp>
        <p:nvSpPr>
          <p:cNvPr id="26" name="Platshållare för text 14"/>
          <p:cNvSpPr>
            <a:spLocks noGrp="1"/>
          </p:cNvSpPr>
          <p:nvPr>
            <p:ph type="body" sz="quarter" idx="21" hasCustomPrompt="1"/>
          </p:nvPr>
        </p:nvSpPr>
        <p:spPr>
          <a:xfrm>
            <a:off x="1930394" y="5605695"/>
            <a:ext cx="6290893" cy="459884"/>
          </a:xfrm>
          <a:prstGeom prst="rect">
            <a:avLst/>
          </a:prstGeom>
        </p:spPr>
        <p:txBody>
          <a:bodyPr lIns="18000" tIns="18000" rIns="18000" bIns="18000" anchor="b">
            <a:normAutofit/>
          </a:bodyPr>
          <a:lstStyle>
            <a:lvl1pPr marL="0" indent="0">
              <a:spcBef>
                <a:spcPts val="0"/>
              </a:spcBef>
              <a:buClrTx/>
              <a:buSzTx/>
              <a:buFontTx/>
              <a:buNone/>
              <a:defRPr sz="1200" b="1" cap="all" spc="100">
                <a:solidFill>
                  <a:srgbClr val="FFFFFF"/>
                </a:solidFill>
              </a:defRPr>
            </a:lvl1pPr>
          </a:lstStyle>
          <a:p>
            <a:r>
              <a:t>presented by &lt;name nameson&gt;</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663E8-086C-9447-89FB-2DD11B4DAF43}"/>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2753B4AD-31A6-A5E0-500F-307FFC938489}"/>
              </a:ext>
            </a:extLst>
          </p:cNvPr>
          <p:cNvSpPr>
            <a:spLocks noGrp="1"/>
          </p:cNvSpPr>
          <p:nvPr>
            <p:ph type="dt" sz="half" idx="10"/>
          </p:nvPr>
        </p:nvSpPr>
        <p:spPr/>
        <p:txBody>
          <a:bodyPr/>
          <a:lstStyle/>
          <a:p>
            <a:fld id="{0141736D-C3F5-C544-9893-386603115AE2}" type="datetimeFigureOut">
              <a:rPr lang="en-SE" smtClean="0"/>
              <a:t>2023-10-24</a:t>
            </a:fld>
            <a:endParaRPr lang="en-SE"/>
          </a:p>
        </p:txBody>
      </p:sp>
      <p:sp>
        <p:nvSpPr>
          <p:cNvPr id="4" name="Footer Placeholder 3">
            <a:extLst>
              <a:ext uri="{FF2B5EF4-FFF2-40B4-BE49-F238E27FC236}">
                <a16:creationId xmlns:a16="http://schemas.microsoft.com/office/drawing/2014/main" id="{3CEA44D7-31FD-B510-22C8-24DD160A09EB}"/>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1DED1C1B-AE3F-287A-BEB3-0139822A8843}"/>
              </a:ext>
            </a:extLst>
          </p:cNvPr>
          <p:cNvSpPr>
            <a:spLocks noGrp="1"/>
          </p:cNvSpPr>
          <p:nvPr>
            <p:ph type="sldNum" sz="quarter" idx="12"/>
          </p:nvPr>
        </p:nvSpPr>
        <p:spPr/>
        <p:txBody>
          <a:bodyPr/>
          <a:lstStyle/>
          <a:p>
            <a:fld id="{C9B85EA5-DA13-8F4F-9C28-48BFC6B249EA}" type="slidenum">
              <a:rPr lang="en-SE" smtClean="0"/>
              <a:t>‹#›</a:t>
            </a:fld>
            <a:endParaRPr lang="en-SE"/>
          </a:p>
        </p:txBody>
      </p:sp>
    </p:spTree>
    <p:extLst>
      <p:ext uri="{BB962C8B-B14F-4D97-AF65-F5344CB8AC3E}">
        <p14:creationId xmlns:p14="http://schemas.microsoft.com/office/powerpoint/2010/main" val="19918532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6430-EF28-4A9A-45E2-83F88E767D43}"/>
              </a:ext>
            </a:extLst>
          </p:cNvPr>
          <p:cNvSpPr>
            <a:spLocks noGrp="1"/>
          </p:cNvSpPr>
          <p:nvPr>
            <p:ph type="dt" sz="half" idx="10"/>
          </p:nvPr>
        </p:nvSpPr>
        <p:spPr/>
        <p:txBody>
          <a:bodyPr/>
          <a:lstStyle/>
          <a:p>
            <a:fld id="{0141736D-C3F5-C544-9893-386603115AE2}" type="datetimeFigureOut">
              <a:rPr lang="en-SE" smtClean="0"/>
              <a:t>2023-10-24</a:t>
            </a:fld>
            <a:endParaRPr lang="en-SE"/>
          </a:p>
        </p:txBody>
      </p:sp>
      <p:sp>
        <p:nvSpPr>
          <p:cNvPr id="3" name="Footer Placeholder 2">
            <a:extLst>
              <a:ext uri="{FF2B5EF4-FFF2-40B4-BE49-F238E27FC236}">
                <a16:creationId xmlns:a16="http://schemas.microsoft.com/office/drawing/2014/main" id="{25E7EED9-4351-206B-0494-552F027576C8}"/>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A95A7C33-178A-9D56-CEB9-E313CDF44F21}"/>
              </a:ext>
            </a:extLst>
          </p:cNvPr>
          <p:cNvSpPr>
            <a:spLocks noGrp="1"/>
          </p:cNvSpPr>
          <p:nvPr>
            <p:ph type="sldNum" sz="quarter" idx="12"/>
          </p:nvPr>
        </p:nvSpPr>
        <p:spPr/>
        <p:txBody>
          <a:bodyPr/>
          <a:lstStyle/>
          <a:p>
            <a:fld id="{C9B85EA5-DA13-8F4F-9C28-48BFC6B249EA}" type="slidenum">
              <a:rPr lang="en-SE" smtClean="0"/>
              <a:t>‹#›</a:t>
            </a:fld>
            <a:endParaRPr lang="en-SE"/>
          </a:p>
        </p:txBody>
      </p:sp>
    </p:spTree>
    <p:extLst>
      <p:ext uri="{BB962C8B-B14F-4D97-AF65-F5344CB8AC3E}">
        <p14:creationId xmlns:p14="http://schemas.microsoft.com/office/powerpoint/2010/main" val="394046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CDE2-20F9-244C-6ACA-BC6588206A4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EC306D34-A1BF-1353-1DA7-BA97FCB544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C555E2FC-D78F-DA76-A76E-45CE9CC2C7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2C015AF-6446-CEDB-9088-17DB5AFB3E32}"/>
              </a:ext>
            </a:extLst>
          </p:cNvPr>
          <p:cNvSpPr>
            <a:spLocks noGrp="1"/>
          </p:cNvSpPr>
          <p:nvPr>
            <p:ph type="dt" sz="half" idx="10"/>
          </p:nvPr>
        </p:nvSpPr>
        <p:spPr/>
        <p:txBody>
          <a:bodyPr/>
          <a:lstStyle/>
          <a:p>
            <a:fld id="{0141736D-C3F5-C544-9893-386603115AE2}" type="datetimeFigureOut">
              <a:rPr lang="en-SE" smtClean="0"/>
              <a:t>2023-10-24</a:t>
            </a:fld>
            <a:endParaRPr lang="en-SE"/>
          </a:p>
        </p:txBody>
      </p:sp>
      <p:sp>
        <p:nvSpPr>
          <p:cNvPr id="6" name="Footer Placeholder 5">
            <a:extLst>
              <a:ext uri="{FF2B5EF4-FFF2-40B4-BE49-F238E27FC236}">
                <a16:creationId xmlns:a16="http://schemas.microsoft.com/office/drawing/2014/main" id="{30158FCA-0AD7-99D2-5E68-4858DB3FF9E7}"/>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734A066B-45E0-D4AB-A25B-A2ECDB9A2B14}"/>
              </a:ext>
            </a:extLst>
          </p:cNvPr>
          <p:cNvSpPr>
            <a:spLocks noGrp="1"/>
          </p:cNvSpPr>
          <p:nvPr>
            <p:ph type="sldNum" sz="quarter" idx="12"/>
          </p:nvPr>
        </p:nvSpPr>
        <p:spPr/>
        <p:txBody>
          <a:bodyPr/>
          <a:lstStyle/>
          <a:p>
            <a:fld id="{C9B85EA5-DA13-8F4F-9C28-48BFC6B249EA}" type="slidenum">
              <a:rPr lang="en-SE" smtClean="0"/>
              <a:t>‹#›</a:t>
            </a:fld>
            <a:endParaRPr lang="en-SE"/>
          </a:p>
        </p:txBody>
      </p:sp>
    </p:spTree>
    <p:extLst>
      <p:ext uri="{BB962C8B-B14F-4D97-AF65-F5344CB8AC3E}">
        <p14:creationId xmlns:p14="http://schemas.microsoft.com/office/powerpoint/2010/main" val="3499116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CDD5-285C-B1FA-3DC6-3B73F5F3B59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0EA01C57-1B65-5F21-D69F-EA4F0DA7C1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4DA497D8-5DF1-D779-335B-47F92729A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1BAF5C-6016-CE01-4E45-7BA5E885220F}"/>
              </a:ext>
            </a:extLst>
          </p:cNvPr>
          <p:cNvSpPr>
            <a:spLocks noGrp="1"/>
          </p:cNvSpPr>
          <p:nvPr>
            <p:ph type="dt" sz="half" idx="10"/>
          </p:nvPr>
        </p:nvSpPr>
        <p:spPr/>
        <p:txBody>
          <a:bodyPr/>
          <a:lstStyle/>
          <a:p>
            <a:fld id="{0141736D-C3F5-C544-9893-386603115AE2}" type="datetimeFigureOut">
              <a:rPr lang="en-SE" smtClean="0"/>
              <a:t>2023-10-24</a:t>
            </a:fld>
            <a:endParaRPr lang="en-SE"/>
          </a:p>
        </p:txBody>
      </p:sp>
      <p:sp>
        <p:nvSpPr>
          <p:cNvPr id="6" name="Footer Placeholder 5">
            <a:extLst>
              <a:ext uri="{FF2B5EF4-FFF2-40B4-BE49-F238E27FC236}">
                <a16:creationId xmlns:a16="http://schemas.microsoft.com/office/drawing/2014/main" id="{79D7E78E-2804-0B65-F4FC-F42680A6BA99}"/>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EFCB3BF7-E194-8677-B3EB-E71EEFC8DA8A}"/>
              </a:ext>
            </a:extLst>
          </p:cNvPr>
          <p:cNvSpPr>
            <a:spLocks noGrp="1"/>
          </p:cNvSpPr>
          <p:nvPr>
            <p:ph type="sldNum" sz="quarter" idx="12"/>
          </p:nvPr>
        </p:nvSpPr>
        <p:spPr/>
        <p:txBody>
          <a:bodyPr/>
          <a:lstStyle/>
          <a:p>
            <a:fld id="{C9B85EA5-DA13-8F4F-9C28-48BFC6B249EA}" type="slidenum">
              <a:rPr lang="en-SE" smtClean="0"/>
              <a:t>‹#›</a:t>
            </a:fld>
            <a:endParaRPr lang="en-SE"/>
          </a:p>
        </p:txBody>
      </p:sp>
    </p:spTree>
    <p:extLst>
      <p:ext uri="{BB962C8B-B14F-4D97-AF65-F5344CB8AC3E}">
        <p14:creationId xmlns:p14="http://schemas.microsoft.com/office/powerpoint/2010/main" val="40805613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D5C95-0F64-AD13-8D4C-14566FBEAD84}"/>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F78EDCDB-0F58-8D12-4E4F-0FCE17C987F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60F8D746-D1F0-0AA4-9DC3-A049EF838ABA}"/>
              </a:ext>
            </a:extLst>
          </p:cNvPr>
          <p:cNvSpPr>
            <a:spLocks noGrp="1"/>
          </p:cNvSpPr>
          <p:nvPr>
            <p:ph type="dt" sz="half" idx="10"/>
          </p:nvPr>
        </p:nvSpPr>
        <p:spPr/>
        <p:txBody>
          <a:bodyPr/>
          <a:lstStyle/>
          <a:p>
            <a:fld id="{0141736D-C3F5-C544-9893-386603115AE2}" type="datetimeFigureOut">
              <a:rPr lang="en-SE" smtClean="0"/>
              <a:t>2023-10-24</a:t>
            </a:fld>
            <a:endParaRPr lang="en-SE"/>
          </a:p>
        </p:txBody>
      </p:sp>
      <p:sp>
        <p:nvSpPr>
          <p:cNvPr id="5" name="Footer Placeholder 4">
            <a:extLst>
              <a:ext uri="{FF2B5EF4-FFF2-40B4-BE49-F238E27FC236}">
                <a16:creationId xmlns:a16="http://schemas.microsoft.com/office/drawing/2014/main" id="{C54228EE-2E08-6A5B-F806-A2CAD36EC99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B60FCA4B-FCD4-78AA-EA40-935BA9D04C40}"/>
              </a:ext>
            </a:extLst>
          </p:cNvPr>
          <p:cNvSpPr>
            <a:spLocks noGrp="1"/>
          </p:cNvSpPr>
          <p:nvPr>
            <p:ph type="sldNum" sz="quarter" idx="12"/>
          </p:nvPr>
        </p:nvSpPr>
        <p:spPr/>
        <p:txBody>
          <a:bodyPr/>
          <a:lstStyle/>
          <a:p>
            <a:fld id="{C9B85EA5-DA13-8F4F-9C28-48BFC6B249EA}" type="slidenum">
              <a:rPr lang="en-SE" smtClean="0"/>
              <a:t>‹#›</a:t>
            </a:fld>
            <a:endParaRPr lang="en-SE"/>
          </a:p>
        </p:txBody>
      </p:sp>
    </p:spTree>
    <p:extLst>
      <p:ext uri="{BB962C8B-B14F-4D97-AF65-F5344CB8AC3E}">
        <p14:creationId xmlns:p14="http://schemas.microsoft.com/office/powerpoint/2010/main" val="2709942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1B8087-E079-45FD-9028-A0B6A9F55B2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FE440F60-3198-F634-41B4-505805CCFA8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037C6CD1-B8FC-65DE-40E2-D48E43CEEE81}"/>
              </a:ext>
            </a:extLst>
          </p:cNvPr>
          <p:cNvSpPr>
            <a:spLocks noGrp="1"/>
          </p:cNvSpPr>
          <p:nvPr>
            <p:ph type="dt" sz="half" idx="10"/>
          </p:nvPr>
        </p:nvSpPr>
        <p:spPr/>
        <p:txBody>
          <a:bodyPr/>
          <a:lstStyle/>
          <a:p>
            <a:fld id="{0141736D-C3F5-C544-9893-386603115AE2}" type="datetimeFigureOut">
              <a:rPr lang="en-SE" smtClean="0"/>
              <a:t>2023-10-24</a:t>
            </a:fld>
            <a:endParaRPr lang="en-SE"/>
          </a:p>
        </p:txBody>
      </p:sp>
      <p:sp>
        <p:nvSpPr>
          <p:cNvPr id="5" name="Footer Placeholder 4">
            <a:extLst>
              <a:ext uri="{FF2B5EF4-FFF2-40B4-BE49-F238E27FC236}">
                <a16:creationId xmlns:a16="http://schemas.microsoft.com/office/drawing/2014/main" id="{46553697-83F4-4167-FFF7-C0756E92DE70}"/>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FED25426-A93F-4BA6-7E89-8B701D571F28}"/>
              </a:ext>
            </a:extLst>
          </p:cNvPr>
          <p:cNvSpPr>
            <a:spLocks noGrp="1"/>
          </p:cNvSpPr>
          <p:nvPr>
            <p:ph type="sldNum" sz="quarter" idx="12"/>
          </p:nvPr>
        </p:nvSpPr>
        <p:spPr/>
        <p:txBody>
          <a:bodyPr/>
          <a:lstStyle/>
          <a:p>
            <a:fld id="{C9B85EA5-DA13-8F4F-9C28-48BFC6B249EA}" type="slidenum">
              <a:rPr lang="en-SE" smtClean="0"/>
              <a:t>‹#›</a:t>
            </a:fld>
            <a:endParaRPr lang="en-SE"/>
          </a:p>
        </p:txBody>
      </p:sp>
    </p:spTree>
    <p:extLst>
      <p:ext uri="{BB962C8B-B14F-4D97-AF65-F5344CB8AC3E}">
        <p14:creationId xmlns:p14="http://schemas.microsoft.com/office/powerpoint/2010/main" val="99336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Agenda">
    <p:spTree>
      <p:nvGrpSpPr>
        <p:cNvPr id="1" name=""/>
        <p:cNvGrpSpPr/>
        <p:nvPr/>
      </p:nvGrpSpPr>
      <p:grpSpPr>
        <a:xfrm>
          <a:off x="0" y="0"/>
          <a:ext cx="0" cy="0"/>
          <a:chOff x="0" y="0"/>
          <a:chExt cx="0" cy="0"/>
        </a:xfrm>
      </p:grpSpPr>
      <p:sp>
        <p:nvSpPr>
          <p:cNvPr id="34" name="Rektangel 8"/>
          <p:cNvSpPr/>
          <p:nvPr/>
        </p:nvSpPr>
        <p:spPr>
          <a:xfrm>
            <a:off x="0" y="16274"/>
            <a:ext cx="12192000" cy="6858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5" name="Headline"/>
          <p:cNvSpPr txBox="1">
            <a:spLocks noGrp="1"/>
          </p:cNvSpPr>
          <p:nvPr>
            <p:ph type="title" hasCustomPrompt="1"/>
          </p:nvPr>
        </p:nvSpPr>
        <p:spPr>
          <a:xfrm>
            <a:off x="1103708" y="265372"/>
            <a:ext cx="9360001" cy="657340"/>
          </a:xfrm>
          <a:prstGeom prst="rect">
            <a:avLst/>
          </a:prstGeom>
        </p:spPr>
        <p:txBody>
          <a:bodyPr lIns="18000" tIns="18000" rIns="18000" bIns="18000">
            <a:normAutofit/>
          </a:bodyPr>
          <a:lstStyle>
            <a:lvl1pPr>
              <a:defRPr>
                <a:solidFill>
                  <a:srgbClr val="FFFFFF"/>
                </a:solidFill>
              </a:defRPr>
            </a:lvl1pPr>
          </a:lstStyle>
          <a:p>
            <a:r>
              <a:t>Headline</a:t>
            </a:r>
          </a:p>
        </p:txBody>
      </p:sp>
      <p:sp>
        <p:nvSpPr>
          <p:cNvPr id="36" name="Slide Number"/>
          <p:cNvSpPr txBox="1">
            <a:spLocks noGrp="1"/>
          </p:cNvSpPr>
          <p:nvPr>
            <p:ph type="sldNum" sz="quarter" idx="2"/>
          </p:nvPr>
        </p:nvSpPr>
        <p:spPr>
          <a:xfrm>
            <a:off x="11229889" y="6548612"/>
            <a:ext cx="248603" cy="218441"/>
          </a:xfrm>
          <a:prstGeom prst="rect">
            <a:avLst/>
          </a:prstGeom>
        </p:spPr>
        <p:txBody>
          <a:bodyPr/>
          <a:lstStyle>
            <a:lvl1pPr>
              <a:defRPr>
                <a:solidFill>
                  <a:srgbClr val="FFFFFF"/>
                </a:solidFill>
              </a:defRPr>
            </a:lvl1pPr>
          </a:lstStyle>
          <a:p>
            <a:fld id="{86CB4B4D-7CA3-9044-876B-883B54F8677D}" type="slidenum">
              <a:t>‹#›</a:t>
            </a:fld>
            <a:endParaRPr/>
          </a:p>
        </p:txBody>
      </p:sp>
      <p:sp>
        <p:nvSpPr>
          <p:cNvPr id="37" name="Rektangel 9"/>
          <p:cNvSpPr/>
          <p:nvPr/>
        </p:nvSpPr>
        <p:spPr>
          <a:xfrm>
            <a:off x="0" y="447675"/>
            <a:ext cx="292101" cy="641032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38" name="Bildobjekt 11" descr="Bildobjekt 11"/>
          <p:cNvPicPr>
            <a:picLocks noChangeAspect="1"/>
          </p:cNvPicPr>
          <p:nvPr/>
        </p:nvPicPr>
        <p:blipFill>
          <a:blip r:embed="rId2"/>
          <a:stretch>
            <a:fillRect/>
          </a:stretch>
        </p:blipFill>
        <p:spPr>
          <a:xfrm>
            <a:off x="10924610" y="417442"/>
            <a:ext cx="826396" cy="800101"/>
          </a:xfrm>
          <a:prstGeom prst="rect">
            <a:avLst/>
          </a:prstGeom>
          <a:ln w="12700">
            <a:miter lim="400000"/>
          </a:ln>
        </p:spPr>
      </p:pic>
      <p:sp>
        <p:nvSpPr>
          <p:cNvPr id="39" name="Body Level One…"/>
          <p:cNvSpPr txBox="1">
            <a:spLocks noGrp="1"/>
          </p:cNvSpPr>
          <p:nvPr>
            <p:ph type="body" idx="1"/>
          </p:nvPr>
        </p:nvSpPr>
        <p:spPr>
          <a:xfrm>
            <a:off x="1195646" y="1640719"/>
            <a:ext cx="10042075" cy="4375521"/>
          </a:xfrm>
          <a:prstGeom prst="rect">
            <a:avLst/>
          </a:prstGeom>
        </p:spPr>
        <p:txBody>
          <a:bodyPr>
            <a:normAutofit/>
          </a:bodyPr>
          <a:lstStyle>
            <a:lvl1pPr marL="457200" indent="-457200">
              <a:buClr>
                <a:srgbClr val="FFFFFF"/>
              </a:buClr>
              <a:buFontTx/>
              <a:buAutoNum type="arabicPeriod"/>
              <a:defRPr>
                <a:solidFill>
                  <a:srgbClr val="FFFFFF"/>
                </a:solidFill>
              </a:defRPr>
            </a:lvl1pPr>
            <a:lvl2pPr marL="0" indent="82550">
              <a:buClr>
                <a:srgbClr val="FFFFFF"/>
              </a:buClr>
              <a:buSzTx/>
              <a:buFontTx/>
              <a:buNone/>
              <a:defRPr>
                <a:solidFill>
                  <a:srgbClr val="FFFFFF"/>
                </a:solidFill>
              </a:defRPr>
            </a:lvl2pPr>
            <a:lvl3pPr>
              <a:buClr>
                <a:srgbClr val="FFFFFF"/>
              </a:buClr>
              <a:buFontTx/>
              <a:defRPr>
                <a:solidFill>
                  <a:srgbClr val="FFFFFF"/>
                </a:solidFill>
              </a:defRPr>
            </a:lvl3pPr>
            <a:lvl4pPr>
              <a:buClr>
                <a:srgbClr val="FFFFFF"/>
              </a:buClr>
              <a:buFontTx/>
              <a:defRPr>
                <a:solidFill>
                  <a:srgbClr val="FFFFFF"/>
                </a:solidFill>
              </a:defRPr>
            </a:lvl4pPr>
            <a:lvl5pPr>
              <a:buClr>
                <a:srgbClr val="FFFFFF"/>
              </a:buClr>
              <a:buFontTx/>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hapter/breaker slide">
    <p:spTree>
      <p:nvGrpSpPr>
        <p:cNvPr id="1" name=""/>
        <p:cNvGrpSpPr/>
        <p:nvPr/>
      </p:nvGrpSpPr>
      <p:grpSpPr>
        <a:xfrm>
          <a:off x="0" y="0"/>
          <a:ext cx="0" cy="0"/>
          <a:chOff x="0" y="0"/>
          <a:chExt cx="0" cy="0"/>
        </a:xfrm>
      </p:grpSpPr>
      <p:sp>
        <p:nvSpPr>
          <p:cNvPr id="46" name="Rektangel 5"/>
          <p:cNvSpPr/>
          <p:nvPr/>
        </p:nvSpPr>
        <p:spPr>
          <a:xfrm>
            <a:off x="0" y="0"/>
            <a:ext cx="6477712"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47" name="Rektangel 7"/>
          <p:cNvSpPr/>
          <p:nvPr/>
        </p:nvSpPr>
        <p:spPr>
          <a:xfrm>
            <a:off x="0" y="447675"/>
            <a:ext cx="292101" cy="641032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8" name="Platshållare för bild 12"/>
          <p:cNvSpPr>
            <a:spLocks noGrp="1"/>
          </p:cNvSpPr>
          <p:nvPr>
            <p:ph type="pic" idx="21"/>
          </p:nvPr>
        </p:nvSpPr>
        <p:spPr>
          <a:xfrm>
            <a:off x="6477711" y="0"/>
            <a:ext cx="5714289" cy="6858000"/>
          </a:xfrm>
          <a:prstGeom prst="rect">
            <a:avLst/>
          </a:prstGeom>
        </p:spPr>
        <p:txBody>
          <a:bodyPr lIns="91439" tIns="45719" rIns="91439" bIns="45719"/>
          <a:lstStyle/>
          <a:p>
            <a:endParaRPr/>
          </a:p>
        </p:txBody>
      </p:sp>
      <p:sp>
        <p:nvSpPr>
          <p:cNvPr id="49" name="Body Level One…"/>
          <p:cNvSpPr txBox="1">
            <a:spLocks noGrp="1"/>
          </p:cNvSpPr>
          <p:nvPr>
            <p:ph type="body" sz="quarter" idx="1"/>
          </p:nvPr>
        </p:nvSpPr>
        <p:spPr>
          <a:xfrm>
            <a:off x="10924610" y="417442"/>
            <a:ext cx="828001" cy="799201"/>
          </a:xfrm>
          <a:prstGeom prst="rect">
            <a:avLst/>
          </a:prstGeom>
          <a:blipFill>
            <a:blip r:embed="rId2"/>
            <a:stretch>
              <a:fillRect/>
            </a:stretch>
          </a:blipFill>
        </p:spPr>
        <p:txBody>
          <a:bodyPr>
            <a:normAutofit/>
          </a:bodyPr>
          <a:lstStyle>
            <a:lvl1pPr marL="0" indent="0">
              <a:buClrTx/>
              <a:buSzTx/>
              <a:buFontTx/>
              <a:buNone/>
              <a:defRPr sz="100">
                <a:noFill/>
              </a:defRPr>
            </a:lvl1pPr>
            <a:lvl2pPr marL="94218" indent="-11668">
              <a:buClrTx/>
              <a:buFontTx/>
              <a:defRPr sz="100">
                <a:noFill/>
              </a:defRPr>
            </a:lvl2pPr>
            <a:lvl3pPr marL="345722" indent="-13934">
              <a:buClrTx/>
              <a:buFontTx/>
              <a:defRPr sz="100">
                <a:noFill/>
              </a:defRPr>
            </a:lvl3pPr>
            <a:lvl4pPr marL="621010" indent="-14585">
              <a:buClrTx/>
              <a:buFontTx/>
              <a:defRPr sz="100">
                <a:noFill/>
              </a:defRPr>
            </a:lvl4pPr>
            <a:lvl5pPr marL="869950" indent="-14287">
              <a:buClrTx/>
              <a:buFontTx/>
              <a:defRPr sz="100">
                <a:noFill/>
              </a:defRPr>
            </a:lvl5pPr>
          </a:lstStyle>
          <a:p>
            <a:r>
              <a:t>Body Level One</a:t>
            </a:r>
          </a:p>
          <a:p>
            <a:pPr lvl="1"/>
            <a:r>
              <a:t>Body Level Two</a:t>
            </a:r>
          </a:p>
          <a:p>
            <a:pPr lvl="2"/>
            <a:r>
              <a:t>Body Level Three</a:t>
            </a:r>
          </a:p>
          <a:p>
            <a:pPr lvl="3"/>
            <a:r>
              <a:t>Body Level Four</a:t>
            </a:r>
          </a:p>
          <a:p>
            <a:pPr lvl="4"/>
            <a:r>
              <a:t>Body Level Five</a:t>
            </a:r>
          </a:p>
        </p:txBody>
      </p:sp>
      <p:sp>
        <p:nvSpPr>
          <p:cNvPr id="50" name="Platshållare för text 6"/>
          <p:cNvSpPr>
            <a:spLocks noGrp="1"/>
          </p:cNvSpPr>
          <p:nvPr>
            <p:ph type="body" sz="quarter" idx="22"/>
          </p:nvPr>
        </p:nvSpPr>
        <p:spPr>
          <a:xfrm>
            <a:off x="0" y="447675"/>
            <a:ext cx="292100" cy="6410325"/>
          </a:xfrm>
          <a:prstGeom prst="rect">
            <a:avLst/>
          </a:prstGeom>
          <a:solidFill>
            <a:srgbClr val="FFFFFF"/>
          </a:solidFill>
        </p:spPr>
        <p:txBody>
          <a:bodyPr>
            <a:normAutofit/>
          </a:bodyPr>
          <a:lstStyle/>
          <a:p>
            <a:pPr marL="0" indent="0">
              <a:buClrTx/>
              <a:buSzTx/>
              <a:buFontTx/>
              <a:buNone/>
              <a:defRPr sz="100">
                <a:noFill/>
              </a:defRPr>
            </a:pPr>
            <a:endParaRPr/>
          </a:p>
        </p:txBody>
      </p:sp>
      <p:sp>
        <p:nvSpPr>
          <p:cNvPr id="51" name="Platshållare för text 2"/>
          <p:cNvSpPr>
            <a:spLocks noGrp="1"/>
          </p:cNvSpPr>
          <p:nvPr>
            <p:ph type="body" sz="quarter" idx="23" hasCustomPrompt="1"/>
          </p:nvPr>
        </p:nvSpPr>
        <p:spPr>
          <a:xfrm>
            <a:off x="1230491" y="1051131"/>
            <a:ext cx="4255909" cy="829150"/>
          </a:xfrm>
          <a:prstGeom prst="rect">
            <a:avLst/>
          </a:prstGeom>
        </p:spPr>
        <p:txBody>
          <a:bodyPr anchor="b">
            <a:normAutofit/>
          </a:bodyPr>
          <a:lstStyle>
            <a:lvl1pPr marL="0" indent="0">
              <a:buClrTx/>
              <a:buSzTx/>
              <a:buFontTx/>
              <a:buNone/>
              <a:defRPr sz="4800">
                <a:solidFill>
                  <a:srgbClr val="FFFFFF"/>
                </a:solidFill>
              </a:defRPr>
            </a:lvl1pPr>
          </a:lstStyle>
          <a:p>
            <a:r>
              <a:t># (chapter)</a:t>
            </a:r>
          </a:p>
        </p:txBody>
      </p:sp>
      <p:sp>
        <p:nvSpPr>
          <p:cNvPr id="52" name="Platshållare för text 2"/>
          <p:cNvSpPr>
            <a:spLocks noGrp="1"/>
          </p:cNvSpPr>
          <p:nvPr>
            <p:ph type="body" sz="quarter" idx="24" hasCustomPrompt="1"/>
          </p:nvPr>
        </p:nvSpPr>
        <p:spPr>
          <a:xfrm>
            <a:off x="1230491" y="2169209"/>
            <a:ext cx="4255909" cy="2462614"/>
          </a:xfrm>
          <a:prstGeom prst="rect">
            <a:avLst/>
          </a:prstGeom>
        </p:spPr>
        <p:txBody>
          <a:bodyPr>
            <a:normAutofit/>
          </a:bodyPr>
          <a:lstStyle>
            <a:lvl1pPr marL="0" indent="0">
              <a:spcBef>
                <a:spcPts val="0"/>
              </a:spcBef>
              <a:buClrTx/>
              <a:buSzTx/>
              <a:buFontTx/>
              <a:buNone/>
              <a:defRPr sz="4200" b="1">
                <a:solidFill>
                  <a:srgbClr val="FFFFFF"/>
                </a:solidFill>
                <a:latin typeface="Segoe UI Semibold"/>
                <a:ea typeface="Segoe UI Semibold"/>
                <a:cs typeface="Segoe UI Semibold"/>
                <a:sym typeface="Segoe UI Semibold"/>
              </a:defRPr>
            </a:lvl1pPr>
          </a:lstStyle>
          <a:p>
            <a:r>
              <a:t>Headline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One column">
    <p:spTree>
      <p:nvGrpSpPr>
        <p:cNvPr id="1" name=""/>
        <p:cNvGrpSpPr/>
        <p:nvPr/>
      </p:nvGrpSpPr>
      <p:grpSpPr>
        <a:xfrm>
          <a:off x="0" y="0"/>
          <a:ext cx="0" cy="0"/>
          <a:chOff x="0" y="0"/>
          <a:chExt cx="0" cy="0"/>
        </a:xfrm>
      </p:grpSpPr>
      <p:sp>
        <p:nvSpPr>
          <p:cNvPr id="60" name="Headline"/>
          <p:cNvSpPr txBox="1">
            <a:spLocks noGrp="1"/>
          </p:cNvSpPr>
          <p:nvPr>
            <p:ph type="title" hasCustomPrompt="1"/>
          </p:nvPr>
        </p:nvSpPr>
        <p:spPr>
          <a:xfrm>
            <a:off x="1103708" y="265372"/>
            <a:ext cx="9360001" cy="657340"/>
          </a:xfrm>
          <a:prstGeom prst="rect">
            <a:avLst/>
          </a:prstGeom>
        </p:spPr>
        <p:txBody>
          <a:bodyPr lIns="18000" tIns="18000" rIns="18000" bIns="18000">
            <a:normAutofit/>
          </a:bodyPr>
          <a:lstStyle/>
          <a:p>
            <a:r>
              <a:t>Headline</a:t>
            </a:r>
          </a:p>
        </p:txBody>
      </p:sp>
      <p:sp>
        <p:nvSpPr>
          <p:cNvPr id="61" name="Slide Number"/>
          <p:cNvSpPr txBox="1">
            <a:spLocks noGrp="1"/>
          </p:cNvSpPr>
          <p:nvPr>
            <p:ph type="sldNum" sz="quarter" idx="2"/>
          </p:nvPr>
        </p:nvSpPr>
        <p:spPr>
          <a:xfrm>
            <a:off x="11229889" y="6548612"/>
            <a:ext cx="248603" cy="218441"/>
          </a:xfrm>
          <a:prstGeom prst="rect">
            <a:avLst/>
          </a:prstGeom>
        </p:spPr>
        <p:txBody>
          <a:bodyPr/>
          <a:lstStyle/>
          <a:p>
            <a:fld id="{86CB4B4D-7CA3-9044-876B-883B54F8677D}" type="slidenum">
              <a:t>‹#›</a:t>
            </a:fld>
            <a:endParaRPr/>
          </a:p>
        </p:txBody>
      </p:sp>
      <p:sp>
        <p:nvSpPr>
          <p:cNvPr id="62" name="Body Level One…"/>
          <p:cNvSpPr txBox="1">
            <a:spLocks noGrp="1"/>
          </p:cNvSpPr>
          <p:nvPr>
            <p:ph type="body" sz="quarter" idx="1" hasCustomPrompt="1"/>
          </p:nvPr>
        </p:nvSpPr>
        <p:spPr>
          <a:xfrm>
            <a:off x="1103708" y="931026"/>
            <a:ext cx="9360001" cy="507076"/>
          </a:xfrm>
          <a:prstGeom prst="rect">
            <a:avLst/>
          </a:prstGeom>
        </p:spPr>
        <p:txBody>
          <a:bodyPr lIns="18000" tIns="18000" rIns="18000" bIns="18000">
            <a:normAutofit/>
          </a:bodyPr>
          <a:lstStyle>
            <a:lvl1pPr marL="0" indent="0">
              <a:spcBef>
                <a:spcPts val="0"/>
              </a:spcBef>
              <a:buClrTx/>
              <a:buSzTx/>
              <a:buFontTx/>
              <a:buNone/>
              <a:defRPr sz="2200">
                <a:solidFill>
                  <a:schemeClr val="accent1"/>
                </a:solidFill>
              </a:defRPr>
            </a:lvl1pPr>
            <a:lvl2pPr marL="0" indent="82550">
              <a:spcBef>
                <a:spcPts val="0"/>
              </a:spcBef>
              <a:buClrTx/>
              <a:buSzTx/>
              <a:buFontTx/>
              <a:buNone/>
              <a:defRPr sz="2200">
                <a:solidFill>
                  <a:schemeClr val="accent1"/>
                </a:solidFill>
              </a:defRPr>
            </a:lvl2pPr>
            <a:lvl3pPr marL="638351" indent="-306563">
              <a:spcBef>
                <a:spcPts val="0"/>
              </a:spcBef>
              <a:buClrTx/>
              <a:buFontTx/>
              <a:defRPr sz="2200">
                <a:solidFill>
                  <a:schemeClr val="accent1"/>
                </a:solidFill>
              </a:defRPr>
            </a:lvl3pPr>
            <a:lvl4pPr marL="927299" indent="-320874">
              <a:spcBef>
                <a:spcPts val="0"/>
              </a:spcBef>
              <a:buClrTx/>
              <a:buFontTx/>
              <a:defRPr sz="2200">
                <a:solidFill>
                  <a:schemeClr val="accent1"/>
                </a:solidFill>
              </a:defRPr>
            </a:lvl4pPr>
            <a:lvl5pPr marL="1169987" indent="-314325">
              <a:spcBef>
                <a:spcPts val="0"/>
              </a:spcBef>
              <a:buClrTx/>
              <a:buFontTx/>
              <a:defRPr sz="2200">
                <a:solidFill>
                  <a:schemeClr val="accent1"/>
                </a:solidFill>
              </a:defRPr>
            </a:lvl5pPr>
          </a:lstStyle>
          <a:p>
            <a:r>
              <a:t>Sub-headline</a:t>
            </a:r>
          </a:p>
          <a:p>
            <a:pPr lvl="1"/>
            <a:endParaRPr/>
          </a:p>
          <a:p>
            <a:pPr lvl="2"/>
            <a:endParaRPr/>
          </a:p>
          <a:p>
            <a:pPr lvl="3"/>
            <a:endParaRPr/>
          </a:p>
          <a:p>
            <a:pPr lvl="4"/>
            <a:endParaRPr/>
          </a:p>
        </p:txBody>
      </p:sp>
      <p:sp>
        <p:nvSpPr>
          <p:cNvPr id="63" name="Rektangel 9"/>
          <p:cNvSpPr/>
          <p:nvPr/>
        </p:nvSpPr>
        <p:spPr>
          <a:xfrm>
            <a:off x="0" y="447675"/>
            <a:ext cx="292101" cy="6410325"/>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ext in 2 columns">
    <p:spTree>
      <p:nvGrpSpPr>
        <p:cNvPr id="1" name=""/>
        <p:cNvGrpSpPr/>
        <p:nvPr/>
      </p:nvGrpSpPr>
      <p:grpSpPr>
        <a:xfrm>
          <a:off x="0" y="0"/>
          <a:ext cx="0" cy="0"/>
          <a:chOff x="0" y="0"/>
          <a:chExt cx="0" cy="0"/>
        </a:xfrm>
      </p:grpSpPr>
      <p:sp>
        <p:nvSpPr>
          <p:cNvPr id="71" name="Headline"/>
          <p:cNvSpPr txBox="1">
            <a:spLocks noGrp="1"/>
          </p:cNvSpPr>
          <p:nvPr>
            <p:ph type="title" hasCustomPrompt="1"/>
          </p:nvPr>
        </p:nvSpPr>
        <p:spPr>
          <a:xfrm>
            <a:off x="1103708" y="265372"/>
            <a:ext cx="9360001" cy="657340"/>
          </a:xfrm>
          <a:prstGeom prst="rect">
            <a:avLst/>
          </a:prstGeom>
        </p:spPr>
        <p:txBody>
          <a:bodyPr lIns="18000" tIns="18000" rIns="18000" bIns="18000">
            <a:normAutofit/>
          </a:bodyPr>
          <a:lstStyle/>
          <a:p>
            <a:r>
              <a:t>Headline</a:t>
            </a:r>
          </a:p>
        </p:txBody>
      </p:sp>
      <p:sp>
        <p:nvSpPr>
          <p:cNvPr id="72" name="Slide Number"/>
          <p:cNvSpPr txBox="1">
            <a:spLocks noGrp="1"/>
          </p:cNvSpPr>
          <p:nvPr>
            <p:ph type="sldNum" sz="quarter" idx="2"/>
          </p:nvPr>
        </p:nvSpPr>
        <p:spPr>
          <a:xfrm>
            <a:off x="11229889" y="6548612"/>
            <a:ext cx="248603" cy="218441"/>
          </a:xfrm>
          <a:prstGeom prst="rect">
            <a:avLst/>
          </a:prstGeom>
        </p:spPr>
        <p:txBody>
          <a:bodyPr/>
          <a:lstStyle/>
          <a:p>
            <a:fld id="{86CB4B4D-7CA3-9044-876B-883B54F8677D}" type="slidenum">
              <a:t>‹#›</a:t>
            </a:fld>
            <a:endParaRPr/>
          </a:p>
        </p:txBody>
      </p:sp>
      <p:sp>
        <p:nvSpPr>
          <p:cNvPr id="73" name="Body Level One…"/>
          <p:cNvSpPr txBox="1">
            <a:spLocks noGrp="1"/>
          </p:cNvSpPr>
          <p:nvPr>
            <p:ph type="body" sz="half" idx="1"/>
          </p:nvPr>
        </p:nvSpPr>
        <p:spPr>
          <a:xfrm>
            <a:off x="1094399" y="1562399"/>
            <a:ext cx="4993787" cy="4768064"/>
          </a:xfrm>
          <a:prstGeom prst="rect">
            <a:avLst/>
          </a:prstGeom>
        </p:spPr>
        <p:txBody>
          <a:bodyPr>
            <a:normAutofit/>
          </a:bodyPr>
          <a:lstStyle>
            <a:lvl2pPr marL="358775" indent="-215900"/>
            <a:lvl3pPr marL="471135" indent="-218722"/>
            <a:lvl4pPr marL="586337" indent="-225000"/>
            <a:lvl5pPr marL="699428" indent="-231428"/>
          </a:lstStyle>
          <a:p>
            <a:r>
              <a:t>Body Level One</a:t>
            </a:r>
          </a:p>
          <a:p>
            <a:pPr lvl="1"/>
            <a:r>
              <a:t>Body Level Two</a:t>
            </a:r>
          </a:p>
          <a:p>
            <a:pPr lvl="2"/>
            <a:r>
              <a:t>Body Level Three</a:t>
            </a:r>
          </a:p>
          <a:p>
            <a:pPr lvl="3"/>
            <a:r>
              <a:t>Body Level Four</a:t>
            </a:r>
          </a:p>
          <a:p>
            <a:pPr lvl="4"/>
            <a:r>
              <a:t>Body Level Five</a:t>
            </a:r>
          </a:p>
        </p:txBody>
      </p:sp>
      <p:sp>
        <p:nvSpPr>
          <p:cNvPr id="74" name="Platshållare för text 13"/>
          <p:cNvSpPr>
            <a:spLocks noGrp="1"/>
          </p:cNvSpPr>
          <p:nvPr>
            <p:ph type="body" sz="quarter" idx="21" hasCustomPrompt="1"/>
          </p:nvPr>
        </p:nvSpPr>
        <p:spPr>
          <a:xfrm>
            <a:off x="1103708" y="931026"/>
            <a:ext cx="9360001" cy="507076"/>
          </a:xfrm>
          <a:prstGeom prst="rect">
            <a:avLst/>
          </a:prstGeom>
        </p:spPr>
        <p:txBody>
          <a:bodyPr lIns="18000" tIns="18000" rIns="18000" bIns="18000">
            <a:normAutofit/>
          </a:bodyPr>
          <a:lstStyle>
            <a:lvl1pPr marL="0" indent="0">
              <a:spcBef>
                <a:spcPts val="0"/>
              </a:spcBef>
              <a:buClrTx/>
              <a:buSzTx/>
              <a:buFontTx/>
              <a:buNone/>
              <a:defRPr sz="2200">
                <a:solidFill>
                  <a:schemeClr val="accent1"/>
                </a:solidFill>
              </a:defRPr>
            </a:lvl1pPr>
          </a:lstStyle>
          <a:p>
            <a:r>
              <a:t>Sub-headline</a:t>
            </a:r>
          </a:p>
        </p:txBody>
      </p:sp>
      <p:sp>
        <p:nvSpPr>
          <p:cNvPr id="75" name="Rektangel 14"/>
          <p:cNvSpPr/>
          <p:nvPr/>
        </p:nvSpPr>
        <p:spPr>
          <a:xfrm>
            <a:off x="0" y="447675"/>
            <a:ext cx="292101" cy="6410325"/>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pic>
        <p:nvPicPr>
          <p:cNvPr id="76" name="Bildobjekt 15" descr="Bildobjekt 15"/>
          <p:cNvPicPr>
            <a:picLocks noChangeAspect="1"/>
          </p:cNvPicPr>
          <p:nvPr/>
        </p:nvPicPr>
        <p:blipFill>
          <a:blip r:embed="rId2"/>
          <a:stretch>
            <a:fillRect/>
          </a:stretch>
        </p:blipFill>
        <p:spPr>
          <a:xfrm>
            <a:off x="10924610" y="417442"/>
            <a:ext cx="826395" cy="800101"/>
          </a:xfrm>
          <a:prstGeom prst="rect">
            <a:avLst/>
          </a:prstGeom>
          <a:ln w="12700">
            <a:miter lim="400000"/>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ext in 3 columns">
    <p:spTree>
      <p:nvGrpSpPr>
        <p:cNvPr id="1" name=""/>
        <p:cNvGrpSpPr/>
        <p:nvPr/>
      </p:nvGrpSpPr>
      <p:grpSpPr>
        <a:xfrm>
          <a:off x="0" y="0"/>
          <a:ext cx="0" cy="0"/>
          <a:chOff x="0" y="0"/>
          <a:chExt cx="0" cy="0"/>
        </a:xfrm>
      </p:grpSpPr>
      <p:sp>
        <p:nvSpPr>
          <p:cNvPr id="83" name="Headline"/>
          <p:cNvSpPr txBox="1">
            <a:spLocks noGrp="1"/>
          </p:cNvSpPr>
          <p:nvPr>
            <p:ph type="title" hasCustomPrompt="1"/>
          </p:nvPr>
        </p:nvSpPr>
        <p:spPr>
          <a:xfrm>
            <a:off x="1103708" y="265372"/>
            <a:ext cx="9360001" cy="657340"/>
          </a:xfrm>
          <a:prstGeom prst="rect">
            <a:avLst/>
          </a:prstGeom>
        </p:spPr>
        <p:txBody>
          <a:bodyPr lIns="18000" tIns="18000" rIns="18000" bIns="18000">
            <a:normAutofit/>
          </a:bodyPr>
          <a:lstStyle/>
          <a:p>
            <a:r>
              <a:t>Headline</a:t>
            </a:r>
          </a:p>
        </p:txBody>
      </p:sp>
      <p:sp>
        <p:nvSpPr>
          <p:cNvPr id="84" name="Slide Number"/>
          <p:cNvSpPr txBox="1">
            <a:spLocks noGrp="1"/>
          </p:cNvSpPr>
          <p:nvPr>
            <p:ph type="sldNum" sz="quarter" idx="2"/>
          </p:nvPr>
        </p:nvSpPr>
        <p:spPr>
          <a:xfrm>
            <a:off x="11229889" y="6548612"/>
            <a:ext cx="248603" cy="218441"/>
          </a:xfrm>
          <a:prstGeom prst="rect">
            <a:avLst/>
          </a:prstGeom>
        </p:spPr>
        <p:txBody>
          <a:bodyPr/>
          <a:lstStyle/>
          <a:p>
            <a:fld id="{86CB4B4D-7CA3-9044-876B-883B54F8677D}" type="slidenum">
              <a:t>‹#›</a:t>
            </a:fld>
            <a:endParaRPr/>
          </a:p>
        </p:txBody>
      </p:sp>
      <p:sp>
        <p:nvSpPr>
          <p:cNvPr id="85" name="Body Level One…"/>
          <p:cNvSpPr txBox="1">
            <a:spLocks noGrp="1"/>
          </p:cNvSpPr>
          <p:nvPr>
            <p:ph type="body" sz="quarter" idx="1"/>
          </p:nvPr>
        </p:nvSpPr>
        <p:spPr>
          <a:xfrm>
            <a:off x="1094399" y="1562399"/>
            <a:ext cx="3255411" cy="4768064"/>
          </a:xfrm>
          <a:prstGeom prst="rect">
            <a:avLst/>
          </a:prstGeom>
        </p:spPr>
        <p:txBody>
          <a:bodyPr>
            <a:normAutofit/>
          </a:bodyPr>
          <a:lstStyle>
            <a:lvl2pPr marL="359999" indent="-215999"/>
            <a:lvl3pPr marL="471135" indent="-218722"/>
            <a:lvl4pPr marL="586581" indent="-226218"/>
            <a:lvl5pPr marL="699428" indent="-231428"/>
          </a:lstStyle>
          <a:p>
            <a:r>
              <a:t>Body Level One</a:t>
            </a:r>
          </a:p>
          <a:p>
            <a:pPr lvl="1"/>
            <a:r>
              <a:t>Body Level Two</a:t>
            </a:r>
          </a:p>
          <a:p>
            <a:pPr lvl="2"/>
            <a:r>
              <a:t>Body Level Three</a:t>
            </a:r>
          </a:p>
          <a:p>
            <a:pPr lvl="3"/>
            <a:r>
              <a:t>Body Level Four</a:t>
            </a:r>
          </a:p>
          <a:p>
            <a:pPr lvl="4"/>
            <a:r>
              <a:t>Body Level Five</a:t>
            </a:r>
          </a:p>
        </p:txBody>
      </p:sp>
      <p:sp>
        <p:nvSpPr>
          <p:cNvPr id="86" name="Platshållare för text 13"/>
          <p:cNvSpPr>
            <a:spLocks noGrp="1"/>
          </p:cNvSpPr>
          <p:nvPr>
            <p:ph type="body" sz="quarter" idx="21" hasCustomPrompt="1"/>
          </p:nvPr>
        </p:nvSpPr>
        <p:spPr>
          <a:xfrm>
            <a:off x="1103708" y="931026"/>
            <a:ext cx="9360001" cy="507076"/>
          </a:xfrm>
          <a:prstGeom prst="rect">
            <a:avLst/>
          </a:prstGeom>
        </p:spPr>
        <p:txBody>
          <a:bodyPr lIns="18000" tIns="18000" rIns="18000" bIns="18000">
            <a:normAutofit/>
          </a:bodyPr>
          <a:lstStyle>
            <a:lvl1pPr marL="0" indent="0">
              <a:spcBef>
                <a:spcPts val="0"/>
              </a:spcBef>
              <a:buClrTx/>
              <a:buSzTx/>
              <a:buFontTx/>
              <a:buNone/>
              <a:defRPr sz="2200">
                <a:solidFill>
                  <a:schemeClr val="accent1"/>
                </a:solidFill>
              </a:defRPr>
            </a:lvl1pPr>
          </a:lstStyle>
          <a:p>
            <a:r>
              <a:t>Sub-headline</a:t>
            </a:r>
          </a:p>
        </p:txBody>
      </p:sp>
      <p:sp>
        <p:nvSpPr>
          <p:cNvPr id="87" name="Rektangel 14"/>
          <p:cNvSpPr/>
          <p:nvPr/>
        </p:nvSpPr>
        <p:spPr>
          <a:xfrm>
            <a:off x="0" y="447675"/>
            <a:ext cx="292101" cy="6410325"/>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pic>
        <p:nvPicPr>
          <p:cNvPr id="88" name="Bildobjekt 15" descr="Bildobjekt 15"/>
          <p:cNvPicPr>
            <a:picLocks noChangeAspect="1"/>
          </p:cNvPicPr>
          <p:nvPr/>
        </p:nvPicPr>
        <p:blipFill>
          <a:blip r:embed="rId2"/>
          <a:stretch>
            <a:fillRect/>
          </a:stretch>
        </p:blipFill>
        <p:spPr>
          <a:xfrm>
            <a:off x="10924610" y="417442"/>
            <a:ext cx="826395" cy="800101"/>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Text + image">
    <p:spTree>
      <p:nvGrpSpPr>
        <p:cNvPr id="1" name=""/>
        <p:cNvGrpSpPr/>
        <p:nvPr/>
      </p:nvGrpSpPr>
      <p:grpSpPr>
        <a:xfrm>
          <a:off x="0" y="0"/>
          <a:ext cx="0" cy="0"/>
          <a:chOff x="0" y="0"/>
          <a:chExt cx="0" cy="0"/>
        </a:xfrm>
      </p:grpSpPr>
      <p:sp>
        <p:nvSpPr>
          <p:cNvPr id="95" name="Platshållare för bild 6"/>
          <p:cNvSpPr>
            <a:spLocks noGrp="1"/>
          </p:cNvSpPr>
          <p:nvPr>
            <p:ph type="pic" sz="half" idx="21"/>
          </p:nvPr>
        </p:nvSpPr>
        <p:spPr>
          <a:xfrm>
            <a:off x="6373812" y="1562100"/>
            <a:ext cx="4994276" cy="4768850"/>
          </a:xfrm>
          <a:prstGeom prst="rect">
            <a:avLst/>
          </a:prstGeom>
        </p:spPr>
        <p:txBody>
          <a:bodyPr lIns="91439" tIns="45719" rIns="91439" bIns="45719"/>
          <a:lstStyle/>
          <a:p>
            <a:endParaRPr/>
          </a:p>
        </p:txBody>
      </p:sp>
      <p:sp>
        <p:nvSpPr>
          <p:cNvPr id="96" name="Headline"/>
          <p:cNvSpPr txBox="1">
            <a:spLocks noGrp="1"/>
          </p:cNvSpPr>
          <p:nvPr>
            <p:ph type="title" hasCustomPrompt="1"/>
          </p:nvPr>
        </p:nvSpPr>
        <p:spPr>
          <a:xfrm>
            <a:off x="1103708" y="265372"/>
            <a:ext cx="9360001" cy="657340"/>
          </a:xfrm>
          <a:prstGeom prst="rect">
            <a:avLst/>
          </a:prstGeom>
        </p:spPr>
        <p:txBody>
          <a:bodyPr lIns="18000" tIns="18000" rIns="18000" bIns="18000">
            <a:normAutofit/>
          </a:bodyPr>
          <a:lstStyle/>
          <a:p>
            <a:r>
              <a:t>Headline</a:t>
            </a:r>
          </a:p>
        </p:txBody>
      </p:sp>
      <p:sp>
        <p:nvSpPr>
          <p:cNvPr id="97" name="Slide Number"/>
          <p:cNvSpPr txBox="1">
            <a:spLocks noGrp="1"/>
          </p:cNvSpPr>
          <p:nvPr>
            <p:ph type="sldNum" sz="quarter" idx="2"/>
          </p:nvPr>
        </p:nvSpPr>
        <p:spPr>
          <a:xfrm>
            <a:off x="11229889" y="6548612"/>
            <a:ext cx="248603" cy="218441"/>
          </a:xfrm>
          <a:prstGeom prst="rect">
            <a:avLst/>
          </a:prstGeom>
        </p:spPr>
        <p:txBody>
          <a:bodyPr/>
          <a:lstStyle/>
          <a:p>
            <a:fld id="{86CB4B4D-7CA3-9044-876B-883B54F8677D}" type="slidenum">
              <a:t>‹#›</a:t>
            </a:fld>
            <a:endParaRPr/>
          </a:p>
        </p:txBody>
      </p:sp>
      <p:sp>
        <p:nvSpPr>
          <p:cNvPr id="98" name="Body Level One…"/>
          <p:cNvSpPr txBox="1">
            <a:spLocks noGrp="1"/>
          </p:cNvSpPr>
          <p:nvPr>
            <p:ph type="body" sz="half" idx="1"/>
          </p:nvPr>
        </p:nvSpPr>
        <p:spPr>
          <a:xfrm>
            <a:off x="1094399" y="1562399"/>
            <a:ext cx="4993787" cy="4768064"/>
          </a:xfrm>
          <a:prstGeom prst="rect">
            <a:avLst/>
          </a:prstGeom>
        </p:spPr>
        <p:txBody>
          <a:bodyPr>
            <a:normAutofit/>
          </a:bodyPr>
          <a:lstStyle>
            <a:lvl2pPr marL="359999" indent="-215999"/>
            <a:lvl3pPr marL="471999" indent="-219999"/>
            <a:lvl4pPr marL="584999" indent="-225000"/>
            <a:lvl5pPr marL="699428" indent="-231428"/>
          </a:lstStyle>
          <a:p>
            <a:r>
              <a:t>Body Level One</a:t>
            </a:r>
          </a:p>
          <a:p>
            <a:pPr lvl="1"/>
            <a:r>
              <a:t>Body Level Two</a:t>
            </a:r>
          </a:p>
          <a:p>
            <a:pPr lvl="2"/>
            <a:r>
              <a:t>Body Level Three</a:t>
            </a:r>
          </a:p>
          <a:p>
            <a:pPr lvl="3"/>
            <a:r>
              <a:t>Body Level Four</a:t>
            </a:r>
          </a:p>
          <a:p>
            <a:pPr lvl="4"/>
            <a:r>
              <a:t>Body Level Five</a:t>
            </a:r>
          </a:p>
        </p:txBody>
      </p:sp>
      <p:sp>
        <p:nvSpPr>
          <p:cNvPr id="99" name="Platshållare för text 13"/>
          <p:cNvSpPr>
            <a:spLocks noGrp="1"/>
          </p:cNvSpPr>
          <p:nvPr>
            <p:ph type="body" sz="quarter" idx="22" hasCustomPrompt="1"/>
          </p:nvPr>
        </p:nvSpPr>
        <p:spPr>
          <a:xfrm>
            <a:off x="1103708" y="931026"/>
            <a:ext cx="9360001" cy="507076"/>
          </a:xfrm>
          <a:prstGeom prst="rect">
            <a:avLst/>
          </a:prstGeom>
        </p:spPr>
        <p:txBody>
          <a:bodyPr lIns="18000" tIns="18000" rIns="18000" bIns="18000">
            <a:normAutofit/>
          </a:bodyPr>
          <a:lstStyle>
            <a:lvl1pPr marL="0" indent="0">
              <a:spcBef>
                <a:spcPts val="0"/>
              </a:spcBef>
              <a:buClrTx/>
              <a:buSzTx/>
              <a:buFontTx/>
              <a:buNone/>
              <a:defRPr sz="2200">
                <a:solidFill>
                  <a:schemeClr val="accent1"/>
                </a:solidFill>
              </a:defRPr>
            </a:lvl1pPr>
          </a:lstStyle>
          <a:p>
            <a:r>
              <a:t>Sub-headline</a:t>
            </a:r>
          </a:p>
        </p:txBody>
      </p:sp>
      <p:sp>
        <p:nvSpPr>
          <p:cNvPr id="100" name="Rektangel 10"/>
          <p:cNvSpPr/>
          <p:nvPr/>
        </p:nvSpPr>
        <p:spPr>
          <a:xfrm>
            <a:off x="0" y="447675"/>
            <a:ext cx="292101" cy="6410325"/>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pic>
        <p:nvPicPr>
          <p:cNvPr id="101" name="Bildobjekt 12" descr="Bildobjekt 12"/>
          <p:cNvPicPr>
            <a:picLocks noChangeAspect="1"/>
          </p:cNvPicPr>
          <p:nvPr/>
        </p:nvPicPr>
        <p:blipFill>
          <a:blip r:embed="rId2"/>
          <a:stretch>
            <a:fillRect/>
          </a:stretch>
        </p:blipFill>
        <p:spPr>
          <a:xfrm>
            <a:off x="10924610" y="417442"/>
            <a:ext cx="826395" cy="800101"/>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Image. Full width">
    <p:spTree>
      <p:nvGrpSpPr>
        <p:cNvPr id="1" name=""/>
        <p:cNvGrpSpPr/>
        <p:nvPr/>
      </p:nvGrpSpPr>
      <p:grpSpPr>
        <a:xfrm>
          <a:off x="0" y="0"/>
          <a:ext cx="0" cy="0"/>
          <a:chOff x="0" y="0"/>
          <a:chExt cx="0" cy="0"/>
        </a:xfrm>
      </p:grpSpPr>
      <p:sp>
        <p:nvSpPr>
          <p:cNvPr id="108" name="Platshållare för bild 12"/>
          <p:cNvSpPr>
            <a:spLocks noGrp="1"/>
          </p:cNvSpPr>
          <p:nvPr>
            <p:ph type="pic" idx="21"/>
          </p:nvPr>
        </p:nvSpPr>
        <p:spPr>
          <a:xfrm>
            <a:off x="0" y="0"/>
            <a:ext cx="12192000" cy="6858000"/>
          </a:xfrm>
          <a:prstGeom prst="rect">
            <a:avLst/>
          </a:prstGeom>
        </p:spPr>
        <p:txBody>
          <a:bodyPr lIns="91439" tIns="45719" rIns="91439" bIns="45719"/>
          <a:lstStyle/>
          <a:p>
            <a:endParaRPr/>
          </a:p>
        </p:txBody>
      </p:sp>
      <p:sp>
        <p:nvSpPr>
          <p:cNvPr id="109" name="Body Level One…"/>
          <p:cNvSpPr txBox="1">
            <a:spLocks noGrp="1"/>
          </p:cNvSpPr>
          <p:nvPr>
            <p:ph type="body" sz="quarter" idx="1"/>
          </p:nvPr>
        </p:nvSpPr>
        <p:spPr>
          <a:xfrm>
            <a:off x="10924610" y="417442"/>
            <a:ext cx="828001" cy="799201"/>
          </a:xfrm>
          <a:prstGeom prst="rect">
            <a:avLst/>
          </a:prstGeom>
          <a:blipFill>
            <a:blip r:embed="rId2"/>
            <a:stretch>
              <a:fillRect/>
            </a:stretch>
          </a:blipFill>
        </p:spPr>
        <p:txBody>
          <a:bodyPr>
            <a:normAutofit/>
          </a:bodyPr>
          <a:lstStyle>
            <a:lvl1pPr marL="0" indent="0">
              <a:buClrTx/>
              <a:buSzTx/>
              <a:buFontTx/>
              <a:buNone/>
              <a:defRPr sz="100">
                <a:noFill/>
              </a:defRPr>
            </a:lvl1pPr>
            <a:lvl2pPr marL="94218" indent="-11668">
              <a:buClrTx/>
              <a:buFontTx/>
              <a:defRPr sz="100">
                <a:noFill/>
              </a:defRPr>
            </a:lvl2pPr>
            <a:lvl3pPr marL="345722" indent="-13934">
              <a:buClrTx/>
              <a:buFontTx/>
              <a:defRPr sz="100">
                <a:noFill/>
              </a:defRPr>
            </a:lvl3pPr>
            <a:lvl4pPr marL="621010" indent="-14585">
              <a:buClrTx/>
              <a:buFontTx/>
              <a:defRPr sz="100">
                <a:noFill/>
              </a:defRPr>
            </a:lvl4pPr>
            <a:lvl5pPr marL="869950" indent="-14287">
              <a:buClrTx/>
              <a:buFontTx/>
              <a:defRPr sz="100">
                <a:noFill/>
              </a:defRPr>
            </a:lvl5pPr>
          </a:lstStyle>
          <a:p>
            <a:r>
              <a:t>Body Level One</a:t>
            </a:r>
          </a:p>
          <a:p>
            <a:pPr lvl="1"/>
            <a:r>
              <a:t>Body Level Two</a:t>
            </a:r>
          </a:p>
          <a:p>
            <a:pPr lvl="2"/>
            <a:r>
              <a:t>Body Level Three</a:t>
            </a:r>
          </a:p>
          <a:p>
            <a:pPr lvl="3"/>
            <a:r>
              <a:t>Body Level Four</a:t>
            </a:r>
          </a:p>
          <a:p>
            <a:pPr lvl="4"/>
            <a:r>
              <a:t>Body Level Five</a:t>
            </a:r>
          </a:p>
        </p:txBody>
      </p:sp>
      <p:sp>
        <p:nvSpPr>
          <p:cNvPr id="110" name="Platshållare för text 6"/>
          <p:cNvSpPr>
            <a:spLocks noGrp="1"/>
          </p:cNvSpPr>
          <p:nvPr>
            <p:ph type="body" sz="quarter" idx="22"/>
          </p:nvPr>
        </p:nvSpPr>
        <p:spPr>
          <a:xfrm>
            <a:off x="0" y="447675"/>
            <a:ext cx="292100" cy="6410325"/>
          </a:xfrm>
          <a:prstGeom prst="rect">
            <a:avLst/>
          </a:prstGeom>
          <a:solidFill>
            <a:srgbClr val="FFFFFF"/>
          </a:solidFill>
        </p:spPr>
        <p:txBody>
          <a:bodyPr>
            <a:normAutofit/>
          </a:bodyPr>
          <a:lstStyle/>
          <a:p>
            <a:pPr marL="0" indent="0">
              <a:buClrTx/>
              <a:buSzTx/>
              <a:buFontTx/>
              <a:buNone/>
              <a:defRPr sz="100">
                <a:noFill/>
              </a:defRPr>
            </a:pPr>
            <a:endParaRPr/>
          </a:p>
        </p:txBody>
      </p:sp>
      <p:sp>
        <p:nvSpPr>
          <p:cNvPr id="111" name="Image title"/>
          <p:cNvSpPr txBox="1">
            <a:spLocks noGrp="1"/>
          </p:cNvSpPr>
          <p:nvPr>
            <p:ph type="title" hasCustomPrompt="1"/>
          </p:nvPr>
        </p:nvSpPr>
        <p:spPr>
          <a:xfrm>
            <a:off x="1103708" y="265372"/>
            <a:ext cx="9360001" cy="657340"/>
          </a:xfrm>
          <a:prstGeom prst="rect">
            <a:avLst/>
          </a:prstGeom>
        </p:spPr>
        <p:txBody>
          <a:bodyPr lIns="18000" tIns="18000" rIns="18000" bIns="18000">
            <a:normAutofit/>
          </a:bodyPr>
          <a:lstStyle>
            <a:lvl1pPr>
              <a:defRPr>
                <a:solidFill>
                  <a:srgbClr val="FFFFFF"/>
                </a:solidFill>
              </a:defRPr>
            </a:lvl1pPr>
          </a:lstStyle>
          <a:p>
            <a:r>
              <a:t>Image title</a:t>
            </a:r>
          </a:p>
        </p:txBody>
      </p:sp>
      <p:sp>
        <p:nvSpPr>
          <p:cNvPr id="1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ktangel 4"/>
          <p:cNvSpPr/>
          <p:nvPr/>
        </p:nvSpPr>
        <p:spPr>
          <a:xfrm>
            <a:off x="0" y="0"/>
            <a:ext cx="12192000" cy="685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 name="Rektangel 5"/>
          <p:cNvSpPr/>
          <p:nvPr/>
        </p:nvSpPr>
        <p:spPr>
          <a:xfrm>
            <a:off x="0" y="447675"/>
            <a:ext cx="292101" cy="6410325"/>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4" name="Bildobjekt 6" descr="Bildobjekt 6"/>
          <p:cNvPicPr>
            <a:picLocks noChangeAspect="1"/>
          </p:cNvPicPr>
          <p:nvPr/>
        </p:nvPicPr>
        <p:blipFill>
          <a:blip r:embed="rId16"/>
          <a:stretch>
            <a:fillRect/>
          </a:stretch>
        </p:blipFill>
        <p:spPr>
          <a:xfrm>
            <a:off x="1703068" y="1048935"/>
            <a:ext cx="8872166" cy="4760129"/>
          </a:xfrm>
          <a:prstGeom prst="rect">
            <a:avLst/>
          </a:prstGeom>
          <a:ln w="12700">
            <a:miter lim="400000"/>
          </a:ln>
        </p:spPr>
      </p:pic>
      <p:sp>
        <p:nvSpPr>
          <p:cNvPr id="5" name="Title Text"/>
          <p:cNvSpPr txBox="1">
            <a:spLocks noGrp="1"/>
          </p:cNvSpPr>
          <p:nvPr>
            <p:ph type="title"/>
          </p:nvPr>
        </p:nvSpPr>
        <p:spPr>
          <a:xfrm>
            <a:off x="609600" y="274637"/>
            <a:ext cx="109728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Title Text</a:t>
            </a:r>
          </a:p>
        </p:txBody>
      </p:sp>
      <p:sp>
        <p:nvSpPr>
          <p:cNvPr id="6"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800" b="1">
                <a:solidFill>
                  <a:schemeClr val="accent1"/>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666666"/>
          </a:solidFill>
          <a:uFillTx/>
          <a:latin typeface="Segoe UI Light"/>
          <a:ea typeface="Segoe UI Light"/>
          <a:cs typeface="Segoe UI Light"/>
          <a:sym typeface="Segoe UI Light"/>
        </a:defRPr>
      </a:lvl1pPr>
      <a:lvl2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666666"/>
          </a:solidFill>
          <a:uFillTx/>
          <a:latin typeface="Segoe UI Light"/>
          <a:ea typeface="Segoe UI Light"/>
          <a:cs typeface="Segoe UI Light"/>
          <a:sym typeface="Segoe UI Light"/>
        </a:defRPr>
      </a:lvl2pPr>
      <a:lvl3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666666"/>
          </a:solidFill>
          <a:uFillTx/>
          <a:latin typeface="Segoe UI Light"/>
          <a:ea typeface="Segoe UI Light"/>
          <a:cs typeface="Segoe UI Light"/>
          <a:sym typeface="Segoe UI Light"/>
        </a:defRPr>
      </a:lvl3pPr>
      <a:lvl4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666666"/>
          </a:solidFill>
          <a:uFillTx/>
          <a:latin typeface="Segoe UI Light"/>
          <a:ea typeface="Segoe UI Light"/>
          <a:cs typeface="Segoe UI Light"/>
          <a:sym typeface="Segoe UI Light"/>
        </a:defRPr>
      </a:lvl4pPr>
      <a:lvl5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666666"/>
          </a:solidFill>
          <a:uFillTx/>
          <a:latin typeface="Segoe UI Light"/>
          <a:ea typeface="Segoe UI Light"/>
          <a:cs typeface="Segoe UI Light"/>
          <a:sym typeface="Segoe UI Light"/>
        </a:defRPr>
      </a:lvl5pPr>
      <a:lvl6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666666"/>
          </a:solidFill>
          <a:uFillTx/>
          <a:latin typeface="Segoe UI Light"/>
          <a:ea typeface="Segoe UI Light"/>
          <a:cs typeface="Segoe UI Light"/>
          <a:sym typeface="Segoe UI Light"/>
        </a:defRPr>
      </a:lvl6pPr>
      <a:lvl7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666666"/>
          </a:solidFill>
          <a:uFillTx/>
          <a:latin typeface="Segoe UI Light"/>
          <a:ea typeface="Segoe UI Light"/>
          <a:cs typeface="Segoe UI Light"/>
          <a:sym typeface="Segoe UI Light"/>
        </a:defRPr>
      </a:lvl7pPr>
      <a:lvl8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666666"/>
          </a:solidFill>
          <a:uFillTx/>
          <a:latin typeface="Segoe UI Light"/>
          <a:ea typeface="Segoe UI Light"/>
          <a:cs typeface="Segoe UI Light"/>
          <a:sym typeface="Segoe UI Light"/>
        </a:defRPr>
      </a:lvl8pPr>
      <a:lvl9pPr marL="0" marR="0" indent="0" algn="l" defTabSz="914400" rtl="0" latinLnBrk="0">
        <a:lnSpc>
          <a:spcPct val="90000"/>
        </a:lnSpc>
        <a:spcBef>
          <a:spcPts val="0"/>
        </a:spcBef>
        <a:spcAft>
          <a:spcPts val="0"/>
        </a:spcAft>
        <a:buClrTx/>
        <a:buSzTx/>
        <a:buFontTx/>
        <a:buNone/>
        <a:tabLst/>
        <a:defRPr sz="4200" b="0" i="0" u="none" strike="noStrike" cap="none" spc="0" baseline="0">
          <a:solidFill>
            <a:srgbClr val="666666"/>
          </a:solidFill>
          <a:uFillTx/>
          <a:latin typeface="Segoe UI Light"/>
          <a:ea typeface="Segoe UI Light"/>
          <a:cs typeface="Segoe UI Light"/>
          <a:sym typeface="Segoe UI Light"/>
        </a:defRPr>
      </a:lvl9pPr>
    </p:titleStyle>
    <p:bodyStyle>
      <a:lvl1pPr marL="101600" marR="0" indent="-101600" algn="l" defTabSz="914400" rtl="0" latinLnBrk="0">
        <a:lnSpc>
          <a:spcPct val="100000"/>
        </a:lnSpc>
        <a:spcBef>
          <a:spcPts val="1000"/>
        </a:spcBef>
        <a:spcAft>
          <a:spcPts val="0"/>
        </a:spcAft>
        <a:buClr>
          <a:srgbClr val="666666"/>
        </a:buClr>
        <a:buSzPct val="100000"/>
        <a:buFont typeface="Verdana"/>
        <a:buChar char=" "/>
        <a:tabLst/>
        <a:defRPr sz="2000" b="0" i="0" u="none" strike="noStrike" cap="none" spc="0" baseline="0">
          <a:solidFill>
            <a:srgbClr val="666666"/>
          </a:solidFill>
          <a:uFillTx/>
          <a:latin typeface="Segoe UI"/>
          <a:ea typeface="Segoe UI"/>
          <a:cs typeface="Segoe UI"/>
          <a:sym typeface="Segoe UI"/>
        </a:defRPr>
      </a:lvl1pPr>
      <a:lvl2pPr marL="315913" marR="0" indent="-233363" algn="l" defTabSz="914400" rtl="0" latinLnBrk="0">
        <a:lnSpc>
          <a:spcPct val="100000"/>
        </a:lnSpc>
        <a:spcBef>
          <a:spcPts val="1000"/>
        </a:spcBef>
        <a:spcAft>
          <a:spcPts val="0"/>
        </a:spcAft>
        <a:buClr>
          <a:srgbClr val="666666"/>
        </a:buClr>
        <a:buSzPct val="100000"/>
        <a:buFont typeface="Verdana"/>
        <a:buChar char="▪"/>
        <a:tabLst/>
        <a:defRPr sz="2000" b="0" i="0" u="none" strike="noStrike" cap="none" spc="0" baseline="0">
          <a:solidFill>
            <a:srgbClr val="666666"/>
          </a:solidFill>
          <a:uFillTx/>
          <a:latin typeface="Segoe UI"/>
          <a:ea typeface="Segoe UI"/>
          <a:cs typeface="Segoe UI"/>
          <a:sym typeface="Segoe UI"/>
        </a:defRPr>
      </a:lvl2pPr>
      <a:lvl3pPr marL="610482" marR="0" indent="-278694" algn="l" defTabSz="914400" rtl="0" latinLnBrk="0">
        <a:lnSpc>
          <a:spcPct val="100000"/>
        </a:lnSpc>
        <a:spcBef>
          <a:spcPts val="1000"/>
        </a:spcBef>
        <a:spcAft>
          <a:spcPts val="0"/>
        </a:spcAft>
        <a:buClr>
          <a:srgbClr val="666666"/>
        </a:buClr>
        <a:buSzPct val="100000"/>
        <a:buFont typeface="Verdana"/>
        <a:buChar char="−"/>
        <a:tabLst/>
        <a:defRPr sz="2000" b="0" i="0" u="none" strike="noStrike" cap="none" spc="0" baseline="0">
          <a:solidFill>
            <a:srgbClr val="666666"/>
          </a:solidFill>
          <a:uFillTx/>
          <a:latin typeface="Segoe UI"/>
          <a:ea typeface="Segoe UI"/>
          <a:cs typeface="Segoe UI"/>
          <a:sym typeface="Segoe UI"/>
        </a:defRPr>
      </a:lvl3pPr>
      <a:lvl4pPr marL="898128" marR="0" indent="-291703" algn="l" defTabSz="914400" rtl="0" latinLnBrk="0">
        <a:lnSpc>
          <a:spcPct val="100000"/>
        </a:lnSpc>
        <a:spcBef>
          <a:spcPts val="1000"/>
        </a:spcBef>
        <a:spcAft>
          <a:spcPts val="0"/>
        </a:spcAft>
        <a:buClr>
          <a:srgbClr val="666666"/>
        </a:buClr>
        <a:buSzPct val="100000"/>
        <a:buFont typeface="Verdana"/>
        <a:buChar char="−"/>
        <a:tabLst/>
        <a:defRPr sz="2000" b="0" i="0" u="none" strike="noStrike" cap="none" spc="0" baseline="0">
          <a:solidFill>
            <a:srgbClr val="666666"/>
          </a:solidFill>
          <a:uFillTx/>
          <a:latin typeface="Segoe UI"/>
          <a:ea typeface="Segoe UI"/>
          <a:cs typeface="Segoe UI"/>
          <a:sym typeface="Segoe UI"/>
        </a:defRPr>
      </a:lvl4pPr>
      <a:lvl5pPr marL="1141412" marR="0" indent="-285750" algn="l" defTabSz="914400" rtl="0" latinLnBrk="0">
        <a:lnSpc>
          <a:spcPct val="100000"/>
        </a:lnSpc>
        <a:spcBef>
          <a:spcPts val="1000"/>
        </a:spcBef>
        <a:spcAft>
          <a:spcPts val="0"/>
        </a:spcAft>
        <a:buClr>
          <a:srgbClr val="666666"/>
        </a:buClr>
        <a:buSzPct val="100000"/>
        <a:buFont typeface="Verdana"/>
        <a:buChar char="−"/>
        <a:tabLst/>
        <a:defRPr sz="2000" b="0" i="0" u="none" strike="noStrike" cap="none" spc="0" baseline="0">
          <a:solidFill>
            <a:srgbClr val="666666"/>
          </a:solidFill>
          <a:uFillTx/>
          <a:latin typeface="Segoe UI"/>
          <a:ea typeface="Segoe UI"/>
          <a:cs typeface="Segoe UI"/>
          <a:sym typeface="Segoe UI"/>
        </a:defRPr>
      </a:lvl5pPr>
      <a:lvl6pPr marL="2540000" marR="0" indent="-254000" algn="l" defTabSz="914400" rtl="0" latinLnBrk="0">
        <a:lnSpc>
          <a:spcPct val="100000"/>
        </a:lnSpc>
        <a:spcBef>
          <a:spcPts val="1000"/>
        </a:spcBef>
        <a:spcAft>
          <a:spcPts val="0"/>
        </a:spcAft>
        <a:buClr>
          <a:srgbClr val="666666"/>
        </a:buClr>
        <a:buSzPct val="100000"/>
        <a:buFont typeface="Verdana"/>
        <a:buChar char="•"/>
        <a:tabLst/>
        <a:defRPr sz="2000" b="0" i="0" u="none" strike="noStrike" cap="none" spc="0" baseline="0">
          <a:solidFill>
            <a:srgbClr val="666666"/>
          </a:solidFill>
          <a:uFillTx/>
          <a:latin typeface="Segoe UI"/>
          <a:ea typeface="Segoe UI"/>
          <a:cs typeface="Segoe UI"/>
          <a:sym typeface="Segoe UI"/>
        </a:defRPr>
      </a:lvl6pPr>
      <a:lvl7pPr marL="2997200" marR="0" indent="-254000" algn="l" defTabSz="914400" rtl="0" latinLnBrk="0">
        <a:lnSpc>
          <a:spcPct val="100000"/>
        </a:lnSpc>
        <a:spcBef>
          <a:spcPts val="1000"/>
        </a:spcBef>
        <a:spcAft>
          <a:spcPts val="0"/>
        </a:spcAft>
        <a:buClr>
          <a:srgbClr val="666666"/>
        </a:buClr>
        <a:buSzPct val="100000"/>
        <a:buFont typeface="Verdana"/>
        <a:buChar char="•"/>
        <a:tabLst/>
        <a:defRPr sz="2000" b="0" i="0" u="none" strike="noStrike" cap="none" spc="0" baseline="0">
          <a:solidFill>
            <a:srgbClr val="666666"/>
          </a:solidFill>
          <a:uFillTx/>
          <a:latin typeface="Segoe UI"/>
          <a:ea typeface="Segoe UI"/>
          <a:cs typeface="Segoe UI"/>
          <a:sym typeface="Segoe UI"/>
        </a:defRPr>
      </a:lvl7pPr>
      <a:lvl8pPr marL="3454400" marR="0" indent="-254000" algn="l" defTabSz="914400" rtl="0" latinLnBrk="0">
        <a:lnSpc>
          <a:spcPct val="100000"/>
        </a:lnSpc>
        <a:spcBef>
          <a:spcPts val="1000"/>
        </a:spcBef>
        <a:spcAft>
          <a:spcPts val="0"/>
        </a:spcAft>
        <a:buClr>
          <a:srgbClr val="666666"/>
        </a:buClr>
        <a:buSzPct val="100000"/>
        <a:buFont typeface="Verdana"/>
        <a:buChar char="•"/>
        <a:tabLst/>
        <a:defRPr sz="2000" b="0" i="0" u="none" strike="noStrike" cap="none" spc="0" baseline="0">
          <a:solidFill>
            <a:srgbClr val="666666"/>
          </a:solidFill>
          <a:uFillTx/>
          <a:latin typeface="Segoe UI"/>
          <a:ea typeface="Segoe UI"/>
          <a:cs typeface="Segoe UI"/>
          <a:sym typeface="Segoe UI"/>
        </a:defRPr>
      </a:lvl8pPr>
      <a:lvl9pPr marL="3911600" marR="0" indent="-254000" algn="l" defTabSz="914400" rtl="0" latinLnBrk="0">
        <a:lnSpc>
          <a:spcPct val="100000"/>
        </a:lnSpc>
        <a:spcBef>
          <a:spcPts val="1000"/>
        </a:spcBef>
        <a:spcAft>
          <a:spcPts val="0"/>
        </a:spcAft>
        <a:buClr>
          <a:srgbClr val="666666"/>
        </a:buClr>
        <a:buSzPct val="100000"/>
        <a:buFont typeface="Verdana"/>
        <a:buChar char="•"/>
        <a:tabLst/>
        <a:defRPr sz="2000" b="0" i="0" u="none" strike="noStrike" cap="none" spc="0" baseline="0">
          <a:solidFill>
            <a:srgbClr val="666666"/>
          </a:solidFill>
          <a:uFillTx/>
          <a:latin typeface="Segoe UI"/>
          <a:ea typeface="Segoe UI"/>
          <a:cs typeface="Segoe UI"/>
          <a:sym typeface="Segoe UI"/>
        </a:defRPr>
      </a:lvl9pPr>
    </p:bodyStyle>
    <p:otherStyle>
      <a:lvl1pPr marL="0" marR="0" indent="0" algn="r" defTabSz="914400" rtl="0" latinLnBrk="0">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Segoe UI"/>
        </a:defRPr>
      </a:lvl1pPr>
      <a:lvl2pPr marL="0" marR="0" indent="457200" algn="r" defTabSz="914400" rtl="0" latinLnBrk="0">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Segoe UI"/>
        </a:defRPr>
      </a:lvl2pPr>
      <a:lvl3pPr marL="0" marR="0" indent="914400" algn="r" defTabSz="914400" rtl="0" latinLnBrk="0">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Segoe UI"/>
        </a:defRPr>
      </a:lvl3pPr>
      <a:lvl4pPr marL="0" marR="0" indent="1371600" algn="r" defTabSz="914400" rtl="0" latinLnBrk="0">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Segoe UI"/>
        </a:defRPr>
      </a:lvl4pPr>
      <a:lvl5pPr marL="0" marR="0" indent="1828800" algn="r" defTabSz="914400" rtl="0" latinLnBrk="0">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Segoe UI"/>
        </a:defRPr>
      </a:lvl5pPr>
      <a:lvl6pPr marL="0" marR="0" indent="2286000" algn="r" defTabSz="914400" rtl="0" latinLnBrk="0">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Segoe UI"/>
        </a:defRPr>
      </a:lvl6pPr>
      <a:lvl7pPr marL="0" marR="0" indent="2743200" algn="r" defTabSz="914400" rtl="0" latinLnBrk="0">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Segoe UI"/>
        </a:defRPr>
      </a:lvl7pPr>
      <a:lvl8pPr marL="0" marR="0" indent="3200400" algn="r" defTabSz="914400" rtl="0" latinLnBrk="0">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Segoe UI"/>
        </a:defRPr>
      </a:lvl8pPr>
      <a:lvl9pPr marL="0" marR="0" indent="3657600" algn="r" defTabSz="914400" rtl="0" latinLnBrk="0">
        <a:lnSpc>
          <a:spcPct val="100000"/>
        </a:lnSpc>
        <a:spcBef>
          <a:spcPts val="0"/>
        </a:spcBef>
        <a:spcAft>
          <a:spcPts val="0"/>
        </a:spcAft>
        <a:buClrTx/>
        <a:buSzTx/>
        <a:buFontTx/>
        <a:buNone/>
        <a:tabLst/>
        <a:defRPr sz="800" b="1" i="0" u="none" strike="noStrike" cap="none" spc="0" baseline="0">
          <a:solidFill>
            <a:schemeClr val="tx1"/>
          </a:solidFill>
          <a:uFillTx/>
          <a:latin typeface="+mn-lt"/>
          <a:ea typeface="+mn-ea"/>
          <a:cs typeface="+mn-cs"/>
          <a:sym typeface="Segoe U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3BCA1B-EACA-E216-DF5B-9C0DAF7AD9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F0517686-88A9-F361-8877-1E44A3550F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5EDCB388-F2CC-A187-770F-BC170DCDAD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41736D-C3F5-C544-9893-386603115AE2}" type="datetimeFigureOut">
              <a:rPr lang="en-SE" smtClean="0"/>
              <a:t>2023-10-24</a:t>
            </a:fld>
            <a:endParaRPr lang="en-SE"/>
          </a:p>
        </p:txBody>
      </p:sp>
      <p:sp>
        <p:nvSpPr>
          <p:cNvPr id="5" name="Footer Placeholder 4">
            <a:extLst>
              <a:ext uri="{FF2B5EF4-FFF2-40B4-BE49-F238E27FC236}">
                <a16:creationId xmlns:a16="http://schemas.microsoft.com/office/drawing/2014/main" id="{B262000F-A4A6-3A34-A709-60F97BBC16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E"/>
          </a:p>
        </p:txBody>
      </p:sp>
      <p:sp>
        <p:nvSpPr>
          <p:cNvPr id="6" name="Slide Number Placeholder 5">
            <a:extLst>
              <a:ext uri="{FF2B5EF4-FFF2-40B4-BE49-F238E27FC236}">
                <a16:creationId xmlns:a16="http://schemas.microsoft.com/office/drawing/2014/main" id="{81181CB1-4F89-C618-90CA-AC9D236365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B85EA5-DA13-8F4F-9C28-48BFC6B249EA}" type="slidenum">
              <a:rPr lang="en-SE" smtClean="0"/>
              <a:t>‹#›</a:t>
            </a:fld>
            <a:endParaRPr lang="en-SE"/>
          </a:p>
        </p:txBody>
      </p:sp>
    </p:spTree>
    <p:extLst>
      <p:ext uri="{BB962C8B-B14F-4D97-AF65-F5344CB8AC3E}">
        <p14:creationId xmlns:p14="http://schemas.microsoft.com/office/powerpoint/2010/main" val="66902847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ubrik 1"/>
          <p:cNvSpPr txBox="1">
            <a:spLocks noGrp="1"/>
          </p:cNvSpPr>
          <p:nvPr>
            <p:ph type="title"/>
          </p:nvPr>
        </p:nvSpPr>
        <p:spPr>
          <a:xfrm>
            <a:off x="1930395" y="1153620"/>
            <a:ext cx="8640000" cy="2387601"/>
          </a:xfrm>
          <a:prstGeom prst="rect">
            <a:avLst/>
          </a:prstGeom>
        </p:spPr>
        <p:txBody>
          <a:bodyPr/>
          <a:lstStyle/>
          <a:p>
            <a:pPr>
              <a:defRPr sz="2500"/>
            </a:pPr>
            <a:r>
              <a:rPr dirty="0"/>
              <a:t>Approach to Calibrate Beam Phase Using Steady-State RF Forward Signal under Closed-Loop Operation</a:t>
            </a:r>
          </a:p>
          <a:p>
            <a:pPr lvl="1">
              <a:lnSpc>
                <a:spcPct val="100000"/>
              </a:lnSpc>
              <a:defRPr sz="1600" b="1">
                <a:solidFill>
                  <a:srgbClr val="FFFFFF"/>
                </a:solidFill>
                <a:latin typeface="Segoe UI Semibold"/>
                <a:ea typeface="Segoe UI Semibold"/>
                <a:cs typeface="Segoe UI Semibold"/>
                <a:sym typeface="Segoe UI Semibold"/>
              </a:defRPr>
            </a:pPr>
            <a:br>
              <a:rPr lang="en-US" dirty="0"/>
            </a:br>
            <a:r>
              <a:rPr lang="en-SE" dirty="0"/>
              <a:t>----</a:t>
            </a:r>
            <a:r>
              <a:rPr dirty="0"/>
              <a:t> </a:t>
            </a:r>
            <a:r>
              <a:rPr lang="en-US" sz="1600" dirty="0">
                <a:effectLst/>
                <a:latin typeface="Times New Roman" panose="02020603050405020304" pitchFamily="18" charset="0"/>
                <a:ea typeface="DengXian" panose="02010600030101010101" pitchFamily="2" charset="-122"/>
              </a:rPr>
              <a:t>P</a:t>
            </a:r>
            <a:r>
              <a:rPr lang="en-SE" sz="1600" dirty="0">
                <a:effectLst/>
                <a:latin typeface="Times New Roman" panose="02020603050405020304" pitchFamily="18" charset="0"/>
                <a:ea typeface="DengXian" panose="02010600030101010101" pitchFamily="2" charset="-122"/>
              </a:rPr>
              <a:t>ioneering Innovative Accelerator Applications from Aspects of RF-Cavity-Beam Interaction</a:t>
            </a:r>
            <a:br>
              <a:rPr lang="en-US" dirty="0"/>
            </a:br>
            <a:endParaRPr sz="1200" dirty="0"/>
          </a:p>
        </p:txBody>
      </p:sp>
      <p:sp>
        <p:nvSpPr>
          <p:cNvPr id="177" name="Subtitle 4"/>
          <p:cNvSpPr txBox="1">
            <a:spLocks noGrp="1"/>
          </p:cNvSpPr>
          <p:nvPr>
            <p:ph type="body" sz="quarter" idx="1"/>
          </p:nvPr>
        </p:nvSpPr>
        <p:spPr>
          <a:xfrm>
            <a:off x="1930395" y="4140634"/>
            <a:ext cx="8640000" cy="921364"/>
          </a:xfrm>
          <a:prstGeom prst="rect">
            <a:avLst/>
          </a:prstGeom>
        </p:spPr>
        <p:txBody>
          <a:bodyPr>
            <a:normAutofit fontScale="92500" lnSpcReduction="10000"/>
          </a:bodyPr>
          <a:lstStyle/>
          <a:p>
            <a:pPr defTabSz="429768">
              <a:defRPr sz="1316"/>
            </a:pPr>
            <a:r>
              <a:rPr dirty="0"/>
              <a:t>Joint effort between ESS and IMP</a:t>
            </a:r>
          </a:p>
          <a:p>
            <a:pPr defTabSz="429768">
              <a:defRPr sz="1316"/>
            </a:pPr>
            <a:endParaRPr dirty="0"/>
          </a:p>
          <a:p>
            <a:pPr defTabSz="429768">
              <a:defRPr sz="1316"/>
            </a:pPr>
            <a:r>
              <a:rPr dirty="0" err="1"/>
              <a:t>Rihua</a:t>
            </a:r>
            <a:r>
              <a:rPr dirty="0"/>
              <a:t> Zeng</a:t>
            </a:r>
            <a:r>
              <a:rPr lang="en-US" dirty="0"/>
              <a:t>(ESS), Feng </a:t>
            </a:r>
            <a:r>
              <a:rPr lang="en-US" dirty="0" err="1"/>
              <a:t>Qiu</a:t>
            </a:r>
            <a:r>
              <a:rPr lang="en-US" dirty="0"/>
              <a:t>(IMP), </a:t>
            </a:r>
            <a:r>
              <a:rPr lang="en-US" dirty="0" err="1"/>
              <a:t>Chengye</a:t>
            </a:r>
            <a:r>
              <a:rPr lang="en-US"/>
              <a:t> Xu(IMP)</a:t>
            </a:r>
            <a:endParaRPr lang="en-US" dirty="0"/>
          </a:p>
          <a:p>
            <a:pPr defTabSz="429768">
              <a:defRPr sz="1316"/>
            </a:pPr>
            <a:r>
              <a:rPr lang="en-US" dirty="0"/>
              <a:t>LLRF Workshop 2023</a:t>
            </a:r>
            <a:endParaRPr dirty="0"/>
          </a:p>
          <a:p>
            <a:pPr defTabSz="429768">
              <a:defRPr sz="1316"/>
            </a:pPr>
            <a:r>
              <a:rPr dirty="0"/>
              <a:t>202</a:t>
            </a:r>
            <a:r>
              <a:rPr lang="en-US" dirty="0"/>
              <a:t>3</a:t>
            </a:r>
            <a:r>
              <a:rPr dirty="0"/>
              <a:t>-</a:t>
            </a:r>
            <a:r>
              <a:rPr lang="en-US" dirty="0"/>
              <a:t>10</a:t>
            </a:r>
            <a:r>
              <a:rPr dirty="0"/>
              <a:t>-</a:t>
            </a:r>
            <a:r>
              <a:rPr lang="en-US" dirty="0"/>
              <a:t>24</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7230-47D1-B490-8428-6FB2FDC8A746}"/>
              </a:ext>
            </a:extLst>
          </p:cNvPr>
          <p:cNvSpPr>
            <a:spLocks noGrp="1"/>
          </p:cNvSpPr>
          <p:nvPr>
            <p:ph type="title"/>
          </p:nvPr>
        </p:nvSpPr>
        <p:spPr>
          <a:xfrm>
            <a:off x="1103707" y="281997"/>
            <a:ext cx="10016049" cy="1007959"/>
          </a:xfrm>
        </p:spPr>
        <p:txBody>
          <a:bodyPr>
            <a:normAutofit/>
          </a:bodyPr>
          <a:lstStyle/>
          <a:p>
            <a:r>
              <a:rPr lang="en-SE" sz="3200" dirty="0">
                <a:solidFill>
                  <a:schemeClr val="accent1"/>
                </a:solidFill>
              </a:rPr>
              <a:t>“Simulated” beam in real cavity for R/Q Measurement</a:t>
            </a:r>
            <a:br>
              <a:rPr lang="en-SE" sz="3200" dirty="0"/>
            </a:br>
            <a:endParaRPr lang="en-SE" sz="2400" b="1" dirty="0">
              <a:solidFill>
                <a:srgbClr val="FF0000"/>
              </a:solidFill>
            </a:endParaRPr>
          </a:p>
        </p:txBody>
      </p:sp>
      <p:pic>
        <p:nvPicPr>
          <p:cNvPr id="12" name="Content Placeholder 11">
            <a:extLst>
              <a:ext uri="{FF2B5EF4-FFF2-40B4-BE49-F238E27FC236}">
                <a16:creationId xmlns:a16="http://schemas.microsoft.com/office/drawing/2014/main" id="{9C060C78-5B16-8E05-7B6D-CE777D73D217}"/>
              </a:ext>
            </a:extLst>
          </p:cNvPr>
          <p:cNvPicPr>
            <a:picLocks noGrp="1" noChangeAspect="1"/>
          </p:cNvPicPr>
          <p:nvPr>
            <p:ph idx="1"/>
          </p:nvPr>
        </p:nvPicPr>
        <p:blipFill rotWithShape="1">
          <a:blip r:embed="rId2"/>
          <a:srcRect r="49042"/>
          <a:stretch/>
        </p:blipFill>
        <p:spPr>
          <a:xfrm>
            <a:off x="8863411" y="2390244"/>
            <a:ext cx="2850392" cy="3972377"/>
          </a:xfrm>
        </p:spPr>
      </p:pic>
      <p:pic>
        <p:nvPicPr>
          <p:cNvPr id="3" name="Picture 2">
            <a:extLst>
              <a:ext uri="{FF2B5EF4-FFF2-40B4-BE49-F238E27FC236}">
                <a16:creationId xmlns:a16="http://schemas.microsoft.com/office/drawing/2014/main" id="{104E1967-A421-95EC-1CB1-374C3301D053}"/>
              </a:ext>
            </a:extLst>
          </p:cNvPr>
          <p:cNvPicPr>
            <a:picLocks noChangeAspect="1"/>
          </p:cNvPicPr>
          <p:nvPr/>
        </p:nvPicPr>
        <p:blipFill>
          <a:blip r:embed="rId3"/>
          <a:stretch>
            <a:fillRect/>
          </a:stretch>
        </p:blipFill>
        <p:spPr>
          <a:xfrm>
            <a:off x="1072244" y="2359720"/>
            <a:ext cx="3650893" cy="1802045"/>
          </a:xfrm>
          <a:prstGeom prst="rect">
            <a:avLst/>
          </a:prstGeom>
        </p:spPr>
      </p:pic>
      <p:pic>
        <p:nvPicPr>
          <p:cNvPr id="4" name="Picture 3">
            <a:extLst>
              <a:ext uri="{FF2B5EF4-FFF2-40B4-BE49-F238E27FC236}">
                <a16:creationId xmlns:a16="http://schemas.microsoft.com/office/drawing/2014/main" id="{05E3E2DE-A52D-7BD1-12AA-C475B12457CE}"/>
              </a:ext>
            </a:extLst>
          </p:cNvPr>
          <p:cNvPicPr>
            <a:picLocks noChangeAspect="1"/>
          </p:cNvPicPr>
          <p:nvPr/>
        </p:nvPicPr>
        <p:blipFill>
          <a:blip r:embed="rId4"/>
          <a:stretch>
            <a:fillRect/>
          </a:stretch>
        </p:blipFill>
        <p:spPr>
          <a:xfrm>
            <a:off x="1072244" y="4540214"/>
            <a:ext cx="3488720" cy="1835425"/>
          </a:xfrm>
          <a:prstGeom prst="rect">
            <a:avLst/>
          </a:prstGeom>
        </p:spPr>
      </p:pic>
      <p:pic>
        <p:nvPicPr>
          <p:cNvPr id="7" name="Picture 6">
            <a:extLst>
              <a:ext uri="{FF2B5EF4-FFF2-40B4-BE49-F238E27FC236}">
                <a16:creationId xmlns:a16="http://schemas.microsoft.com/office/drawing/2014/main" id="{0C420DB6-FFA6-3C4B-0469-1526DB7F75BD}"/>
              </a:ext>
            </a:extLst>
          </p:cNvPr>
          <p:cNvPicPr>
            <a:picLocks noChangeAspect="1"/>
          </p:cNvPicPr>
          <p:nvPr/>
        </p:nvPicPr>
        <p:blipFill>
          <a:blip r:embed="rId5"/>
          <a:stretch>
            <a:fillRect/>
          </a:stretch>
        </p:blipFill>
        <p:spPr>
          <a:xfrm>
            <a:off x="4723137" y="2390245"/>
            <a:ext cx="3958950" cy="1776935"/>
          </a:xfrm>
          <a:prstGeom prst="rect">
            <a:avLst/>
          </a:prstGeom>
        </p:spPr>
      </p:pic>
      <p:pic>
        <p:nvPicPr>
          <p:cNvPr id="8" name="Content Placeholder 4">
            <a:extLst>
              <a:ext uri="{FF2B5EF4-FFF2-40B4-BE49-F238E27FC236}">
                <a16:creationId xmlns:a16="http://schemas.microsoft.com/office/drawing/2014/main" id="{766842D2-5609-36EA-CF7A-7C79C29933D9}"/>
              </a:ext>
            </a:extLst>
          </p:cNvPr>
          <p:cNvPicPr>
            <a:picLocks noChangeAspect="1"/>
          </p:cNvPicPr>
          <p:nvPr/>
        </p:nvPicPr>
        <p:blipFill>
          <a:blip r:embed="rId6"/>
          <a:stretch>
            <a:fillRect/>
          </a:stretch>
        </p:blipFill>
        <p:spPr>
          <a:xfrm>
            <a:off x="4886741" y="4467755"/>
            <a:ext cx="3650893" cy="1980342"/>
          </a:xfrm>
          <a:prstGeom prst="rect">
            <a:avLst/>
          </a:prstGeom>
        </p:spPr>
      </p:pic>
      <p:sp>
        <p:nvSpPr>
          <p:cNvPr id="10" name="TextBox 9">
            <a:extLst>
              <a:ext uri="{FF2B5EF4-FFF2-40B4-BE49-F238E27FC236}">
                <a16:creationId xmlns:a16="http://schemas.microsoft.com/office/drawing/2014/main" id="{110A0144-E225-8CE6-AD47-A16A2D8D8043}"/>
              </a:ext>
            </a:extLst>
          </p:cNvPr>
          <p:cNvSpPr txBox="1"/>
          <p:nvPr/>
        </p:nvSpPr>
        <p:spPr>
          <a:xfrm>
            <a:off x="1219401" y="1615641"/>
            <a:ext cx="4114989"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2400" dirty="0">
                <a:solidFill>
                  <a:srgbClr val="FF0000"/>
                </a:solidFill>
              </a:rPr>
              <a:t>C</a:t>
            </a:r>
            <a:r>
              <a:rPr lang="en-SE" sz="2400" dirty="0">
                <a:solidFill>
                  <a:srgbClr val="FF0000"/>
                </a:solidFill>
              </a:rPr>
              <a:t>avity modeling: “</a:t>
            </a:r>
            <a:r>
              <a:rPr lang="en-SE" sz="1800" b="1" dirty="0">
                <a:solidFill>
                  <a:srgbClr val="FF0000"/>
                </a:solidFill>
              </a:rPr>
              <a:t>beam” injected from other channel</a:t>
            </a:r>
            <a:endParaRPr lang="en-SE" dirty="0"/>
          </a:p>
        </p:txBody>
      </p:sp>
      <p:sp>
        <p:nvSpPr>
          <p:cNvPr id="11" name="TextBox 10">
            <a:extLst>
              <a:ext uri="{FF2B5EF4-FFF2-40B4-BE49-F238E27FC236}">
                <a16:creationId xmlns:a16="http://schemas.microsoft.com/office/drawing/2014/main" id="{165168D6-A3F2-F226-9505-1A6DB0409354}"/>
              </a:ext>
            </a:extLst>
          </p:cNvPr>
          <p:cNvSpPr txBox="1"/>
          <p:nvPr/>
        </p:nvSpPr>
        <p:spPr>
          <a:xfrm>
            <a:off x="5088359" y="1662407"/>
            <a:ext cx="3699597"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2400" dirty="0">
                <a:solidFill>
                  <a:srgbClr val="FF0000"/>
                </a:solidFill>
              </a:rPr>
              <a:t>C</a:t>
            </a:r>
            <a:r>
              <a:rPr lang="en-SE" sz="2400" dirty="0">
                <a:solidFill>
                  <a:srgbClr val="FF0000"/>
                </a:solidFill>
              </a:rPr>
              <a:t>avity modeling: “</a:t>
            </a:r>
            <a:r>
              <a:rPr lang="en-SE" sz="1800" b="1" dirty="0">
                <a:solidFill>
                  <a:srgbClr val="FF0000"/>
                </a:solidFill>
              </a:rPr>
              <a:t>beam” injected from feedforward table</a:t>
            </a:r>
            <a:endParaRPr lang="en-SE" dirty="0"/>
          </a:p>
        </p:txBody>
      </p:sp>
      <p:sp>
        <p:nvSpPr>
          <p:cNvPr id="13" name="TextBox 12">
            <a:extLst>
              <a:ext uri="{FF2B5EF4-FFF2-40B4-BE49-F238E27FC236}">
                <a16:creationId xmlns:a16="http://schemas.microsoft.com/office/drawing/2014/main" id="{C4091851-E0EB-E784-8B3D-3A96577A47EC}"/>
              </a:ext>
            </a:extLst>
          </p:cNvPr>
          <p:cNvSpPr txBox="1"/>
          <p:nvPr/>
        </p:nvSpPr>
        <p:spPr>
          <a:xfrm>
            <a:off x="8745128" y="1566570"/>
            <a:ext cx="3494313" cy="7386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2400" dirty="0">
                <a:solidFill>
                  <a:srgbClr val="FF0000"/>
                </a:solidFill>
              </a:rPr>
              <a:t>Real cavity</a:t>
            </a:r>
            <a:r>
              <a:rPr lang="en-SE" sz="2400" dirty="0">
                <a:solidFill>
                  <a:srgbClr val="FF0000"/>
                </a:solidFill>
              </a:rPr>
              <a:t>: “</a:t>
            </a:r>
            <a:r>
              <a:rPr lang="en-SE" sz="1800" b="1" dirty="0">
                <a:solidFill>
                  <a:srgbClr val="FF0000"/>
                </a:solidFill>
              </a:rPr>
              <a:t>beam” injected from other channel</a:t>
            </a:r>
            <a:endParaRPr lang="en-SE" dirty="0"/>
          </a:p>
        </p:txBody>
      </p:sp>
      <p:pic>
        <p:nvPicPr>
          <p:cNvPr id="14" name="Picture 13">
            <a:extLst>
              <a:ext uri="{FF2B5EF4-FFF2-40B4-BE49-F238E27FC236}">
                <a16:creationId xmlns:a16="http://schemas.microsoft.com/office/drawing/2014/main" id="{05521F23-203E-7B0C-B2F6-453AE3FC1C29}"/>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219401" y="911961"/>
            <a:ext cx="2343166" cy="540838"/>
          </a:xfrm>
          <a:prstGeom prst="rect">
            <a:avLst/>
          </a:prstGeom>
          <a:noFill/>
          <a:ln>
            <a:noFill/>
          </a:ln>
        </p:spPr>
      </p:pic>
    </p:spTree>
    <p:extLst>
      <p:ext uri="{BB962C8B-B14F-4D97-AF65-F5344CB8AC3E}">
        <p14:creationId xmlns:p14="http://schemas.microsoft.com/office/powerpoint/2010/main" val="417246477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9B1E5-68E5-8D42-926D-2095B7CDAE74}"/>
              </a:ext>
            </a:extLst>
          </p:cNvPr>
          <p:cNvSpPr>
            <a:spLocks noGrp="1"/>
          </p:cNvSpPr>
          <p:nvPr>
            <p:ph type="title"/>
          </p:nvPr>
        </p:nvSpPr>
        <p:spPr>
          <a:xfrm>
            <a:off x="1103708" y="265372"/>
            <a:ext cx="10473249" cy="657340"/>
          </a:xfrm>
        </p:spPr>
        <p:txBody>
          <a:bodyPr>
            <a:normAutofit fontScale="90000"/>
          </a:bodyPr>
          <a:lstStyle/>
          <a:p>
            <a:r>
              <a:rPr lang="en-SE" dirty="0"/>
              <a:t>Things Get Interesting but Complicated with Beam</a:t>
            </a:r>
          </a:p>
        </p:txBody>
      </p:sp>
      <p:sp>
        <p:nvSpPr>
          <p:cNvPr id="3" name="Text Placeholder 2">
            <a:extLst>
              <a:ext uri="{FF2B5EF4-FFF2-40B4-BE49-F238E27FC236}">
                <a16:creationId xmlns:a16="http://schemas.microsoft.com/office/drawing/2014/main" id="{D5117B63-6992-E681-F75F-E5CE594F92A0}"/>
              </a:ext>
            </a:extLst>
          </p:cNvPr>
          <p:cNvSpPr>
            <a:spLocks noGrp="1"/>
          </p:cNvSpPr>
          <p:nvPr>
            <p:ph type="body" sz="quarter" idx="1"/>
          </p:nvPr>
        </p:nvSpPr>
        <p:spPr/>
        <p:txBody>
          <a:bodyPr/>
          <a:lstStyle/>
          <a:p>
            <a:endParaRPr lang="en-SE"/>
          </a:p>
        </p:txBody>
      </p:sp>
      <p:sp>
        <p:nvSpPr>
          <p:cNvPr id="5" name="TextBox 4">
            <a:extLst>
              <a:ext uri="{FF2B5EF4-FFF2-40B4-BE49-F238E27FC236}">
                <a16:creationId xmlns:a16="http://schemas.microsoft.com/office/drawing/2014/main" id="{DE40F358-3FEB-3C89-89A0-6528193D3208}"/>
              </a:ext>
            </a:extLst>
          </p:cNvPr>
          <p:cNvSpPr txBox="1"/>
          <p:nvPr/>
        </p:nvSpPr>
        <p:spPr>
          <a:xfrm>
            <a:off x="748145" y="1956656"/>
            <a:ext cx="10695709"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SE" sz="1800" dirty="0">
                <a:effectLst/>
                <a:latin typeface="Times New Roman" panose="02020603050405020304" pitchFamily="18" charset="0"/>
                <a:ea typeface="DengXian" panose="02010600030101010101" pitchFamily="2" charset="-122"/>
              </a:rPr>
              <a:t>V</a:t>
            </a:r>
            <a:r>
              <a:rPr lang="en-SE" sz="1800" baseline="-25000" dirty="0">
                <a:effectLst/>
                <a:latin typeface="Times New Roman" panose="02020603050405020304" pitchFamily="18" charset="0"/>
                <a:ea typeface="DengXian" panose="02010600030101010101" pitchFamily="2" charset="-122"/>
              </a:rPr>
              <a:t>c</a:t>
            </a:r>
            <a:r>
              <a:rPr lang="en-SE" sz="1800" dirty="0">
                <a:effectLst/>
                <a:latin typeface="Times New Roman" panose="02020603050405020304" pitchFamily="18" charset="0"/>
                <a:ea typeface="DengXian" panose="02010600030101010101" pitchFamily="2" charset="-122"/>
              </a:rPr>
              <a:t> is the absolute value of line integral of electric field seen by the beam along accelerating axis, which reflects maximum achievable energy gain for beam acceleration</a:t>
            </a:r>
          </a:p>
          <a:p>
            <a:endParaRPr lang="en-SE" dirty="0">
              <a:latin typeface="Times New Roman" panose="02020603050405020304" pitchFamily="18" charset="0"/>
              <a:ea typeface="DengXian" panose="02010600030101010101" pitchFamily="2" charset="-122"/>
            </a:endParaRPr>
          </a:p>
          <a:p>
            <a:r>
              <a:rPr lang="en-SE" sz="1800" dirty="0">
                <a:effectLst/>
                <a:latin typeface="Times New Roman" panose="02020603050405020304" pitchFamily="18" charset="0"/>
                <a:ea typeface="DengXian" panose="02010600030101010101" pitchFamily="2" charset="-122"/>
              </a:rPr>
              <a:t>φ</a:t>
            </a:r>
            <a:r>
              <a:rPr lang="en-SE" sz="1800" baseline="-25000" dirty="0">
                <a:effectLst/>
                <a:latin typeface="Times New Roman" panose="02020603050405020304" pitchFamily="18" charset="0"/>
                <a:ea typeface="DengXian" panose="02010600030101010101" pitchFamily="2" charset="-122"/>
              </a:rPr>
              <a:t>b</a:t>
            </a:r>
            <a:r>
              <a:rPr lang="en-SE" sz="1800" dirty="0">
                <a:effectLst/>
                <a:latin typeface="Times New Roman" panose="02020603050405020304" pitchFamily="18" charset="0"/>
                <a:ea typeface="DengXian" panose="02010600030101010101" pitchFamily="2" charset="-122"/>
              </a:rPr>
              <a:t> is, for a given particle traversing the cavity, the phase shift from RF phase at which it obtain the maximum energy gain. </a:t>
            </a:r>
          </a:p>
          <a:p>
            <a:endParaRPr lang="en-SE" dirty="0">
              <a:latin typeface="Times New Roman" panose="02020603050405020304" pitchFamily="18" charset="0"/>
              <a:ea typeface="DengXian" panose="02010600030101010101" pitchFamily="2" charset="-122"/>
            </a:endParaRPr>
          </a:p>
          <a:p>
            <a:r>
              <a:rPr lang="en-SE" sz="1800" dirty="0">
                <a:effectLst/>
                <a:latin typeface="Times New Roman" panose="02020603050405020304" pitchFamily="18" charset="0"/>
                <a:ea typeface="DengXian" panose="02010600030101010101" pitchFamily="2" charset="-122"/>
              </a:rPr>
              <a:t>R/Q relates stored energy and maximum accelerating voltage acting on the beam, which depends </a:t>
            </a:r>
            <a:r>
              <a:rPr lang="en-US" sz="1800" dirty="0">
                <a:effectLst/>
                <a:latin typeface="Times New Roman" panose="02020603050405020304" pitchFamily="18" charset="0"/>
                <a:ea typeface="DengXian" panose="02010600030101010101" pitchFamily="2" charset="-122"/>
              </a:rPr>
              <a:t>only </a:t>
            </a:r>
            <a:r>
              <a:rPr lang="en-SE" sz="1800" dirty="0">
                <a:effectLst/>
                <a:latin typeface="Times New Roman" panose="02020603050405020304" pitchFamily="18" charset="0"/>
                <a:ea typeface="DengXian" panose="02010600030101010101" pitchFamily="2" charset="-122"/>
              </a:rPr>
              <a:t>on cavity shape </a:t>
            </a:r>
            <a:r>
              <a:rPr lang="en-US" sz="1800" dirty="0">
                <a:effectLst/>
                <a:latin typeface="Times New Roman" panose="02020603050405020304" pitchFamily="18" charset="0"/>
                <a:ea typeface="DengXian" panose="02010600030101010101" pitchFamily="2" charset="-122"/>
              </a:rPr>
              <a:t>at</a:t>
            </a:r>
            <a:r>
              <a:rPr lang="en-SE" sz="1800" dirty="0">
                <a:effectLst/>
                <a:latin typeface="Times New Roman" panose="02020603050405020304" pitchFamily="18" charset="0"/>
                <a:ea typeface="DengXian" panose="02010600030101010101" pitchFamily="2" charset="-122"/>
              </a:rPr>
              <a:t> a given resonant mode. </a:t>
            </a:r>
            <a:r>
              <a:rPr lang="en-SE" dirty="0">
                <a:effectLst/>
              </a:rPr>
              <a:t> </a:t>
            </a:r>
          </a:p>
          <a:p>
            <a:endParaRPr lang="en-GB" dirty="0">
              <a:solidFill>
                <a:srgbClr val="FF0000"/>
              </a:solidFill>
            </a:endParaRPr>
          </a:p>
          <a:p>
            <a:endParaRPr lang="en-GB" dirty="0">
              <a:solidFill>
                <a:srgbClr val="FF0000"/>
              </a:solidFill>
            </a:endParaRPr>
          </a:p>
          <a:p>
            <a:r>
              <a:rPr lang="en-GB" dirty="0">
                <a:solidFill>
                  <a:srgbClr val="FF0000"/>
                </a:solidFill>
              </a:rPr>
              <a:t>T</a:t>
            </a:r>
            <a:r>
              <a:rPr lang="en-SE" dirty="0">
                <a:solidFill>
                  <a:srgbClr val="FF0000"/>
                </a:solidFill>
              </a:rPr>
              <a:t>hey also inter-connect to each other, and almost impossible to take care of only one while seperating the other two. </a:t>
            </a:r>
          </a:p>
          <a:p>
            <a:r>
              <a:rPr lang="en-GB" dirty="0">
                <a:solidFill>
                  <a:srgbClr val="FF0000"/>
                </a:solidFill>
              </a:rPr>
              <a:t>F</a:t>
            </a:r>
            <a:r>
              <a:rPr lang="en-SE" dirty="0">
                <a:solidFill>
                  <a:srgbClr val="FF0000"/>
                </a:solidFill>
              </a:rPr>
              <a:t>or proton beam accelerator at low velocity, these parameters affected by beam velocity and bunching length!!!  </a:t>
            </a:r>
          </a:p>
          <a:p>
            <a:endParaRPr lang="en-SE" dirty="0">
              <a:solidFill>
                <a:srgbClr val="FF0000"/>
              </a:solidFill>
            </a:endParaRPr>
          </a:p>
        </p:txBody>
      </p:sp>
    </p:spTree>
    <p:extLst>
      <p:ext uri="{BB962C8B-B14F-4D97-AF65-F5344CB8AC3E}">
        <p14:creationId xmlns:p14="http://schemas.microsoft.com/office/powerpoint/2010/main" val="363587441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Footer Placeholder 3"/>
          <p:cNvSpPr txBox="1"/>
          <p:nvPr/>
        </p:nvSpPr>
        <p:spPr>
          <a:xfrm>
            <a:off x="2098964" y="6548612"/>
            <a:ext cx="4229008"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 cap="all" spc="80">
                <a:solidFill>
                  <a:srgbClr val="CCCCCC"/>
                </a:solidFill>
              </a:defRPr>
            </a:lvl1pPr>
          </a:lstStyle>
          <a:p>
            <a:r>
              <a:t>PRESENTATION TITLE / FOOTER</a:t>
            </a:r>
          </a:p>
        </p:txBody>
      </p:sp>
      <p:sp>
        <p:nvSpPr>
          <p:cNvPr id="210" name="Title 1"/>
          <p:cNvSpPr txBox="1">
            <a:spLocks noGrp="1"/>
          </p:cNvSpPr>
          <p:nvPr>
            <p:ph type="title"/>
          </p:nvPr>
        </p:nvSpPr>
        <p:spPr>
          <a:prstGeom prst="rect">
            <a:avLst/>
          </a:prstGeom>
        </p:spPr>
        <p:txBody>
          <a:bodyPr>
            <a:normAutofit fontScale="90000"/>
          </a:bodyPr>
          <a:lstStyle>
            <a:lvl1pPr>
              <a:defRPr sz="4000"/>
            </a:lvl1pPr>
          </a:lstStyle>
          <a:p>
            <a:r>
              <a:rPr lang="en-US" dirty="0"/>
              <a:t>The</a:t>
            </a:r>
            <a:r>
              <a:rPr dirty="0"/>
              <a:t> Solutions</a:t>
            </a:r>
            <a:r>
              <a:rPr lang="en-US" dirty="0"/>
              <a:t> for Beam Phase Measurement</a:t>
            </a:r>
            <a:endParaRPr dirty="0"/>
          </a:p>
        </p:txBody>
      </p:sp>
      <p:sp>
        <p:nvSpPr>
          <p:cNvPr id="211" name="Date Placeholder 2"/>
          <p:cNvSpPr txBox="1"/>
          <p:nvPr/>
        </p:nvSpPr>
        <p:spPr>
          <a:xfrm>
            <a:off x="1241366" y="6485112"/>
            <a:ext cx="741219"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 spc="80">
                <a:solidFill>
                  <a:srgbClr val="CCCCCC"/>
                </a:solidFill>
              </a:defRPr>
            </a:lvl1pPr>
          </a:lstStyle>
          <a:p>
            <a:r>
              <a:t>2023-10-13</a:t>
            </a:r>
          </a:p>
        </p:txBody>
      </p:sp>
      <p:sp>
        <p:nvSpPr>
          <p:cNvPr id="212" name="Slide Number Placeholder 4"/>
          <p:cNvSpPr txBox="1">
            <a:spLocks noGrp="1"/>
          </p:cNvSpPr>
          <p:nvPr>
            <p:ph type="sldNum" sz="quarter" idx="2"/>
          </p:nvPr>
        </p:nvSpPr>
        <p:spPr>
          <a:xfrm>
            <a:off x="11302120" y="6548612"/>
            <a:ext cx="17637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213" name="Text Placeholder 5"/>
          <p:cNvSpPr txBox="1">
            <a:spLocks noGrp="1"/>
          </p:cNvSpPr>
          <p:nvPr>
            <p:ph type="body" sz="quarter" idx="1"/>
          </p:nvPr>
        </p:nvSpPr>
        <p:spPr>
          <a:xfrm>
            <a:off x="1103708" y="931026"/>
            <a:ext cx="9360001" cy="507076"/>
          </a:xfrm>
          <a:prstGeom prst="rect">
            <a:avLst/>
          </a:prstGeom>
        </p:spPr>
        <p:txBody>
          <a:bodyPr/>
          <a:lstStyle/>
          <a:p>
            <a:r>
              <a:rPr lang="en-US" dirty="0"/>
              <a:t>Method 1: RF &amp; Beam Vectors in Steady State</a:t>
            </a:r>
            <a:endParaRPr dirty="0"/>
          </a:p>
        </p:txBody>
      </p:sp>
      <p:pic>
        <p:nvPicPr>
          <p:cNvPr id="2" name="Picture 1">
            <a:extLst>
              <a:ext uri="{FF2B5EF4-FFF2-40B4-BE49-F238E27FC236}">
                <a16:creationId xmlns:a16="http://schemas.microsoft.com/office/drawing/2014/main" id="{F26663B9-0827-A10C-144F-E0663E33CC53}"/>
              </a:ext>
            </a:extLst>
          </p:cNvPr>
          <p:cNvPicPr>
            <a:picLocks noChangeAspect="1"/>
          </p:cNvPicPr>
          <p:nvPr/>
        </p:nvPicPr>
        <p:blipFill>
          <a:blip r:embed="rId2"/>
          <a:stretch>
            <a:fillRect/>
          </a:stretch>
        </p:blipFill>
        <p:spPr>
          <a:xfrm>
            <a:off x="1388444" y="1981200"/>
            <a:ext cx="9112295" cy="2760285"/>
          </a:xfrm>
          <a:prstGeom prst="rect">
            <a:avLst/>
          </a:prstGeom>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EF073-0181-47F5-067B-73389D9485BA}"/>
              </a:ext>
            </a:extLst>
          </p:cNvPr>
          <p:cNvSpPr>
            <a:spLocks noGrp="1"/>
          </p:cNvSpPr>
          <p:nvPr>
            <p:ph type="title"/>
          </p:nvPr>
        </p:nvSpPr>
        <p:spPr/>
        <p:txBody>
          <a:bodyPr/>
          <a:lstStyle/>
          <a:p>
            <a:endParaRPr lang="en-SE"/>
          </a:p>
        </p:txBody>
      </p:sp>
      <p:sp>
        <p:nvSpPr>
          <p:cNvPr id="3" name="Text Placeholder 2">
            <a:extLst>
              <a:ext uri="{FF2B5EF4-FFF2-40B4-BE49-F238E27FC236}">
                <a16:creationId xmlns:a16="http://schemas.microsoft.com/office/drawing/2014/main" id="{71E177A3-53E9-50F6-F3E0-FF311F9DE8AD}"/>
              </a:ext>
            </a:extLst>
          </p:cNvPr>
          <p:cNvSpPr>
            <a:spLocks noGrp="1"/>
          </p:cNvSpPr>
          <p:nvPr>
            <p:ph type="body" sz="quarter" idx="1"/>
          </p:nvPr>
        </p:nvSpPr>
        <p:spPr/>
        <p:txBody>
          <a:bodyPr/>
          <a:lstStyle/>
          <a:p>
            <a:endParaRPr lang="en-SE"/>
          </a:p>
        </p:txBody>
      </p:sp>
      <p:pic>
        <p:nvPicPr>
          <p:cNvPr id="6" name="Picture 5">
            <a:extLst>
              <a:ext uri="{FF2B5EF4-FFF2-40B4-BE49-F238E27FC236}">
                <a16:creationId xmlns:a16="http://schemas.microsoft.com/office/drawing/2014/main" id="{29E74700-F72B-7ED4-D2AE-1998EE35E44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204357" y="626484"/>
            <a:ext cx="5903915" cy="5966144"/>
          </a:xfrm>
          <a:prstGeom prst="rect">
            <a:avLst/>
          </a:prstGeom>
        </p:spPr>
      </p:pic>
    </p:spTree>
    <p:extLst>
      <p:ext uri="{BB962C8B-B14F-4D97-AF65-F5344CB8AC3E}">
        <p14:creationId xmlns:p14="http://schemas.microsoft.com/office/powerpoint/2010/main" val="379579462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F194-DC1F-9F25-F186-23B04B57C12C}"/>
              </a:ext>
            </a:extLst>
          </p:cNvPr>
          <p:cNvSpPr>
            <a:spLocks noGrp="1"/>
          </p:cNvSpPr>
          <p:nvPr>
            <p:ph type="title"/>
          </p:nvPr>
        </p:nvSpPr>
        <p:spPr/>
        <p:txBody>
          <a:bodyPr>
            <a:normAutofit fontScale="90000"/>
          </a:bodyPr>
          <a:lstStyle/>
          <a:p>
            <a:r>
              <a:rPr lang="en-SE" dirty="0"/>
              <a:t>The Solutions for Beam Phase Measurement</a:t>
            </a:r>
          </a:p>
        </p:txBody>
      </p:sp>
      <p:sp>
        <p:nvSpPr>
          <p:cNvPr id="3" name="Text Placeholder 2">
            <a:extLst>
              <a:ext uri="{FF2B5EF4-FFF2-40B4-BE49-F238E27FC236}">
                <a16:creationId xmlns:a16="http://schemas.microsoft.com/office/drawing/2014/main" id="{8E804085-578B-6E8C-0131-3C39B551DF14}"/>
              </a:ext>
            </a:extLst>
          </p:cNvPr>
          <p:cNvSpPr>
            <a:spLocks noGrp="1"/>
          </p:cNvSpPr>
          <p:nvPr>
            <p:ph type="body" sz="quarter" idx="1"/>
          </p:nvPr>
        </p:nvSpPr>
        <p:spPr/>
        <p:txBody>
          <a:bodyPr/>
          <a:lstStyle/>
          <a:p>
            <a:r>
              <a:rPr lang="en-SE" dirty="0"/>
              <a:t>Method 2: Differential Equation Based Calculation</a:t>
            </a:r>
          </a:p>
        </p:txBody>
      </p:sp>
      <p:pic>
        <p:nvPicPr>
          <p:cNvPr id="4" name="Picture 3">
            <a:extLst>
              <a:ext uri="{FF2B5EF4-FFF2-40B4-BE49-F238E27FC236}">
                <a16:creationId xmlns:a16="http://schemas.microsoft.com/office/drawing/2014/main" id="{8AD0FD27-77E5-F179-6481-1D076642938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5851"/>
          <a:stretch/>
        </p:blipFill>
        <p:spPr bwMode="auto">
          <a:xfrm>
            <a:off x="929448" y="1994230"/>
            <a:ext cx="10333103" cy="28695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5114675"/>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4E502-4CB5-684C-4F14-8A54C07E0B16}"/>
              </a:ext>
            </a:extLst>
          </p:cNvPr>
          <p:cNvSpPr>
            <a:spLocks noGrp="1"/>
          </p:cNvSpPr>
          <p:nvPr>
            <p:ph type="title"/>
          </p:nvPr>
        </p:nvSpPr>
        <p:spPr/>
        <p:txBody>
          <a:bodyPr/>
          <a:lstStyle/>
          <a:p>
            <a:r>
              <a:rPr lang="en-SE" dirty="0"/>
              <a:t>Verification Results on Bunchers</a:t>
            </a:r>
          </a:p>
        </p:txBody>
      </p:sp>
      <p:sp>
        <p:nvSpPr>
          <p:cNvPr id="3" name="Text Placeholder 2">
            <a:extLst>
              <a:ext uri="{FF2B5EF4-FFF2-40B4-BE49-F238E27FC236}">
                <a16:creationId xmlns:a16="http://schemas.microsoft.com/office/drawing/2014/main" id="{2984A399-8B19-4324-AE50-73CB40312380}"/>
              </a:ext>
            </a:extLst>
          </p:cNvPr>
          <p:cNvSpPr>
            <a:spLocks noGrp="1"/>
          </p:cNvSpPr>
          <p:nvPr>
            <p:ph type="body" sz="quarter" idx="1"/>
          </p:nvPr>
        </p:nvSpPr>
        <p:spPr/>
        <p:txBody>
          <a:bodyPr/>
          <a:lstStyle/>
          <a:p>
            <a:r>
              <a:rPr lang="en-SE" dirty="0"/>
              <a:t>ESS-MEBT</a:t>
            </a:r>
          </a:p>
        </p:txBody>
      </p:sp>
      <p:pic>
        <p:nvPicPr>
          <p:cNvPr id="5" name="Picture 4">
            <a:extLst>
              <a:ext uri="{FF2B5EF4-FFF2-40B4-BE49-F238E27FC236}">
                <a16:creationId xmlns:a16="http://schemas.microsoft.com/office/drawing/2014/main" id="{90936E39-2ED7-A4DC-2779-6ED7E3F8D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3618733" y="9504"/>
            <a:ext cx="5669916" cy="8020036"/>
          </a:xfrm>
          <a:prstGeom prst="rect">
            <a:avLst/>
          </a:prstGeom>
        </p:spPr>
      </p:pic>
    </p:spTree>
    <p:extLst>
      <p:ext uri="{BB962C8B-B14F-4D97-AF65-F5344CB8AC3E}">
        <p14:creationId xmlns:p14="http://schemas.microsoft.com/office/powerpoint/2010/main" val="238187758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Footer Placeholder 3"/>
          <p:cNvSpPr txBox="1"/>
          <p:nvPr/>
        </p:nvSpPr>
        <p:spPr>
          <a:xfrm>
            <a:off x="2098964" y="6548612"/>
            <a:ext cx="4229008"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 cap="all" spc="80">
                <a:solidFill>
                  <a:srgbClr val="CCCCCC"/>
                </a:solidFill>
              </a:defRPr>
            </a:lvl1pPr>
          </a:lstStyle>
          <a:p>
            <a:r>
              <a:t>PRESENTATION TITLE / FOOTER</a:t>
            </a:r>
          </a:p>
        </p:txBody>
      </p:sp>
      <p:sp>
        <p:nvSpPr>
          <p:cNvPr id="210" name="Title 1"/>
          <p:cNvSpPr txBox="1">
            <a:spLocks noGrp="1"/>
          </p:cNvSpPr>
          <p:nvPr>
            <p:ph type="title"/>
          </p:nvPr>
        </p:nvSpPr>
        <p:spPr>
          <a:prstGeom prst="rect">
            <a:avLst/>
          </a:prstGeom>
        </p:spPr>
        <p:txBody>
          <a:bodyPr/>
          <a:lstStyle>
            <a:lvl1pPr>
              <a:defRPr sz="4000"/>
            </a:lvl1pPr>
          </a:lstStyle>
          <a:p>
            <a:r>
              <a:rPr lang="en-US" dirty="0"/>
              <a:t>Results on Buncher Cavity</a:t>
            </a:r>
            <a:endParaRPr dirty="0"/>
          </a:p>
        </p:txBody>
      </p:sp>
      <p:sp>
        <p:nvSpPr>
          <p:cNvPr id="211" name="Date Placeholder 2"/>
          <p:cNvSpPr txBox="1"/>
          <p:nvPr/>
        </p:nvSpPr>
        <p:spPr>
          <a:xfrm>
            <a:off x="1241366" y="6485112"/>
            <a:ext cx="741219"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 spc="80">
                <a:solidFill>
                  <a:srgbClr val="CCCCCC"/>
                </a:solidFill>
              </a:defRPr>
            </a:lvl1pPr>
          </a:lstStyle>
          <a:p>
            <a:r>
              <a:t>2023-10-13</a:t>
            </a:r>
          </a:p>
        </p:txBody>
      </p:sp>
      <p:sp>
        <p:nvSpPr>
          <p:cNvPr id="212" name="Slide Number Placeholder 4"/>
          <p:cNvSpPr txBox="1">
            <a:spLocks noGrp="1"/>
          </p:cNvSpPr>
          <p:nvPr>
            <p:ph type="sldNum" sz="quarter" idx="2"/>
          </p:nvPr>
        </p:nvSpPr>
        <p:spPr>
          <a:xfrm>
            <a:off x="11302120" y="6548612"/>
            <a:ext cx="17637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213" name="Text Placeholder 5"/>
          <p:cNvSpPr txBox="1">
            <a:spLocks noGrp="1"/>
          </p:cNvSpPr>
          <p:nvPr>
            <p:ph type="body" sz="quarter" idx="1"/>
          </p:nvPr>
        </p:nvSpPr>
        <p:spPr>
          <a:xfrm>
            <a:off x="1103708" y="931026"/>
            <a:ext cx="9360001" cy="507076"/>
          </a:xfrm>
          <a:prstGeom prst="rect">
            <a:avLst/>
          </a:prstGeom>
        </p:spPr>
        <p:txBody>
          <a:bodyPr/>
          <a:lstStyle/>
          <a:p>
            <a:r>
              <a:rPr lang="en-US" dirty="0" err="1"/>
              <a:t>Comparision</a:t>
            </a:r>
            <a:r>
              <a:rPr lang="en-US" dirty="0"/>
              <a:t> between two methods and BPM/BCM</a:t>
            </a:r>
            <a:endParaRPr dirty="0"/>
          </a:p>
        </p:txBody>
      </p:sp>
      <p:pic>
        <p:nvPicPr>
          <p:cNvPr id="3" name="Picture 2">
            <a:extLst>
              <a:ext uri="{FF2B5EF4-FFF2-40B4-BE49-F238E27FC236}">
                <a16:creationId xmlns:a16="http://schemas.microsoft.com/office/drawing/2014/main" id="{65B126E3-CA48-334F-A0E1-F770CDE5EA6A}"/>
              </a:ext>
            </a:extLst>
          </p:cNvPr>
          <p:cNvPicPr>
            <a:picLocks noChangeAspect="1"/>
          </p:cNvPicPr>
          <p:nvPr/>
        </p:nvPicPr>
        <p:blipFill rotWithShape="1">
          <a:blip r:embed="rId2">
            <a:extLst>
              <a:ext uri="{28A0092B-C50C-407E-A947-70E740481C1C}">
                <a14:useLocalDpi xmlns:a14="http://schemas.microsoft.com/office/drawing/2010/main" val="0"/>
              </a:ext>
            </a:extLst>
          </a:blip>
          <a:srcRect t="32874" b="30267"/>
          <a:stretch/>
        </p:blipFill>
        <p:spPr bwMode="auto">
          <a:xfrm>
            <a:off x="968551" y="1696741"/>
            <a:ext cx="9630314" cy="45932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84667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CC94-E14F-D10A-FE3D-6550036C6FD7}"/>
              </a:ext>
            </a:extLst>
          </p:cNvPr>
          <p:cNvSpPr>
            <a:spLocks noGrp="1"/>
          </p:cNvSpPr>
          <p:nvPr>
            <p:ph type="title"/>
          </p:nvPr>
        </p:nvSpPr>
        <p:spPr/>
        <p:txBody>
          <a:bodyPr/>
          <a:lstStyle/>
          <a:p>
            <a:r>
              <a:rPr lang="en-SE" dirty="0"/>
              <a:t>Beam Phase over Pulse and Current</a:t>
            </a:r>
          </a:p>
        </p:txBody>
      </p:sp>
      <p:sp>
        <p:nvSpPr>
          <p:cNvPr id="3" name="Text Placeholder 2">
            <a:extLst>
              <a:ext uri="{FF2B5EF4-FFF2-40B4-BE49-F238E27FC236}">
                <a16:creationId xmlns:a16="http://schemas.microsoft.com/office/drawing/2014/main" id="{93217A89-50EC-EFD2-5F9E-9B29B55B0CFA}"/>
              </a:ext>
            </a:extLst>
          </p:cNvPr>
          <p:cNvSpPr>
            <a:spLocks noGrp="1"/>
          </p:cNvSpPr>
          <p:nvPr>
            <p:ph type="body" sz="quarter" idx="1"/>
          </p:nvPr>
        </p:nvSpPr>
        <p:spPr/>
        <p:txBody>
          <a:bodyPr/>
          <a:lstStyle/>
          <a:p>
            <a:r>
              <a:rPr lang="en-GB" dirty="0"/>
              <a:t>M</a:t>
            </a:r>
            <a:r>
              <a:rPr lang="en-SE" dirty="0"/>
              <a:t>easurement by BPM/BCM at Output of RFQ</a:t>
            </a:r>
          </a:p>
        </p:txBody>
      </p:sp>
      <p:pic>
        <p:nvPicPr>
          <p:cNvPr id="5" name="Picture 4">
            <a:extLst>
              <a:ext uri="{FF2B5EF4-FFF2-40B4-BE49-F238E27FC236}">
                <a16:creationId xmlns:a16="http://schemas.microsoft.com/office/drawing/2014/main" id="{F2B071E8-AB88-C503-D5D9-E77571E95247}"/>
              </a:ext>
            </a:extLst>
          </p:cNvPr>
          <p:cNvPicPr>
            <a:picLocks noChangeAspect="1"/>
          </p:cNvPicPr>
          <p:nvPr/>
        </p:nvPicPr>
        <p:blipFill>
          <a:blip r:embed="rId2"/>
          <a:stretch>
            <a:fillRect/>
          </a:stretch>
        </p:blipFill>
        <p:spPr>
          <a:xfrm>
            <a:off x="3147348" y="1255368"/>
            <a:ext cx="3540202" cy="2655152"/>
          </a:xfrm>
          <a:prstGeom prst="rect">
            <a:avLst/>
          </a:prstGeom>
        </p:spPr>
      </p:pic>
      <p:pic>
        <p:nvPicPr>
          <p:cNvPr id="6" name="Picture 5">
            <a:extLst>
              <a:ext uri="{FF2B5EF4-FFF2-40B4-BE49-F238E27FC236}">
                <a16:creationId xmlns:a16="http://schemas.microsoft.com/office/drawing/2014/main" id="{9D623222-EE58-EA51-FD84-618C250A9881}"/>
              </a:ext>
            </a:extLst>
          </p:cNvPr>
          <p:cNvPicPr>
            <a:picLocks noChangeAspect="1"/>
          </p:cNvPicPr>
          <p:nvPr/>
        </p:nvPicPr>
        <p:blipFill>
          <a:blip r:embed="rId3"/>
          <a:stretch>
            <a:fillRect/>
          </a:stretch>
        </p:blipFill>
        <p:spPr>
          <a:xfrm>
            <a:off x="6949826" y="3746928"/>
            <a:ext cx="3403276" cy="2552457"/>
          </a:xfrm>
          <a:prstGeom prst="rect">
            <a:avLst/>
          </a:prstGeom>
        </p:spPr>
      </p:pic>
      <p:pic>
        <p:nvPicPr>
          <p:cNvPr id="7" name="Picture 6">
            <a:extLst>
              <a:ext uri="{FF2B5EF4-FFF2-40B4-BE49-F238E27FC236}">
                <a16:creationId xmlns:a16="http://schemas.microsoft.com/office/drawing/2014/main" id="{2EB9AA6B-A392-0EEF-F0C4-D2EA3B390DD3}"/>
              </a:ext>
            </a:extLst>
          </p:cNvPr>
          <p:cNvPicPr>
            <a:picLocks noChangeAspect="1"/>
          </p:cNvPicPr>
          <p:nvPr/>
        </p:nvPicPr>
        <p:blipFill>
          <a:blip r:embed="rId4"/>
          <a:stretch>
            <a:fillRect/>
          </a:stretch>
        </p:blipFill>
        <p:spPr>
          <a:xfrm>
            <a:off x="6908043" y="1297163"/>
            <a:ext cx="3403276" cy="2552458"/>
          </a:xfrm>
          <a:prstGeom prst="rect">
            <a:avLst/>
          </a:prstGeom>
        </p:spPr>
      </p:pic>
      <p:pic>
        <p:nvPicPr>
          <p:cNvPr id="8" name="Picture 7">
            <a:extLst>
              <a:ext uri="{FF2B5EF4-FFF2-40B4-BE49-F238E27FC236}">
                <a16:creationId xmlns:a16="http://schemas.microsoft.com/office/drawing/2014/main" id="{7A60901B-E5C0-D1DD-8B3F-DAA54CA86DBF}"/>
              </a:ext>
            </a:extLst>
          </p:cNvPr>
          <p:cNvPicPr>
            <a:picLocks noChangeAspect="1"/>
          </p:cNvPicPr>
          <p:nvPr/>
        </p:nvPicPr>
        <p:blipFill>
          <a:blip r:embed="rId5"/>
          <a:stretch>
            <a:fillRect/>
          </a:stretch>
        </p:blipFill>
        <p:spPr>
          <a:xfrm>
            <a:off x="3105565" y="3746928"/>
            <a:ext cx="3623768" cy="2717827"/>
          </a:xfrm>
          <a:prstGeom prst="rect">
            <a:avLst/>
          </a:prstGeom>
        </p:spPr>
      </p:pic>
      <p:sp>
        <p:nvSpPr>
          <p:cNvPr id="9" name="TextBox 8">
            <a:extLst>
              <a:ext uri="{FF2B5EF4-FFF2-40B4-BE49-F238E27FC236}">
                <a16:creationId xmlns:a16="http://schemas.microsoft.com/office/drawing/2014/main" id="{B408FC28-819A-30CE-2E1C-11DE4E9EB13A}"/>
              </a:ext>
            </a:extLst>
          </p:cNvPr>
          <p:cNvSpPr txBox="1"/>
          <p:nvPr/>
        </p:nvSpPr>
        <p:spPr>
          <a:xfrm>
            <a:off x="515565" y="1900268"/>
            <a:ext cx="2590000" cy="3970318"/>
          </a:xfrm>
          <a:prstGeom prst="rect">
            <a:avLst/>
          </a:prstGeom>
          <a:noFill/>
        </p:spPr>
        <p:txBody>
          <a:bodyPr wrap="square" rtlCol="0">
            <a:spAutoFit/>
          </a:bodyPr>
          <a:lstStyle/>
          <a:p>
            <a:r>
              <a:rPr lang="en-SE" dirty="0"/>
              <a:t>4mA 50us (red&amp;green, 160 pulses 1Hz)</a:t>
            </a:r>
          </a:p>
          <a:p>
            <a:r>
              <a:rPr lang="en-SE" dirty="0"/>
              <a:t>30mA 50us (blue, 1 pulse)</a:t>
            </a:r>
          </a:p>
          <a:p>
            <a:r>
              <a:rPr lang="en-GB" dirty="0"/>
              <a:t>B</a:t>
            </a:r>
            <a:r>
              <a:rPr lang="en-SE" dirty="0"/>
              <a:t>eam phase measured by BPM very noise at low beam current</a:t>
            </a:r>
          </a:p>
          <a:p>
            <a:endParaRPr lang="en-SE" dirty="0"/>
          </a:p>
          <a:p>
            <a:r>
              <a:rPr lang="en-SE" dirty="0"/>
              <a:t>RFQ cavity field (100us RF pulse) keeps constant and demotrated fantastic reproducibility over 160 pulses</a:t>
            </a:r>
          </a:p>
        </p:txBody>
      </p:sp>
    </p:spTree>
    <p:extLst>
      <p:ext uri="{BB962C8B-B14F-4D97-AF65-F5344CB8AC3E}">
        <p14:creationId xmlns:p14="http://schemas.microsoft.com/office/powerpoint/2010/main" val="300422469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A17E3-C774-5EA1-B637-3DBA4440FB13}"/>
              </a:ext>
            </a:extLst>
          </p:cNvPr>
          <p:cNvSpPr>
            <a:spLocks noGrp="1"/>
          </p:cNvSpPr>
          <p:nvPr>
            <p:ph type="title"/>
          </p:nvPr>
        </p:nvSpPr>
        <p:spPr/>
        <p:txBody>
          <a:bodyPr/>
          <a:lstStyle/>
          <a:p>
            <a:r>
              <a:rPr lang="en-SE" dirty="0"/>
              <a:t>Beam Phase and Current over Pulse</a:t>
            </a:r>
          </a:p>
        </p:txBody>
      </p:sp>
      <p:sp>
        <p:nvSpPr>
          <p:cNvPr id="3" name="Text Placeholder 2">
            <a:extLst>
              <a:ext uri="{FF2B5EF4-FFF2-40B4-BE49-F238E27FC236}">
                <a16:creationId xmlns:a16="http://schemas.microsoft.com/office/drawing/2014/main" id="{3A28C956-C311-B1AE-5EE4-741AEF20280C}"/>
              </a:ext>
            </a:extLst>
          </p:cNvPr>
          <p:cNvSpPr>
            <a:spLocks noGrp="1"/>
          </p:cNvSpPr>
          <p:nvPr>
            <p:ph type="body" sz="quarter" idx="1"/>
          </p:nvPr>
        </p:nvSpPr>
        <p:spPr/>
        <p:txBody>
          <a:bodyPr>
            <a:normAutofit fontScale="92500"/>
          </a:bodyPr>
          <a:lstStyle/>
          <a:p>
            <a:r>
              <a:rPr lang="en-SE" dirty="0"/>
              <a:t>Result from Differential Equation Based Method and Comparison with BCM/BPM</a:t>
            </a:r>
          </a:p>
        </p:txBody>
      </p:sp>
      <p:pic>
        <p:nvPicPr>
          <p:cNvPr id="4" name="Picture 3">
            <a:extLst>
              <a:ext uri="{FF2B5EF4-FFF2-40B4-BE49-F238E27FC236}">
                <a16:creationId xmlns:a16="http://schemas.microsoft.com/office/drawing/2014/main" id="{637FA21B-0E21-9D96-7D14-934400FF4978}"/>
              </a:ext>
            </a:extLst>
          </p:cNvPr>
          <p:cNvPicPr>
            <a:picLocks noChangeAspect="1"/>
          </p:cNvPicPr>
          <p:nvPr/>
        </p:nvPicPr>
        <p:blipFill rotWithShape="1">
          <a:blip r:embed="rId2">
            <a:extLst>
              <a:ext uri="{28A0092B-C50C-407E-A947-70E740481C1C}">
                <a14:useLocalDpi xmlns:a14="http://schemas.microsoft.com/office/drawing/2010/main" val="0"/>
              </a:ext>
            </a:extLst>
          </a:blip>
          <a:srcRect t="26484" b="28040"/>
          <a:stretch/>
        </p:blipFill>
        <p:spPr bwMode="auto">
          <a:xfrm>
            <a:off x="460218" y="1896081"/>
            <a:ext cx="11541464" cy="40555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923518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A4BA7-9EF5-0F86-73DA-28E301C655A2}"/>
              </a:ext>
            </a:extLst>
          </p:cNvPr>
          <p:cNvSpPr>
            <a:spLocks noGrp="1"/>
          </p:cNvSpPr>
          <p:nvPr>
            <p:ph type="title"/>
          </p:nvPr>
        </p:nvSpPr>
        <p:spPr/>
        <p:txBody>
          <a:bodyPr/>
          <a:lstStyle/>
          <a:p>
            <a:r>
              <a:rPr lang="en-SE" dirty="0"/>
              <a:t>Potential Applications</a:t>
            </a:r>
          </a:p>
        </p:txBody>
      </p:sp>
      <p:sp>
        <p:nvSpPr>
          <p:cNvPr id="3" name="Text Placeholder 2">
            <a:extLst>
              <a:ext uri="{FF2B5EF4-FFF2-40B4-BE49-F238E27FC236}">
                <a16:creationId xmlns:a16="http://schemas.microsoft.com/office/drawing/2014/main" id="{42B66530-ACE8-B89F-EB32-BB9472C3FD10}"/>
              </a:ext>
            </a:extLst>
          </p:cNvPr>
          <p:cNvSpPr>
            <a:spLocks noGrp="1"/>
          </p:cNvSpPr>
          <p:nvPr>
            <p:ph type="body" sz="quarter" idx="1"/>
          </p:nvPr>
        </p:nvSpPr>
        <p:spPr/>
        <p:txBody>
          <a:bodyPr/>
          <a:lstStyle/>
          <a:p>
            <a:r>
              <a:rPr lang="en-SE" dirty="0"/>
              <a:t>Beam Loading and its compensation</a:t>
            </a:r>
          </a:p>
        </p:txBody>
      </p:sp>
      <p:pic>
        <p:nvPicPr>
          <p:cNvPr id="4" name="Picture 3">
            <a:extLst>
              <a:ext uri="{FF2B5EF4-FFF2-40B4-BE49-F238E27FC236}">
                <a16:creationId xmlns:a16="http://schemas.microsoft.com/office/drawing/2014/main" id="{BAB58C7E-C952-6245-9C83-A68D8BA0BBBB}"/>
              </a:ext>
            </a:extLst>
          </p:cNvPr>
          <p:cNvPicPr>
            <a:picLocks noChangeAspect="1"/>
          </p:cNvPicPr>
          <p:nvPr/>
        </p:nvPicPr>
        <p:blipFill>
          <a:blip r:embed="rId2"/>
          <a:stretch>
            <a:fillRect/>
          </a:stretch>
        </p:blipFill>
        <p:spPr>
          <a:xfrm>
            <a:off x="5668593" y="1659673"/>
            <a:ext cx="4795116" cy="2396446"/>
          </a:xfrm>
          <a:prstGeom prst="rect">
            <a:avLst/>
          </a:prstGeom>
        </p:spPr>
      </p:pic>
      <p:pic>
        <p:nvPicPr>
          <p:cNvPr id="5" name="Picture 4">
            <a:extLst>
              <a:ext uri="{FF2B5EF4-FFF2-40B4-BE49-F238E27FC236}">
                <a16:creationId xmlns:a16="http://schemas.microsoft.com/office/drawing/2014/main" id="{296A28A2-D9BF-9F46-B9D0-29018B492449}"/>
              </a:ext>
            </a:extLst>
          </p:cNvPr>
          <p:cNvPicPr>
            <a:picLocks noChangeAspect="1"/>
          </p:cNvPicPr>
          <p:nvPr/>
        </p:nvPicPr>
        <p:blipFill>
          <a:blip r:embed="rId3"/>
          <a:stretch>
            <a:fillRect/>
          </a:stretch>
        </p:blipFill>
        <p:spPr>
          <a:xfrm>
            <a:off x="5753473" y="4070689"/>
            <a:ext cx="4710236" cy="2354577"/>
          </a:xfrm>
          <a:prstGeom prst="rect">
            <a:avLst/>
          </a:prstGeom>
        </p:spPr>
      </p:pic>
      <p:pic>
        <p:nvPicPr>
          <p:cNvPr id="6" name="Content Placeholder 4" descr="BeamLoadingCompensation.pdf">
            <a:extLst>
              <a:ext uri="{FF2B5EF4-FFF2-40B4-BE49-F238E27FC236}">
                <a16:creationId xmlns:a16="http://schemas.microsoft.com/office/drawing/2014/main" id="{FB6995DB-A690-470F-FDE0-F1B65129B5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319" t="7794" r="6869" b="55908"/>
          <a:stretch/>
        </p:blipFill>
        <p:spPr>
          <a:xfrm>
            <a:off x="627511" y="4292260"/>
            <a:ext cx="5156197" cy="21475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
        <p:nvSpPr>
          <p:cNvPr id="7" name="TextBox 6">
            <a:extLst>
              <a:ext uri="{FF2B5EF4-FFF2-40B4-BE49-F238E27FC236}">
                <a16:creationId xmlns:a16="http://schemas.microsoft.com/office/drawing/2014/main" id="{1BEB9EAF-186C-A0FE-21B8-6E057C133ECD}"/>
              </a:ext>
            </a:extLst>
          </p:cNvPr>
          <p:cNvSpPr txBox="1"/>
          <p:nvPr/>
        </p:nvSpPr>
        <p:spPr>
          <a:xfrm>
            <a:off x="497711" y="1866938"/>
            <a:ext cx="5598289"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SE" sz="1600" dirty="0"/>
              <a:t>Beam loading is very hard to fully compensate in NCL, which affects both beam transmission, and beam phase (</a:t>
            </a:r>
            <a:r>
              <a:rPr lang="en-SE" sz="1600" dirty="0">
                <a:solidFill>
                  <a:srgbClr val="FF0000"/>
                </a:solidFill>
              </a:rPr>
              <a:t>more than 10 deg beam phase changes </a:t>
            </a:r>
            <a:r>
              <a:rPr lang="en-SE" sz="1600" dirty="0"/>
              <a:t>observed when adaptive feedorward is not on (feedback only) for RFQ)</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SE" sz="1600" b="0" i="0" u="none" strike="noStrike" cap="none" spc="0" normalizeH="0" baseline="0" dirty="0">
              <a:ln>
                <a:noFill/>
              </a:ln>
              <a:solidFill>
                <a:srgbClr val="000000"/>
              </a:solidFill>
              <a:effectLst/>
              <a:uFillTx/>
              <a:latin typeface="Segoe UI"/>
              <a:ea typeface="Segoe UI"/>
              <a:cs typeface="Segoe UI"/>
              <a:sym typeface="Segoe U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SE" sz="1600" dirty="0"/>
              <a:t>Static feedforward is necessary, but knowing beam information in real time (beam current, beam on/off status) is hard</a:t>
            </a:r>
            <a:endParaRPr kumimoji="0" lang="en-SE" sz="1600" b="0" i="0" u="none" strike="noStrike" cap="none" spc="0" normalizeH="0" baseline="0" dirty="0">
              <a:ln>
                <a:noFill/>
              </a:ln>
              <a:solidFill>
                <a:srgbClr val="000000"/>
              </a:solidFill>
              <a:effectLst/>
              <a:uFillTx/>
              <a:latin typeface="Segoe UI"/>
              <a:ea typeface="Segoe UI"/>
              <a:cs typeface="Segoe UI"/>
              <a:sym typeface="Segoe UI"/>
            </a:endParaRPr>
          </a:p>
        </p:txBody>
      </p:sp>
    </p:spTree>
    <p:extLst>
      <p:ext uri="{BB962C8B-B14F-4D97-AF65-F5344CB8AC3E}">
        <p14:creationId xmlns:p14="http://schemas.microsoft.com/office/powerpoint/2010/main" val="94762013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C3D9D-4B0D-2E84-947C-9A7D87097F81}"/>
              </a:ext>
            </a:extLst>
          </p:cNvPr>
          <p:cNvSpPr>
            <a:spLocks noGrp="1"/>
          </p:cNvSpPr>
          <p:nvPr>
            <p:ph type="title"/>
          </p:nvPr>
        </p:nvSpPr>
        <p:spPr/>
        <p:txBody>
          <a:bodyPr/>
          <a:lstStyle/>
          <a:p>
            <a:endParaRPr lang="en-SE"/>
          </a:p>
        </p:txBody>
      </p:sp>
      <p:sp>
        <p:nvSpPr>
          <p:cNvPr id="3" name="Text Placeholder 2">
            <a:extLst>
              <a:ext uri="{FF2B5EF4-FFF2-40B4-BE49-F238E27FC236}">
                <a16:creationId xmlns:a16="http://schemas.microsoft.com/office/drawing/2014/main" id="{51C80F81-081D-070B-7379-FD0703F477B6}"/>
              </a:ext>
            </a:extLst>
          </p:cNvPr>
          <p:cNvSpPr>
            <a:spLocks noGrp="1"/>
          </p:cNvSpPr>
          <p:nvPr>
            <p:ph type="body" sz="quarter" idx="1"/>
          </p:nvPr>
        </p:nvSpPr>
        <p:spPr/>
        <p:txBody>
          <a:bodyPr/>
          <a:lstStyle/>
          <a:p>
            <a:r>
              <a:rPr lang="en-SE" dirty="0"/>
              <a:t>Outline</a:t>
            </a:r>
          </a:p>
        </p:txBody>
      </p:sp>
      <p:sp>
        <p:nvSpPr>
          <p:cNvPr id="6" name="Content Placeholder 5">
            <a:extLst>
              <a:ext uri="{FF2B5EF4-FFF2-40B4-BE49-F238E27FC236}">
                <a16:creationId xmlns:a16="http://schemas.microsoft.com/office/drawing/2014/main" id="{8BF5DD67-06F8-F814-E1F1-13A48458A794}"/>
              </a:ext>
            </a:extLst>
          </p:cNvPr>
          <p:cNvSpPr txBox="1"/>
          <p:nvPr/>
        </p:nvSpPr>
        <p:spPr>
          <a:xfrm>
            <a:off x="1103709" y="1628245"/>
            <a:ext cx="9471714" cy="4647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marL="308563" lvl="2" indent="0" defTabSz="850391">
              <a:spcBef>
                <a:spcPts val="900"/>
              </a:spcBef>
              <a:buClr>
                <a:srgbClr val="666666"/>
              </a:buClr>
              <a:buSzPct val="100000"/>
              <a:defRPr sz="2232">
                <a:solidFill>
                  <a:srgbClr val="666666"/>
                </a:solidFill>
              </a:defRPr>
            </a:pPr>
            <a:endParaRPr sz="1860" dirty="0"/>
          </a:p>
          <a:p>
            <a:pPr marL="541830" lvl="2" indent="-233267" defTabSz="850391">
              <a:spcBef>
                <a:spcPts val="900"/>
              </a:spcBef>
              <a:buClr>
                <a:srgbClr val="666666"/>
              </a:buClr>
              <a:buSzPct val="100000"/>
              <a:buFont typeface="Arial"/>
              <a:buChar char="−"/>
              <a:defRPr sz="2232">
                <a:solidFill>
                  <a:srgbClr val="666666"/>
                </a:solidFill>
              </a:defRPr>
            </a:pPr>
            <a:r>
              <a:rPr lang="en-US" dirty="0"/>
              <a:t>ESS Project Status</a:t>
            </a:r>
          </a:p>
          <a:p>
            <a:pPr marL="541830" lvl="2" indent="-233267" defTabSz="850391">
              <a:spcBef>
                <a:spcPts val="900"/>
              </a:spcBef>
              <a:buClr>
                <a:srgbClr val="666666"/>
              </a:buClr>
              <a:buSzPct val="100000"/>
              <a:buFont typeface="Arial"/>
              <a:buChar char="−"/>
              <a:defRPr sz="2232">
                <a:solidFill>
                  <a:srgbClr val="666666"/>
                </a:solidFill>
              </a:defRPr>
            </a:pPr>
            <a:endParaRPr lang="en-US" dirty="0"/>
          </a:p>
          <a:p>
            <a:pPr marL="541830" lvl="2" indent="-233267" defTabSz="850391">
              <a:spcBef>
                <a:spcPts val="900"/>
              </a:spcBef>
              <a:buClr>
                <a:srgbClr val="666666"/>
              </a:buClr>
              <a:buSzPct val="100000"/>
              <a:buFont typeface="Arial"/>
              <a:buChar char="−"/>
              <a:defRPr sz="2232">
                <a:solidFill>
                  <a:srgbClr val="666666"/>
                </a:solidFill>
              </a:defRPr>
            </a:pPr>
            <a:r>
              <a:rPr lang="en-US" dirty="0"/>
              <a:t>Motivation</a:t>
            </a:r>
          </a:p>
          <a:p>
            <a:pPr marL="541830" lvl="2" indent="-233267" defTabSz="850391">
              <a:spcBef>
                <a:spcPts val="900"/>
              </a:spcBef>
              <a:buClr>
                <a:srgbClr val="666666"/>
              </a:buClr>
              <a:buSzPct val="100000"/>
              <a:buFont typeface="Arial"/>
              <a:buChar char="−"/>
              <a:defRPr sz="2232">
                <a:solidFill>
                  <a:srgbClr val="666666"/>
                </a:solidFill>
              </a:defRPr>
            </a:pPr>
            <a:endParaRPr lang="en-US" dirty="0"/>
          </a:p>
          <a:p>
            <a:pPr marL="541830" lvl="2" indent="-233267" defTabSz="850391">
              <a:spcBef>
                <a:spcPts val="900"/>
              </a:spcBef>
              <a:buClr>
                <a:srgbClr val="666666"/>
              </a:buClr>
              <a:buSzPct val="100000"/>
              <a:buFont typeface="Arial"/>
              <a:buChar char="−"/>
              <a:defRPr sz="2232">
                <a:solidFill>
                  <a:srgbClr val="666666"/>
                </a:solidFill>
              </a:defRPr>
            </a:pPr>
            <a:r>
              <a:rPr lang="en-US" dirty="0"/>
              <a:t>Verification results </a:t>
            </a:r>
          </a:p>
          <a:p>
            <a:pPr marL="541830" lvl="2" indent="-233267" defTabSz="850391">
              <a:spcBef>
                <a:spcPts val="900"/>
              </a:spcBef>
              <a:buClr>
                <a:srgbClr val="666666"/>
              </a:buClr>
              <a:buSzPct val="100000"/>
              <a:buFont typeface="Arial"/>
              <a:buChar char="−"/>
              <a:defRPr sz="2232">
                <a:solidFill>
                  <a:srgbClr val="666666"/>
                </a:solidFill>
              </a:defRPr>
            </a:pPr>
            <a:endParaRPr lang="en-US" dirty="0"/>
          </a:p>
          <a:p>
            <a:pPr marL="541830" lvl="2" indent="-233267" defTabSz="850391">
              <a:spcBef>
                <a:spcPts val="900"/>
              </a:spcBef>
              <a:buClr>
                <a:srgbClr val="666666"/>
              </a:buClr>
              <a:buSzPct val="100000"/>
              <a:buFont typeface="Arial"/>
              <a:buChar char="−"/>
              <a:defRPr sz="2232">
                <a:solidFill>
                  <a:srgbClr val="666666"/>
                </a:solidFill>
              </a:defRPr>
            </a:pPr>
            <a:r>
              <a:rPr lang="en-US" dirty="0"/>
              <a:t>Potential application</a:t>
            </a:r>
          </a:p>
          <a:p>
            <a:pPr marL="541830" lvl="2" indent="-233267" defTabSz="850391">
              <a:spcBef>
                <a:spcPts val="900"/>
              </a:spcBef>
              <a:buClr>
                <a:srgbClr val="666666"/>
              </a:buClr>
              <a:buSzPct val="100000"/>
              <a:buFont typeface="Arial"/>
              <a:buChar char="−"/>
              <a:defRPr sz="2232">
                <a:solidFill>
                  <a:srgbClr val="666666"/>
                </a:solidFill>
              </a:defRPr>
            </a:pPr>
            <a:endParaRPr lang="en-US" dirty="0"/>
          </a:p>
          <a:p>
            <a:pPr marL="541830" lvl="2" indent="-233267" defTabSz="850391">
              <a:spcBef>
                <a:spcPts val="900"/>
              </a:spcBef>
              <a:buClr>
                <a:srgbClr val="666666"/>
              </a:buClr>
              <a:buSzPct val="100000"/>
              <a:buFont typeface="Arial"/>
              <a:buChar char="−"/>
              <a:defRPr sz="2232">
                <a:solidFill>
                  <a:srgbClr val="666666"/>
                </a:solidFill>
              </a:defRPr>
            </a:pPr>
            <a:r>
              <a:rPr lang="en-US" dirty="0"/>
              <a:t>Further plans</a:t>
            </a:r>
            <a:endParaRPr dirty="0"/>
          </a:p>
        </p:txBody>
      </p:sp>
    </p:spTree>
    <p:extLst>
      <p:ext uri="{BB962C8B-B14F-4D97-AF65-F5344CB8AC3E}">
        <p14:creationId xmlns:p14="http://schemas.microsoft.com/office/powerpoint/2010/main" val="84072657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Footer Placeholder 2"/>
          <p:cNvSpPr txBox="1"/>
          <p:nvPr/>
        </p:nvSpPr>
        <p:spPr>
          <a:xfrm>
            <a:off x="2098964" y="6548612"/>
            <a:ext cx="4229009"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 cap="all" spc="80">
                <a:solidFill>
                  <a:srgbClr val="CCCCCC"/>
                </a:solidFill>
              </a:defRPr>
            </a:lvl1pPr>
          </a:lstStyle>
          <a:p>
            <a:r>
              <a:t>PRESENTATION TITLE/FOOTER</a:t>
            </a:r>
          </a:p>
        </p:txBody>
      </p:sp>
      <p:sp>
        <p:nvSpPr>
          <p:cNvPr id="217" name="Title 1"/>
          <p:cNvSpPr txBox="1">
            <a:spLocks noGrp="1"/>
          </p:cNvSpPr>
          <p:nvPr>
            <p:ph type="title"/>
          </p:nvPr>
        </p:nvSpPr>
        <p:spPr>
          <a:xfrm>
            <a:off x="1103708" y="265373"/>
            <a:ext cx="9360001" cy="657339"/>
          </a:xfrm>
          <a:prstGeom prst="rect">
            <a:avLst/>
          </a:prstGeom>
        </p:spPr>
        <p:txBody>
          <a:bodyPr/>
          <a:lstStyle/>
          <a:p>
            <a:pPr defTabSz="896111">
              <a:defRPr sz="4116"/>
            </a:pPr>
            <a:r>
              <a:rPr lang="en-US" dirty="0"/>
              <a:t>Potential Applications</a:t>
            </a:r>
            <a:endParaRPr dirty="0"/>
          </a:p>
        </p:txBody>
      </p:sp>
      <p:sp>
        <p:nvSpPr>
          <p:cNvPr id="218" name="Slide Number Placeholder 3"/>
          <p:cNvSpPr txBox="1">
            <a:spLocks noGrp="1"/>
          </p:cNvSpPr>
          <p:nvPr>
            <p:ph type="sldNum" sz="quarter" idx="2"/>
          </p:nvPr>
        </p:nvSpPr>
        <p:spPr>
          <a:xfrm>
            <a:off x="11302120" y="6548612"/>
            <a:ext cx="17637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
        <p:nvSpPr>
          <p:cNvPr id="219" name="Text Placeholder 4"/>
          <p:cNvSpPr txBox="1">
            <a:spLocks noGrp="1"/>
          </p:cNvSpPr>
          <p:nvPr>
            <p:ph type="body" sz="quarter" idx="1"/>
          </p:nvPr>
        </p:nvSpPr>
        <p:spPr>
          <a:xfrm>
            <a:off x="1103708" y="931026"/>
            <a:ext cx="9360001" cy="507076"/>
          </a:xfrm>
          <a:prstGeom prst="rect">
            <a:avLst/>
          </a:prstGeom>
        </p:spPr>
        <p:txBody>
          <a:bodyPr/>
          <a:lstStyle/>
          <a:p>
            <a:r>
              <a:rPr lang="en-US" dirty="0"/>
              <a:t>Beam Trip and Its Recovery</a:t>
            </a:r>
            <a:endParaRPr dirty="0"/>
          </a:p>
        </p:txBody>
      </p:sp>
      <p:sp>
        <p:nvSpPr>
          <p:cNvPr id="221" name="Date Placeholder 6"/>
          <p:cNvSpPr txBox="1"/>
          <p:nvPr/>
        </p:nvSpPr>
        <p:spPr>
          <a:xfrm>
            <a:off x="1241366" y="6485112"/>
            <a:ext cx="741219"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 spc="80">
                <a:solidFill>
                  <a:srgbClr val="CCCCCC"/>
                </a:solidFill>
              </a:defRPr>
            </a:lvl1pPr>
          </a:lstStyle>
          <a:p>
            <a:r>
              <a:t>2023-10-13</a:t>
            </a:r>
          </a:p>
        </p:txBody>
      </p:sp>
      <p:pic>
        <p:nvPicPr>
          <p:cNvPr id="222" name="Picture 10" descr="Picture 10"/>
          <p:cNvPicPr>
            <a:picLocks noChangeAspect="1"/>
          </p:cNvPicPr>
          <p:nvPr/>
        </p:nvPicPr>
        <p:blipFill>
          <a:blip r:embed="rId2"/>
          <a:stretch>
            <a:fillRect/>
          </a:stretch>
        </p:blipFill>
        <p:spPr>
          <a:xfrm>
            <a:off x="6747857" y="3743214"/>
            <a:ext cx="3951612" cy="2370967"/>
          </a:xfrm>
          <a:prstGeom prst="rect">
            <a:avLst/>
          </a:prstGeom>
          <a:ln w="12700">
            <a:miter lim="400000"/>
          </a:ln>
        </p:spPr>
      </p:pic>
      <p:pic>
        <p:nvPicPr>
          <p:cNvPr id="224" name="Picture 14" descr="Picture 14"/>
          <p:cNvPicPr>
            <a:picLocks noChangeAspect="1"/>
          </p:cNvPicPr>
          <p:nvPr/>
        </p:nvPicPr>
        <p:blipFill>
          <a:blip r:embed="rId3"/>
          <a:stretch>
            <a:fillRect/>
          </a:stretch>
        </p:blipFill>
        <p:spPr>
          <a:xfrm>
            <a:off x="6747857" y="1453216"/>
            <a:ext cx="3861328" cy="2316797"/>
          </a:xfrm>
          <a:prstGeom prst="rect">
            <a:avLst/>
          </a:prstGeom>
          <a:ln w="12700">
            <a:miter lim="400000"/>
          </a:ln>
        </p:spPr>
      </p:pic>
      <p:graphicFrame>
        <p:nvGraphicFramePr>
          <p:cNvPr id="2" name="Table 7">
            <a:extLst>
              <a:ext uri="{FF2B5EF4-FFF2-40B4-BE49-F238E27FC236}">
                <a16:creationId xmlns:a16="http://schemas.microsoft.com/office/drawing/2014/main" id="{224DB571-46FA-CDDF-3B15-E4A6E2990BC3}"/>
              </a:ext>
            </a:extLst>
          </p:cNvPr>
          <p:cNvGraphicFramePr/>
          <p:nvPr>
            <p:extLst>
              <p:ext uri="{D42A27DB-BD31-4B8C-83A1-F6EECF244321}">
                <p14:modId xmlns:p14="http://schemas.microsoft.com/office/powerpoint/2010/main" val="3142547605"/>
              </p:ext>
            </p:extLst>
          </p:nvPr>
        </p:nvGraphicFramePr>
        <p:xfrm>
          <a:off x="966104" y="1502921"/>
          <a:ext cx="5261076" cy="2501920"/>
        </p:xfrm>
        <a:graphic>
          <a:graphicData uri="http://schemas.openxmlformats.org/drawingml/2006/table">
            <a:tbl>
              <a:tblPr firstRow="1" bandRow="1">
                <a:tableStyleId>{4C3C2611-4C71-4FC5-86AE-919BDF0F9419}</a:tableStyleId>
              </a:tblPr>
              <a:tblGrid>
                <a:gridCol w="1753692">
                  <a:extLst>
                    <a:ext uri="{9D8B030D-6E8A-4147-A177-3AD203B41FA5}">
                      <a16:colId xmlns:a16="http://schemas.microsoft.com/office/drawing/2014/main" val="20000"/>
                    </a:ext>
                  </a:extLst>
                </a:gridCol>
                <a:gridCol w="1753692">
                  <a:extLst>
                    <a:ext uri="{9D8B030D-6E8A-4147-A177-3AD203B41FA5}">
                      <a16:colId xmlns:a16="http://schemas.microsoft.com/office/drawing/2014/main" val="20001"/>
                    </a:ext>
                  </a:extLst>
                </a:gridCol>
                <a:gridCol w="1753692">
                  <a:extLst>
                    <a:ext uri="{9D8B030D-6E8A-4147-A177-3AD203B41FA5}">
                      <a16:colId xmlns:a16="http://schemas.microsoft.com/office/drawing/2014/main" val="20002"/>
                    </a:ext>
                  </a:extLst>
                </a:gridCol>
              </a:tblGrid>
              <a:tr h="642040">
                <a:tc>
                  <a:txBody>
                    <a:bodyPr/>
                    <a:lstStyle/>
                    <a:p>
                      <a:pPr algn="ctr">
                        <a:defRPr sz="1800" b="0">
                          <a:solidFill>
                            <a:srgbClr val="000000"/>
                          </a:solidFill>
                        </a:defRPr>
                      </a:pPr>
                      <a:r>
                        <a:rPr b="1">
                          <a:solidFill>
                            <a:srgbClr val="FFFFFF"/>
                          </a:solidFill>
                        </a:rPr>
                        <a:t>Overshoot at beam on</a:t>
                      </a:r>
                    </a:p>
                  </a:txBody>
                  <a:tcPr marL="45720" marR="45720" horzOverflow="overflow"/>
                </a:tc>
                <a:tc>
                  <a:txBody>
                    <a:bodyPr/>
                    <a:lstStyle/>
                    <a:p>
                      <a:pPr algn="ctr">
                        <a:defRPr sz="1800" b="0">
                          <a:solidFill>
                            <a:srgbClr val="000000"/>
                          </a:solidFill>
                        </a:defRPr>
                      </a:pPr>
                      <a:r>
                        <a:rPr b="1">
                          <a:solidFill>
                            <a:srgbClr val="FFFFFF"/>
                          </a:solidFill>
                        </a:rPr>
                        <a:t>62.5mA</a:t>
                      </a:r>
                    </a:p>
                  </a:txBody>
                  <a:tcPr marL="45720" marR="45720" horzOverflow="overflow"/>
                </a:tc>
                <a:tc>
                  <a:txBody>
                    <a:bodyPr/>
                    <a:lstStyle/>
                    <a:p>
                      <a:pPr algn="ctr">
                        <a:defRPr sz="1800" b="0">
                          <a:solidFill>
                            <a:srgbClr val="000000"/>
                          </a:solidFill>
                        </a:defRPr>
                      </a:pPr>
                      <a:r>
                        <a:rPr b="1">
                          <a:solidFill>
                            <a:srgbClr val="FFFFFF"/>
                          </a:solidFill>
                        </a:rPr>
                        <a:t>63.5mA</a:t>
                      </a:r>
                    </a:p>
                  </a:txBody>
                  <a:tcPr marL="45720" marR="45720" horzOverflow="overflow"/>
                </a:tc>
                <a:extLst>
                  <a:ext uri="{0D108BD9-81ED-4DB2-BD59-A6C34878D82A}">
                    <a16:rowId xmlns:a16="http://schemas.microsoft.com/office/drawing/2014/main" val="10000"/>
                  </a:ext>
                </a:extLst>
              </a:tr>
              <a:tr h="371976">
                <a:tc>
                  <a:txBody>
                    <a:bodyPr/>
                    <a:lstStyle/>
                    <a:p>
                      <a:pPr algn="ctr">
                        <a:defRPr sz="1800"/>
                      </a:pPr>
                      <a:r>
                        <a:t>RFQ</a:t>
                      </a:r>
                    </a:p>
                  </a:txBody>
                  <a:tcPr marL="45720" marR="45720" horzOverflow="overflow"/>
                </a:tc>
                <a:tc>
                  <a:txBody>
                    <a:bodyPr/>
                    <a:lstStyle/>
                    <a:p>
                      <a:pPr algn="ctr">
                        <a:defRPr sz="1800"/>
                      </a:pPr>
                      <a:r>
                        <a:t>5%</a:t>
                      </a:r>
                    </a:p>
                  </a:txBody>
                  <a:tcPr marL="45720" marR="45720" horzOverflow="overflow"/>
                </a:tc>
                <a:tc>
                  <a:txBody>
                    <a:bodyPr/>
                    <a:lstStyle/>
                    <a:p>
                      <a:pPr algn="ctr">
                        <a:defRPr sz="1800"/>
                      </a:pPr>
                      <a:r>
                        <a:t>5%</a:t>
                      </a:r>
                    </a:p>
                  </a:txBody>
                  <a:tcPr marL="45720" marR="45720" horzOverflow="overflow"/>
                </a:tc>
                <a:extLst>
                  <a:ext uri="{0D108BD9-81ED-4DB2-BD59-A6C34878D82A}">
                    <a16:rowId xmlns:a16="http://schemas.microsoft.com/office/drawing/2014/main" val="10001"/>
                  </a:ext>
                </a:extLst>
              </a:tr>
              <a:tr h="371976">
                <a:tc>
                  <a:txBody>
                    <a:bodyPr/>
                    <a:lstStyle/>
                    <a:p>
                      <a:pPr algn="ctr">
                        <a:defRPr sz="1800"/>
                      </a:pPr>
                      <a:r>
                        <a:t>DTL1</a:t>
                      </a:r>
                    </a:p>
                  </a:txBody>
                  <a:tcPr marL="45720" marR="45720" horzOverflow="overflow"/>
                </a:tc>
                <a:tc>
                  <a:txBody>
                    <a:bodyPr/>
                    <a:lstStyle/>
                    <a:p>
                      <a:pPr algn="ctr">
                        <a:defRPr sz="1800"/>
                      </a:pPr>
                      <a:r>
                        <a:t>9%</a:t>
                      </a:r>
                    </a:p>
                  </a:txBody>
                  <a:tcPr marL="45720" marR="45720" horzOverflow="overflow"/>
                </a:tc>
                <a:tc>
                  <a:txBody>
                    <a:bodyPr/>
                    <a:lstStyle/>
                    <a:p>
                      <a:pPr algn="ctr">
                        <a:defRPr sz="1800"/>
                      </a:pPr>
                      <a:r>
                        <a:t>11%</a:t>
                      </a:r>
                    </a:p>
                  </a:txBody>
                  <a:tcPr marL="45720" marR="45720" horzOverflow="overflow"/>
                </a:tc>
                <a:extLst>
                  <a:ext uri="{0D108BD9-81ED-4DB2-BD59-A6C34878D82A}">
                    <a16:rowId xmlns:a16="http://schemas.microsoft.com/office/drawing/2014/main" val="10002"/>
                  </a:ext>
                </a:extLst>
              </a:tr>
              <a:tr h="371976">
                <a:tc>
                  <a:txBody>
                    <a:bodyPr/>
                    <a:lstStyle/>
                    <a:p>
                      <a:pPr algn="ctr">
                        <a:defRPr sz="1800"/>
                      </a:pPr>
                      <a:r>
                        <a:t>DTL2</a:t>
                      </a:r>
                    </a:p>
                  </a:txBody>
                  <a:tcPr marL="45720" marR="45720" horzOverflow="overflow"/>
                </a:tc>
                <a:tc>
                  <a:txBody>
                    <a:bodyPr/>
                    <a:lstStyle/>
                    <a:p>
                      <a:pPr algn="ctr">
                        <a:defRPr sz="1800"/>
                      </a:pPr>
                      <a:r>
                        <a:t>8%</a:t>
                      </a:r>
                    </a:p>
                  </a:txBody>
                  <a:tcPr marL="45720" marR="45720" horzOverflow="overflow"/>
                </a:tc>
                <a:tc>
                  <a:txBody>
                    <a:bodyPr/>
                    <a:lstStyle/>
                    <a:p>
                      <a:pPr algn="ctr">
                        <a:defRPr sz="1800"/>
                      </a:pPr>
                      <a:r>
                        <a:t>8%</a:t>
                      </a:r>
                    </a:p>
                  </a:txBody>
                  <a:tcPr marL="45720" marR="45720" horzOverflow="overflow"/>
                </a:tc>
                <a:extLst>
                  <a:ext uri="{0D108BD9-81ED-4DB2-BD59-A6C34878D82A}">
                    <a16:rowId xmlns:a16="http://schemas.microsoft.com/office/drawing/2014/main" val="10003"/>
                  </a:ext>
                </a:extLst>
              </a:tr>
              <a:tr h="371976">
                <a:tc>
                  <a:txBody>
                    <a:bodyPr/>
                    <a:lstStyle/>
                    <a:p>
                      <a:pPr algn="ctr">
                        <a:defRPr sz="1800"/>
                      </a:pPr>
                      <a:r>
                        <a:t>DTL3</a:t>
                      </a:r>
                    </a:p>
                  </a:txBody>
                  <a:tcPr marL="45720" marR="45720" horzOverflow="overflow"/>
                </a:tc>
                <a:tc>
                  <a:txBody>
                    <a:bodyPr/>
                    <a:lstStyle/>
                    <a:p>
                      <a:pPr algn="ctr">
                        <a:defRPr sz="1800"/>
                      </a:pPr>
                      <a:r>
                        <a:t>8%</a:t>
                      </a:r>
                    </a:p>
                  </a:txBody>
                  <a:tcPr marL="45720" marR="45720" horzOverflow="overflow"/>
                </a:tc>
                <a:tc>
                  <a:txBody>
                    <a:bodyPr/>
                    <a:lstStyle/>
                    <a:p>
                      <a:pPr algn="ctr">
                        <a:defRPr sz="1800"/>
                      </a:pPr>
                      <a:r>
                        <a:rPr dirty="0"/>
                        <a:t>8%</a:t>
                      </a:r>
                    </a:p>
                  </a:txBody>
                  <a:tcPr marL="45720" marR="45720" horzOverflow="overflow"/>
                </a:tc>
                <a:extLst>
                  <a:ext uri="{0D108BD9-81ED-4DB2-BD59-A6C34878D82A}">
                    <a16:rowId xmlns:a16="http://schemas.microsoft.com/office/drawing/2014/main" val="10004"/>
                  </a:ext>
                </a:extLst>
              </a:tr>
              <a:tr h="371976">
                <a:tc>
                  <a:txBody>
                    <a:bodyPr/>
                    <a:lstStyle/>
                    <a:p>
                      <a:pPr algn="ctr">
                        <a:defRPr sz="1800"/>
                      </a:pPr>
                      <a:r>
                        <a:rPr dirty="0"/>
                        <a:t>DTL4</a:t>
                      </a:r>
                    </a:p>
                  </a:txBody>
                  <a:tcPr marL="45720" marR="45720" horzOverflow="overflow"/>
                </a:tc>
                <a:tc>
                  <a:txBody>
                    <a:bodyPr/>
                    <a:lstStyle/>
                    <a:p>
                      <a:pPr algn="ctr">
                        <a:defRPr sz="1800"/>
                      </a:pPr>
                      <a:r>
                        <a:rPr dirty="0"/>
                        <a:t>7%</a:t>
                      </a:r>
                    </a:p>
                  </a:txBody>
                  <a:tcPr marL="45720" marR="45720" horzOverflow="overflow"/>
                </a:tc>
                <a:tc>
                  <a:txBody>
                    <a:bodyPr/>
                    <a:lstStyle/>
                    <a:p>
                      <a:pPr algn="ctr">
                        <a:defRPr sz="1800"/>
                      </a:pPr>
                      <a:r>
                        <a:rPr dirty="0"/>
                        <a:t>7%</a:t>
                      </a:r>
                    </a:p>
                  </a:txBody>
                  <a:tcPr marL="45720" marR="45720" horzOverflow="overflow"/>
                </a:tc>
                <a:extLst>
                  <a:ext uri="{0D108BD9-81ED-4DB2-BD59-A6C34878D82A}">
                    <a16:rowId xmlns:a16="http://schemas.microsoft.com/office/drawing/2014/main" val="10005"/>
                  </a:ext>
                </a:extLst>
              </a:tr>
            </a:tbl>
          </a:graphicData>
        </a:graphic>
      </p:graphicFrame>
      <p:sp>
        <p:nvSpPr>
          <p:cNvPr id="3" name="TextBox 9">
            <a:extLst>
              <a:ext uri="{FF2B5EF4-FFF2-40B4-BE49-F238E27FC236}">
                <a16:creationId xmlns:a16="http://schemas.microsoft.com/office/drawing/2014/main" id="{56900962-458D-18F0-B1E9-E010FC1F45A6}"/>
              </a:ext>
            </a:extLst>
          </p:cNvPr>
          <p:cNvSpPr txBox="1"/>
          <p:nvPr/>
        </p:nvSpPr>
        <p:spPr>
          <a:xfrm>
            <a:off x="639310" y="4476507"/>
            <a:ext cx="5914664" cy="18774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buSzPct val="100000"/>
            </a:pPr>
            <a:r>
              <a:rPr lang="en-US" sz="1800" dirty="0">
                <a:solidFill>
                  <a:srgbClr val="FF0000"/>
                </a:solidFill>
              </a:rPr>
              <a:t>Challenging for multiple cavities/cryomodules operation</a:t>
            </a:r>
            <a:endParaRPr lang="en-GB" sz="1400" dirty="0">
              <a:solidFill>
                <a:srgbClr val="FF0000"/>
              </a:solidFill>
            </a:endParaRPr>
          </a:p>
          <a:p>
            <a:pPr marL="285750" lvl="8" indent="-285750">
              <a:buSzPct val="100000"/>
              <a:buFont typeface="Arial" panose="020B0604020202020204" pitchFamily="34" charset="0"/>
              <a:buChar char="•"/>
            </a:pPr>
            <a:r>
              <a:rPr lang="en-GB" sz="1400" dirty="0"/>
              <a:t>Re-synchronization and phase and energy-gain control</a:t>
            </a:r>
          </a:p>
          <a:p>
            <a:pPr marL="285750" lvl="2" indent="-285750">
              <a:buSzPct val="100000"/>
              <a:buFont typeface="Arial"/>
              <a:buChar char="•"/>
            </a:pPr>
            <a:r>
              <a:rPr lang="en-GB" sz="1400" dirty="0"/>
              <a:t>Complex feedback and adaptive feedforward dynamics and reconfiguration</a:t>
            </a:r>
          </a:p>
          <a:p>
            <a:pPr marL="285750" indent="-285750">
              <a:buSzPct val="100000"/>
              <a:buFont typeface="Arial"/>
              <a:buChar char="•"/>
            </a:pPr>
            <a:r>
              <a:rPr lang="en-GB" sz="1400" dirty="0"/>
              <a:t>Cascading effect of overcompensation and instability in downstream cavities</a:t>
            </a:r>
            <a:endParaRPr lang="en-SE" sz="1400" dirty="0"/>
          </a:p>
          <a:p>
            <a:pPr marL="285750" indent="-285750">
              <a:buSzPct val="100000"/>
              <a:buFont typeface="Arial"/>
              <a:buChar char="•"/>
            </a:pPr>
            <a:r>
              <a:rPr lang="en-SE" sz="1400" dirty="0"/>
              <a:t>Ability to detect beam trip, disclose beam information (status, phase, current, energy gain, etc) is essential (being developed at ESS)</a:t>
            </a:r>
            <a:endParaRPr sz="1400" dirty="0"/>
          </a:p>
        </p:txBody>
      </p:sp>
      <p:sp>
        <p:nvSpPr>
          <p:cNvPr id="8" name="TextBox 7">
            <a:extLst>
              <a:ext uri="{FF2B5EF4-FFF2-40B4-BE49-F238E27FC236}">
                <a16:creationId xmlns:a16="http://schemas.microsoft.com/office/drawing/2014/main" id="{ADB33C8D-3925-2FF3-9104-F9E9E3D793D5}"/>
              </a:ext>
            </a:extLst>
          </p:cNvPr>
          <p:cNvSpPr txBox="1"/>
          <p:nvPr/>
        </p:nvSpPr>
        <p:spPr>
          <a:xfrm>
            <a:off x="893022" y="4004841"/>
            <a:ext cx="5611950"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buSzPct val="100000"/>
            </a:pPr>
            <a:r>
              <a:rPr lang="en-GB" sz="1200" dirty="0"/>
              <a:t>* for SRF cavity, simulated beam tried in TS2 and overshoot ~5% in 20mA</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Footer Placeholder 2"/>
          <p:cNvSpPr txBox="1"/>
          <p:nvPr/>
        </p:nvSpPr>
        <p:spPr>
          <a:xfrm>
            <a:off x="2098964" y="6548612"/>
            <a:ext cx="4229009" cy="218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800" cap="all" spc="80">
                <a:solidFill>
                  <a:srgbClr val="CCCCCC"/>
                </a:solidFill>
              </a:defRPr>
            </a:lvl1pPr>
          </a:lstStyle>
          <a:p>
            <a:r>
              <a:t>PRESENTATION TITLE/FOOTER</a:t>
            </a:r>
          </a:p>
        </p:txBody>
      </p:sp>
      <p:sp>
        <p:nvSpPr>
          <p:cNvPr id="217" name="Title 1"/>
          <p:cNvSpPr txBox="1">
            <a:spLocks noGrp="1"/>
          </p:cNvSpPr>
          <p:nvPr>
            <p:ph type="title"/>
          </p:nvPr>
        </p:nvSpPr>
        <p:spPr>
          <a:xfrm>
            <a:off x="1103708" y="265373"/>
            <a:ext cx="9360001" cy="657339"/>
          </a:xfrm>
          <a:prstGeom prst="rect">
            <a:avLst/>
          </a:prstGeom>
        </p:spPr>
        <p:txBody>
          <a:bodyPr/>
          <a:lstStyle/>
          <a:p>
            <a:pPr defTabSz="896111">
              <a:defRPr sz="4116"/>
            </a:pPr>
            <a:r>
              <a:rPr lang="en-US" dirty="0"/>
              <a:t>Potential Applications</a:t>
            </a:r>
            <a:endParaRPr dirty="0"/>
          </a:p>
        </p:txBody>
      </p:sp>
      <p:sp>
        <p:nvSpPr>
          <p:cNvPr id="218" name="Slide Number Placeholder 3"/>
          <p:cNvSpPr txBox="1">
            <a:spLocks noGrp="1"/>
          </p:cNvSpPr>
          <p:nvPr>
            <p:ph type="sldNum" sz="quarter" idx="2"/>
          </p:nvPr>
        </p:nvSpPr>
        <p:spPr>
          <a:xfrm>
            <a:off x="11302120" y="6548612"/>
            <a:ext cx="176372" cy="2184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219" name="Text Placeholder 4"/>
          <p:cNvSpPr txBox="1">
            <a:spLocks noGrp="1"/>
          </p:cNvSpPr>
          <p:nvPr>
            <p:ph type="body" sz="quarter" idx="1"/>
          </p:nvPr>
        </p:nvSpPr>
        <p:spPr>
          <a:xfrm>
            <a:off x="1103708" y="931026"/>
            <a:ext cx="9360001" cy="507076"/>
          </a:xfrm>
          <a:prstGeom prst="rect">
            <a:avLst/>
          </a:prstGeom>
        </p:spPr>
        <p:txBody>
          <a:bodyPr/>
          <a:lstStyle/>
          <a:p>
            <a:r>
              <a:rPr lang="en-US" dirty="0"/>
              <a:t>Energy Gain and Power Transfer between Beam and Cavity</a:t>
            </a:r>
          </a:p>
        </p:txBody>
      </p:sp>
      <p:sp>
        <p:nvSpPr>
          <p:cNvPr id="221" name="Date Placeholder 6"/>
          <p:cNvSpPr txBox="1"/>
          <p:nvPr/>
        </p:nvSpPr>
        <p:spPr>
          <a:xfrm>
            <a:off x="1241366" y="6485112"/>
            <a:ext cx="741219" cy="34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defRPr sz="800" spc="80">
                <a:solidFill>
                  <a:srgbClr val="CCCCCC"/>
                </a:solidFill>
              </a:defRPr>
            </a:lvl1pPr>
          </a:lstStyle>
          <a:p>
            <a:r>
              <a:t>2023-10-13</a:t>
            </a:r>
          </a:p>
        </p:txBody>
      </p:sp>
      <p:sp>
        <p:nvSpPr>
          <p:cNvPr id="3" name="TextBox 9">
            <a:extLst>
              <a:ext uri="{FF2B5EF4-FFF2-40B4-BE49-F238E27FC236}">
                <a16:creationId xmlns:a16="http://schemas.microsoft.com/office/drawing/2014/main" id="{56900962-458D-18F0-B1E9-E010FC1F45A6}"/>
              </a:ext>
            </a:extLst>
          </p:cNvPr>
          <p:cNvSpPr txBox="1"/>
          <p:nvPr/>
        </p:nvSpPr>
        <p:spPr>
          <a:xfrm>
            <a:off x="639310" y="4284396"/>
            <a:ext cx="6097156" cy="17235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buSzPct val="100000"/>
            </a:pPr>
            <a:r>
              <a:rPr lang="en-US" sz="1800" dirty="0">
                <a:solidFill>
                  <a:schemeClr val="accent1"/>
                </a:solidFill>
              </a:rPr>
              <a:t>Powerful diagnostics for beam energy gain during commissioning and operation</a:t>
            </a:r>
            <a:endParaRPr lang="en-US" sz="1400" dirty="0"/>
          </a:p>
          <a:p>
            <a:pPr marL="285750" lvl="8" indent="-285750">
              <a:buSzPct val="100000"/>
              <a:buFont typeface="Arial" panose="020B0604020202020204" pitchFamily="34" charset="0"/>
              <a:buChar char="•"/>
            </a:pPr>
            <a:r>
              <a:rPr lang="en-US" sz="1400" dirty="0"/>
              <a:t>Easy to implement (</a:t>
            </a:r>
            <a:r>
              <a:rPr lang="en-US" sz="1400" dirty="0">
                <a:solidFill>
                  <a:srgbClr val="FF0000"/>
                </a:solidFill>
              </a:rPr>
              <a:t>but need to know beam current in advance!)</a:t>
            </a:r>
            <a:endParaRPr lang="en-US" sz="1400" dirty="0">
              <a:solidFill>
                <a:schemeClr val="tx1"/>
              </a:solidFill>
            </a:endParaRPr>
          </a:p>
          <a:p>
            <a:pPr marL="285750" lvl="8" indent="-285750">
              <a:buSzPct val="100000"/>
              <a:buFont typeface="Arial" panose="020B0604020202020204" pitchFamily="34" charset="0"/>
              <a:buChar char="•"/>
            </a:pPr>
            <a:r>
              <a:rPr lang="en-US" sz="1400" dirty="0">
                <a:solidFill>
                  <a:schemeClr val="tx1"/>
                </a:solidFill>
              </a:rPr>
              <a:t>Precise RF power calibration are extremely important here</a:t>
            </a:r>
          </a:p>
          <a:p>
            <a:pPr marL="285750" lvl="8" indent="-285750">
              <a:buSzPct val="100000"/>
              <a:buFont typeface="Arial" panose="020B0604020202020204" pitchFamily="34" charset="0"/>
              <a:buChar char="•"/>
            </a:pPr>
            <a:r>
              <a:rPr lang="en-US" sz="1400" dirty="0">
                <a:solidFill>
                  <a:schemeClr val="tx1"/>
                </a:solidFill>
              </a:rPr>
              <a:t>Can be used for cross-checking RF based power calibration</a:t>
            </a:r>
          </a:p>
          <a:p>
            <a:pPr marL="285750" lvl="8" indent="-285750">
              <a:buSzPct val="100000"/>
              <a:buFont typeface="Arial" panose="020B0604020202020204" pitchFamily="34" charset="0"/>
              <a:buChar char="•"/>
            </a:pPr>
            <a:r>
              <a:rPr lang="en-US" sz="1400" dirty="0">
                <a:solidFill>
                  <a:schemeClr val="tx1"/>
                </a:solidFill>
              </a:rPr>
              <a:t>Useful in re-configure the </a:t>
            </a:r>
            <a:r>
              <a:rPr lang="en-US" sz="1400" dirty="0" err="1">
                <a:solidFill>
                  <a:schemeClr val="tx1"/>
                </a:solidFill>
              </a:rPr>
              <a:t>linac</a:t>
            </a:r>
            <a:r>
              <a:rPr lang="en-US" sz="1400" dirty="0">
                <a:solidFill>
                  <a:schemeClr val="tx1"/>
                </a:solidFill>
              </a:rPr>
              <a:t> in fast-fault recovery</a:t>
            </a:r>
          </a:p>
          <a:p>
            <a:pPr marL="285750" lvl="8" indent="-285750">
              <a:buSzPct val="100000"/>
              <a:buFont typeface="Arial" panose="020B0604020202020204" pitchFamily="34" charset="0"/>
              <a:buChar char="•"/>
            </a:pPr>
            <a:endParaRPr sz="1400" dirty="0">
              <a:solidFill>
                <a:schemeClr val="tx1"/>
              </a:solidFill>
            </a:endParaRPr>
          </a:p>
        </p:txBody>
      </p:sp>
      <p:pic>
        <p:nvPicPr>
          <p:cNvPr id="4" name="Picture 3">
            <a:extLst>
              <a:ext uri="{FF2B5EF4-FFF2-40B4-BE49-F238E27FC236}">
                <a16:creationId xmlns:a16="http://schemas.microsoft.com/office/drawing/2014/main" id="{9D907FC4-F1A6-FD8F-C04B-6993DB997B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974" y="1484034"/>
            <a:ext cx="4990665" cy="3400736"/>
          </a:xfrm>
          <a:prstGeom prst="rect">
            <a:avLst/>
          </a:prstGeom>
        </p:spPr>
      </p:pic>
      <p:graphicFrame>
        <p:nvGraphicFramePr>
          <p:cNvPr id="5" name="Table 4">
            <a:extLst>
              <a:ext uri="{FF2B5EF4-FFF2-40B4-BE49-F238E27FC236}">
                <a16:creationId xmlns:a16="http://schemas.microsoft.com/office/drawing/2014/main" id="{A5E1A75C-1350-C8D6-D5DF-CB68F3E3D162}"/>
              </a:ext>
            </a:extLst>
          </p:cNvPr>
          <p:cNvGraphicFramePr>
            <a:graphicFrameLocks noGrp="1"/>
          </p:cNvGraphicFramePr>
          <p:nvPr>
            <p:extLst>
              <p:ext uri="{D42A27DB-BD31-4B8C-83A1-F6EECF244321}">
                <p14:modId xmlns:p14="http://schemas.microsoft.com/office/powerpoint/2010/main" val="635277977"/>
              </p:ext>
            </p:extLst>
          </p:nvPr>
        </p:nvGraphicFramePr>
        <p:xfrm>
          <a:off x="1103708" y="1698689"/>
          <a:ext cx="5200650" cy="2262428"/>
        </p:xfrm>
        <a:graphic>
          <a:graphicData uri="http://schemas.openxmlformats.org/drawingml/2006/table">
            <a:tbl>
              <a:tblPr firstRow="1" firstCol="1" bandRow="1">
                <a:tableStyleId>{5940675A-B579-460E-94D1-54222C63F5DA}</a:tableStyleId>
              </a:tblPr>
              <a:tblGrid>
                <a:gridCol w="2102479">
                  <a:extLst>
                    <a:ext uri="{9D8B030D-6E8A-4147-A177-3AD203B41FA5}">
                      <a16:colId xmlns:a16="http://schemas.microsoft.com/office/drawing/2014/main" val="3518632710"/>
                    </a:ext>
                  </a:extLst>
                </a:gridCol>
                <a:gridCol w="775504">
                  <a:extLst>
                    <a:ext uri="{9D8B030D-6E8A-4147-A177-3AD203B41FA5}">
                      <a16:colId xmlns:a16="http://schemas.microsoft.com/office/drawing/2014/main" val="3449659624"/>
                    </a:ext>
                  </a:extLst>
                </a:gridCol>
                <a:gridCol w="787079">
                  <a:extLst>
                    <a:ext uri="{9D8B030D-6E8A-4147-A177-3AD203B41FA5}">
                      <a16:colId xmlns:a16="http://schemas.microsoft.com/office/drawing/2014/main" val="2844372896"/>
                    </a:ext>
                  </a:extLst>
                </a:gridCol>
                <a:gridCol w="752354">
                  <a:extLst>
                    <a:ext uri="{9D8B030D-6E8A-4147-A177-3AD203B41FA5}">
                      <a16:colId xmlns:a16="http://schemas.microsoft.com/office/drawing/2014/main" val="690940839"/>
                    </a:ext>
                  </a:extLst>
                </a:gridCol>
                <a:gridCol w="783234">
                  <a:extLst>
                    <a:ext uri="{9D8B030D-6E8A-4147-A177-3AD203B41FA5}">
                      <a16:colId xmlns:a16="http://schemas.microsoft.com/office/drawing/2014/main" val="1089610282"/>
                    </a:ext>
                  </a:extLst>
                </a:gridCol>
              </a:tblGrid>
              <a:tr h="333230">
                <a:tc>
                  <a:txBody>
                    <a:bodyPr/>
                    <a:lstStyle/>
                    <a:p>
                      <a:pPr algn="just">
                        <a:lnSpc>
                          <a:spcPct val="150000"/>
                        </a:lnSpc>
                      </a:pPr>
                      <a:r>
                        <a:rPr lang="en-US" sz="1200">
                          <a:effectLst/>
                        </a:rPr>
                        <a:t> </a:t>
                      </a:r>
                      <a:endParaRPr lang="en-SE" sz="120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200">
                          <a:effectLst/>
                        </a:rPr>
                        <a:t>DTL1 </a:t>
                      </a:r>
                      <a:endParaRPr lang="en-SE" sz="120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200">
                          <a:effectLst/>
                        </a:rPr>
                        <a:t>DTL2 </a:t>
                      </a:r>
                      <a:endParaRPr lang="en-SE" sz="120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200">
                          <a:effectLst/>
                        </a:rPr>
                        <a:t>DTL3 </a:t>
                      </a:r>
                      <a:endParaRPr lang="en-SE" sz="120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200">
                          <a:effectLst/>
                        </a:rPr>
                        <a:t>DTL4 </a:t>
                      </a:r>
                      <a:endParaRPr lang="en-SE" sz="120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67351756"/>
                  </a:ext>
                </a:extLst>
              </a:tr>
              <a:tr h="333230">
                <a:tc>
                  <a:txBody>
                    <a:bodyPr/>
                    <a:lstStyle/>
                    <a:p>
                      <a:pPr algn="just">
                        <a:lnSpc>
                          <a:spcPct val="150000"/>
                        </a:lnSpc>
                      </a:pPr>
                      <a:r>
                        <a:rPr lang="en-US" sz="1200">
                          <a:effectLst/>
                        </a:rPr>
                        <a:t>Measured power delivered to beam / kW </a:t>
                      </a:r>
                      <a:endParaRPr lang="en-SE" sz="120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200">
                          <a:effectLst/>
                        </a:rPr>
                        <a:t>1113</a:t>
                      </a:r>
                      <a:endParaRPr lang="en-SE" sz="120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200">
                          <a:effectLst/>
                        </a:rPr>
                        <a:t>1169</a:t>
                      </a:r>
                      <a:endParaRPr lang="en-SE" sz="120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200">
                          <a:effectLst/>
                        </a:rPr>
                        <a:t>1075</a:t>
                      </a:r>
                      <a:endParaRPr lang="en-SE" sz="120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200">
                          <a:effectLst/>
                        </a:rPr>
                        <a:t>1096</a:t>
                      </a:r>
                      <a:endParaRPr lang="en-SE" sz="120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42819544"/>
                  </a:ext>
                </a:extLst>
              </a:tr>
              <a:tr h="704249">
                <a:tc>
                  <a:txBody>
                    <a:bodyPr/>
                    <a:lstStyle/>
                    <a:p>
                      <a:pPr algn="just">
                        <a:lnSpc>
                          <a:spcPct val="150000"/>
                        </a:lnSpc>
                      </a:pPr>
                      <a:r>
                        <a:rPr lang="en-US" sz="1200">
                          <a:effectLst/>
                        </a:rPr>
                        <a:t>Design power for beam energy gain / kW</a:t>
                      </a:r>
                      <a:endParaRPr lang="en-SE" sz="120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200">
                          <a:effectLst/>
                        </a:rPr>
                        <a:t>1103</a:t>
                      </a:r>
                      <a:endParaRPr lang="en-SE" sz="120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200">
                          <a:effectLst/>
                        </a:rPr>
                        <a:t>1113</a:t>
                      </a:r>
                      <a:endParaRPr lang="en-SE" sz="120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200">
                          <a:effectLst/>
                        </a:rPr>
                        <a:t>1103</a:t>
                      </a:r>
                      <a:endParaRPr lang="en-SE" sz="120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200">
                          <a:effectLst/>
                        </a:rPr>
                        <a:t>1103</a:t>
                      </a:r>
                      <a:endParaRPr lang="en-SE" sz="120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27910342"/>
                  </a:ext>
                </a:extLst>
              </a:tr>
              <a:tr h="704249">
                <a:tc>
                  <a:txBody>
                    <a:bodyPr/>
                    <a:lstStyle/>
                    <a:p>
                      <a:pPr algn="just">
                        <a:lnSpc>
                          <a:spcPct val="150000"/>
                        </a:lnSpc>
                      </a:pPr>
                      <a:r>
                        <a:rPr lang="en-US" sz="1200" dirty="0">
                          <a:effectLst/>
                        </a:rPr>
                        <a:t>Discrepancy between measurement and design</a:t>
                      </a:r>
                      <a:endParaRPr lang="en-SE"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200">
                          <a:effectLst/>
                        </a:rPr>
                        <a:t>0.91%</a:t>
                      </a:r>
                      <a:endParaRPr lang="en-SE" sz="120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200">
                          <a:effectLst/>
                        </a:rPr>
                        <a:t>5%</a:t>
                      </a:r>
                      <a:endParaRPr lang="en-SE" sz="120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200">
                          <a:effectLst/>
                        </a:rPr>
                        <a:t>-2.5%</a:t>
                      </a:r>
                      <a:endParaRPr lang="en-SE" sz="120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tc>
                  <a:txBody>
                    <a:bodyPr/>
                    <a:lstStyle/>
                    <a:p>
                      <a:pPr algn="just">
                        <a:lnSpc>
                          <a:spcPct val="150000"/>
                        </a:lnSpc>
                      </a:pPr>
                      <a:r>
                        <a:rPr lang="en-US" sz="1200" dirty="0">
                          <a:effectLst/>
                        </a:rPr>
                        <a:t>-0.6%</a:t>
                      </a:r>
                      <a:endParaRPr lang="en-SE" sz="12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849534639"/>
                  </a:ext>
                </a:extLst>
              </a:tr>
            </a:tbl>
          </a:graphicData>
        </a:graphic>
      </p:graphicFrame>
    </p:spTree>
    <p:extLst>
      <p:ext uri="{BB962C8B-B14F-4D97-AF65-F5344CB8AC3E}">
        <p14:creationId xmlns:p14="http://schemas.microsoft.com/office/powerpoint/2010/main" val="3936157077"/>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Footer Placeholder 2"/>
          <p:cNvSpPr txBox="1"/>
          <p:nvPr/>
        </p:nvSpPr>
        <p:spPr>
          <a:xfrm>
            <a:off x="2098964" y="6548612"/>
            <a:ext cx="4229009"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 cap="all" spc="80">
                <a:solidFill>
                  <a:srgbClr val="CCCCCC"/>
                </a:solidFill>
              </a:defRPr>
            </a:lvl1pPr>
          </a:lstStyle>
          <a:p>
            <a:r>
              <a:t>PRESENTATION TITLE/FOOTER</a:t>
            </a:r>
          </a:p>
        </p:txBody>
      </p:sp>
      <p:sp>
        <p:nvSpPr>
          <p:cNvPr id="217" name="Title 1"/>
          <p:cNvSpPr txBox="1">
            <a:spLocks noGrp="1"/>
          </p:cNvSpPr>
          <p:nvPr>
            <p:ph type="title"/>
          </p:nvPr>
        </p:nvSpPr>
        <p:spPr>
          <a:xfrm>
            <a:off x="1103708" y="265373"/>
            <a:ext cx="9360001" cy="657339"/>
          </a:xfrm>
          <a:prstGeom prst="rect">
            <a:avLst/>
          </a:prstGeom>
        </p:spPr>
        <p:txBody>
          <a:bodyPr/>
          <a:lstStyle/>
          <a:p>
            <a:pPr defTabSz="896111">
              <a:defRPr sz="4116"/>
            </a:pPr>
            <a:r>
              <a:rPr lang="en-US" dirty="0"/>
              <a:t>Potential Applications</a:t>
            </a:r>
            <a:endParaRPr dirty="0"/>
          </a:p>
        </p:txBody>
      </p:sp>
      <p:sp>
        <p:nvSpPr>
          <p:cNvPr id="218" name="Slide Number Placeholder 3"/>
          <p:cNvSpPr txBox="1">
            <a:spLocks noGrp="1"/>
          </p:cNvSpPr>
          <p:nvPr>
            <p:ph type="sldNum" sz="quarter" idx="2"/>
          </p:nvPr>
        </p:nvSpPr>
        <p:spPr>
          <a:xfrm>
            <a:off x="11302120" y="6548612"/>
            <a:ext cx="17637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219" name="Text Placeholder 4"/>
          <p:cNvSpPr txBox="1">
            <a:spLocks noGrp="1"/>
          </p:cNvSpPr>
          <p:nvPr>
            <p:ph type="body" sz="quarter" idx="1"/>
          </p:nvPr>
        </p:nvSpPr>
        <p:spPr>
          <a:xfrm>
            <a:off x="1103708" y="931026"/>
            <a:ext cx="9360001" cy="507076"/>
          </a:xfrm>
          <a:prstGeom prst="rect">
            <a:avLst/>
          </a:prstGeom>
        </p:spPr>
        <p:txBody>
          <a:bodyPr/>
          <a:lstStyle/>
          <a:p>
            <a:r>
              <a:rPr lang="en-US" sz="1800" dirty="0">
                <a:effectLst/>
                <a:latin typeface="Times New Roman" panose="02020603050405020304" pitchFamily="18" charset="0"/>
                <a:ea typeface="DengXian" panose="02010600030101010101" pitchFamily="2" charset="-122"/>
              </a:rPr>
              <a:t>P</a:t>
            </a:r>
            <a:r>
              <a:rPr lang="en-SE" sz="1800" dirty="0">
                <a:effectLst/>
                <a:latin typeface="Times New Roman" panose="02020603050405020304" pitchFamily="18" charset="0"/>
                <a:ea typeface="DengXian" panose="02010600030101010101" pitchFamily="2" charset="-122"/>
              </a:rPr>
              <a:t>ioneering Innovative Accelerator Applications</a:t>
            </a:r>
            <a:endParaRPr lang="en-US" dirty="0"/>
          </a:p>
        </p:txBody>
      </p:sp>
      <p:sp>
        <p:nvSpPr>
          <p:cNvPr id="221" name="Date Placeholder 6"/>
          <p:cNvSpPr txBox="1"/>
          <p:nvPr/>
        </p:nvSpPr>
        <p:spPr>
          <a:xfrm>
            <a:off x="1241366" y="6485112"/>
            <a:ext cx="741219"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 spc="80">
                <a:solidFill>
                  <a:srgbClr val="CCCCCC"/>
                </a:solidFill>
              </a:defRPr>
            </a:lvl1pPr>
          </a:lstStyle>
          <a:p>
            <a:r>
              <a:t>2023-10-13</a:t>
            </a:r>
          </a:p>
        </p:txBody>
      </p:sp>
      <p:sp>
        <p:nvSpPr>
          <p:cNvPr id="3" name="TextBox 9">
            <a:extLst>
              <a:ext uri="{FF2B5EF4-FFF2-40B4-BE49-F238E27FC236}">
                <a16:creationId xmlns:a16="http://schemas.microsoft.com/office/drawing/2014/main" id="{56900962-458D-18F0-B1E9-E010FC1F45A6}"/>
              </a:ext>
            </a:extLst>
          </p:cNvPr>
          <p:cNvSpPr txBox="1"/>
          <p:nvPr/>
        </p:nvSpPr>
        <p:spPr>
          <a:xfrm>
            <a:off x="959263" y="1745615"/>
            <a:ext cx="8967505" cy="39395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buSzPct val="100000"/>
            </a:pPr>
            <a:r>
              <a:rPr lang="en-US" sz="1800" dirty="0">
                <a:solidFill>
                  <a:schemeClr val="accent1"/>
                </a:solidFill>
              </a:rPr>
              <a:t>Beam Induced Voltage, Bunch Length and Beam Velocity</a:t>
            </a:r>
          </a:p>
          <a:p>
            <a:pPr marL="285750" indent="-285750">
              <a:buSzPct val="100000"/>
              <a:buFont typeface="Arial" panose="020B0604020202020204" pitchFamily="34" charset="0"/>
              <a:buChar char="•"/>
            </a:pPr>
            <a:r>
              <a:rPr lang="en-US" sz="1400" dirty="0"/>
              <a:t>In close loop, beam induced voltage is an indirectly measurement (</a:t>
            </a:r>
            <a:r>
              <a:rPr lang="en-US" sz="1400" dirty="0">
                <a:solidFill>
                  <a:srgbClr val="FF0000"/>
                </a:solidFill>
              </a:rPr>
              <a:t> </a:t>
            </a:r>
            <a:r>
              <a:rPr lang="en-US" sz="1400" dirty="0">
                <a:solidFill>
                  <a:srgbClr val="FFC000"/>
                </a:solidFill>
              </a:rPr>
              <a:t>but can be compared with direct measurement in open loop)</a:t>
            </a:r>
            <a:endParaRPr lang="en-US" sz="1400" dirty="0">
              <a:solidFill>
                <a:schemeClr val="tx1"/>
              </a:solidFill>
            </a:endParaRPr>
          </a:p>
          <a:p>
            <a:pPr marL="285750" indent="-285750">
              <a:buSzPct val="100000"/>
              <a:buFont typeface="Arial" panose="020B0604020202020204" pitchFamily="34" charset="0"/>
              <a:buChar char="•"/>
            </a:pPr>
            <a:r>
              <a:rPr lang="en-US" sz="1400" dirty="0">
                <a:solidFill>
                  <a:schemeClr val="tx1"/>
                </a:solidFill>
              </a:rPr>
              <a:t>Essential parameter to reveal deep beam and cavity longitudinal interaction</a:t>
            </a:r>
          </a:p>
          <a:p>
            <a:pPr>
              <a:buSzPct val="100000"/>
            </a:pPr>
            <a:endParaRPr lang="en-US" sz="1400" dirty="0">
              <a:solidFill>
                <a:schemeClr val="tx1"/>
              </a:solidFill>
            </a:endParaRPr>
          </a:p>
          <a:p>
            <a:pPr>
              <a:buSzPct val="100000"/>
            </a:pPr>
            <a:r>
              <a:rPr lang="en-US" sz="1800" dirty="0">
                <a:solidFill>
                  <a:schemeClr val="accent1"/>
                </a:solidFill>
              </a:rPr>
              <a:t>Synchronous Phase Origination, Evolution and Synchronicity Condition</a:t>
            </a:r>
          </a:p>
          <a:p>
            <a:pPr marL="285750" indent="-285750">
              <a:buSzPct val="100000"/>
              <a:buFont typeface="Arial" panose="020B0604020202020204" pitchFamily="34" charset="0"/>
              <a:buChar char="•"/>
            </a:pPr>
            <a:r>
              <a:rPr lang="en-US" sz="1400" dirty="0"/>
              <a:t>For efficient acceleration particles must be synchronized with the rf fields. The distance between the center of two adjacent gaps must be equal to the travel time of the particles from one gap to the next. </a:t>
            </a:r>
          </a:p>
          <a:p>
            <a:pPr marL="285750" indent="-285750">
              <a:buSzPct val="100000"/>
              <a:buFont typeface="Arial" panose="020B0604020202020204" pitchFamily="34" charset="0"/>
              <a:buChar char="•"/>
            </a:pPr>
            <a:r>
              <a:rPr lang="en-US" sz="1400" dirty="0"/>
              <a:t>understand evolvement of synchronous phase along the accelerator</a:t>
            </a:r>
          </a:p>
          <a:p>
            <a:pPr marL="285750" indent="-285750">
              <a:buSzPct val="100000"/>
              <a:buFont typeface="Arial" panose="020B0604020202020204" pitchFamily="34" charset="0"/>
              <a:buChar char="•"/>
            </a:pPr>
            <a:r>
              <a:rPr lang="en-US" sz="1400" dirty="0"/>
              <a:t>identify effective method to determine range of operating parameters where meets synchronous condition</a:t>
            </a:r>
          </a:p>
          <a:p>
            <a:pPr marL="285750" indent="-285750">
              <a:buSzPct val="100000"/>
              <a:buFont typeface="Arial" panose="020B0604020202020204" pitchFamily="34" charset="0"/>
              <a:buChar char="•"/>
            </a:pPr>
            <a:endParaRPr lang="en-US" sz="1400" dirty="0">
              <a:solidFill>
                <a:schemeClr val="tx1"/>
              </a:solidFill>
            </a:endParaRPr>
          </a:p>
          <a:p>
            <a:pPr>
              <a:buSzPct val="100000"/>
            </a:pPr>
            <a:r>
              <a:rPr lang="en-US" sz="1800" dirty="0">
                <a:solidFill>
                  <a:schemeClr val="accent1"/>
                </a:solidFill>
              </a:rPr>
              <a:t>Effects of Other Factors on Beam-Cavity Interactions</a:t>
            </a:r>
          </a:p>
          <a:p>
            <a:pPr marL="285750" indent="-285750">
              <a:buSzPct val="100000"/>
              <a:buFont typeface="Arial" panose="020B0604020202020204" pitchFamily="34" charset="0"/>
              <a:buChar char="•"/>
            </a:pPr>
            <a:r>
              <a:rPr lang="en-US" sz="1400" dirty="0"/>
              <a:t>Nonlinear effect problem</a:t>
            </a:r>
          </a:p>
          <a:p>
            <a:pPr marL="285750" indent="-285750">
              <a:buSzPct val="100000"/>
              <a:buFont typeface="Arial" panose="020B0604020202020204" pitchFamily="34" charset="0"/>
              <a:buChar char="•"/>
            </a:pPr>
            <a:r>
              <a:rPr lang="en-US" sz="1400" dirty="0">
                <a:solidFill>
                  <a:schemeClr val="tx1"/>
                </a:solidFill>
              </a:rPr>
              <a:t>Cavity structure design</a:t>
            </a:r>
          </a:p>
          <a:p>
            <a:pPr marL="285750" indent="-285750">
              <a:buSzPct val="100000"/>
              <a:buFont typeface="Arial" panose="020B0604020202020204" pitchFamily="34" charset="0"/>
              <a:buChar char="•"/>
            </a:pPr>
            <a:r>
              <a:rPr lang="en-US" sz="1400" dirty="0">
                <a:solidFill>
                  <a:schemeClr val="tx1"/>
                </a:solidFill>
              </a:rPr>
              <a:t>Beam injection method</a:t>
            </a:r>
          </a:p>
          <a:p>
            <a:pPr marL="285750" indent="-285750">
              <a:buSzPct val="100000"/>
              <a:buFont typeface="Arial" panose="020B0604020202020204" pitchFamily="34" charset="0"/>
              <a:buChar char="•"/>
            </a:pPr>
            <a:r>
              <a:rPr lang="en-GB" sz="1400" dirty="0"/>
              <a:t>Accumulated instabilities caused by sequential interactions of beam with perturbations, detuning, phase jitters, and high order modes from multiple cavities</a:t>
            </a:r>
            <a:endParaRPr lang="en-US" sz="1400" dirty="0">
              <a:solidFill>
                <a:schemeClr val="tx1"/>
              </a:solidFill>
            </a:endParaRPr>
          </a:p>
        </p:txBody>
      </p:sp>
    </p:spTree>
    <p:extLst>
      <p:ext uri="{BB962C8B-B14F-4D97-AF65-F5344CB8AC3E}">
        <p14:creationId xmlns:p14="http://schemas.microsoft.com/office/powerpoint/2010/main" val="379760936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F3B9-3928-47EC-CB66-D107EA66FA6C}"/>
              </a:ext>
            </a:extLst>
          </p:cNvPr>
          <p:cNvSpPr>
            <a:spLocks noGrp="1"/>
          </p:cNvSpPr>
          <p:nvPr>
            <p:ph type="title"/>
          </p:nvPr>
        </p:nvSpPr>
        <p:spPr/>
        <p:txBody>
          <a:bodyPr>
            <a:normAutofit/>
          </a:bodyPr>
          <a:lstStyle/>
          <a:p>
            <a:r>
              <a:rPr lang="en-SE" dirty="0"/>
              <a:t>Looking Ahead: The Short Term</a:t>
            </a:r>
          </a:p>
        </p:txBody>
      </p:sp>
      <p:sp>
        <p:nvSpPr>
          <p:cNvPr id="3" name="Text Placeholder 2">
            <a:extLst>
              <a:ext uri="{FF2B5EF4-FFF2-40B4-BE49-F238E27FC236}">
                <a16:creationId xmlns:a16="http://schemas.microsoft.com/office/drawing/2014/main" id="{82AF34B9-AE64-F66F-90BF-412CDD5A7DF2}"/>
              </a:ext>
            </a:extLst>
          </p:cNvPr>
          <p:cNvSpPr>
            <a:spLocks noGrp="1"/>
          </p:cNvSpPr>
          <p:nvPr>
            <p:ph type="body" sz="quarter" idx="1"/>
          </p:nvPr>
        </p:nvSpPr>
        <p:spPr/>
        <p:txBody>
          <a:bodyPr/>
          <a:lstStyle/>
          <a:p>
            <a:r>
              <a:rPr lang="en-GB" dirty="0"/>
              <a:t>Preparation for Next Beam Commissioning</a:t>
            </a:r>
            <a:endParaRPr lang="en-SE" dirty="0"/>
          </a:p>
        </p:txBody>
      </p:sp>
      <p:sp>
        <p:nvSpPr>
          <p:cNvPr id="4" name="TextBox 9">
            <a:extLst>
              <a:ext uri="{FF2B5EF4-FFF2-40B4-BE49-F238E27FC236}">
                <a16:creationId xmlns:a16="http://schemas.microsoft.com/office/drawing/2014/main" id="{A6CA0885-05B3-E717-0A8E-CB89700C9F06}"/>
              </a:ext>
            </a:extLst>
          </p:cNvPr>
          <p:cNvSpPr txBox="1"/>
          <p:nvPr/>
        </p:nvSpPr>
        <p:spPr>
          <a:xfrm>
            <a:off x="861292" y="1446416"/>
            <a:ext cx="8967505" cy="5724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buSzPct val="100000"/>
            </a:pPr>
            <a:r>
              <a:rPr lang="en-US" sz="1800" dirty="0">
                <a:solidFill>
                  <a:schemeClr val="accent1"/>
                </a:solidFill>
              </a:rPr>
              <a:t>Integrated Test to Identify System Limit and Operation Boundary </a:t>
            </a:r>
          </a:p>
          <a:p>
            <a:pPr marL="285750" indent="-285750">
              <a:buSzPct val="100000"/>
              <a:buFont typeface="Arial" panose="020B0604020202020204" pitchFamily="34" charset="0"/>
              <a:buChar char="•"/>
            </a:pPr>
            <a:r>
              <a:rPr lang="en-US" sz="1400" dirty="0"/>
              <a:t>More than 60 cavities will be under running at next beam commissioning, RFQ, bunchers, DTLs, spokes and medium beta cavities. </a:t>
            </a:r>
          </a:p>
          <a:p>
            <a:pPr marL="285750" indent="-285750">
              <a:buSzPct val="100000"/>
              <a:buFont typeface="Arial" panose="020B0604020202020204" pitchFamily="34" charset="0"/>
              <a:buChar char="•"/>
            </a:pPr>
            <a:r>
              <a:rPr lang="en-US" sz="1400" dirty="0"/>
              <a:t>Basic RF-cavity parameters in different operation scenarios (low duty cycle, high duty cycle, open loop, close loop, </a:t>
            </a:r>
            <a:r>
              <a:rPr lang="en-US" sz="1400" dirty="0" err="1"/>
              <a:t>etc</a:t>
            </a:r>
            <a:r>
              <a:rPr lang="en-US" sz="1400" dirty="0"/>
              <a:t>). </a:t>
            </a:r>
          </a:p>
          <a:p>
            <a:pPr marL="285750" indent="-285750">
              <a:buSzPct val="100000"/>
              <a:buFont typeface="Arial" panose="020B0604020202020204" pitchFamily="34" charset="0"/>
              <a:buChar char="•"/>
            </a:pPr>
            <a:r>
              <a:rPr lang="en-US" sz="1400" dirty="0"/>
              <a:t>Interlocks and security testing. </a:t>
            </a:r>
          </a:p>
          <a:p>
            <a:pPr marL="285750" indent="-285750">
              <a:buSzPct val="100000"/>
              <a:buFont typeface="Arial" panose="020B0604020202020204" pitchFamily="34" charset="0"/>
              <a:buChar char="•"/>
            </a:pPr>
            <a:r>
              <a:rPr lang="en-US" sz="1400" dirty="0"/>
              <a:t>Fault and recovery testing</a:t>
            </a:r>
          </a:p>
          <a:p>
            <a:pPr marL="285750" indent="-285750">
              <a:buSzPct val="100000"/>
              <a:buFont typeface="Arial" panose="020B0604020202020204" pitchFamily="34" charset="0"/>
              <a:buChar char="•"/>
            </a:pPr>
            <a:r>
              <a:rPr lang="en-US" sz="1400" dirty="0"/>
              <a:t>Cavity data without beam</a:t>
            </a:r>
          </a:p>
          <a:p>
            <a:pPr>
              <a:buSzPct val="100000"/>
            </a:pPr>
            <a:endParaRPr lang="en-US" sz="1400" dirty="0">
              <a:solidFill>
                <a:schemeClr val="tx1"/>
              </a:solidFill>
            </a:endParaRPr>
          </a:p>
          <a:p>
            <a:pPr>
              <a:buSzPct val="100000"/>
            </a:pPr>
            <a:r>
              <a:rPr lang="en-US" sz="1800" dirty="0">
                <a:solidFill>
                  <a:schemeClr val="accent1"/>
                </a:solidFill>
              </a:rPr>
              <a:t>Cavity medium level IOC and high-level application framework </a:t>
            </a:r>
          </a:p>
          <a:p>
            <a:pPr marL="285750" indent="-285750">
              <a:buSzPct val="100000"/>
              <a:buFont typeface="Arial" panose="020B0604020202020204" pitchFamily="34" charset="0"/>
              <a:buChar char="•"/>
            </a:pPr>
            <a:r>
              <a:rPr lang="en-US" sz="1400" dirty="0"/>
              <a:t>Development of common tools, shared libraries, and medium level software interfaces.</a:t>
            </a:r>
          </a:p>
          <a:p>
            <a:pPr marL="285750" indent="-285750">
              <a:buSzPct val="100000"/>
              <a:buFont typeface="Arial" panose="020B0604020202020204" pitchFamily="34" charset="0"/>
              <a:buChar char="•"/>
            </a:pPr>
            <a:r>
              <a:rPr lang="en-US" sz="1400" dirty="0"/>
              <a:t>Development of high-level application framework.</a:t>
            </a:r>
          </a:p>
          <a:p>
            <a:pPr marL="285750" indent="-285750">
              <a:buSzPct val="100000"/>
              <a:buFont typeface="Arial" panose="020B0604020202020204" pitchFamily="34" charset="0"/>
              <a:buChar char="•"/>
            </a:pPr>
            <a:r>
              <a:rPr lang="en-US" sz="1400" dirty="0"/>
              <a:t>Integrate cavity data collecting, processing tools and waveform analyzing application into the framework</a:t>
            </a:r>
          </a:p>
          <a:p>
            <a:pPr marL="285750" indent="-285750">
              <a:buSzPct val="100000"/>
              <a:buFont typeface="Arial" panose="020B0604020202020204" pitchFamily="34" charset="0"/>
              <a:buChar char="•"/>
            </a:pPr>
            <a:r>
              <a:rPr lang="en-US" sz="1400" dirty="0"/>
              <a:t>Based on Python</a:t>
            </a:r>
          </a:p>
          <a:p>
            <a:pPr marL="285750" indent="-285750">
              <a:buSzPct val="100000"/>
              <a:buFont typeface="Arial" panose="020B0604020202020204" pitchFamily="34" charset="0"/>
              <a:buChar char="•"/>
            </a:pPr>
            <a:endParaRPr lang="en-US" sz="1400" dirty="0">
              <a:solidFill>
                <a:schemeClr val="tx1"/>
              </a:solidFill>
            </a:endParaRPr>
          </a:p>
          <a:p>
            <a:pPr>
              <a:buSzPct val="100000"/>
            </a:pPr>
            <a:r>
              <a:rPr lang="en-US" sz="1800" dirty="0">
                <a:solidFill>
                  <a:schemeClr val="accent1"/>
                </a:solidFill>
              </a:rPr>
              <a:t>Migrating Cavity State-Space Model to Python and Simplified Longitudinal Cavity-Beam Model</a:t>
            </a:r>
          </a:p>
          <a:p>
            <a:pPr marL="285750" indent="-285750">
              <a:buSzPct val="100000"/>
              <a:buFont typeface="Arial" panose="020B0604020202020204" pitchFamily="34" charset="0"/>
              <a:buChar char="•"/>
            </a:pPr>
            <a:r>
              <a:rPr lang="en-US" sz="1400" dirty="0">
                <a:solidFill>
                  <a:schemeClr val="tx1"/>
                </a:solidFill>
              </a:rPr>
              <a:t>General cavity state-space model in </a:t>
            </a:r>
            <a:r>
              <a:rPr lang="en-US" sz="1400" dirty="0" err="1">
                <a:solidFill>
                  <a:schemeClr val="tx1"/>
                </a:solidFill>
              </a:rPr>
              <a:t>Matlab</a:t>
            </a:r>
            <a:r>
              <a:rPr lang="en-US" sz="1400" dirty="0">
                <a:solidFill>
                  <a:schemeClr val="tx1"/>
                </a:solidFill>
              </a:rPr>
              <a:t> for all type of cavities: RFQ, Bunchers, DTLs, Spoke, and Elliptical Cavities. </a:t>
            </a:r>
            <a:r>
              <a:rPr lang="en-US" sz="1400" dirty="0"/>
              <a:t>It has been challenged many times over RF conditioning/beam commissioning, but physics stands ): .</a:t>
            </a:r>
          </a:p>
          <a:p>
            <a:pPr marL="285750" indent="-285750">
              <a:buSzPct val="100000"/>
              <a:buFont typeface="Arial" panose="020B0604020202020204" pitchFamily="34" charset="0"/>
              <a:buChar char="•"/>
            </a:pPr>
            <a:r>
              <a:rPr lang="en-US" sz="1400" dirty="0"/>
              <a:t>Simplified longitudinal cavity-beam interaction model (from SPL project) is available in C (based on CERN framework root), which was developed for investigating instabilities caused by high order modes in SCL </a:t>
            </a:r>
            <a:r>
              <a:rPr lang="en-US" sz="1400" dirty="0" err="1"/>
              <a:t>linac</a:t>
            </a:r>
            <a:r>
              <a:rPr lang="en-US" sz="1400" dirty="0"/>
              <a:t>.</a:t>
            </a:r>
          </a:p>
          <a:p>
            <a:pPr marL="285750" indent="-285750">
              <a:buSzPct val="100000"/>
              <a:buFont typeface="Arial" panose="020B0604020202020204" pitchFamily="34" charset="0"/>
              <a:buChar char="•"/>
            </a:pPr>
            <a:r>
              <a:rPr lang="en-US" sz="1400" dirty="0"/>
              <a:t>Plan to migrate to python so as to be integrated into high-level framework</a:t>
            </a:r>
          </a:p>
          <a:p>
            <a:pPr marL="285750" indent="-285750">
              <a:buSzPct val="100000"/>
              <a:buFont typeface="Arial" panose="020B0604020202020204" pitchFamily="34" charset="0"/>
              <a:buChar char="•"/>
            </a:pPr>
            <a:endParaRPr lang="en-US" sz="1400" dirty="0"/>
          </a:p>
          <a:p>
            <a:pPr marL="285750" indent="-285750">
              <a:buSzPct val="100000"/>
              <a:buFont typeface="Arial" panose="020B0604020202020204" pitchFamily="34" charset="0"/>
              <a:buChar char="•"/>
            </a:pPr>
            <a:endParaRPr lang="en-US" sz="1400" dirty="0">
              <a:solidFill>
                <a:schemeClr val="tx1"/>
              </a:solidFill>
            </a:endParaRPr>
          </a:p>
          <a:p>
            <a:pPr>
              <a:buSzPct val="100000"/>
            </a:pPr>
            <a:endParaRPr lang="en-US" sz="1400" dirty="0">
              <a:solidFill>
                <a:schemeClr val="tx1"/>
              </a:solidFill>
            </a:endParaRPr>
          </a:p>
        </p:txBody>
      </p:sp>
    </p:spTree>
    <p:extLst>
      <p:ext uri="{BB962C8B-B14F-4D97-AF65-F5344CB8AC3E}">
        <p14:creationId xmlns:p14="http://schemas.microsoft.com/office/powerpoint/2010/main" val="34149373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F3B9-3928-47EC-CB66-D107EA66FA6C}"/>
              </a:ext>
            </a:extLst>
          </p:cNvPr>
          <p:cNvSpPr>
            <a:spLocks noGrp="1"/>
          </p:cNvSpPr>
          <p:nvPr>
            <p:ph type="title"/>
          </p:nvPr>
        </p:nvSpPr>
        <p:spPr/>
        <p:txBody>
          <a:bodyPr/>
          <a:lstStyle/>
          <a:p>
            <a:r>
              <a:rPr lang="en-SE" dirty="0"/>
              <a:t>The Long Term</a:t>
            </a:r>
          </a:p>
        </p:txBody>
      </p:sp>
      <p:sp>
        <p:nvSpPr>
          <p:cNvPr id="3" name="Text Placeholder 2">
            <a:extLst>
              <a:ext uri="{FF2B5EF4-FFF2-40B4-BE49-F238E27FC236}">
                <a16:creationId xmlns:a16="http://schemas.microsoft.com/office/drawing/2014/main" id="{82AF34B9-AE64-F66F-90BF-412CDD5A7DF2}"/>
              </a:ext>
            </a:extLst>
          </p:cNvPr>
          <p:cNvSpPr>
            <a:spLocks noGrp="1"/>
          </p:cNvSpPr>
          <p:nvPr>
            <p:ph type="body" sz="quarter" idx="1"/>
          </p:nvPr>
        </p:nvSpPr>
        <p:spPr/>
        <p:txBody>
          <a:bodyPr/>
          <a:lstStyle/>
          <a:p>
            <a:r>
              <a:rPr lang="en-SE" dirty="0"/>
              <a:t>Cavity Datasets, Cavity Modeling with Beam, and AI</a:t>
            </a:r>
          </a:p>
        </p:txBody>
      </p:sp>
      <p:sp>
        <p:nvSpPr>
          <p:cNvPr id="4" name="TextBox 9">
            <a:extLst>
              <a:ext uri="{FF2B5EF4-FFF2-40B4-BE49-F238E27FC236}">
                <a16:creationId xmlns:a16="http://schemas.microsoft.com/office/drawing/2014/main" id="{A6CA0885-05B3-E717-0A8E-CB89700C9F06}"/>
              </a:ext>
            </a:extLst>
          </p:cNvPr>
          <p:cNvSpPr txBox="1"/>
          <p:nvPr/>
        </p:nvSpPr>
        <p:spPr>
          <a:xfrm>
            <a:off x="959263" y="1745615"/>
            <a:ext cx="8967505" cy="5232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buSzPct val="100000"/>
            </a:pPr>
            <a:r>
              <a:rPr lang="en-US" sz="1600" dirty="0">
                <a:solidFill>
                  <a:schemeClr val="accent1"/>
                </a:solidFill>
              </a:rPr>
              <a:t>Waveform data array collected in high resolution and real time, captures a wealth of and provides timey and continuous time-domain details of interaction between systems</a:t>
            </a:r>
          </a:p>
          <a:p>
            <a:pPr marL="285750" indent="-285750">
              <a:buSzPct val="100000"/>
              <a:buFont typeface="Arial" panose="020B0604020202020204" pitchFamily="34" charset="0"/>
              <a:buChar char="•"/>
            </a:pPr>
            <a:r>
              <a:rPr lang="en-US" sz="1400" dirty="0"/>
              <a:t>data archiving for waveform data-arrays: significant effort have been made by ICS and network Infrastructure team at ESS</a:t>
            </a:r>
          </a:p>
          <a:p>
            <a:pPr marL="285750" indent="-285750">
              <a:buSzPct val="100000"/>
              <a:buFont typeface="Arial" panose="020B0604020202020204" pitchFamily="34" charset="0"/>
              <a:buChar char="•"/>
            </a:pPr>
            <a:r>
              <a:rPr lang="en-US" sz="1400" dirty="0">
                <a:solidFill>
                  <a:schemeClr val="tx1"/>
                </a:solidFill>
              </a:rPr>
              <a:t>For cavity and RF studies, more than 200GB waveform data saved and sorted during last beam commissioning up to DTL4, including BPM, BCM, RF forward, reflected, and cavity field waveforms</a:t>
            </a:r>
          </a:p>
          <a:p>
            <a:pPr marL="285750" indent="-285750">
              <a:buSzPct val="100000"/>
              <a:buFont typeface="Arial" panose="020B0604020202020204" pitchFamily="34" charset="0"/>
              <a:buChar char="•"/>
            </a:pPr>
            <a:r>
              <a:rPr lang="en-US" sz="1400" dirty="0">
                <a:solidFill>
                  <a:schemeClr val="tx1"/>
                </a:solidFill>
              </a:rPr>
              <a:t>Open cavity dataset?</a:t>
            </a:r>
          </a:p>
          <a:p>
            <a:pPr>
              <a:buSzPct val="100000"/>
            </a:pPr>
            <a:endParaRPr lang="en-US" sz="1800" dirty="0">
              <a:solidFill>
                <a:schemeClr val="accent1"/>
              </a:solidFill>
            </a:endParaRPr>
          </a:p>
          <a:p>
            <a:pPr>
              <a:buSzPct val="100000"/>
            </a:pPr>
            <a:r>
              <a:rPr lang="en-US" sz="1600" dirty="0">
                <a:solidFill>
                  <a:schemeClr val="accent1"/>
                </a:solidFill>
              </a:rPr>
              <a:t>Combination of large data arrays and physics models leverages the strengths of empirical observations and theoretical understanding, which is the case for cavity-state-space model for single cavity with ideal beam. </a:t>
            </a:r>
          </a:p>
          <a:p>
            <a:pPr>
              <a:buSzPct val="100000"/>
            </a:pPr>
            <a:endParaRPr lang="en-US" dirty="0">
              <a:solidFill>
                <a:schemeClr val="accent1"/>
              </a:solidFill>
            </a:endParaRPr>
          </a:p>
          <a:p>
            <a:pPr>
              <a:buSzPct val="100000"/>
            </a:pPr>
            <a:r>
              <a:rPr lang="en-US" sz="1600" dirty="0">
                <a:solidFill>
                  <a:schemeClr val="accent1"/>
                </a:solidFill>
              </a:rPr>
              <a:t>For hundreds of  cavities, together with hundreds of beam diagnostics, data-driven model assisted by AI technology might be a feasible way.</a:t>
            </a:r>
          </a:p>
          <a:p>
            <a:pPr marL="285750" indent="-285750">
              <a:buSzPct val="100000"/>
              <a:buFont typeface="Arial" panose="020B0604020202020204" pitchFamily="34" charset="0"/>
              <a:buChar char="•"/>
            </a:pPr>
            <a:r>
              <a:rPr lang="en-US" sz="1400" dirty="0">
                <a:solidFill>
                  <a:schemeClr val="tx1"/>
                </a:solidFill>
              </a:rPr>
              <a:t>identify empirical relationships that may not be immediately apparent through physics-based approaches </a:t>
            </a:r>
          </a:p>
          <a:p>
            <a:pPr marL="285750" indent="-285750">
              <a:buSzPct val="100000"/>
              <a:buFont typeface="Arial" panose="020B0604020202020204" pitchFamily="34" charset="0"/>
              <a:buChar char="•"/>
            </a:pPr>
            <a:r>
              <a:rPr lang="en-GB" sz="1400" b="0" i="0" dirty="0">
                <a:solidFill>
                  <a:schemeClr val="tx1"/>
                </a:solidFill>
                <a:effectLst/>
                <a:latin typeface="Söhne"/>
              </a:rPr>
              <a:t>optimize model parameters to minimize the difference between model predictions and observed data, leading to improved model accuracy.</a:t>
            </a:r>
            <a:endParaRPr lang="en-US" sz="1400" b="0" i="0" dirty="0">
              <a:solidFill>
                <a:schemeClr val="tx1"/>
              </a:solidFill>
              <a:effectLst/>
              <a:latin typeface="Söhne"/>
            </a:endParaRPr>
          </a:p>
          <a:p>
            <a:pPr marL="285750" indent="-285750">
              <a:buSzPct val="100000"/>
              <a:buFont typeface="Arial" panose="020B0604020202020204" pitchFamily="34" charset="0"/>
              <a:buChar char="•"/>
            </a:pPr>
            <a:r>
              <a:rPr lang="en-GB" sz="1400" b="0" i="0" dirty="0">
                <a:solidFill>
                  <a:schemeClr val="tx1"/>
                </a:solidFill>
                <a:effectLst/>
                <a:latin typeface="Söhne"/>
              </a:rPr>
              <a:t>identify correlations and dependencies within data</a:t>
            </a:r>
            <a:endParaRPr lang="en-US" sz="1400" dirty="0">
              <a:solidFill>
                <a:schemeClr val="tx1"/>
              </a:solidFill>
              <a:latin typeface="Söhne"/>
            </a:endParaRPr>
          </a:p>
          <a:p>
            <a:pPr marL="285750" indent="-285750">
              <a:buSzPct val="100000"/>
              <a:buFont typeface="Arial" panose="020B0604020202020204" pitchFamily="34" charset="0"/>
              <a:buChar char="•"/>
            </a:pPr>
            <a:r>
              <a:rPr lang="en-US" sz="1400" dirty="0">
                <a:solidFill>
                  <a:schemeClr val="tx1"/>
                </a:solidFill>
                <a:latin typeface="Söhne"/>
              </a:rPr>
              <a:t>Anomaly detection</a:t>
            </a:r>
          </a:p>
          <a:p>
            <a:pPr marL="285750" indent="-285750">
              <a:buSzPct val="100000"/>
              <a:buFont typeface="Arial" panose="020B0604020202020204" pitchFamily="34" charset="0"/>
              <a:buChar char="•"/>
            </a:pPr>
            <a:r>
              <a:rPr lang="en-US" sz="1400" dirty="0">
                <a:solidFill>
                  <a:schemeClr val="tx1"/>
                </a:solidFill>
                <a:latin typeface="Söhne"/>
              </a:rPr>
              <a:t>…..</a:t>
            </a:r>
            <a:endParaRPr lang="en-US" sz="1400" dirty="0">
              <a:solidFill>
                <a:schemeClr val="tx1"/>
              </a:solidFill>
            </a:endParaRPr>
          </a:p>
          <a:p>
            <a:pPr>
              <a:buSzPct val="100000"/>
            </a:pPr>
            <a:endParaRPr lang="en-US" sz="1800" dirty="0">
              <a:solidFill>
                <a:schemeClr val="accent1"/>
              </a:solidFill>
            </a:endParaRPr>
          </a:p>
          <a:p>
            <a:pPr>
              <a:buSzPct val="100000"/>
            </a:pPr>
            <a:endParaRPr lang="en-US" sz="1400" dirty="0">
              <a:solidFill>
                <a:schemeClr val="tx1"/>
              </a:solidFill>
            </a:endParaRPr>
          </a:p>
        </p:txBody>
      </p:sp>
    </p:spTree>
    <p:extLst>
      <p:ext uri="{BB962C8B-B14F-4D97-AF65-F5344CB8AC3E}">
        <p14:creationId xmlns:p14="http://schemas.microsoft.com/office/powerpoint/2010/main" val="270024424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Content Placeholder 2"/>
          <p:cNvSpPr txBox="1">
            <a:spLocks noGrp="1"/>
          </p:cNvSpPr>
          <p:nvPr>
            <p:ph type="body" idx="1"/>
          </p:nvPr>
        </p:nvSpPr>
        <p:spPr>
          <a:xfrm>
            <a:off x="1241366" y="1561866"/>
            <a:ext cx="9415550" cy="1502348"/>
          </a:xfrm>
          <a:prstGeom prst="rect">
            <a:avLst/>
          </a:prstGeom>
        </p:spPr>
        <p:txBody>
          <a:bodyPr>
            <a:normAutofit/>
          </a:bodyPr>
          <a:lstStyle/>
          <a:p>
            <a:r>
              <a:rPr lang="en-US" sz="4800" dirty="0"/>
              <a:t>Thanks!</a:t>
            </a:r>
            <a:endParaRPr sz="4800" dirty="0"/>
          </a:p>
        </p:txBody>
      </p:sp>
      <p:sp>
        <p:nvSpPr>
          <p:cNvPr id="281" name="Slide Number Placeholder 5"/>
          <p:cNvSpPr txBox="1">
            <a:spLocks noGrp="1"/>
          </p:cNvSpPr>
          <p:nvPr>
            <p:ph type="sldNum" sz="quarter" idx="2"/>
          </p:nvPr>
        </p:nvSpPr>
        <p:spPr>
          <a:xfrm>
            <a:off x="11229889" y="6556925"/>
            <a:ext cx="248603"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sp>
        <p:nvSpPr>
          <p:cNvPr id="3" name="Title 2">
            <a:extLst>
              <a:ext uri="{FF2B5EF4-FFF2-40B4-BE49-F238E27FC236}">
                <a16:creationId xmlns:a16="http://schemas.microsoft.com/office/drawing/2014/main" id="{D6C6B9B7-8FC4-B5ED-6430-6C41C54F4484}"/>
              </a:ext>
            </a:extLst>
          </p:cNvPr>
          <p:cNvSpPr>
            <a:spLocks noGrp="1"/>
          </p:cNvSpPr>
          <p:nvPr>
            <p:ph type="title"/>
          </p:nvPr>
        </p:nvSpPr>
        <p:spPr/>
        <p:txBody>
          <a:bodyPr>
            <a:normAutofit fontScale="90000"/>
          </a:bodyPr>
          <a:lstStyle/>
          <a:p>
            <a:endParaRPr lang="en-SE"/>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Motivation"/>
          <p:cNvSpPr txBox="1">
            <a:spLocks noGrp="1"/>
          </p:cNvSpPr>
          <p:nvPr>
            <p:ph type="title"/>
          </p:nvPr>
        </p:nvSpPr>
        <p:spPr>
          <a:prstGeom prst="rect">
            <a:avLst/>
          </a:prstGeom>
        </p:spPr>
        <p:txBody>
          <a:bodyPr/>
          <a:lstStyle>
            <a:lvl1pPr defTabSz="896111">
              <a:defRPr sz="4116"/>
            </a:lvl1pPr>
          </a:lstStyle>
          <a:p>
            <a:r>
              <a:t>Motivation</a:t>
            </a:r>
          </a:p>
        </p:txBody>
      </p:sp>
      <p:sp>
        <p:nvSpPr>
          <p:cNvPr id="191" name="Slide Number"/>
          <p:cNvSpPr txBox="1">
            <a:spLocks noGrp="1"/>
          </p:cNvSpPr>
          <p:nvPr>
            <p:ph type="sldNum" sz="quarter" idx="2"/>
          </p:nvPr>
        </p:nvSpPr>
        <p:spPr>
          <a:xfrm>
            <a:off x="11302120" y="6548612"/>
            <a:ext cx="17637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
        <p:nvSpPr>
          <p:cNvPr id="192" name="Why we want to do it"/>
          <p:cNvSpPr txBox="1">
            <a:spLocks noGrp="1"/>
          </p:cNvSpPr>
          <p:nvPr>
            <p:ph type="body" sz="quarter" idx="1"/>
          </p:nvPr>
        </p:nvSpPr>
        <p:spPr>
          <a:prstGeom prst="rect">
            <a:avLst/>
          </a:prstGeom>
        </p:spPr>
        <p:txBody>
          <a:bodyPr/>
          <a:lstStyle/>
          <a:p>
            <a:r>
              <a:t>Why we want to do it</a:t>
            </a:r>
          </a:p>
        </p:txBody>
      </p:sp>
      <p:sp>
        <p:nvSpPr>
          <p:cNvPr id="193" name="Content Placeholder 5"/>
          <p:cNvSpPr txBox="1"/>
          <p:nvPr/>
        </p:nvSpPr>
        <p:spPr>
          <a:xfrm>
            <a:off x="751192" y="1329211"/>
            <a:ext cx="9471714" cy="46472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pPr defTabSz="621791">
              <a:spcBef>
                <a:spcPts val="600"/>
              </a:spcBef>
              <a:defRPr sz="1632">
                <a:solidFill>
                  <a:srgbClr val="666666"/>
                </a:solidFill>
              </a:defRPr>
            </a:pPr>
            <a:endParaRPr dirty="0"/>
          </a:p>
          <a:p>
            <a:pPr marL="396176" lvl="2" indent="-170561" defTabSz="621791">
              <a:spcBef>
                <a:spcPts val="600"/>
              </a:spcBef>
              <a:buClr>
                <a:srgbClr val="666666"/>
              </a:buClr>
              <a:buSzPct val="100000"/>
              <a:buFont typeface="Arial"/>
              <a:buChar char="−"/>
              <a:defRPr sz="1632">
                <a:solidFill>
                  <a:srgbClr val="666666"/>
                </a:solidFill>
              </a:defRPr>
            </a:pPr>
            <a:r>
              <a:rPr dirty="0"/>
              <a:t>The technology is highly advanced</a:t>
            </a:r>
          </a:p>
          <a:p>
            <a:pPr marL="1103249" lvl="3" indent="-170561" defTabSz="621791">
              <a:spcBef>
                <a:spcPts val="600"/>
              </a:spcBef>
              <a:buClr>
                <a:srgbClr val="666666"/>
              </a:buClr>
              <a:buSzPct val="100000"/>
              <a:buFont typeface="Arial"/>
              <a:buChar char="−"/>
              <a:defRPr sz="1632">
                <a:solidFill>
                  <a:srgbClr val="666666"/>
                </a:solidFill>
              </a:defRPr>
            </a:pPr>
            <a:r>
              <a:rPr dirty="0"/>
              <a:t>Very good hardware platform</a:t>
            </a:r>
          </a:p>
          <a:p>
            <a:pPr marL="1103249" lvl="3" indent="-170561" defTabSz="621791">
              <a:spcBef>
                <a:spcPts val="600"/>
              </a:spcBef>
              <a:buClr>
                <a:srgbClr val="666666"/>
              </a:buClr>
              <a:buSzPct val="100000"/>
              <a:buFont typeface="Arial"/>
              <a:buChar char="−"/>
              <a:defRPr sz="1632">
                <a:solidFill>
                  <a:srgbClr val="666666"/>
                </a:solidFill>
              </a:defRPr>
            </a:pPr>
            <a:r>
              <a:rPr dirty="0"/>
              <a:t>Powerful cavity model </a:t>
            </a:r>
          </a:p>
          <a:p>
            <a:pPr marL="1103249" lvl="3" indent="-170561" defTabSz="621791">
              <a:spcBef>
                <a:spcPts val="600"/>
              </a:spcBef>
              <a:buClr>
                <a:srgbClr val="666666"/>
              </a:buClr>
              <a:buSzPct val="100000"/>
              <a:buFont typeface="Arial"/>
              <a:buChar char="−"/>
              <a:defRPr sz="1632">
                <a:solidFill>
                  <a:srgbClr val="666666"/>
                </a:solidFill>
              </a:defRPr>
            </a:pPr>
            <a:r>
              <a:rPr dirty="0"/>
              <a:t>Flexible software tools and intelligent algorithm</a:t>
            </a:r>
          </a:p>
          <a:p>
            <a:pPr marL="396176" lvl="2" indent="-170561" defTabSz="621791">
              <a:spcBef>
                <a:spcPts val="600"/>
              </a:spcBef>
              <a:buClr>
                <a:srgbClr val="666666"/>
              </a:buClr>
              <a:buSzPct val="100000"/>
              <a:buFont typeface="Arial"/>
              <a:buChar char="−"/>
              <a:defRPr sz="1632">
                <a:solidFill>
                  <a:srgbClr val="666666"/>
                </a:solidFill>
              </a:defRPr>
            </a:pPr>
            <a:endParaRPr dirty="0"/>
          </a:p>
          <a:p>
            <a:pPr marL="396176" lvl="2" indent="-170561" defTabSz="621791">
              <a:spcBef>
                <a:spcPts val="600"/>
              </a:spcBef>
              <a:buClr>
                <a:srgbClr val="666666"/>
              </a:buClr>
              <a:buSzPct val="100000"/>
              <a:buFont typeface="Arial"/>
              <a:buChar char="−"/>
              <a:defRPr sz="1632">
                <a:solidFill>
                  <a:srgbClr val="666666"/>
                </a:solidFill>
              </a:defRPr>
            </a:pPr>
            <a:r>
              <a:rPr dirty="0"/>
              <a:t>The demand for this application is substantial</a:t>
            </a:r>
          </a:p>
          <a:p>
            <a:pPr marL="1103249" lvl="3" indent="-170561" defTabSz="621791">
              <a:spcBef>
                <a:spcPts val="600"/>
              </a:spcBef>
              <a:buClr>
                <a:srgbClr val="666666"/>
              </a:buClr>
              <a:buSzPct val="100000"/>
              <a:buFont typeface="Arial"/>
              <a:buChar char="−"/>
              <a:defRPr sz="1632">
                <a:solidFill>
                  <a:srgbClr val="666666"/>
                </a:solidFill>
              </a:defRPr>
            </a:pPr>
            <a:r>
              <a:rPr dirty="0"/>
              <a:t>In the context of proton machines, the conventional BPM-based time-of-flight beam-phase measurement method has several limitations.</a:t>
            </a:r>
            <a:r>
              <a:rPr lang="en-US" dirty="0"/>
              <a:t> </a:t>
            </a:r>
            <a:r>
              <a:rPr dirty="0">
                <a:solidFill>
                  <a:srgbClr val="FF0000"/>
                </a:solidFill>
              </a:rPr>
              <a:t>Its primary drawback is its offline nature, rendering it incapable of establishing a real-time correlation between the beam and RF.</a:t>
            </a:r>
          </a:p>
          <a:p>
            <a:pPr marL="1103249" lvl="3" indent="-170561" defTabSz="621791">
              <a:spcBef>
                <a:spcPts val="600"/>
              </a:spcBef>
              <a:buClr>
                <a:srgbClr val="666666"/>
              </a:buClr>
              <a:buSzPct val="100000"/>
              <a:buFont typeface="Arial"/>
              <a:buChar char="−"/>
              <a:defRPr sz="1632">
                <a:solidFill>
                  <a:srgbClr val="FF2600"/>
                </a:solidFill>
              </a:defRPr>
            </a:pPr>
            <a:r>
              <a:rPr dirty="0">
                <a:solidFill>
                  <a:schemeClr val="tx1"/>
                </a:solidFill>
              </a:rPr>
              <a:t>There is also significant effort needed for smooth operation. It </a:t>
            </a:r>
            <a:r>
              <a:rPr lang="en-US" dirty="0">
                <a:solidFill>
                  <a:schemeClr val="tx1"/>
                </a:solidFill>
              </a:rPr>
              <a:t>provides</a:t>
            </a:r>
            <a:r>
              <a:rPr dirty="0">
                <a:solidFill>
                  <a:schemeClr val="tx1"/>
                </a:solidFill>
              </a:rPr>
              <a:t> users </a:t>
            </a:r>
            <a:r>
              <a:rPr lang="en-US" dirty="0">
                <a:solidFill>
                  <a:schemeClr val="tx1"/>
                </a:solidFill>
              </a:rPr>
              <a:t>great benefit if able to</a:t>
            </a:r>
            <a:r>
              <a:rPr dirty="0">
                <a:solidFill>
                  <a:schemeClr val="tx1"/>
                </a:solidFill>
              </a:rPr>
              <a:t> continuously monitor key system parameters!</a:t>
            </a:r>
          </a:p>
          <a:p>
            <a:pPr marL="1103249" lvl="3" indent="-170561" defTabSz="621791">
              <a:spcBef>
                <a:spcPts val="600"/>
              </a:spcBef>
              <a:buClr>
                <a:srgbClr val="666666"/>
              </a:buClr>
              <a:buSzPct val="100000"/>
              <a:buFont typeface="Arial"/>
              <a:buChar char="−"/>
              <a:defRPr sz="1632">
                <a:solidFill>
                  <a:srgbClr val="FF2600"/>
                </a:solidFill>
              </a:defRPr>
            </a:pPr>
            <a:endParaRPr dirty="0"/>
          </a:p>
          <a:p>
            <a:pPr marL="396176" lvl="2" indent="-170561" defTabSz="621791">
              <a:spcBef>
                <a:spcPts val="600"/>
              </a:spcBef>
              <a:buClr>
                <a:srgbClr val="666666"/>
              </a:buClr>
              <a:buSzPct val="100000"/>
              <a:buFont typeface="Arial"/>
              <a:buChar char="−"/>
              <a:defRPr sz="1632">
                <a:solidFill>
                  <a:srgbClr val="666666"/>
                </a:solidFill>
              </a:defRPr>
            </a:pPr>
            <a:r>
              <a:rPr dirty="0"/>
              <a:t>Understanding the basic</a:t>
            </a:r>
            <a:r>
              <a:rPr lang="en-US" dirty="0"/>
              <a:t> parameters</a:t>
            </a:r>
            <a:r>
              <a:rPr dirty="0"/>
              <a:t> </a:t>
            </a:r>
            <a:r>
              <a:rPr lang="en-US" dirty="0"/>
              <a:t>on</a:t>
            </a:r>
            <a:r>
              <a:rPr dirty="0"/>
              <a:t> cavity-RF-beam interaction</a:t>
            </a:r>
            <a:r>
              <a:rPr lang="en-US" dirty="0"/>
              <a:t>: RF powers, RF phase, detuning, </a:t>
            </a:r>
            <a:r>
              <a:rPr lang="en-US" dirty="0" err="1"/>
              <a:t>Ql</a:t>
            </a:r>
            <a:r>
              <a:rPr lang="en-US" dirty="0"/>
              <a:t> and R/Q.</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CC37-7243-059A-AA32-ADE291996E89}"/>
              </a:ext>
            </a:extLst>
          </p:cNvPr>
          <p:cNvSpPr>
            <a:spLocks noGrp="1"/>
          </p:cNvSpPr>
          <p:nvPr>
            <p:ph type="title"/>
          </p:nvPr>
        </p:nvSpPr>
        <p:spPr/>
        <p:txBody>
          <a:bodyPr/>
          <a:lstStyle/>
          <a:p>
            <a:r>
              <a:rPr lang="en-SE" dirty="0"/>
              <a:t>About ESS</a:t>
            </a:r>
          </a:p>
        </p:txBody>
      </p:sp>
      <p:sp>
        <p:nvSpPr>
          <p:cNvPr id="3" name="Text Placeholder 2">
            <a:extLst>
              <a:ext uri="{FF2B5EF4-FFF2-40B4-BE49-F238E27FC236}">
                <a16:creationId xmlns:a16="http://schemas.microsoft.com/office/drawing/2014/main" id="{C3EB8831-6A0E-23F3-600A-7295153D33BD}"/>
              </a:ext>
            </a:extLst>
          </p:cNvPr>
          <p:cNvSpPr>
            <a:spLocks noGrp="1"/>
          </p:cNvSpPr>
          <p:nvPr>
            <p:ph type="body" sz="quarter" idx="1"/>
          </p:nvPr>
        </p:nvSpPr>
        <p:spPr/>
        <p:txBody>
          <a:bodyPr/>
          <a:lstStyle/>
          <a:p>
            <a:endParaRPr lang="en-SE"/>
          </a:p>
        </p:txBody>
      </p:sp>
      <p:pic>
        <p:nvPicPr>
          <p:cNvPr id="4" name="Picture 3">
            <a:extLst>
              <a:ext uri="{FF2B5EF4-FFF2-40B4-BE49-F238E27FC236}">
                <a16:creationId xmlns:a16="http://schemas.microsoft.com/office/drawing/2014/main" id="{46AA9222-1787-A32B-1034-F7E97B5E4B6E}"/>
              </a:ext>
            </a:extLst>
          </p:cNvPr>
          <p:cNvPicPr>
            <a:picLocks noChangeAspect="1"/>
          </p:cNvPicPr>
          <p:nvPr/>
        </p:nvPicPr>
        <p:blipFill>
          <a:blip r:embed="rId2"/>
          <a:stretch>
            <a:fillRect/>
          </a:stretch>
        </p:blipFill>
        <p:spPr>
          <a:xfrm>
            <a:off x="459047" y="1641302"/>
            <a:ext cx="9516918" cy="5184166"/>
          </a:xfrm>
          <a:prstGeom prst="rect">
            <a:avLst/>
          </a:prstGeom>
        </p:spPr>
      </p:pic>
      <p:graphicFrame>
        <p:nvGraphicFramePr>
          <p:cNvPr id="5" name="Table 4">
            <a:extLst>
              <a:ext uri="{FF2B5EF4-FFF2-40B4-BE49-F238E27FC236}">
                <a16:creationId xmlns:a16="http://schemas.microsoft.com/office/drawing/2014/main" id="{D1B7F670-F010-3E1D-6014-911A648122C1}"/>
              </a:ext>
            </a:extLst>
          </p:cNvPr>
          <p:cNvGraphicFramePr>
            <a:graphicFrameLocks noGrp="1"/>
          </p:cNvGraphicFramePr>
          <p:nvPr>
            <p:extLst>
              <p:ext uri="{D42A27DB-BD31-4B8C-83A1-F6EECF244321}">
                <p14:modId xmlns:p14="http://schemas.microsoft.com/office/powerpoint/2010/main" val="2774219382"/>
              </p:ext>
            </p:extLst>
          </p:nvPr>
        </p:nvGraphicFramePr>
        <p:xfrm>
          <a:off x="8620992" y="3954016"/>
          <a:ext cx="3243808" cy="2356739"/>
        </p:xfrm>
        <a:graphic>
          <a:graphicData uri="http://schemas.openxmlformats.org/drawingml/2006/table">
            <a:tbl>
              <a:tblPr/>
              <a:tblGrid>
                <a:gridCol w="1551708">
                  <a:extLst>
                    <a:ext uri="{9D8B030D-6E8A-4147-A177-3AD203B41FA5}">
                      <a16:colId xmlns:a16="http://schemas.microsoft.com/office/drawing/2014/main" val="20000"/>
                    </a:ext>
                  </a:extLst>
                </a:gridCol>
                <a:gridCol w="1223550">
                  <a:extLst>
                    <a:ext uri="{9D8B030D-6E8A-4147-A177-3AD203B41FA5}">
                      <a16:colId xmlns:a16="http://schemas.microsoft.com/office/drawing/2014/main" val="20001"/>
                    </a:ext>
                  </a:extLst>
                </a:gridCol>
                <a:gridCol w="468550">
                  <a:extLst>
                    <a:ext uri="{9D8B030D-6E8A-4147-A177-3AD203B41FA5}">
                      <a16:colId xmlns:a16="http://schemas.microsoft.com/office/drawing/2014/main" val="20002"/>
                    </a:ext>
                  </a:extLst>
                </a:gridCol>
              </a:tblGrid>
              <a:tr h="0">
                <a:tc>
                  <a:txBody>
                    <a:bodyPr/>
                    <a:lstStyle/>
                    <a:p>
                      <a:endParaRPr lang="en-GB" sz="1100" dirty="0">
                        <a:solidFill>
                          <a:srgbClr val="000000"/>
                        </a:solidFill>
                        <a:latin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dirty="0">
                        <a:solidFill>
                          <a:srgbClr val="000000"/>
                        </a:solidFill>
                        <a:latin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GB" sz="1100">
                        <a:solidFill>
                          <a:srgbClr val="000000"/>
                        </a:solidFill>
                        <a:latin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1000"/>
                        </a:spcAft>
                      </a:pPr>
                      <a:r>
                        <a:rPr lang="en-GB" sz="1100" b="1" dirty="0">
                          <a:solidFill>
                            <a:srgbClr val="000000"/>
                          </a:solidFill>
                          <a:latin typeface="Calibri"/>
                          <a:ea typeface="Calibri"/>
                          <a:cs typeface="Times New Roman"/>
                        </a:rPr>
                        <a:t>Ion Species </a:t>
                      </a:r>
                      <a:endParaRPr lang="en-GB" sz="1100" dirty="0">
                        <a:solidFill>
                          <a:srgbClr val="000000"/>
                        </a:solidFill>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r>
                        <a:rPr lang="en-GB" sz="1100" dirty="0">
                          <a:solidFill>
                            <a:srgbClr val="000000"/>
                          </a:solidFill>
                          <a:latin typeface="Calibri"/>
                        </a:rPr>
                        <a:t>Protons</a:t>
                      </a:r>
                      <a:endParaRPr lang="en-GB" sz="1100" baseline="30000" dirty="0">
                        <a:solidFill>
                          <a:srgbClr val="000000"/>
                        </a:solidFill>
                        <a:latin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endParaRPr lang="en-GB" sz="1100">
                        <a:solidFill>
                          <a:srgbClr val="000000"/>
                        </a:solidFill>
                        <a:latin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C0C0C0"/>
                    </a:solidFill>
                  </a:tcPr>
                </a:tc>
                <a:extLst>
                  <a:ext uri="{0D108BD9-81ED-4DB2-BD59-A6C34878D82A}">
                    <a16:rowId xmlns:a16="http://schemas.microsoft.com/office/drawing/2014/main" val="10001"/>
                  </a:ext>
                </a:extLst>
              </a:tr>
              <a:tr h="0">
                <a:tc>
                  <a:txBody>
                    <a:bodyPr/>
                    <a:lstStyle/>
                    <a:p>
                      <a:pPr>
                        <a:lnSpc>
                          <a:spcPct val="115000"/>
                        </a:lnSpc>
                        <a:spcAft>
                          <a:spcPts val="1000"/>
                        </a:spcAft>
                      </a:pPr>
                      <a:r>
                        <a:rPr lang="en-GB" sz="1100" b="1">
                          <a:solidFill>
                            <a:srgbClr val="000000"/>
                          </a:solidFill>
                          <a:latin typeface="Calibri"/>
                          <a:ea typeface="Calibri"/>
                          <a:cs typeface="Times New Roman"/>
                        </a:rPr>
                        <a:t>Output Energy </a:t>
                      </a:r>
                      <a:endParaRPr lang="en-GB"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r>
                        <a:rPr lang="en-GB" sz="1100" dirty="0">
                          <a:solidFill>
                            <a:srgbClr val="000000"/>
                          </a:solidFill>
                          <a:latin typeface="Calibri"/>
                        </a:rPr>
                        <a:t>2</a:t>
                      </a:r>
                    </a:p>
                  </a:txBody>
                  <a:tcPr marL="68580" marR="68580" marT="0" marB="0">
                    <a:lnL>
                      <a:noFill/>
                    </a:lnL>
                    <a:lnR>
                      <a:noFill/>
                    </a:lnR>
                    <a:lnT>
                      <a:noFill/>
                    </a:lnT>
                    <a:lnB>
                      <a:noFill/>
                    </a:lnB>
                  </a:tcPr>
                </a:tc>
                <a:tc>
                  <a:txBody>
                    <a:bodyPr/>
                    <a:lstStyle/>
                    <a:p>
                      <a:r>
                        <a:rPr lang="en-GB" sz="1100" dirty="0">
                          <a:solidFill>
                            <a:srgbClr val="000000"/>
                          </a:solidFill>
                          <a:latin typeface="Calibri"/>
                        </a:rPr>
                        <a:t>GeV</a:t>
                      </a:r>
                    </a:p>
                  </a:txBody>
                  <a:tcPr marL="68580" marR="68580" marT="0" marB="0">
                    <a:lnL>
                      <a:noFill/>
                    </a:lnL>
                    <a:lnR>
                      <a:noFill/>
                    </a:lnR>
                    <a:lnT>
                      <a:noFill/>
                    </a:lnT>
                    <a:lnB>
                      <a:noFill/>
                    </a:lnB>
                  </a:tcPr>
                </a:tc>
                <a:extLst>
                  <a:ext uri="{0D108BD9-81ED-4DB2-BD59-A6C34878D82A}">
                    <a16:rowId xmlns:a16="http://schemas.microsoft.com/office/drawing/2014/main" val="10002"/>
                  </a:ext>
                </a:extLst>
              </a:tr>
              <a:tr h="0">
                <a:tc>
                  <a:txBody>
                    <a:bodyPr/>
                    <a:lstStyle/>
                    <a:p>
                      <a:pPr>
                        <a:lnSpc>
                          <a:spcPct val="115000"/>
                        </a:lnSpc>
                        <a:spcAft>
                          <a:spcPts val="1000"/>
                        </a:spcAft>
                      </a:pPr>
                      <a:r>
                        <a:rPr lang="en-GB" sz="1100" b="1">
                          <a:solidFill>
                            <a:srgbClr val="000000"/>
                          </a:solidFill>
                          <a:latin typeface="Calibri"/>
                          <a:ea typeface="Calibri"/>
                          <a:cs typeface="Times New Roman"/>
                        </a:rPr>
                        <a:t>Frequency </a:t>
                      </a:r>
                      <a:endParaRPr lang="en-GB" sz="11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r>
                        <a:rPr lang="en-GB" sz="1100" dirty="0">
                          <a:solidFill>
                            <a:srgbClr val="000000"/>
                          </a:solidFill>
                          <a:latin typeface="Calibri"/>
                        </a:rPr>
                        <a:t>352.21/704.42</a:t>
                      </a:r>
                    </a:p>
                  </a:txBody>
                  <a:tcPr marL="68580" marR="68580" marT="0" marB="0">
                    <a:lnL>
                      <a:noFill/>
                    </a:lnL>
                    <a:lnR>
                      <a:noFill/>
                    </a:lnR>
                    <a:lnT>
                      <a:noFill/>
                    </a:lnT>
                    <a:lnB>
                      <a:noFill/>
                    </a:lnB>
                    <a:solidFill>
                      <a:srgbClr val="C0C0C0"/>
                    </a:solidFill>
                  </a:tcPr>
                </a:tc>
                <a:tc>
                  <a:txBody>
                    <a:bodyPr/>
                    <a:lstStyle/>
                    <a:p>
                      <a:r>
                        <a:rPr lang="en-GB" sz="1100" dirty="0">
                          <a:solidFill>
                            <a:srgbClr val="000000"/>
                          </a:solidFill>
                          <a:latin typeface="Calibri"/>
                        </a:rPr>
                        <a:t>MHz</a:t>
                      </a:r>
                    </a:p>
                  </a:txBody>
                  <a:tcPr marL="68580" marR="68580" marT="0" marB="0">
                    <a:lnL>
                      <a:noFill/>
                    </a:lnL>
                    <a:lnR>
                      <a:noFill/>
                    </a:lnR>
                    <a:lnT>
                      <a:noFill/>
                    </a:lnT>
                    <a:lnB>
                      <a:noFill/>
                    </a:lnB>
                    <a:solidFill>
                      <a:srgbClr val="C0C0C0"/>
                    </a:solidFill>
                  </a:tcPr>
                </a:tc>
                <a:extLst>
                  <a:ext uri="{0D108BD9-81ED-4DB2-BD59-A6C34878D82A}">
                    <a16:rowId xmlns:a16="http://schemas.microsoft.com/office/drawing/2014/main" val="10003"/>
                  </a:ext>
                </a:extLst>
              </a:tr>
              <a:tr h="0">
                <a:tc>
                  <a:txBody>
                    <a:bodyPr/>
                    <a:lstStyle/>
                    <a:p>
                      <a:pPr>
                        <a:lnSpc>
                          <a:spcPct val="115000"/>
                        </a:lnSpc>
                        <a:spcAft>
                          <a:spcPts val="1000"/>
                        </a:spcAft>
                      </a:pPr>
                      <a:r>
                        <a:rPr lang="en-GB" sz="1100" b="1" dirty="0">
                          <a:solidFill>
                            <a:srgbClr val="000000"/>
                          </a:solidFill>
                          <a:latin typeface="Calibri"/>
                          <a:ea typeface="Calibri"/>
                          <a:cs typeface="Times New Roman"/>
                        </a:rPr>
                        <a:t>Pulse Length </a:t>
                      </a:r>
                      <a:endParaRPr lang="en-GB" sz="11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r>
                        <a:rPr lang="en-GB" sz="1100" dirty="0">
                          <a:solidFill>
                            <a:srgbClr val="000000"/>
                          </a:solidFill>
                          <a:latin typeface="Calibri"/>
                        </a:rPr>
                        <a:t>2.86</a:t>
                      </a:r>
                    </a:p>
                  </a:txBody>
                  <a:tcPr marL="68580" marR="68580" marT="0" marB="0">
                    <a:lnL>
                      <a:noFill/>
                    </a:lnL>
                    <a:lnR>
                      <a:noFill/>
                    </a:lnR>
                    <a:lnT>
                      <a:noFill/>
                    </a:lnT>
                    <a:lnB>
                      <a:noFill/>
                    </a:lnB>
                  </a:tcPr>
                </a:tc>
                <a:tc>
                  <a:txBody>
                    <a:bodyPr/>
                    <a:lstStyle/>
                    <a:p>
                      <a:r>
                        <a:rPr lang="en-GB" sz="1100" dirty="0">
                          <a:solidFill>
                            <a:srgbClr val="000000"/>
                          </a:solidFill>
                          <a:latin typeface="Calibri"/>
                        </a:rPr>
                        <a:t>Ms</a:t>
                      </a:r>
                    </a:p>
                  </a:txBody>
                  <a:tcPr marL="68580" marR="68580" marT="0" marB="0">
                    <a:lnL>
                      <a:noFill/>
                    </a:lnL>
                    <a:lnR>
                      <a:noFill/>
                    </a:lnR>
                    <a:lnT>
                      <a:noFill/>
                    </a:lnT>
                    <a:lnB>
                      <a:noFill/>
                    </a:lnB>
                  </a:tcPr>
                </a:tc>
                <a:extLst>
                  <a:ext uri="{0D108BD9-81ED-4DB2-BD59-A6C34878D82A}">
                    <a16:rowId xmlns:a16="http://schemas.microsoft.com/office/drawing/2014/main" val="10004"/>
                  </a:ext>
                </a:extLst>
              </a:tr>
              <a:tr h="0">
                <a:tc>
                  <a:txBody>
                    <a:bodyPr/>
                    <a:lstStyle/>
                    <a:p>
                      <a:pPr>
                        <a:lnSpc>
                          <a:spcPct val="115000"/>
                        </a:lnSpc>
                        <a:spcAft>
                          <a:spcPts val="0"/>
                        </a:spcAft>
                      </a:pPr>
                      <a:r>
                        <a:rPr lang="en-GB" sz="1100" b="1" dirty="0">
                          <a:solidFill>
                            <a:srgbClr val="000000"/>
                          </a:solidFill>
                          <a:latin typeface="Calibri"/>
                          <a:ea typeface="Calibri"/>
                          <a:cs typeface="Times New Roman"/>
                        </a:rPr>
                        <a:t>Peak Current</a:t>
                      </a:r>
                      <a:endParaRPr lang="en-GB" sz="1100" dirty="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nSpc>
                          <a:spcPct val="115000"/>
                        </a:lnSpc>
                        <a:spcAft>
                          <a:spcPts val="0"/>
                        </a:spcAft>
                      </a:pPr>
                      <a:r>
                        <a:rPr lang="en-GB" sz="1100" dirty="0">
                          <a:solidFill>
                            <a:srgbClr val="000000"/>
                          </a:solidFill>
                          <a:latin typeface="Calibri"/>
                          <a:ea typeface="Calibri"/>
                          <a:cs typeface="Times New Roman"/>
                        </a:rPr>
                        <a:t>62.5</a:t>
                      </a:r>
                    </a:p>
                  </a:txBody>
                  <a:tcPr marL="68580" marR="68580" marT="0" marB="0">
                    <a:lnL>
                      <a:noFill/>
                    </a:lnL>
                    <a:lnR>
                      <a:noFill/>
                    </a:lnR>
                    <a:lnT>
                      <a:noFill/>
                    </a:lnT>
                    <a:lnB>
                      <a:noFill/>
                    </a:lnB>
                    <a:solidFill>
                      <a:srgbClr val="C0C0C0"/>
                    </a:solidFill>
                  </a:tcPr>
                </a:tc>
                <a:tc>
                  <a:txBody>
                    <a:bodyPr/>
                    <a:lstStyle/>
                    <a:p>
                      <a:pPr>
                        <a:lnSpc>
                          <a:spcPct val="115000"/>
                        </a:lnSpc>
                        <a:spcAft>
                          <a:spcPts val="0"/>
                        </a:spcAft>
                      </a:pPr>
                      <a:r>
                        <a:rPr lang="en-GB" sz="1100" dirty="0">
                          <a:solidFill>
                            <a:srgbClr val="000000"/>
                          </a:solidFill>
                          <a:latin typeface="Calibri"/>
                          <a:ea typeface="Calibri"/>
                          <a:cs typeface="Times New Roman"/>
                        </a:rPr>
                        <a:t>mA</a:t>
                      </a:r>
                    </a:p>
                  </a:txBody>
                  <a:tcPr marL="68580" marR="68580" marT="0" marB="0">
                    <a:lnL>
                      <a:noFill/>
                    </a:lnL>
                    <a:lnR>
                      <a:noFill/>
                    </a:lnR>
                    <a:lnT>
                      <a:noFill/>
                    </a:lnT>
                    <a:lnB>
                      <a:noFill/>
                    </a:lnB>
                    <a:solidFill>
                      <a:srgbClr val="C0C0C0"/>
                    </a:solidFill>
                  </a:tcPr>
                </a:tc>
                <a:extLst>
                  <a:ext uri="{0D108BD9-81ED-4DB2-BD59-A6C34878D82A}">
                    <a16:rowId xmlns:a16="http://schemas.microsoft.com/office/drawing/2014/main" val="10005"/>
                  </a:ext>
                </a:extLst>
              </a:tr>
              <a:tr h="0">
                <a:tc>
                  <a:txBody>
                    <a:bodyPr/>
                    <a:lstStyle/>
                    <a:p>
                      <a:pPr>
                        <a:lnSpc>
                          <a:spcPct val="115000"/>
                        </a:lnSpc>
                        <a:spcAft>
                          <a:spcPts val="0"/>
                        </a:spcAft>
                      </a:pPr>
                      <a:r>
                        <a:rPr lang="en-GB" sz="1100" b="1" dirty="0">
                          <a:solidFill>
                            <a:srgbClr val="000000"/>
                          </a:solidFill>
                          <a:latin typeface="Calibri"/>
                          <a:ea typeface="Calibri"/>
                          <a:cs typeface="Times New Roman"/>
                        </a:rPr>
                        <a:t>Protons per Pulse</a:t>
                      </a:r>
                      <a:endParaRPr lang="en-GB" sz="11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100" dirty="0">
                          <a:solidFill>
                            <a:srgbClr val="000000"/>
                          </a:solidFill>
                          <a:latin typeface="Calibri"/>
                          <a:ea typeface="Calibri"/>
                          <a:cs typeface="Times New Roman"/>
                        </a:rPr>
                        <a:t>1.1 x 10</a:t>
                      </a:r>
                      <a:r>
                        <a:rPr lang="en-GB" sz="1100" baseline="30000" dirty="0">
                          <a:solidFill>
                            <a:srgbClr val="000000"/>
                          </a:solidFill>
                          <a:latin typeface="Calibri"/>
                          <a:ea typeface="Calibri"/>
                          <a:cs typeface="Times New Roman"/>
                        </a:rPr>
                        <a:t>15</a:t>
                      </a:r>
                    </a:p>
                  </a:txBody>
                  <a:tcPr marL="68580" marR="68580" marT="0" marB="0">
                    <a:lnL>
                      <a:noFill/>
                    </a:lnL>
                    <a:lnR>
                      <a:noFill/>
                    </a:lnR>
                    <a:lnT>
                      <a:noFill/>
                    </a:lnT>
                    <a:lnB>
                      <a:noFill/>
                    </a:lnB>
                  </a:tcPr>
                </a:tc>
                <a:tc>
                  <a:txBody>
                    <a:bodyPr/>
                    <a:lstStyle/>
                    <a:p>
                      <a:pPr>
                        <a:lnSpc>
                          <a:spcPct val="115000"/>
                        </a:lnSpc>
                        <a:spcAft>
                          <a:spcPts val="0"/>
                        </a:spcAft>
                      </a:pPr>
                      <a:endParaRPr lang="en-GB" sz="1100" dirty="0">
                        <a:solidFill>
                          <a:srgbClr val="000000"/>
                        </a:solidFill>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r h="0">
                <a:tc>
                  <a:txBody>
                    <a:bodyPr/>
                    <a:lstStyle/>
                    <a:p>
                      <a:pPr>
                        <a:lnSpc>
                          <a:spcPct val="115000"/>
                        </a:lnSpc>
                        <a:spcAft>
                          <a:spcPts val="0"/>
                        </a:spcAft>
                      </a:pPr>
                      <a:r>
                        <a:rPr lang="en-GB" sz="1100" b="1">
                          <a:solidFill>
                            <a:srgbClr val="000000"/>
                          </a:solidFill>
                          <a:latin typeface="Calibri"/>
                          <a:ea typeface="Calibri"/>
                          <a:cs typeface="Times New Roman"/>
                        </a:rPr>
                        <a:t>Repetition Rate</a:t>
                      </a:r>
                      <a:endParaRPr lang="en-GB" sz="11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nSpc>
                          <a:spcPct val="115000"/>
                        </a:lnSpc>
                        <a:spcAft>
                          <a:spcPts val="0"/>
                        </a:spcAft>
                      </a:pPr>
                      <a:r>
                        <a:rPr lang="en-GB" sz="1100" dirty="0">
                          <a:solidFill>
                            <a:srgbClr val="000000"/>
                          </a:solidFill>
                          <a:latin typeface="Calibri"/>
                          <a:ea typeface="Calibri"/>
                          <a:cs typeface="Times New Roman"/>
                        </a:rPr>
                        <a:t>14</a:t>
                      </a:r>
                    </a:p>
                  </a:txBody>
                  <a:tcPr marL="68580" marR="68580" marT="0" marB="0">
                    <a:lnL>
                      <a:noFill/>
                    </a:lnL>
                    <a:lnR>
                      <a:noFill/>
                    </a:lnR>
                    <a:lnT>
                      <a:noFill/>
                    </a:lnT>
                    <a:lnB>
                      <a:noFill/>
                    </a:lnB>
                    <a:solidFill>
                      <a:srgbClr val="C0C0C0"/>
                    </a:solidFill>
                  </a:tcPr>
                </a:tc>
                <a:tc>
                  <a:txBody>
                    <a:bodyPr/>
                    <a:lstStyle/>
                    <a:p>
                      <a:pPr>
                        <a:lnSpc>
                          <a:spcPct val="115000"/>
                        </a:lnSpc>
                        <a:spcAft>
                          <a:spcPts val="0"/>
                        </a:spcAft>
                      </a:pPr>
                      <a:r>
                        <a:rPr lang="en-GB" sz="1100" dirty="0">
                          <a:solidFill>
                            <a:srgbClr val="000000"/>
                          </a:solidFill>
                          <a:latin typeface="Calibri"/>
                          <a:ea typeface="Calibri"/>
                          <a:cs typeface="Times New Roman"/>
                        </a:rPr>
                        <a:t>Hz</a:t>
                      </a:r>
                    </a:p>
                  </a:txBody>
                  <a:tcPr marL="68580" marR="68580" marT="0" marB="0">
                    <a:lnL>
                      <a:noFill/>
                    </a:lnL>
                    <a:lnR>
                      <a:noFill/>
                    </a:lnR>
                    <a:lnT>
                      <a:noFill/>
                    </a:lnT>
                    <a:lnB>
                      <a:noFill/>
                    </a:lnB>
                    <a:solidFill>
                      <a:srgbClr val="C0C0C0"/>
                    </a:solidFill>
                  </a:tcPr>
                </a:tc>
                <a:extLst>
                  <a:ext uri="{0D108BD9-81ED-4DB2-BD59-A6C34878D82A}">
                    <a16:rowId xmlns:a16="http://schemas.microsoft.com/office/drawing/2014/main" val="10007"/>
                  </a:ext>
                </a:extLst>
              </a:tr>
              <a:tr h="0">
                <a:tc>
                  <a:txBody>
                    <a:bodyPr/>
                    <a:lstStyle/>
                    <a:p>
                      <a:pPr>
                        <a:lnSpc>
                          <a:spcPct val="115000"/>
                        </a:lnSpc>
                        <a:spcAft>
                          <a:spcPts val="0"/>
                        </a:spcAft>
                      </a:pPr>
                      <a:r>
                        <a:rPr lang="en-GB" sz="1100" b="1" dirty="0">
                          <a:solidFill>
                            <a:srgbClr val="000000"/>
                          </a:solidFill>
                          <a:latin typeface="Calibri"/>
                          <a:ea typeface="Calibri"/>
                          <a:cs typeface="Times New Roman"/>
                        </a:rPr>
                        <a:t>Duty Cycle</a:t>
                      </a:r>
                      <a:endParaRPr lang="en-GB" sz="1100" dirty="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100" dirty="0">
                          <a:solidFill>
                            <a:srgbClr val="000000"/>
                          </a:solidFill>
                          <a:latin typeface="Calibri"/>
                          <a:ea typeface="Calibri"/>
                          <a:cs typeface="Times New Roman"/>
                        </a:rPr>
                        <a:t>4</a:t>
                      </a:r>
                    </a:p>
                  </a:txBody>
                  <a:tcPr marL="68580" marR="68580" marT="0" marB="0">
                    <a:lnL>
                      <a:noFill/>
                    </a:lnL>
                    <a:lnR>
                      <a:noFill/>
                    </a:lnR>
                    <a:lnT>
                      <a:noFill/>
                    </a:lnT>
                    <a:lnB>
                      <a:noFill/>
                    </a:lnB>
                  </a:tcPr>
                </a:tc>
                <a:tc>
                  <a:txBody>
                    <a:bodyPr/>
                    <a:lstStyle/>
                    <a:p>
                      <a:pPr>
                        <a:lnSpc>
                          <a:spcPct val="115000"/>
                        </a:lnSpc>
                        <a:spcAft>
                          <a:spcPts val="0"/>
                        </a:spcAft>
                      </a:pPr>
                      <a:r>
                        <a:rPr lang="en-GB" sz="1100" dirty="0">
                          <a:solidFill>
                            <a:srgbClr val="000000"/>
                          </a:solidFill>
                          <a:latin typeface="Calibri"/>
                          <a:ea typeface="Calibri"/>
                          <a:cs typeface="Times New Roman"/>
                        </a:rPr>
                        <a:t>%</a:t>
                      </a:r>
                    </a:p>
                  </a:txBody>
                  <a:tcPr marL="68580" marR="68580" marT="0" marB="0">
                    <a:lnL>
                      <a:noFill/>
                    </a:lnL>
                    <a:lnR>
                      <a:noFill/>
                    </a:lnR>
                    <a:lnT>
                      <a:noFill/>
                    </a:lnT>
                    <a:lnB>
                      <a:noFill/>
                    </a:lnB>
                  </a:tcPr>
                </a:tc>
                <a:extLst>
                  <a:ext uri="{0D108BD9-81ED-4DB2-BD59-A6C34878D82A}">
                    <a16:rowId xmlns:a16="http://schemas.microsoft.com/office/drawing/2014/main" val="10008"/>
                  </a:ext>
                </a:extLst>
              </a:tr>
              <a:tr h="0">
                <a:tc>
                  <a:txBody>
                    <a:bodyPr/>
                    <a:lstStyle/>
                    <a:p>
                      <a:pPr>
                        <a:lnSpc>
                          <a:spcPct val="115000"/>
                        </a:lnSpc>
                        <a:spcAft>
                          <a:spcPts val="0"/>
                        </a:spcAft>
                      </a:pPr>
                      <a:r>
                        <a:rPr lang="en-GB" sz="1100" b="1">
                          <a:solidFill>
                            <a:srgbClr val="000000"/>
                          </a:solidFill>
                          <a:latin typeface="Calibri"/>
                          <a:ea typeface="Calibri"/>
                          <a:cs typeface="Times New Roman"/>
                        </a:rPr>
                        <a:t>Average Beam Power</a:t>
                      </a:r>
                      <a:endParaRPr lang="en-GB" sz="1100">
                        <a:solidFill>
                          <a:srgbClr val="000000"/>
                        </a:solidFill>
                        <a:latin typeface="Calibri"/>
                        <a:ea typeface="Calibri"/>
                        <a:cs typeface="Times New Roman"/>
                      </a:endParaRPr>
                    </a:p>
                  </a:txBody>
                  <a:tcPr marL="68580" marR="68580" marT="0" marB="0">
                    <a:lnL>
                      <a:noFill/>
                    </a:lnL>
                    <a:lnR>
                      <a:noFill/>
                    </a:lnR>
                    <a:lnT>
                      <a:noFill/>
                    </a:lnT>
                    <a:lnB>
                      <a:noFill/>
                    </a:lnB>
                    <a:solidFill>
                      <a:srgbClr val="C0C0C0"/>
                    </a:solidFill>
                  </a:tcPr>
                </a:tc>
                <a:tc>
                  <a:txBody>
                    <a:bodyPr/>
                    <a:lstStyle/>
                    <a:p>
                      <a:pPr>
                        <a:lnSpc>
                          <a:spcPct val="115000"/>
                        </a:lnSpc>
                        <a:spcAft>
                          <a:spcPts val="0"/>
                        </a:spcAft>
                      </a:pPr>
                      <a:r>
                        <a:rPr lang="en-GB" sz="1100" dirty="0">
                          <a:solidFill>
                            <a:srgbClr val="000000"/>
                          </a:solidFill>
                          <a:latin typeface="Calibri"/>
                          <a:ea typeface="Calibri"/>
                          <a:cs typeface="Times New Roman"/>
                        </a:rPr>
                        <a:t>5</a:t>
                      </a:r>
                    </a:p>
                  </a:txBody>
                  <a:tcPr marL="68580" marR="68580" marT="0" marB="0">
                    <a:lnL>
                      <a:noFill/>
                    </a:lnL>
                    <a:lnR>
                      <a:noFill/>
                    </a:lnR>
                    <a:lnT>
                      <a:noFill/>
                    </a:lnT>
                    <a:lnB>
                      <a:noFill/>
                    </a:lnB>
                    <a:solidFill>
                      <a:srgbClr val="C0C0C0"/>
                    </a:solidFill>
                  </a:tcPr>
                </a:tc>
                <a:tc>
                  <a:txBody>
                    <a:bodyPr/>
                    <a:lstStyle/>
                    <a:p>
                      <a:pPr>
                        <a:lnSpc>
                          <a:spcPct val="115000"/>
                        </a:lnSpc>
                        <a:spcAft>
                          <a:spcPts val="0"/>
                        </a:spcAft>
                      </a:pPr>
                      <a:r>
                        <a:rPr lang="en-GB" sz="1100" dirty="0">
                          <a:solidFill>
                            <a:srgbClr val="000000"/>
                          </a:solidFill>
                          <a:latin typeface="Calibri"/>
                          <a:ea typeface="Calibri"/>
                          <a:cs typeface="Times New Roman"/>
                        </a:rPr>
                        <a:t>MW</a:t>
                      </a:r>
                    </a:p>
                  </a:txBody>
                  <a:tcPr marL="68580" marR="68580" marT="0" marB="0">
                    <a:lnL>
                      <a:noFill/>
                    </a:lnL>
                    <a:lnR>
                      <a:noFill/>
                    </a:lnR>
                    <a:lnT>
                      <a:noFill/>
                    </a:lnT>
                    <a:lnB>
                      <a:noFill/>
                    </a:lnB>
                    <a:solidFill>
                      <a:srgbClr val="C0C0C0"/>
                    </a:solidFill>
                  </a:tcPr>
                </a:tc>
                <a:extLst>
                  <a:ext uri="{0D108BD9-81ED-4DB2-BD59-A6C34878D82A}">
                    <a16:rowId xmlns:a16="http://schemas.microsoft.com/office/drawing/2014/main" val="10009"/>
                  </a:ext>
                </a:extLst>
              </a:tr>
              <a:tr h="0">
                <a:tc>
                  <a:txBody>
                    <a:bodyPr/>
                    <a:lstStyle/>
                    <a:p>
                      <a:pPr>
                        <a:lnSpc>
                          <a:spcPct val="115000"/>
                        </a:lnSpc>
                        <a:spcAft>
                          <a:spcPts val="0"/>
                        </a:spcAft>
                      </a:pPr>
                      <a:r>
                        <a:rPr lang="en-GB" sz="1100" b="1">
                          <a:solidFill>
                            <a:srgbClr val="000000"/>
                          </a:solidFill>
                          <a:latin typeface="Calibri"/>
                          <a:ea typeface="Calibri"/>
                          <a:cs typeface="Times New Roman"/>
                        </a:rPr>
                        <a:t>Accelerating Structures</a:t>
                      </a:r>
                      <a:endParaRPr lang="en-GB" sz="1100">
                        <a:solidFill>
                          <a:srgbClr val="000000"/>
                        </a:solidFill>
                        <a:latin typeface="Calibri"/>
                        <a:ea typeface="Calibri"/>
                        <a:cs typeface="Times New Roman"/>
                      </a:endParaRPr>
                    </a:p>
                  </a:txBody>
                  <a:tcPr marL="68580" marR="68580" marT="0" marB="0">
                    <a:lnL>
                      <a:noFill/>
                    </a:lnL>
                    <a:lnR>
                      <a:noFill/>
                    </a:lnR>
                    <a:lnT>
                      <a:noFill/>
                    </a:lnT>
                    <a:lnB>
                      <a:noFill/>
                    </a:lnB>
                  </a:tcPr>
                </a:tc>
                <a:tc>
                  <a:txBody>
                    <a:bodyPr/>
                    <a:lstStyle/>
                    <a:p>
                      <a:pPr>
                        <a:lnSpc>
                          <a:spcPct val="115000"/>
                        </a:lnSpc>
                        <a:spcAft>
                          <a:spcPts val="0"/>
                        </a:spcAft>
                      </a:pPr>
                      <a:r>
                        <a:rPr lang="en-GB" sz="1100" dirty="0">
                          <a:solidFill>
                            <a:srgbClr val="000000"/>
                          </a:solidFill>
                          <a:latin typeface="Calibri"/>
                          <a:ea typeface="Calibri"/>
                          <a:cs typeface="Times New Roman"/>
                        </a:rPr>
                        <a:t>RFQ, DTL, SC Spokes/Elliptical</a:t>
                      </a:r>
                    </a:p>
                  </a:txBody>
                  <a:tcPr marL="68580" marR="68580" marT="0" marB="0">
                    <a:lnL>
                      <a:noFill/>
                    </a:lnL>
                    <a:lnR>
                      <a:noFill/>
                    </a:lnR>
                    <a:lnT>
                      <a:noFill/>
                    </a:lnT>
                    <a:lnB>
                      <a:noFill/>
                    </a:lnB>
                  </a:tcPr>
                </a:tc>
                <a:tc>
                  <a:txBody>
                    <a:bodyPr/>
                    <a:lstStyle/>
                    <a:p>
                      <a:pPr>
                        <a:lnSpc>
                          <a:spcPct val="115000"/>
                        </a:lnSpc>
                        <a:spcAft>
                          <a:spcPts val="0"/>
                        </a:spcAft>
                      </a:pPr>
                      <a:endParaRPr lang="en-GB" sz="1100" dirty="0">
                        <a:solidFill>
                          <a:srgbClr val="000000"/>
                        </a:solidFill>
                        <a:latin typeface="Calibri"/>
                        <a:ea typeface="Calibri"/>
                        <a:cs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10"/>
                  </a:ext>
                </a:extLst>
              </a:tr>
              <a:tr h="0">
                <a:tc>
                  <a:txBody>
                    <a:bodyPr/>
                    <a:lstStyle/>
                    <a:p>
                      <a:pPr>
                        <a:lnSpc>
                          <a:spcPct val="115000"/>
                        </a:lnSpc>
                        <a:spcAft>
                          <a:spcPts val="0"/>
                        </a:spcAft>
                      </a:pPr>
                      <a:r>
                        <a:rPr lang="en-GB" sz="1100" b="1">
                          <a:solidFill>
                            <a:srgbClr val="000000"/>
                          </a:solidFill>
                          <a:latin typeface="Calibri"/>
                          <a:ea typeface="Calibri"/>
                          <a:cs typeface="Times New Roman"/>
                        </a:rPr>
                        <a:t>Accelerator Length</a:t>
                      </a:r>
                      <a:endParaRPr lang="en-GB" sz="1100">
                        <a:solidFill>
                          <a:srgbClr val="000000"/>
                        </a:solidFill>
                        <a:latin typeface="Calibri"/>
                        <a:ea typeface="Calibri"/>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15000"/>
                        </a:lnSpc>
                        <a:spcAft>
                          <a:spcPts val="0"/>
                        </a:spcAft>
                      </a:pPr>
                      <a:r>
                        <a:rPr lang="en-GB" sz="1100" dirty="0">
                          <a:solidFill>
                            <a:srgbClr val="000000"/>
                          </a:solidFill>
                          <a:latin typeface="Calibri"/>
                          <a:ea typeface="Calibri"/>
                          <a:cs typeface="Times New Roman"/>
                        </a:rPr>
                        <a:t>~365</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nSpc>
                          <a:spcPct val="115000"/>
                        </a:lnSpc>
                        <a:spcAft>
                          <a:spcPts val="0"/>
                        </a:spcAft>
                      </a:pPr>
                      <a:r>
                        <a:rPr lang="en-GB" sz="1100" dirty="0">
                          <a:solidFill>
                            <a:srgbClr val="000000"/>
                          </a:solidFill>
                          <a:latin typeface="Calibri"/>
                          <a:ea typeface="Calibri"/>
                          <a:cs typeface="Times New Roman"/>
                        </a:rPr>
                        <a:t>m</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11"/>
                  </a:ext>
                </a:extLst>
              </a:tr>
            </a:tbl>
          </a:graphicData>
        </a:graphic>
      </p:graphicFrame>
      <p:sp>
        <p:nvSpPr>
          <p:cNvPr id="6" name="TextBox 5">
            <a:extLst>
              <a:ext uri="{FF2B5EF4-FFF2-40B4-BE49-F238E27FC236}">
                <a16:creationId xmlns:a16="http://schemas.microsoft.com/office/drawing/2014/main" id="{74DB91DB-98B4-2CF4-12D2-8C9895D411DE}"/>
              </a:ext>
            </a:extLst>
          </p:cNvPr>
          <p:cNvSpPr txBox="1"/>
          <p:nvPr/>
        </p:nvSpPr>
        <p:spPr>
          <a:xfrm>
            <a:off x="665738" y="6296539"/>
            <a:ext cx="310059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fontAlgn="ctr"/>
            <a:r>
              <a:rPr kumimoji="0" lang="en-SE" sz="1800" b="0" i="0" u="none" strike="noStrike" cap="none" spc="0" normalizeH="0" baseline="0" dirty="0">
                <a:ln>
                  <a:noFill/>
                </a:ln>
                <a:solidFill>
                  <a:srgbClr val="000000"/>
                </a:solidFill>
                <a:effectLst/>
                <a:uFillTx/>
                <a:latin typeface="Segoe UI"/>
                <a:ea typeface="Segoe UI"/>
                <a:cs typeface="Segoe UI"/>
                <a:sym typeface="Segoe UI"/>
              </a:rPr>
              <a:t>Courtesy of C. </a:t>
            </a:r>
            <a:r>
              <a:rPr lang="en-GB" b="0" i="0" dirty="0">
                <a:solidFill>
                  <a:srgbClr val="333333"/>
                </a:solidFill>
                <a:effectLst/>
                <a:latin typeface="wf_segoe-ui_normal"/>
              </a:rPr>
              <a:t> </a:t>
            </a:r>
            <a:r>
              <a:rPr lang="en-GB" b="0" i="0" dirty="0" err="1">
                <a:solidFill>
                  <a:srgbClr val="333333"/>
                </a:solidFill>
                <a:effectLst/>
                <a:latin typeface="wf_segoe-ui_normal"/>
              </a:rPr>
              <a:t>Plostinar</a:t>
            </a:r>
            <a:r>
              <a:rPr kumimoji="0" lang="en-SE" sz="1800" b="0" i="0" u="none" strike="noStrike" cap="none" spc="0" normalizeH="0" baseline="0" dirty="0">
                <a:ln>
                  <a:noFill/>
                </a:ln>
                <a:solidFill>
                  <a:srgbClr val="000000"/>
                </a:solidFill>
                <a:effectLst/>
                <a:uFillTx/>
                <a:latin typeface="Segoe UI"/>
                <a:ea typeface="Segoe UI"/>
                <a:cs typeface="Segoe UI"/>
                <a:sym typeface="Segoe UI"/>
              </a:rPr>
              <a:t>  </a:t>
            </a:r>
          </a:p>
        </p:txBody>
      </p:sp>
    </p:spTree>
    <p:extLst>
      <p:ext uri="{BB962C8B-B14F-4D97-AF65-F5344CB8AC3E}">
        <p14:creationId xmlns:p14="http://schemas.microsoft.com/office/powerpoint/2010/main" val="11453290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F109-8E80-4D96-82B0-75189CE009E2}"/>
              </a:ext>
            </a:extLst>
          </p:cNvPr>
          <p:cNvSpPr>
            <a:spLocks noGrp="1"/>
          </p:cNvSpPr>
          <p:nvPr>
            <p:ph type="title"/>
          </p:nvPr>
        </p:nvSpPr>
        <p:spPr/>
        <p:txBody>
          <a:bodyPr/>
          <a:lstStyle/>
          <a:p>
            <a:r>
              <a:rPr lang="en-SE" dirty="0"/>
              <a:t>Project Timeline</a:t>
            </a:r>
          </a:p>
        </p:txBody>
      </p:sp>
      <p:sp>
        <p:nvSpPr>
          <p:cNvPr id="3" name="Text Placeholder 2">
            <a:extLst>
              <a:ext uri="{FF2B5EF4-FFF2-40B4-BE49-F238E27FC236}">
                <a16:creationId xmlns:a16="http://schemas.microsoft.com/office/drawing/2014/main" id="{C15EF292-EAC7-16E3-4A40-1A5F4299D1FD}"/>
              </a:ext>
            </a:extLst>
          </p:cNvPr>
          <p:cNvSpPr>
            <a:spLocks noGrp="1"/>
          </p:cNvSpPr>
          <p:nvPr>
            <p:ph type="body" sz="quarter" idx="1"/>
          </p:nvPr>
        </p:nvSpPr>
        <p:spPr/>
        <p:txBody>
          <a:bodyPr/>
          <a:lstStyle/>
          <a:p>
            <a:endParaRPr lang="en-SE"/>
          </a:p>
        </p:txBody>
      </p:sp>
      <p:pic>
        <p:nvPicPr>
          <p:cNvPr id="4" name="Content Placeholder 9">
            <a:extLst>
              <a:ext uri="{FF2B5EF4-FFF2-40B4-BE49-F238E27FC236}">
                <a16:creationId xmlns:a16="http://schemas.microsoft.com/office/drawing/2014/main" id="{2BD43206-58A3-1425-EA4D-890F7428272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90577" y="1021556"/>
            <a:ext cx="11080487" cy="5322094"/>
          </a:xfrm>
          <a:prstGeom prst="snip1Rect">
            <a:avLst>
              <a:gd name="adj" fmla="val 17756"/>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
        <p:nvSpPr>
          <p:cNvPr id="5" name="TextBox 4">
            <a:extLst>
              <a:ext uri="{FF2B5EF4-FFF2-40B4-BE49-F238E27FC236}">
                <a16:creationId xmlns:a16="http://schemas.microsoft.com/office/drawing/2014/main" id="{4D7B84DE-90ED-3176-57F8-70FE1A6A2796}"/>
              </a:ext>
            </a:extLst>
          </p:cNvPr>
          <p:cNvSpPr txBox="1"/>
          <p:nvPr/>
        </p:nvSpPr>
        <p:spPr>
          <a:xfrm>
            <a:off x="8670471" y="6343650"/>
            <a:ext cx="310059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l" fontAlgn="ctr"/>
            <a:r>
              <a:rPr kumimoji="0" lang="en-SE" sz="1800" b="0" i="0" u="none" strike="noStrike" cap="none" spc="0" normalizeH="0" baseline="0" dirty="0">
                <a:ln>
                  <a:noFill/>
                </a:ln>
                <a:solidFill>
                  <a:srgbClr val="000000"/>
                </a:solidFill>
                <a:effectLst/>
                <a:uFillTx/>
                <a:latin typeface="Segoe UI"/>
                <a:ea typeface="Segoe UI"/>
                <a:cs typeface="Segoe UI"/>
                <a:sym typeface="Segoe UI"/>
              </a:rPr>
              <a:t>Courtesy of C. </a:t>
            </a:r>
            <a:r>
              <a:rPr lang="en-GB" b="0" i="0" dirty="0">
                <a:solidFill>
                  <a:srgbClr val="333333"/>
                </a:solidFill>
                <a:effectLst/>
                <a:latin typeface="wf_segoe-ui_normal"/>
              </a:rPr>
              <a:t> </a:t>
            </a:r>
            <a:r>
              <a:rPr lang="en-GB" b="0" i="0" dirty="0" err="1">
                <a:solidFill>
                  <a:srgbClr val="333333"/>
                </a:solidFill>
                <a:effectLst/>
                <a:latin typeface="wf_segoe-ui_normal"/>
              </a:rPr>
              <a:t>Plostinar</a:t>
            </a:r>
            <a:r>
              <a:rPr kumimoji="0" lang="en-SE" sz="1800" b="0" i="0" u="none" strike="noStrike" cap="none" spc="0" normalizeH="0" baseline="0" dirty="0">
                <a:ln>
                  <a:noFill/>
                </a:ln>
                <a:solidFill>
                  <a:srgbClr val="000000"/>
                </a:solidFill>
                <a:effectLst/>
                <a:uFillTx/>
                <a:latin typeface="Segoe UI"/>
                <a:ea typeface="Segoe UI"/>
                <a:cs typeface="Segoe UI"/>
                <a:sym typeface="Segoe UI"/>
              </a:rPr>
              <a:t>  </a:t>
            </a:r>
          </a:p>
        </p:txBody>
      </p:sp>
    </p:spTree>
    <p:extLst>
      <p:ext uri="{BB962C8B-B14F-4D97-AF65-F5344CB8AC3E}">
        <p14:creationId xmlns:p14="http://schemas.microsoft.com/office/powerpoint/2010/main" val="31008783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Footer Placeholder 2"/>
          <p:cNvSpPr txBox="1"/>
          <p:nvPr/>
        </p:nvSpPr>
        <p:spPr>
          <a:xfrm>
            <a:off x="2098964" y="6548612"/>
            <a:ext cx="4229008" cy="21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 cap="all" spc="80">
                <a:solidFill>
                  <a:srgbClr val="CCCCCC"/>
                </a:solidFill>
              </a:defRPr>
            </a:lvl1pPr>
          </a:lstStyle>
          <a:p>
            <a:r>
              <a:t>PRESENTATION TITLE/FOOTER</a:t>
            </a:r>
          </a:p>
        </p:txBody>
      </p:sp>
      <p:sp>
        <p:nvSpPr>
          <p:cNvPr id="196" name="Title 1"/>
          <p:cNvSpPr txBox="1">
            <a:spLocks noGrp="1"/>
          </p:cNvSpPr>
          <p:nvPr>
            <p:ph type="title"/>
          </p:nvPr>
        </p:nvSpPr>
        <p:spPr>
          <a:xfrm>
            <a:off x="1103707" y="430895"/>
            <a:ext cx="9360001" cy="657340"/>
          </a:xfrm>
          <a:prstGeom prst="rect">
            <a:avLst/>
          </a:prstGeom>
        </p:spPr>
        <p:txBody>
          <a:bodyPr/>
          <a:lstStyle>
            <a:lvl1pPr defTabSz="466344">
              <a:defRPr sz="2243"/>
            </a:lvl1pPr>
          </a:lstStyle>
          <a:p>
            <a:r>
              <a:rPr lang="en-GB" sz="2400" dirty="0"/>
              <a:t>RF-Cavity Basic Parameters and Performance at ESS</a:t>
            </a:r>
            <a:endParaRPr dirty="0"/>
          </a:p>
        </p:txBody>
      </p:sp>
      <p:sp>
        <p:nvSpPr>
          <p:cNvPr id="197" name="Slide Number Placeholder 3"/>
          <p:cNvSpPr txBox="1">
            <a:spLocks noGrp="1"/>
          </p:cNvSpPr>
          <p:nvPr>
            <p:ph type="sldNum" sz="quarter" idx="2"/>
          </p:nvPr>
        </p:nvSpPr>
        <p:spPr>
          <a:xfrm>
            <a:off x="11302120" y="6548612"/>
            <a:ext cx="17637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198" name="Text Placeholder 4"/>
          <p:cNvSpPr txBox="1">
            <a:spLocks noGrp="1"/>
          </p:cNvSpPr>
          <p:nvPr>
            <p:ph type="body" sz="quarter" idx="1"/>
          </p:nvPr>
        </p:nvSpPr>
        <p:spPr>
          <a:xfrm>
            <a:off x="1103708" y="931026"/>
            <a:ext cx="9360001" cy="507076"/>
          </a:xfrm>
          <a:prstGeom prst="rect">
            <a:avLst/>
          </a:prstGeom>
        </p:spPr>
        <p:txBody>
          <a:bodyPr/>
          <a:lstStyle/>
          <a:p>
            <a:r>
              <a:rPr lang="en-US" dirty="0"/>
              <a:t>RF Power Calibration</a:t>
            </a:r>
            <a:endParaRPr dirty="0"/>
          </a:p>
        </p:txBody>
      </p:sp>
      <p:sp>
        <p:nvSpPr>
          <p:cNvPr id="199" name="Date Placeholder 6"/>
          <p:cNvSpPr txBox="1"/>
          <p:nvPr/>
        </p:nvSpPr>
        <p:spPr>
          <a:xfrm>
            <a:off x="1241366" y="6485112"/>
            <a:ext cx="741219" cy="34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spAutoFit/>
          </a:bodyPr>
          <a:lstStyle>
            <a:lvl1pPr>
              <a:defRPr sz="800" spc="80">
                <a:solidFill>
                  <a:srgbClr val="CCCCCC"/>
                </a:solidFill>
              </a:defRPr>
            </a:lvl1pPr>
          </a:lstStyle>
          <a:p>
            <a:r>
              <a:t>2023-10-13</a:t>
            </a:r>
          </a:p>
        </p:txBody>
      </p:sp>
      <p:pic>
        <p:nvPicPr>
          <p:cNvPr id="3" name="Picture 2">
            <a:extLst>
              <a:ext uri="{FF2B5EF4-FFF2-40B4-BE49-F238E27FC236}">
                <a16:creationId xmlns:a16="http://schemas.microsoft.com/office/drawing/2014/main" id="{DE1874CB-8423-6B10-5412-43E8C4F997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5029" y="1781024"/>
            <a:ext cx="10027390" cy="4252197"/>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Headline"/>
          <p:cNvSpPr txBox="1">
            <a:spLocks noGrp="1"/>
          </p:cNvSpPr>
          <p:nvPr>
            <p:ph type="title"/>
          </p:nvPr>
        </p:nvSpPr>
        <p:spPr>
          <a:prstGeom prst="rect">
            <a:avLst/>
          </a:prstGeom>
        </p:spPr>
        <p:txBody>
          <a:bodyPr>
            <a:normAutofit/>
          </a:bodyPr>
          <a:lstStyle/>
          <a:p>
            <a:pPr defTabSz="896111">
              <a:defRPr sz="4116"/>
            </a:pPr>
            <a:r>
              <a:rPr lang="en-GB" sz="2800" dirty="0"/>
              <a:t>RF-Cavity Basic Parameters and Performance at ESS</a:t>
            </a:r>
            <a:endParaRPr sz="2800" dirty="0"/>
          </a:p>
        </p:txBody>
      </p:sp>
      <p:sp>
        <p:nvSpPr>
          <p:cNvPr id="202" name="Slide Number"/>
          <p:cNvSpPr txBox="1">
            <a:spLocks noGrp="1"/>
          </p:cNvSpPr>
          <p:nvPr>
            <p:ph type="sldNum" sz="quarter" idx="2"/>
          </p:nvPr>
        </p:nvSpPr>
        <p:spPr>
          <a:xfrm>
            <a:off x="11302120" y="6548612"/>
            <a:ext cx="17637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203" name="Sub-headline"/>
          <p:cNvSpPr txBox="1">
            <a:spLocks noGrp="1"/>
          </p:cNvSpPr>
          <p:nvPr>
            <p:ph type="body" sz="quarter" idx="1"/>
          </p:nvPr>
        </p:nvSpPr>
        <p:spPr>
          <a:prstGeom prst="rect">
            <a:avLst/>
          </a:prstGeom>
        </p:spPr>
        <p:txBody>
          <a:bodyPr/>
          <a:lstStyle/>
          <a:p>
            <a:r>
              <a:rPr lang="en-US" dirty="0"/>
              <a:t>RF Phase</a:t>
            </a:r>
            <a:endParaRPr dirty="0"/>
          </a:p>
        </p:txBody>
      </p:sp>
      <p:pic>
        <p:nvPicPr>
          <p:cNvPr id="2" name="Picture 1">
            <a:extLst>
              <a:ext uri="{FF2B5EF4-FFF2-40B4-BE49-F238E27FC236}">
                <a16:creationId xmlns:a16="http://schemas.microsoft.com/office/drawing/2014/main" id="{DCB020B4-0F82-DD82-D5D6-B8CBB09A91C8}"/>
              </a:ext>
            </a:extLst>
          </p:cNvPr>
          <p:cNvPicPr>
            <a:picLocks noChangeAspect="1"/>
          </p:cNvPicPr>
          <p:nvPr/>
        </p:nvPicPr>
        <p:blipFill>
          <a:blip r:embed="rId2"/>
          <a:stretch>
            <a:fillRect/>
          </a:stretch>
        </p:blipFill>
        <p:spPr>
          <a:xfrm>
            <a:off x="5783708" y="1446416"/>
            <a:ext cx="5372418" cy="2882061"/>
          </a:xfrm>
          <a:prstGeom prst="rect">
            <a:avLst/>
          </a:prstGeom>
        </p:spPr>
      </p:pic>
      <p:pic>
        <p:nvPicPr>
          <p:cNvPr id="3" name="Picture 2">
            <a:extLst>
              <a:ext uri="{FF2B5EF4-FFF2-40B4-BE49-F238E27FC236}">
                <a16:creationId xmlns:a16="http://schemas.microsoft.com/office/drawing/2014/main" id="{136C136E-DC62-7DBE-AFBB-5857D2424DAF}"/>
              </a:ext>
            </a:extLst>
          </p:cNvPr>
          <p:cNvPicPr>
            <a:picLocks noChangeAspect="1"/>
          </p:cNvPicPr>
          <p:nvPr/>
        </p:nvPicPr>
        <p:blipFill>
          <a:blip r:embed="rId3"/>
          <a:stretch>
            <a:fillRect/>
          </a:stretch>
        </p:blipFill>
        <p:spPr>
          <a:xfrm>
            <a:off x="74892" y="4339796"/>
            <a:ext cx="11878911" cy="2221635"/>
          </a:xfrm>
          <a:prstGeom prst="rect">
            <a:avLst/>
          </a:prstGeom>
        </p:spPr>
      </p:pic>
      <p:pic>
        <p:nvPicPr>
          <p:cNvPr id="4" name="Picture 3">
            <a:extLst>
              <a:ext uri="{FF2B5EF4-FFF2-40B4-BE49-F238E27FC236}">
                <a16:creationId xmlns:a16="http://schemas.microsoft.com/office/drawing/2014/main" id="{E9868AFA-A659-598C-0883-F86B933CCA23}"/>
              </a:ext>
            </a:extLst>
          </p:cNvPr>
          <p:cNvPicPr>
            <a:picLocks noChangeAspect="1"/>
          </p:cNvPicPr>
          <p:nvPr/>
        </p:nvPicPr>
        <p:blipFill>
          <a:blip r:embed="rId4"/>
          <a:stretch>
            <a:fillRect/>
          </a:stretch>
        </p:blipFill>
        <p:spPr>
          <a:xfrm>
            <a:off x="935623" y="1404055"/>
            <a:ext cx="4848085" cy="28820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High precision measurement"/>
          <p:cNvSpPr txBox="1">
            <a:spLocks noGrp="1"/>
          </p:cNvSpPr>
          <p:nvPr>
            <p:ph type="title"/>
          </p:nvPr>
        </p:nvSpPr>
        <p:spPr>
          <a:xfrm>
            <a:off x="1103708" y="265372"/>
            <a:ext cx="8138263" cy="507076"/>
          </a:xfrm>
          <a:prstGeom prst="rect">
            <a:avLst/>
          </a:prstGeom>
        </p:spPr>
        <p:txBody>
          <a:bodyPr>
            <a:normAutofit/>
          </a:bodyPr>
          <a:lstStyle>
            <a:lvl1pPr defTabSz="896111">
              <a:defRPr sz="4116"/>
            </a:lvl1pPr>
          </a:lstStyle>
          <a:p>
            <a:r>
              <a:rPr lang="en-GB" sz="2800" dirty="0"/>
              <a:t>RF-Cavity Basic Parameters and Performance at ESS</a:t>
            </a:r>
            <a:endParaRPr sz="2800" dirty="0"/>
          </a:p>
        </p:txBody>
      </p:sp>
      <p:sp>
        <p:nvSpPr>
          <p:cNvPr id="206" name="Slide Number"/>
          <p:cNvSpPr txBox="1">
            <a:spLocks noGrp="1"/>
          </p:cNvSpPr>
          <p:nvPr>
            <p:ph type="sldNum" sz="quarter" idx="2"/>
          </p:nvPr>
        </p:nvSpPr>
        <p:spPr>
          <a:xfrm>
            <a:off x="11302120" y="6548612"/>
            <a:ext cx="176372" cy="2184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
        <p:nvSpPr>
          <p:cNvPr id="207" name="Sub-headline"/>
          <p:cNvSpPr txBox="1">
            <a:spLocks noGrp="1"/>
          </p:cNvSpPr>
          <p:nvPr>
            <p:ph type="body" sz="quarter" idx="1"/>
          </p:nvPr>
        </p:nvSpPr>
        <p:spPr>
          <a:prstGeom prst="rect">
            <a:avLst/>
          </a:prstGeom>
        </p:spPr>
        <p:txBody>
          <a:bodyPr>
            <a:normAutofit fontScale="85000" lnSpcReduction="20000"/>
          </a:bodyPr>
          <a:lstStyle/>
          <a:p>
            <a:r>
              <a:rPr lang="en-US" dirty="0"/>
              <a:t>Dynamic Detuning over RF pulse and Comparison between Cavity Equation Based Method and Phase Difference Method</a:t>
            </a:r>
            <a:endParaRPr dirty="0"/>
          </a:p>
        </p:txBody>
      </p:sp>
      <p:pic>
        <p:nvPicPr>
          <p:cNvPr id="2" name="Picture 1">
            <a:extLst>
              <a:ext uri="{FF2B5EF4-FFF2-40B4-BE49-F238E27FC236}">
                <a16:creationId xmlns:a16="http://schemas.microsoft.com/office/drawing/2014/main" id="{A222374E-FA54-C330-EC04-801DFE321F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803" t="6554" r="8534" b="3463"/>
          <a:stretch/>
        </p:blipFill>
        <p:spPr bwMode="auto">
          <a:xfrm>
            <a:off x="6330978" y="1775665"/>
            <a:ext cx="4724950" cy="3306669"/>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9088398F-F855-C8B1-34B8-82F500284F7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358" t="7248" r="8719" b="3387"/>
          <a:stretch/>
        </p:blipFill>
        <p:spPr bwMode="auto">
          <a:xfrm>
            <a:off x="813260" y="2053703"/>
            <a:ext cx="4617721" cy="3200643"/>
          </a:xfrm>
          <a:prstGeom prst="rect">
            <a:avLst/>
          </a:prstGeom>
          <a:ln>
            <a:noFill/>
          </a:ln>
          <a:extLst>
            <a:ext uri="{53640926-AAD7-44D8-BBD7-CCE9431645EC}">
              <a14:shadowObscured xmlns:a14="http://schemas.microsoft.com/office/drawing/2010/main"/>
            </a:ext>
          </a:extLst>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C08FD-BE06-71FA-2D52-D337A947F005}"/>
              </a:ext>
            </a:extLst>
          </p:cNvPr>
          <p:cNvSpPr>
            <a:spLocks noGrp="1"/>
          </p:cNvSpPr>
          <p:nvPr>
            <p:ph type="title"/>
          </p:nvPr>
        </p:nvSpPr>
        <p:spPr>
          <a:xfrm>
            <a:off x="1103708" y="265371"/>
            <a:ext cx="9360001" cy="665655"/>
          </a:xfrm>
        </p:spPr>
        <p:txBody>
          <a:bodyPr>
            <a:normAutofit/>
          </a:bodyPr>
          <a:lstStyle/>
          <a:p>
            <a:r>
              <a:rPr lang="en-GB" sz="2800" dirty="0"/>
              <a:t>RF-Cavity Basic Parameters and Performance at ESS</a:t>
            </a:r>
            <a:endParaRPr lang="en-SE" sz="2800" dirty="0"/>
          </a:p>
        </p:txBody>
      </p:sp>
      <p:sp>
        <p:nvSpPr>
          <p:cNvPr id="3" name="Text Placeholder 2">
            <a:extLst>
              <a:ext uri="{FF2B5EF4-FFF2-40B4-BE49-F238E27FC236}">
                <a16:creationId xmlns:a16="http://schemas.microsoft.com/office/drawing/2014/main" id="{E688434F-3459-5A66-E706-A55D0C1F5DFC}"/>
              </a:ext>
            </a:extLst>
          </p:cNvPr>
          <p:cNvSpPr>
            <a:spLocks noGrp="1"/>
          </p:cNvSpPr>
          <p:nvPr>
            <p:ph type="body" sz="quarter" idx="1"/>
          </p:nvPr>
        </p:nvSpPr>
        <p:spPr>
          <a:xfrm>
            <a:off x="956750" y="814161"/>
            <a:ext cx="10652863" cy="507076"/>
          </a:xfrm>
        </p:spPr>
        <p:txBody>
          <a:bodyPr>
            <a:normAutofit fontScale="85000" lnSpcReduction="10000"/>
          </a:bodyPr>
          <a:lstStyle/>
          <a:p>
            <a:r>
              <a:rPr lang="en-SE" dirty="0"/>
              <a:t>Ql Measurement and Comparision between Decay-Based Method and Equation-Based Method</a:t>
            </a:r>
          </a:p>
        </p:txBody>
      </p:sp>
      <p:pic>
        <p:nvPicPr>
          <p:cNvPr id="4" name="Picture 3">
            <a:extLst>
              <a:ext uri="{FF2B5EF4-FFF2-40B4-BE49-F238E27FC236}">
                <a16:creationId xmlns:a16="http://schemas.microsoft.com/office/drawing/2014/main" id="{BB66AA1D-B931-F783-E0F7-85F9F19870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18"/>
          <a:stretch/>
        </p:blipFill>
        <p:spPr>
          <a:xfrm>
            <a:off x="1555295" y="3903658"/>
            <a:ext cx="3121570" cy="2522611"/>
          </a:xfrm>
          <a:prstGeom prst="rect">
            <a:avLst/>
          </a:prstGeom>
        </p:spPr>
      </p:pic>
      <p:pic>
        <p:nvPicPr>
          <p:cNvPr id="5" name="Picture 4">
            <a:extLst>
              <a:ext uri="{FF2B5EF4-FFF2-40B4-BE49-F238E27FC236}">
                <a16:creationId xmlns:a16="http://schemas.microsoft.com/office/drawing/2014/main" id="{E6D40260-0CF7-226B-63D3-109A4772ED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2442" y="1484317"/>
            <a:ext cx="3472749" cy="2179247"/>
          </a:xfrm>
          <a:prstGeom prst="rect">
            <a:avLst/>
          </a:prstGeom>
        </p:spPr>
      </p:pic>
      <p:sp>
        <p:nvSpPr>
          <p:cNvPr id="6" name="TextBox 5">
            <a:extLst>
              <a:ext uri="{FF2B5EF4-FFF2-40B4-BE49-F238E27FC236}">
                <a16:creationId xmlns:a16="http://schemas.microsoft.com/office/drawing/2014/main" id="{DBC899C7-83FD-DCBC-75BC-53466409111B}"/>
              </a:ext>
            </a:extLst>
          </p:cNvPr>
          <p:cNvSpPr txBox="1"/>
          <p:nvPr/>
        </p:nvSpPr>
        <p:spPr>
          <a:xfrm>
            <a:off x="5249682" y="2114029"/>
            <a:ext cx="5214027"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800" b="0" i="0" u="none" strike="noStrike" cap="none" spc="0" normalizeH="0" baseline="0" dirty="0">
                <a:ln>
                  <a:noFill/>
                </a:ln>
                <a:solidFill>
                  <a:schemeClr val="tx1">
                    <a:lumMod val="65000"/>
                    <a:lumOff val="35000"/>
                  </a:schemeClr>
                </a:solidFill>
                <a:effectLst/>
                <a:uFillTx/>
                <a:latin typeface="Segoe UI"/>
                <a:ea typeface="Segoe UI"/>
                <a:cs typeface="Segoe UI"/>
                <a:sym typeface="Segoe UI"/>
              </a:rPr>
              <a:t>D</a:t>
            </a:r>
            <a:r>
              <a:rPr kumimoji="0" lang="en-SE" sz="1800" b="0" i="0" u="none" strike="noStrike" cap="none" spc="0" normalizeH="0" baseline="0" dirty="0">
                <a:ln>
                  <a:noFill/>
                </a:ln>
                <a:solidFill>
                  <a:schemeClr val="tx1">
                    <a:lumMod val="65000"/>
                    <a:lumOff val="35000"/>
                  </a:schemeClr>
                </a:solidFill>
                <a:effectLst/>
                <a:uFillTx/>
                <a:latin typeface="Segoe UI"/>
                <a:ea typeface="Segoe UI"/>
                <a:cs typeface="Segoe UI"/>
                <a:sym typeface="Segoe UI"/>
              </a:rPr>
              <a:t>ecay-based method suffering from limited circulator return loss </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SE" sz="1800" b="0" i="0" u="none" strike="noStrike" cap="none" spc="0" normalizeH="0" baseline="0" dirty="0">
              <a:ln>
                <a:noFill/>
              </a:ln>
              <a:solidFill>
                <a:schemeClr val="tx1">
                  <a:lumMod val="65000"/>
                  <a:lumOff val="35000"/>
                </a:schemeClr>
              </a:solidFill>
              <a:effectLst/>
              <a:uFillTx/>
              <a:latin typeface="Segoe UI"/>
              <a:ea typeface="Segoe UI"/>
              <a:cs typeface="Segoe UI"/>
              <a:sym typeface="Segoe UI"/>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lang="en-GB" dirty="0">
                <a:solidFill>
                  <a:schemeClr val="tx1">
                    <a:lumMod val="65000"/>
                    <a:lumOff val="35000"/>
                  </a:schemeClr>
                </a:solidFill>
              </a:rPr>
              <a:t>I</a:t>
            </a:r>
            <a:r>
              <a:rPr lang="en-SE" dirty="0">
                <a:solidFill>
                  <a:schemeClr val="tx1">
                    <a:lumMod val="65000"/>
                    <a:lumOff val="35000"/>
                  </a:schemeClr>
                </a:solidFill>
              </a:rPr>
              <a:t>t is </a:t>
            </a:r>
            <a:r>
              <a:rPr kumimoji="0" lang="en-SE" sz="1800" b="0" i="0" u="none" strike="noStrike" cap="none" spc="0" normalizeH="0" baseline="0" dirty="0">
                <a:ln>
                  <a:noFill/>
                </a:ln>
                <a:solidFill>
                  <a:schemeClr val="tx1">
                    <a:lumMod val="65000"/>
                    <a:lumOff val="35000"/>
                  </a:schemeClr>
                </a:solidFill>
                <a:effectLst/>
                <a:uFillTx/>
                <a:latin typeface="Segoe UI"/>
                <a:ea typeface="Segoe UI"/>
                <a:cs typeface="Segoe UI"/>
                <a:sym typeface="Segoe UI"/>
              </a:rPr>
              <a:t>also affected by directivity of directional coupler (not a problem at ESS due to 40dB directivity coupler used)</a:t>
            </a: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endParaRPr lang="en-SE" dirty="0">
              <a:solidFill>
                <a:schemeClr val="tx1">
                  <a:lumMod val="65000"/>
                  <a:lumOff val="35000"/>
                </a:schemeClr>
              </a:solidFill>
            </a:endParaRPr>
          </a:p>
          <a:p>
            <a:pPr marL="285750" marR="0" indent="-285750" algn="l" defTabSz="914400" rtl="0" fontAlgn="auto" latinLnBrk="0" hangingPunct="0">
              <a:lnSpc>
                <a:spcPct val="100000"/>
              </a:lnSpc>
              <a:spcBef>
                <a:spcPts val="0"/>
              </a:spcBef>
              <a:spcAft>
                <a:spcPts val="0"/>
              </a:spcAft>
              <a:buClrTx/>
              <a:buSzTx/>
              <a:buFont typeface="Arial" panose="020B0604020202020204" pitchFamily="34" charset="0"/>
              <a:buChar char="•"/>
              <a:tabLst/>
            </a:pPr>
            <a:r>
              <a:rPr kumimoji="0" lang="en-SE" sz="1800" b="0" i="0" u="none" strike="noStrike" cap="none" spc="0" normalizeH="0" baseline="0" dirty="0">
                <a:ln>
                  <a:noFill/>
                </a:ln>
                <a:solidFill>
                  <a:schemeClr val="tx1">
                    <a:lumMod val="65000"/>
                    <a:lumOff val="35000"/>
                  </a:schemeClr>
                </a:solidFill>
                <a:effectLst/>
                <a:uFillTx/>
                <a:latin typeface="Segoe UI"/>
                <a:ea typeface="Segoe UI"/>
                <a:cs typeface="Segoe UI"/>
                <a:sym typeface="Segoe UI"/>
              </a:rPr>
              <a:t>Cavity equation based method (forwarded power are calibrated) needs a good calibration of Qext at low power </a:t>
            </a:r>
          </a:p>
        </p:txBody>
      </p:sp>
    </p:spTree>
    <p:extLst>
      <p:ext uri="{BB962C8B-B14F-4D97-AF65-F5344CB8AC3E}">
        <p14:creationId xmlns:p14="http://schemas.microsoft.com/office/powerpoint/2010/main" val="2854250344"/>
      </p:ext>
    </p:extLst>
  </p:cSld>
  <p:clrMapOvr>
    <a:masterClrMapping/>
  </p:clrMapOvr>
  <p:transition spd="med"/>
</p:sld>
</file>

<file path=ppt/theme/theme1.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0099DC"/>
      </a:accent1>
      <a:accent2>
        <a:srgbClr val="003366"/>
      </a:accent2>
      <a:accent3>
        <a:srgbClr val="99BE00"/>
      </a:accent3>
      <a:accent4>
        <a:srgbClr val="006646"/>
      </a:accent4>
      <a:accent5>
        <a:srgbClr val="FF7D00"/>
      </a:accent5>
      <a:accent6>
        <a:srgbClr val="821482"/>
      </a:accent6>
      <a:hlink>
        <a:srgbClr val="0000FF"/>
      </a:hlink>
      <a:folHlink>
        <a:srgbClr val="FF00FF"/>
      </a:folHlink>
    </a:clrScheme>
    <a:fontScheme name="Office-tema">
      <a:majorFont>
        <a:latin typeface="Calibri"/>
        <a:ea typeface="Calibri"/>
        <a:cs typeface="Calibri"/>
      </a:majorFont>
      <a:minorFont>
        <a:latin typeface="Helvetica"/>
        <a:ea typeface="Helvetica"/>
        <a:cs typeface="Helvetica"/>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tema">
      <a:dk1>
        <a:srgbClr val="000000"/>
      </a:dk1>
      <a:lt1>
        <a:srgbClr val="FFFFFF"/>
      </a:lt1>
      <a:dk2>
        <a:srgbClr val="A7A7A7"/>
      </a:dk2>
      <a:lt2>
        <a:srgbClr val="535353"/>
      </a:lt2>
      <a:accent1>
        <a:srgbClr val="0099DC"/>
      </a:accent1>
      <a:accent2>
        <a:srgbClr val="003366"/>
      </a:accent2>
      <a:accent3>
        <a:srgbClr val="99BE00"/>
      </a:accent3>
      <a:accent4>
        <a:srgbClr val="006646"/>
      </a:accent4>
      <a:accent5>
        <a:srgbClr val="FF7D00"/>
      </a:accent5>
      <a:accent6>
        <a:srgbClr val="821482"/>
      </a:accent6>
      <a:hlink>
        <a:srgbClr val="0000FF"/>
      </a:hlink>
      <a:folHlink>
        <a:srgbClr val="FF00FF"/>
      </a:folHlink>
    </a:clrScheme>
    <a:fontScheme name="Office-tema">
      <a:majorFont>
        <a:latin typeface="Calibri"/>
        <a:ea typeface="Calibri"/>
        <a:cs typeface="Calibri"/>
      </a:majorFont>
      <a:minorFont>
        <a:latin typeface="Helvetica"/>
        <a:ea typeface="Helvetica"/>
        <a:cs typeface="Helvetica"/>
      </a:minorFont>
    </a:fontScheme>
    <a:fmtScheme name="Office-t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Segoe UI"/>
            <a:ea typeface="Segoe UI"/>
            <a:cs typeface="Segoe UI"/>
            <a:sym typeface="Segoe U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708</TotalTime>
  <Words>1574</Words>
  <Application>Microsoft Macintosh PowerPoint</Application>
  <PresentationFormat>Widescreen</PresentationFormat>
  <Paragraphs>241</Paragraphs>
  <Slides>25</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25</vt:i4>
      </vt:variant>
    </vt:vector>
  </HeadingPairs>
  <TitlesOfParts>
    <vt:vector size="37" baseType="lpstr">
      <vt:lpstr>Söhne</vt:lpstr>
      <vt:lpstr>wf_segoe-ui_normal</vt:lpstr>
      <vt:lpstr>Arial</vt:lpstr>
      <vt:lpstr>Calibri</vt:lpstr>
      <vt:lpstr>Calibri Light</vt:lpstr>
      <vt:lpstr>Segoe UI</vt:lpstr>
      <vt:lpstr>Segoe UI Light</vt:lpstr>
      <vt:lpstr>Segoe UI Semibold</vt:lpstr>
      <vt:lpstr>Times New Roman</vt:lpstr>
      <vt:lpstr>Verdana</vt:lpstr>
      <vt:lpstr>Office-tema</vt:lpstr>
      <vt:lpstr>Custom Design</vt:lpstr>
      <vt:lpstr>Approach to Calibrate Beam Phase Using Steady-State RF Forward Signal under Closed-Loop Operation  ---- Pioneering Innovative Accelerator Applications from Aspects of RF-Cavity-Beam Interaction </vt:lpstr>
      <vt:lpstr>PowerPoint Presentation</vt:lpstr>
      <vt:lpstr>Motivation</vt:lpstr>
      <vt:lpstr>About ESS</vt:lpstr>
      <vt:lpstr>Project Timeline</vt:lpstr>
      <vt:lpstr>RF-Cavity Basic Parameters and Performance at ESS</vt:lpstr>
      <vt:lpstr>RF-Cavity Basic Parameters and Performance at ESS</vt:lpstr>
      <vt:lpstr>RF-Cavity Basic Parameters and Performance at ESS</vt:lpstr>
      <vt:lpstr>RF-Cavity Basic Parameters and Performance at ESS</vt:lpstr>
      <vt:lpstr>“Simulated” beam in real cavity for R/Q Measurement </vt:lpstr>
      <vt:lpstr>Things Get Interesting but Complicated with Beam</vt:lpstr>
      <vt:lpstr>The Solutions for Beam Phase Measurement</vt:lpstr>
      <vt:lpstr>PowerPoint Presentation</vt:lpstr>
      <vt:lpstr>The Solutions for Beam Phase Measurement</vt:lpstr>
      <vt:lpstr>Verification Results on Bunchers</vt:lpstr>
      <vt:lpstr>Results on Buncher Cavity</vt:lpstr>
      <vt:lpstr>Beam Phase over Pulse and Current</vt:lpstr>
      <vt:lpstr>Beam Phase and Current over Pulse</vt:lpstr>
      <vt:lpstr>Potential Applications</vt:lpstr>
      <vt:lpstr>Potential Applications</vt:lpstr>
      <vt:lpstr>Potential Applications</vt:lpstr>
      <vt:lpstr>Potential Applications</vt:lpstr>
      <vt:lpstr>Looking Ahead: The Short Term</vt:lpstr>
      <vt:lpstr>The Long Term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 to Calibrate Beam Phase Using Steady-State RF Forward Signal under Closed-Loop Operation  ——— From RF-Cavity Basics to Longitudinal Cavity-Beam Interaction </dc:title>
  <cp:lastModifiedBy>Microsoft Office User</cp:lastModifiedBy>
  <cp:revision>98</cp:revision>
  <dcterms:modified xsi:type="dcterms:W3CDTF">2023-10-23T23:46:44Z</dcterms:modified>
</cp:coreProperties>
</file>