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68" r:id="rId2"/>
    <p:sldId id="284" r:id="rId3"/>
    <p:sldId id="841" r:id="rId4"/>
    <p:sldId id="857" r:id="rId5"/>
    <p:sldId id="839" r:id="rId6"/>
    <p:sldId id="858" r:id="rId7"/>
    <p:sldId id="864" r:id="rId8"/>
    <p:sldId id="859" r:id="rId9"/>
    <p:sldId id="823" r:id="rId10"/>
    <p:sldId id="854" r:id="rId11"/>
    <p:sldId id="860" r:id="rId12"/>
    <p:sldId id="863" r:id="rId13"/>
    <p:sldId id="855" r:id="rId14"/>
    <p:sldId id="856" r:id="rId15"/>
    <p:sldId id="862" r:id="rId16"/>
    <p:sldId id="861" r:id="rId17"/>
    <p:sldId id="820" r:id="rId18"/>
    <p:sldId id="866" r:id="rId1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en" initials="W" lastIdx="1" clrIdx="0">
    <p:extLst>
      <p:ext uri="{19B8F6BF-5375-455C-9EA6-DF929625EA0E}">
        <p15:presenceInfo xmlns:p15="http://schemas.microsoft.com/office/powerpoint/2012/main" userId="8d1497c05368691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52" autoAdjust="0"/>
    <p:restoredTop sz="93778" autoAdjust="0"/>
  </p:normalViewPr>
  <p:slideViewPr>
    <p:cSldViewPr snapToGrid="0">
      <p:cViewPr varScale="1">
        <p:scale>
          <a:sx n="121" d="100"/>
          <a:sy n="121" d="100"/>
        </p:scale>
        <p:origin x="106" y="187"/>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A8E253-B9C5-429B-99AA-BED671C4E276}" type="datetimeFigureOut">
              <a:rPr lang="zh-CN" altLang="en-US" smtClean="0"/>
              <a:t>2023/10/23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1261CE-B807-467B-A690-70DB02A09447}" type="slidenum">
              <a:rPr lang="zh-CN" altLang="en-US" smtClean="0"/>
              <a:t>‹#›</a:t>
            </a:fld>
            <a:endParaRPr lang="zh-CN" altLang="en-US"/>
          </a:p>
        </p:txBody>
      </p:sp>
    </p:spTree>
    <p:extLst>
      <p:ext uri="{BB962C8B-B14F-4D97-AF65-F5344CB8AC3E}">
        <p14:creationId xmlns:p14="http://schemas.microsoft.com/office/powerpoint/2010/main" val="1008481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28600" indent="-228600">
              <a:buAutoNum type="arabicPeriod"/>
            </a:pPr>
            <a:r>
              <a:rPr lang="en-US" altLang="zh-CN" dirty="0"/>
              <a:t>The main research direction of our group is the development of high-speed and high-precision readout electronic systems for cutting-edge physics experiments.</a:t>
            </a:r>
          </a:p>
          <a:p>
            <a:pPr marL="228600" indent="-228600">
              <a:buAutoNum type="arabicPeriod"/>
            </a:pPr>
            <a:r>
              <a:rPr lang="en-US" altLang="zh-CN" dirty="0"/>
              <a:t>Such as the CDEX experiment, which aims to search for dark matter in the low energy region and observe neutrino-less double beta decay. And the Jinping Neutrino Experiment, whose main goal is to observe solar neutrinos in the MeV energy region.</a:t>
            </a:r>
            <a:endParaRPr lang="zh-CN" altLang="en-US" dirty="0"/>
          </a:p>
        </p:txBody>
      </p:sp>
      <p:sp>
        <p:nvSpPr>
          <p:cNvPr id="4" name="灯片编号占位符 3"/>
          <p:cNvSpPr>
            <a:spLocks noGrp="1"/>
          </p:cNvSpPr>
          <p:nvPr>
            <p:ph type="sldNum" sz="quarter" idx="10"/>
          </p:nvPr>
        </p:nvSpPr>
        <p:spPr/>
        <p:txBody>
          <a:bodyPr/>
          <a:lstStyle/>
          <a:p>
            <a:fld id="{091261CE-B807-467B-A690-70DB02A09447}" type="slidenum">
              <a:rPr lang="zh-CN" altLang="en-US" smtClean="0"/>
              <a:t>3</a:t>
            </a:fld>
            <a:endParaRPr lang="zh-CN" altLang="en-US"/>
          </a:p>
        </p:txBody>
      </p:sp>
    </p:spTree>
    <p:extLst>
      <p:ext uri="{BB962C8B-B14F-4D97-AF65-F5344CB8AC3E}">
        <p14:creationId xmlns:p14="http://schemas.microsoft.com/office/powerpoint/2010/main" val="403165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28600" indent="-228600">
              <a:buAutoNum type="arabicPeriod"/>
            </a:pPr>
            <a:r>
              <a:rPr lang="en-US" altLang="zh-CN" dirty="0"/>
              <a:t>In the CDEX experiment, we use high-purity germanium detectors to detect dark matter in the low-energy region. The detection threshold is one of the keys to the experiment.</a:t>
            </a:r>
          </a:p>
          <a:p>
            <a:pPr marL="228600" indent="-228600">
              <a:buAutoNum type="arabicPeriod"/>
            </a:pPr>
            <a:r>
              <a:rPr lang="en-US" altLang="zh-CN" dirty="0"/>
              <a:t>In response to the current situation where system noise has reached an almost irreducible level, we propose trigger-less readout, which is based on high-bandwidth readout electronics and combined with online complex filtering algorithms to complete the extraction of weak signals.</a:t>
            </a:r>
            <a:endParaRPr lang="zh-CN" altLang="en-US" dirty="0"/>
          </a:p>
        </p:txBody>
      </p:sp>
      <p:sp>
        <p:nvSpPr>
          <p:cNvPr id="4" name="灯片编号占位符 3"/>
          <p:cNvSpPr>
            <a:spLocks noGrp="1"/>
          </p:cNvSpPr>
          <p:nvPr>
            <p:ph type="sldNum" sz="quarter" idx="10"/>
          </p:nvPr>
        </p:nvSpPr>
        <p:spPr/>
        <p:txBody>
          <a:bodyPr/>
          <a:lstStyle/>
          <a:p>
            <a:fld id="{091261CE-B807-467B-A690-70DB02A09447}" type="slidenum">
              <a:rPr lang="zh-CN" altLang="en-US" smtClean="0"/>
              <a:t>4</a:t>
            </a:fld>
            <a:endParaRPr lang="zh-CN" altLang="en-US"/>
          </a:p>
        </p:txBody>
      </p:sp>
    </p:spTree>
    <p:extLst>
      <p:ext uri="{BB962C8B-B14F-4D97-AF65-F5344CB8AC3E}">
        <p14:creationId xmlns:p14="http://schemas.microsoft.com/office/powerpoint/2010/main" val="2399677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28600" indent="-228600">
              <a:buAutoNum type="arabicPeriod"/>
            </a:pPr>
            <a:r>
              <a:rPr lang="en-US" altLang="zh-CN" dirty="0"/>
              <a:t>For the Jinping neutrino experiment, thousands of channels of readout electronics system put forward requirements for the triggering method.</a:t>
            </a:r>
          </a:p>
          <a:p>
            <a:pPr marL="228600" indent="-228600">
              <a:buAutoNum type="arabicPeriod"/>
            </a:pPr>
            <a:r>
              <a:rPr lang="en-US" altLang="zh-CN" dirty="0"/>
              <a:t>Traditional mult</a:t>
            </a:r>
            <a:r>
              <a:rPr lang="en-US" altLang="zh-CN" dirty="0">
                <a:latin typeface="Times New Roman" panose="02020603050405020304" pitchFamily="18" charset="0"/>
                <a:ea typeface="宋体" panose="02010600030101010101" pitchFamily="2" charset="-122"/>
                <a:cs typeface="Times New Roman" panose="02020603050405020304" pitchFamily="18" charset="0"/>
              </a:rPr>
              <a:t>iplicity</a:t>
            </a:r>
            <a:r>
              <a:rPr lang="en-US" altLang="zh-CN" dirty="0"/>
              <a:t> triggering methods cannot obtain lower energy signals. Likewise, bringing all data together in a trigger-less method and running high-level triggering algorithms can help us with physics-centric triggering</a:t>
            </a:r>
            <a:endParaRPr lang="zh-CN" altLang="en-US" dirty="0"/>
          </a:p>
        </p:txBody>
      </p:sp>
      <p:sp>
        <p:nvSpPr>
          <p:cNvPr id="4" name="灯片编号占位符 3"/>
          <p:cNvSpPr>
            <a:spLocks noGrp="1"/>
          </p:cNvSpPr>
          <p:nvPr>
            <p:ph type="sldNum" sz="quarter" idx="10"/>
          </p:nvPr>
        </p:nvSpPr>
        <p:spPr/>
        <p:txBody>
          <a:bodyPr/>
          <a:lstStyle/>
          <a:p>
            <a:fld id="{091261CE-B807-467B-A690-70DB02A09447}" type="slidenum">
              <a:rPr lang="zh-CN" altLang="en-US" smtClean="0"/>
              <a:t>5</a:t>
            </a:fld>
            <a:endParaRPr lang="zh-CN" altLang="en-US"/>
          </a:p>
        </p:txBody>
      </p:sp>
    </p:spTree>
    <p:extLst>
      <p:ext uri="{BB962C8B-B14F-4D97-AF65-F5344CB8AC3E}">
        <p14:creationId xmlns:p14="http://schemas.microsoft.com/office/powerpoint/2010/main" val="2646282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28600" indent="-228600">
              <a:buAutoNum type="arabicPeriod"/>
            </a:pPr>
            <a:r>
              <a:rPr lang="en-US" altLang="zh-CN" dirty="0"/>
              <a:t>In terms of LLRF application, we have currently completed a high-precision synchronized low-level system for VHF electron gun test platform, which based on ZYNQ7Z100.</a:t>
            </a:r>
          </a:p>
          <a:p>
            <a:pPr marL="2286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altLang="zh-CN" dirty="0"/>
              <a:t>Actual test results show that the amplitude stability can reach: </a:t>
            </a:r>
            <a:r>
              <a:rPr lang="en-US" altLang="zh-CN"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0.0041% and the phase stability </a:t>
            </a:r>
            <a:r>
              <a:rPr lang="en-US" altLang="zh-CN" dirty="0"/>
              <a:t>can reach</a:t>
            </a:r>
            <a:r>
              <a:rPr lang="en-US" altLang="zh-CN"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3.01 fs, 0.0014 degrees</a:t>
            </a:r>
          </a:p>
          <a:p>
            <a:pPr marL="228600" indent="-228600">
              <a:buAutoNum type="arabicPeriod"/>
            </a:pPr>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091261CE-B807-467B-A690-70DB02A09447}" type="slidenum">
              <a:rPr lang="zh-CN" altLang="en-US" smtClean="0"/>
              <a:t>6</a:t>
            </a:fld>
            <a:endParaRPr lang="zh-CN" altLang="en-US"/>
          </a:p>
        </p:txBody>
      </p:sp>
    </p:spTree>
    <p:extLst>
      <p:ext uri="{BB962C8B-B14F-4D97-AF65-F5344CB8AC3E}">
        <p14:creationId xmlns:p14="http://schemas.microsoft.com/office/powerpoint/2010/main" val="336965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28600" indent="-228600">
              <a:buAutoNum type="arabicPeriod"/>
            </a:pPr>
            <a:r>
              <a:rPr lang="en-US" altLang="zh-CN" dirty="0"/>
              <a:t>However, we hope to design more complex and higher performance LLRF systems</a:t>
            </a:r>
          </a:p>
          <a:p>
            <a:pPr marL="228600" indent="-228600">
              <a:buAutoNum type="arabicPeriod"/>
            </a:pPr>
            <a:r>
              <a:rPr lang="en-US" altLang="zh-CN" dirty="0"/>
              <a:t>Such as large LLRF system with up to 200 channels;</a:t>
            </a:r>
          </a:p>
          <a:p>
            <a:pPr marL="2286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altLang="zh-CN" dirty="0">
                <a:latin typeface="Times New Roman" panose="02020603050405020304" pitchFamily="18" charset="0"/>
                <a:ea typeface="宋体" panose="02010600030101010101" pitchFamily="2" charset="-122"/>
                <a:cs typeface="Times New Roman" panose="02020603050405020304" pitchFamily="18" charset="0"/>
              </a:rPr>
              <a:t>Higher readout bandwidth (up to 100Gbps)</a:t>
            </a:r>
          </a:p>
          <a:p>
            <a:pPr marL="2286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altLang="zh-CN"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Higher sampling rate and sampling accuracy (1GSPS/16-Bit)</a:t>
            </a:r>
          </a:p>
          <a:p>
            <a:pPr marL="2286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altLang="zh-CN"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Clock synchronization within the system</a:t>
            </a:r>
          </a:p>
          <a:p>
            <a:pPr marL="2286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altLang="zh-CN" dirty="0">
                <a:latin typeface="Times New Roman" panose="02020603050405020304" pitchFamily="18" charset="0"/>
                <a:ea typeface="宋体" panose="02010600030101010101" pitchFamily="2" charset="-122"/>
                <a:cs typeface="Times New Roman" panose="02020603050405020304" pitchFamily="18" charset="0"/>
              </a:rPr>
              <a:t>A more flexible testing platform</a:t>
            </a:r>
            <a:endParaRPr lang="en-US" altLang="zh-CN" dirty="0">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a:p>
            <a:pPr marL="228600" indent="-228600">
              <a:buAutoNum type="arabicPeriod"/>
            </a:pPr>
            <a:endParaRPr lang="zh-CN" altLang="en-US" dirty="0"/>
          </a:p>
        </p:txBody>
      </p:sp>
      <p:sp>
        <p:nvSpPr>
          <p:cNvPr id="4" name="灯片编号占位符 3"/>
          <p:cNvSpPr>
            <a:spLocks noGrp="1"/>
          </p:cNvSpPr>
          <p:nvPr>
            <p:ph type="sldNum" sz="quarter" idx="10"/>
          </p:nvPr>
        </p:nvSpPr>
        <p:spPr/>
        <p:txBody>
          <a:bodyPr/>
          <a:lstStyle/>
          <a:p>
            <a:fld id="{091261CE-B807-467B-A690-70DB02A09447}" type="slidenum">
              <a:rPr lang="zh-CN" altLang="en-US" smtClean="0"/>
              <a:t>7</a:t>
            </a:fld>
            <a:endParaRPr lang="zh-CN" altLang="en-US"/>
          </a:p>
        </p:txBody>
      </p:sp>
    </p:spTree>
    <p:extLst>
      <p:ext uri="{BB962C8B-B14F-4D97-AF65-F5344CB8AC3E}">
        <p14:creationId xmlns:p14="http://schemas.microsoft.com/office/powerpoint/2010/main" val="2662616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28600" indent="-228600">
              <a:buAutoNum type="arabicPeriod"/>
            </a:pPr>
            <a:r>
              <a:rPr lang="en-US" altLang="zh-CN" dirty="0"/>
              <a:t>This PPT page shows </a:t>
            </a:r>
            <a:r>
              <a:rPr lang="en-US" altLang="zh-CN" dirty="0">
                <a:solidFill>
                  <a:sysClr val="windowText" lastClr="000000"/>
                </a:solidFill>
              </a:rPr>
              <a:t>The architecture design of SHIP4LLRF ( Scalable Hardware Integrated Platform for LLRF )</a:t>
            </a:r>
          </a:p>
          <a:p>
            <a:pPr marL="228600" indent="-228600">
              <a:buAutoNum type="arabicPeriod"/>
            </a:pPr>
            <a:r>
              <a:rPr lang="en-US" altLang="zh-CN" dirty="0"/>
              <a:t>We adopt the design architecture of </a:t>
            </a:r>
            <a:r>
              <a:rPr lang="it-IT" altLang="zh-CN" dirty="0"/>
              <a:t>FMC mezzanine card + FPGA carrier card</a:t>
            </a:r>
          </a:p>
          <a:p>
            <a:pPr marL="228600" indent="-228600">
              <a:buAutoNum type="arabicPeriod"/>
            </a:pPr>
            <a:r>
              <a:rPr lang="en-US" altLang="zh-CN" dirty="0"/>
              <a:t>The main control chip is based on Xilinx's KU060, and the clock scheme is based on </a:t>
            </a:r>
            <a:r>
              <a:rPr lang="en-US" altLang="zh-CN" dirty="0">
                <a:latin typeface="Times New Roman" panose="02020603050405020304" pitchFamily="18" charset="0"/>
                <a:ea typeface="宋体" panose="02010600030101010101" pitchFamily="2" charset="-122"/>
                <a:cs typeface="Times New Roman" panose="02020603050405020304" pitchFamily="18" charset="0"/>
              </a:rPr>
              <a:t>LMK04828 jitter cleaner </a:t>
            </a:r>
          </a:p>
          <a:p>
            <a:pPr marL="228600" indent="-228600">
              <a:buAutoNum type="arabicPeriod"/>
            </a:pPr>
            <a:r>
              <a:rPr lang="en-US" altLang="zh-CN" dirty="0">
                <a:latin typeface="Times New Roman" panose="02020603050405020304" pitchFamily="18" charset="0"/>
                <a:ea typeface="宋体" panose="02010600030101010101" pitchFamily="2" charset="-122"/>
                <a:cs typeface="Times New Roman" panose="02020603050405020304" pitchFamily="18" charset="0"/>
              </a:rPr>
              <a:t>The ZYNQBee2 module based on ZYNQ7010 is used for slow control</a:t>
            </a:r>
          </a:p>
          <a:p>
            <a:pPr marL="228600" indent="-228600">
              <a:buAutoNum type="arabicPeriod"/>
            </a:pPr>
            <a:r>
              <a:rPr lang="en-US" altLang="zh-CN" dirty="0">
                <a:latin typeface="Times New Roman" panose="02020603050405020304" pitchFamily="18" charset="0"/>
                <a:ea typeface="宋体" panose="02010600030101010101" pitchFamily="2" charset="-122"/>
                <a:cs typeface="Times New Roman" panose="02020603050405020304" pitchFamily="18" charset="0"/>
              </a:rPr>
              <a:t>In addition, the system has rich readout interfaces, including USB3.0, backplane GTH transceiver and front panel QSFP interface </a:t>
            </a:r>
          </a:p>
          <a:p>
            <a:pPr marL="228600" indent="-228600">
              <a:buAutoNum type="arabicPeriod"/>
            </a:pPr>
            <a:endParaRPr lang="en-US" altLang="zh-CN" dirty="0">
              <a:latin typeface="Times New Roman" panose="02020603050405020304" pitchFamily="18" charset="0"/>
              <a:ea typeface="宋体" panose="02010600030101010101" pitchFamily="2" charset="-122"/>
              <a:cs typeface="Times New Roman" panose="02020603050405020304" pitchFamily="18" charset="0"/>
            </a:endParaRPr>
          </a:p>
          <a:p>
            <a:pPr marL="0" indent="0">
              <a:buNone/>
            </a:pPr>
            <a:endParaRPr lang="zh-CN" altLang="en-US" dirty="0"/>
          </a:p>
        </p:txBody>
      </p:sp>
      <p:sp>
        <p:nvSpPr>
          <p:cNvPr id="4" name="灯片编号占位符 3"/>
          <p:cNvSpPr>
            <a:spLocks noGrp="1"/>
          </p:cNvSpPr>
          <p:nvPr>
            <p:ph type="sldNum" sz="quarter" idx="10"/>
          </p:nvPr>
        </p:nvSpPr>
        <p:spPr/>
        <p:txBody>
          <a:bodyPr/>
          <a:lstStyle/>
          <a:p>
            <a:fld id="{091261CE-B807-467B-A690-70DB02A09447}" type="slidenum">
              <a:rPr lang="zh-CN" altLang="en-US" smtClean="0"/>
              <a:t>8</a:t>
            </a:fld>
            <a:endParaRPr lang="zh-CN" altLang="en-US"/>
          </a:p>
        </p:txBody>
      </p:sp>
    </p:spTree>
    <p:extLst>
      <p:ext uri="{BB962C8B-B14F-4D97-AF65-F5344CB8AC3E}">
        <p14:creationId xmlns:p14="http://schemas.microsoft.com/office/powerpoint/2010/main" val="1170158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91261CE-B807-467B-A690-70DB02A09447}" type="slidenum">
              <a:rPr lang="zh-CN" altLang="en-US" smtClean="0"/>
              <a:t>16</a:t>
            </a:fld>
            <a:endParaRPr lang="zh-CN" altLang="en-US"/>
          </a:p>
        </p:txBody>
      </p:sp>
    </p:spTree>
    <p:extLst>
      <p:ext uri="{BB962C8B-B14F-4D97-AF65-F5344CB8AC3E}">
        <p14:creationId xmlns:p14="http://schemas.microsoft.com/office/powerpoint/2010/main" val="1853184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4C6EAF0-F567-4753-8791-3C8F703FC139}" type="datetime1">
              <a:rPr lang="zh-CN" altLang="en-US" smtClean="0"/>
              <a:t>2023/10/23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8EF05F-7CD3-473C-B0C7-34AD733DCAD5}" type="slidenum">
              <a:rPr lang="zh-CN" altLang="en-US" smtClean="0"/>
              <a:t>‹#›</a:t>
            </a:fld>
            <a:endParaRPr lang="zh-CN" altLang="en-US"/>
          </a:p>
        </p:txBody>
      </p:sp>
    </p:spTree>
    <p:extLst>
      <p:ext uri="{BB962C8B-B14F-4D97-AF65-F5344CB8AC3E}">
        <p14:creationId xmlns:p14="http://schemas.microsoft.com/office/powerpoint/2010/main" val="2837861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BB069E4-BB90-4C28-949B-5EA274C581CB}" type="datetime1">
              <a:rPr lang="zh-CN" altLang="en-US" smtClean="0"/>
              <a:t>2023/10/23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8EF05F-7CD3-473C-B0C7-34AD733DCAD5}" type="slidenum">
              <a:rPr lang="zh-CN" altLang="en-US" smtClean="0"/>
              <a:t>‹#›</a:t>
            </a:fld>
            <a:endParaRPr lang="zh-CN" altLang="en-US"/>
          </a:p>
        </p:txBody>
      </p:sp>
    </p:spTree>
    <p:extLst>
      <p:ext uri="{BB962C8B-B14F-4D97-AF65-F5344CB8AC3E}">
        <p14:creationId xmlns:p14="http://schemas.microsoft.com/office/powerpoint/2010/main" val="324460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F1442A6-8C79-4933-AE7A-9B6D2A4C9AFA}" type="datetime1">
              <a:rPr lang="zh-CN" altLang="en-US" smtClean="0"/>
              <a:t>2023/10/23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8EF05F-7CD3-473C-B0C7-34AD733DCAD5}" type="slidenum">
              <a:rPr lang="zh-CN" altLang="en-US" smtClean="0"/>
              <a:t>‹#›</a:t>
            </a:fld>
            <a:endParaRPr lang="zh-CN" altLang="en-US"/>
          </a:p>
        </p:txBody>
      </p:sp>
    </p:spTree>
    <p:extLst>
      <p:ext uri="{BB962C8B-B14F-4D97-AF65-F5344CB8AC3E}">
        <p14:creationId xmlns:p14="http://schemas.microsoft.com/office/powerpoint/2010/main" val="4293119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3AE9CDC-CF56-4979-9E53-67F25B8F8E82}" type="datetime1">
              <a:rPr lang="zh-CN" altLang="en-US" smtClean="0"/>
              <a:t>2023/10/23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8EF05F-7CD3-473C-B0C7-34AD733DCAD5}" type="slidenum">
              <a:rPr lang="zh-CN" altLang="en-US" smtClean="0"/>
              <a:t>‹#›</a:t>
            </a:fld>
            <a:endParaRPr lang="zh-CN" altLang="en-US"/>
          </a:p>
        </p:txBody>
      </p:sp>
    </p:spTree>
    <p:extLst>
      <p:ext uri="{BB962C8B-B14F-4D97-AF65-F5344CB8AC3E}">
        <p14:creationId xmlns:p14="http://schemas.microsoft.com/office/powerpoint/2010/main" val="375373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4D72293-28FC-4477-99B9-41F12B0EF492}" type="datetime1">
              <a:rPr lang="zh-CN" altLang="en-US" smtClean="0"/>
              <a:t>2023/10/23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8EF05F-7CD3-473C-B0C7-34AD733DCAD5}" type="slidenum">
              <a:rPr lang="zh-CN" altLang="en-US" smtClean="0"/>
              <a:t>‹#›</a:t>
            </a:fld>
            <a:endParaRPr lang="zh-CN" altLang="en-US"/>
          </a:p>
        </p:txBody>
      </p:sp>
    </p:spTree>
    <p:extLst>
      <p:ext uri="{BB962C8B-B14F-4D97-AF65-F5344CB8AC3E}">
        <p14:creationId xmlns:p14="http://schemas.microsoft.com/office/powerpoint/2010/main" val="229347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31CE1D9-88F2-46F1-B23B-6DD5599CAA11}" type="datetime1">
              <a:rPr lang="zh-CN" altLang="en-US" smtClean="0"/>
              <a:t>2023/10/23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28EF05F-7CD3-473C-B0C7-34AD733DCAD5}" type="slidenum">
              <a:rPr lang="zh-CN" altLang="en-US" smtClean="0"/>
              <a:t>‹#›</a:t>
            </a:fld>
            <a:endParaRPr lang="zh-CN" altLang="en-US"/>
          </a:p>
        </p:txBody>
      </p:sp>
    </p:spTree>
    <p:extLst>
      <p:ext uri="{BB962C8B-B14F-4D97-AF65-F5344CB8AC3E}">
        <p14:creationId xmlns:p14="http://schemas.microsoft.com/office/powerpoint/2010/main" val="2556594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69583A4C-9F0C-4DFD-BCB5-2F5CD5B9958E}" type="datetime1">
              <a:rPr lang="zh-CN" altLang="en-US" smtClean="0"/>
              <a:t>2023/10/23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28EF05F-7CD3-473C-B0C7-34AD733DCAD5}" type="slidenum">
              <a:rPr lang="zh-CN" altLang="en-US" smtClean="0"/>
              <a:t>‹#›</a:t>
            </a:fld>
            <a:endParaRPr lang="zh-CN" altLang="en-US"/>
          </a:p>
        </p:txBody>
      </p:sp>
    </p:spTree>
    <p:extLst>
      <p:ext uri="{BB962C8B-B14F-4D97-AF65-F5344CB8AC3E}">
        <p14:creationId xmlns:p14="http://schemas.microsoft.com/office/powerpoint/2010/main" val="3389238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2AF8D42-5C2E-48CB-9B2A-B95391339988}" type="datetime1">
              <a:rPr lang="zh-CN" altLang="en-US" smtClean="0"/>
              <a:t>2023/10/23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28EF05F-7CD3-473C-B0C7-34AD733DCAD5}" type="slidenum">
              <a:rPr lang="zh-CN" altLang="en-US" smtClean="0"/>
              <a:t>‹#›</a:t>
            </a:fld>
            <a:endParaRPr lang="zh-CN" altLang="en-US"/>
          </a:p>
        </p:txBody>
      </p:sp>
    </p:spTree>
    <p:extLst>
      <p:ext uri="{BB962C8B-B14F-4D97-AF65-F5344CB8AC3E}">
        <p14:creationId xmlns:p14="http://schemas.microsoft.com/office/powerpoint/2010/main" val="2872464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C43272-8E07-49C1-8FFC-BE5EFF7A79C5}" type="datetime1">
              <a:rPr lang="zh-CN" altLang="en-US" smtClean="0"/>
              <a:t>2023/10/23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28EF05F-7CD3-473C-B0C7-34AD733DCAD5}" type="slidenum">
              <a:rPr lang="zh-CN" altLang="en-US" smtClean="0"/>
              <a:t>‹#›</a:t>
            </a:fld>
            <a:endParaRPr lang="zh-CN" altLang="en-US"/>
          </a:p>
        </p:txBody>
      </p:sp>
    </p:spTree>
    <p:extLst>
      <p:ext uri="{BB962C8B-B14F-4D97-AF65-F5344CB8AC3E}">
        <p14:creationId xmlns:p14="http://schemas.microsoft.com/office/powerpoint/2010/main" val="30808995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E8DA3E30-6853-46FB-9D8D-7C05B35F465F}" type="datetime1">
              <a:rPr lang="zh-CN" altLang="en-US" smtClean="0"/>
              <a:t>2023/10/23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28EF05F-7CD3-473C-B0C7-34AD733DCAD5}" type="slidenum">
              <a:rPr lang="zh-CN" altLang="en-US" smtClean="0"/>
              <a:t>‹#›</a:t>
            </a:fld>
            <a:endParaRPr lang="zh-CN" altLang="en-US"/>
          </a:p>
        </p:txBody>
      </p:sp>
    </p:spTree>
    <p:extLst>
      <p:ext uri="{BB962C8B-B14F-4D97-AF65-F5344CB8AC3E}">
        <p14:creationId xmlns:p14="http://schemas.microsoft.com/office/powerpoint/2010/main" val="13184351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CEC0E265-CC75-46C5-9FCE-B8BA72A495FF}" type="datetime1">
              <a:rPr lang="zh-CN" altLang="en-US" smtClean="0"/>
              <a:t>2023/10/23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28EF05F-7CD3-473C-B0C7-34AD733DCAD5}" type="slidenum">
              <a:rPr lang="zh-CN" altLang="en-US" smtClean="0"/>
              <a:t>‹#›</a:t>
            </a:fld>
            <a:endParaRPr lang="zh-CN" altLang="en-US"/>
          </a:p>
        </p:txBody>
      </p:sp>
    </p:spTree>
    <p:extLst>
      <p:ext uri="{BB962C8B-B14F-4D97-AF65-F5344CB8AC3E}">
        <p14:creationId xmlns:p14="http://schemas.microsoft.com/office/powerpoint/2010/main" val="1781282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60F422-99D2-4C2A-9770-EED2CA2836D8}" type="datetime1">
              <a:rPr lang="zh-CN" altLang="en-US" smtClean="0"/>
              <a:t>2023/10/23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8EF05F-7CD3-473C-B0C7-34AD733DCAD5}" type="slidenum">
              <a:rPr lang="zh-CN" altLang="en-US" smtClean="0"/>
              <a:t>‹#›</a:t>
            </a:fld>
            <a:endParaRPr lang="zh-CN" altLang="en-US"/>
          </a:p>
        </p:txBody>
      </p:sp>
    </p:spTree>
    <p:extLst>
      <p:ext uri="{BB962C8B-B14F-4D97-AF65-F5344CB8AC3E}">
        <p14:creationId xmlns:p14="http://schemas.microsoft.com/office/powerpoint/2010/main" val="39517150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emf"/></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28EF05F-7CD3-473C-B0C7-34AD733DCAD5}" type="slidenum">
              <a:rPr lang="zh-CN" altLang="en-US" smtClean="0"/>
              <a:t>1</a:t>
            </a:fld>
            <a:endParaRPr lang="zh-CN" altLang="en-US"/>
          </a:p>
        </p:txBody>
      </p:sp>
      <p:sp>
        <p:nvSpPr>
          <p:cNvPr id="6" name="文本框 5"/>
          <p:cNvSpPr txBox="1"/>
          <p:nvPr/>
        </p:nvSpPr>
        <p:spPr>
          <a:xfrm>
            <a:off x="0" y="4720927"/>
            <a:ext cx="12192000" cy="1943289"/>
          </a:xfrm>
          <a:prstGeom prst="rect">
            <a:avLst/>
          </a:prstGeom>
          <a:noFill/>
        </p:spPr>
        <p:txBody>
          <a:bodyPr wrap="square" rtlCol="0">
            <a:spAutoFit/>
          </a:bodyPr>
          <a:lstStyle/>
          <a:p>
            <a:pPr algn="ctr"/>
            <a:r>
              <a:rPr lang="en-US" altLang="zh-CN" sz="2400" dirty="0">
                <a:cs typeface="Times New Roman" panose="02020603050405020304" pitchFamily="18" charset="0"/>
              </a:rPr>
              <a:t>Lin Jiang</a:t>
            </a:r>
            <a:r>
              <a:rPr lang="zh-CN" altLang="en-US" sz="2800" dirty="0">
                <a:cs typeface="Times New Roman" panose="02020603050405020304" pitchFamily="18" charset="0"/>
              </a:rPr>
              <a:t>、</a:t>
            </a:r>
            <a:r>
              <a:rPr lang="en-US" altLang="zh-CN" sz="2400" dirty="0" err="1">
                <a:latin typeface="+mj-lt"/>
                <a:cs typeface="Times New Roman" panose="02020603050405020304" pitchFamily="18" charset="0"/>
              </a:rPr>
              <a:t>Jingjun</a:t>
            </a:r>
            <a:r>
              <a:rPr lang="en-US" altLang="zh-CN" sz="2400" dirty="0">
                <a:latin typeface="+mj-lt"/>
                <a:cs typeface="Times New Roman" panose="02020603050405020304" pitchFamily="18" charset="0"/>
              </a:rPr>
              <a:t> Wen</a:t>
            </a:r>
            <a:r>
              <a:rPr lang="zh-CN" altLang="en-US" sz="2400" dirty="0">
                <a:latin typeface="+mj-lt"/>
                <a:cs typeface="Times New Roman" panose="02020603050405020304" pitchFamily="18" charset="0"/>
              </a:rPr>
              <a:t>、</a:t>
            </a:r>
            <a:r>
              <a:rPr lang="en-US" altLang="zh-CN" sz="2400" dirty="0" err="1">
                <a:latin typeface="+mj-lt"/>
                <a:cs typeface="Times New Roman" panose="02020603050405020304" pitchFamily="18" charset="0"/>
              </a:rPr>
              <a:t>Jingjun</a:t>
            </a:r>
            <a:r>
              <a:rPr lang="en-US" altLang="zh-CN" sz="2400" dirty="0">
                <a:latin typeface="+mj-lt"/>
                <a:cs typeface="Times New Roman" panose="02020603050405020304" pitchFamily="18" charset="0"/>
              </a:rPr>
              <a:t> Wen </a:t>
            </a:r>
            <a:r>
              <a:rPr lang="en-US" altLang="zh-CN" sz="2400" dirty="0" err="1">
                <a:latin typeface="+mj-lt"/>
                <a:cs typeface="Times New Roman" panose="02020603050405020304" pitchFamily="18" charset="0"/>
              </a:rPr>
              <a:t>Haoyan</a:t>
            </a:r>
            <a:r>
              <a:rPr lang="en-US" altLang="zh-CN" sz="2400" dirty="0">
                <a:latin typeface="+mj-lt"/>
                <a:cs typeface="Times New Roman" panose="02020603050405020304" pitchFamily="18" charset="0"/>
              </a:rPr>
              <a:t> Yang</a:t>
            </a:r>
            <a:r>
              <a:rPr lang="zh-CN" altLang="en-US" sz="2400" dirty="0">
                <a:latin typeface="+mj-lt"/>
                <a:cs typeface="Times New Roman" panose="02020603050405020304" pitchFamily="18" charset="0"/>
              </a:rPr>
              <a:t>、</a:t>
            </a:r>
            <a:r>
              <a:rPr lang="en-US" altLang="zh-CN" sz="2400" dirty="0" err="1">
                <a:latin typeface="+mj-lt"/>
                <a:cs typeface="Times New Roman" panose="02020603050405020304" pitchFamily="18" charset="0"/>
              </a:rPr>
              <a:t>Qiutong</a:t>
            </a:r>
            <a:r>
              <a:rPr lang="en-US" altLang="zh-CN" sz="2400" dirty="0">
                <a:latin typeface="+mj-lt"/>
                <a:cs typeface="Times New Roman" panose="02020603050405020304" pitchFamily="18" charset="0"/>
              </a:rPr>
              <a:t> Pan</a:t>
            </a:r>
            <a:r>
              <a:rPr lang="zh-CN" altLang="en-US" sz="2400" dirty="0">
                <a:latin typeface="+mj-lt"/>
                <a:cs typeface="Times New Roman" panose="02020603050405020304" pitchFamily="18" charset="0"/>
              </a:rPr>
              <a:t>、</a:t>
            </a:r>
            <a:r>
              <a:rPr lang="en-US" altLang="zh-CN" sz="2400" dirty="0">
                <a:latin typeface="+mj-lt"/>
                <a:cs typeface="Times New Roman" panose="02020603050405020304" pitchFamily="18" charset="0"/>
              </a:rPr>
              <a:t>Bo Liang</a:t>
            </a:r>
            <a:r>
              <a:rPr lang="zh-CN" altLang="en-US" sz="2400" dirty="0">
                <a:latin typeface="+mj-lt"/>
                <a:cs typeface="Times New Roman" panose="02020603050405020304" pitchFamily="18" charset="0"/>
              </a:rPr>
              <a:t>、</a:t>
            </a:r>
            <a:r>
              <a:rPr lang="en-US" altLang="zh-CN" sz="2400" dirty="0" err="1">
                <a:latin typeface="+mj-lt"/>
                <a:cs typeface="Times New Roman" panose="02020603050405020304" pitchFamily="18" charset="0"/>
              </a:rPr>
              <a:t>Liangjun</a:t>
            </a:r>
            <a:r>
              <a:rPr lang="en-US" altLang="zh-CN" sz="2400" dirty="0">
                <a:latin typeface="+mj-lt"/>
                <a:cs typeface="Times New Roman" panose="02020603050405020304" pitchFamily="18" charset="0"/>
              </a:rPr>
              <a:t> Wei</a:t>
            </a:r>
          </a:p>
          <a:p>
            <a:pPr algn="ctr"/>
            <a:r>
              <a:rPr lang="en-US" altLang="zh-CN" sz="2400" dirty="0" err="1">
                <a:latin typeface="+mj-lt"/>
                <a:cs typeface="Times New Roman" panose="02020603050405020304" pitchFamily="18" charset="0"/>
              </a:rPr>
              <a:t>Jianmin</a:t>
            </a:r>
            <a:r>
              <a:rPr lang="en-US" altLang="zh-CN" sz="2400" dirty="0">
                <a:latin typeface="+mj-lt"/>
                <a:cs typeface="Times New Roman" panose="02020603050405020304" pitchFamily="18" charset="0"/>
              </a:rPr>
              <a:t> Li</a:t>
            </a:r>
            <a:r>
              <a:rPr lang="zh-CN" altLang="en-US" sz="2400" dirty="0">
                <a:latin typeface="+mj-lt"/>
                <a:cs typeface="Times New Roman" panose="02020603050405020304" pitchFamily="18" charset="0"/>
              </a:rPr>
              <a:t>、</a:t>
            </a:r>
            <a:r>
              <a:rPr lang="en-US" altLang="zh-CN" sz="2400" dirty="0" err="1">
                <a:latin typeface="+mj-lt"/>
                <a:cs typeface="Times New Roman" panose="02020603050405020304" pitchFamily="18" charset="0"/>
              </a:rPr>
              <a:t>Yinong</a:t>
            </a:r>
            <a:r>
              <a:rPr lang="en-US" altLang="zh-CN" sz="2400" dirty="0">
                <a:latin typeface="+mj-lt"/>
                <a:cs typeface="Times New Roman" panose="02020603050405020304" pitchFamily="18" charset="0"/>
              </a:rPr>
              <a:t> Liu</a:t>
            </a:r>
          </a:p>
          <a:p>
            <a:pPr algn="ctr">
              <a:lnSpc>
                <a:spcPct val="150000"/>
              </a:lnSpc>
            </a:pPr>
            <a:r>
              <a:rPr lang="en-US" altLang="zh-CN" sz="2400" dirty="0">
                <a:latin typeface="+mj-lt"/>
                <a:cs typeface="Times New Roman" panose="02020603050405020304" pitchFamily="18" charset="0"/>
              </a:rPr>
              <a:t>Department of Engineering Physics, Tsinghua University</a:t>
            </a:r>
          </a:p>
          <a:p>
            <a:pPr algn="ctr">
              <a:lnSpc>
                <a:spcPct val="150000"/>
              </a:lnSpc>
            </a:pPr>
            <a:r>
              <a:rPr lang="en-US" altLang="zh-CN" sz="2400" dirty="0">
                <a:latin typeface="+mj-lt"/>
                <a:cs typeface="Times New Roman" panose="02020603050405020304" pitchFamily="18" charset="0"/>
              </a:rPr>
              <a:t>2023/10/24</a:t>
            </a:r>
          </a:p>
        </p:txBody>
      </p:sp>
      <p:pic>
        <p:nvPicPr>
          <p:cNvPr id="7" name="图片 6" descr="200px-Tsinghua_University_Logo.svg.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539" y="76199"/>
            <a:ext cx="1343661" cy="1343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直接连接符 8"/>
          <p:cNvCxnSpPr/>
          <p:nvPr/>
        </p:nvCxnSpPr>
        <p:spPr>
          <a:xfrm>
            <a:off x="828835" y="3947428"/>
            <a:ext cx="10382250" cy="0"/>
          </a:xfrm>
          <a:prstGeom prst="line">
            <a:avLst/>
          </a:prstGeom>
          <a:ln w="28575">
            <a:solidFill>
              <a:schemeClr val="bg2">
                <a:lumMod val="50000"/>
              </a:schemeClr>
            </a:solidFill>
          </a:ln>
        </p:spPr>
        <p:style>
          <a:lnRef idx="1">
            <a:schemeClr val="dk1"/>
          </a:lnRef>
          <a:fillRef idx="0">
            <a:schemeClr val="dk1"/>
          </a:fillRef>
          <a:effectRef idx="0">
            <a:schemeClr val="dk1"/>
          </a:effectRef>
          <a:fontRef idx="minor">
            <a:schemeClr val="tx1"/>
          </a:fontRef>
        </p:style>
      </p:cxn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9839" y="0"/>
            <a:ext cx="1380901" cy="1419860"/>
          </a:xfrm>
          <a:prstGeom prst="rect">
            <a:avLst/>
          </a:prstGeom>
        </p:spPr>
      </p:pic>
      <p:sp>
        <p:nvSpPr>
          <p:cNvPr id="8" name="矩形 7"/>
          <p:cNvSpPr/>
          <p:nvPr/>
        </p:nvSpPr>
        <p:spPr>
          <a:xfrm>
            <a:off x="1" y="1556135"/>
            <a:ext cx="12191999" cy="2308324"/>
          </a:xfrm>
          <a:prstGeom prst="rect">
            <a:avLst/>
          </a:prstGeom>
        </p:spPr>
        <p:txBody>
          <a:bodyPr wrap="square">
            <a:spAutoFit/>
          </a:bodyPr>
          <a:lstStyle/>
          <a:p>
            <a:pPr algn="ctr"/>
            <a:r>
              <a:rPr lang="en-US" altLang="zh-CN" sz="4800" b="1" dirty="0">
                <a:solidFill>
                  <a:srgbClr val="002060"/>
                </a:solidFill>
                <a:latin typeface="Calibri" panose="020F0502020204030204" pitchFamily="34" charset="0"/>
                <a:cs typeface="Calibri" panose="020F0502020204030204" pitchFamily="34" charset="0"/>
              </a:rPr>
              <a:t>Preliminary Design </a:t>
            </a:r>
          </a:p>
          <a:p>
            <a:pPr algn="ctr"/>
            <a:r>
              <a:rPr lang="en-US" altLang="zh-CN" sz="4800" b="1" dirty="0">
                <a:solidFill>
                  <a:srgbClr val="002060"/>
                </a:solidFill>
                <a:latin typeface="Calibri" panose="020F0502020204030204" pitchFamily="34" charset="0"/>
                <a:cs typeface="Calibri" panose="020F0502020204030204" pitchFamily="34" charset="0"/>
              </a:rPr>
              <a:t>of Scalable Hardware Integrated Platform </a:t>
            </a:r>
          </a:p>
          <a:p>
            <a:pPr algn="ctr"/>
            <a:r>
              <a:rPr lang="en-US" altLang="zh-CN" sz="4800" b="1" dirty="0">
                <a:solidFill>
                  <a:srgbClr val="002060"/>
                </a:solidFill>
                <a:latin typeface="Calibri" panose="020F0502020204030204" pitchFamily="34" charset="0"/>
                <a:cs typeface="Calibri" panose="020F0502020204030204" pitchFamily="34" charset="0"/>
              </a:rPr>
              <a:t>for LLRF Application</a:t>
            </a:r>
          </a:p>
        </p:txBody>
      </p:sp>
      <p:sp>
        <p:nvSpPr>
          <p:cNvPr id="11" name="矩形 10"/>
          <p:cNvSpPr/>
          <p:nvPr/>
        </p:nvSpPr>
        <p:spPr>
          <a:xfrm>
            <a:off x="5518405" y="4084133"/>
            <a:ext cx="1320105" cy="523220"/>
          </a:xfrm>
          <a:prstGeom prst="rect">
            <a:avLst/>
          </a:prstGeom>
        </p:spPr>
        <p:txBody>
          <a:bodyPr wrap="none">
            <a:spAutoFit/>
          </a:bodyPr>
          <a:lstStyle/>
          <a:p>
            <a:r>
              <a:rPr lang="en-US" altLang="zh-CN" sz="2800" dirty="0">
                <a:cs typeface="Times New Roman" panose="02020603050405020304" pitchFamily="18" charset="0"/>
              </a:rPr>
              <a:t>Tao </a:t>
            </a:r>
            <a:r>
              <a:rPr lang="en-US" altLang="zh-CN" sz="2800" dirty="0" err="1">
                <a:cs typeface="Times New Roman" panose="02020603050405020304" pitchFamily="18" charset="0"/>
              </a:rPr>
              <a:t>Xue</a:t>
            </a:r>
            <a:endParaRPr lang="zh-CN" altLang="en-US" sz="2800" dirty="0"/>
          </a:p>
        </p:txBody>
      </p:sp>
      <p:pic>
        <p:nvPicPr>
          <p:cNvPr id="12" name="图片 11"/>
          <p:cNvPicPr>
            <a:picLocks noChangeAspect="1"/>
          </p:cNvPicPr>
          <p:nvPr/>
        </p:nvPicPr>
        <p:blipFill>
          <a:blip r:embed="rId4"/>
          <a:stretch>
            <a:fillRect/>
          </a:stretch>
        </p:blipFill>
        <p:spPr>
          <a:xfrm>
            <a:off x="9338152" y="0"/>
            <a:ext cx="2853847" cy="1419431"/>
          </a:xfrm>
          <a:prstGeom prst="rect">
            <a:avLst/>
          </a:prstGeom>
        </p:spPr>
      </p:pic>
    </p:spTree>
    <p:extLst>
      <p:ext uri="{BB962C8B-B14F-4D97-AF65-F5344CB8AC3E}">
        <p14:creationId xmlns:p14="http://schemas.microsoft.com/office/powerpoint/2010/main" val="3480056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C28EF05F-7CD3-473C-B0C7-34AD733DCAD5}" type="slidenum">
              <a:rPr lang="zh-CN" altLang="en-US" smtClean="0"/>
              <a:t>10</a:t>
            </a:fld>
            <a:endParaRPr lang="zh-CN" altLang="en-US"/>
          </a:p>
        </p:txBody>
      </p:sp>
      <p:cxnSp>
        <p:nvCxnSpPr>
          <p:cNvPr id="4" name="直接连接符 3"/>
          <p:cNvCxnSpPr/>
          <p:nvPr/>
        </p:nvCxnSpPr>
        <p:spPr>
          <a:xfrm>
            <a:off x="0" y="703028"/>
            <a:ext cx="12192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1" y="1879944"/>
            <a:ext cx="4663441" cy="3939540"/>
          </a:xfrm>
          <a:prstGeom prst="rect">
            <a:avLst/>
          </a:prstGeom>
          <a:noFill/>
        </p:spPr>
        <p:txBody>
          <a:bodyPr wrap="square" rtlCol="0">
            <a:spAutoFit/>
          </a:bodyPr>
          <a:lstStyle/>
          <a:p>
            <a:pPr marL="285750" indent="-285750">
              <a:buFont typeface="Arial" panose="020B0604020202020204" pitchFamily="34" charset="0"/>
              <a:buChar char="•"/>
            </a:pPr>
            <a:r>
              <a:rPr lang="en-US" altLang="zh-CN" sz="2000" b="1" dirty="0">
                <a:latin typeface="Times New Roman" panose="02020603050405020304" pitchFamily="18" charset="0"/>
                <a:ea typeface="宋体" panose="02010600030101010101" pitchFamily="2" charset="-122"/>
                <a:cs typeface="Times New Roman" panose="02020603050405020304" pitchFamily="18" charset="0"/>
              </a:rPr>
              <a:t>500MSPS ADC FMC</a:t>
            </a:r>
            <a:r>
              <a:rPr lang="zh-CN" altLang="en-US" sz="2000" b="1"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b="1" dirty="0">
                <a:latin typeface="Times New Roman" panose="02020603050405020304" pitchFamily="18" charset="0"/>
                <a:ea typeface="宋体" panose="02010600030101010101" pitchFamily="2" charset="-122"/>
                <a:cs typeface="Times New Roman" panose="02020603050405020304" pitchFamily="18" charset="0"/>
              </a:rPr>
              <a:t>mezzanine card</a:t>
            </a:r>
          </a:p>
          <a:p>
            <a:pPr marL="742950" lvl="1" indent="-285750">
              <a:buFont typeface="Arial" panose="020B0604020202020204" pitchFamily="34" charset="0"/>
              <a:buChar char="•"/>
            </a:pPr>
            <a:r>
              <a:rPr lang="en-US" altLang="zh-CN" dirty="0">
                <a:latin typeface="Times New Roman" panose="02020603050405020304" pitchFamily="18" charset="0"/>
                <a:ea typeface="宋体" panose="02010600030101010101" pitchFamily="2" charset="-122"/>
                <a:cs typeface="Times New Roman" panose="02020603050405020304" pitchFamily="18" charset="0"/>
              </a:rPr>
              <a:t>Based on ADI AD9694</a:t>
            </a:r>
          </a:p>
          <a:p>
            <a:pPr marL="742950" lvl="1" indent="-285750">
              <a:buFont typeface="Arial" panose="020B0604020202020204" pitchFamily="34" charset="0"/>
              <a:buChar char="•"/>
            </a:pPr>
            <a:r>
              <a:rPr lang="en-US" altLang="zh-CN" dirty="0">
                <a:latin typeface="Times New Roman" panose="02020603050405020304" pitchFamily="18" charset="0"/>
                <a:ea typeface="宋体" panose="02010600030101010101" pitchFamily="2" charset="-122"/>
                <a:cs typeface="Times New Roman" panose="02020603050405020304" pitchFamily="18" charset="0"/>
              </a:rPr>
              <a:t>4-chs, 500MSPS, 14-Bit</a:t>
            </a:r>
          </a:p>
          <a:p>
            <a:pPr marL="742950" lvl="1" indent="-285750">
              <a:buFont typeface="Arial" panose="020B0604020202020204" pitchFamily="34" charset="0"/>
              <a:buChar char="•"/>
            </a:pPr>
            <a:r>
              <a:rPr lang="en-US" altLang="zh-CN" dirty="0">
                <a:latin typeface="Times New Roman" panose="02020603050405020304" pitchFamily="18" charset="0"/>
                <a:ea typeface="宋体" panose="02010600030101010101" pitchFamily="2" charset="-122"/>
                <a:cs typeface="Times New Roman" panose="02020603050405020304" pitchFamily="18" charset="0"/>
              </a:rPr>
              <a:t>JESD204B standard</a:t>
            </a:r>
          </a:p>
          <a:p>
            <a:pPr marL="285750" indent="-285750">
              <a:buFont typeface="Arial" panose="020B0604020202020204" pitchFamily="34" charset="0"/>
              <a:buChar char="•"/>
            </a:pPr>
            <a:r>
              <a:rPr lang="en-US" altLang="zh-CN" sz="2000" b="1" dirty="0">
                <a:latin typeface="Times New Roman" panose="02020603050405020304" pitchFamily="18" charset="0"/>
                <a:ea typeface="宋体" panose="02010600030101010101" pitchFamily="2" charset="-122"/>
                <a:cs typeface="Times New Roman" panose="02020603050405020304" pitchFamily="18" charset="0"/>
              </a:rPr>
              <a:t>1GSPS ADC FMC mezzanine card</a:t>
            </a:r>
          </a:p>
          <a:p>
            <a:pPr marL="742950" lvl="1" indent="-285750">
              <a:buFont typeface="Arial" panose="020B0604020202020204" pitchFamily="34" charset="0"/>
              <a:buChar char="•"/>
            </a:pPr>
            <a:r>
              <a:rPr lang="en-US" altLang="zh-CN" dirty="0">
                <a:latin typeface="Times New Roman" panose="02020603050405020304" pitchFamily="18" charset="0"/>
                <a:ea typeface="宋体" panose="02010600030101010101" pitchFamily="2" charset="-122"/>
                <a:cs typeface="Times New Roman" panose="02020603050405020304" pitchFamily="18" charset="0"/>
              </a:rPr>
              <a:t>Based on TI ADS54J60 </a:t>
            </a:r>
          </a:p>
          <a:p>
            <a:pPr marL="742950" lvl="1" indent="-285750">
              <a:buFont typeface="Arial" panose="020B0604020202020204" pitchFamily="34" charset="0"/>
              <a:buChar char="•"/>
            </a:pPr>
            <a:r>
              <a:rPr lang="en-US" altLang="zh-CN" dirty="0">
                <a:latin typeface="Times New Roman" panose="02020603050405020304" pitchFamily="18" charset="0"/>
                <a:ea typeface="宋体" panose="02010600030101010101" pitchFamily="2" charset="-122"/>
                <a:cs typeface="Times New Roman" panose="02020603050405020304" pitchFamily="18" charset="0"/>
              </a:rPr>
              <a:t>2-chs, 1GSPS, 16-Bit</a:t>
            </a:r>
          </a:p>
          <a:p>
            <a:pPr marL="742950" lvl="1" indent="-285750">
              <a:buFont typeface="Arial" panose="020B0604020202020204" pitchFamily="34" charset="0"/>
              <a:buChar char="•"/>
            </a:pPr>
            <a:r>
              <a:rPr lang="en-US" altLang="zh-CN" dirty="0">
                <a:latin typeface="Times New Roman" panose="02020603050405020304" pitchFamily="18" charset="0"/>
                <a:ea typeface="宋体" panose="02010600030101010101" pitchFamily="2" charset="-122"/>
                <a:cs typeface="Times New Roman" panose="02020603050405020304" pitchFamily="18" charset="0"/>
              </a:rPr>
              <a:t>JESD204B standard</a:t>
            </a:r>
          </a:p>
          <a:p>
            <a:pPr marL="285750" indent="-285750">
              <a:lnSpc>
                <a:spcPct val="150000"/>
              </a:lnSpc>
              <a:buFont typeface="Arial" panose="020B0604020202020204" pitchFamily="34" charset="0"/>
              <a:buChar char="•"/>
            </a:pPr>
            <a:r>
              <a:rPr lang="en-US" altLang="zh-CN" sz="2000" b="1" dirty="0">
                <a:latin typeface="Times New Roman" panose="02020603050405020304" pitchFamily="18" charset="0"/>
                <a:ea typeface="宋体" panose="02010600030101010101" pitchFamily="2" charset="-122"/>
                <a:cs typeface="Times New Roman" panose="02020603050405020304" pitchFamily="18" charset="0"/>
              </a:rPr>
              <a:t>10GSPS ADC FMC mezzanine card</a:t>
            </a:r>
          </a:p>
          <a:p>
            <a:pPr marL="742950" lvl="1" indent="-285750">
              <a:buFont typeface="Arial" panose="020B0604020202020204" pitchFamily="34" charset="0"/>
              <a:buChar char="•"/>
            </a:pPr>
            <a:r>
              <a:rPr lang="en-US" altLang="zh-CN" dirty="0">
                <a:latin typeface="Times New Roman" panose="02020603050405020304" pitchFamily="18" charset="0"/>
                <a:ea typeface="宋体" panose="02010600030101010101" pitchFamily="2" charset="-122"/>
                <a:cs typeface="Times New Roman" panose="02020603050405020304" pitchFamily="18" charset="0"/>
              </a:rPr>
              <a:t>Based on TI ADC12DJ5200RF</a:t>
            </a:r>
          </a:p>
          <a:p>
            <a:pPr marL="742950" lvl="1" indent="-285750">
              <a:buFont typeface="Arial" panose="020B0604020202020204" pitchFamily="34" charset="0"/>
              <a:buChar char="•"/>
            </a:pPr>
            <a:r>
              <a:rPr lang="en-US" altLang="zh-CN" dirty="0">
                <a:latin typeface="Times New Roman" panose="02020603050405020304" pitchFamily="18" charset="0"/>
                <a:ea typeface="宋体" panose="02010600030101010101" pitchFamily="2" charset="-122"/>
                <a:cs typeface="Times New Roman" panose="02020603050405020304" pitchFamily="18" charset="0"/>
              </a:rPr>
              <a:t>2-chs, 5GSPS, 12-Bit</a:t>
            </a:r>
          </a:p>
          <a:p>
            <a:pPr marL="742950" lvl="1" indent="-285750">
              <a:buFont typeface="Arial" panose="020B0604020202020204" pitchFamily="34" charset="0"/>
              <a:buChar char="•"/>
            </a:pPr>
            <a:r>
              <a:rPr lang="en-US" altLang="zh-CN" dirty="0">
                <a:latin typeface="Times New Roman" panose="02020603050405020304" pitchFamily="18" charset="0"/>
                <a:ea typeface="宋体" panose="02010600030101010101" pitchFamily="2" charset="-122"/>
                <a:cs typeface="Times New Roman" panose="02020603050405020304" pitchFamily="18" charset="0"/>
              </a:rPr>
              <a:t>1-ch, 10GSPS, 12-Bit</a:t>
            </a:r>
          </a:p>
          <a:p>
            <a:pPr marL="742950" lvl="1" indent="-285750">
              <a:buFont typeface="Arial" panose="020B0604020202020204" pitchFamily="34" charset="0"/>
              <a:buChar char="•"/>
            </a:pPr>
            <a:r>
              <a:rPr lang="en-US" altLang="zh-CN" dirty="0">
                <a:latin typeface="Times New Roman" panose="02020603050405020304" pitchFamily="18" charset="0"/>
                <a:ea typeface="宋体" panose="02010600030101010101" pitchFamily="2" charset="-122"/>
                <a:cs typeface="Times New Roman" panose="02020603050405020304" pitchFamily="18" charset="0"/>
              </a:rPr>
              <a:t>JESD204B</a:t>
            </a:r>
            <a:r>
              <a:rPr lang="zh-CN" altLang="en-US"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dirty="0">
                <a:latin typeface="Times New Roman" panose="02020603050405020304" pitchFamily="18" charset="0"/>
                <a:ea typeface="宋体" panose="02010600030101010101" pitchFamily="2" charset="-122"/>
                <a:cs typeface="Times New Roman" panose="02020603050405020304" pitchFamily="18" charset="0"/>
              </a:rPr>
              <a:t>standard</a:t>
            </a:r>
          </a:p>
        </p:txBody>
      </p:sp>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l="2981" t="28659" b="27356"/>
          <a:stretch/>
        </p:blipFill>
        <p:spPr>
          <a:xfrm>
            <a:off x="6322020" y="893707"/>
            <a:ext cx="3744000" cy="3017577"/>
          </a:xfrm>
          <a:prstGeom prst="rect">
            <a:avLst/>
          </a:prstGeom>
        </p:spPr>
      </p:pic>
      <p:pic>
        <p:nvPicPr>
          <p:cNvPr id="7" name="图片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6200000">
            <a:off x="6648663" y="3584642"/>
            <a:ext cx="2946715" cy="3600000"/>
          </a:xfrm>
          <a:prstGeom prst="rect">
            <a:avLst/>
          </a:prstGeom>
        </p:spPr>
      </p:pic>
      <p:sp>
        <p:nvSpPr>
          <p:cNvPr id="11" name="标题 1"/>
          <p:cNvSpPr txBox="1">
            <a:spLocks/>
          </p:cNvSpPr>
          <p:nvPr/>
        </p:nvSpPr>
        <p:spPr>
          <a:xfrm>
            <a:off x="0" y="7483"/>
            <a:ext cx="12174637" cy="7030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微软雅黑" panose="020B0503020204020204" pitchFamily="34" charset="-122"/>
                <a:ea typeface="微软雅黑" panose="020B0503020204020204" pitchFamily="34" charset="-122"/>
                <a:cs typeface="+mj-cs"/>
              </a:defRPr>
            </a:lvl1pPr>
          </a:lstStyle>
          <a:p>
            <a:pPr lvl="0">
              <a:defRPr/>
            </a:pPr>
            <a:r>
              <a:rPr lang="en-US" altLang="zh-CN" dirty="0">
                <a:solidFill>
                  <a:sysClr val="windowText" lastClr="000000"/>
                </a:solidFill>
              </a:rPr>
              <a:t>3. Hardware design and challenges</a:t>
            </a:r>
          </a:p>
        </p:txBody>
      </p:sp>
      <p:sp>
        <p:nvSpPr>
          <p:cNvPr id="12" name="标题 1"/>
          <p:cNvSpPr txBox="1">
            <a:spLocks/>
          </p:cNvSpPr>
          <p:nvPr/>
        </p:nvSpPr>
        <p:spPr>
          <a:xfrm>
            <a:off x="-1" y="724794"/>
            <a:ext cx="5394961" cy="591888"/>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3600" b="1" kern="1200">
                <a:solidFill>
                  <a:schemeClr val="tx1"/>
                </a:solidFill>
                <a:latin typeface="微软雅黑" panose="020B0503020204020204" pitchFamily="34" charset="-122"/>
                <a:ea typeface="微软雅黑" panose="020B0503020204020204" pitchFamily="34" charset="-122"/>
                <a:cs typeface="+mj-cs"/>
              </a:defRPr>
            </a:lvl1pPr>
          </a:lstStyle>
          <a:p>
            <a:pPr lvl="0">
              <a:defRPr/>
            </a:pPr>
            <a:r>
              <a:rPr lang="en-US" altLang="zh-CN" sz="2800" dirty="0">
                <a:solidFill>
                  <a:sysClr val="windowText" lastClr="000000"/>
                </a:solidFill>
                <a:latin typeface="宋体" panose="02010600030101010101" pitchFamily="2" charset="-122"/>
                <a:ea typeface="宋体" panose="02010600030101010101" pitchFamily="2" charset="-122"/>
              </a:rPr>
              <a:t>FMC/ADC developed for SHIP4LLRF</a:t>
            </a:r>
            <a:endParaRPr lang="zh-CN" altLang="en-US" sz="2800" dirty="0">
              <a:solidFill>
                <a:sysClr val="windowText" lastClr="000000"/>
              </a:solidFill>
              <a:latin typeface="宋体" panose="02010600030101010101" pitchFamily="2" charset="-122"/>
              <a:ea typeface="宋体" panose="02010600030101010101" pitchFamily="2" charset="-122"/>
            </a:endParaRPr>
          </a:p>
        </p:txBody>
      </p:sp>
    </p:spTree>
    <p:extLst>
      <p:ext uri="{BB962C8B-B14F-4D97-AF65-F5344CB8AC3E}">
        <p14:creationId xmlns:p14="http://schemas.microsoft.com/office/powerpoint/2010/main" val="3648294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C28EF05F-7CD3-473C-B0C7-34AD733DCAD5}" type="slidenum">
              <a:rPr lang="zh-CN" altLang="en-US" smtClean="0"/>
              <a:t>11</a:t>
            </a:fld>
            <a:endParaRPr lang="zh-CN" altLang="en-US"/>
          </a:p>
        </p:txBody>
      </p:sp>
      <p:cxnSp>
        <p:nvCxnSpPr>
          <p:cNvPr id="3" name="直接连接符 2"/>
          <p:cNvCxnSpPr/>
          <p:nvPr/>
        </p:nvCxnSpPr>
        <p:spPr>
          <a:xfrm>
            <a:off x="0" y="703028"/>
            <a:ext cx="12192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标题 1"/>
          <p:cNvSpPr txBox="1">
            <a:spLocks/>
          </p:cNvSpPr>
          <p:nvPr/>
        </p:nvSpPr>
        <p:spPr>
          <a:xfrm>
            <a:off x="0" y="7483"/>
            <a:ext cx="12174637" cy="7030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微软雅黑" panose="020B0503020204020204" pitchFamily="34" charset="-122"/>
                <a:ea typeface="微软雅黑" panose="020B0503020204020204" pitchFamily="34" charset="-122"/>
                <a:cs typeface="+mj-cs"/>
              </a:defRPr>
            </a:lvl1pPr>
          </a:lstStyle>
          <a:p>
            <a:pPr lvl="0">
              <a:defRPr/>
            </a:pPr>
            <a:r>
              <a:rPr lang="en-US" altLang="zh-CN" dirty="0">
                <a:solidFill>
                  <a:sysClr val="windowText" lastClr="000000"/>
                </a:solidFill>
              </a:rPr>
              <a:t>3. Hardware design and challenges</a:t>
            </a:r>
          </a:p>
        </p:txBody>
      </p:sp>
      <p:pic>
        <p:nvPicPr>
          <p:cNvPr id="5" name="图片 4"/>
          <p:cNvPicPr>
            <a:picLocks noChangeAspect="1"/>
          </p:cNvPicPr>
          <p:nvPr/>
        </p:nvPicPr>
        <p:blipFill>
          <a:blip r:embed="rId2"/>
          <a:stretch>
            <a:fillRect/>
          </a:stretch>
        </p:blipFill>
        <p:spPr>
          <a:xfrm>
            <a:off x="256088" y="1282700"/>
            <a:ext cx="4343400" cy="5438775"/>
          </a:xfrm>
          <a:prstGeom prst="rect">
            <a:avLst/>
          </a:prstGeom>
        </p:spPr>
      </p:pic>
      <p:sp>
        <p:nvSpPr>
          <p:cNvPr id="7" name="文本框 6"/>
          <p:cNvSpPr txBox="1"/>
          <p:nvPr/>
        </p:nvSpPr>
        <p:spPr>
          <a:xfrm>
            <a:off x="5093048" y="1299991"/>
            <a:ext cx="6641040" cy="1631216"/>
          </a:xfrm>
          <a:prstGeom prst="rect">
            <a:avLst/>
          </a:prstGeom>
          <a:noFill/>
        </p:spPr>
        <p:txBody>
          <a:bodyPr wrap="square" rtlCol="0">
            <a:spAutoFit/>
          </a:bodyPr>
          <a:lstStyle/>
          <a:p>
            <a:pPr marL="285750" indent="-285750">
              <a:buFont typeface="Arial" panose="020B0604020202020204" pitchFamily="34" charset="0"/>
              <a:buChar char="•"/>
            </a:pPr>
            <a:r>
              <a:rPr lang="en-US" altLang="zh-CN" sz="2800" b="1" dirty="0">
                <a:latin typeface="Times New Roman" panose="02020603050405020304" pitchFamily="18" charset="0"/>
                <a:ea typeface="宋体" panose="02010600030101010101" pitchFamily="2" charset="-122"/>
                <a:cs typeface="Times New Roman" panose="02020603050405020304" pitchFamily="18" charset="0"/>
              </a:rPr>
              <a:t>2.5GSPS DAC FMC</a:t>
            </a:r>
            <a:r>
              <a:rPr lang="zh-CN" altLang="en-US" sz="2800" b="1"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b="1" dirty="0">
                <a:latin typeface="Times New Roman" panose="02020603050405020304" pitchFamily="18" charset="0"/>
                <a:ea typeface="宋体" panose="02010600030101010101" pitchFamily="2" charset="-122"/>
                <a:cs typeface="Times New Roman" panose="02020603050405020304" pitchFamily="18" charset="0"/>
              </a:rPr>
              <a:t>mezzanine card</a:t>
            </a:r>
          </a:p>
          <a:p>
            <a:pPr marL="742950" lvl="1" indent="-285750">
              <a:buFont typeface="Arial" panose="020B0604020202020204" pitchFamily="34" charset="0"/>
              <a:buChar char="•"/>
            </a:pP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Based on ADI LTC2000-16</a:t>
            </a:r>
          </a:p>
          <a:p>
            <a:pPr marL="742950" lvl="1" indent="-285750">
              <a:buFont typeface="Arial" panose="020B0604020202020204" pitchFamily="34" charset="0"/>
              <a:buChar char="•"/>
            </a:pP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1-chs, 2.5GSPS, 16-Bit</a:t>
            </a:r>
          </a:p>
          <a:p>
            <a:pPr marL="742950" lvl="1" indent="-285750">
              <a:buFont typeface="Arial" panose="020B0604020202020204" pitchFamily="34" charset="0"/>
              <a:buChar char="•"/>
            </a:pP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LVDS standard</a:t>
            </a:r>
          </a:p>
        </p:txBody>
      </p:sp>
      <p:pic>
        <p:nvPicPr>
          <p:cNvPr id="8" name="图片 7"/>
          <p:cNvPicPr>
            <a:picLocks noChangeAspect="1"/>
          </p:cNvPicPr>
          <p:nvPr/>
        </p:nvPicPr>
        <p:blipFill rotWithShape="1">
          <a:blip r:embed="rId3"/>
          <a:srcRect l="4762" t="2789" r="3162" b="7228"/>
          <a:stretch/>
        </p:blipFill>
        <p:spPr>
          <a:xfrm rot="16200000">
            <a:off x="6264849" y="2349146"/>
            <a:ext cx="3803878" cy="4968000"/>
          </a:xfrm>
          <a:prstGeom prst="rect">
            <a:avLst/>
          </a:prstGeom>
        </p:spPr>
      </p:pic>
      <p:sp>
        <p:nvSpPr>
          <p:cNvPr id="11" name="标题 1">
            <a:extLst>
              <a:ext uri="{FF2B5EF4-FFF2-40B4-BE49-F238E27FC236}">
                <a16:creationId xmlns:a16="http://schemas.microsoft.com/office/drawing/2014/main" id="{FA4D717B-CFA0-449A-B5B1-71F16E4BB2F0}"/>
              </a:ext>
            </a:extLst>
          </p:cNvPr>
          <p:cNvSpPr txBox="1">
            <a:spLocks/>
          </p:cNvSpPr>
          <p:nvPr/>
        </p:nvSpPr>
        <p:spPr>
          <a:xfrm>
            <a:off x="-1" y="724794"/>
            <a:ext cx="5394961" cy="591888"/>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3600" b="1" kern="1200">
                <a:solidFill>
                  <a:schemeClr val="tx1"/>
                </a:solidFill>
                <a:latin typeface="微软雅黑" panose="020B0503020204020204" pitchFamily="34" charset="-122"/>
                <a:ea typeface="微软雅黑" panose="020B0503020204020204" pitchFamily="34" charset="-122"/>
                <a:cs typeface="+mj-cs"/>
              </a:defRPr>
            </a:lvl1pPr>
          </a:lstStyle>
          <a:p>
            <a:pPr lvl="0">
              <a:defRPr/>
            </a:pPr>
            <a:r>
              <a:rPr lang="en-US" altLang="zh-CN" sz="2800" dirty="0">
                <a:solidFill>
                  <a:sysClr val="windowText" lastClr="000000"/>
                </a:solidFill>
                <a:latin typeface="宋体" panose="02010600030101010101" pitchFamily="2" charset="-122"/>
                <a:ea typeface="宋体" panose="02010600030101010101" pitchFamily="2" charset="-122"/>
              </a:rPr>
              <a:t>FMC/DAC developed for SHIP4LLRF</a:t>
            </a:r>
            <a:endParaRPr lang="zh-CN" altLang="en-US" sz="2800" dirty="0">
              <a:solidFill>
                <a:sysClr val="windowText" lastClr="000000"/>
              </a:solidFill>
              <a:latin typeface="宋体" panose="02010600030101010101" pitchFamily="2" charset="-122"/>
              <a:ea typeface="宋体" panose="02010600030101010101" pitchFamily="2" charset="-122"/>
            </a:endParaRPr>
          </a:p>
        </p:txBody>
      </p:sp>
    </p:spTree>
    <p:extLst>
      <p:ext uri="{BB962C8B-B14F-4D97-AF65-F5344CB8AC3E}">
        <p14:creationId xmlns:p14="http://schemas.microsoft.com/office/powerpoint/2010/main" val="6518207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C28EF05F-7CD3-473C-B0C7-34AD733DCAD5}" type="slidenum">
              <a:rPr lang="zh-CN" altLang="en-US" smtClean="0"/>
              <a:t>12</a:t>
            </a:fld>
            <a:endParaRPr lang="zh-CN" altLang="en-US"/>
          </a:p>
        </p:txBody>
      </p:sp>
      <p:cxnSp>
        <p:nvCxnSpPr>
          <p:cNvPr id="3" name="直接连接符 2"/>
          <p:cNvCxnSpPr/>
          <p:nvPr/>
        </p:nvCxnSpPr>
        <p:spPr>
          <a:xfrm>
            <a:off x="0" y="703028"/>
            <a:ext cx="12192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标题 1"/>
          <p:cNvSpPr txBox="1">
            <a:spLocks/>
          </p:cNvSpPr>
          <p:nvPr/>
        </p:nvSpPr>
        <p:spPr>
          <a:xfrm>
            <a:off x="0" y="7483"/>
            <a:ext cx="12174637" cy="7030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微软雅黑" panose="020B0503020204020204" pitchFamily="34" charset="-122"/>
                <a:ea typeface="微软雅黑" panose="020B0503020204020204" pitchFamily="34" charset="-122"/>
                <a:cs typeface="+mj-cs"/>
              </a:defRPr>
            </a:lvl1pPr>
          </a:lstStyle>
          <a:p>
            <a:pPr lvl="0">
              <a:defRPr/>
            </a:pPr>
            <a:r>
              <a:rPr lang="en-US" altLang="zh-CN" dirty="0">
                <a:solidFill>
                  <a:sysClr val="windowText" lastClr="000000"/>
                </a:solidFill>
              </a:rPr>
              <a:t>3. Hardware design and challenges</a:t>
            </a:r>
          </a:p>
        </p:txBody>
      </p:sp>
      <p:pic>
        <p:nvPicPr>
          <p:cNvPr id="5" name="图片 4"/>
          <p:cNvPicPr>
            <a:picLocks noChangeAspect="1"/>
          </p:cNvPicPr>
          <p:nvPr/>
        </p:nvPicPr>
        <p:blipFill>
          <a:blip r:embed="rId2"/>
          <a:stretch>
            <a:fillRect/>
          </a:stretch>
        </p:blipFill>
        <p:spPr>
          <a:xfrm>
            <a:off x="484713" y="923417"/>
            <a:ext cx="4224447" cy="3252950"/>
          </a:xfrm>
          <a:prstGeom prst="rect">
            <a:avLst/>
          </a:prstGeom>
        </p:spPr>
      </p:pic>
      <p:sp>
        <p:nvSpPr>
          <p:cNvPr id="6" name="文本框 5"/>
          <p:cNvSpPr txBox="1"/>
          <p:nvPr/>
        </p:nvSpPr>
        <p:spPr>
          <a:xfrm>
            <a:off x="484713" y="4476809"/>
            <a:ext cx="4663441" cy="2062103"/>
          </a:xfrm>
          <a:prstGeom prst="rect">
            <a:avLst/>
          </a:prstGeom>
          <a:noFill/>
        </p:spPr>
        <p:txBody>
          <a:bodyPr wrap="square" rtlCol="0">
            <a:spAutoFit/>
          </a:bodyPr>
          <a:lstStyle/>
          <a:p>
            <a:pPr marL="285750" indent="-285750">
              <a:buFont typeface="Arial" panose="020B0604020202020204" pitchFamily="34" charset="0"/>
              <a:buChar char="•"/>
            </a:pPr>
            <a:r>
              <a:rPr lang="en-US" altLang="zh-CN" sz="2000" b="1" dirty="0">
                <a:latin typeface="Times New Roman" panose="02020603050405020304" pitchFamily="18" charset="0"/>
                <a:ea typeface="宋体" panose="02010600030101010101" pitchFamily="2" charset="-122"/>
                <a:cs typeface="Times New Roman" panose="02020603050405020304" pitchFamily="18" charset="0"/>
              </a:rPr>
              <a:t>ZYNQBee2 module</a:t>
            </a:r>
          </a:p>
          <a:p>
            <a:pPr marL="742950" lvl="1" indent="-285750">
              <a:buFont typeface="Arial" panose="020B0604020202020204" pitchFamily="34" charset="0"/>
              <a:buChar char="•"/>
            </a:pPr>
            <a:r>
              <a:rPr lang="en-US" altLang="zh-CN" dirty="0">
                <a:latin typeface="Times New Roman" panose="02020603050405020304" pitchFamily="18" charset="0"/>
                <a:ea typeface="宋体" panose="02010600030101010101" pitchFamily="2" charset="-122"/>
                <a:cs typeface="Times New Roman" panose="02020603050405020304" pitchFamily="18" charset="0"/>
              </a:rPr>
              <a:t>Based on Xilinx ZYNQ7010</a:t>
            </a:r>
          </a:p>
          <a:p>
            <a:pPr marL="742950" lvl="1" indent="-285750">
              <a:buFont typeface="Arial" panose="020B0604020202020204" pitchFamily="34" charset="0"/>
              <a:buChar char="•"/>
            </a:pPr>
            <a:r>
              <a:rPr lang="en-US" altLang="zh-CN" dirty="0">
                <a:latin typeface="Times New Roman" panose="02020603050405020304" pitchFamily="18" charset="0"/>
                <a:ea typeface="宋体" panose="02010600030101010101" pitchFamily="2" charset="-122"/>
                <a:cs typeface="Times New Roman" panose="02020603050405020304" pitchFamily="18" charset="0"/>
              </a:rPr>
              <a:t>1GB DDR3 SDRAM</a:t>
            </a:r>
          </a:p>
          <a:p>
            <a:pPr marL="742950" lvl="1" indent="-285750">
              <a:buFont typeface="Arial" panose="020B0604020202020204" pitchFamily="34" charset="0"/>
              <a:buChar char="•"/>
            </a:pPr>
            <a:r>
              <a:rPr lang="en-US" altLang="zh-CN" dirty="0">
                <a:latin typeface="Times New Roman" panose="02020603050405020304" pitchFamily="18" charset="0"/>
                <a:ea typeface="宋体" panose="02010600030101010101" pitchFamily="2" charset="-122"/>
                <a:cs typeface="Times New Roman" panose="02020603050405020304" pitchFamily="18" charset="0"/>
              </a:rPr>
              <a:t>ADIN1300 Gigabit Ethernet transceiver</a:t>
            </a:r>
          </a:p>
          <a:p>
            <a:pPr marL="742950" lvl="1" indent="-285750">
              <a:buFont typeface="Arial" panose="020B0604020202020204" pitchFamily="34" charset="0"/>
              <a:buChar char="•"/>
            </a:pPr>
            <a:r>
              <a:rPr lang="en-US" altLang="zh-CN" dirty="0">
                <a:latin typeface="Times New Roman" panose="02020603050405020304" pitchFamily="18" charset="0"/>
                <a:ea typeface="宋体" panose="02010600030101010101" pitchFamily="2" charset="-122"/>
                <a:cs typeface="Times New Roman" panose="02020603050405020304" pitchFamily="18" charset="0"/>
              </a:rPr>
              <a:t>32MB flash</a:t>
            </a:r>
          </a:p>
          <a:p>
            <a:pPr marL="742950" lvl="1" indent="-285750">
              <a:buFont typeface="Arial" panose="020B0604020202020204" pitchFamily="34" charset="0"/>
              <a:buChar char="•"/>
            </a:pPr>
            <a:r>
              <a:rPr lang="en-US" altLang="zh-CN" dirty="0">
                <a:latin typeface="Times New Roman" panose="02020603050405020304" pitchFamily="18" charset="0"/>
                <a:ea typeface="宋体" panose="02010600030101010101" pitchFamily="2" charset="-122"/>
                <a:cs typeface="Times New Roman" panose="02020603050405020304" pitchFamily="18" charset="0"/>
              </a:rPr>
              <a:t>16GB </a:t>
            </a:r>
            <a:r>
              <a:rPr lang="en-US" altLang="zh-CN" dirty="0" err="1">
                <a:latin typeface="Times New Roman" panose="02020603050405020304" pitchFamily="18" charset="0"/>
                <a:ea typeface="宋体" panose="02010600030101010101" pitchFamily="2" charset="-122"/>
                <a:cs typeface="Times New Roman" panose="02020603050405020304" pitchFamily="18" charset="0"/>
              </a:rPr>
              <a:t>eMMC</a:t>
            </a:r>
            <a:endParaRPr lang="en-US" altLang="zh-CN" dirty="0">
              <a:latin typeface="Times New Roman" panose="02020603050405020304" pitchFamily="18" charset="0"/>
              <a:ea typeface="宋体" panose="02010600030101010101" pitchFamily="2" charset="-122"/>
              <a:cs typeface="Times New Roman" panose="02020603050405020304" pitchFamily="18" charset="0"/>
            </a:endParaRPr>
          </a:p>
          <a:p>
            <a:pPr marL="742950" lvl="1" indent="-285750">
              <a:buFont typeface="Arial" panose="020B0604020202020204" pitchFamily="34" charset="0"/>
              <a:buChar char="•"/>
            </a:pPr>
            <a:r>
              <a:rPr lang="en-US" altLang="zh-CN" dirty="0">
                <a:latin typeface="Times New Roman" panose="02020603050405020304" pitchFamily="18" charset="0"/>
                <a:ea typeface="宋体" panose="02010600030101010101" pitchFamily="2" charset="-122"/>
                <a:cs typeface="Times New Roman" panose="02020603050405020304" pitchFamily="18" charset="0"/>
              </a:rPr>
              <a:t>48 pairs of LVDS IO</a:t>
            </a:r>
          </a:p>
        </p:txBody>
      </p:sp>
      <p:sp>
        <p:nvSpPr>
          <p:cNvPr id="8" name="文本框 7"/>
          <p:cNvSpPr txBox="1"/>
          <p:nvPr/>
        </p:nvSpPr>
        <p:spPr>
          <a:xfrm>
            <a:off x="5540519" y="5338583"/>
            <a:ext cx="4663441" cy="1200329"/>
          </a:xfrm>
          <a:prstGeom prst="rect">
            <a:avLst/>
          </a:prstGeom>
          <a:noFill/>
        </p:spPr>
        <p:txBody>
          <a:bodyPr wrap="square" rtlCol="0">
            <a:spAutoFit/>
          </a:bodyPr>
          <a:lstStyle/>
          <a:p>
            <a:pPr marL="742950" lvl="1" indent="-285750">
              <a:buFont typeface="Arial" panose="020B0604020202020204" pitchFamily="34" charset="0"/>
              <a:buChar char="•"/>
            </a:pPr>
            <a:r>
              <a:rPr lang="en-US" altLang="zh-CN" dirty="0">
                <a:latin typeface="Times New Roman" panose="02020603050405020304" pitchFamily="18" charset="0"/>
                <a:ea typeface="宋体" panose="02010600030101010101" pitchFamily="2" charset="-122"/>
                <a:cs typeface="Times New Roman" panose="02020603050405020304" pitchFamily="18" charset="0"/>
              </a:rPr>
              <a:t>14-layers</a:t>
            </a:r>
          </a:p>
          <a:p>
            <a:pPr marL="742950" lvl="1" indent="-285750">
              <a:buFont typeface="Arial" panose="020B0604020202020204" pitchFamily="34" charset="0"/>
              <a:buChar char="•"/>
            </a:pPr>
            <a:r>
              <a:rPr lang="en-US" altLang="zh-CN" dirty="0">
                <a:latin typeface="Times New Roman" panose="02020603050405020304" pitchFamily="18" charset="0"/>
                <a:ea typeface="宋体" panose="02010600030101010101" pitchFamily="2" charset="-122"/>
                <a:cs typeface="Times New Roman" panose="02020603050405020304" pitchFamily="18" charset="0"/>
              </a:rPr>
              <a:t>55.2×41.6 mm</a:t>
            </a:r>
          </a:p>
          <a:p>
            <a:pPr marL="742950" lvl="1" indent="-285750">
              <a:buFont typeface="Arial" panose="020B0604020202020204" pitchFamily="34" charset="0"/>
              <a:buChar char="•"/>
            </a:pPr>
            <a:r>
              <a:rPr lang="en-US" altLang="zh-CN" dirty="0">
                <a:latin typeface="Times New Roman" panose="02020603050405020304" pitchFamily="18" charset="0"/>
                <a:ea typeface="宋体" panose="02010600030101010101" pitchFamily="2" charset="-122"/>
                <a:cs typeface="Times New Roman" panose="02020603050405020304" pitchFamily="18" charset="0"/>
              </a:rPr>
              <a:t>For slow control such as EPICS</a:t>
            </a:r>
          </a:p>
          <a:p>
            <a:pPr marL="742950" lvl="1" indent="-285750">
              <a:buFont typeface="Arial" panose="020B0604020202020204" pitchFamily="34" charset="0"/>
              <a:buChar char="•"/>
            </a:pPr>
            <a:endParaRPr lang="en-US" altLang="zh-CN" dirty="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0" name="图片 9">
            <a:extLst>
              <a:ext uri="{FF2B5EF4-FFF2-40B4-BE49-F238E27FC236}">
                <a16:creationId xmlns:a16="http://schemas.microsoft.com/office/drawing/2014/main" id="{BFFF9323-9318-436D-9AA2-E3043C1175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1357" y="923417"/>
            <a:ext cx="4318620" cy="3252950"/>
          </a:xfrm>
          <a:prstGeom prst="rect">
            <a:avLst/>
          </a:prstGeom>
        </p:spPr>
      </p:pic>
    </p:spTree>
    <p:extLst>
      <p:ext uri="{BB962C8B-B14F-4D97-AF65-F5344CB8AC3E}">
        <p14:creationId xmlns:p14="http://schemas.microsoft.com/office/powerpoint/2010/main" val="37080867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C28EF05F-7CD3-473C-B0C7-34AD733DCAD5}" type="slidenum">
              <a:rPr lang="zh-CN" altLang="en-US" smtClean="0"/>
              <a:t>13</a:t>
            </a:fld>
            <a:endParaRPr lang="zh-CN" altLang="en-US"/>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28309" y="961475"/>
            <a:ext cx="5046328" cy="5760000"/>
          </a:xfrm>
          <a:prstGeom prst="rect">
            <a:avLst/>
          </a:prstGeom>
        </p:spPr>
      </p:pic>
      <p:cxnSp>
        <p:nvCxnSpPr>
          <p:cNvPr id="4" name="直接连接符 3"/>
          <p:cNvCxnSpPr/>
          <p:nvPr/>
        </p:nvCxnSpPr>
        <p:spPr>
          <a:xfrm>
            <a:off x="0" y="703028"/>
            <a:ext cx="12192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标题 1"/>
          <p:cNvSpPr txBox="1">
            <a:spLocks/>
          </p:cNvSpPr>
          <p:nvPr/>
        </p:nvSpPr>
        <p:spPr>
          <a:xfrm>
            <a:off x="0" y="7483"/>
            <a:ext cx="12174637" cy="7030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微软雅黑" panose="020B0503020204020204" pitchFamily="34" charset="-122"/>
                <a:ea typeface="微软雅黑" panose="020B0503020204020204" pitchFamily="34" charset="-122"/>
                <a:cs typeface="+mj-cs"/>
              </a:defRPr>
            </a:lvl1pPr>
          </a:lstStyle>
          <a:p>
            <a:pPr lvl="0">
              <a:defRPr/>
            </a:pPr>
            <a:r>
              <a:rPr lang="en-US" altLang="zh-CN" dirty="0">
                <a:solidFill>
                  <a:sysClr val="windowText" lastClr="000000"/>
                </a:solidFill>
              </a:rPr>
              <a:t>3. Hardware design and challenges</a:t>
            </a:r>
          </a:p>
        </p:txBody>
      </p:sp>
      <p:sp>
        <p:nvSpPr>
          <p:cNvPr id="6" name="文本框 5"/>
          <p:cNvSpPr txBox="1"/>
          <p:nvPr/>
        </p:nvSpPr>
        <p:spPr>
          <a:xfrm>
            <a:off x="123825" y="826617"/>
            <a:ext cx="7634288" cy="2000548"/>
          </a:xfrm>
          <a:prstGeom prst="rect">
            <a:avLst/>
          </a:prstGeom>
          <a:noFill/>
        </p:spPr>
        <p:txBody>
          <a:bodyPr wrap="square" rtlCol="0">
            <a:spAutoFit/>
          </a:bodyPr>
          <a:lstStyle/>
          <a:p>
            <a:pPr marL="285750" indent="-285750">
              <a:buFont typeface="Arial" panose="020B0604020202020204" pitchFamily="34" charset="0"/>
              <a:buChar char="•"/>
            </a:pPr>
            <a:r>
              <a:rPr lang="en-US" altLang="zh-CN" sz="2400" b="1" dirty="0">
                <a:latin typeface="Times New Roman" panose="02020603050405020304" pitchFamily="18" charset="0"/>
                <a:ea typeface="宋体" panose="02010600030101010101" pitchFamily="2" charset="-122"/>
                <a:cs typeface="Times New Roman" panose="02020603050405020304" pitchFamily="18" charset="0"/>
              </a:rPr>
              <a:t>FMC mezzanine card for LLRF</a:t>
            </a:r>
          </a:p>
          <a:p>
            <a:pPr marL="742950" lvl="1" indent="-285750">
              <a:buFont typeface="Arial" panose="020B0604020202020204" pitchFamily="34" charset="0"/>
              <a:buChar char="•"/>
            </a:pP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Dual width FMC</a:t>
            </a:r>
          </a:p>
          <a:p>
            <a:pPr marL="742950" lvl="1" indent="-285750">
              <a:buFont typeface="Arial" panose="020B0604020202020204" pitchFamily="34" charset="0"/>
              <a:buChar char="•"/>
            </a:pP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4-chs 125MSPS 16-Bit AD9653</a:t>
            </a:r>
          </a:p>
          <a:p>
            <a:pPr marL="742950" lvl="1" indent="-285750">
              <a:buFont typeface="Arial" panose="020B0604020202020204" pitchFamily="34" charset="0"/>
              <a:buChar char="•"/>
            </a:pP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2-chs 500MSPS 16-Bit AD9783</a:t>
            </a:r>
          </a:p>
          <a:p>
            <a:pPr marL="742950" lvl="1" indent="-285750">
              <a:buFont typeface="Arial" panose="020B0604020202020204" pitchFamily="34" charset="0"/>
              <a:buChar char="•"/>
            </a:pP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LTC6953 clock distributor</a:t>
            </a:r>
          </a:p>
          <a:p>
            <a:pPr marL="742950" lvl="1" indent="-285750">
              <a:buFont typeface="Arial" panose="020B0604020202020204" pitchFamily="34" charset="0"/>
              <a:buChar char="•"/>
            </a:pP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LT3045 </a:t>
            </a:r>
            <a:r>
              <a:rPr lang="pt-BR" altLang="zh-CN" sz="2000" dirty="0">
                <a:latin typeface="Times New Roman" panose="02020603050405020304" pitchFamily="18" charset="0"/>
                <a:ea typeface="宋体" panose="02010600030101010101" pitchFamily="2" charset="-122"/>
                <a:cs typeface="Times New Roman" panose="02020603050405020304" pitchFamily="18" charset="0"/>
              </a:rPr>
              <a:t>ultralow noise, ultrahigh PSRR linear regulator</a:t>
            </a:r>
            <a:endParaRPr lang="en-US" altLang="zh-CN" sz="2000" dirty="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8" name="图片 7"/>
          <p:cNvPicPr>
            <a:picLocks noChangeAspect="1"/>
          </p:cNvPicPr>
          <p:nvPr/>
        </p:nvPicPr>
        <p:blipFill>
          <a:blip r:embed="rId3"/>
          <a:stretch>
            <a:fillRect/>
          </a:stretch>
        </p:blipFill>
        <p:spPr>
          <a:xfrm rot="5400000">
            <a:off x="1452563" y="1986010"/>
            <a:ext cx="3886200" cy="5800725"/>
          </a:xfrm>
          <a:prstGeom prst="rect">
            <a:avLst/>
          </a:prstGeom>
        </p:spPr>
      </p:pic>
    </p:spTree>
    <p:extLst>
      <p:ext uri="{BB962C8B-B14F-4D97-AF65-F5344CB8AC3E}">
        <p14:creationId xmlns:p14="http://schemas.microsoft.com/office/powerpoint/2010/main" val="8011560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C28EF05F-7CD3-473C-B0C7-34AD733DCAD5}" type="slidenum">
              <a:rPr lang="zh-CN" altLang="en-US" smtClean="0"/>
              <a:t>14</a:t>
            </a:fld>
            <a:endParaRPr lang="zh-CN" altLang="en-US"/>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4247" y="778912"/>
            <a:ext cx="4940390" cy="5760000"/>
          </a:xfrm>
          <a:prstGeom prst="rect">
            <a:avLst/>
          </a:prstGeom>
        </p:spPr>
      </p:pic>
      <p:cxnSp>
        <p:nvCxnSpPr>
          <p:cNvPr id="4" name="直接连接符 3"/>
          <p:cNvCxnSpPr/>
          <p:nvPr/>
        </p:nvCxnSpPr>
        <p:spPr>
          <a:xfrm>
            <a:off x="0" y="703028"/>
            <a:ext cx="12192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标题 1"/>
          <p:cNvSpPr txBox="1">
            <a:spLocks/>
          </p:cNvSpPr>
          <p:nvPr/>
        </p:nvSpPr>
        <p:spPr>
          <a:xfrm>
            <a:off x="0" y="7483"/>
            <a:ext cx="12174637" cy="7030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微软雅黑" panose="020B0503020204020204" pitchFamily="34" charset="-122"/>
                <a:ea typeface="微软雅黑" panose="020B0503020204020204" pitchFamily="34" charset="-122"/>
                <a:cs typeface="+mj-cs"/>
              </a:defRPr>
            </a:lvl1pPr>
          </a:lstStyle>
          <a:p>
            <a:pPr lvl="0">
              <a:defRPr/>
            </a:pPr>
            <a:r>
              <a:rPr lang="en-US" altLang="zh-CN" dirty="0">
                <a:solidFill>
                  <a:sysClr val="windowText" lastClr="000000"/>
                </a:solidFill>
              </a:rPr>
              <a:t>3. Hardware design and challenges</a:t>
            </a:r>
          </a:p>
        </p:txBody>
      </p:sp>
      <p:sp>
        <p:nvSpPr>
          <p:cNvPr id="6" name="文本框 5"/>
          <p:cNvSpPr txBox="1"/>
          <p:nvPr/>
        </p:nvSpPr>
        <p:spPr>
          <a:xfrm>
            <a:off x="211443" y="710510"/>
            <a:ext cx="7603820" cy="1692771"/>
          </a:xfrm>
          <a:prstGeom prst="rect">
            <a:avLst/>
          </a:prstGeom>
          <a:noFill/>
        </p:spPr>
        <p:txBody>
          <a:bodyPr wrap="square" rtlCol="0">
            <a:spAutoFit/>
          </a:bodyPr>
          <a:lstStyle/>
          <a:p>
            <a:pPr marL="285750" indent="-285750">
              <a:buFont typeface="Arial" panose="020B0604020202020204" pitchFamily="34" charset="0"/>
              <a:buChar char="•"/>
            </a:pPr>
            <a:r>
              <a:rPr lang="en-US" altLang="zh-CN" sz="2400" b="1" dirty="0">
                <a:latin typeface="Times New Roman" panose="02020603050405020304" pitchFamily="18" charset="0"/>
                <a:ea typeface="宋体" panose="02010600030101010101" pitchFamily="2" charset="-122"/>
                <a:cs typeface="Times New Roman" panose="02020603050405020304" pitchFamily="18" charset="0"/>
              </a:rPr>
              <a:t>FMC mezzanine card for BPM</a:t>
            </a:r>
          </a:p>
          <a:p>
            <a:pPr marL="742950" lvl="1" indent="-285750">
              <a:buFont typeface="Arial" panose="020B0604020202020204" pitchFamily="34" charset="0"/>
              <a:buChar char="•"/>
            </a:pP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Dual width FMC</a:t>
            </a:r>
          </a:p>
          <a:p>
            <a:pPr marL="742950" lvl="1" indent="-285750">
              <a:buFont typeface="Arial" panose="020B0604020202020204" pitchFamily="34" charset="0"/>
              <a:buChar char="•"/>
            </a:pP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2-chs 250MSPS 16-bit ADS42JB69</a:t>
            </a:r>
          </a:p>
          <a:p>
            <a:pPr marL="742950" lvl="1" indent="-285750">
              <a:buFont typeface="Arial" panose="020B0604020202020204" pitchFamily="34" charset="0"/>
              <a:buChar char="•"/>
            </a:pP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LTC6953 clock distributor</a:t>
            </a:r>
          </a:p>
          <a:p>
            <a:pPr marL="742950" lvl="1" indent="-285750">
              <a:buFont typeface="Arial" panose="020B0604020202020204" pitchFamily="34" charset="0"/>
              <a:buChar char="•"/>
            </a:pP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LT3045 </a:t>
            </a:r>
            <a:r>
              <a:rPr lang="pt-BR" altLang="zh-CN" sz="2000" dirty="0">
                <a:latin typeface="Times New Roman" panose="02020603050405020304" pitchFamily="18" charset="0"/>
                <a:ea typeface="宋体" panose="02010600030101010101" pitchFamily="2" charset="-122"/>
                <a:cs typeface="Times New Roman" panose="02020603050405020304" pitchFamily="18" charset="0"/>
              </a:rPr>
              <a:t>ultralow noise, ultrahigh PSRR linear regulator</a:t>
            </a:r>
            <a:endParaRPr lang="en-US" altLang="zh-CN" sz="2000" dirty="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7" name="图片 6"/>
          <p:cNvPicPr>
            <a:picLocks noChangeAspect="1"/>
          </p:cNvPicPr>
          <p:nvPr/>
        </p:nvPicPr>
        <p:blipFill>
          <a:blip r:embed="rId3"/>
          <a:stretch>
            <a:fillRect/>
          </a:stretch>
        </p:blipFill>
        <p:spPr>
          <a:xfrm rot="5400000">
            <a:off x="1468743" y="1809746"/>
            <a:ext cx="3962400" cy="5905500"/>
          </a:xfrm>
          <a:prstGeom prst="rect">
            <a:avLst/>
          </a:prstGeom>
        </p:spPr>
      </p:pic>
    </p:spTree>
    <p:extLst>
      <p:ext uri="{BB962C8B-B14F-4D97-AF65-F5344CB8AC3E}">
        <p14:creationId xmlns:p14="http://schemas.microsoft.com/office/powerpoint/2010/main" val="3844249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C28EF05F-7CD3-473C-B0C7-34AD733DCAD5}" type="slidenum">
              <a:rPr lang="zh-CN" altLang="en-US" smtClean="0"/>
              <a:t>15</a:t>
            </a:fld>
            <a:endParaRPr lang="zh-CN" altLang="en-US"/>
          </a:p>
        </p:txBody>
      </p:sp>
      <p:cxnSp>
        <p:nvCxnSpPr>
          <p:cNvPr id="4" name="直接连接符 3"/>
          <p:cNvCxnSpPr/>
          <p:nvPr/>
        </p:nvCxnSpPr>
        <p:spPr>
          <a:xfrm>
            <a:off x="0" y="703028"/>
            <a:ext cx="12192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0" y="767213"/>
            <a:ext cx="7963054" cy="1623778"/>
          </a:xfrm>
          <a:prstGeom prst="rect">
            <a:avLst/>
          </a:prstGeom>
          <a:noFill/>
        </p:spPr>
        <p:txBody>
          <a:bodyPr wrap="square" rtlCol="0">
            <a:spAutoFit/>
          </a:bodyPr>
          <a:lstStyle/>
          <a:p>
            <a:pPr marL="457200" indent="-457200">
              <a:lnSpc>
                <a:spcPct val="120000"/>
              </a:lnSpc>
              <a:buFont typeface="Arial" panose="020B0604020202020204" pitchFamily="34" charset="0"/>
              <a:buChar char="•"/>
            </a:pPr>
            <a:r>
              <a:rPr lang="en-US" altLang="zh-CN" sz="2000" b="1" dirty="0">
                <a:latin typeface="+mj-lt"/>
                <a:cs typeface="Times New Roman" panose="02020603050405020304" pitchFamily="18" charset="0"/>
              </a:rPr>
              <a:t>As an example: Synchronous clock distribution board</a:t>
            </a:r>
          </a:p>
          <a:p>
            <a:pPr marL="914400" lvl="1" indent="-457200">
              <a:lnSpc>
                <a:spcPct val="120000"/>
              </a:lnSpc>
              <a:buFont typeface="Arial" panose="020B0604020202020204" pitchFamily="34" charset="0"/>
              <a:buChar char="•"/>
            </a:pPr>
            <a:r>
              <a:rPr lang="en-US" altLang="zh-CN" sz="1600" b="1" dirty="0">
                <a:latin typeface="+mj-lt"/>
                <a:cs typeface="Times New Roman" panose="02020603050405020304" pitchFamily="18" charset="0"/>
              </a:rPr>
              <a:t>22 layers </a:t>
            </a:r>
            <a:r>
              <a:rPr lang="en-US" altLang="zh-CN" sz="1600" b="1" dirty="0" err="1">
                <a:latin typeface="+mj-lt"/>
                <a:cs typeface="Times New Roman" panose="02020603050405020304" pitchFamily="18" charset="0"/>
              </a:rPr>
              <a:t>Backdrill</a:t>
            </a:r>
            <a:r>
              <a:rPr lang="en-US" altLang="zh-CN" sz="1600" b="1" dirty="0">
                <a:latin typeface="+mj-lt"/>
                <a:cs typeface="Times New Roman" panose="02020603050405020304" pitchFamily="18" charset="0"/>
              </a:rPr>
              <a:t> PCB</a:t>
            </a:r>
          </a:p>
          <a:p>
            <a:pPr marL="914400" lvl="1" indent="-457200">
              <a:lnSpc>
                <a:spcPct val="120000"/>
              </a:lnSpc>
              <a:buFont typeface="Arial" panose="020B0604020202020204" pitchFamily="34" charset="0"/>
              <a:buChar char="•"/>
            </a:pPr>
            <a:r>
              <a:rPr lang="en-US" altLang="zh-CN" sz="1600" b="1" dirty="0">
                <a:latin typeface="+mj-lt"/>
                <a:cs typeface="Times New Roman" panose="02020603050405020304" pitchFamily="18" charset="0"/>
              </a:rPr>
              <a:t>Signal integrity simulation and optimization based on 100G Ethernet transmission</a:t>
            </a:r>
          </a:p>
          <a:p>
            <a:pPr marL="914400" lvl="1" indent="-457200">
              <a:lnSpc>
                <a:spcPct val="120000"/>
              </a:lnSpc>
              <a:buFont typeface="Arial" panose="020B0604020202020204" pitchFamily="34" charset="0"/>
              <a:buChar char="•"/>
            </a:pPr>
            <a:r>
              <a:rPr lang="en-US" altLang="zh-CN" sz="1600" b="1" dirty="0">
                <a:latin typeface="+mj-lt"/>
                <a:cs typeface="Times New Roman" panose="02020603050405020304" pitchFamily="18" charset="0"/>
              </a:rPr>
              <a:t>Power integrity simulation and optimization based on 70A main rail current</a:t>
            </a:r>
          </a:p>
        </p:txBody>
      </p:sp>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543" y="2627843"/>
            <a:ext cx="3195285" cy="1797348"/>
          </a:xfrm>
          <a:prstGeom prst="rect">
            <a:avLst/>
          </a:prstGeom>
        </p:spPr>
      </p:pic>
      <p:pic>
        <p:nvPicPr>
          <p:cNvPr id="23" name="图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7124" y="2627843"/>
            <a:ext cx="3195285" cy="1797348"/>
          </a:xfrm>
          <a:prstGeom prst="rect">
            <a:avLst/>
          </a:prstGeom>
        </p:spPr>
      </p:pic>
      <p:pic>
        <p:nvPicPr>
          <p:cNvPr id="24" name="图片 23"/>
          <p:cNvPicPr>
            <a:picLocks noChangeAspect="1"/>
          </p:cNvPicPr>
          <p:nvPr/>
        </p:nvPicPr>
        <p:blipFill rotWithShape="1">
          <a:blip r:embed="rId4"/>
          <a:srcRect r="41234"/>
          <a:stretch/>
        </p:blipFill>
        <p:spPr>
          <a:xfrm>
            <a:off x="254543" y="4543158"/>
            <a:ext cx="3043784" cy="2178316"/>
          </a:xfrm>
          <a:prstGeom prst="rect">
            <a:avLst/>
          </a:prstGeom>
        </p:spPr>
      </p:pic>
      <p:pic>
        <p:nvPicPr>
          <p:cNvPr id="25" name="图片 24"/>
          <p:cNvPicPr>
            <a:picLocks noChangeAspect="1"/>
          </p:cNvPicPr>
          <p:nvPr/>
        </p:nvPicPr>
        <p:blipFill>
          <a:blip r:embed="rId5"/>
          <a:stretch>
            <a:fillRect/>
          </a:stretch>
        </p:blipFill>
        <p:spPr>
          <a:xfrm>
            <a:off x="3514800" y="4543159"/>
            <a:ext cx="3938373" cy="2178316"/>
          </a:xfrm>
          <a:prstGeom prst="rect">
            <a:avLst/>
          </a:prstGeom>
        </p:spPr>
      </p:pic>
      <p:sp>
        <p:nvSpPr>
          <p:cNvPr id="13" name="标题 1"/>
          <p:cNvSpPr txBox="1">
            <a:spLocks/>
          </p:cNvSpPr>
          <p:nvPr/>
        </p:nvSpPr>
        <p:spPr>
          <a:xfrm>
            <a:off x="0" y="7483"/>
            <a:ext cx="12174637" cy="7030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微软雅黑" panose="020B0503020204020204" pitchFamily="34" charset="-122"/>
                <a:ea typeface="微软雅黑" panose="020B0503020204020204" pitchFamily="34" charset="-122"/>
                <a:cs typeface="+mj-cs"/>
              </a:defRPr>
            </a:lvl1pPr>
          </a:lstStyle>
          <a:p>
            <a:pPr lvl="0">
              <a:defRPr/>
            </a:pPr>
            <a:r>
              <a:rPr lang="en-US" altLang="zh-CN" dirty="0">
                <a:solidFill>
                  <a:sysClr val="windowText" lastClr="000000"/>
                </a:solidFill>
              </a:rPr>
              <a:t>3. Hardware design and challenges</a:t>
            </a:r>
          </a:p>
        </p:txBody>
      </p:sp>
      <p:pic>
        <p:nvPicPr>
          <p:cNvPr id="3" name="图片 2"/>
          <p:cNvPicPr>
            <a:picLocks noChangeAspect="1"/>
          </p:cNvPicPr>
          <p:nvPr/>
        </p:nvPicPr>
        <p:blipFill>
          <a:blip r:embed="rId6"/>
          <a:stretch>
            <a:fillRect/>
          </a:stretch>
        </p:blipFill>
        <p:spPr>
          <a:xfrm>
            <a:off x="7707716" y="1088616"/>
            <a:ext cx="4377307" cy="5450296"/>
          </a:xfrm>
          <a:prstGeom prst="rect">
            <a:avLst/>
          </a:prstGeom>
        </p:spPr>
      </p:pic>
    </p:spTree>
    <p:extLst>
      <p:ext uri="{BB962C8B-B14F-4D97-AF65-F5344CB8AC3E}">
        <p14:creationId xmlns:p14="http://schemas.microsoft.com/office/powerpoint/2010/main" val="29153522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34908" y="1021622"/>
            <a:ext cx="9287467" cy="904863"/>
          </a:xfrm>
          <a:prstGeom prst="rect">
            <a:avLst/>
          </a:prstGeom>
        </p:spPr>
        <p:txBody>
          <a:bodyPr wrap="square">
            <a:spAutoFit/>
          </a:bodyPr>
          <a:lstStyle/>
          <a:p>
            <a:pPr marL="800100" lvl="1" indent="-342900">
              <a:lnSpc>
                <a:spcPct val="110000"/>
              </a:lnSpc>
              <a:buFont typeface="Arial" panose="020B0604020202020204" pitchFamily="34" charset="0"/>
              <a:buChar char="•"/>
            </a:pPr>
            <a:r>
              <a:rPr lang="en-US" altLang="zh-CN" sz="2400" b="1" dirty="0"/>
              <a:t>Test Conditions</a:t>
            </a:r>
            <a:r>
              <a:rPr lang="zh-CN" altLang="en-US" sz="2400" b="1" dirty="0"/>
              <a:t>：</a:t>
            </a:r>
            <a:r>
              <a:rPr lang="en-US" altLang="zh-CN" sz="2400" b="1" dirty="0"/>
              <a:t>16.25 </a:t>
            </a:r>
            <a:r>
              <a:rPr lang="en-US" altLang="zh-CN" sz="2400" b="1" dirty="0" err="1"/>
              <a:t>Gbps</a:t>
            </a:r>
            <a:r>
              <a:rPr lang="en-US" altLang="zh-CN" sz="2400" b="1" dirty="0"/>
              <a:t> / 156.25 MHz/PRIBS-31</a:t>
            </a:r>
          </a:p>
          <a:p>
            <a:pPr marL="1257300" lvl="2" indent="-342900">
              <a:lnSpc>
                <a:spcPct val="110000"/>
              </a:lnSpc>
              <a:buFont typeface="Arial" panose="020B0604020202020204" pitchFamily="34" charset="0"/>
              <a:buChar char="•"/>
            </a:pPr>
            <a:r>
              <a:rPr lang="en-US" altLang="zh-CN" sz="2400" b="1" dirty="0"/>
              <a:t>Crystal oscillator + LMK00334  100G QSFP28 loopback module</a:t>
            </a:r>
          </a:p>
        </p:txBody>
      </p:sp>
      <p:pic>
        <p:nvPicPr>
          <p:cNvPr id="4" name="图片 3"/>
          <p:cNvPicPr>
            <a:picLocks noChangeAspect="1"/>
          </p:cNvPicPr>
          <p:nvPr/>
        </p:nvPicPr>
        <p:blipFill>
          <a:blip r:embed="rId3"/>
          <a:stretch>
            <a:fillRect/>
          </a:stretch>
        </p:blipFill>
        <p:spPr>
          <a:xfrm>
            <a:off x="8305462" y="2199358"/>
            <a:ext cx="3600000" cy="1887379"/>
          </a:xfrm>
          <a:prstGeom prst="rect">
            <a:avLst/>
          </a:prstGeom>
        </p:spPr>
      </p:pic>
      <p:pic>
        <p:nvPicPr>
          <p:cNvPr id="5" name="图片 4"/>
          <p:cNvPicPr>
            <a:picLocks noChangeAspect="1"/>
          </p:cNvPicPr>
          <p:nvPr/>
        </p:nvPicPr>
        <p:blipFill>
          <a:blip r:embed="rId4"/>
          <a:stretch>
            <a:fillRect/>
          </a:stretch>
        </p:blipFill>
        <p:spPr>
          <a:xfrm>
            <a:off x="325613" y="2191877"/>
            <a:ext cx="3600000" cy="1880389"/>
          </a:xfrm>
          <a:prstGeom prst="rect">
            <a:avLst/>
          </a:prstGeom>
        </p:spPr>
      </p:pic>
      <p:pic>
        <p:nvPicPr>
          <p:cNvPr id="6" name="图片 5"/>
          <p:cNvPicPr>
            <a:picLocks noChangeAspect="1"/>
          </p:cNvPicPr>
          <p:nvPr/>
        </p:nvPicPr>
        <p:blipFill>
          <a:blip r:embed="rId5"/>
          <a:stretch>
            <a:fillRect/>
          </a:stretch>
        </p:blipFill>
        <p:spPr>
          <a:xfrm>
            <a:off x="4315537" y="2191877"/>
            <a:ext cx="3600000" cy="1887492"/>
          </a:xfrm>
          <a:prstGeom prst="rect">
            <a:avLst/>
          </a:prstGeom>
        </p:spPr>
      </p:pic>
      <p:pic>
        <p:nvPicPr>
          <p:cNvPr id="7" name="图片 6"/>
          <p:cNvPicPr>
            <a:picLocks noChangeAspect="1"/>
          </p:cNvPicPr>
          <p:nvPr/>
        </p:nvPicPr>
        <p:blipFill>
          <a:blip r:embed="rId6"/>
          <a:stretch>
            <a:fillRect/>
          </a:stretch>
        </p:blipFill>
        <p:spPr>
          <a:xfrm>
            <a:off x="325613" y="4411115"/>
            <a:ext cx="3600000" cy="1881501"/>
          </a:xfrm>
          <a:prstGeom prst="rect">
            <a:avLst/>
          </a:prstGeom>
        </p:spPr>
      </p:pic>
      <p:cxnSp>
        <p:nvCxnSpPr>
          <p:cNvPr id="8" name="直接连接符 7"/>
          <p:cNvCxnSpPr/>
          <p:nvPr/>
        </p:nvCxnSpPr>
        <p:spPr>
          <a:xfrm>
            <a:off x="0" y="703028"/>
            <a:ext cx="12192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标题 1"/>
          <p:cNvSpPr txBox="1">
            <a:spLocks/>
          </p:cNvSpPr>
          <p:nvPr/>
        </p:nvSpPr>
        <p:spPr>
          <a:xfrm>
            <a:off x="0" y="7483"/>
            <a:ext cx="12174637" cy="7030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微软雅黑" panose="020B0503020204020204" pitchFamily="34" charset="-122"/>
                <a:ea typeface="微软雅黑" panose="020B0503020204020204" pitchFamily="34" charset="-122"/>
                <a:cs typeface="+mj-cs"/>
              </a:defRPr>
            </a:lvl1pPr>
          </a:lstStyle>
          <a:p>
            <a:pPr lvl="0">
              <a:defRPr/>
            </a:pPr>
            <a:r>
              <a:rPr lang="en-US" altLang="zh-CN" dirty="0">
                <a:solidFill>
                  <a:sysClr val="windowText" lastClr="000000"/>
                </a:solidFill>
              </a:rPr>
              <a:t>4. Hardware performance test</a:t>
            </a:r>
          </a:p>
        </p:txBody>
      </p:sp>
      <p:graphicFrame>
        <p:nvGraphicFramePr>
          <p:cNvPr id="11" name="表格 10"/>
          <p:cNvGraphicFramePr>
            <a:graphicFrameLocks noGrp="1"/>
          </p:cNvGraphicFramePr>
          <p:nvPr>
            <p:extLst>
              <p:ext uri="{D42A27DB-BD31-4B8C-83A1-F6EECF244321}">
                <p14:modId xmlns:p14="http://schemas.microsoft.com/office/powerpoint/2010/main" val="2099955784"/>
              </p:ext>
            </p:extLst>
          </p:nvPr>
        </p:nvGraphicFramePr>
        <p:xfrm>
          <a:off x="4315537" y="4394371"/>
          <a:ext cx="7579359" cy="1854200"/>
        </p:xfrm>
        <a:graphic>
          <a:graphicData uri="http://schemas.openxmlformats.org/drawingml/2006/table">
            <a:tbl>
              <a:tblPr firstRow="1" bandRow="1">
                <a:tableStyleId>{5C22544A-7EE6-4342-B048-85BDC9FD1C3A}</a:tableStyleId>
              </a:tblPr>
              <a:tblGrid>
                <a:gridCol w="2526453">
                  <a:extLst>
                    <a:ext uri="{9D8B030D-6E8A-4147-A177-3AD203B41FA5}">
                      <a16:colId xmlns:a16="http://schemas.microsoft.com/office/drawing/2014/main" val="123442078"/>
                    </a:ext>
                  </a:extLst>
                </a:gridCol>
                <a:gridCol w="2526453">
                  <a:extLst>
                    <a:ext uri="{9D8B030D-6E8A-4147-A177-3AD203B41FA5}">
                      <a16:colId xmlns:a16="http://schemas.microsoft.com/office/drawing/2014/main" val="2245193967"/>
                    </a:ext>
                  </a:extLst>
                </a:gridCol>
                <a:gridCol w="2526453">
                  <a:extLst>
                    <a:ext uri="{9D8B030D-6E8A-4147-A177-3AD203B41FA5}">
                      <a16:colId xmlns:a16="http://schemas.microsoft.com/office/drawing/2014/main" val="760341353"/>
                    </a:ext>
                  </a:extLst>
                </a:gridCol>
              </a:tblGrid>
              <a:tr h="370840">
                <a:tc>
                  <a:txBody>
                    <a:bodyPr/>
                    <a:lstStyle/>
                    <a:p>
                      <a:pPr algn="ctr"/>
                      <a:r>
                        <a:rPr lang="en-US" altLang="zh-CN" dirty="0">
                          <a:latin typeface="Times New Roman" panose="02020603050405020304" pitchFamily="18" charset="0"/>
                          <a:cs typeface="Times New Roman" panose="02020603050405020304" pitchFamily="18" charset="0"/>
                        </a:rPr>
                        <a:t>MGT_B112</a:t>
                      </a:r>
                      <a:r>
                        <a:rPr lang="en-US" altLang="zh-CN" baseline="0" dirty="0">
                          <a:latin typeface="Times New Roman" panose="02020603050405020304" pitchFamily="18" charset="0"/>
                          <a:cs typeface="Times New Roman" panose="02020603050405020304" pitchFamily="18" charset="0"/>
                        </a:rPr>
                        <a:t> Channel</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Open</a:t>
                      </a:r>
                      <a:r>
                        <a:rPr lang="en-US" altLang="zh-CN" baseline="0" dirty="0">
                          <a:latin typeface="Times New Roman" panose="02020603050405020304" pitchFamily="18" charset="0"/>
                          <a:cs typeface="Times New Roman" panose="02020603050405020304" pitchFamily="18" charset="0"/>
                        </a:rPr>
                        <a:t> Area</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Open</a:t>
                      </a:r>
                      <a:r>
                        <a:rPr lang="en-US" altLang="zh-CN" baseline="0" dirty="0">
                          <a:latin typeface="Times New Roman" panose="02020603050405020304" pitchFamily="18" charset="0"/>
                          <a:cs typeface="Times New Roman" panose="02020603050405020304" pitchFamily="18" charset="0"/>
                        </a:rPr>
                        <a:t> UI</a:t>
                      </a:r>
                      <a:endParaRPr lang="zh-CN"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06111812"/>
                  </a:ext>
                </a:extLst>
              </a:tr>
              <a:tr h="370840">
                <a:tc>
                  <a:txBody>
                    <a:bodyPr/>
                    <a:lstStyle/>
                    <a:p>
                      <a:pPr algn="ctr"/>
                      <a:r>
                        <a:rPr lang="en-US" altLang="zh-CN" dirty="0">
                          <a:latin typeface="Times New Roman" panose="02020603050405020304" pitchFamily="18" charset="0"/>
                          <a:cs typeface="Times New Roman" panose="02020603050405020304" pitchFamily="18" charset="0"/>
                        </a:rPr>
                        <a:t>Channel 1</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4404</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66.15%</a:t>
                      </a:r>
                      <a:endParaRPr lang="zh-CN"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165969690"/>
                  </a:ext>
                </a:extLst>
              </a:tr>
              <a:tr h="370840">
                <a:tc>
                  <a:txBody>
                    <a:bodyPr/>
                    <a:lstStyle/>
                    <a:p>
                      <a:pPr algn="ctr"/>
                      <a:r>
                        <a:rPr lang="en-US" altLang="zh-CN" dirty="0">
                          <a:latin typeface="Times New Roman" panose="02020603050405020304" pitchFamily="18" charset="0"/>
                          <a:cs typeface="Times New Roman" panose="02020603050405020304" pitchFamily="18" charset="0"/>
                        </a:rPr>
                        <a:t>Channel 2</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3402</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60.00%</a:t>
                      </a:r>
                      <a:endParaRPr lang="zh-CN"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46451851"/>
                  </a:ext>
                </a:extLst>
              </a:tr>
              <a:tr h="370840">
                <a:tc>
                  <a:txBody>
                    <a:bodyPr/>
                    <a:lstStyle/>
                    <a:p>
                      <a:pPr algn="ctr"/>
                      <a:r>
                        <a:rPr lang="en-US" altLang="zh-CN" dirty="0">
                          <a:latin typeface="Times New Roman" panose="02020603050405020304" pitchFamily="18" charset="0"/>
                          <a:cs typeface="Times New Roman" panose="02020603050405020304" pitchFamily="18" charset="0"/>
                        </a:rPr>
                        <a:t>Channel 3</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2689</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50.77%</a:t>
                      </a:r>
                      <a:endParaRPr lang="zh-CN"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12828982"/>
                  </a:ext>
                </a:extLst>
              </a:tr>
              <a:tr h="370840">
                <a:tc>
                  <a:txBody>
                    <a:bodyPr/>
                    <a:lstStyle/>
                    <a:p>
                      <a:pPr algn="ctr"/>
                      <a:r>
                        <a:rPr lang="en-US" altLang="zh-CN" dirty="0">
                          <a:latin typeface="Times New Roman" panose="02020603050405020304" pitchFamily="18" charset="0"/>
                          <a:cs typeface="Times New Roman" panose="02020603050405020304" pitchFamily="18" charset="0"/>
                        </a:rPr>
                        <a:t>Channel 4</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3161</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58.46%</a:t>
                      </a:r>
                      <a:endParaRPr lang="zh-CN"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23580613"/>
                  </a:ext>
                </a:extLst>
              </a:tr>
            </a:tbl>
          </a:graphicData>
        </a:graphic>
      </p:graphicFrame>
    </p:spTree>
    <p:extLst>
      <p:ext uri="{BB962C8B-B14F-4D97-AF65-F5344CB8AC3E}">
        <p14:creationId xmlns:p14="http://schemas.microsoft.com/office/powerpoint/2010/main" val="22276393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28EF05F-7CD3-473C-B0C7-34AD733DCAD5}" type="slidenum">
              <a:rPr lang="zh-CN" altLang="en-US" smtClean="0"/>
              <a:t>17</a:t>
            </a:fld>
            <a:endParaRPr lang="zh-CN" altLang="en-US"/>
          </a:p>
        </p:txBody>
      </p:sp>
      <p:sp>
        <p:nvSpPr>
          <p:cNvPr id="12" name="文本框 11"/>
          <p:cNvSpPr txBox="1"/>
          <p:nvPr/>
        </p:nvSpPr>
        <p:spPr>
          <a:xfrm>
            <a:off x="0" y="959276"/>
            <a:ext cx="12192000" cy="6507935"/>
          </a:xfrm>
          <a:prstGeom prst="rect">
            <a:avLst/>
          </a:prstGeom>
          <a:noFill/>
        </p:spPr>
        <p:txBody>
          <a:bodyPr wrap="square" rtlCol="0">
            <a:spAutoFit/>
          </a:bodyPr>
          <a:lstStyle/>
          <a:p>
            <a:pPr marL="800100" lvl="1" indent="-342900">
              <a:lnSpc>
                <a:spcPct val="150000"/>
              </a:lnSpc>
              <a:buFont typeface="Arial" panose="020B0604020202020204" pitchFamily="34" charset="0"/>
              <a:buChar char="•"/>
            </a:pPr>
            <a:r>
              <a:rPr lang="en-US" altLang="zh-CN" sz="2400" b="1" dirty="0">
                <a:latin typeface="+mj-lt"/>
              </a:rPr>
              <a:t>We have accumulated extensive experience on Pulse Digitization and Readout electronics. Especially on Hardware Design. Thousands channels of electronics is deployed for Dark Matter and Neutrino Experiments.</a:t>
            </a:r>
          </a:p>
          <a:p>
            <a:pPr marL="800100" lvl="1" indent="-342900">
              <a:lnSpc>
                <a:spcPct val="150000"/>
              </a:lnSpc>
              <a:buFont typeface="Arial" panose="020B0604020202020204" pitchFamily="34" charset="0"/>
              <a:buChar char="•"/>
            </a:pPr>
            <a:r>
              <a:rPr lang="en-US" altLang="zh-CN" sz="2400" b="1" dirty="0">
                <a:latin typeface="+mj-lt"/>
              </a:rPr>
              <a:t>Thanks to Committee for this chance to introduce our group. Last 10 years, we contribute a little on LLRF/BPM, but now we start to dive deeper into the field of LLRF and enjoy.</a:t>
            </a:r>
          </a:p>
          <a:p>
            <a:pPr marL="800100" lvl="1" indent="-342900">
              <a:lnSpc>
                <a:spcPct val="150000"/>
              </a:lnSpc>
              <a:buFont typeface="Arial" panose="020B0604020202020204" pitchFamily="34" charset="0"/>
              <a:buChar char="•"/>
            </a:pPr>
            <a:r>
              <a:rPr lang="en-US" altLang="zh-CN" sz="2400" b="1" dirty="0">
                <a:latin typeface="+mj-lt"/>
              </a:rPr>
              <a:t>The 6U Dual FMC Carrier Board(SHIP4LLRF) is running and ready for LLRF.</a:t>
            </a:r>
          </a:p>
          <a:p>
            <a:pPr marL="800100" lvl="1" indent="-342900">
              <a:lnSpc>
                <a:spcPct val="150000"/>
              </a:lnSpc>
              <a:buFont typeface="Arial" panose="020B0604020202020204" pitchFamily="34" charset="0"/>
              <a:buChar char="•"/>
            </a:pPr>
            <a:r>
              <a:rPr lang="en-US" altLang="zh-CN" sz="2400" b="1" dirty="0">
                <a:latin typeface="+mj-lt"/>
              </a:rPr>
              <a:t>Two Double Width FMC mezzanine cards are being designed, which will be used in LLRF and BPM respectively. We will develop more detail test and verification, look forward to share more valuable information next meeting.</a:t>
            </a:r>
          </a:p>
          <a:p>
            <a:pPr lvl="1">
              <a:lnSpc>
                <a:spcPct val="150000"/>
              </a:lnSpc>
            </a:pPr>
            <a:endParaRPr lang="en-US" altLang="zh-CN" sz="2000" b="1" dirty="0">
              <a:latin typeface="+mj-lt"/>
            </a:endParaRPr>
          </a:p>
          <a:p>
            <a:pPr marL="800100" lvl="1" indent="-342900">
              <a:lnSpc>
                <a:spcPct val="150000"/>
              </a:lnSpc>
              <a:buFont typeface="Arial" panose="020B0604020202020204" pitchFamily="34" charset="0"/>
              <a:buChar char="•"/>
            </a:pPr>
            <a:endParaRPr lang="en-US" altLang="zh-CN" sz="2000" b="1" dirty="0">
              <a:latin typeface="+mj-lt"/>
            </a:endParaRPr>
          </a:p>
        </p:txBody>
      </p:sp>
      <p:cxnSp>
        <p:nvCxnSpPr>
          <p:cNvPr id="8" name="直接连接符 7"/>
          <p:cNvCxnSpPr/>
          <p:nvPr/>
        </p:nvCxnSpPr>
        <p:spPr>
          <a:xfrm>
            <a:off x="0" y="703028"/>
            <a:ext cx="12192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标题 1"/>
          <p:cNvSpPr txBox="1">
            <a:spLocks/>
          </p:cNvSpPr>
          <p:nvPr/>
        </p:nvSpPr>
        <p:spPr>
          <a:xfrm>
            <a:off x="0" y="1"/>
            <a:ext cx="12192000" cy="7030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微软雅黑" panose="020B0503020204020204" pitchFamily="34" charset="-122"/>
                <a:ea typeface="微软雅黑" panose="020B0503020204020204" pitchFamily="34" charset="-122"/>
                <a:cs typeface="+mj-cs"/>
              </a:defRPr>
            </a:lvl1pPr>
          </a:lstStyle>
          <a:p>
            <a:pPr lvl="0">
              <a:defRPr/>
            </a:pPr>
            <a:r>
              <a:rPr lang="en-US" altLang="zh-CN" dirty="0">
                <a:solidFill>
                  <a:sysClr val="windowText" lastClr="000000"/>
                </a:solidFill>
              </a:rPr>
              <a:t>5. Summary and prospect</a:t>
            </a:r>
          </a:p>
        </p:txBody>
      </p:sp>
    </p:spTree>
    <p:extLst>
      <p:ext uri="{BB962C8B-B14F-4D97-AF65-F5344CB8AC3E}">
        <p14:creationId xmlns:p14="http://schemas.microsoft.com/office/powerpoint/2010/main" val="6442145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28EF05F-7CD3-473C-B0C7-34AD733DCAD5}" type="slidenum">
              <a:rPr lang="zh-CN" altLang="en-US" smtClean="0"/>
              <a:t>18</a:t>
            </a:fld>
            <a:endParaRPr lang="zh-CN" altLang="en-US"/>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03825" y="1717381"/>
            <a:ext cx="6584350" cy="4938262"/>
          </a:xfrm>
          <a:prstGeom prst="rect">
            <a:avLst/>
          </a:prstGeom>
        </p:spPr>
      </p:pic>
      <p:sp>
        <p:nvSpPr>
          <p:cNvPr id="7" name="矩形 6"/>
          <p:cNvSpPr/>
          <p:nvPr/>
        </p:nvSpPr>
        <p:spPr>
          <a:xfrm>
            <a:off x="680447" y="551486"/>
            <a:ext cx="3147015" cy="1015663"/>
          </a:xfrm>
          <a:prstGeom prst="rect">
            <a:avLst/>
          </a:prstGeom>
        </p:spPr>
        <p:txBody>
          <a:bodyPr wrap="none">
            <a:spAutoFit/>
          </a:bodyPr>
          <a:lstStyle/>
          <a:p>
            <a:r>
              <a:rPr lang="en-US" altLang="zh-CN" sz="6000" dirty="0">
                <a:latin typeface="Consolas" panose="020B0609020204030204" pitchFamily="49" charset="0"/>
              </a:rPr>
              <a:t>Thanks!</a:t>
            </a:r>
          </a:p>
        </p:txBody>
      </p:sp>
      <p:sp>
        <p:nvSpPr>
          <p:cNvPr id="9" name="矩形 8">
            <a:extLst>
              <a:ext uri="{FF2B5EF4-FFF2-40B4-BE49-F238E27FC236}">
                <a16:creationId xmlns:a16="http://schemas.microsoft.com/office/drawing/2014/main" id="{EF0EBBBB-5DCA-4CE2-9F0A-2036DBE5692D}"/>
              </a:ext>
            </a:extLst>
          </p:cNvPr>
          <p:cNvSpPr/>
          <p:nvPr/>
        </p:nvSpPr>
        <p:spPr>
          <a:xfrm>
            <a:off x="4295667" y="643818"/>
            <a:ext cx="3600666" cy="830997"/>
          </a:xfrm>
          <a:prstGeom prst="rect">
            <a:avLst/>
          </a:prstGeom>
        </p:spPr>
        <p:txBody>
          <a:bodyPr wrap="none">
            <a:spAutoFit/>
          </a:bodyPr>
          <a:lstStyle/>
          <a:p>
            <a:r>
              <a:rPr lang="ko-KR" altLang="en-US" sz="4800" dirty="0">
                <a:latin typeface="Consolas" panose="020B0609020204030204" pitchFamily="49" charset="0"/>
              </a:rPr>
              <a:t>감사합니다</a:t>
            </a:r>
            <a:r>
              <a:rPr lang="en-US" altLang="ko-KR" sz="4800" dirty="0">
                <a:latin typeface="Consolas" panose="020B0609020204030204" pitchFamily="49" charset="0"/>
              </a:rPr>
              <a:t>!</a:t>
            </a:r>
            <a:endParaRPr lang="ko-KR" altLang="en-US" sz="4800" dirty="0">
              <a:latin typeface="Consolas" panose="020B0609020204030204" pitchFamily="49" charset="0"/>
            </a:endParaRPr>
          </a:p>
        </p:txBody>
      </p:sp>
      <p:sp>
        <p:nvSpPr>
          <p:cNvPr id="10" name="矩形 9">
            <a:extLst>
              <a:ext uri="{FF2B5EF4-FFF2-40B4-BE49-F238E27FC236}">
                <a16:creationId xmlns:a16="http://schemas.microsoft.com/office/drawing/2014/main" id="{72344429-F157-40E6-95D0-6EEA4977B8CB}"/>
              </a:ext>
            </a:extLst>
          </p:cNvPr>
          <p:cNvSpPr/>
          <p:nvPr/>
        </p:nvSpPr>
        <p:spPr>
          <a:xfrm>
            <a:off x="9062717" y="459152"/>
            <a:ext cx="1838965" cy="1015663"/>
          </a:xfrm>
          <a:prstGeom prst="rect">
            <a:avLst/>
          </a:prstGeom>
        </p:spPr>
        <p:txBody>
          <a:bodyPr wrap="none">
            <a:spAutoFit/>
          </a:bodyPr>
          <a:lstStyle/>
          <a:p>
            <a:r>
              <a:rPr lang="zh-CN" altLang="en-US" sz="4800" dirty="0">
                <a:latin typeface="Consolas" panose="020B0609020204030204" pitchFamily="49" charset="0"/>
              </a:rPr>
              <a:t>谢谢</a:t>
            </a:r>
            <a:r>
              <a:rPr lang="en-US" altLang="zh-CN" sz="6000" dirty="0">
                <a:latin typeface="Consolas" panose="020B0609020204030204" pitchFamily="49" charset="0"/>
              </a:rPr>
              <a:t>!</a:t>
            </a:r>
          </a:p>
        </p:txBody>
      </p:sp>
    </p:spTree>
    <p:extLst>
      <p:ext uri="{BB962C8B-B14F-4D97-AF65-F5344CB8AC3E}">
        <p14:creationId xmlns:p14="http://schemas.microsoft.com/office/powerpoint/2010/main" val="32570256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a:off x="212436" y="720439"/>
            <a:ext cx="11628582" cy="0"/>
          </a:xfrm>
          <a:prstGeom prst="line">
            <a:avLst/>
          </a:prstGeom>
          <a:ln w="38100">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7" name="标题 1"/>
          <p:cNvSpPr>
            <a:spLocks noGrp="1"/>
          </p:cNvSpPr>
          <p:nvPr>
            <p:ph type="title"/>
          </p:nvPr>
        </p:nvSpPr>
        <p:spPr>
          <a:xfrm>
            <a:off x="1117599" y="22173"/>
            <a:ext cx="9818255" cy="757382"/>
          </a:xfrm>
        </p:spPr>
        <p:txBody>
          <a:bodyPr>
            <a:normAutofit/>
          </a:bodyPr>
          <a:lstStyle/>
          <a:p>
            <a:pPr algn="ctr"/>
            <a:r>
              <a:rPr lang="en-US" altLang="zh-CN" sz="3200" b="1" dirty="0">
                <a:cs typeface="Times New Roman" panose="02020603050405020304" pitchFamily="18" charset="0"/>
              </a:rPr>
              <a:t>Outlines</a:t>
            </a:r>
            <a:endParaRPr lang="zh-CN" altLang="en-US" sz="3200" b="1" dirty="0">
              <a:cs typeface="Times New Roman" panose="02020603050405020304" pitchFamily="18" charset="0"/>
            </a:endParaRPr>
          </a:p>
        </p:txBody>
      </p:sp>
      <p:sp>
        <p:nvSpPr>
          <p:cNvPr id="9" name="文本框 8"/>
          <p:cNvSpPr txBox="1"/>
          <p:nvPr/>
        </p:nvSpPr>
        <p:spPr>
          <a:xfrm>
            <a:off x="124691" y="761081"/>
            <a:ext cx="11927610" cy="2800767"/>
          </a:xfrm>
          <a:prstGeom prst="rect">
            <a:avLst/>
          </a:prstGeom>
          <a:noFill/>
        </p:spPr>
        <p:txBody>
          <a:bodyPr wrap="square" rtlCol="0">
            <a:spAutoFit/>
          </a:bodyPr>
          <a:lstStyle/>
          <a:p>
            <a:pPr lvl="1"/>
            <a:endParaRPr lang="en-US" altLang="zh-CN" sz="3200" b="1" dirty="0">
              <a:solidFill>
                <a:srgbClr val="0070C0"/>
              </a:solidFill>
              <a:latin typeface="+mj-lt"/>
              <a:cs typeface="Times New Roman" panose="02020603050405020304" pitchFamily="18" charset="0"/>
            </a:endParaRPr>
          </a:p>
          <a:p>
            <a:pPr marL="457200" indent="-457200">
              <a:lnSpc>
                <a:spcPct val="120000"/>
              </a:lnSpc>
              <a:buFont typeface="+mj-lt"/>
              <a:buAutoNum type="arabicPeriod"/>
            </a:pPr>
            <a:r>
              <a:rPr lang="en-US" altLang="zh-CN" sz="2400" b="1" dirty="0">
                <a:cs typeface="Times New Roman" panose="02020603050405020304" pitchFamily="18" charset="0"/>
              </a:rPr>
              <a:t>Background and motivation </a:t>
            </a:r>
          </a:p>
          <a:p>
            <a:pPr marL="457200" indent="-457200">
              <a:lnSpc>
                <a:spcPct val="120000"/>
              </a:lnSpc>
              <a:buFont typeface="+mj-lt"/>
              <a:buAutoNum type="arabicPeriod"/>
            </a:pPr>
            <a:r>
              <a:rPr lang="en-US" altLang="zh-CN" sz="2400" b="1" dirty="0">
                <a:cs typeface="Times New Roman" panose="02020603050405020304" pitchFamily="18" charset="0"/>
              </a:rPr>
              <a:t>The architecture of SHIP4LLRF</a:t>
            </a:r>
          </a:p>
          <a:p>
            <a:pPr marL="457200" indent="-457200">
              <a:lnSpc>
                <a:spcPct val="120000"/>
              </a:lnSpc>
              <a:buFont typeface="+mj-lt"/>
              <a:buAutoNum type="arabicPeriod"/>
            </a:pPr>
            <a:r>
              <a:rPr lang="en-US" altLang="zh-CN" sz="2400" b="1" dirty="0">
                <a:cs typeface="Times New Roman" panose="02020603050405020304" pitchFamily="18" charset="0"/>
              </a:rPr>
              <a:t>Hardware design and challenges</a:t>
            </a:r>
            <a:endParaRPr lang="zh-CN" altLang="en-US" sz="2400" b="1" dirty="0">
              <a:cs typeface="Times New Roman" panose="02020603050405020304" pitchFamily="18" charset="0"/>
            </a:endParaRPr>
          </a:p>
          <a:p>
            <a:pPr marL="457200" indent="-457200">
              <a:lnSpc>
                <a:spcPct val="120000"/>
              </a:lnSpc>
              <a:buFont typeface="+mj-lt"/>
              <a:buAutoNum type="arabicPeriod"/>
            </a:pPr>
            <a:r>
              <a:rPr lang="en-US" altLang="zh-CN" sz="2400" b="1" dirty="0">
                <a:cs typeface="Times New Roman" panose="02020603050405020304" pitchFamily="18" charset="0"/>
              </a:rPr>
              <a:t>Hardware performance test</a:t>
            </a:r>
          </a:p>
          <a:p>
            <a:pPr marL="457200" indent="-457200">
              <a:lnSpc>
                <a:spcPct val="120000"/>
              </a:lnSpc>
              <a:buFont typeface="+mj-lt"/>
              <a:buAutoNum type="arabicPeriod"/>
            </a:pPr>
            <a:r>
              <a:rPr lang="en-US" altLang="zh-CN" sz="2400" b="1" dirty="0">
                <a:cs typeface="Times New Roman" panose="02020603050405020304" pitchFamily="18" charset="0"/>
              </a:rPr>
              <a:t>Summary and prospect</a:t>
            </a:r>
            <a:endParaRPr lang="zh-CN" altLang="en-US" sz="2400" b="1" dirty="0">
              <a:cs typeface="Times New Roman" panose="02020603050405020304" pitchFamily="18" charset="0"/>
            </a:endParaRPr>
          </a:p>
        </p:txBody>
      </p:sp>
    </p:spTree>
    <p:extLst>
      <p:ext uri="{BB962C8B-B14F-4D97-AF65-F5344CB8AC3E}">
        <p14:creationId xmlns:p14="http://schemas.microsoft.com/office/powerpoint/2010/main" val="4265414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04727"/>
            <a:ext cx="6415314" cy="3853272"/>
          </a:xfrm>
          <a:prstGeom prst="rect">
            <a:avLst/>
          </a:prstGeom>
        </p:spPr>
      </p:pic>
      <p:cxnSp>
        <p:nvCxnSpPr>
          <p:cNvPr id="4" name="直接连接符 3">
            <a:extLst>
              <a:ext uri="{FF2B5EF4-FFF2-40B4-BE49-F238E27FC236}">
                <a16:creationId xmlns:a16="http://schemas.microsoft.com/office/drawing/2014/main" id="{403888A1-956E-4491-97D1-1842B2CFE7DD}"/>
              </a:ext>
            </a:extLst>
          </p:cNvPr>
          <p:cNvCxnSpPr/>
          <p:nvPr/>
        </p:nvCxnSpPr>
        <p:spPr>
          <a:xfrm>
            <a:off x="212436" y="720439"/>
            <a:ext cx="11628582" cy="0"/>
          </a:xfrm>
          <a:prstGeom prst="line">
            <a:avLst/>
          </a:prstGeom>
          <a:ln w="38100">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5" name="标题 1">
            <a:extLst>
              <a:ext uri="{FF2B5EF4-FFF2-40B4-BE49-F238E27FC236}">
                <a16:creationId xmlns:a16="http://schemas.microsoft.com/office/drawing/2014/main" id="{33432947-25AC-4288-B933-2AD233C37663}"/>
              </a:ext>
            </a:extLst>
          </p:cNvPr>
          <p:cNvSpPr>
            <a:spLocks noGrp="1"/>
          </p:cNvSpPr>
          <p:nvPr>
            <p:ph type="title"/>
          </p:nvPr>
        </p:nvSpPr>
        <p:spPr>
          <a:xfrm>
            <a:off x="1117599" y="1"/>
            <a:ext cx="9818255" cy="720438"/>
          </a:xfrm>
        </p:spPr>
        <p:txBody>
          <a:bodyPr>
            <a:normAutofit/>
          </a:bodyPr>
          <a:lstStyle/>
          <a:p>
            <a:pPr algn="ctr"/>
            <a:r>
              <a:rPr lang="en-US" altLang="zh-CN" sz="3200" b="1" dirty="0">
                <a:cs typeface="Times New Roman" panose="02020603050405020304" pitchFamily="18" charset="0"/>
              </a:rPr>
              <a:t>Background</a:t>
            </a:r>
            <a:endParaRPr lang="zh-CN" altLang="en-US" sz="3200" b="1" dirty="0">
              <a:cs typeface="Times New Roman" panose="02020603050405020304" pitchFamily="18" charset="0"/>
            </a:endParaRPr>
          </a:p>
        </p:txBody>
      </p:sp>
      <p:sp>
        <p:nvSpPr>
          <p:cNvPr id="6" name="矩形 5">
            <a:extLst>
              <a:ext uri="{FF2B5EF4-FFF2-40B4-BE49-F238E27FC236}">
                <a16:creationId xmlns:a16="http://schemas.microsoft.com/office/drawing/2014/main" id="{90EE469B-35BB-403D-AA3C-8EF8C6F57EAF}"/>
              </a:ext>
            </a:extLst>
          </p:cNvPr>
          <p:cNvSpPr/>
          <p:nvPr/>
        </p:nvSpPr>
        <p:spPr>
          <a:xfrm>
            <a:off x="155796" y="720439"/>
            <a:ext cx="11823768" cy="1785104"/>
          </a:xfrm>
          <a:prstGeom prst="rect">
            <a:avLst/>
          </a:prstGeom>
        </p:spPr>
        <p:txBody>
          <a:bodyPr wrap="square">
            <a:spAutoFit/>
          </a:bodyPr>
          <a:lstStyle/>
          <a:p>
            <a:r>
              <a:rPr lang="en-US" altLang="zh-CN" sz="2000" b="1" dirty="0">
                <a:latin typeface="Times New Roman" panose="02020603050405020304" pitchFamily="18" charset="0"/>
                <a:ea typeface="宋体" panose="02010600030101010101" pitchFamily="2" charset="-122"/>
                <a:cs typeface="Times New Roman" panose="02020603050405020304" pitchFamily="18" charset="0"/>
              </a:rPr>
              <a:t>Who am I ? </a:t>
            </a:r>
          </a:p>
          <a:p>
            <a:pPr marL="285750" indent="-285750">
              <a:buFont typeface="Arial" panose="020B0604020202020204" pitchFamily="34" charset="0"/>
              <a:buChar char="•"/>
            </a:pPr>
            <a:r>
              <a:rPr lang="en-US" altLang="zh-CN" dirty="0">
                <a:latin typeface="Times New Roman" panose="02020603050405020304" pitchFamily="18" charset="0"/>
                <a:ea typeface="宋体" panose="02010600030101010101" pitchFamily="2" charset="-122"/>
                <a:cs typeface="Times New Roman" panose="02020603050405020304" pitchFamily="18" charset="0"/>
              </a:rPr>
              <a:t>The main research of our group is focusing on development of high-speed/high-precision pulse digitization and readout electronic systems for cutting-edge physics experiments.</a:t>
            </a:r>
          </a:p>
          <a:p>
            <a:pPr marL="285750" indent="-285750">
              <a:buFont typeface="Arial" panose="020B0604020202020204" pitchFamily="34" charset="0"/>
              <a:buChar char="•"/>
            </a:pPr>
            <a:r>
              <a:rPr lang="en-US" altLang="zh-CN" dirty="0">
                <a:latin typeface="Times New Roman" panose="02020603050405020304" pitchFamily="18" charset="0"/>
                <a:ea typeface="宋体" panose="02010600030101010101" pitchFamily="2" charset="-122"/>
                <a:cs typeface="Times New Roman" panose="02020603050405020304" pitchFamily="18" charset="0"/>
              </a:rPr>
              <a:t>Such as the CDEX experiment, which aims to search for dark matter in the low energy region and observe neutrino-less double beta decay. </a:t>
            </a:r>
          </a:p>
          <a:p>
            <a:pPr marL="285750" indent="-285750">
              <a:buFont typeface="Arial" panose="020B0604020202020204" pitchFamily="34" charset="0"/>
              <a:buChar char="•"/>
            </a:pPr>
            <a:r>
              <a:rPr lang="en-US" altLang="zh-CN" dirty="0">
                <a:latin typeface="Times New Roman" panose="02020603050405020304" pitchFamily="18" charset="0"/>
                <a:ea typeface="宋体" panose="02010600030101010101" pitchFamily="2" charset="-122"/>
                <a:cs typeface="Times New Roman" panose="02020603050405020304" pitchFamily="18" charset="0"/>
              </a:rPr>
              <a:t>And the Jinping Neutrino Experiment, whose main goal is to observe solar/earth neutrinos in the MeV energy region.</a:t>
            </a:r>
          </a:p>
        </p:txBody>
      </p:sp>
      <p:pic>
        <p:nvPicPr>
          <p:cNvPr id="7" name="图片 6">
            <a:extLst>
              <a:ext uri="{FF2B5EF4-FFF2-40B4-BE49-F238E27FC236}">
                <a16:creationId xmlns:a16="http://schemas.microsoft.com/office/drawing/2014/main" id="{63513D6B-483B-4EB7-815C-BCBAFC4A6D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15314" y="3002114"/>
            <a:ext cx="5776686" cy="3855885"/>
          </a:xfrm>
          <a:prstGeom prst="rect">
            <a:avLst/>
          </a:prstGeom>
        </p:spPr>
      </p:pic>
    </p:spTree>
    <p:extLst>
      <p:ext uri="{BB962C8B-B14F-4D97-AF65-F5344CB8AC3E}">
        <p14:creationId xmlns:p14="http://schemas.microsoft.com/office/powerpoint/2010/main" val="23751945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55796" y="720439"/>
            <a:ext cx="9007254" cy="3447098"/>
          </a:xfrm>
          <a:prstGeom prst="rect">
            <a:avLst/>
          </a:prstGeom>
        </p:spPr>
        <p:txBody>
          <a:bodyPr wrap="square">
            <a:spAutoFit/>
          </a:bodyPr>
          <a:lstStyle/>
          <a:p>
            <a:r>
              <a:rPr lang="en-US" altLang="zh-CN" sz="2000" b="1" dirty="0">
                <a:latin typeface="Times New Roman" panose="02020603050405020304" pitchFamily="18" charset="0"/>
                <a:ea typeface="宋体" panose="02010600030101010101" pitchFamily="2" charset="-122"/>
                <a:cs typeface="Times New Roman" panose="02020603050405020304" pitchFamily="18" charset="0"/>
              </a:rPr>
              <a:t>CDEX</a:t>
            </a:r>
            <a:r>
              <a:rPr lang="zh-CN" altLang="en-US" sz="2000" b="1"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000" b="1" dirty="0">
                <a:latin typeface="Times New Roman" panose="02020603050405020304" pitchFamily="18" charset="0"/>
                <a:ea typeface="宋体" panose="02010600030101010101" pitchFamily="2" charset="-122"/>
                <a:cs typeface="Times New Roman" panose="02020603050405020304" pitchFamily="18" charset="0"/>
              </a:rPr>
              <a:t>Direct detection of dark matter</a:t>
            </a:r>
          </a:p>
          <a:p>
            <a:pPr marL="285750" indent="-285750">
              <a:buFont typeface="Arial" panose="020B0604020202020204" pitchFamily="34" charset="0"/>
              <a:buChar char="•"/>
            </a:pPr>
            <a:r>
              <a:rPr lang="en-US" altLang="zh-CN" dirty="0">
                <a:latin typeface="Times New Roman" panose="02020603050405020304" pitchFamily="18" charset="0"/>
                <a:ea typeface="宋体" panose="02010600030101010101" pitchFamily="2" charset="-122"/>
                <a:cs typeface="Times New Roman" panose="02020603050405020304" pitchFamily="18" charset="0"/>
              </a:rPr>
              <a:t>WIMP (Weakly interacting massive particle) detection</a:t>
            </a:r>
            <a:endParaRPr lang="zh-CN" altLang="en-US" dirty="0">
              <a:latin typeface="Times New Roman" panose="02020603050405020304" pitchFamily="18" charset="0"/>
              <a:ea typeface="宋体" panose="02010600030101010101" pitchFamily="2" charset="-122"/>
              <a:cs typeface="Times New Roman" panose="02020603050405020304" pitchFamily="18" charset="0"/>
            </a:endParaRPr>
          </a:p>
          <a:p>
            <a:pPr marL="285750" indent="-285750">
              <a:buFont typeface="Arial" panose="020B0604020202020204" pitchFamily="34" charset="0"/>
              <a:buChar char="•"/>
            </a:pPr>
            <a:r>
              <a:rPr lang="en-US" altLang="zh-CN" dirty="0" err="1">
                <a:latin typeface="Times New Roman" panose="02020603050405020304" pitchFamily="18" charset="0"/>
                <a:ea typeface="宋体" panose="02010600030101010101" pitchFamily="2" charset="-122"/>
                <a:cs typeface="Times New Roman" panose="02020603050405020304" pitchFamily="18" charset="0"/>
              </a:rPr>
              <a:t>HPGe</a:t>
            </a:r>
            <a:r>
              <a:rPr lang="en-US" altLang="zh-CN" dirty="0">
                <a:latin typeface="Times New Roman" panose="02020603050405020304" pitchFamily="18" charset="0"/>
                <a:ea typeface="宋体" panose="02010600030101010101" pitchFamily="2" charset="-122"/>
                <a:cs typeface="Times New Roman" panose="02020603050405020304" pitchFamily="18" charset="0"/>
              </a:rPr>
              <a:t> detector ROI</a:t>
            </a:r>
            <a:r>
              <a:rPr lang="zh-CN" altLang="en-US" dirty="0">
                <a:latin typeface="Times New Roman" panose="02020603050405020304" pitchFamily="18" charset="0"/>
                <a:ea typeface="宋体" panose="02010600030101010101" pitchFamily="2" charset="-122"/>
                <a:cs typeface="Times New Roman" panose="02020603050405020304" pitchFamily="18" charset="0"/>
              </a:rPr>
              <a:t>：</a:t>
            </a:r>
            <a:r>
              <a:rPr lang="en-US" altLang="zh-CN" dirty="0">
                <a:latin typeface="Times New Roman" panose="02020603050405020304" pitchFamily="18" charset="0"/>
                <a:ea typeface="宋体" panose="02010600030101010101" pitchFamily="2" charset="-122"/>
                <a:cs typeface="Times New Roman" panose="02020603050405020304" pitchFamily="18" charset="0"/>
              </a:rPr>
              <a:t>0~20 </a:t>
            </a:r>
            <a:r>
              <a:rPr lang="en-US" altLang="zh-CN" dirty="0" err="1">
                <a:latin typeface="Times New Roman" panose="02020603050405020304" pitchFamily="18" charset="0"/>
                <a:ea typeface="宋体" panose="02010600030101010101" pitchFamily="2" charset="-122"/>
                <a:cs typeface="Times New Roman" panose="02020603050405020304" pitchFamily="18" charset="0"/>
              </a:rPr>
              <a:t>keV</a:t>
            </a:r>
            <a:endParaRPr lang="en-US" altLang="zh-CN" dirty="0">
              <a:latin typeface="Times New Roman" panose="02020603050405020304" pitchFamily="18" charset="0"/>
              <a:ea typeface="宋体" panose="02010600030101010101" pitchFamily="2" charset="-122"/>
              <a:cs typeface="Times New Roman" panose="02020603050405020304" pitchFamily="18" charset="0"/>
            </a:endParaRPr>
          </a:p>
          <a:p>
            <a:pPr marL="285750" indent="-285750">
              <a:buFont typeface="Arial" panose="020B0604020202020204" pitchFamily="34" charset="0"/>
              <a:buChar char="•"/>
            </a:pPr>
            <a:r>
              <a:rPr lang="en-US" altLang="zh-CN" dirty="0">
                <a:latin typeface="Times New Roman" panose="02020603050405020304" pitchFamily="18" charset="0"/>
                <a:ea typeface="宋体" panose="02010600030101010101" pitchFamily="2" charset="-122"/>
                <a:cs typeface="Times New Roman" panose="02020603050405020304" pitchFamily="18" charset="0"/>
              </a:rPr>
              <a:t>Experimental key</a:t>
            </a:r>
          </a:p>
          <a:p>
            <a:pPr marL="742950" lvl="1" indent="-285750">
              <a:buFont typeface="Arial" panose="020B0604020202020204" pitchFamily="34" charset="0"/>
              <a:buChar char="•"/>
            </a:pPr>
            <a:r>
              <a:rPr lang="en-US" altLang="zh-CN" dirty="0">
                <a:latin typeface="Times New Roman" panose="02020603050405020304" pitchFamily="18" charset="0"/>
                <a:ea typeface="宋体" panose="02010600030101010101" pitchFamily="2" charset="-122"/>
                <a:cs typeface="Times New Roman" panose="02020603050405020304" pitchFamily="18" charset="0"/>
              </a:rPr>
              <a:t>Background</a:t>
            </a:r>
          </a:p>
          <a:p>
            <a:pPr marL="742950" lvl="1" indent="-285750">
              <a:buFont typeface="Arial" panose="020B0604020202020204" pitchFamily="34" charset="0"/>
              <a:buChar char="•"/>
            </a:pPr>
            <a:r>
              <a:rPr lang="en-US" altLang="zh-CN"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Detection threshold</a:t>
            </a:r>
          </a:p>
          <a:p>
            <a:pPr marL="742950" lvl="1" indent="-285750">
              <a:buFont typeface="Arial" panose="020B0604020202020204" pitchFamily="34" charset="0"/>
              <a:buChar char="•"/>
            </a:pPr>
            <a:r>
              <a:rPr lang="en-US" altLang="zh-CN" dirty="0">
                <a:latin typeface="Times New Roman" panose="02020603050405020304" pitchFamily="18" charset="0"/>
                <a:ea typeface="宋体" panose="02010600030101010101" pitchFamily="2" charset="-122"/>
                <a:cs typeface="Times New Roman" panose="02020603050405020304" pitchFamily="18" charset="0"/>
              </a:rPr>
              <a:t>Exposure</a:t>
            </a:r>
          </a:p>
          <a:p>
            <a:pPr marL="285750" indent="-285750">
              <a:buFont typeface="Arial" panose="020B0604020202020204" pitchFamily="34" charset="0"/>
              <a:buChar char="•"/>
            </a:pPr>
            <a:r>
              <a:rPr lang="en-US" altLang="zh-CN" dirty="0">
                <a:latin typeface="Times New Roman" panose="02020603050405020304" pitchFamily="18" charset="0"/>
                <a:ea typeface="宋体" panose="02010600030101010101" pitchFamily="2" charset="-122"/>
                <a:cs typeface="Times New Roman" panose="02020603050405020304" pitchFamily="18" charset="0"/>
              </a:rPr>
              <a:t>CDEX Current situation and goals</a:t>
            </a:r>
            <a:r>
              <a:rPr lang="zh-CN" altLang="en-US" dirty="0">
                <a:latin typeface="Times New Roman" panose="02020603050405020304" pitchFamily="18" charset="0"/>
                <a:ea typeface="宋体" panose="02010600030101010101" pitchFamily="2" charset="-122"/>
                <a:cs typeface="Times New Roman" panose="02020603050405020304" pitchFamily="18" charset="0"/>
              </a:rPr>
              <a:t>：</a:t>
            </a:r>
          </a:p>
          <a:p>
            <a:pPr marL="742950" lvl="1" indent="-285750">
              <a:buFont typeface="Arial" panose="020B0604020202020204" pitchFamily="34" charset="0"/>
              <a:buChar char="•"/>
            </a:pPr>
            <a:r>
              <a:rPr lang="en-US" altLang="zh-CN" dirty="0">
                <a:latin typeface="Times New Roman" panose="02020603050405020304" pitchFamily="18" charset="0"/>
                <a:ea typeface="宋体" panose="02010600030101010101" pitchFamily="2" charset="-122"/>
                <a:cs typeface="Times New Roman" panose="02020603050405020304" pitchFamily="18" charset="0"/>
              </a:rPr>
              <a:t>Background</a:t>
            </a:r>
            <a:r>
              <a:rPr lang="zh-CN" altLang="en-US" dirty="0">
                <a:latin typeface="Times New Roman" panose="02020603050405020304" pitchFamily="18" charset="0"/>
                <a:ea typeface="宋体" panose="02010600030101010101" pitchFamily="2" charset="-122"/>
                <a:cs typeface="Times New Roman" panose="02020603050405020304" pitchFamily="18" charset="0"/>
              </a:rPr>
              <a:t>：</a:t>
            </a:r>
            <a:r>
              <a:rPr lang="en-US" altLang="zh-CN" dirty="0">
                <a:latin typeface="Times New Roman" panose="02020603050405020304" pitchFamily="18" charset="0"/>
                <a:ea typeface="宋体" panose="02010600030101010101" pitchFamily="2" charset="-122"/>
                <a:cs typeface="Times New Roman" panose="02020603050405020304" pitchFamily="18" charset="0"/>
              </a:rPr>
              <a:t>2 </a:t>
            </a:r>
            <a:r>
              <a:rPr lang="en-US" altLang="zh-CN" dirty="0" err="1">
                <a:latin typeface="Times New Roman" panose="02020603050405020304" pitchFamily="18" charset="0"/>
                <a:ea typeface="宋体" panose="02010600030101010101" pitchFamily="2" charset="-122"/>
                <a:cs typeface="Times New Roman" panose="02020603050405020304" pitchFamily="18" charset="0"/>
              </a:rPr>
              <a:t>cpkkd</a:t>
            </a:r>
            <a:r>
              <a:rPr lang="en-US" altLang="zh-CN"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b="1" dirty="0">
                <a:latin typeface="微软雅黑" panose="020B0503020204020204" pitchFamily="34" charset="-122"/>
                <a:ea typeface="微软雅黑" panose="020B0503020204020204" pitchFamily="34" charset="-122"/>
                <a:sym typeface="Wingdings" panose="05000000000000000000" pitchFamily="2" charset="2"/>
              </a:rPr>
              <a:t></a:t>
            </a:r>
            <a:r>
              <a:rPr lang="en-US" altLang="zh-CN" dirty="0">
                <a:latin typeface="Times New Roman" panose="02020603050405020304" pitchFamily="18" charset="0"/>
                <a:ea typeface="宋体" panose="02010600030101010101" pitchFamily="2" charset="-122"/>
                <a:cs typeface="Times New Roman" panose="02020603050405020304" pitchFamily="18" charset="0"/>
              </a:rPr>
              <a:t> 0.01 </a:t>
            </a:r>
            <a:r>
              <a:rPr lang="en-US" altLang="zh-CN" dirty="0" err="1">
                <a:latin typeface="Times New Roman" panose="02020603050405020304" pitchFamily="18" charset="0"/>
                <a:ea typeface="宋体" panose="02010600030101010101" pitchFamily="2" charset="-122"/>
                <a:cs typeface="Times New Roman" panose="02020603050405020304" pitchFamily="18" charset="0"/>
              </a:rPr>
              <a:t>cpkkd</a:t>
            </a:r>
            <a:r>
              <a:rPr lang="en-US" altLang="zh-CN" dirty="0">
                <a:latin typeface="Times New Roman" panose="02020603050405020304" pitchFamily="18" charset="0"/>
                <a:ea typeface="宋体" panose="02010600030101010101" pitchFamily="2" charset="-122"/>
                <a:cs typeface="Times New Roman" panose="02020603050405020304" pitchFamily="18" charset="0"/>
              </a:rPr>
              <a:t> @1keV</a:t>
            </a:r>
          </a:p>
          <a:p>
            <a:pPr marL="742950" lvl="1" indent="-285750">
              <a:buFont typeface="Arial" panose="020B0604020202020204" pitchFamily="34" charset="0"/>
              <a:buChar char="•"/>
            </a:pPr>
            <a:r>
              <a:rPr lang="en-US" altLang="zh-CN" dirty="0">
                <a:latin typeface="Times New Roman" panose="02020603050405020304" pitchFamily="18" charset="0"/>
                <a:ea typeface="宋体" panose="02010600030101010101" pitchFamily="2" charset="-122"/>
                <a:cs typeface="Times New Roman" panose="02020603050405020304" pitchFamily="18" charset="0"/>
              </a:rPr>
              <a:t>Data analysis threshold</a:t>
            </a:r>
            <a:r>
              <a:rPr lang="zh-CN" altLang="en-US" dirty="0">
                <a:latin typeface="Times New Roman" panose="02020603050405020304" pitchFamily="18" charset="0"/>
                <a:ea typeface="宋体" panose="02010600030101010101" pitchFamily="2" charset="-122"/>
                <a:cs typeface="Times New Roman" panose="02020603050405020304" pitchFamily="18" charset="0"/>
              </a:rPr>
              <a:t>：</a:t>
            </a:r>
            <a:r>
              <a:rPr lang="en-US" altLang="zh-CN" dirty="0">
                <a:latin typeface="Times New Roman" panose="02020603050405020304" pitchFamily="18" charset="0"/>
                <a:ea typeface="宋体" panose="02010600030101010101" pitchFamily="2" charset="-122"/>
                <a:cs typeface="Times New Roman" panose="02020603050405020304" pitchFamily="18" charset="0"/>
              </a:rPr>
              <a:t>160 eV </a:t>
            </a:r>
            <a:r>
              <a:rPr lang="en-US" altLang="zh-CN" b="1" dirty="0">
                <a:latin typeface="微软雅黑" panose="020B0503020204020204" pitchFamily="34" charset="-122"/>
                <a:ea typeface="微软雅黑" panose="020B0503020204020204" pitchFamily="34" charset="-122"/>
                <a:sym typeface="Wingdings" panose="05000000000000000000" pitchFamily="2" charset="2"/>
              </a:rPr>
              <a:t></a:t>
            </a:r>
            <a:r>
              <a:rPr lang="en-US" altLang="zh-CN" dirty="0">
                <a:latin typeface="Times New Roman" panose="02020603050405020304" pitchFamily="18" charset="0"/>
                <a:ea typeface="宋体" panose="02010600030101010101" pitchFamily="2" charset="-122"/>
                <a:cs typeface="Times New Roman" panose="02020603050405020304" pitchFamily="18" charset="0"/>
              </a:rPr>
              <a:t> 100 eV</a:t>
            </a:r>
          </a:p>
          <a:p>
            <a:pPr marL="742950" lvl="1" indent="-285750">
              <a:buFont typeface="Arial" panose="020B0604020202020204" pitchFamily="34" charset="0"/>
              <a:buChar char="•"/>
            </a:pPr>
            <a:r>
              <a:rPr lang="en-US" altLang="zh-CN" dirty="0">
                <a:latin typeface="Times New Roman" panose="02020603050405020304" pitchFamily="18" charset="0"/>
                <a:ea typeface="宋体" panose="02010600030101010101" pitchFamily="2" charset="-122"/>
                <a:cs typeface="Times New Roman" panose="02020603050405020304" pitchFamily="18" charset="0"/>
              </a:rPr>
              <a:t>CDEX-10 </a:t>
            </a:r>
            <a:r>
              <a:rPr lang="en-US" altLang="zh-CN" b="1" dirty="0">
                <a:latin typeface="微软雅黑" panose="020B0503020204020204" pitchFamily="34" charset="-122"/>
                <a:ea typeface="微软雅黑" panose="020B0503020204020204" pitchFamily="34" charset="-122"/>
                <a:sym typeface="Wingdings" panose="05000000000000000000" pitchFamily="2" charset="2"/>
              </a:rPr>
              <a:t></a:t>
            </a:r>
            <a:r>
              <a:rPr lang="en-US" altLang="zh-CN" dirty="0">
                <a:latin typeface="Times New Roman" panose="02020603050405020304" pitchFamily="18" charset="0"/>
                <a:ea typeface="宋体" panose="02010600030101010101" pitchFamily="2" charset="-122"/>
                <a:cs typeface="Times New Roman" panose="02020603050405020304" pitchFamily="18" charset="0"/>
              </a:rPr>
              <a:t> CDEX-50</a:t>
            </a:r>
            <a:r>
              <a:rPr lang="en-US" altLang="zh-CN" b="1" dirty="0">
                <a:latin typeface="微软雅黑" panose="020B0503020204020204" pitchFamily="34" charset="-122"/>
                <a:ea typeface="微软雅黑" panose="020B0503020204020204" pitchFamily="34" charset="-122"/>
                <a:sym typeface="Wingdings" panose="05000000000000000000" pitchFamily="2" charset="2"/>
              </a:rPr>
              <a:t> </a:t>
            </a:r>
            <a:r>
              <a:rPr lang="en-US" altLang="zh-CN" dirty="0">
                <a:latin typeface="Times New Roman" panose="02020603050405020304" pitchFamily="18" charset="0"/>
                <a:ea typeface="宋体" panose="02010600030101010101" pitchFamily="2" charset="-122"/>
                <a:cs typeface="Times New Roman" panose="02020603050405020304" pitchFamily="18" charset="0"/>
              </a:rPr>
              <a:t> CDEX-300</a:t>
            </a:r>
            <a:r>
              <a:rPr lang="zh-CN" altLang="en-US" dirty="0">
                <a:latin typeface="Times New Roman" panose="02020603050405020304" pitchFamily="18" charset="0"/>
                <a:ea typeface="宋体" panose="02010600030101010101" pitchFamily="2" charset="-122"/>
                <a:cs typeface="Times New Roman" panose="02020603050405020304" pitchFamily="18" charset="0"/>
              </a:rPr>
              <a:t>，</a:t>
            </a:r>
            <a:r>
              <a:rPr lang="en-US" altLang="zh-CN" dirty="0">
                <a:latin typeface="Times New Roman" panose="02020603050405020304" pitchFamily="18" charset="0"/>
                <a:ea typeface="宋体" panose="02010600030101010101" pitchFamily="2" charset="-122"/>
                <a:cs typeface="Times New Roman" panose="02020603050405020304" pitchFamily="18" charset="0"/>
              </a:rPr>
              <a:t>10kg ∙ year </a:t>
            </a:r>
            <a:r>
              <a:rPr lang="en-US" altLang="zh-CN" b="1" dirty="0">
                <a:latin typeface="微软雅黑" panose="020B0503020204020204" pitchFamily="34" charset="-122"/>
                <a:ea typeface="微软雅黑" panose="020B0503020204020204" pitchFamily="34" charset="-122"/>
                <a:sym typeface="Wingdings" panose="05000000000000000000" pitchFamily="2" charset="2"/>
              </a:rPr>
              <a:t></a:t>
            </a:r>
            <a:r>
              <a:rPr lang="en-US" altLang="zh-CN" dirty="0">
                <a:latin typeface="Times New Roman" panose="02020603050405020304" pitchFamily="18" charset="0"/>
                <a:ea typeface="宋体" panose="02010600030101010101" pitchFamily="2" charset="-122"/>
                <a:cs typeface="Times New Roman" panose="02020603050405020304" pitchFamily="18" charset="0"/>
              </a:rPr>
              <a:t> 50kg ∙ year</a:t>
            </a:r>
            <a:r>
              <a:rPr lang="en-US" altLang="zh-CN" b="1" dirty="0">
                <a:latin typeface="微软雅黑" panose="020B0503020204020204" pitchFamily="34" charset="-122"/>
                <a:ea typeface="微软雅黑" panose="020B0503020204020204" pitchFamily="34" charset="-122"/>
                <a:sym typeface="Wingdings" panose="05000000000000000000" pitchFamily="2" charset="2"/>
              </a:rPr>
              <a:t> </a:t>
            </a:r>
            <a:r>
              <a:rPr lang="en-US" altLang="zh-CN" dirty="0">
                <a:latin typeface="Times New Roman" panose="02020603050405020304" pitchFamily="18" charset="0"/>
                <a:ea typeface="宋体" panose="02010600030101010101" pitchFamily="2" charset="-122"/>
                <a:cs typeface="Times New Roman" panose="02020603050405020304" pitchFamily="18" charset="0"/>
              </a:rPr>
              <a:t> 300kg ∙ year</a:t>
            </a:r>
          </a:p>
          <a:p>
            <a:pPr marL="742950" lvl="1" indent="-285750">
              <a:buFont typeface="Arial" panose="020B0604020202020204" pitchFamily="34" charset="0"/>
              <a:buChar char="•"/>
            </a:pPr>
            <a:r>
              <a:rPr lang="en-US" altLang="zh-CN"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Waveform digitizer</a:t>
            </a:r>
            <a:r>
              <a:rPr lang="zh-CN" altLang="en-US"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125MSps/16-Bit 1800</a:t>
            </a:r>
            <a:r>
              <a:rPr lang="zh-CN" altLang="en-US"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channels/1GSps/12-Bit 600 channels</a:t>
            </a:r>
            <a:endParaRPr lang="zh-CN" altLang="en-US" dirty="0">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8341"/>
          <a:stretch/>
        </p:blipFill>
        <p:spPr>
          <a:xfrm>
            <a:off x="4370575" y="4164031"/>
            <a:ext cx="3803352" cy="2232218"/>
          </a:xfrm>
          <a:prstGeom prst="rect">
            <a:avLst/>
          </a:prstGeom>
        </p:spPr>
      </p:pic>
      <p:sp>
        <p:nvSpPr>
          <p:cNvPr id="4" name="灯片编号占位符 3"/>
          <p:cNvSpPr>
            <a:spLocks noGrp="1"/>
          </p:cNvSpPr>
          <p:nvPr>
            <p:ph type="sldNum" sz="quarter" idx="12"/>
          </p:nvPr>
        </p:nvSpPr>
        <p:spPr/>
        <p:txBody>
          <a:bodyPr/>
          <a:lstStyle/>
          <a:p>
            <a:fld id="{C28EF05F-7CD3-473C-B0C7-34AD733DCAD5}" type="slidenum">
              <a:rPr lang="zh-CN" altLang="en-US" smtClean="0"/>
              <a:t>4</a:t>
            </a:fld>
            <a:endParaRPr lang="zh-CN" altLang="en-US"/>
          </a:p>
        </p:txBody>
      </p:sp>
      <p:cxnSp>
        <p:nvCxnSpPr>
          <p:cNvPr id="5" name="直接连接符 4"/>
          <p:cNvCxnSpPr/>
          <p:nvPr/>
        </p:nvCxnSpPr>
        <p:spPr>
          <a:xfrm>
            <a:off x="212436" y="720439"/>
            <a:ext cx="11628582" cy="0"/>
          </a:xfrm>
          <a:prstGeom prst="line">
            <a:avLst/>
          </a:prstGeom>
          <a:ln w="38100">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6" name="标题 1"/>
          <p:cNvSpPr>
            <a:spLocks noGrp="1"/>
          </p:cNvSpPr>
          <p:nvPr>
            <p:ph type="title"/>
          </p:nvPr>
        </p:nvSpPr>
        <p:spPr>
          <a:xfrm>
            <a:off x="1117599" y="1"/>
            <a:ext cx="9818255" cy="720438"/>
          </a:xfrm>
        </p:spPr>
        <p:txBody>
          <a:bodyPr>
            <a:normAutofit/>
          </a:bodyPr>
          <a:lstStyle/>
          <a:p>
            <a:pPr algn="ctr"/>
            <a:r>
              <a:rPr lang="en-US" altLang="zh-CN" sz="3200" b="1" dirty="0">
                <a:cs typeface="Times New Roman" panose="02020603050405020304" pitchFamily="18" charset="0"/>
              </a:rPr>
              <a:t>Background</a:t>
            </a:r>
            <a:endParaRPr lang="zh-CN" altLang="en-US" sz="3200" b="1" dirty="0">
              <a:cs typeface="Times New Roman" panose="02020603050405020304" pitchFamily="18" charset="0"/>
            </a:endParaRPr>
          </a:p>
        </p:txBody>
      </p:sp>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t="8081"/>
          <a:stretch/>
        </p:blipFill>
        <p:spPr>
          <a:xfrm>
            <a:off x="209046" y="4136759"/>
            <a:ext cx="3724856" cy="2192319"/>
          </a:xfrm>
          <a:prstGeom prst="rect">
            <a:avLst/>
          </a:prstGeom>
        </p:spPr>
      </p:pic>
      <p:sp>
        <p:nvSpPr>
          <p:cNvPr id="11" name="矩形 10"/>
          <p:cNvSpPr/>
          <p:nvPr/>
        </p:nvSpPr>
        <p:spPr>
          <a:xfrm>
            <a:off x="209046" y="6382921"/>
            <a:ext cx="3776483" cy="338554"/>
          </a:xfrm>
          <a:prstGeom prst="rect">
            <a:avLst/>
          </a:prstGeom>
        </p:spPr>
        <p:txBody>
          <a:bodyPr wrap="none">
            <a:spAutoFit/>
          </a:bodyPr>
          <a:lstStyle/>
          <a:p>
            <a:r>
              <a:rPr lang="en-US" altLang="zh-CN" sz="1600" dirty="0">
                <a:latin typeface="Times New Roman" panose="02020603050405020304" pitchFamily="18" charset="0"/>
                <a:ea typeface="宋体" panose="02010600030101010101" pitchFamily="2" charset="-122"/>
                <a:cs typeface="Times New Roman" panose="02020603050405020304" pitchFamily="18" charset="0"/>
              </a:rPr>
              <a:t>Noise false trigger rate vs. energy threshold</a:t>
            </a:r>
            <a:endParaRPr lang="zh-CN" altLang="en-US" sz="16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12" name="矩形 11"/>
          <p:cNvSpPr/>
          <p:nvPr/>
        </p:nvSpPr>
        <p:spPr>
          <a:xfrm>
            <a:off x="4125125" y="6382921"/>
            <a:ext cx="4294252" cy="338554"/>
          </a:xfrm>
          <a:prstGeom prst="rect">
            <a:avLst/>
          </a:prstGeom>
        </p:spPr>
        <p:txBody>
          <a:bodyPr wrap="none">
            <a:spAutoFit/>
          </a:bodyPr>
          <a:lstStyle/>
          <a:p>
            <a:r>
              <a:rPr lang="en-US" altLang="zh-CN" sz="1600" dirty="0">
                <a:latin typeface="Times New Roman" panose="02020603050405020304" pitchFamily="18" charset="0"/>
                <a:ea typeface="宋体" panose="02010600030101010101" pitchFamily="2" charset="-122"/>
                <a:cs typeface="Times New Roman" panose="02020603050405020304" pitchFamily="18" charset="0"/>
              </a:rPr>
              <a:t>Data transmission bandwidth vs. energy threshold</a:t>
            </a:r>
            <a:endParaRPr lang="zh-CN" altLang="en-US" sz="16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14" name="矩形 13"/>
          <p:cNvSpPr/>
          <p:nvPr/>
        </p:nvSpPr>
        <p:spPr>
          <a:xfrm>
            <a:off x="7815787" y="4334097"/>
            <a:ext cx="4376213" cy="2308324"/>
          </a:xfrm>
          <a:prstGeom prst="rect">
            <a:avLst/>
          </a:prstGeom>
        </p:spPr>
        <p:txBody>
          <a:bodyPr wrap="square">
            <a:spAutoFit/>
          </a:bodyPr>
          <a:lstStyle/>
          <a:p>
            <a:pPr marL="285750" indent="-285750">
              <a:buFont typeface="Arial" panose="020B0604020202020204" pitchFamily="34" charset="0"/>
              <a:buChar char="•"/>
            </a:pPr>
            <a:r>
              <a:rPr lang="en-US" altLang="zh-CN" sz="1600" dirty="0">
                <a:latin typeface="Times New Roman" panose="02020603050405020304" pitchFamily="18" charset="0"/>
                <a:ea typeface="宋体" panose="02010600030101010101" pitchFamily="2" charset="-122"/>
                <a:cs typeface="Times New Roman" panose="02020603050405020304" pitchFamily="18" charset="0"/>
              </a:rPr>
              <a:t>Lower detection threshold</a:t>
            </a:r>
          </a:p>
          <a:p>
            <a:pPr marL="742950" lvl="1" indent="-285750">
              <a:buFont typeface="Arial" panose="020B0604020202020204" pitchFamily="34" charset="0"/>
              <a:buChar char="•"/>
            </a:pPr>
            <a:r>
              <a:rPr lang="en-US" altLang="zh-CN" sz="1600" dirty="0">
                <a:latin typeface="Times New Roman" panose="02020603050405020304" pitchFamily="18" charset="0"/>
                <a:ea typeface="宋体" panose="02010600030101010101" pitchFamily="2" charset="-122"/>
                <a:cs typeface="Times New Roman" panose="02020603050405020304" pitchFamily="18" charset="0"/>
              </a:rPr>
              <a:t>Reduce the noise contribution of ASIC preamplifier and readout electronic systems</a:t>
            </a:r>
          </a:p>
          <a:p>
            <a:pPr marL="742950" lvl="1" indent="-285750">
              <a:buFont typeface="Arial" panose="020B0604020202020204" pitchFamily="34" charset="0"/>
              <a:buChar char="•"/>
            </a:pPr>
            <a:r>
              <a:rPr lang="en-US" altLang="zh-CN" sz="1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“Trigger-less” readout</a:t>
            </a:r>
          </a:p>
          <a:p>
            <a:pPr marL="742950" lvl="1" indent="-285750">
              <a:buFont typeface="Arial" panose="020B0604020202020204" pitchFamily="34" charset="0"/>
              <a:buChar char="•"/>
            </a:pPr>
            <a:r>
              <a:rPr lang="en-US" altLang="zh-CN" sz="1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Complex digital filtering method and neural network online trigger selection</a:t>
            </a:r>
          </a:p>
          <a:p>
            <a:pPr marL="742950" lvl="1" indent="-285750">
              <a:buFont typeface="Arial" panose="020B0604020202020204" pitchFamily="34" charset="0"/>
              <a:buChar char="•"/>
            </a:pPr>
            <a:r>
              <a:rPr lang="en-US" altLang="zh-CN" sz="1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High bandwidth readout electronics system</a:t>
            </a:r>
          </a:p>
        </p:txBody>
      </p:sp>
      <p:pic>
        <p:nvPicPr>
          <p:cNvPr id="22" name="图片 21"/>
          <p:cNvPicPr>
            <a:picLocks noChangeAspect="1"/>
          </p:cNvPicPr>
          <p:nvPr/>
        </p:nvPicPr>
        <p:blipFill>
          <a:blip r:embed="rId5"/>
          <a:stretch>
            <a:fillRect/>
          </a:stretch>
        </p:blipFill>
        <p:spPr>
          <a:xfrm>
            <a:off x="6010722" y="859425"/>
            <a:ext cx="2599878" cy="2702977"/>
          </a:xfrm>
          <a:prstGeom prst="rect">
            <a:avLst/>
          </a:prstGeom>
        </p:spPr>
      </p:pic>
      <p:pic>
        <p:nvPicPr>
          <p:cNvPr id="16" name="图片 15">
            <a:extLst>
              <a:ext uri="{FF2B5EF4-FFF2-40B4-BE49-F238E27FC236}">
                <a16:creationId xmlns:a16="http://schemas.microsoft.com/office/drawing/2014/main" id="{4939C27D-0E24-475A-8BF1-E4A9DDB7B158}"/>
              </a:ext>
            </a:extLst>
          </p:cNvPr>
          <p:cNvPicPr>
            <a:picLocks noChangeAspect="1"/>
          </p:cNvPicPr>
          <p:nvPr/>
        </p:nvPicPr>
        <p:blipFill>
          <a:blip r:embed="rId6" cstate="print">
            <a:extLst>
              <a:ext uri="{BEBA8EAE-BF5A-486C-A8C5-ECC9F3942E4B}">
                <a14:imgProps xmlns:a14="http://schemas.microsoft.com/office/drawing/2010/main">
                  <a14:imgLayer r:embed="rId7">
                    <a14:imgEffect>
                      <a14:sharpenSoften amount="10000"/>
                    </a14:imgEffect>
                    <a14:imgEffect>
                      <a14:brightnessContrast bright="10000" contrast="10000"/>
                    </a14:imgEffect>
                  </a14:imgLayer>
                </a14:imgProps>
              </a:ext>
              <a:ext uri="{28A0092B-C50C-407E-A947-70E740481C1C}">
                <a14:useLocalDpi xmlns:a14="http://schemas.microsoft.com/office/drawing/2010/main" val="0"/>
              </a:ext>
            </a:extLst>
          </a:blip>
          <a:stretch>
            <a:fillRect/>
          </a:stretch>
        </p:blipFill>
        <p:spPr>
          <a:xfrm>
            <a:off x="8778240" y="-18532"/>
            <a:ext cx="3413760" cy="4426532"/>
          </a:xfrm>
          <a:prstGeom prst="rect">
            <a:avLst/>
          </a:prstGeom>
        </p:spPr>
      </p:pic>
    </p:spTree>
    <p:extLst>
      <p:ext uri="{BB962C8B-B14F-4D97-AF65-F5344CB8AC3E}">
        <p14:creationId xmlns:p14="http://schemas.microsoft.com/office/powerpoint/2010/main" val="37109122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4017979"/>
            <a:ext cx="5310183" cy="2703496"/>
          </a:xfrm>
          <a:prstGeom prst="rect">
            <a:avLst/>
          </a:prstGeom>
        </p:spPr>
      </p:pic>
      <p:sp>
        <p:nvSpPr>
          <p:cNvPr id="2" name="灯片编号占位符 1"/>
          <p:cNvSpPr>
            <a:spLocks noGrp="1"/>
          </p:cNvSpPr>
          <p:nvPr>
            <p:ph type="sldNum" sz="quarter" idx="12"/>
          </p:nvPr>
        </p:nvSpPr>
        <p:spPr/>
        <p:txBody>
          <a:bodyPr/>
          <a:lstStyle/>
          <a:p>
            <a:fld id="{C28EF05F-7CD3-473C-B0C7-34AD733DCAD5}" type="slidenum">
              <a:rPr lang="zh-CN" altLang="en-US" smtClean="0"/>
              <a:t>5</a:t>
            </a:fld>
            <a:endParaRPr lang="zh-CN" altLang="en-US"/>
          </a:p>
        </p:txBody>
      </p:sp>
      <p:cxnSp>
        <p:nvCxnSpPr>
          <p:cNvPr id="3" name="直接连接符 2"/>
          <p:cNvCxnSpPr/>
          <p:nvPr/>
        </p:nvCxnSpPr>
        <p:spPr>
          <a:xfrm>
            <a:off x="212436" y="720439"/>
            <a:ext cx="11628582" cy="0"/>
          </a:xfrm>
          <a:prstGeom prst="line">
            <a:avLst/>
          </a:prstGeom>
          <a:ln w="38100">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4" name="标题 1"/>
          <p:cNvSpPr txBox="1">
            <a:spLocks/>
          </p:cNvSpPr>
          <p:nvPr/>
        </p:nvSpPr>
        <p:spPr>
          <a:xfrm>
            <a:off x="1117599" y="22173"/>
            <a:ext cx="9818255" cy="757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3200" b="1" dirty="0">
                <a:cs typeface="Times New Roman" panose="02020603050405020304" pitchFamily="18" charset="0"/>
              </a:rPr>
              <a:t>Background</a:t>
            </a:r>
            <a:endParaRPr lang="zh-CN" altLang="en-US" sz="3200" b="1" dirty="0">
              <a:cs typeface="Times New Roman" panose="02020603050405020304" pitchFamily="18" charset="0"/>
            </a:endParaRPr>
          </a:p>
        </p:txBody>
      </p:sp>
      <p:sp>
        <p:nvSpPr>
          <p:cNvPr id="5" name="矩形 4"/>
          <p:cNvSpPr/>
          <p:nvPr/>
        </p:nvSpPr>
        <p:spPr>
          <a:xfrm>
            <a:off x="153077" y="779555"/>
            <a:ext cx="8819473" cy="4062651"/>
          </a:xfrm>
          <a:prstGeom prst="rect">
            <a:avLst/>
          </a:prstGeom>
        </p:spPr>
        <p:txBody>
          <a:bodyPr wrap="square">
            <a:spAutoFit/>
          </a:bodyPr>
          <a:lstStyle/>
          <a:p>
            <a:r>
              <a:rPr lang="en-US" altLang="zh-CN" sz="2000" b="1" dirty="0">
                <a:latin typeface="Times New Roman" panose="02020603050405020304" pitchFamily="18" charset="0"/>
                <a:ea typeface="宋体" panose="02010600030101010101" pitchFamily="2" charset="-122"/>
                <a:cs typeface="Times New Roman" panose="02020603050405020304" pitchFamily="18" charset="0"/>
              </a:rPr>
              <a:t>Jinping Neutrino Experiment: MeV-level solar neutrinos, Earth neutrinos and supernova remnant neutrinos</a:t>
            </a:r>
          </a:p>
          <a:p>
            <a:endParaRPr lang="en-US" altLang="zh-CN" sz="2000" b="1" dirty="0">
              <a:latin typeface="Times New Roman" panose="02020603050405020304" pitchFamily="18" charset="0"/>
              <a:ea typeface="宋体" panose="02010600030101010101" pitchFamily="2" charset="-122"/>
              <a:cs typeface="Times New Roman" panose="02020603050405020304" pitchFamily="18" charset="0"/>
            </a:endParaRPr>
          </a:p>
          <a:p>
            <a:pPr marL="285750" indent="-285750">
              <a:buFont typeface="Arial" panose="020B0604020202020204" pitchFamily="34" charset="0"/>
              <a:buChar char="•"/>
            </a:pPr>
            <a:r>
              <a:rPr lang="en-US" altLang="zh-CN" dirty="0">
                <a:latin typeface="Times New Roman" panose="02020603050405020304" pitchFamily="18" charset="0"/>
                <a:ea typeface="宋体" panose="02010600030101010101" pitchFamily="2" charset="-122"/>
                <a:cs typeface="Times New Roman" panose="02020603050405020304" pitchFamily="18" charset="0"/>
              </a:rPr>
              <a:t>Doped (Li) liquid scintillation/other target materials</a:t>
            </a:r>
            <a:endParaRPr lang="zh-CN" altLang="en-US" dirty="0">
              <a:latin typeface="Times New Roman" panose="02020603050405020304" pitchFamily="18" charset="0"/>
              <a:ea typeface="宋体" panose="02010600030101010101" pitchFamily="2" charset="-122"/>
              <a:cs typeface="Times New Roman" panose="02020603050405020304" pitchFamily="18" charset="0"/>
            </a:endParaRPr>
          </a:p>
          <a:p>
            <a:pPr marL="285750" indent="-285750">
              <a:buFont typeface="Arial" panose="020B0604020202020204" pitchFamily="34" charset="0"/>
              <a:buChar char="•"/>
            </a:pPr>
            <a:r>
              <a:rPr lang="en-US" altLang="zh-CN" dirty="0">
                <a:latin typeface="Times New Roman" panose="02020603050405020304" pitchFamily="18" charset="0"/>
                <a:ea typeface="宋体" panose="02010600030101010101" pitchFamily="2" charset="-122"/>
                <a:cs typeface="Times New Roman" panose="02020603050405020304" pitchFamily="18" charset="0"/>
              </a:rPr>
              <a:t>Experimental key</a:t>
            </a:r>
          </a:p>
          <a:p>
            <a:pPr marL="742950" lvl="1" indent="-285750">
              <a:buFont typeface="Arial" panose="020B0604020202020204" pitchFamily="34" charset="0"/>
              <a:buChar char="•"/>
            </a:pPr>
            <a:r>
              <a:rPr lang="en-US" altLang="zh-CN" dirty="0">
                <a:latin typeface="Times New Roman" panose="02020603050405020304" pitchFamily="18" charset="0"/>
                <a:ea typeface="宋体" panose="02010600030101010101" pitchFamily="2" charset="-122"/>
                <a:cs typeface="Times New Roman" panose="02020603050405020304" pitchFamily="18" charset="0"/>
              </a:rPr>
              <a:t>Neutrino energy spectrum</a:t>
            </a:r>
            <a:endParaRPr lang="zh-CN" altLang="en-US" dirty="0">
              <a:latin typeface="Times New Roman" panose="02020603050405020304" pitchFamily="18" charset="0"/>
              <a:ea typeface="宋体" panose="02010600030101010101" pitchFamily="2" charset="-122"/>
              <a:cs typeface="Times New Roman" panose="02020603050405020304" pitchFamily="18" charset="0"/>
            </a:endParaRPr>
          </a:p>
          <a:p>
            <a:pPr marL="742950" lvl="1" indent="-285750">
              <a:buFont typeface="Arial" panose="020B0604020202020204" pitchFamily="34" charset="0"/>
              <a:buChar char="•"/>
            </a:pPr>
            <a:r>
              <a:rPr lang="en-US" altLang="zh-CN" dirty="0">
                <a:latin typeface="Times New Roman" panose="02020603050405020304" pitchFamily="18" charset="0"/>
                <a:ea typeface="宋体" panose="02010600030101010101" pitchFamily="2" charset="-122"/>
                <a:cs typeface="Times New Roman" panose="02020603050405020304" pitchFamily="18" charset="0"/>
              </a:rPr>
              <a:t>Detect media type and volume</a:t>
            </a:r>
            <a:endParaRPr lang="zh-CN" altLang="en-US" dirty="0">
              <a:latin typeface="Times New Roman" panose="02020603050405020304" pitchFamily="18" charset="0"/>
              <a:ea typeface="宋体" panose="02010600030101010101" pitchFamily="2" charset="-122"/>
              <a:cs typeface="Times New Roman" panose="02020603050405020304" pitchFamily="18" charset="0"/>
            </a:endParaRPr>
          </a:p>
          <a:p>
            <a:pPr marL="742950" lvl="1" indent="-285750">
              <a:buFont typeface="Arial" panose="020B0604020202020204" pitchFamily="34" charset="0"/>
              <a:buChar char="•"/>
            </a:pPr>
            <a:r>
              <a:rPr lang="en-US" altLang="zh-CN"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High-speed, high-bandwidth multi-channel </a:t>
            </a:r>
          </a:p>
          <a:p>
            <a:pPr lvl="1"/>
            <a:r>
              <a:rPr lang="en-US" altLang="zh-CN"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readout electronics</a:t>
            </a:r>
          </a:p>
          <a:p>
            <a:pPr marL="742950" lvl="1" indent="-285750">
              <a:buFont typeface="Arial" panose="020B0604020202020204" pitchFamily="34" charset="0"/>
              <a:buChar char="•"/>
            </a:pPr>
            <a:r>
              <a:rPr lang="en-US" altLang="zh-CN" dirty="0">
                <a:latin typeface="Times New Roman" panose="02020603050405020304" pitchFamily="18" charset="0"/>
                <a:ea typeface="宋体" panose="02010600030101010101" pitchFamily="2" charset="-122"/>
                <a:cs typeface="Times New Roman" panose="02020603050405020304" pitchFamily="18" charset="0"/>
              </a:rPr>
              <a:t>Current status and goals of Jinping Neutrino Experiment</a:t>
            </a:r>
            <a:r>
              <a:rPr lang="zh-CN" altLang="en-US" dirty="0">
                <a:latin typeface="Times New Roman" panose="02020603050405020304" pitchFamily="18" charset="0"/>
                <a:ea typeface="宋体" panose="02010600030101010101" pitchFamily="2" charset="-122"/>
                <a:cs typeface="Times New Roman" panose="02020603050405020304" pitchFamily="18" charset="0"/>
              </a:rPr>
              <a:t>：</a:t>
            </a:r>
          </a:p>
          <a:p>
            <a:pPr marL="742950" lvl="1" indent="-285750">
              <a:buFont typeface="Arial" panose="020B0604020202020204" pitchFamily="34" charset="0"/>
              <a:buChar char="•"/>
            </a:pPr>
            <a:r>
              <a:rPr lang="en-US" altLang="zh-CN" dirty="0">
                <a:latin typeface="Times New Roman" panose="02020603050405020304" pitchFamily="18" charset="0"/>
                <a:ea typeface="宋体" panose="02010600030101010101" pitchFamily="2" charset="-122"/>
                <a:cs typeface="Times New Roman" panose="02020603050405020304" pitchFamily="18" charset="0"/>
              </a:rPr>
              <a:t>Liquid scintillation quality</a:t>
            </a:r>
            <a:r>
              <a:rPr lang="zh-CN" altLang="en-US" dirty="0">
                <a:latin typeface="Times New Roman" panose="02020603050405020304" pitchFamily="18" charset="0"/>
                <a:ea typeface="宋体" panose="02010600030101010101" pitchFamily="2" charset="-122"/>
                <a:cs typeface="Times New Roman" panose="02020603050405020304" pitchFamily="18" charset="0"/>
              </a:rPr>
              <a:t>：</a:t>
            </a:r>
            <a:r>
              <a:rPr lang="en-US" altLang="zh-CN" dirty="0">
                <a:latin typeface="Times New Roman" panose="02020603050405020304" pitchFamily="18" charset="0"/>
                <a:ea typeface="宋体" panose="02010600030101010101" pitchFamily="2" charset="-122"/>
                <a:cs typeface="Times New Roman" panose="02020603050405020304" pitchFamily="18" charset="0"/>
              </a:rPr>
              <a:t>1-ton</a:t>
            </a:r>
            <a:r>
              <a:rPr lang="zh-CN" altLang="en-US"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dirty="0">
                <a:latin typeface="微软雅黑" panose="020B0503020204020204" pitchFamily="34" charset="-122"/>
                <a:ea typeface="微软雅黑" panose="020B0503020204020204" pitchFamily="34" charset="-122"/>
                <a:sym typeface="Wingdings" panose="05000000000000000000" pitchFamily="2" charset="2"/>
              </a:rPr>
              <a:t></a:t>
            </a:r>
            <a:r>
              <a:rPr lang="zh-CN" altLang="en-US"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dirty="0">
                <a:latin typeface="Times New Roman" panose="02020603050405020304" pitchFamily="18" charset="0"/>
                <a:ea typeface="宋体" panose="02010600030101010101" pitchFamily="2" charset="-122"/>
                <a:cs typeface="Times New Roman" panose="02020603050405020304" pitchFamily="18" charset="0"/>
              </a:rPr>
              <a:t>Hundred tons</a:t>
            </a:r>
            <a:r>
              <a:rPr lang="zh-CN" altLang="en-US" dirty="0">
                <a:latin typeface="Times New Roman" panose="02020603050405020304" pitchFamily="18" charset="0"/>
                <a:ea typeface="宋体" panose="02010600030101010101" pitchFamily="2" charset="-122"/>
                <a:cs typeface="Times New Roman" panose="02020603050405020304" pitchFamily="18" charset="0"/>
              </a:rPr>
              <a:t>（</a:t>
            </a:r>
            <a:r>
              <a:rPr lang="en-US" altLang="zh-CN" dirty="0">
                <a:latin typeface="Times New Roman" panose="02020603050405020304" pitchFamily="18" charset="0"/>
                <a:ea typeface="宋体" panose="02010600030101010101" pitchFamily="2" charset="-122"/>
                <a:cs typeface="Times New Roman" panose="02020603050405020304" pitchFamily="18" charset="0"/>
              </a:rPr>
              <a:t>2026</a:t>
            </a:r>
            <a:r>
              <a:rPr lang="zh-CN" altLang="en-US"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dirty="0">
                <a:latin typeface="微软雅黑" panose="020B0503020204020204" pitchFamily="34" charset="-122"/>
                <a:ea typeface="微软雅黑" panose="020B0503020204020204" pitchFamily="34" charset="-122"/>
                <a:sym typeface="Wingdings" panose="05000000000000000000" pitchFamily="2" charset="2"/>
              </a:rPr>
              <a:t></a:t>
            </a:r>
            <a:r>
              <a:rPr lang="zh-CN" altLang="en-US"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dirty="0">
                <a:latin typeface="Times New Roman" panose="02020603050405020304" pitchFamily="18" charset="0"/>
                <a:ea typeface="宋体" panose="02010600030101010101" pitchFamily="2" charset="-122"/>
                <a:cs typeface="Times New Roman" panose="02020603050405020304" pitchFamily="18" charset="0"/>
              </a:rPr>
              <a:t>Kilo-tons</a:t>
            </a:r>
            <a:endParaRPr lang="zh-CN" altLang="en-US" dirty="0">
              <a:latin typeface="Times New Roman" panose="02020603050405020304" pitchFamily="18" charset="0"/>
              <a:ea typeface="宋体" panose="02010600030101010101" pitchFamily="2" charset="-122"/>
              <a:cs typeface="Times New Roman" panose="02020603050405020304" pitchFamily="18" charset="0"/>
            </a:endParaRPr>
          </a:p>
          <a:p>
            <a:pPr marL="742950" lvl="1" indent="-285750">
              <a:buFont typeface="Arial" panose="020B0604020202020204" pitchFamily="34" charset="0"/>
              <a:buChar char="•"/>
            </a:pPr>
            <a:r>
              <a:rPr lang="en-US" altLang="zh-CN" dirty="0">
                <a:latin typeface="Times New Roman" panose="02020603050405020304" pitchFamily="18" charset="0"/>
                <a:ea typeface="宋体" panose="02010600030101010101" pitchFamily="2" charset="-122"/>
                <a:cs typeface="Times New Roman" panose="02020603050405020304" pitchFamily="18" charset="0"/>
              </a:rPr>
              <a:t>PMT</a:t>
            </a:r>
            <a:r>
              <a:rPr lang="zh-CN" altLang="en-US" dirty="0">
                <a:latin typeface="Times New Roman" panose="02020603050405020304" pitchFamily="18" charset="0"/>
                <a:ea typeface="宋体" panose="02010600030101010101" pitchFamily="2" charset="-122"/>
                <a:cs typeface="Times New Roman" panose="02020603050405020304" pitchFamily="18" charset="0"/>
              </a:rPr>
              <a:t>：</a:t>
            </a:r>
            <a:r>
              <a:rPr lang="en-US" altLang="zh-CN" dirty="0">
                <a:latin typeface="Times New Roman" panose="02020603050405020304" pitchFamily="18" charset="0"/>
                <a:ea typeface="宋体" panose="02010600030101010101" pitchFamily="2" charset="-122"/>
                <a:cs typeface="Times New Roman" panose="02020603050405020304" pitchFamily="18" charset="0"/>
              </a:rPr>
              <a:t>30</a:t>
            </a:r>
            <a:r>
              <a:rPr lang="zh-CN" altLang="en-US"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dirty="0">
                <a:latin typeface="微软雅黑" panose="020B0503020204020204" pitchFamily="34" charset="-122"/>
                <a:ea typeface="微软雅黑" panose="020B0503020204020204" pitchFamily="34" charset="-122"/>
                <a:sym typeface="Wingdings" panose="05000000000000000000" pitchFamily="2" charset="2"/>
              </a:rPr>
              <a:t></a:t>
            </a:r>
            <a:r>
              <a:rPr lang="zh-CN" altLang="en-US"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dirty="0">
                <a:latin typeface="Times New Roman" panose="02020603050405020304" pitchFamily="18" charset="0"/>
                <a:ea typeface="宋体" panose="02010600030101010101" pitchFamily="2" charset="-122"/>
                <a:cs typeface="Times New Roman" panose="02020603050405020304" pitchFamily="18" charset="0"/>
              </a:rPr>
              <a:t>2000~4000</a:t>
            </a:r>
            <a:r>
              <a:rPr lang="zh-CN" altLang="en-US" dirty="0">
                <a:latin typeface="Times New Roman" panose="02020603050405020304" pitchFamily="18" charset="0"/>
                <a:ea typeface="宋体" panose="02010600030101010101" pitchFamily="2" charset="-122"/>
                <a:cs typeface="Times New Roman" panose="02020603050405020304" pitchFamily="18" charset="0"/>
              </a:rPr>
              <a:t>（</a:t>
            </a:r>
            <a:r>
              <a:rPr lang="en-US" altLang="zh-CN" dirty="0">
                <a:latin typeface="Times New Roman" panose="02020603050405020304" pitchFamily="18" charset="0"/>
                <a:ea typeface="宋体" panose="02010600030101010101" pitchFamily="2" charset="-122"/>
                <a:cs typeface="Times New Roman" panose="02020603050405020304" pitchFamily="18" charset="0"/>
              </a:rPr>
              <a:t>diameter:20cm</a:t>
            </a:r>
            <a:r>
              <a:rPr lang="zh-CN" altLang="en-US" dirty="0">
                <a:latin typeface="Times New Roman" panose="02020603050405020304" pitchFamily="18" charset="0"/>
                <a:ea typeface="宋体" panose="02010600030101010101" pitchFamily="2" charset="-122"/>
                <a:cs typeface="Times New Roman" panose="02020603050405020304" pitchFamily="18" charset="0"/>
              </a:rPr>
              <a:t>）</a:t>
            </a:r>
          </a:p>
          <a:p>
            <a:pPr marL="742950" lvl="1" indent="-285750">
              <a:buFont typeface="Arial" panose="020B0604020202020204" pitchFamily="34" charset="0"/>
              <a:buChar char="•"/>
            </a:pPr>
            <a:r>
              <a:rPr lang="en-US" altLang="zh-CN"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Waveform digitizer</a:t>
            </a:r>
            <a:r>
              <a:rPr lang="zh-CN" altLang="en-US"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1Gsps/12-Bit 4000 channels</a:t>
            </a:r>
          </a:p>
          <a:p>
            <a:pPr marL="742950" lvl="1" indent="-285750">
              <a:buFont typeface="Arial" panose="020B0604020202020204" pitchFamily="34" charset="0"/>
              <a:buChar char="•"/>
            </a:pPr>
            <a:r>
              <a:rPr lang="en-US" altLang="zh-CN" dirty="0">
                <a:latin typeface="Times New Roman" panose="02020603050405020304" pitchFamily="18" charset="0"/>
                <a:ea typeface="宋体" panose="02010600030101010101" pitchFamily="2" charset="-122"/>
                <a:cs typeface="Times New Roman" panose="02020603050405020304" pitchFamily="18" charset="0"/>
              </a:rPr>
              <a:t>Trigger and clock synchronization </a:t>
            </a:r>
            <a:r>
              <a:rPr lang="zh-CN" altLang="en-US" dirty="0">
                <a:latin typeface="Times New Roman" panose="02020603050405020304" pitchFamily="18" charset="0"/>
                <a:ea typeface="宋体" panose="02010600030101010101" pitchFamily="2" charset="-122"/>
                <a:cs typeface="Times New Roman" panose="02020603050405020304" pitchFamily="18" charset="0"/>
              </a:rPr>
              <a:t>：</a:t>
            </a:r>
            <a:r>
              <a:rPr lang="en-US" altLang="zh-CN" dirty="0">
                <a:latin typeface="Times New Roman" panose="02020603050405020304" pitchFamily="18" charset="0"/>
                <a:ea typeface="宋体" panose="02010600030101010101" pitchFamily="2" charset="-122"/>
                <a:cs typeface="Times New Roman" panose="02020603050405020304" pitchFamily="18" charset="0"/>
              </a:rPr>
              <a:t>sub-ns</a:t>
            </a:r>
            <a:endParaRPr lang="zh-CN" altLang="en-US"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矩形 5"/>
          <p:cNvSpPr/>
          <p:nvPr/>
        </p:nvSpPr>
        <p:spPr>
          <a:xfrm>
            <a:off x="153077" y="4684810"/>
            <a:ext cx="4707379" cy="1754326"/>
          </a:xfrm>
          <a:prstGeom prst="rect">
            <a:avLst/>
          </a:prstGeom>
        </p:spPr>
        <p:txBody>
          <a:bodyPr wrap="none">
            <a:spAutoFit/>
          </a:bodyPr>
          <a:lstStyle/>
          <a:p>
            <a:pPr marL="285750" indent="-285750">
              <a:buFont typeface="Arial" panose="020B0604020202020204" pitchFamily="34" charset="0"/>
              <a:buChar char="•"/>
            </a:pPr>
            <a:r>
              <a:rPr lang="en-US" altLang="zh-CN" dirty="0">
                <a:latin typeface="Times New Roman" panose="02020603050405020304" pitchFamily="18" charset="0"/>
                <a:ea typeface="宋体" panose="02010600030101010101" pitchFamily="2" charset="-122"/>
                <a:cs typeface="Times New Roman" panose="02020603050405020304" pitchFamily="18" charset="0"/>
              </a:rPr>
              <a:t>Trigger mode</a:t>
            </a:r>
          </a:p>
          <a:p>
            <a:pPr marL="742950" lvl="1" indent="-285750">
              <a:buFont typeface="Arial" panose="020B0604020202020204" pitchFamily="34" charset="0"/>
              <a:buChar char="•"/>
            </a:pPr>
            <a:r>
              <a:rPr lang="en-US" altLang="zh-CN" dirty="0">
                <a:latin typeface="Times New Roman" panose="02020603050405020304" pitchFamily="18" charset="0"/>
                <a:ea typeface="宋体" panose="02010600030101010101" pitchFamily="2" charset="-122"/>
                <a:cs typeface="Times New Roman" panose="02020603050405020304" pitchFamily="18" charset="0"/>
              </a:rPr>
              <a:t>multiplicity trigger</a:t>
            </a:r>
          </a:p>
          <a:p>
            <a:pPr marL="742950" lvl="1" indent="-285750">
              <a:buFont typeface="Arial" panose="020B0604020202020204" pitchFamily="34" charset="0"/>
              <a:buChar char="•"/>
            </a:pPr>
            <a:r>
              <a:rPr lang="en-US" altLang="zh-CN"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“Trigger-less” readout</a:t>
            </a:r>
          </a:p>
          <a:p>
            <a:pPr marL="742950" lvl="1" indent="-285750">
              <a:buFont typeface="Arial" panose="020B0604020202020204" pitchFamily="34" charset="0"/>
              <a:buChar char="•"/>
            </a:pPr>
            <a:r>
              <a:rPr lang="en-US" altLang="zh-CN"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Vertex reconstruction</a:t>
            </a:r>
          </a:p>
          <a:p>
            <a:pPr marL="742950" lvl="1" indent="-285750">
              <a:buFont typeface="Arial" panose="020B0604020202020204" pitchFamily="34" charset="0"/>
              <a:buChar char="•"/>
            </a:pPr>
            <a:r>
              <a:rPr lang="en-US" altLang="zh-CN"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Neural network time reconstruction</a:t>
            </a:r>
          </a:p>
          <a:p>
            <a:pPr marL="742950" lvl="1" indent="-285750">
              <a:buFont typeface="Arial" panose="020B0604020202020204" pitchFamily="34" charset="0"/>
              <a:buChar char="•"/>
            </a:pPr>
            <a:r>
              <a:rPr lang="en-US" altLang="zh-CN"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Neural network energy reconstruction</a:t>
            </a:r>
          </a:p>
        </p:txBody>
      </p:sp>
      <p:pic>
        <p:nvPicPr>
          <p:cNvPr id="11" name="图片 10">
            <a:extLst>
              <a:ext uri="{FF2B5EF4-FFF2-40B4-BE49-F238E27FC236}">
                <a16:creationId xmlns:a16="http://schemas.microsoft.com/office/drawing/2014/main" id="{74053524-2040-4C59-85A6-14DF3DCC7596}"/>
              </a:ext>
            </a:extLst>
          </p:cNvPr>
          <p:cNvPicPr>
            <a:picLocks noChangeAspect="1"/>
          </p:cNvPicPr>
          <p:nvPr/>
        </p:nvPicPr>
        <p:blipFill>
          <a:blip r:embed="rId4"/>
          <a:stretch>
            <a:fillRect/>
          </a:stretch>
        </p:blipFill>
        <p:spPr>
          <a:xfrm rot="5400000">
            <a:off x="8498856" y="424426"/>
            <a:ext cx="4117569" cy="3268717"/>
          </a:xfrm>
          <a:prstGeom prst="rect">
            <a:avLst/>
          </a:prstGeom>
        </p:spPr>
      </p:pic>
    </p:spTree>
    <p:extLst>
      <p:ext uri="{BB962C8B-B14F-4D97-AF65-F5344CB8AC3E}">
        <p14:creationId xmlns:p14="http://schemas.microsoft.com/office/powerpoint/2010/main" val="10173336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C28EF05F-7CD3-473C-B0C7-34AD733DCAD5}" type="slidenum">
              <a:rPr lang="zh-CN" altLang="en-US" smtClean="0"/>
              <a:t>6</a:t>
            </a:fld>
            <a:endParaRPr lang="zh-CN" altLang="en-US"/>
          </a:p>
        </p:txBody>
      </p:sp>
      <p:cxnSp>
        <p:nvCxnSpPr>
          <p:cNvPr id="3" name="直接连接符 2"/>
          <p:cNvCxnSpPr/>
          <p:nvPr/>
        </p:nvCxnSpPr>
        <p:spPr>
          <a:xfrm>
            <a:off x="212436" y="720439"/>
            <a:ext cx="11628582" cy="0"/>
          </a:xfrm>
          <a:prstGeom prst="line">
            <a:avLst/>
          </a:prstGeom>
          <a:ln w="38100">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4" name="标题 1"/>
          <p:cNvSpPr txBox="1">
            <a:spLocks/>
          </p:cNvSpPr>
          <p:nvPr/>
        </p:nvSpPr>
        <p:spPr>
          <a:xfrm>
            <a:off x="1117599" y="22173"/>
            <a:ext cx="9818255" cy="757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3200" b="1" dirty="0">
                <a:cs typeface="Times New Roman" panose="02020603050405020304" pitchFamily="18" charset="0"/>
              </a:rPr>
              <a:t>Motivation</a:t>
            </a:r>
            <a:endParaRPr lang="zh-CN" altLang="en-US" sz="3200" b="1" dirty="0">
              <a:cs typeface="Times New Roman" panose="02020603050405020304" pitchFamily="18" charset="0"/>
            </a:endParaRPr>
          </a:p>
        </p:txBody>
      </p:sp>
      <p:sp>
        <p:nvSpPr>
          <p:cNvPr id="6" name="文本框 5"/>
          <p:cNvSpPr txBox="1"/>
          <p:nvPr/>
        </p:nvSpPr>
        <p:spPr>
          <a:xfrm>
            <a:off x="0" y="941612"/>
            <a:ext cx="7336589" cy="2677656"/>
          </a:xfrm>
          <a:prstGeom prst="rect">
            <a:avLst/>
          </a:prstGeom>
          <a:noFill/>
        </p:spPr>
        <p:txBody>
          <a:bodyPr wrap="square" rtlCol="0">
            <a:spAutoFit/>
          </a:bodyPr>
          <a:lstStyle/>
          <a:p>
            <a:pPr marL="285750" indent="-285750">
              <a:buFont typeface="Arial" panose="020B0604020202020204" pitchFamily="34" charset="0"/>
              <a:buChar char="•"/>
            </a:pPr>
            <a:r>
              <a:rPr lang="en-US" altLang="zh-CN" sz="2000" b="1" dirty="0">
                <a:latin typeface="Times New Roman" panose="02020603050405020304" pitchFamily="18" charset="0"/>
                <a:ea typeface="宋体" panose="02010600030101010101" pitchFamily="2" charset="-122"/>
                <a:cs typeface="Times New Roman" panose="02020603050405020304" pitchFamily="18" charset="0"/>
              </a:rPr>
              <a:t>From 2020 to 2023</a:t>
            </a:r>
          </a:p>
          <a:p>
            <a:pPr marL="285750" indent="-285750">
              <a:buFont typeface="Arial" panose="020B0604020202020204" pitchFamily="34" charset="0"/>
              <a:buChar char="•"/>
            </a:pPr>
            <a:r>
              <a:rPr lang="en-US" altLang="zh-CN" sz="2000" b="1" dirty="0">
                <a:latin typeface="Times New Roman" panose="02020603050405020304" pitchFamily="18" charset="0"/>
                <a:ea typeface="宋体" panose="02010600030101010101" pitchFamily="2" charset="-122"/>
                <a:cs typeface="Times New Roman" panose="02020603050405020304" pitchFamily="18" charset="0"/>
              </a:rPr>
              <a:t>We also contribute some hardware/firmware to demand of LLRF from the Accelerator Laboratory in our department</a:t>
            </a:r>
          </a:p>
          <a:p>
            <a:pPr marL="742950" lvl="1" indent="-285750">
              <a:buFont typeface="Arial" panose="020B0604020202020204" pitchFamily="34" charset="0"/>
              <a:buChar char="•"/>
            </a:pPr>
            <a:r>
              <a:rPr lang="en-US" altLang="zh-CN" dirty="0">
                <a:latin typeface="Times New Roman" panose="02020603050405020304" pitchFamily="18" charset="0"/>
                <a:ea typeface="宋体" panose="02010600030101010101" pitchFamily="2" charset="-122"/>
                <a:cs typeface="Times New Roman" panose="02020603050405020304" pitchFamily="18" charset="0"/>
              </a:rPr>
              <a:t>Development of Low-Level RF system for VHF electron gun test platform in Tsinghua University</a:t>
            </a:r>
          </a:p>
          <a:p>
            <a:pPr marL="742950" lvl="1" indent="-285750">
              <a:buFont typeface="Arial" panose="020B0604020202020204" pitchFamily="34" charset="0"/>
              <a:buChar char="•"/>
            </a:pPr>
            <a:r>
              <a:rPr lang="en-US" altLang="zh-CN" dirty="0">
                <a:latin typeface="Times New Roman" panose="02020603050405020304" pitchFamily="18" charset="0"/>
                <a:ea typeface="宋体" panose="02010600030101010101" pitchFamily="2" charset="-122"/>
                <a:cs typeface="Times New Roman" panose="02020603050405020304" pitchFamily="18" charset="0"/>
              </a:rPr>
              <a:t>LLRF is implemented based on the ZYNQ module as same as the readout electronics for Dark Matter and Neutrino related experiments</a:t>
            </a:r>
          </a:p>
          <a:p>
            <a:pPr marL="742950" lvl="1" indent="-285750">
              <a:buFont typeface="Arial" panose="020B0604020202020204" pitchFamily="34" charset="0"/>
              <a:buChar char="•"/>
            </a:pPr>
            <a:r>
              <a:rPr lang="en-US" altLang="zh-CN"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Amplitude stability: 0.0041%</a:t>
            </a:r>
          </a:p>
          <a:p>
            <a:pPr marL="742950" lvl="1" indent="-285750">
              <a:buFont typeface="Arial" panose="020B0604020202020204" pitchFamily="34" charset="0"/>
              <a:buChar char="•"/>
            </a:pPr>
            <a:r>
              <a:rPr lang="en-US" altLang="zh-CN"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Phase stability: 3.01 fs, 0.0014 degrees</a:t>
            </a:r>
          </a:p>
        </p:txBody>
      </p:sp>
      <p:pic>
        <p:nvPicPr>
          <p:cNvPr id="7" name="图片 6"/>
          <p:cNvPicPr/>
          <p:nvPr/>
        </p:nvPicPr>
        <p:blipFill>
          <a:blip r:embed="rId3">
            <a:extLst>
              <a:ext uri="{28A0092B-C50C-407E-A947-70E740481C1C}">
                <a14:useLocalDpi xmlns:a14="http://schemas.microsoft.com/office/drawing/2010/main" val="0"/>
              </a:ext>
            </a:extLst>
          </a:blip>
          <a:srcRect/>
          <a:stretch>
            <a:fillRect/>
          </a:stretch>
        </p:blipFill>
        <p:spPr bwMode="auto">
          <a:xfrm>
            <a:off x="7336589" y="778242"/>
            <a:ext cx="4855411" cy="4002171"/>
          </a:xfrm>
          <a:prstGeom prst="rect">
            <a:avLst/>
          </a:prstGeom>
          <a:noFill/>
        </p:spPr>
      </p:pic>
      <p:pic>
        <p:nvPicPr>
          <p:cNvPr id="8" name="图片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6050" y="4074530"/>
            <a:ext cx="2968250" cy="2646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2201" y="4780413"/>
            <a:ext cx="5007728" cy="2086554"/>
          </a:xfrm>
          <a:prstGeom prst="rect">
            <a:avLst/>
          </a:prstGeom>
        </p:spPr>
      </p:pic>
      <p:pic>
        <p:nvPicPr>
          <p:cNvPr id="10" name="图片 9"/>
          <p:cNvPicPr>
            <a:picLocks noChangeAspect="1"/>
          </p:cNvPicPr>
          <p:nvPr/>
        </p:nvPicPr>
        <p:blipFill>
          <a:blip r:embed="rId6"/>
          <a:stretch>
            <a:fillRect/>
          </a:stretch>
        </p:blipFill>
        <p:spPr>
          <a:xfrm>
            <a:off x="8465803" y="4780487"/>
            <a:ext cx="3260124" cy="2086480"/>
          </a:xfrm>
          <a:prstGeom prst="rect">
            <a:avLst/>
          </a:prstGeom>
        </p:spPr>
      </p:pic>
    </p:spTree>
    <p:extLst>
      <p:ext uri="{BB962C8B-B14F-4D97-AF65-F5344CB8AC3E}">
        <p14:creationId xmlns:p14="http://schemas.microsoft.com/office/powerpoint/2010/main" val="27082689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C28EF05F-7CD3-473C-B0C7-34AD733DCAD5}" type="slidenum">
              <a:rPr lang="zh-CN" altLang="en-US" smtClean="0"/>
              <a:t>7</a:t>
            </a:fld>
            <a:endParaRPr lang="zh-CN" altLang="en-US"/>
          </a:p>
        </p:txBody>
      </p:sp>
      <p:cxnSp>
        <p:nvCxnSpPr>
          <p:cNvPr id="3" name="直接连接符 2"/>
          <p:cNvCxnSpPr/>
          <p:nvPr/>
        </p:nvCxnSpPr>
        <p:spPr>
          <a:xfrm>
            <a:off x="212436" y="720439"/>
            <a:ext cx="11628582" cy="0"/>
          </a:xfrm>
          <a:prstGeom prst="line">
            <a:avLst/>
          </a:prstGeom>
          <a:ln w="38100">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4" name="标题 1"/>
          <p:cNvSpPr txBox="1">
            <a:spLocks/>
          </p:cNvSpPr>
          <p:nvPr/>
        </p:nvSpPr>
        <p:spPr>
          <a:xfrm>
            <a:off x="1117599" y="22173"/>
            <a:ext cx="9818255" cy="757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3200" b="1" dirty="0">
                <a:cs typeface="Times New Roman" panose="02020603050405020304" pitchFamily="18" charset="0"/>
              </a:rPr>
              <a:t>Motivation</a:t>
            </a:r>
            <a:endParaRPr lang="zh-CN" altLang="en-US" sz="3200" b="1" dirty="0">
              <a:cs typeface="Times New Roman" panose="02020603050405020304" pitchFamily="18" charset="0"/>
            </a:endParaRPr>
          </a:p>
        </p:txBody>
      </p:sp>
      <p:sp>
        <p:nvSpPr>
          <p:cNvPr id="7" name="文本框 6"/>
          <p:cNvSpPr txBox="1"/>
          <p:nvPr/>
        </p:nvSpPr>
        <p:spPr>
          <a:xfrm>
            <a:off x="0" y="997903"/>
            <a:ext cx="7627620" cy="2708434"/>
          </a:xfrm>
          <a:prstGeom prst="rect">
            <a:avLst/>
          </a:prstGeom>
          <a:noFill/>
        </p:spPr>
        <p:txBody>
          <a:bodyPr wrap="square" rtlCol="0">
            <a:spAutoFit/>
          </a:bodyPr>
          <a:lstStyle/>
          <a:p>
            <a:pPr marL="285750" indent="-285750">
              <a:buFont typeface="Arial" panose="020B0604020202020204" pitchFamily="34" charset="0"/>
              <a:buChar char="•"/>
            </a:pPr>
            <a:r>
              <a:rPr lang="en-US" altLang="zh-CN" sz="2000" b="1" dirty="0">
                <a:latin typeface="Times New Roman" panose="02020603050405020304" pitchFamily="18" charset="0"/>
                <a:ea typeface="宋体" panose="02010600030101010101" pitchFamily="2" charset="-122"/>
                <a:cs typeface="Times New Roman" panose="02020603050405020304" pitchFamily="18" charset="0"/>
              </a:rPr>
              <a:t>A more dedicated Platform for LLRF/BPM is preferred.</a:t>
            </a:r>
          </a:p>
          <a:p>
            <a:pPr marL="285750" indent="-285750">
              <a:buFont typeface="Arial" panose="020B0604020202020204" pitchFamily="34" charset="0"/>
              <a:buChar char="•"/>
            </a:pPr>
            <a:r>
              <a:rPr lang="en-US" altLang="zh-CN" sz="2000" b="1" dirty="0">
                <a:latin typeface="Times New Roman" panose="02020603050405020304" pitchFamily="18" charset="0"/>
                <a:ea typeface="宋体" panose="02010600030101010101" pitchFamily="2" charset="-122"/>
                <a:cs typeface="Times New Roman" panose="02020603050405020304" pitchFamily="18" charset="0"/>
              </a:rPr>
              <a:t>Some advanced and demonstrated technology and architecture are preferred.</a:t>
            </a:r>
          </a:p>
          <a:p>
            <a:pPr marL="285750" indent="-285750">
              <a:buFont typeface="Arial" panose="020B0604020202020204" pitchFamily="34" charset="0"/>
              <a:buChar char="•"/>
            </a:pPr>
            <a:r>
              <a:rPr lang="en-US" altLang="zh-CN" sz="2000" b="1" dirty="0">
                <a:latin typeface="Times New Roman" panose="02020603050405020304" pitchFamily="18" charset="0"/>
                <a:ea typeface="宋体" panose="02010600030101010101" pitchFamily="2" charset="-122"/>
                <a:cs typeface="Times New Roman" panose="02020603050405020304" pitchFamily="18" charset="0"/>
              </a:rPr>
              <a:t>In the future</a:t>
            </a:r>
          </a:p>
          <a:p>
            <a:pPr marL="742950" lvl="1" indent="-285750">
              <a:buFont typeface="Arial" panose="020B0604020202020204" pitchFamily="34" charset="0"/>
              <a:buChar char="•"/>
            </a:pPr>
            <a:r>
              <a:rPr lang="en-US" altLang="zh-CN" dirty="0">
                <a:latin typeface="Times New Roman" panose="02020603050405020304" pitchFamily="18" charset="0"/>
                <a:ea typeface="宋体" panose="02010600030101010101" pitchFamily="2" charset="-122"/>
                <a:cs typeface="Times New Roman" panose="02020603050405020304" pitchFamily="18" charset="0"/>
              </a:rPr>
              <a:t>More channels (such as 200 LLRF modules)</a:t>
            </a:r>
          </a:p>
          <a:p>
            <a:pPr marL="742950" lvl="1" indent="-285750">
              <a:buFont typeface="Arial" panose="020B0604020202020204" pitchFamily="34" charset="0"/>
              <a:buChar char="•"/>
            </a:pPr>
            <a:r>
              <a:rPr lang="en-US" altLang="zh-CN" dirty="0">
                <a:latin typeface="Times New Roman" panose="02020603050405020304" pitchFamily="18" charset="0"/>
                <a:ea typeface="宋体" panose="02010600030101010101" pitchFamily="2" charset="-122"/>
                <a:cs typeface="Times New Roman" panose="02020603050405020304" pitchFamily="18" charset="0"/>
              </a:rPr>
              <a:t>Higher readout and data exchange bandwidth (up to 25/100Gbps)</a:t>
            </a:r>
          </a:p>
          <a:p>
            <a:pPr marL="742950" lvl="1" indent="-285750">
              <a:buFont typeface="Arial" panose="020B0604020202020204" pitchFamily="34" charset="0"/>
              <a:buChar char="•"/>
            </a:pPr>
            <a:r>
              <a:rPr lang="en-US" altLang="zh-CN" dirty="0">
                <a:latin typeface="Times New Roman" panose="02020603050405020304" pitchFamily="18" charset="0"/>
                <a:ea typeface="宋体" panose="02010600030101010101" pitchFamily="2" charset="-122"/>
                <a:cs typeface="Times New Roman" panose="02020603050405020304" pitchFamily="18" charset="0"/>
              </a:rPr>
              <a:t>Higher sampling rate and sampling accuracy (1GSPS/16-Bit)</a:t>
            </a:r>
          </a:p>
          <a:p>
            <a:pPr marL="742950" lvl="1" indent="-285750">
              <a:buFont typeface="Arial" panose="020B0604020202020204" pitchFamily="34" charset="0"/>
              <a:buChar char="•"/>
            </a:pPr>
            <a:r>
              <a:rPr lang="en-US" altLang="zh-CN" dirty="0">
                <a:latin typeface="Times New Roman" panose="02020603050405020304" pitchFamily="18" charset="0"/>
                <a:ea typeface="宋体" panose="02010600030101010101" pitchFamily="2" charset="-122"/>
                <a:cs typeface="Times New Roman" panose="02020603050405020304" pitchFamily="18" charset="0"/>
              </a:rPr>
              <a:t>Clock synchronization</a:t>
            </a:r>
          </a:p>
          <a:p>
            <a:pPr marL="742950" lvl="1" indent="-285750">
              <a:buFont typeface="Arial" panose="020B0604020202020204" pitchFamily="34" charset="0"/>
              <a:buChar char="•"/>
            </a:pPr>
            <a:r>
              <a:rPr lang="en-US" altLang="zh-CN" dirty="0">
                <a:latin typeface="Times New Roman" panose="02020603050405020304" pitchFamily="18" charset="0"/>
                <a:ea typeface="宋体" panose="02010600030101010101" pitchFamily="2" charset="-122"/>
                <a:cs typeface="Times New Roman" panose="02020603050405020304" pitchFamily="18" charset="0"/>
              </a:rPr>
              <a:t>A more flexible test/verify platform for ADC/DAC and RF sub-system</a:t>
            </a: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7716966" y="1321475"/>
            <a:ext cx="4385917" cy="5400000"/>
          </a:xfrm>
          <a:prstGeom prst="rect">
            <a:avLst/>
          </a:prstGeom>
        </p:spPr>
      </p:pic>
      <p:graphicFrame>
        <p:nvGraphicFramePr>
          <p:cNvPr id="11" name="表格 10"/>
          <p:cNvGraphicFramePr>
            <a:graphicFrameLocks noGrp="1"/>
          </p:cNvGraphicFramePr>
          <p:nvPr>
            <p:extLst>
              <p:ext uri="{D42A27DB-BD31-4B8C-83A1-F6EECF244321}">
                <p14:modId xmlns:p14="http://schemas.microsoft.com/office/powerpoint/2010/main" val="874147797"/>
              </p:ext>
            </p:extLst>
          </p:nvPr>
        </p:nvGraphicFramePr>
        <p:xfrm>
          <a:off x="45720" y="4260799"/>
          <a:ext cx="7526891" cy="2468880"/>
        </p:xfrm>
        <a:graphic>
          <a:graphicData uri="http://schemas.openxmlformats.org/drawingml/2006/table">
            <a:tbl>
              <a:tblPr firstRow="1" bandRow="1">
                <a:tableStyleId>{5C22544A-7EE6-4342-B048-85BDC9FD1C3A}</a:tableStyleId>
              </a:tblPr>
              <a:tblGrid>
                <a:gridCol w="1370662">
                  <a:extLst>
                    <a:ext uri="{9D8B030D-6E8A-4147-A177-3AD203B41FA5}">
                      <a16:colId xmlns:a16="http://schemas.microsoft.com/office/drawing/2014/main" val="1556938327"/>
                    </a:ext>
                  </a:extLst>
                </a:gridCol>
                <a:gridCol w="1332566">
                  <a:extLst>
                    <a:ext uri="{9D8B030D-6E8A-4147-A177-3AD203B41FA5}">
                      <a16:colId xmlns:a16="http://schemas.microsoft.com/office/drawing/2014/main" val="3280544117"/>
                    </a:ext>
                  </a:extLst>
                </a:gridCol>
                <a:gridCol w="1402242">
                  <a:extLst>
                    <a:ext uri="{9D8B030D-6E8A-4147-A177-3AD203B41FA5}">
                      <a16:colId xmlns:a16="http://schemas.microsoft.com/office/drawing/2014/main" val="332095840"/>
                    </a:ext>
                  </a:extLst>
                </a:gridCol>
                <a:gridCol w="1079987">
                  <a:extLst>
                    <a:ext uri="{9D8B030D-6E8A-4147-A177-3AD203B41FA5}">
                      <a16:colId xmlns:a16="http://schemas.microsoft.com/office/drawing/2014/main" val="1473156635"/>
                    </a:ext>
                  </a:extLst>
                </a:gridCol>
                <a:gridCol w="1072583">
                  <a:extLst>
                    <a:ext uri="{9D8B030D-6E8A-4147-A177-3AD203B41FA5}">
                      <a16:colId xmlns:a16="http://schemas.microsoft.com/office/drawing/2014/main" val="3166551677"/>
                    </a:ext>
                  </a:extLst>
                </a:gridCol>
                <a:gridCol w="1268851">
                  <a:extLst>
                    <a:ext uri="{9D8B030D-6E8A-4147-A177-3AD203B41FA5}">
                      <a16:colId xmlns:a16="http://schemas.microsoft.com/office/drawing/2014/main" val="803822388"/>
                    </a:ext>
                  </a:extLst>
                </a:gridCol>
              </a:tblGrid>
              <a:tr h="370840">
                <a:tc>
                  <a:txBody>
                    <a:bodyPr/>
                    <a:lstStyle/>
                    <a:p>
                      <a:pPr algn="ctr"/>
                      <a:endParaRPr lang="zh-CN" altLang="en-US" dirty="0"/>
                    </a:p>
                  </a:txBody>
                  <a:tcPr anchor="ctr"/>
                </a:tc>
                <a:tc>
                  <a:txBody>
                    <a:bodyPr/>
                    <a:lstStyle/>
                    <a:p>
                      <a:pPr algn="ctr"/>
                      <a:r>
                        <a:rPr lang="en-US" altLang="zh-CN" dirty="0"/>
                        <a:t>GTY</a:t>
                      </a:r>
                    </a:p>
                    <a:p>
                      <a:pPr algn="ctr"/>
                      <a:r>
                        <a:rPr lang="en-US" altLang="zh-CN"/>
                        <a:t>(32.75Gbps</a:t>
                      </a:r>
                      <a:r>
                        <a:rPr lang="en-US" altLang="zh-CN" dirty="0"/>
                        <a:t>)</a:t>
                      </a:r>
                      <a:endParaRPr lang="zh-CN" altLang="en-US" dirty="0"/>
                    </a:p>
                  </a:txBody>
                  <a:tcPr anchor="ctr"/>
                </a:tc>
                <a:tc>
                  <a:txBody>
                    <a:bodyPr/>
                    <a:lstStyle/>
                    <a:p>
                      <a:pPr algn="ctr"/>
                      <a:r>
                        <a:rPr lang="en-US" altLang="zh-CN" dirty="0"/>
                        <a:t>GTH</a:t>
                      </a:r>
                    </a:p>
                    <a:p>
                      <a:pPr algn="ctr"/>
                      <a:r>
                        <a:rPr lang="zh-CN" altLang="en-US" dirty="0"/>
                        <a:t>（</a:t>
                      </a:r>
                      <a:r>
                        <a:rPr lang="en-US" altLang="zh-CN" dirty="0"/>
                        <a:t>16.3Gbps</a:t>
                      </a:r>
                      <a:r>
                        <a:rPr lang="zh-CN" altLang="en-US" dirty="0"/>
                        <a:t>）</a:t>
                      </a:r>
                    </a:p>
                  </a:txBody>
                  <a:tcPr anchor="ctr"/>
                </a:tc>
                <a:tc>
                  <a:txBody>
                    <a:bodyPr/>
                    <a:lstStyle/>
                    <a:p>
                      <a:pPr algn="ctr"/>
                      <a:r>
                        <a:rPr lang="en-US" altLang="zh-CN" dirty="0"/>
                        <a:t>DSP Slice</a:t>
                      </a:r>
                      <a:endParaRPr lang="zh-CN" altLang="en-US" dirty="0"/>
                    </a:p>
                  </a:txBody>
                  <a:tcPr anchor="ctr"/>
                </a:tc>
                <a:tc>
                  <a:txBody>
                    <a:bodyPr/>
                    <a:lstStyle/>
                    <a:p>
                      <a:pPr algn="ctr"/>
                      <a:r>
                        <a:rPr lang="en-US" altLang="zh-CN" dirty="0"/>
                        <a:t>LUTs (k)</a:t>
                      </a:r>
                      <a:endParaRPr lang="zh-CN" altLang="en-US" dirty="0"/>
                    </a:p>
                  </a:txBody>
                  <a:tcPr anchor="ctr"/>
                </a:tc>
                <a:tc>
                  <a:txBody>
                    <a:bodyPr/>
                    <a:lstStyle/>
                    <a:p>
                      <a:pPr algn="ctr"/>
                      <a:r>
                        <a:rPr lang="en-US" altLang="zh-CN" dirty="0"/>
                        <a:t>DDR</a:t>
                      </a:r>
                      <a:endParaRPr lang="zh-CN" altLang="en-US" dirty="0"/>
                    </a:p>
                  </a:txBody>
                  <a:tcPr anchor="ctr"/>
                </a:tc>
                <a:extLst>
                  <a:ext uri="{0D108BD9-81ED-4DB2-BD59-A6C34878D82A}">
                    <a16:rowId xmlns:a16="http://schemas.microsoft.com/office/drawing/2014/main" val="539655466"/>
                  </a:ext>
                </a:extLst>
              </a:tr>
              <a:tr h="370840">
                <a:tc>
                  <a:txBody>
                    <a:bodyPr/>
                    <a:lstStyle/>
                    <a:p>
                      <a:pPr algn="ctr"/>
                      <a:r>
                        <a:rPr lang="en-US" altLang="zh-CN" dirty="0" err="1"/>
                        <a:t>Kintex</a:t>
                      </a:r>
                      <a:r>
                        <a:rPr lang="en-US" altLang="zh-CN" dirty="0"/>
                        <a:t> </a:t>
                      </a:r>
                      <a:r>
                        <a:rPr lang="en-US" altLang="zh-CN" dirty="0" err="1"/>
                        <a:t>UltraSCALE</a:t>
                      </a:r>
                      <a:r>
                        <a:rPr lang="en-US" altLang="zh-CN" dirty="0"/>
                        <a:t> KU060</a:t>
                      </a:r>
                      <a:endParaRPr lang="zh-CN" altLang="en-US" dirty="0"/>
                    </a:p>
                  </a:txBody>
                  <a:tcPr anchor="ctr"/>
                </a:tc>
                <a:tc>
                  <a:txBody>
                    <a:bodyPr/>
                    <a:lstStyle/>
                    <a:p>
                      <a:pPr algn="ctr"/>
                      <a:r>
                        <a:rPr lang="en-US" altLang="zh-CN" dirty="0"/>
                        <a:t>--</a:t>
                      </a:r>
                      <a:endParaRPr lang="zh-CN" altLang="en-US" dirty="0"/>
                    </a:p>
                  </a:txBody>
                  <a:tcPr anchor="ctr"/>
                </a:tc>
                <a:tc>
                  <a:txBody>
                    <a:bodyPr/>
                    <a:lstStyle/>
                    <a:p>
                      <a:pPr algn="ctr"/>
                      <a:r>
                        <a:rPr lang="en-US" altLang="zh-CN" dirty="0"/>
                        <a:t>28</a:t>
                      </a:r>
                      <a:endParaRPr lang="zh-CN" altLang="en-US" dirty="0"/>
                    </a:p>
                  </a:txBody>
                  <a:tcPr anchor="ctr"/>
                </a:tc>
                <a:tc>
                  <a:txBody>
                    <a:bodyPr/>
                    <a:lstStyle/>
                    <a:p>
                      <a:pPr algn="ctr"/>
                      <a:r>
                        <a:rPr lang="en-US" altLang="zh-CN" dirty="0"/>
                        <a:t>2760</a:t>
                      </a:r>
                      <a:endParaRPr lang="zh-CN" altLang="en-US" dirty="0"/>
                    </a:p>
                  </a:txBody>
                  <a:tcPr anchor="ctr"/>
                </a:tc>
                <a:tc>
                  <a:txBody>
                    <a:bodyPr/>
                    <a:lstStyle/>
                    <a:p>
                      <a:pPr algn="ctr"/>
                      <a:r>
                        <a:rPr lang="en-US" altLang="zh-CN" dirty="0"/>
                        <a:t>331.68</a:t>
                      </a:r>
                      <a:endParaRPr lang="zh-CN" altLang="en-US" dirty="0"/>
                    </a:p>
                  </a:txBody>
                  <a:tcPr anchor="ctr"/>
                </a:tc>
                <a:tc>
                  <a:txBody>
                    <a:bodyPr/>
                    <a:lstStyle/>
                    <a:p>
                      <a:pPr algn="ctr"/>
                      <a:r>
                        <a:rPr lang="en-US" altLang="zh-CN" dirty="0"/>
                        <a:t>DDR4</a:t>
                      </a:r>
                    </a:p>
                    <a:p>
                      <a:pPr algn="ctr"/>
                      <a:r>
                        <a:rPr lang="en-US" altLang="zh-CN" dirty="0"/>
                        <a:t>2400MHz</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dirty="0"/>
                        <a:t>19.2GB/s</a:t>
                      </a:r>
                      <a:endParaRPr lang="zh-CN" altLang="en-US" dirty="0"/>
                    </a:p>
                  </a:txBody>
                  <a:tcPr anchor="ctr"/>
                </a:tc>
                <a:extLst>
                  <a:ext uri="{0D108BD9-81ED-4DB2-BD59-A6C34878D82A}">
                    <a16:rowId xmlns:a16="http://schemas.microsoft.com/office/drawing/2014/main" val="4224565497"/>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dirty="0"/>
                        <a:t>Vertex </a:t>
                      </a:r>
                      <a:r>
                        <a:rPr lang="en-US" altLang="zh-CN" dirty="0" err="1"/>
                        <a:t>UltraSCALE</a:t>
                      </a:r>
                      <a:r>
                        <a:rPr lang="en-US" altLang="zh-CN" dirty="0"/>
                        <a:t>+ VU37P</a:t>
                      </a:r>
                      <a:endParaRPr lang="zh-CN" altLang="en-US" dirty="0"/>
                    </a:p>
                  </a:txBody>
                  <a:tcPr anchor="ctr"/>
                </a:tc>
                <a:tc>
                  <a:txBody>
                    <a:bodyPr/>
                    <a:lstStyle/>
                    <a:p>
                      <a:pPr algn="ctr"/>
                      <a:r>
                        <a:rPr lang="en-US" altLang="zh-CN" dirty="0"/>
                        <a:t>96</a:t>
                      </a:r>
                      <a:endParaRPr lang="zh-CN" altLang="en-US" dirty="0"/>
                    </a:p>
                  </a:txBody>
                  <a:tcPr anchor="ctr"/>
                </a:tc>
                <a:tc>
                  <a:txBody>
                    <a:bodyPr/>
                    <a:lstStyle/>
                    <a:p>
                      <a:pPr algn="ctr"/>
                      <a:r>
                        <a:rPr lang="en-US" altLang="zh-CN" dirty="0"/>
                        <a:t>--</a:t>
                      </a:r>
                      <a:endParaRPr lang="zh-CN" altLang="en-US" dirty="0"/>
                    </a:p>
                  </a:txBody>
                  <a:tcPr anchor="ctr"/>
                </a:tc>
                <a:tc>
                  <a:txBody>
                    <a:bodyPr/>
                    <a:lstStyle/>
                    <a:p>
                      <a:pPr algn="ctr"/>
                      <a:r>
                        <a:rPr lang="en-US" altLang="zh-CN" dirty="0"/>
                        <a:t>9024</a:t>
                      </a:r>
                      <a:endParaRPr lang="zh-CN" altLang="en-US" dirty="0"/>
                    </a:p>
                  </a:txBody>
                  <a:tcPr anchor="ctr"/>
                </a:tc>
                <a:tc>
                  <a:txBody>
                    <a:bodyPr/>
                    <a:lstStyle/>
                    <a:p>
                      <a:pPr algn="ctr"/>
                      <a:r>
                        <a:rPr lang="en-US" altLang="zh-CN" dirty="0"/>
                        <a:t>1340</a:t>
                      </a:r>
                      <a:endParaRPr lang="zh-CN" altLang="en-US" dirty="0"/>
                    </a:p>
                  </a:txBody>
                  <a:tcPr anchor="ctr"/>
                </a:tc>
                <a:tc>
                  <a:txBody>
                    <a:bodyPr/>
                    <a:lstStyle/>
                    <a:p>
                      <a:pPr algn="ctr"/>
                      <a:r>
                        <a:rPr lang="en-US" altLang="zh-CN" dirty="0"/>
                        <a:t>HBM (8GB)</a:t>
                      </a:r>
                    </a:p>
                    <a:p>
                      <a:pPr algn="ctr"/>
                      <a:r>
                        <a:rPr lang="en-US" altLang="zh-CN" dirty="0"/>
                        <a:t>460GB/s</a:t>
                      </a:r>
                      <a:endParaRPr lang="zh-CN" altLang="en-US" dirty="0"/>
                    </a:p>
                  </a:txBody>
                  <a:tcPr anchor="ctr"/>
                </a:tc>
                <a:extLst>
                  <a:ext uri="{0D108BD9-81ED-4DB2-BD59-A6C34878D82A}">
                    <a16:rowId xmlns:a16="http://schemas.microsoft.com/office/drawing/2014/main" val="574759404"/>
                  </a:ext>
                </a:extLst>
              </a:tr>
            </a:tbl>
          </a:graphicData>
        </a:graphic>
      </p:graphicFrame>
    </p:spTree>
    <p:extLst>
      <p:ext uri="{BB962C8B-B14F-4D97-AF65-F5344CB8AC3E}">
        <p14:creationId xmlns:p14="http://schemas.microsoft.com/office/powerpoint/2010/main" val="14312517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C28EF05F-7CD3-473C-B0C7-34AD733DCAD5}" type="slidenum">
              <a:rPr lang="zh-CN" altLang="en-US" smtClean="0"/>
              <a:t>8</a:t>
            </a:fld>
            <a:endParaRPr lang="zh-CN" altLang="en-US"/>
          </a:p>
        </p:txBody>
      </p:sp>
      <p:cxnSp>
        <p:nvCxnSpPr>
          <p:cNvPr id="3" name="直接连接符 2"/>
          <p:cNvCxnSpPr/>
          <p:nvPr/>
        </p:nvCxnSpPr>
        <p:spPr>
          <a:xfrm>
            <a:off x="0" y="703028"/>
            <a:ext cx="12192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标题 1"/>
          <p:cNvSpPr txBox="1">
            <a:spLocks/>
          </p:cNvSpPr>
          <p:nvPr/>
        </p:nvSpPr>
        <p:spPr>
          <a:xfrm>
            <a:off x="0" y="7483"/>
            <a:ext cx="12174637" cy="7030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微软雅黑" panose="020B0503020204020204" pitchFamily="34" charset="-122"/>
                <a:ea typeface="微软雅黑" panose="020B0503020204020204" pitchFamily="34" charset="-122"/>
                <a:cs typeface="+mj-cs"/>
              </a:defRPr>
            </a:lvl1pPr>
          </a:lstStyle>
          <a:p>
            <a:pPr lvl="0">
              <a:defRPr/>
            </a:pPr>
            <a:r>
              <a:rPr lang="en-US" altLang="zh-CN" dirty="0">
                <a:solidFill>
                  <a:sysClr val="windowText" lastClr="000000"/>
                </a:solidFill>
              </a:rPr>
              <a:t>2. The architecture of SHIP4LLRF</a:t>
            </a:r>
          </a:p>
        </p:txBody>
      </p:sp>
      <p:pic>
        <p:nvPicPr>
          <p:cNvPr id="5" name="图片 4"/>
          <p:cNvPicPr>
            <a:picLocks noChangeAspect="1"/>
          </p:cNvPicPr>
          <p:nvPr/>
        </p:nvPicPr>
        <p:blipFill>
          <a:blip r:embed="rId3"/>
          <a:stretch>
            <a:fillRect/>
          </a:stretch>
        </p:blipFill>
        <p:spPr>
          <a:xfrm>
            <a:off x="6979920" y="786710"/>
            <a:ext cx="4860000" cy="5988308"/>
          </a:xfrm>
          <a:prstGeom prst="rect">
            <a:avLst/>
          </a:prstGeom>
        </p:spPr>
      </p:pic>
      <p:sp>
        <p:nvSpPr>
          <p:cNvPr id="6" name="文本框 5"/>
          <p:cNvSpPr txBox="1"/>
          <p:nvPr/>
        </p:nvSpPr>
        <p:spPr>
          <a:xfrm>
            <a:off x="213360" y="750735"/>
            <a:ext cx="6985000" cy="249299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CN" sz="2000" b="1" dirty="0">
                <a:latin typeface="Times New Roman" panose="02020603050405020304" pitchFamily="18" charset="0"/>
                <a:ea typeface="宋体" panose="02010600030101010101" pitchFamily="2" charset="-122"/>
                <a:cs typeface="Times New Roman" panose="02020603050405020304" pitchFamily="18" charset="0"/>
              </a:rPr>
              <a:t>Basic</a:t>
            </a:r>
          </a:p>
          <a:p>
            <a:pPr marL="742950" lvl="1" indent="-285750">
              <a:buFont typeface="Arial" panose="020B0604020202020204" pitchFamily="34" charset="0"/>
              <a:buChar char="•"/>
            </a:pPr>
            <a:r>
              <a:rPr lang="en-US" altLang="zh-CN" dirty="0">
                <a:latin typeface="Times New Roman" panose="02020603050405020304" pitchFamily="18" charset="0"/>
                <a:ea typeface="宋体" panose="02010600030101010101" pitchFamily="2" charset="-122"/>
                <a:cs typeface="Times New Roman" panose="02020603050405020304" pitchFamily="18" charset="0"/>
              </a:rPr>
              <a:t>FMC mezzanine card + FPGA carrier board</a:t>
            </a:r>
          </a:p>
          <a:p>
            <a:pPr marL="742950" lvl="1" indent="-285750">
              <a:buFont typeface="Arial" panose="020B0604020202020204" pitchFamily="34" charset="0"/>
              <a:buChar char="•"/>
            </a:pPr>
            <a:r>
              <a:rPr lang="en-US" altLang="zh-CN" dirty="0" err="1">
                <a:latin typeface="Times New Roman" panose="02020603050405020304" pitchFamily="18" charset="0"/>
                <a:ea typeface="宋体" panose="02010600030101010101" pitchFamily="2" charset="-122"/>
                <a:cs typeface="Times New Roman" panose="02020603050405020304" pitchFamily="18" charset="0"/>
              </a:rPr>
              <a:t>Kintex</a:t>
            </a:r>
            <a:r>
              <a:rPr lang="en-US" altLang="zh-CN"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dirty="0" err="1">
                <a:latin typeface="Times New Roman" panose="02020603050405020304" pitchFamily="18" charset="0"/>
                <a:ea typeface="宋体" panose="02010600030101010101" pitchFamily="2" charset="-122"/>
                <a:cs typeface="Times New Roman" panose="02020603050405020304" pitchFamily="18" charset="0"/>
              </a:rPr>
              <a:t>Ultrascale</a:t>
            </a:r>
            <a:r>
              <a:rPr lang="en-US" altLang="zh-CN" dirty="0">
                <a:latin typeface="Times New Roman" panose="02020603050405020304" pitchFamily="18" charset="0"/>
                <a:ea typeface="宋体" panose="02010600030101010101" pitchFamily="2" charset="-122"/>
                <a:cs typeface="Times New Roman" panose="02020603050405020304" pitchFamily="18" charset="0"/>
              </a:rPr>
              <a:t> KU060</a:t>
            </a:r>
          </a:p>
          <a:p>
            <a:pPr marL="742950" lvl="1" indent="-285750">
              <a:buFont typeface="Arial" panose="020B0604020202020204" pitchFamily="34" charset="0"/>
              <a:buChar char="•"/>
            </a:pPr>
            <a:r>
              <a:rPr lang="en-US" altLang="zh-CN" dirty="0">
                <a:latin typeface="Times New Roman" panose="02020603050405020304" pitchFamily="18" charset="0"/>
                <a:ea typeface="宋体" panose="02010600030101010101" pitchFamily="2" charset="-122"/>
                <a:cs typeface="Times New Roman" panose="02020603050405020304" pitchFamily="18" charset="0"/>
              </a:rPr>
              <a:t>LMK04828 jitter cleaner for JESD204B subclass 1</a:t>
            </a:r>
          </a:p>
          <a:p>
            <a:pPr marL="742950" lvl="1" indent="-285750">
              <a:buFont typeface="Arial" panose="020B0604020202020204" pitchFamily="34" charset="0"/>
              <a:buChar char="•"/>
            </a:pPr>
            <a:r>
              <a:rPr lang="en-US" altLang="zh-CN" dirty="0">
                <a:latin typeface="Times New Roman" panose="02020603050405020304" pitchFamily="18" charset="0"/>
                <a:ea typeface="宋体" panose="02010600030101010101" pitchFamily="2" charset="-122"/>
                <a:cs typeface="Times New Roman" panose="02020603050405020304" pitchFamily="18" charset="0"/>
              </a:rPr>
              <a:t>2×FMC connectors</a:t>
            </a:r>
          </a:p>
          <a:p>
            <a:pPr marL="742950" lvl="1" indent="-285750">
              <a:buFont typeface="Arial" panose="020B0604020202020204" pitchFamily="34" charset="0"/>
              <a:buChar char="•"/>
            </a:pPr>
            <a:r>
              <a:rPr lang="en-US" altLang="zh-CN" dirty="0">
                <a:latin typeface="Times New Roman" panose="02020603050405020304" pitchFamily="18" charset="0"/>
                <a:ea typeface="宋体" panose="02010600030101010101" pitchFamily="2" charset="-122"/>
                <a:cs typeface="Times New Roman" panose="02020603050405020304" pitchFamily="18" charset="0"/>
              </a:rPr>
              <a:t>4GB 64-bit DDR4 SDRAM</a:t>
            </a:r>
          </a:p>
          <a:p>
            <a:pPr marL="742950" lvl="1" indent="-285750">
              <a:buFont typeface="Arial" panose="020B0604020202020204" pitchFamily="34" charset="0"/>
              <a:buChar char="•"/>
            </a:pPr>
            <a:r>
              <a:rPr lang="en-US" altLang="zh-CN" dirty="0">
                <a:latin typeface="Times New Roman" panose="02020603050405020304" pitchFamily="18" charset="0"/>
                <a:ea typeface="宋体" panose="02010600030101010101" pitchFamily="2" charset="-122"/>
                <a:cs typeface="Times New Roman" panose="02020603050405020304" pitchFamily="18" charset="0"/>
              </a:rPr>
              <a:t>ZYNQBee2 module based on ZYNQ7010 for Slow Control</a:t>
            </a:r>
          </a:p>
          <a:p>
            <a:pPr marL="742950" lvl="1" indent="-285750">
              <a:buFont typeface="Arial" panose="020B0604020202020204" pitchFamily="34" charset="0"/>
              <a:buChar char="•"/>
            </a:pPr>
            <a:r>
              <a:rPr lang="en-US" altLang="zh-CN" dirty="0">
                <a:latin typeface="Times New Roman" panose="02020603050405020304" pitchFamily="18" charset="0"/>
                <a:ea typeface="宋体" panose="02010600030101010101" pitchFamily="2" charset="-122"/>
                <a:cs typeface="Times New Roman" panose="02020603050405020304" pitchFamily="18" charset="0"/>
              </a:rPr>
              <a:t>STM32 for board bring-up</a:t>
            </a:r>
          </a:p>
        </p:txBody>
      </p:sp>
      <p:sp>
        <p:nvSpPr>
          <p:cNvPr id="7" name="文本框 6"/>
          <p:cNvSpPr txBox="1"/>
          <p:nvPr/>
        </p:nvSpPr>
        <p:spPr>
          <a:xfrm>
            <a:off x="213360" y="3296117"/>
            <a:ext cx="6985000" cy="193899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CN" sz="2000" b="1" dirty="0">
                <a:latin typeface="Times New Roman" panose="02020603050405020304" pitchFamily="18" charset="0"/>
                <a:ea typeface="宋体" panose="02010600030101010101" pitchFamily="2" charset="-122"/>
                <a:cs typeface="Times New Roman" panose="02020603050405020304" pitchFamily="18" charset="0"/>
              </a:rPr>
              <a:t>Readout</a:t>
            </a:r>
          </a:p>
          <a:p>
            <a:pPr marL="742950" lvl="1" indent="-285750">
              <a:buFont typeface="Arial" panose="020B0604020202020204" pitchFamily="34" charset="0"/>
              <a:buChar char="•"/>
            </a:pPr>
            <a:r>
              <a:rPr lang="en-US" altLang="zh-CN" dirty="0">
                <a:latin typeface="Times New Roman" panose="02020603050405020304" pitchFamily="18" charset="0"/>
                <a:ea typeface="宋体" panose="02010600030101010101" pitchFamily="2" charset="-122"/>
                <a:cs typeface="Times New Roman" panose="02020603050405020304" pitchFamily="18" charset="0"/>
              </a:rPr>
              <a:t>USB3.0 (read and write speed&gt;2.8Gbps)</a:t>
            </a:r>
          </a:p>
          <a:p>
            <a:pPr marL="742950" lvl="1" indent="-285750">
              <a:buFont typeface="Arial" panose="020B0604020202020204" pitchFamily="34" charset="0"/>
              <a:buChar char="•"/>
            </a:pPr>
            <a:r>
              <a:rPr lang="en-US" altLang="zh-CN" dirty="0">
                <a:latin typeface="Times New Roman" panose="02020603050405020304" pitchFamily="18" charset="0"/>
                <a:ea typeface="宋体" panose="02010600030101010101" pitchFamily="2" charset="-122"/>
                <a:cs typeface="Times New Roman" panose="02020603050405020304" pitchFamily="18" charset="0"/>
              </a:rPr>
              <a:t>8 pairs of GTH high-speed transceiver links on the backplane (16Gbps)</a:t>
            </a:r>
          </a:p>
          <a:p>
            <a:pPr marL="742950" lvl="1" indent="-285750">
              <a:buFont typeface="Arial" panose="020B0604020202020204" pitchFamily="34" charset="0"/>
              <a:buChar char="•"/>
            </a:pPr>
            <a:r>
              <a:rPr lang="en-US" altLang="zh-CN" dirty="0">
                <a:latin typeface="Times New Roman" panose="02020603050405020304" pitchFamily="18" charset="0"/>
                <a:ea typeface="宋体" panose="02010600030101010101" pitchFamily="2" charset="-122"/>
                <a:cs typeface="Times New Roman" panose="02020603050405020304" pitchFamily="18" charset="0"/>
              </a:rPr>
              <a:t>Front panel QSFP interface (40Gbps)</a:t>
            </a:r>
          </a:p>
          <a:p>
            <a:pPr marL="742950" lvl="1" indent="-285750">
              <a:buFont typeface="Arial" panose="020B0604020202020204" pitchFamily="34" charset="0"/>
              <a:buChar char="•"/>
            </a:pPr>
            <a:endParaRPr lang="en-US" altLang="zh-CN"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文本框 7"/>
          <p:cNvSpPr txBox="1"/>
          <p:nvPr/>
        </p:nvSpPr>
        <p:spPr>
          <a:xfrm>
            <a:off x="213360" y="4984840"/>
            <a:ext cx="6985000" cy="166199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CN" sz="2000" b="1" dirty="0">
                <a:latin typeface="Times New Roman" panose="02020603050405020304" pitchFamily="18" charset="0"/>
                <a:ea typeface="宋体" panose="02010600030101010101" pitchFamily="2" charset="-122"/>
                <a:cs typeface="Times New Roman" panose="02020603050405020304" pitchFamily="18" charset="0"/>
              </a:rPr>
              <a:t>Slow control</a:t>
            </a:r>
          </a:p>
          <a:p>
            <a:pPr marL="742950" lvl="1" indent="-285750">
              <a:buFont typeface="Arial" panose="020B0604020202020204" pitchFamily="34" charset="0"/>
              <a:buChar char="•"/>
            </a:pPr>
            <a:r>
              <a:rPr lang="en-US" altLang="zh-CN" dirty="0">
                <a:latin typeface="Times New Roman" panose="02020603050405020304" pitchFamily="18" charset="0"/>
                <a:ea typeface="宋体" panose="02010600030101010101" pitchFamily="2" charset="-122"/>
                <a:cs typeface="Times New Roman" panose="02020603050405020304" pitchFamily="18" charset="0"/>
              </a:rPr>
              <a:t>ZYNQBee2 module</a:t>
            </a:r>
          </a:p>
          <a:p>
            <a:pPr marL="742950" lvl="1" indent="-285750">
              <a:buFont typeface="Arial" panose="020B0604020202020204" pitchFamily="34" charset="0"/>
              <a:buChar char="•"/>
            </a:pPr>
            <a:r>
              <a:rPr lang="en-US" altLang="zh-CN" dirty="0">
                <a:latin typeface="Times New Roman" panose="02020603050405020304" pitchFamily="18" charset="0"/>
                <a:ea typeface="宋体" panose="02010600030101010101" pitchFamily="2" charset="-122"/>
                <a:cs typeface="Times New Roman" panose="02020603050405020304" pitchFamily="18" charset="0"/>
              </a:rPr>
              <a:t>Front panel Ethernet and Type-C interfaces</a:t>
            </a:r>
          </a:p>
          <a:p>
            <a:pPr marL="742950" lvl="1" indent="-285750">
              <a:buFont typeface="Arial" panose="020B0604020202020204" pitchFamily="34" charset="0"/>
              <a:buChar char="•"/>
            </a:pPr>
            <a:r>
              <a:rPr lang="en-US" altLang="zh-CN" dirty="0">
                <a:latin typeface="Times New Roman" panose="02020603050405020304" pitchFamily="18" charset="0"/>
                <a:ea typeface="宋体" panose="02010600030101010101" pitchFamily="2" charset="-122"/>
                <a:cs typeface="Times New Roman" panose="02020603050405020304" pitchFamily="18" charset="0"/>
              </a:rPr>
              <a:t>External input reference clock and PPS signal</a:t>
            </a:r>
          </a:p>
          <a:p>
            <a:pPr marL="742950" lvl="1" indent="-285750">
              <a:buFont typeface="Arial" panose="020B0604020202020204" pitchFamily="34" charset="0"/>
              <a:buChar char="•"/>
            </a:pPr>
            <a:r>
              <a:rPr lang="en-US" altLang="zh-CN" dirty="0">
                <a:latin typeface="Times New Roman" panose="02020603050405020304" pitchFamily="18" charset="0"/>
                <a:ea typeface="宋体" panose="02010600030101010101" pitchFamily="2" charset="-122"/>
                <a:cs typeface="Times New Roman" panose="02020603050405020304" pitchFamily="18" charset="0"/>
              </a:rPr>
              <a:t>Trigger input and trigger output</a:t>
            </a:r>
          </a:p>
        </p:txBody>
      </p:sp>
    </p:spTree>
    <p:extLst>
      <p:ext uri="{BB962C8B-B14F-4D97-AF65-F5344CB8AC3E}">
        <p14:creationId xmlns:p14="http://schemas.microsoft.com/office/powerpoint/2010/main" val="4863517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C28EF05F-7CD3-473C-B0C7-34AD733DCAD5}" type="slidenum">
              <a:rPr lang="zh-CN" altLang="en-US" smtClean="0"/>
              <a:t>9</a:t>
            </a:fld>
            <a:endParaRPr lang="zh-CN" altLang="en-US"/>
          </a:p>
        </p:txBody>
      </p:sp>
      <p:cxnSp>
        <p:nvCxnSpPr>
          <p:cNvPr id="4" name="直接连接符 3"/>
          <p:cNvCxnSpPr/>
          <p:nvPr/>
        </p:nvCxnSpPr>
        <p:spPr>
          <a:xfrm>
            <a:off x="0" y="703028"/>
            <a:ext cx="12192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7613387" y="1830881"/>
            <a:ext cx="4561250" cy="3831818"/>
          </a:xfrm>
          <a:prstGeom prst="rect">
            <a:avLst/>
          </a:prstGeom>
          <a:noFill/>
        </p:spPr>
        <p:txBody>
          <a:bodyPr wrap="square" rtlCol="0">
            <a:spAutoFit/>
          </a:bodyPr>
          <a:lstStyle/>
          <a:p>
            <a:pPr marL="742950" lvl="1" indent="-285750">
              <a:lnSpc>
                <a:spcPct val="150000"/>
              </a:lnSpc>
              <a:buFont typeface="Arial" panose="020B0604020202020204" pitchFamily="34" charset="0"/>
              <a:buChar char="•"/>
            </a:pPr>
            <a:r>
              <a:rPr lang="en-US" altLang="zh-CN" dirty="0">
                <a:latin typeface="Times New Roman" panose="02020603050405020304" pitchFamily="18" charset="0"/>
                <a:ea typeface="宋体" panose="02010600030101010101" pitchFamily="2" charset="-122"/>
                <a:cs typeface="Times New Roman" panose="02020603050405020304" pitchFamily="18" charset="0"/>
              </a:rPr>
              <a:t>6U-VPX standard as reference</a:t>
            </a:r>
          </a:p>
          <a:p>
            <a:pPr marL="742950" lvl="1" indent="-285750">
              <a:lnSpc>
                <a:spcPct val="150000"/>
              </a:lnSpc>
              <a:buFont typeface="Arial" panose="020B0604020202020204" pitchFamily="34" charset="0"/>
              <a:buChar char="•"/>
            </a:pPr>
            <a:r>
              <a:rPr lang="en-US" altLang="zh-CN" dirty="0">
                <a:latin typeface="Times New Roman" panose="02020603050405020304" pitchFamily="18" charset="0"/>
                <a:ea typeface="宋体" panose="02010600030101010101" pitchFamily="2" charset="-122"/>
                <a:cs typeface="Times New Roman" panose="02020603050405020304" pitchFamily="18" charset="0"/>
              </a:rPr>
              <a:t>160×233.35 mm</a:t>
            </a:r>
          </a:p>
          <a:p>
            <a:pPr marL="742950" lvl="1" indent="-285750">
              <a:lnSpc>
                <a:spcPct val="150000"/>
              </a:lnSpc>
              <a:buFont typeface="Arial" panose="020B0604020202020204" pitchFamily="34" charset="0"/>
              <a:buChar char="•"/>
            </a:pPr>
            <a:r>
              <a:rPr lang="it-IT" altLang="zh-CN" dirty="0">
                <a:latin typeface="Times New Roman" panose="02020603050405020304" pitchFamily="18" charset="0"/>
                <a:ea typeface="宋体" panose="02010600030101010101" pitchFamily="2" charset="-122"/>
                <a:cs typeface="Times New Roman" panose="02020603050405020304" pitchFamily="18" charset="0"/>
              </a:rPr>
              <a:t>FMC mezzanine card + FPGA carrier card</a:t>
            </a:r>
          </a:p>
          <a:p>
            <a:pPr marL="742950" lvl="1" indent="-285750">
              <a:lnSpc>
                <a:spcPct val="150000"/>
              </a:lnSpc>
              <a:buFont typeface="Arial" panose="020B0604020202020204" pitchFamily="34" charset="0"/>
              <a:buChar char="•"/>
            </a:pPr>
            <a:r>
              <a:rPr lang="en-US" altLang="zh-CN" dirty="0">
                <a:latin typeface="Times New Roman" panose="02020603050405020304" pitchFamily="18" charset="0"/>
                <a:ea typeface="宋体" panose="02010600030101010101" pitchFamily="2" charset="-122"/>
                <a:cs typeface="Times New Roman" panose="02020603050405020304" pitchFamily="18" charset="0"/>
              </a:rPr>
              <a:t>16-layers via-in-pad</a:t>
            </a:r>
          </a:p>
          <a:p>
            <a:pPr marL="742950" lvl="1" indent="-285750">
              <a:lnSpc>
                <a:spcPct val="150000"/>
              </a:lnSpc>
              <a:buFont typeface="Arial" panose="020B0604020202020204" pitchFamily="34" charset="0"/>
              <a:buChar char="•"/>
            </a:pPr>
            <a:r>
              <a:rPr lang="en-US" altLang="zh-CN" dirty="0">
                <a:latin typeface="Times New Roman" panose="02020603050405020304" pitchFamily="18" charset="0"/>
                <a:ea typeface="宋体" panose="02010600030101010101" pitchFamily="2" charset="-122"/>
                <a:cs typeface="Times New Roman" panose="02020603050405020304" pitchFamily="18" charset="0"/>
              </a:rPr>
              <a:t>Each FMC mezzanine card is allocated 58 pairs of LVDS IO</a:t>
            </a:r>
          </a:p>
          <a:p>
            <a:pPr marL="742950" lvl="1" indent="-285750">
              <a:lnSpc>
                <a:spcPct val="150000"/>
              </a:lnSpc>
              <a:buFont typeface="Arial" panose="020B0604020202020204" pitchFamily="34" charset="0"/>
              <a:buChar char="•"/>
            </a:pPr>
            <a:r>
              <a:rPr lang="en-US" altLang="zh-CN" dirty="0">
                <a:latin typeface="Times New Roman" panose="02020603050405020304" pitchFamily="18" charset="0"/>
                <a:ea typeface="宋体" panose="02010600030101010101" pitchFamily="2" charset="-122"/>
                <a:cs typeface="Times New Roman" panose="02020603050405020304" pitchFamily="18" charset="0"/>
              </a:rPr>
              <a:t>Each FMC mezzanine card is assigned 16 pairs of GTH transceivers</a:t>
            </a:r>
            <a:endParaRPr lang="zh-CN" altLang="en-US" sz="1400" dirty="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7347" y="1382104"/>
            <a:ext cx="4108677" cy="5069495"/>
          </a:xfrm>
          <a:prstGeom prst="rect">
            <a:avLst/>
          </a:prstGeom>
        </p:spPr>
      </p:pic>
      <p:pic>
        <p:nvPicPr>
          <p:cNvPr id="5" name="图片 4"/>
          <p:cNvPicPr>
            <a:picLocks noChangeAspect="1"/>
          </p:cNvPicPr>
          <p:nvPr/>
        </p:nvPicPr>
        <p:blipFill>
          <a:blip r:embed="rId3"/>
          <a:stretch>
            <a:fillRect/>
          </a:stretch>
        </p:blipFill>
        <p:spPr>
          <a:xfrm>
            <a:off x="143390" y="1396852"/>
            <a:ext cx="3504635" cy="5040000"/>
          </a:xfrm>
          <a:prstGeom prst="rect">
            <a:avLst/>
          </a:prstGeom>
        </p:spPr>
      </p:pic>
      <p:sp>
        <p:nvSpPr>
          <p:cNvPr id="12" name="标题 1"/>
          <p:cNvSpPr txBox="1">
            <a:spLocks/>
          </p:cNvSpPr>
          <p:nvPr/>
        </p:nvSpPr>
        <p:spPr>
          <a:xfrm>
            <a:off x="0" y="7483"/>
            <a:ext cx="12174637" cy="7030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微软雅黑" panose="020B0503020204020204" pitchFamily="34" charset="-122"/>
                <a:ea typeface="微软雅黑" panose="020B0503020204020204" pitchFamily="34" charset="-122"/>
                <a:cs typeface="+mj-cs"/>
              </a:defRPr>
            </a:lvl1pPr>
          </a:lstStyle>
          <a:p>
            <a:pPr lvl="0">
              <a:defRPr/>
            </a:pPr>
            <a:r>
              <a:rPr lang="en-US" altLang="zh-CN" dirty="0">
                <a:solidFill>
                  <a:sysClr val="windowText" lastClr="000000"/>
                </a:solidFill>
              </a:rPr>
              <a:t>3. Hardware design and challenges</a:t>
            </a:r>
          </a:p>
        </p:txBody>
      </p:sp>
    </p:spTree>
    <p:extLst>
      <p:ext uri="{BB962C8B-B14F-4D97-AF65-F5344CB8AC3E}">
        <p14:creationId xmlns:p14="http://schemas.microsoft.com/office/powerpoint/2010/main" val="67236205"/>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0">
      <a:majorFont>
        <a:latin typeface="Calibri"/>
        <a:ea typeface="Adobe 黑体 Std R"/>
        <a:cs typeface=""/>
      </a:majorFont>
      <a:minorFont>
        <a:latin typeface="Calibri"/>
        <a:ea typeface="Adobe 黑体 Std 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136826</TotalTime>
  <Words>1518</Words>
  <Application>Microsoft Office PowerPoint</Application>
  <PresentationFormat>宽屏</PresentationFormat>
  <Paragraphs>240</Paragraphs>
  <Slides>18</Slides>
  <Notes>7</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18</vt:i4>
      </vt:variant>
    </vt:vector>
  </HeadingPairs>
  <TitlesOfParts>
    <vt:vector size="26" baseType="lpstr">
      <vt:lpstr>等线</vt:lpstr>
      <vt:lpstr>宋体</vt:lpstr>
      <vt:lpstr>微软雅黑</vt:lpstr>
      <vt:lpstr>Arial</vt:lpstr>
      <vt:lpstr>Calibri</vt:lpstr>
      <vt:lpstr>Consolas</vt:lpstr>
      <vt:lpstr>Times New Roman</vt:lpstr>
      <vt:lpstr>Office 主题​​</vt:lpstr>
      <vt:lpstr>PowerPoint 演示文稿</vt:lpstr>
      <vt:lpstr>Outlines</vt:lpstr>
      <vt:lpstr>Background</vt:lpstr>
      <vt:lpstr>Background</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lin lin</dc:creator>
  <cp:lastModifiedBy>ZynqBee</cp:lastModifiedBy>
  <cp:revision>3112</cp:revision>
  <dcterms:created xsi:type="dcterms:W3CDTF">2020-10-13T02:16:24Z</dcterms:created>
  <dcterms:modified xsi:type="dcterms:W3CDTF">2023-10-23T13:53:29Z</dcterms:modified>
</cp:coreProperties>
</file>