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82" r:id="rId3"/>
    <p:sldId id="283" r:id="rId4"/>
    <p:sldId id="284" r:id="rId5"/>
    <p:sldId id="285" r:id="rId6"/>
    <p:sldId id="291" r:id="rId7"/>
    <p:sldId id="286" r:id="rId8"/>
    <p:sldId id="292" r:id="rId9"/>
    <p:sldId id="287" r:id="rId10"/>
    <p:sldId id="296" r:id="rId11"/>
    <p:sldId id="293" r:id="rId12"/>
    <p:sldId id="288" r:id="rId13"/>
    <p:sldId id="290" r:id="rId14"/>
    <p:sldId id="295" r:id="rId15"/>
    <p:sldId id="294" r:id="rId1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200"/>
    <a:srgbClr val="C0C0C0"/>
    <a:srgbClr val="008000"/>
    <a:srgbClr val="BF00BF"/>
    <a:srgbClr val="0000FF"/>
    <a:srgbClr val="C2C218"/>
    <a:srgbClr val="007C00"/>
    <a:srgbClr val="C2C0C2"/>
    <a:srgbClr val="BE00BE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5097" autoAdjust="0"/>
  </p:normalViewPr>
  <p:slideViewPr>
    <p:cSldViewPr snapToGrid="0">
      <p:cViewPr varScale="1">
        <p:scale>
          <a:sx n="98" d="100"/>
          <a:sy n="98" d="100"/>
        </p:scale>
        <p:origin x="979" y="1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E65A8-7C36-41AC-BBB8-7DCFD65C7E45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485FE-61EE-466A-A554-CD52D7411E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9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18945-6FF3-4F81-8770-AD506BA609BE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98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18945-6FF3-4F81-8770-AD506BA609BE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05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18945-6FF3-4F81-8770-AD506BA609BE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29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18945-6FF3-4F81-8770-AD506BA609BE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2645"/>
            <a:ext cx="2057400" cy="304271"/>
          </a:xfrm>
        </p:spPr>
        <p:txBody>
          <a:bodyPr/>
          <a:lstStyle>
            <a:lvl1pPr>
              <a:defRPr sz="1200" b="1"/>
            </a:lvl1pPr>
          </a:lstStyle>
          <a:p>
            <a:fld id="{B90C5E17-0B03-44BE-8F0D-A0ED67D133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97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18945-6FF3-4F81-8770-AD506BA609BE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64C304-DC31-537C-4122-55013DBDD972}"/>
              </a:ext>
            </a:extLst>
          </p:cNvPr>
          <p:cNvSpPr txBox="1">
            <a:spLocks/>
          </p:cNvSpPr>
          <p:nvPr userDrawn="1"/>
        </p:nvSpPr>
        <p:spPr>
          <a:xfrm>
            <a:off x="7020306" y="39688"/>
            <a:ext cx="2057400" cy="30427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0C5E17-0B03-44BE-8F0D-A0ED67D133B7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30907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18945-6FF3-4F81-8770-AD506BA609BE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31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18945-6FF3-4F81-8770-AD506BA609BE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040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18945-6FF3-4F81-8770-AD506BA609BE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18945-6FF3-4F81-8770-AD506BA609BE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43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18945-6FF3-4F81-8770-AD506BA609BE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593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18945-6FF3-4F81-8770-AD506BA609BE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18945-6FF3-4F81-8770-AD506BA609BE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C5E17-0B03-44BE-8F0D-A0ED67D133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13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40.png"/><Relationship Id="rId21" Type="http://schemas.openxmlformats.org/officeDocument/2006/relationships/image" Target="../media/image56.gif"/><Relationship Id="rId7" Type="http://schemas.openxmlformats.org/officeDocument/2006/relationships/image" Target="../media/image470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4.png"/><Relationship Id="rId16" Type="http://schemas.openxmlformats.org/officeDocument/2006/relationships/image" Target="../media/image56.png"/><Relationship Id="rId20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0.png"/><Relationship Id="rId11" Type="http://schemas.openxmlformats.org/officeDocument/2006/relationships/image" Target="../media/image79.png"/><Relationship Id="rId5" Type="http://schemas.openxmlformats.org/officeDocument/2006/relationships/image" Target="../media/image72.png"/><Relationship Id="rId10" Type="http://schemas.openxmlformats.org/officeDocument/2006/relationships/image" Target="../media/image78.png"/><Relationship Id="rId4" Type="http://schemas.openxmlformats.org/officeDocument/2006/relationships/image" Target="../media/image71.png"/><Relationship Id="rId9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6.png"/><Relationship Id="rId7" Type="http://schemas.openxmlformats.org/officeDocument/2006/relationships/image" Target="../media/image8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8.png"/><Relationship Id="rId4" Type="http://schemas.openxmlformats.org/officeDocument/2006/relationships/image" Target="../media/image80.png"/><Relationship Id="rId9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4.gif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3.gif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4471D0-59AE-46DC-A719-D4747533C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359" y="3252586"/>
            <a:ext cx="8685617" cy="1790700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High-</a:t>
            </a:r>
            <a:r>
              <a:rPr lang="it-IT" b="1" dirty="0" err="1"/>
              <a:t>precision</a:t>
            </a:r>
            <a:r>
              <a:rPr lang="it-IT" b="1" dirty="0"/>
              <a:t> RF </a:t>
            </a:r>
            <a:r>
              <a:rPr lang="it-IT" b="1" dirty="0" err="1"/>
              <a:t>voltage</a:t>
            </a:r>
            <a:r>
              <a:rPr lang="it-IT" b="1" dirty="0"/>
              <a:t> measurements using longitudinal phase-space tomography in the CERN PSB and SPS</a:t>
            </a:r>
            <a:br>
              <a:rPr lang="it-IT" b="1" dirty="0"/>
            </a:br>
            <a:br>
              <a:rPr lang="it-IT" dirty="0"/>
            </a:br>
            <a:r>
              <a:rPr lang="it-IT" sz="3675" i="1" dirty="0"/>
              <a:t>D</a:t>
            </a:r>
            <a:r>
              <a:rPr lang="it-IT" sz="3300" i="1" dirty="0"/>
              <a:t>. Quartullo, S. Albright, H. Damerau, G. Papotti</a:t>
            </a:r>
            <a:br>
              <a:rPr lang="it-IT" sz="3300" i="1" dirty="0"/>
            </a:br>
            <a:br>
              <a:rPr lang="it-IT" sz="3300" i="1" dirty="0"/>
            </a:br>
            <a:r>
              <a:rPr lang="it-IT" sz="3300" dirty="0"/>
              <a:t>Acknowledgements:</a:t>
            </a:r>
            <a:r>
              <a:rPr lang="it-IT" sz="3300" i="1" dirty="0"/>
              <a:t> </a:t>
            </a:r>
            <a:br>
              <a:rPr lang="it-IT" sz="3300" i="1" dirty="0"/>
            </a:br>
            <a:r>
              <a:rPr lang="it-IT" sz="3300" i="1" dirty="0"/>
              <a:t>I. Karpov, A. Lasheen, PSB and SPS LLRF teams</a:t>
            </a:r>
            <a:endParaRPr lang="en-GB" sz="3300" i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8F9A3-A1EB-458B-87CA-A77B1A588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360" y="5296959"/>
            <a:ext cx="1187538" cy="304271"/>
          </a:xfrm>
        </p:spPr>
        <p:txBody>
          <a:bodyPr/>
          <a:lstStyle/>
          <a:p>
            <a:r>
              <a:rPr lang="en-US" sz="1600" b="1" dirty="0"/>
              <a:t>24/10/2023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C53E5-2CD6-4B76-A0C1-DA0A7B954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600" b="1" dirty="0"/>
              <a:t>Low Level RF Workshop 2023</a:t>
            </a:r>
            <a:endParaRPr lang="en-US" sz="1600" b="1" dirty="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F607408F-0FE1-DBF9-A770-B0CF67272CA9}"/>
              </a:ext>
            </a:extLst>
          </p:cNvPr>
          <p:cNvSpPr txBox="1">
            <a:spLocks/>
          </p:cNvSpPr>
          <p:nvPr/>
        </p:nvSpPr>
        <p:spPr>
          <a:xfrm>
            <a:off x="8347281" y="5315622"/>
            <a:ext cx="73908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/>
              <a:t>ID 45</a:t>
            </a:r>
            <a:endParaRPr lang="en-US" sz="1600" b="1" dirty="0"/>
          </a:p>
        </p:txBody>
      </p:sp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433C7BFB-807B-1C2F-9300-1247E9683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952" y="66063"/>
            <a:ext cx="703300" cy="703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60B3D-E9A3-38E2-A952-E2A9E3EC1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07" y="60763"/>
            <a:ext cx="1754016" cy="70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8292-0DE3-424C-8700-8E61967D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E61E7-BFF7-4E8D-B7CC-63F4271ACE6E}"/>
              </a:ext>
            </a:extLst>
          </p:cNvPr>
          <p:cNvSpPr txBox="1"/>
          <p:nvPr/>
        </p:nvSpPr>
        <p:spPr>
          <a:xfrm>
            <a:off x="0" y="166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900" dirty="0">
                <a:latin typeface="+mj-lt"/>
              </a:rPr>
              <a:t>Voltage and </a:t>
            </a:r>
            <a:r>
              <a:rPr lang="it-IT" sz="2900" dirty="0" err="1">
                <a:latin typeface="+mj-lt"/>
              </a:rPr>
              <a:t>phase</a:t>
            </a:r>
            <a:r>
              <a:rPr lang="it-IT" sz="2900" dirty="0">
                <a:latin typeface="+mj-lt"/>
              </a:rPr>
              <a:t> measurements in a double-RF system</a:t>
            </a:r>
            <a:endParaRPr lang="en-US" sz="29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F94530-37EA-1BBF-CB56-D54B697DD430}"/>
                  </a:ext>
                </a:extLst>
              </p:cNvPr>
              <p:cNvSpPr txBox="1"/>
              <p:nvPr/>
            </p:nvSpPr>
            <p:spPr>
              <a:xfrm>
                <a:off x="0" y="648957"/>
                <a:ext cx="9144000" cy="841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600" b="1" dirty="0"/>
                  <a:t>In a double-RF system,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sz="1600" b="1" dirty="0"/>
                  <a:t>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1600" b="1" i="0" smtClean="0">
                            <a:latin typeface="Cambria Math" panose="02040503050406030204" pitchFamily="18" charset="0"/>
                          </a:rPr>
                          <m:t>𝐫𝐟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  <m:sub>
                        <m:r>
                          <a:rPr lang="en-US" sz="1600" b="1" i="0" smtClean="0"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1600" b="1" i="0">
                            <a:latin typeface="Cambria Math" panose="02040503050406030204" pitchFamily="18" charset="0"/>
                          </a:rPr>
                          <m:t>𝐫𝐟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sz="1600" b="1" dirty="0"/>
                  <a:t> (higher-harmonic voltage),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  <m:sub>
                        <m:r>
                          <a:rPr lang="en-US" sz="1600" b="1" i="0" smtClean="0">
                            <a:latin typeface="Cambria Math" panose="02040503050406030204" pitchFamily="18" charset="0"/>
                          </a:rPr>
                          <m:t>𝟏𝟐</m:t>
                        </m:r>
                      </m:sub>
                    </m:sSub>
                  </m:oMath>
                </a14:m>
                <a:r>
                  <a:rPr lang="en-GB" sz="1600" dirty="0"/>
                  <a:t> </a:t>
                </a:r>
                <a:r>
                  <a:rPr lang="en-GB" sz="1600" b="1" dirty="0"/>
                  <a:t>(relative phase).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600" b="1" dirty="0"/>
                  <a:t>Challenging 4-parameter minimization: </a:t>
                </a:r>
                <a:r>
                  <a:rPr lang="en-GB" sz="1600" dirty="0"/>
                  <a:t>time consuming, local minima in the parameter space.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600" b="1" dirty="0"/>
                  <a:t>An alternative simpler way is to perform a two-step voltage measurement</a:t>
                </a:r>
                <a:r>
                  <a:rPr lang="en-GB" sz="1600" dirty="0"/>
                  <a:t>.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F94530-37EA-1BBF-CB56-D54B697DD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48957"/>
                <a:ext cx="9144000" cy="841769"/>
              </a:xfrm>
              <a:prstGeom prst="rect">
                <a:avLst/>
              </a:prstGeom>
              <a:blipFill>
                <a:blip r:embed="rId2"/>
                <a:stretch>
                  <a:fillRect l="-267" t="-1439" b="-79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F3BB5CC-1189-7BC7-139D-427DE4AC1F6A}"/>
                  </a:ext>
                </a:extLst>
              </p:cNvPr>
              <p:cNvSpPr txBox="1"/>
              <p:nvPr/>
            </p:nvSpPr>
            <p:spPr>
              <a:xfrm>
                <a:off x="9354" y="1929955"/>
                <a:ext cx="1461000" cy="1346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/>
                  <a:t>Single-RF voltage measurement to 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acc>
                      </m:e>
                      <m:sub>
                        <m:r>
                          <a:rPr lang="fr-CH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𝐫𝐟</m:t>
                        </m:r>
                        <m:r>
                          <a:rPr lang="en-US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GB" sz="1600" b="1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</m:acc>
                      </m:e>
                      <m:sub>
                        <m:r>
                          <a:rPr lang="fr-CH" sz="16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</m:sub>
                    </m:sSub>
                  </m:oMath>
                </a14:m>
                <a:r>
                  <a:rPr lang="en-GB" sz="1600" b="1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F3BB5CC-1189-7BC7-139D-427DE4AC1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" y="1929955"/>
                <a:ext cx="1461000" cy="1346522"/>
              </a:xfrm>
              <a:prstGeom prst="rect">
                <a:avLst/>
              </a:prstGeom>
              <a:blipFill>
                <a:blip r:embed="rId3"/>
                <a:stretch>
                  <a:fillRect t="-1364" r="-7531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Arrow: Down 26">
            <a:extLst>
              <a:ext uri="{FF2B5EF4-FFF2-40B4-BE49-F238E27FC236}">
                <a16:creationId xmlns:a16="http://schemas.microsoft.com/office/drawing/2014/main" id="{5A7F696E-EC66-0956-E702-E135AF3A2AE9}"/>
              </a:ext>
            </a:extLst>
          </p:cNvPr>
          <p:cNvSpPr/>
          <p:nvPr/>
        </p:nvSpPr>
        <p:spPr>
          <a:xfrm>
            <a:off x="166235" y="3346314"/>
            <a:ext cx="406207" cy="6723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84619AE-F748-3112-44B0-0517548028F8}"/>
                  </a:ext>
                </a:extLst>
              </p:cNvPr>
              <p:cNvSpPr txBox="1"/>
              <p:nvPr/>
            </p:nvSpPr>
            <p:spPr>
              <a:xfrm>
                <a:off x="9354" y="4092538"/>
                <a:ext cx="1407660" cy="1346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/>
                  <a:t>Double-RF voltage measurement to 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acc>
                      </m:e>
                      <m:sub>
                        <m:r>
                          <a:rPr lang="fr-CH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𝐫𝐟</m:t>
                        </m:r>
                        <m:r>
                          <a:rPr lang="en-US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sz="1600" b="1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</m:acc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sub>
                    </m:sSub>
                  </m:oMath>
                </a14:m>
                <a:r>
                  <a:rPr lang="en-GB" sz="1600" b="1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84619AE-F748-3112-44B0-051754802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" y="4092538"/>
                <a:ext cx="1407660" cy="1346522"/>
              </a:xfrm>
              <a:prstGeom prst="rect">
                <a:avLst/>
              </a:prstGeom>
              <a:blipFill>
                <a:blip r:embed="rId4"/>
                <a:stretch>
                  <a:fillRect l="-870" t="-1357" r="-6087" b="-45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 descr="A close-up of a colorful image&#10;&#10;Description automatically generated">
            <a:extLst>
              <a:ext uri="{FF2B5EF4-FFF2-40B4-BE49-F238E27FC236}">
                <a16:creationId xmlns:a16="http://schemas.microsoft.com/office/drawing/2014/main" id="{B2BDBD09-A592-3446-9BD8-F0F14932FE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r="21026"/>
          <a:stretch/>
        </p:blipFill>
        <p:spPr>
          <a:xfrm>
            <a:off x="1643062" y="1910638"/>
            <a:ext cx="1946741" cy="1819978"/>
          </a:xfrm>
          <a:prstGeom prst="rect">
            <a:avLst/>
          </a:prstGeom>
        </p:spPr>
      </p:pic>
      <p:pic>
        <p:nvPicPr>
          <p:cNvPr id="34" name="Picture 3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40EB093-A6AA-9CBF-C136-163B2F77C8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t="34145" r="7385" b="7640"/>
          <a:stretch/>
        </p:blipFill>
        <p:spPr>
          <a:xfrm>
            <a:off x="3924416" y="1899318"/>
            <a:ext cx="2312028" cy="1638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94DAE55-EFA3-7C2E-8944-C7A0712E50CE}"/>
                  </a:ext>
                </a:extLst>
              </p:cNvPr>
              <p:cNvSpPr txBox="1"/>
              <p:nvPr/>
            </p:nvSpPr>
            <p:spPr>
              <a:xfrm>
                <a:off x="4698734" y="3537804"/>
                <a:ext cx="640816" cy="22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rf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</m:oMath>
                </a14:m>
                <a:r>
                  <a:rPr lang="en-GB" sz="1400" dirty="0"/>
                  <a:t> [kV]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94DAE55-EFA3-7C2E-8944-C7A0712E5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8734" y="3537804"/>
                <a:ext cx="640816" cy="224870"/>
              </a:xfrm>
              <a:prstGeom prst="rect">
                <a:avLst/>
              </a:prstGeom>
              <a:blipFill>
                <a:blip r:embed="rId7"/>
                <a:stretch>
                  <a:fillRect l="-9524" t="-21622" r="-16190" b="-459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64C1AAD-87DA-15F7-1268-4CB626E2B292}"/>
                  </a:ext>
                </a:extLst>
              </p:cNvPr>
              <p:cNvSpPr txBox="1"/>
              <p:nvPr/>
            </p:nvSpPr>
            <p:spPr>
              <a:xfrm rot="16200000">
                <a:off x="3476128" y="2572991"/>
                <a:ext cx="60478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GB" sz="1400" dirty="0"/>
                  <a:t> [deg]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64C1AAD-87DA-15F7-1268-4CB626E2B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476128" y="2572991"/>
                <a:ext cx="604781" cy="215444"/>
              </a:xfrm>
              <a:prstGeom prst="rect">
                <a:avLst/>
              </a:prstGeom>
              <a:blipFill>
                <a:blip r:embed="rId8"/>
                <a:stretch>
                  <a:fillRect l="-25000" t="-17172" r="-47222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8527630-78A9-C2A9-C06B-005C3BBD6AF4}"/>
                  </a:ext>
                </a:extLst>
              </p:cNvPr>
              <p:cNvSpPr txBox="1"/>
              <p:nvPr/>
            </p:nvSpPr>
            <p:spPr>
              <a:xfrm rot="16200000">
                <a:off x="6077801" y="2557591"/>
                <a:ext cx="48423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sz="1400" dirty="0"/>
                  <a:t> [1]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8527630-78A9-C2A9-C06B-005C3BBD6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077801" y="2557591"/>
                <a:ext cx="484235" cy="215444"/>
              </a:xfrm>
              <a:prstGeom prst="rect">
                <a:avLst/>
              </a:prstGeom>
              <a:blipFill>
                <a:blip r:embed="rId9"/>
                <a:stretch>
                  <a:fillRect l="-25714" t="-24051" r="-51429" b="-126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4DEF650-3F0A-0F3D-4B9A-54C98EB1C0A1}"/>
              </a:ext>
            </a:extLst>
          </p:cNvPr>
          <p:cNvCxnSpPr>
            <a:cxnSpLocks/>
          </p:cNvCxnSpPr>
          <p:nvPr/>
        </p:nvCxnSpPr>
        <p:spPr>
          <a:xfrm>
            <a:off x="4199493" y="2540093"/>
            <a:ext cx="1411786" cy="236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35FCFB1-4E58-EFFB-8164-7DEEF3B25F14}"/>
              </a:ext>
            </a:extLst>
          </p:cNvPr>
          <p:cNvCxnSpPr>
            <a:cxnSpLocks/>
          </p:cNvCxnSpPr>
          <p:nvPr/>
        </p:nvCxnSpPr>
        <p:spPr>
          <a:xfrm flipV="1">
            <a:off x="5599600" y="2541324"/>
            <a:ext cx="359" cy="80498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53869A2-3E02-1432-559A-96D51F2EAC4D}"/>
                  </a:ext>
                </a:extLst>
              </p:cNvPr>
              <p:cNvSpPr txBox="1"/>
              <p:nvPr/>
            </p:nvSpPr>
            <p:spPr>
              <a:xfrm>
                <a:off x="4157044" y="2507321"/>
                <a:ext cx="4211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𝝋</m:t>
                              </m:r>
                            </m:e>
                          </m:acc>
                        </m:e>
                        <m:sub>
                          <m:r>
                            <a:rPr lang="en-US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53869A2-3E02-1432-559A-96D51F2EA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044" y="2507321"/>
                <a:ext cx="421122" cy="369332"/>
              </a:xfrm>
              <a:prstGeom prst="rect">
                <a:avLst/>
              </a:prstGeom>
              <a:blipFill>
                <a:blip r:embed="rId10"/>
                <a:stretch>
                  <a:fillRect t="-6557" r="-2899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6A13A9C-80B5-6FD8-B5B4-C92804530088}"/>
                  </a:ext>
                </a:extLst>
              </p:cNvPr>
              <p:cNvSpPr txBox="1"/>
              <p:nvPr/>
            </p:nvSpPr>
            <p:spPr>
              <a:xfrm>
                <a:off x="5051263" y="2987263"/>
                <a:ext cx="421122" cy="395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𝑽</m:t>
                              </m:r>
                            </m:e>
                          </m:acc>
                        </m:e>
                        <m:sub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𝐫𝐟</m:t>
                          </m:r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6A13A9C-80B5-6FD8-B5B4-C92804530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263" y="2987263"/>
                <a:ext cx="421122" cy="395301"/>
              </a:xfrm>
              <a:prstGeom prst="rect">
                <a:avLst/>
              </a:prstGeom>
              <a:blipFill>
                <a:blip r:embed="rId11"/>
                <a:stretch>
                  <a:fillRect r="-405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92A6013D-21ED-3BAB-2DAB-4B3297E001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3588" y="2131702"/>
            <a:ext cx="150424" cy="1110196"/>
          </a:xfrm>
          <a:prstGeom prst="rect">
            <a:avLst/>
          </a:prstGeom>
        </p:spPr>
      </p:pic>
      <p:pic>
        <p:nvPicPr>
          <p:cNvPr id="48" name="Picture 47" descr="A close-up of a spine&#10;&#10;Description automatically generated">
            <a:extLst>
              <a:ext uri="{FF2B5EF4-FFF2-40B4-BE49-F238E27FC236}">
                <a16:creationId xmlns:a16="http://schemas.microsoft.com/office/drawing/2014/main" id="{15731DC0-4139-F7D1-A21D-6EB022C1778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7837" r="13976"/>
          <a:stretch/>
        </p:blipFill>
        <p:spPr>
          <a:xfrm>
            <a:off x="1643062" y="3880600"/>
            <a:ext cx="1946741" cy="178816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2913F2-E2C3-FDB4-4946-DD69C093F7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8369" y="4093852"/>
            <a:ext cx="150424" cy="1110196"/>
          </a:xfrm>
          <a:prstGeom prst="rect">
            <a:avLst/>
          </a:prstGeom>
        </p:spPr>
      </p:pic>
      <p:pic>
        <p:nvPicPr>
          <p:cNvPr id="51" name="Picture 50" descr="A rainbow colored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55D94B93-7281-2185-57AF-A6BF1985E58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9" t="35999" r="17234" b="7557"/>
          <a:stretch/>
        </p:blipFill>
        <p:spPr>
          <a:xfrm>
            <a:off x="3886241" y="3826772"/>
            <a:ext cx="2134758" cy="16472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669E5B3-05B9-BC5A-104C-A8852EF3D31D}"/>
                  </a:ext>
                </a:extLst>
              </p:cNvPr>
              <p:cNvSpPr txBox="1"/>
              <p:nvPr/>
            </p:nvSpPr>
            <p:spPr>
              <a:xfrm>
                <a:off x="4697528" y="5468852"/>
                <a:ext cx="640816" cy="22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rf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,2</m:t>
                        </m:r>
                      </m:sub>
                    </m:sSub>
                  </m:oMath>
                </a14:m>
                <a:r>
                  <a:rPr lang="en-GB" sz="1400" dirty="0"/>
                  <a:t> [kV]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669E5B3-05B9-BC5A-104C-A8852EF3D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528" y="5468852"/>
                <a:ext cx="640816" cy="224870"/>
              </a:xfrm>
              <a:prstGeom prst="rect">
                <a:avLst/>
              </a:prstGeom>
              <a:blipFill>
                <a:blip r:embed="rId15"/>
                <a:stretch>
                  <a:fillRect l="-9524" t="-21622" r="-16190" b="-459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9E5C658-68A9-8A32-5A74-5E7DD861BC2A}"/>
                  </a:ext>
                </a:extLst>
              </p:cNvPr>
              <p:cNvSpPr txBox="1"/>
              <p:nvPr/>
            </p:nvSpPr>
            <p:spPr>
              <a:xfrm rot="16200000">
                <a:off x="3455631" y="4472289"/>
                <a:ext cx="69416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GB" sz="1400" dirty="0"/>
                  <a:t> [deg]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9E5C658-68A9-8A32-5A74-5E7DD861B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455631" y="4472289"/>
                <a:ext cx="694164" cy="215444"/>
              </a:xfrm>
              <a:prstGeom prst="rect">
                <a:avLst/>
              </a:prstGeom>
              <a:blipFill>
                <a:blip r:embed="rId16"/>
                <a:stretch>
                  <a:fillRect l="-25714" t="-14912" r="-51429" b="-96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EEBE08F-0591-2A31-2631-05901DD86AF4}"/>
                  </a:ext>
                </a:extLst>
              </p:cNvPr>
              <p:cNvSpPr txBox="1"/>
              <p:nvPr/>
            </p:nvSpPr>
            <p:spPr>
              <a:xfrm rot="16200000">
                <a:off x="5917845" y="4456889"/>
                <a:ext cx="48423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sz="1400" dirty="0"/>
                  <a:t> [1]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EEBE08F-0591-2A31-2631-05901DD86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17845" y="4456889"/>
                <a:ext cx="484235" cy="215444"/>
              </a:xfrm>
              <a:prstGeom prst="rect">
                <a:avLst/>
              </a:prstGeom>
              <a:blipFill>
                <a:blip r:embed="rId17"/>
                <a:stretch>
                  <a:fillRect l="-25714" t="-22500" r="-51429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E2E8D2A-5C16-0752-6258-33E7FDD21BC3}"/>
              </a:ext>
            </a:extLst>
          </p:cNvPr>
          <p:cNvCxnSpPr>
            <a:cxnSpLocks/>
          </p:cNvCxnSpPr>
          <p:nvPr/>
        </p:nvCxnSpPr>
        <p:spPr>
          <a:xfrm>
            <a:off x="4212193" y="4594645"/>
            <a:ext cx="705893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0A8877E-9C04-C03B-B057-EE7A7CE1F27A}"/>
              </a:ext>
            </a:extLst>
          </p:cNvPr>
          <p:cNvCxnSpPr>
            <a:cxnSpLocks/>
          </p:cNvCxnSpPr>
          <p:nvPr/>
        </p:nvCxnSpPr>
        <p:spPr>
          <a:xfrm flipH="1" flipV="1">
            <a:off x="4933527" y="4594645"/>
            <a:ext cx="3083" cy="7106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22294A9-5251-5B5E-1C9F-37841CA0EF8D}"/>
                  </a:ext>
                </a:extLst>
              </p:cNvPr>
              <p:cNvSpPr txBox="1"/>
              <p:nvPr/>
            </p:nvSpPr>
            <p:spPr>
              <a:xfrm>
                <a:off x="4154923" y="4234585"/>
                <a:ext cx="4211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𝝋</m:t>
                              </m:r>
                            </m:e>
                          </m:acc>
                        </m:e>
                        <m:sub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22294A9-5251-5B5E-1C9F-37841CA0E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923" y="4234585"/>
                <a:ext cx="421122" cy="369332"/>
              </a:xfrm>
              <a:prstGeom prst="rect">
                <a:avLst/>
              </a:prstGeom>
              <a:blipFill>
                <a:blip r:embed="rId18"/>
                <a:stretch>
                  <a:fillRect t="-6667" r="-26087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1892779-DA7F-0848-11F6-753B8E3C837F}"/>
                  </a:ext>
                </a:extLst>
              </p:cNvPr>
              <p:cNvSpPr txBox="1"/>
              <p:nvPr/>
            </p:nvSpPr>
            <p:spPr>
              <a:xfrm>
                <a:off x="4877684" y="4896259"/>
                <a:ext cx="421122" cy="395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𝑽</m:t>
                              </m:r>
                            </m:e>
                          </m:acc>
                        </m:e>
                        <m:sub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𝐫𝐟</m:t>
                          </m:r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1892779-DA7F-0848-11F6-753B8E3C8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684" y="4896259"/>
                <a:ext cx="421122" cy="395301"/>
              </a:xfrm>
              <a:prstGeom prst="rect">
                <a:avLst/>
              </a:prstGeom>
              <a:blipFill>
                <a:blip r:embed="rId19"/>
                <a:stretch>
                  <a:fillRect r="-405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 descr="A graph of 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5BE57204-7E91-378F-5F45-15D059BD0A8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33432" r="15826"/>
          <a:stretch/>
        </p:blipFill>
        <p:spPr>
          <a:xfrm>
            <a:off x="6430319" y="3834491"/>
            <a:ext cx="2707331" cy="1853709"/>
          </a:xfrm>
          <a:prstGeom prst="rect">
            <a:avLst/>
          </a:prstGeom>
        </p:spPr>
      </p:pic>
      <p:pic>
        <p:nvPicPr>
          <p:cNvPr id="67" name="Picture 6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63262273-82E4-0FD7-95B1-D5620B00FE6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t="33432" r="19358"/>
          <a:stretch/>
        </p:blipFill>
        <p:spPr>
          <a:xfrm>
            <a:off x="6522460" y="1903114"/>
            <a:ext cx="2445018" cy="1853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0C943C-F42B-7A86-B8DB-9151B579B41A}"/>
                  </a:ext>
                </a:extLst>
              </p:cNvPr>
              <p:cNvSpPr txBox="1"/>
              <p:nvPr/>
            </p:nvSpPr>
            <p:spPr>
              <a:xfrm>
                <a:off x="572617" y="3333608"/>
                <a:ext cx="1091975" cy="607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solidFill>
                      <a:srgbClr val="FF0000"/>
                    </a:solidFill>
                  </a:rPr>
                  <a:t>Inputs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H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acc>
                      </m:e>
                      <m:sub>
                        <m:r>
                          <a:rPr lang="fr-CH" sz="1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𝐫𝐟</m:t>
                        </m:r>
                        <m:r>
                          <a:rPr lang="en-US" sz="1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GB" sz="1600" b="1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</m:acc>
                      </m:e>
                      <m:sub>
                        <m:r>
                          <a:rPr lang="fr-CH" sz="16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</m:sub>
                    </m:sSub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0C943C-F42B-7A86-B8DB-9151B579B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17" y="3333608"/>
                <a:ext cx="1091975" cy="607859"/>
              </a:xfrm>
              <a:prstGeom prst="rect">
                <a:avLst/>
              </a:prstGeom>
              <a:blipFill>
                <a:blip r:embed="rId22"/>
                <a:stretch>
                  <a:fillRect l="-3352" t="-3000" r="-3911" b="-11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B865BD3-2587-A947-03B4-B7DCDCD24FAC}"/>
              </a:ext>
            </a:extLst>
          </p:cNvPr>
          <p:cNvSpPr txBox="1"/>
          <p:nvPr/>
        </p:nvSpPr>
        <p:spPr>
          <a:xfrm>
            <a:off x="1294977" y="1571521"/>
            <a:ext cx="2653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Input profiles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516698-770C-88B2-1CF5-5078E29EFA30}"/>
              </a:ext>
            </a:extLst>
          </p:cNvPr>
          <p:cNvSpPr txBox="1"/>
          <p:nvPr/>
        </p:nvSpPr>
        <p:spPr>
          <a:xfrm>
            <a:off x="3938939" y="1571521"/>
            <a:ext cx="2119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Voltage measurement</a:t>
            </a:r>
            <a:endParaRPr lang="en-GB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698F51-DBA3-8C55-BCE7-3E85ED797AB1}"/>
              </a:ext>
            </a:extLst>
          </p:cNvPr>
          <p:cNvSpPr txBox="1"/>
          <p:nvPr/>
        </p:nvSpPr>
        <p:spPr>
          <a:xfrm>
            <a:off x="6943615" y="1565456"/>
            <a:ext cx="2119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Reconstructions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059611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8292-0DE3-424C-8700-8E61967D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E61E7-BFF7-4E8D-B7CC-63F4271ACE6E}"/>
              </a:ext>
            </a:extLst>
          </p:cNvPr>
          <p:cNvSpPr txBox="1"/>
          <p:nvPr/>
        </p:nvSpPr>
        <p:spPr>
          <a:xfrm>
            <a:off x="0" y="16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+mj-lt"/>
              </a:rPr>
              <a:t>Measurement</a:t>
            </a:r>
            <a:r>
              <a:rPr lang="it-IT" sz="3200" dirty="0">
                <a:latin typeface="+mj-lt"/>
              </a:rPr>
              <a:t> setup for the SPS 800 MHz cavities</a:t>
            </a:r>
            <a:endParaRPr lang="en-US" sz="3200" dirty="0">
              <a:latin typeface="+mj-lt"/>
            </a:endParaRPr>
          </a:p>
        </p:txBody>
      </p:sp>
      <p:pic>
        <p:nvPicPr>
          <p:cNvPr id="3" name="Picture 2" descr="A colorful image of a number of bins&#10;&#10;Description automatically generated">
            <a:extLst>
              <a:ext uri="{FF2B5EF4-FFF2-40B4-BE49-F238E27FC236}">
                <a16:creationId xmlns:a16="http://schemas.microsoft.com/office/drawing/2014/main" id="{5B1B3368-5E00-A1F4-A442-9392B4C578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9" r="19412"/>
          <a:stretch/>
        </p:blipFill>
        <p:spPr>
          <a:xfrm>
            <a:off x="26410" y="3251200"/>
            <a:ext cx="2834576" cy="2416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65D809-F56C-BA06-A9D7-F1672B3985AA}"/>
                  </a:ext>
                </a:extLst>
              </p:cNvPr>
              <p:cNvSpPr txBox="1"/>
              <p:nvPr/>
            </p:nvSpPr>
            <p:spPr>
              <a:xfrm>
                <a:off x="895400" y="2912206"/>
                <a:ext cx="4870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AA200"/>
                    </a:solidFill>
                  </a:rPr>
                  <a:t>Measured profiles with only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rgbClr val="FAA200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r>
                      <a:rPr lang="fr-FR" sz="1600" b="1" i="0" smtClean="0">
                        <a:solidFill>
                          <a:srgbClr val="FAA2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sz="1600" b="1" dirty="0">
                    <a:solidFill>
                      <a:srgbClr val="FAA2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b="1">
                        <a:solidFill>
                          <a:srgbClr val="FAA200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sSub>
                      <m:sSubPr>
                        <m:ctrlPr>
                          <a:rPr lang="en-US" sz="1600" b="1" i="1">
                            <a:solidFill>
                              <a:srgbClr val="FAA2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FAA2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FAA200"/>
                            </a:solidFill>
                            <a:latin typeface="Cambria Math" panose="02040503050406030204" pitchFamily="18" charset="0"/>
                          </a:rPr>
                          <m:t>𝟖𝟎𝟎</m:t>
                        </m:r>
                      </m:sub>
                    </m:sSub>
                  </m:oMath>
                </a14:m>
                <a:r>
                  <a:rPr lang="en-GB" sz="1600" b="1" dirty="0">
                    <a:solidFill>
                      <a:srgbClr val="FAA200"/>
                    </a:solidFill>
                  </a:rPr>
                  <a:t> active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65D809-F56C-BA06-A9D7-F1672B398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00" y="2912206"/>
                <a:ext cx="4870400" cy="338554"/>
              </a:xfrm>
              <a:prstGeom prst="rect">
                <a:avLst/>
              </a:prstGeom>
              <a:blipFill>
                <a:blip r:embed="rId3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rainbow colored number of bins&#10;&#10;Description automatically generated">
            <a:extLst>
              <a:ext uri="{FF2B5EF4-FFF2-40B4-BE49-F238E27FC236}">
                <a16:creationId xmlns:a16="http://schemas.microsoft.com/office/drawing/2014/main" id="{D9330495-5FB7-5A5E-8A23-B7DB84E68D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5" r="19339"/>
          <a:stretch/>
        </p:blipFill>
        <p:spPr>
          <a:xfrm>
            <a:off x="3119303" y="3251200"/>
            <a:ext cx="2828197" cy="241655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AE5454-586F-6630-C674-9C61E27B1274}"/>
              </a:ext>
            </a:extLst>
          </p:cNvPr>
          <p:cNvCxnSpPr>
            <a:cxnSpLocks/>
          </p:cNvCxnSpPr>
          <p:nvPr/>
        </p:nvCxnSpPr>
        <p:spPr>
          <a:xfrm>
            <a:off x="3732558" y="5091428"/>
            <a:ext cx="203324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044B405-2BE4-63DB-BA3F-98E6F01593E8}"/>
              </a:ext>
            </a:extLst>
          </p:cNvPr>
          <p:cNvSpPr txBox="1"/>
          <p:nvPr/>
        </p:nvSpPr>
        <p:spPr>
          <a:xfrm>
            <a:off x="3658158" y="4522773"/>
            <a:ext cx="85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Phase jump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21D1E-FAA4-7D6F-B428-CA6893808169}"/>
              </a:ext>
            </a:extLst>
          </p:cNvPr>
          <p:cNvSpPr txBox="1"/>
          <p:nvPr/>
        </p:nvSpPr>
        <p:spPr>
          <a:xfrm>
            <a:off x="568473" y="4367033"/>
            <a:ext cx="955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Injection phase </a:t>
            </a:r>
          </a:p>
          <a:p>
            <a:r>
              <a:rPr lang="en-GB" sz="1600" b="1" dirty="0">
                <a:solidFill>
                  <a:schemeClr val="bg1"/>
                </a:solidFill>
              </a:rPr>
              <a:t>error</a:t>
            </a:r>
          </a:p>
        </p:txBody>
      </p:sp>
      <p:pic>
        <p:nvPicPr>
          <p:cNvPr id="17" name="Picture 16" descr="A rainbow colored lines with numbers&#10;&#10;Description automatically generated">
            <a:extLst>
              <a:ext uri="{FF2B5EF4-FFF2-40B4-BE49-F238E27FC236}">
                <a16:creationId xmlns:a16="http://schemas.microsoft.com/office/drawing/2014/main" id="{0AF01B6C-AA77-CA04-2621-45583C3116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3" r="15781"/>
          <a:stretch/>
        </p:blipFill>
        <p:spPr>
          <a:xfrm>
            <a:off x="6219851" y="3236003"/>
            <a:ext cx="2834576" cy="243680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AE68A9-925F-6414-922B-10546182F63C}"/>
              </a:ext>
            </a:extLst>
          </p:cNvPr>
          <p:cNvCxnSpPr>
            <a:cxnSpLocks/>
          </p:cNvCxnSpPr>
          <p:nvPr/>
        </p:nvCxnSpPr>
        <p:spPr>
          <a:xfrm>
            <a:off x="6774208" y="4970778"/>
            <a:ext cx="203324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0CBF86-5CD3-A348-7BAA-8C39BC485F0D}"/>
                  </a:ext>
                </a:extLst>
              </p:cNvPr>
              <p:cNvSpPr txBox="1"/>
              <p:nvPr/>
            </p:nvSpPr>
            <p:spPr>
              <a:xfrm>
                <a:off x="6591350" y="2687379"/>
                <a:ext cx="2432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AA200"/>
                    </a:solidFill>
                  </a:rPr>
                  <a:t>Measured profiles with only </a:t>
                </a:r>
                <a14:m>
                  <m:oMath xmlns:m="http://schemas.openxmlformats.org/officeDocument/2006/math">
                    <m:r>
                      <a:rPr lang="en-US" sz="1600" b="1">
                        <a:solidFill>
                          <a:srgbClr val="FAA200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sSub>
                      <m:sSubPr>
                        <m:ctrlPr>
                          <a:rPr lang="en-US" sz="1600" b="1" i="1">
                            <a:solidFill>
                              <a:srgbClr val="FAA2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FAA2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FAA2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1600" b="1" i="1">
                            <a:solidFill>
                              <a:srgbClr val="FAA200"/>
                            </a:solidFill>
                            <a:latin typeface="Cambria Math" panose="02040503050406030204" pitchFamily="18" charset="0"/>
                          </a:rPr>
                          <m:t>𝟎𝟎</m:t>
                        </m:r>
                      </m:sub>
                    </m:sSub>
                  </m:oMath>
                </a14:m>
                <a:r>
                  <a:rPr lang="en-GB" sz="1600" b="1" dirty="0">
                    <a:solidFill>
                      <a:srgbClr val="FAA200"/>
                    </a:solidFill>
                  </a:rPr>
                  <a:t> active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0CBF86-5CD3-A348-7BAA-8C39BC485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350" y="2687379"/>
                <a:ext cx="2432000" cy="584775"/>
              </a:xfrm>
              <a:prstGeom prst="rect">
                <a:avLst/>
              </a:prstGeom>
              <a:blipFill>
                <a:blip r:embed="rId6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40F1E354-E520-FBE1-ABE2-08690DF4EB25}"/>
              </a:ext>
            </a:extLst>
          </p:cNvPr>
          <p:cNvSpPr txBox="1"/>
          <p:nvPr/>
        </p:nvSpPr>
        <p:spPr>
          <a:xfrm>
            <a:off x="6778368" y="4405053"/>
            <a:ext cx="8606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Turn off</a:t>
            </a:r>
          </a:p>
          <a:p>
            <a:r>
              <a:rPr lang="en-GB" sz="1600" b="1" dirty="0">
                <a:solidFill>
                  <a:schemeClr val="bg1"/>
                </a:solidFill>
              </a:rPr>
              <a:t>C1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1987430-860C-FF73-BD80-D798499ABA59}"/>
                  </a:ext>
                </a:extLst>
              </p:cNvPr>
              <p:cNvSpPr txBox="1"/>
              <p:nvPr/>
            </p:nvSpPr>
            <p:spPr>
              <a:xfrm>
                <a:off x="0" y="681686"/>
                <a:ext cx="9143950" cy="219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520" b="1" dirty="0"/>
                  <a:t>Two </a:t>
                </a:r>
                <a14:m>
                  <m:oMath xmlns:m="http://schemas.openxmlformats.org/officeDocument/2006/math">
                    <m:r>
                      <a:rPr lang="en-GB" sz="1520" b="1" i="1" dirty="0" smtClean="0">
                        <a:latin typeface="Cambria Math" panose="02040503050406030204" pitchFamily="18" charset="0"/>
                      </a:rPr>
                      <m:t>𝟖𝟎𝟎</m:t>
                    </m:r>
                  </m:oMath>
                </a14:m>
                <a:r>
                  <a:rPr lang="en-GB" sz="1520" b="1" dirty="0"/>
                  <a:t> MHz traveling-wave cavities </a:t>
                </a:r>
                <a:r>
                  <a:rPr lang="en-GB" sz="1520" b="1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152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sSub>
                      <m:sSubPr>
                        <m:ctrlPr>
                          <a:rPr lang="en-US" sz="152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2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r>
                          <a:rPr lang="en-US" sz="152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𝟖𝟎𝟎</m:t>
                        </m:r>
                      </m:sub>
                    </m:sSub>
                  </m:oMath>
                </a14:m>
                <a:r>
                  <a:rPr lang="en-GB" sz="1520" b="1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152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sSub>
                      <m:sSubPr>
                        <m:ctrlPr>
                          <a:rPr lang="en-US" sz="152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2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sz="152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𝟖𝟎𝟎</m:t>
                        </m:r>
                      </m:sub>
                    </m:sSub>
                  </m:oMath>
                </a14:m>
                <a:r>
                  <a:rPr lang="en-GB" sz="1520" b="1" dirty="0">
                    <a:solidFill>
                      <a:schemeClr val="tx1"/>
                    </a:solidFill>
                  </a:rPr>
                  <a:t>)</a:t>
                </a:r>
                <a:r>
                  <a:rPr lang="en-GB" sz="1520" dirty="0"/>
                  <a:t> used with the </a:t>
                </a:r>
                <a14:m>
                  <m:oMath xmlns:m="http://schemas.openxmlformats.org/officeDocument/2006/math">
                    <m:r>
                      <a:rPr lang="en-GB" sz="1520" i="1" dirty="0" smtClean="0"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r>
                  <a:rPr lang="en-GB" sz="1520" dirty="0"/>
                  <a:t> MHz ones for </a:t>
                </a:r>
                <a:r>
                  <a:rPr lang="en-GB" sz="1520" b="1" dirty="0"/>
                  <a:t>beam stability</a:t>
                </a:r>
                <a:r>
                  <a:rPr lang="en-GB" sz="1520" dirty="0"/>
                  <a:t>. 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GB" sz="152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520" b="1" dirty="0"/>
                  <a:t>Measurements of voltage and relative phase in double RF</a:t>
                </a:r>
                <a:r>
                  <a:rPr lang="en-GB" sz="1520" dirty="0"/>
                  <a:t> were performed at </a:t>
                </a:r>
                <a14:m>
                  <m:oMath xmlns:m="http://schemas.openxmlformats.org/officeDocument/2006/math">
                    <m:r>
                      <a:rPr lang="en-GB" sz="1520" b="0" i="1" dirty="0" smtClean="0">
                        <a:latin typeface="Cambria Math" panose="02040503050406030204" pitchFamily="18" charset="0"/>
                      </a:rPr>
                      <m:t>26</m:t>
                    </m:r>
                  </m:oMath>
                </a14:m>
                <a:r>
                  <a:rPr lang="en-GB" sz="1520" dirty="0"/>
                  <a:t> GeV/c and </a:t>
                </a:r>
                <a14:m>
                  <m:oMath xmlns:m="http://schemas.openxmlformats.org/officeDocument/2006/math">
                    <m:r>
                      <a:rPr lang="en-GB" sz="1520" b="0" i="1" dirty="0" smtClean="0"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r>
                  <a:rPr lang="en-GB" sz="1520" dirty="0"/>
                  <a:t> GeV/c.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520" dirty="0"/>
                  <a:t> Different programmed relative-phases tested (e.g. bunch shortening and lengthening modes).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GB" sz="152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520" dirty="0"/>
                  <a:t>The </a:t>
                </a:r>
                <a:r>
                  <a:rPr lang="en-GB" sz="1520" b="1" dirty="0"/>
                  <a:t>voltage of the </a:t>
                </a:r>
                <a14:m>
                  <m:oMath xmlns:m="http://schemas.openxmlformats.org/officeDocument/2006/math">
                    <m:r>
                      <a:rPr lang="en-GB" sz="1520" b="1" i="1" dirty="0" smtClean="0">
                        <a:latin typeface="Cambria Math" panose="02040503050406030204" pitchFamily="18" charset="0"/>
                      </a:rPr>
                      <m:t>𝟖𝟎𝟎</m:t>
                    </m:r>
                  </m:oMath>
                </a14:m>
                <a:r>
                  <a:rPr lang="en-GB" sz="1520" b="1" dirty="0"/>
                  <a:t> MHz cavities</a:t>
                </a:r>
                <a:r>
                  <a:rPr lang="en-GB" sz="1520" dirty="0"/>
                  <a:t> can be alternatively determined with </a:t>
                </a:r>
                <a:r>
                  <a:rPr lang="en-GB" sz="1520" b="1" dirty="0"/>
                  <a:t>single-RF voltage measurements</a:t>
                </a:r>
                <a:r>
                  <a:rPr lang="en-GB" sz="1520" dirty="0"/>
                  <a:t>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520" b="1" dirty="0"/>
                  <a:t>Bucket length reduced by factor 4, </a:t>
                </a:r>
                <a:r>
                  <a:rPr lang="en-GB" sz="1520" dirty="0"/>
                  <a:t>so measurements only at </a:t>
                </a:r>
                <a14:m>
                  <m:oMath xmlns:m="http://schemas.openxmlformats.org/officeDocument/2006/math">
                    <m:r>
                      <a:rPr lang="en-GB" sz="1520" i="1" dirty="0" smtClean="0"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r>
                  <a:rPr lang="en-GB" sz="1520" dirty="0"/>
                  <a:t> GeV/c where the bunch is the shortest.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520" b="1" dirty="0"/>
                  <a:t>Profiles showing particle losses should be discarded</a:t>
                </a:r>
                <a:r>
                  <a:rPr lang="en-GB" sz="1520" dirty="0"/>
                  <a:t>, since tomography assumes that the bunch charge is preserved.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1987430-860C-FF73-BD80-D798499AB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81686"/>
                <a:ext cx="9143950" cy="2197525"/>
              </a:xfrm>
              <a:prstGeom prst="rect">
                <a:avLst/>
              </a:prstGeom>
              <a:blipFill>
                <a:blip r:embed="rId7"/>
                <a:stretch>
                  <a:fillRect l="-200" t="-556" r="-533"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B49238D-8DCE-1A2D-02E4-A7C194C0F60D}"/>
              </a:ext>
            </a:extLst>
          </p:cNvPr>
          <p:cNvSpPr txBox="1"/>
          <p:nvPr/>
        </p:nvSpPr>
        <p:spPr>
          <a:xfrm>
            <a:off x="3713509" y="3274652"/>
            <a:ext cx="50035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Flat</a:t>
            </a:r>
          </a:p>
          <a:p>
            <a:r>
              <a:rPr lang="en-US" sz="1600" b="1" dirty="0"/>
              <a:t>top </a:t>
            </a: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B5B9F-13E1-E4F9-9343-B5CA76F3C7AE}"/>
              </a:ext>
            </a:extLst>
          </p:cNvPr>
          <p:cNvSpPr txBox="1"/>
          <p:nvPr/>
        </p:nvSpPr>
        <p:spPr>
          <a:xfrm>
            <a:off x="614239" y="3269269"/>
            <a:ext cx="81832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Flat</a:t>
            </a:r>
          </a:p>
          <a:p>
            <a:r>
              <a:rPr lang="en-US" sz="1600" b="1" dirty="0"/>
              <a:t>bottom </a:t>
            </a:r>
            <a:endParaRPr lang="en-GB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DD3FE7-81E5-5117-6801-CFDB98C17EE5}"/>
              </a:ext>
            </a:extLst>
          </p:cNvPr>
          <p:cNvSpPr txBox="1"/>
          <p:nvPr/>
        </p:nvSpPr>
        <p:spPr>
          <a:xfrm>
            <a:off x="6821447" y="3290964"/>
            <a:ext cx="52423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Flat</a:t>
            </a:r>
          </a:p>
          <a:p>
            <a:r>
              <a:rPr lang="en-US" sz="1600" b="1" dirty="0"/>
              <a:t>top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78453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A97BB50-033F-D044-8163-D421EE017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25" y="2621751"/>
            <a:ext cx="4423831" cy="23951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53BF627-50A3-5716-5B2D-1340EC537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9"/>
          <a:stretch/>
        </p:blipFill>
        <p:spPr>
          <a:xfrm>
            <a:off x="283301" y="2638646"/>
            <a:ext cx="4159149" cy="23618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8292-0DE3-424C-8700-8E61967D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E61E7-BFF7-4E8D-B7CC-63F4271ACE6E}"/>
              </a:ext>
            </a:extLst>
          </p:cNvPr>
          <p:cNvSpPr txBox="1"/>
          <p:nvPr/>
        </p:nvSpPr>
        <p:spPr>
          <a:xfrm>
            <a:off x="0" y="1661"/>
            <a:ext cx="9144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900" dirty="0">
                <a:latin typeface="+mj-lt"/>
              </a:rPr>
              <a:t>Voltage and phase errors for the SPS 800 MHz cavities</a:t>
            </a:r>
            <a:endParaRPr lang="en-US" sz="29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F74229-A111-1A79-0A68-7FE65A63DF32}"/>
              </a:ext>
            </a:extLst>
          </p:cNvPr>
          <p:cNvSpPr txBox="1"/>
          <p:nvPr/>
        </p:nvSpPr>
        <p:spPr>
          <a:xfrm rot="16200000">
            <a:off x="-916558" y="3586465"/>
            <a:ext cx="2185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800 MHz voltage error [%]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44F1C0-9DF8-9907-CA3C-2B0D85DB999C}"/>
                  </a:ext>
                </a:extLst>
              </p:cNvPr>
              <p:cNvSpPr txBox="1"/>
              <p:nvPr/>
            </p:nvSpPr>
            <p:spPr>
              <a:xfrm>
                <a:off x="622901" y="2640917"/>
                <a:ext cx="1535461" cy="10156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sSub>
                        <m:sSubPr>
                          <m:ctrlPr>
                            <a:rPr lang="en-US" sz="15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b>
                          <m:r>
                            <a:rPr lang="en-US" sz="15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𝟖𝟎𝟎</m:t>
                          </m:r>
                        </m:sub>
                      </m:sSub>
                    </m:oMath>
                  </m:oMathPara>
                </a14:m>
                <a:endParaRPr lang="en-US" sz="1500" b="1" dirty="0">
                  <a:solidFill>
                    <a:srgbClr val="0000FF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1500" b="1" i="0" dirty="0" smtClean="0">
                        <a:solidFill>
                          <a:srgbClr val="BF00BF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sSub>
                      <m:sSubPr>
                        <m:ctrlPr>
                          <a:rPr lang="en-US" sz="1500" b="1" i="1" dirty="0" smtClean="0">
                            <a:solidFill>
                              <a:srgbClr val="BF00B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1" i="1" dirty="0" smtClean="0">
                            <a:solidFill>
                              <a:srgbClr val="BF00B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r>
                          <a:rPr lang="en-US" sz="1500" b="1" i="1" dirty="0" smtClean="0">
                            <a:solidFill>
                              <a:srgbClr val="BF00BF"/>
                            </a:solidFill>
                            <a:latin typeface="Cambria Math" panose="02040503050406030204" pitchFamily="18" charset="0"/>
                          </a:rPr>
                          <m:t>𝟖𝟎𝟎</m:t>
                        </m:r>
                      </m:sub>
                    </m:sSub>
                  </m:oMath>
                </a14:m>
                <a:r>
                  <a:rPr lang="en-US" sz="1500" b="1" dirty="0">
                    <a:solidFill>
                      <a:srgbClr val="BF00BF"/>
                    </a:solidFill>
                  </a:rPr>
                  <a:t>, corrected </a:t>
                </a:r>
              </a:p>
              <a:p>
                <a14:m>
                  <m:oMath xmlns:m="http://schemas.openxmlformats.org/officeDocument/2006/math">
                    <m:r>
                      <a:rPr lang="en-US" sz="1500" b="1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sSub>
                      <m:sSubPr>
                        <m:ctrlPr>
                          <a:rPr lang="en-US" sz="15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sz="15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𝟖𝟎𝟎</m:t>
                        </m:r>
                      </m:sub>
                    </m:sSub>
                  </m:oMath>
                </a14:m>
                <a:r>
                  <a:rPr lang="en-US" sz="1500" b="1" dirty="0">
                    <a:solidFill>
                      <a:srgbClr val="BF00BF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500" b="1" i="0" dirty="0" smtClean="0">
                        <a:solidFill>
                          <a:srgbClr val="00BFBF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sSub>
                      <m:sSubPr>
                        <m:ctrlPr>
                          <a:rPr lang="en-US" sz="1500" b="1" i="1" dirty="0" smtClean="0">
                            <a:solidFill>
                              <a:srgbClr val="00BFB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1" i="1" dirty="0" smtClean="0">
                            <a:solidFill>
                              <a:srgbClr val="00BFB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sz="1500" b="1" i="1" dirty="0" smtClean="0">
                            <a:solidFill>
                              <a:srgbClr val="00BFBF"/>
                            </a:solidFill>
                            <a:latin typeface="Cambria Math" panose="02040503050406030204" pitchFamily="18" charset="0"/>
                          </a:rPr>
                          <m:t>𝟖𝟎𝟎</m:t>
                        </m:r>
                      </m:sub>
                    </m:sSub>
                  </m:oMath>
                </a14:m>
                <a:r>
                  <a:rPr lang="en-US" sz="1500" b="1" dirty="0">
                    <a:solidFill>
                      <a:srgbClr val="00BFBF"/>
                    </a:solidFill>
                  </a:rPr>
                  <a:t>, corrected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44F1C0-9DF8-9907-CA3C-2B0D85DB9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01" y="2640917"/>
                <a:ext cx="1535461" cy="1015663"/>
              </a:xfrm>
              <a:prstGeom prst="rect">
                <a:avLst/>
              </a:prstGeom>
              <a:blipFill>
                <a:blip r:embed="rId4"/>
                <a:stretch>
                  <a:fillRect r="-1969" b="-532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A5F3FF3-B775-AFE8-EB67-6390054AB8E9}"/>
              </a:ext>
            </a:extLst>
          </p:cNvPr>
          <p:cNvSpPr txBox="1"/>
          <p:nvPr/>
        </p:nvSpPr>
        <p:spPr>
          <a:xfrm>
            <a:off x="376968" y="4992057"/>
            <a:ext cx="59413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2022</a:t>
            </a:r>
          </a:p>
          <a:p>
            <a:pPr algn="ctr"/>
            <a:r>
              <a:rPr lang="en-US" sz="1300" dirty="0"/>
              <a:t>May</a:t>
            </a:r>
          </a:p>
          <a:p>
            <a:pPr algn="ctr"/>
            <a:r>
              <a:rPr lang="en-US" sz="1300" dirty="0"/>
              <a:t>FB BS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279FBA-BDD8-8797-8207-0E5236EFFF1F}"/>
              </a:ext>
            </a:extLst>
          </p:cNvPr>
          <p:cNvSpPr txBox="1"/>
          <p:nvPr/>
        </p:nvSpPr>
        <p:spPr>
          <a:xfrm>
            <a:off x="786949" y="4991932"/>
            <a:ext cx="68506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2022</a:t>
            </a:r>
          </a:p>
          <a:p>
            <a:pPr algn="ctr"/>
            <a:r>
              <a:rPr lang="en-US" sz="1300" dirty="0"/>
              <a:t>May</a:t>
            </a:r>
          </a:p>
          <a:p>
            <a:pPr algn="ctr"/>
            <a:r>
              <a:rPr lang="en-US" sz="1300" dirty="0"/>
              <a:t>FB BL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66580-B85A-6F19-038D-B8251D458F14}"/>
              </a:ext>
            </a:extLst>
          </p:cNvPr>
          <p:cNvSpPr txBox="1"/>
          <p:nvPr/>
        </p:nvSpPr>
        <p:spPr>
          <a:xfrm>
            <a:off x="1081775" y="4991807"/>
            <a:ext cx="96665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2022</a:t>
            </a:r>
          </a:p>
          <a:p>
            <a:pPr algn="ctr"/>
            <a:r>
              <a:rPr lang="en-US" sz="1300" dirty="0"/>
              <a:t>Jul</a:t>
            </a:r>
          </a:p>
          <a:p>
            <a:pPr algn="ctr"/>
            <a:r>
              <a:rPr lang="en-US" sz="1300" dirty="0"/>
              <a:t>FB BS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BDCE90-A18B-84AE-D5D0-31F8888E6A3C}"/>
              </a:ext>
            </a:extLst>
          </p:cNvPr>
          <p:cNvSpPr txBox="1"/>
          <p:nvPr/>
        </p:nvSpPr>
        <p:spPr>
          <a:xfrm>
            <a:off x="1708113" y="4991807"/>
            <a:ext cx="6023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2022</a:t>
            </a:r>
          </a:p>
          <a:p>
            <a:pPr algn="ctr"/>
            <a:r>
              <a:rPr lang="en-US" sz="1300" dirty="0"/>
              <a:t>Jul</a:t>
            </a:r>
          </a:p>
          <a:p>
            <a:pPr algn="ctr"/>
            <a:r>
              <a:rPr lang="en-US" sz="1300" dirty="0"/>
              <a:t>FB BL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3E8BE3-E657-22E8-30B7-26C65130D5ED}"/>
              </a:ext>
            </a:extLst>
          </p:cNvPr>
          <p:cNvSpPr txBox="1"/>
          <p:nvPr/>
        </p:nvSpPr>
        <p:spPr>
          <a:xfrm>
            <a:off x="2158364" y="4992861"/>
            <a:ext cx="5920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2022</a:t>
            </a:r>
          </a:p>
          <a:p>
            <a:pPr algn="ctr"/>
            <a:r>
              <a:rPr lang="en-US" sz="1300" dirty="0"/>
              <a:t>Jul</a:t>
            </a:r>
          </a:p>
          <a:p>
            <a:pPr algn="ctr"/>
            <a:r>
              <a:rPr lang="en-US" sz="1300" dirty="0"/>
              <a:t>FT BL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2D3F5-70C7-FB8A-7175-633E44D6C74E}"/>
              </a:ext>
            </a:extLst>
          </p:cNvPr>
          <p:cNvSpPr txBox="1"/>
          <p:nvPr/>
        </p:nvSpPr>
        <p:spPr>
          <a:xfrm>
            <a:off x="2623482" y="4991807"/>
            <a:ext cx="64151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8000"/>
                </a:solidFill>
              </a:rPr>
              <a:t>2022</a:t>
            </a:r>
          </a:p>
          <a:p>
            <a:pPr algn="ctr"/>
            <a:r>
              <a:rPr lang="en-US" sz="1300" b="1" dirty="0">
                <a:solidFill>
                  <a:srgbClr val="008000"/>
                </a:solidFill>
              </a:rPr>
              <a:t>Jul</a:t>
            </a:r>
          </a:p>
          <a:p>
            <a:pPr algn="ctr"/>
            <a:r>
              <a:rPr lang="en-US" sz="1300" b="1" dirty="0">
                <a:solidFill>
                  <a:srgbClr val="008000"/>
                </a:solidFill>
              </a:rPr>
              <a:t>FT 1RF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14DC1A-C84A-E21F-9CBF-919858BAD267}"/>
              </a:ext>
            </a:extLst>
          </p:cNvPr>
          <p:cNvSpPr txBox="1"/>
          <p:nvPr/>
        </p:nvSpPr>
        <p:spPr>
          <a:xfrm>
            <a:off x="3141380" y="4990753"/>
            <a:ext cx="5920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2023</a:t>
            </a:r>
          </a:p>
          <a:p>
            <a:pPr algn="ctr"/>
            <a:r>
              <a:rPr lang="en-US" sz="1300" dirty="0"/>
              <a:t>Apr</a:t>
            </a:r>
          </a:p>
          <a:p>
            <a:pPr algn="ctr"/>
            <a:r>
              <a:rPr lang="en-US" sz="1300" dirty="0"/>
              <a:t>FB BS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9079C8-124F-2BC9-9BD7-620083C337CE}"/>
              </a:ext>
            </a:extLst>
          </p:cNvPr>
          <p:cNvSpPr txBox="1"/>
          <p:nvPr/>
        </p:nvSpPr>
        <p:spPr>
          <a:xfrm>
            <a:off x="3569565" y="4989699"/>
            <a:ext cx="65063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2023</a:t>
            </a:r>
          </a:p>
          <a:p>
            <a:pPr algn="ctr"/>
            <a:r>
              <a:rPr lang="en-US" sz="1300" dirty="0"/>
              <a:t>Apr</a:t>
            </a:r>
          </a:p>
          <a:p>
            <a:pPr algn="ctr"/>
            <a:r>
              <a:rPr lang="en-US" sz="1300" dirty="0"/>
              <a:t>FT 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B1B0BC-A305-97FF-0802-A0575618B567}"/>
              </a:ext>
            </a:extLst>
          </p:cNvPr>
          <p:cNvSpPr txBox="1"/>
          <p:nvPr/>
        </p:nvSpPr>
        <p:spPr>
          <a:xfrm>
            <a:off x="3997952" y="4989699"/>
            <a:ext cx="69641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2023</a:t>
            </a:r>
          </a:p>
          <a:p>
            <a:pPr algn="ctr"/>
            <a:r>
              <a:rPr lang="en-US" sz="1300" dirty="0"/>
              <a:t>Apr</a:t>
            </a:r>
          </a:p>
          <a:p>
            <a:pPr algn="ctr"/>
            <a:r>
              <a:rPr lang="en-US" sz="1300" dirty="0"/>
              <a:t>FB BL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852D58-7A2E-F6BC-4F81-92BFA220722D}"/>
              </a:ext>
            </a:extLst>
          </p:cNvPr>
          <p:cNvSpPr txBox="1"/>
          <p:nvPr/>
        </p:nvSpPr>
        <p:spPr>
          <a:xfrm>
            <a:off x="4721965" y="4988798"/>
            <a:ext cx="96665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2022</a:t>
            </a:r>
          </a:p>
          <a:p>
            <a:pPr algn="ctr"/>
            <a:r>
              <a:rPr lang="en-US" sz="1300" dirty="0"/>
              <a:t>May</a:t>
            </a:r>
          </a:p>
          <a:p>
            <a:pPr algn="ctr"/>
            <a:r>
              <a:rPr lang="en-US" sz="1300" dirty="0"/>
              <a:t>FB BS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1D23CE-AB91-B42F-5B43-845F21334169}"/>
              </a:ext>
            </a:extLst>
          </p:cNvPr>
          <p:cNvSpPr txBox="1"/>
          <p:nvPr/>
        </p:nvSpPr>
        <p:spPr>
          <a:xfrm>
            <a:off x="5191462" y="4991643"/>
            <a:ext cx="96665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2022</a:t>
            </a:r>
          </a:p>
          <a:p>
            <a:pPr algn="ctr"/>
            <a:r>
              <a:rPr lang="en-US" sz="1300" dirty="0"/>
              <a:t>May</a:t>
            </a:r>
          </a:p>
          <a:p>
            <a:pPr algn="ctr"/>
            <a:r>
              <a:rPr lang="en-US" sz="1300" dirty="0"/>
              <a:t>FB BL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DE144D-FE30-BE24-A99A-687424B11975}"/>
              </a:ext>
            </a:extLst>
          </p:cNvPr>
          <p:cNvSpPr txBox="1"/>
          <p:nvPr/>
        </p:nvSpPr>
        <p:spPr>
          <a:xfrm>
            <a:off x="5663967" y="4990502"/>
            <a:ext cx="96665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2022</a:t>
            </a:r>
          </a:p>
          <a:p>
            <a:pPr algn="ctr"/>
            <a:r>
              <a:rPr lang="en-US" sz="1300" dirty="0"/>
              <a:t>Jul</a:t>
            </a:r>
          </a:p>
          <a:p>
            <a:pPr algn="ctr"/>
            <a:r>
              <a:rPr lang="en-US" sz="1300" dirty="0"/>
              <a:t>FB BS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9D8D2E-A279-9CC9-C92A-C2B24D97D4EC}"/>
              </a:ext>
            </a:extLst>
          </p:cNvPr>
          <p:cNvSpPr txBox="1"/>
          <p:nvPr/>
        </p:nvSpPr>
        <p:spPr>
          <a:xfrm>
            <a:off x="6130742" y="4988673"/>
            <a:ext cx="96665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2022</a:t>
            </a:r>
          </a:p>
          <a:p>
            <a:pPr algn="ctr"/>
            <a:r>
              <a:rPr lang="en-US" sz="1300" dirty="0"/>
              <a:t>Jul</a:t>
            </a:r>
          </a:p>
          <a:p>
            <a:pPr algn="ctr"/>
            <a:r>
              <a:rPr lang="en-US" sz="1300" dirty="0"/>
              <a:t>FB BL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251967-5D61-F90C-043F-9EEAA30DE2DD}"/>
              </a:ext>
            </a:extLst>
          </p:cNvPr>
          <p:cNvSpPr txBox="1"/>
          <p:nvPr/>
        </p:nvSpPr>
        <p:spPr>
          <a:xfrm>
            <a:off x="6590824" y="4989684"/>
            <a:ext cx="96665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2022</a:t>
            </a:r>
          </a:p>
          <a:p>
            <a:pPr algn="ctr"/>
            <a:r>
              <a:rPr lang="en-US" sz="1300" dirty="0"/>
              <a:t>Jul</a:t>
            </a:r>
          </a:p>
          <a:p>
            <a:pPr algn="ctr"/>
            <a:r>
              <a:rPr lang="en-US" sz="1300" dirty="0"/>
              <a:t>FT BL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7E2D00-29DF-F897-8711-3D199786AAF2}"/>
              </a:ext>
            </a:extLst>
          </p:cNvPr>
          <p:cNvSpPr txBox="1"/>
          <p:nvPr/>
        </p:nvSpPr>
        <p:spPr>
          <a:xfrm>
            <a:off x="7039968" y="4988673"/>
            <a:ext cx="96665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2023</a:t>
            </a:r>
          </a:p>
          <a:p>
            <a:pPr algn="ctr"/>
            <a:r>
              <a:rPr lang="en-US" sz="1300" dirty="0"/>
              <a:t>Mar</a:t>
            </a:r>
          </a:p>
          <a:p>
            <a:pPr algn="ctr"/>
            <a:r>
              <a:rPr lang="en-US" sz="1300" dirty="0"/>
              <a:t>FB BS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199AA7-9206-8C3E-859D-A1EDDDEF8E09}"/>
              </a:ext>
            </a:extLst>
          </p:cNvPr>
          <p:cNvSpPr txBox="1"/>
          <p:nvPr/>
        </p:nvSpPr>
        <p:spPr>
          <a:xfrm>
            <a:off x="7480186" y="4988923"/>
            <a:ext cx="96665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2023</a:t>
            </a:r>
          </a:p>
          <a:p>
            <a:pPr algn="ctr"/>
            <a:r>
              <a:rPr lang="en-US" sz="1300" dirty="0"/>
              <a:t>Mar</a:t>
            </a:r>
          </a:p>
          <a:p>
            <a:pPr algn="ctr"/>
            <a:r>
              <a:rPr lang="en-US" sz="1300" dirty="0"/>
              <a:t>FB BL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8CD128-D4A9-DFDD-E10F-F62C0FCA3D65}"/>
              </a:ext>
            </a:extLst>
          </p:cNvPr>
          <p:cNvSpPr txBox="1"/>
          <p:nvPr/>
        </p:nvSpPr>
        <p:spPr>
          <a:xfrm>
            <a:off x="7924696" y="4985953"/>
            <a:ext cx="96665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2023</a:t>
            </a:r>
          </a:p>
          <a:p>
            <a:pPr algn="ctr"/>
            <a:r>
              <a:rPr lang="en-US" sz="1300" dirty="0"/>
              <a:t>Apr</a:t>
            </a:r>
          </a:p>
          <a:p>
            <a:pPr algn="ctr"/>
            <a:r>
              <a:rPr lang="en-US" sz="1300" dirty="0"/>
              <a:t>FB BS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7CEDCE-8F31-1276-E180-BE0FD57FD319}"/>
              </a:ext>
            </a:extLst>
          </p:cNvPr>
          <p:cNvSpPr txBox="1"/>
          <p:nvPr/>
        </p:nvSpPr>
        <p:spPr>
          <a:xfrm>
            <a:off x="8534163" y="4980542"/>
            <a:ext cx="6570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2023</a:t>
            </a:r>
          </a:p>
          <a:p>
            <a:pPr algn="ctr"/>
            <a:r>
              <a:rPr lang="en-US" sz="1300" dirty="0"/>
              <a:t>Apr</a:t>
            </a:r>
          </a:p>
          <a:p>
            <a:pPr algn="ctr"/>
            <a:r>
              <a:rPr lang="en-US" sz="1300" dirty="0"/>
              <a:t>FT BS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92472B8-FAFE-1721-8599-14EC6F47EBB8}"/>
                  </a:ext>
                </a:extLst>
              </p:cNvPr>
              <p:cNvSpPr txBox="1"/>
              <p:nvPr/>
            </p:nvSpPr>
            <p:spPr>
              <a:xfrm>
                <a:off x="-1" y="666266"/>
                <a:ext cx="9144001" cy="1729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520" b="1" dirty="0"/>
                  <a:t>Voltage errors up to </a:t>
                </a:r>
                <a14:m>
                  <m:oMath xmlns:m="http://schemas.openxmlformats.org/officeDocument/2006/math">
                    <m:r>
                      <a:rPr lang="en-US" sz="1520" b="1" i="1" smtClean="0"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sz="1520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520" b="1" dirty="0"/>
                  <a:t> in </a:t>
                </a:r>
                <a14:m>
                  <m:oMath xmlns:m="http://schemas.openxmlformats.org/officeDocument/2006/math">
                    <m:r>
                      <a:rPr lang="en-GB" sz="1520" b="1" i="1" dirty="0" smtClean="0">
                        <a:latin typeface="Cambria Math" panose="02040503050406030204" pitchFamily="18" charset="0"/>
                      </a:rPr>
                      <m:t>𝟐𝟎𝟐</m:t>
                    </m:r>
                    <m:r>
                      <a:rPr lang="en-US" sz="1520" b="1" i="1" dirty="0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sz="1520" b="1" dirty="0"/>
                  <a:t>, from measurements in </a:t>
                </a:r>
                <a:r>
                  <a:rPr lang="en-GB" sz="1520" b="1" dirty="0">
                    <a:solidFill>
                      <a:srgbClr val="008000"/>
                    </a:solidFill>
                  </a:rPr>
                  <a:t>single</a:t>
                </a:r>
                <a:r>
                  <a:rPr lang="en-GB" sz="1520" b="1" dirty="0"/>
                  <a:t> and double RF, at flat-bottom and top</a:t>
                </a:r>
                <a:r>
                  <a:rPr lang="en-GB" sz="1520" dirty="0"/>
                  <a:t>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520" b="1" dirty="0"/>
                  <a:t>Errors within just </a:t>
                </a:r>
                <a14:m>
                  <m:oMath xmlns:m="http://schemas.openxmlformats.org/officeDocument/2006/math">
                    <m:r>
                      <a:rPr lang="en-GB" sz="1520" b="1" i="1" dirty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1520" b="1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520" b="1" dirty="0"/>
                  <a:t> after correction in </a:t>
                </a:r>
                <a14:m>
                  <m:oMath xmlns:m="http://schemas.openxmlformats.org/officeDocument/2006/math">
                    <m:r>
                      <a:rPr lang="en-GB" sz="1520" b="1" i="1" dirty="0" smtClean="0">
                        <a:latin typeface="Cambria Math" panose="02040503050406030204" pitchFamily="18" charset="0"/>
                      </a:rPr>
                      <m:t>𝟐𝟎𝟐𝟑</m:t>
                    </m:r>
                    <m:r>
                      <a:rPr lang="en-GB" sz="1520" b="1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sz="152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GB" sz="152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52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52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  <m:sub>
                        <m:r>
                          <a:rPr lang="fr-FR" sz="152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sub>
                    </m:sSub>
                  </m:oMath>
                </a14:m>
                <a:r>
                  <a:rPr lang="en-GB" sz="1520" b="1" dirty="0"/>
                  <a:t> errors up to </a:t>
                </a:r>
                <a14:m>
                  <m:oMath xmlns:m="http://schemas.openxmlformats.org/officeDocument/2006/math">
                    <m:r>
                      <a:rPr lang="en-GB" sz="1520" b="1" i="1" dirty="0">
                        <a:latin typeface="Cambria Math" panose="02040503050406030204" pitchFamily="18" charset="0"/>
                      </a:rPr>
                      <m:t>𝟏𝟒</m:t>
                    </m:r>
                  </m:oMath>
                </a14:m>
                <a:r>
                  <a:rPr lang="en-GB" sz="1520" b="1" dirty="0"/>
                  <a:t> deg in </a:t>
                </a:r>
                <a14:m>
                  <m:oMath xmlns:m="http://schemas.openxmlformats.org/officeDocument/2006/math">
                    <m:r>
                      <a:rPr lang="en-GB" sz="1520" b="1" i="1" dirty="0" smtClean="0">
                        <a:latin typeface="Cambria Math" panose="02040503050406030204" pitchFamily="18" charset="0"/>
                      </a:rPr>
                      <m:t>𝟐𝟎𝟐𝟐</m:t>
                    </m:r>
                  </m:oMath>
                </a14:m>
                <a:r>
                  <a:rPr lang="en-GB" sz="1520" dirty="0"/>
                  <a:t>: calibration done by analysing the profile tilt versus the programmed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52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52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sz="152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GB" sz="1520" dirty="0"/>
                  <a:t>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520" b="1" dirty="0"/>
                  <a:t>Errors of </a:t>
                </a:r>
                <a14:m>
                  <m:oMath xmlns:m="http://schemas.openxmlformats.org/officeDocument/2006/math">
                    <m:r>
                      <a:rPr lang="en-GB" sz="1520" b="1" i="1" dirty="0" smtClean="0">
                        <a:latin typeface="Cambria Math" panose="02040503050406030204" pitchFamily="18" charset="0"/>
                      </a:rPr>
                      <m:t>𝟐𝟑</m:t>
                    </m:r>
                  </m:oMath>
                </a14:m>
                <a:r>
                  <a:rPr lang="en-GB" sz="1520" b="1" dirty="0"/>
                  <a:t> deg in the beginning of </a:t>
                </a:r>
                <a14:m>
                  <m:oMath xmlns:m="http://schemas.openxmlformats.org/officeDocument/2006/math">
                    <m:r>
                      <a:rPr lang="en-GB" sz="1520" b="1" i="1" dirty="0" smtClean="0">
                        <a:latin typeface="Cambria Math" panose="02040503050406030204" pitchFamily="18" charset="0"/>
                      </a:rPr>
                      <m:t>𝟐𝟎𝟐𝟑</m:t>
                    </m:r>
                    <m:r>
                      <a:rPr lang="en-US" sz="1520" b="1" i="0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GB" sz="1520" b="1" dirty="0"/>
                  <a:t> After correction, errors reduced to only </a:t>
                </a:r>
                <a14:m>
                  <m:oMath xmlns:m="http://schemas.openxmlformats.org/officeDocument/2006/math">
                    <m:r>
                      <a:rPr lang="en-GB" sz="1520" b="1" i="1" dirty="0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sz="1520" b="1" dirty="0"/>
                  <a:t> deg.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GB" sz="1520" b="1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520" dirty="0"/>
                  <a:t>Small differences when voltage and phase errors are corrected by removing the collective-effects contribution.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92472B8-FAFE-1721-8599-14EC6F47E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666266"/>
                <a:ext cx="9144001" cy="1729704"/>
              </a:xfrm>
              <a:prstGeom prst="rect">
                <a:avLst/>
              </a:prstGeom>
              <a:blipFill>
                <a:blip r:embed="rId5"/>
                <a:stretch>
                  <a:fillRect l="-200" t="-352" r="-267" b="-35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EE20396-E3FD-69B1-D106-17DE5A425DA3}"/>
              </a:ext>
            </a:extLst>
          </p:cNvPr>
          <p:cNvCxnSpPr>
            <a:cxnSpLocks/>
          </p:cNvCxnSpPr>
          <p:nvPr/>
        </p:nvCxnSpPr>
        <p:spPr>
          <a:xfrm>
            <a:off x="3171212" y="2663777"/>
            <a:ext cx="0" cy="231760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2A8328B-0308-075F-A47A-C0E62D176A1D}"/>
              </a:ext>
            </a:extLst>
          </p:cNvPr>
          <p:cNvSpPr txBox="1"/>
          <p:nvPr/>
        </p:nvSpPr>
        <p:spPr>
          <a:xfrm>
            <a:off x="3262912" y="3956507"/>
            <a:ext cx="99354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/>
              <a:t>Correction factors applied in the LLRF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67088F7-53CF-001D-B6DD-895B054AF109}"/>
              </a:ext>
            </a:extLst>
          </p:cNvPr>
          <p:cNvCxnSpPr>
            <a:cxnSpLocks/>
          </p:cNvCxnSpPr>
          <p:nvPr/>
        </p:nvCxnSpPr>
        <p:spPr>
          <a:xfrm>
            <a:off x="8213470" y="2657427"/>
            <a:ext cx="0" cy="232395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0CA0F9E-35DB-6BD8-6E65-AE20E449AB7D}"/>
              </a:ext>
            </a:extLst>
          </p:cNvPr>
          <p:cNvSpPr txBox="1"/>
          <p:nvPr/>
        </p:nvSpPr>
        <p:spPr>
          <a:xfrm>
            <a:off x="7129010" y="3956507"/>
            <a:ext cx="99354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/>
              <a:t>Correction factors applied in the LLRF</a:t>
            </a:r>
          </a:p>
        </p:txBody>
      </p:sp>
    </p:spTree>
    <p:extLst>
      <p:ext uri="{BB962C8B-B14F-4D97-AF65-F5344CB8AC3E}">
        <p14:creationId xmlns:p14="http://schemas.microsoft.com/office/powerpoint/2010/main" val="4106246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8292-0DE3-424C-8700-8E61967D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E61E7-BFF7-4E8D-B7CC-63F4271ACE6E}"/>
              </a:ext>
            </a:extLst>
          </p:cNvPr>
          <p:cNvSpPr txBox="1"/>
          <p:nvPr/>
        </p:nvSpPr>
        <p:spPr>
          <a:xfrm>
            <a:off x="0" y="1661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00" dirty="0" err="1">
                <a:latin typeface="+mj-lt"/>
              </a:rPr>
              <a:t>Consistency</a:t>
            </a:r>
            <a:r>
              <a:rPr lang="it-IT" sz="3400" dirty="0">
                <a:latin typeface="+mj-lt"/>
              </a:rPr>
              <a:t> checks</a:t>
            </a:r>
            <a:endParaRPr lang="en-US" sz="3400" dirty="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75F65F-4505-B01C-5E8B-037FD15A0565}"/>
              </a:ext>
            </a:extLst>
          </p:cNvPr>
          <p:cNvCxnSpPr>
            <a:cxnSpLocks/>
          </p:cNvCxnSpPr>
          <p:nvPr/>
        </p:nvCxnSpPr>
        <p:spPr>
          <a:xfrm>
            <a:off x="4540250" y="762000"/>
            <a:ext cx="0" cy="49513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colorfulness, screenshot, circle&#10;&#10;Description automatically generated">
            <a:extLst>
              <a:ext uri="{FF2B5EF4-FFF2-40B4-BE49-F238E27FC236}">
                <a16:creationId xmlns:a16="http://schemas.microsoft.com/office/drawing/2014/main" id="{3ED3090E-162C-041B-9D4D-67CA964CC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1"/>
          <a:stretch/>
        </p:blipFill>
        <p:spPr>
          <a:xfrm>
            <a:off x="26835" y="2151531"/>
            <a:ext cx="2183980" cy="1574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90BC5B-B53F-783E-B0F3-C8377A3575E9}"/>
              </a:ext>
            </a:extLst>
          </p:cNvPr>
          <p:cNvSpPr txBox="1"/>
          <p:nvPr/>
        </p:nvSpPr>
        <p:spPr>
          <a:xfrm>
            <a:off x="465536" y="2173121"/>
            <a:ext cx="82986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-12.6%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 descr="A picture containing text, colorfulness, screenshot, circle&#10;&#10;Description automatically generated">
            <a:extLst>
              <a:ext uri="{FF2B5EF4-FFF2-40B4-BE49-F238E27FC236}">
                <a16:creationId xmlns:a16="http://schemas.microsoft.com/office/drawing/2014/main" id="{88DE85B2-0E80-0B74-932F-10ACFA791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8"/>
          <a:stretch/>
        </p:blipFill>
        <p:spPr>
          <a:xfrm>
            <a:off x="2281940" y="2151531"/>
            <a:ext cx="2187066" cy="15749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57F1BB-78A7-80C9-B935-B3EDC1A816AD}"/>
              </a:ext>
            </a:extLst>
          </p:cNvPr>
          <p:cNvSpPr txBox="1"/>
          <p:nvPr/>
        </p:nvSpPr>
        <p:spPr>
          <a:xfrm>
            <a:off x="2715383" y="2170581"/>
            <a:ext cx="6601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0.8%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38CE2-E037-F411-0BC1-2FB36F0D0593}"/>
              </a:ext>
            </a:extLst>
          </p:cNvPr>
          <p:cNvSpPr txBox="1"/>
          <p:nvPr/>
        </p:nvSpPr>
        <p:spPr>
          <a:xfrm>
            <a:off x="273591" y="1578186"/>
            <a:ext cx="172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Ring 1, </a:t>
            </a:r>
          </a:p>
          <a:p>
            <a:pPr algn="ctr"/>
            <a:r>
              <a:rPr lang="en-US" sz="1600" b="1" dirty="0"/>
              <a:t>before correction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36D004-73FD-5AC9-CFC1-5F73FAC657DD}"/>
              </a:ext>
            </a:extLst>
          </p:cNvPr>
          <p:cNvSpPr txBox="1"/>
          <p:nvPr/>
        </p:nvSpPr>
        <p:spPr>
          <a:xfrm>
            <a:off x="2669766" y="1578186"/>
            <a:ext cx="150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Ring 1, </a:t>
            </a:r>
          </a:p>
          <a:p>
            <a:pPr algn="ctr"/>
            <a:r>
              <a:rPr lang="en-US" sz="1600" b="1" dirty="0"/>
              <a:t>after correction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7947F8-15B0-B94D-9763-949E6798A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102" y="3827320"/>
            <a:ext cx="2583054" cy="18019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818180-0B56-D8E4-655F-24C81193576E}"/>
              </a:ext>
            </a:extLst>
          </p:cNvPr>
          <p:cNvSpPr txBox="1"/>
          <p:nvPr/>
        </p:nvSpPr>
        <p:spPr>
          <a:xfrm>
            <a:off x="2482847" y="4323491"/>
            <a:ext cx="169344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C00"/>
                </a:solidFill>
              </a:rPr>
              <a:t>After correction</a:t>
            </a:r>
            <a:endParaRPr lang="en-US" sz="1600" b="1" dirty="0">
              <a:solidFill>
                <a:srgbClr val="FF0000"/>
              </a:solidFill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Before correction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C6C11C-A7EE-F3BF-2004-0F28FC3BBC20}"/>
                  </a:ext>
                </a:extLst>
              </p:cNvPr>
              <p:cNvSpPr txBox="1"/>
              <p:nvPr/>
            </p:nvSpPr>
            <p:spPr>
              <a:xfrm>
                <a:off x="7785" y="4159736"/>
                <a:ext cx="166722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600" b="1" dirty="0"/>
                  <a:t>Voltage errors from </a:t>
                </a:r>
                <a14:m>
                  <m:oMath xmlns:m="http://schemas.openxmlformats.org/officeDocument/2006/math">
                    <m:r>
                      <a:rPr lang="en-GB" sz="1600" b="1" i="1" dirty="0" smtClean="0"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GB" sz="1600" b="1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600" b="1" dirty="0"/>
                  <a:t>         to </a:t>
                </a:r>
                <a14:m>
                  <m:oMath xmlns:m="http://schemas.openxmlformats.org/officeDocument/2006/math">
                    <m:r>
                      <a:rPr lang="en-GB" sz="1600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1600" b="1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600" b="1" dirty="0"/>
                  <a:t> in  each ring.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GB" sz="16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C6C11C-A7EE-F3BF-2004-0F28FC3BB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5" y="4159736"/>
                <a:ext cx="1667223" cy="1323439"/>
              </a:xfrm>
              <a:prstGeom prst="rect">
                <a:avLst/>
              </a:prstGeom>
              <a:blipFill>
                <a:blip r:embed="rId5"/>
                <a:stretch>
                  <a:fillRect l="-1460" t="-1382" r="-40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AD301F2-3012-C466-65B8-5FB8461A9DE3}"/>
                  </a:ext>
                </a:extLst>
              </p:cNvPr>
              <p:cNvSpPr txBox="1"/>
              <p:nvPr/>
            </p:nvSpPr>
            <p:spPr>
              <a:xfrm>
                <a:off x="0" y="647992"/>
                <a:ext cx="4469004" cy="852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600" dirty="0"/>
                  <a:t>In each ring, </a:t>
                </a:r>
                <a:r>
                  <a:rPr lang="en-GB" sz="1600" b="1" dirty="0"/>
                  <a:t>voltage measurements</a:t>
                </a:r>
                <a:r>
                  <a:rPr lang="en-GB" sz="1600" dirty="0"/>
                  <a:t> at flat bottom </a:t>
                </a:r>
                <a:r>
                  <a:rPr lang="en-US" sz="1600" b="1" dirty="0"/>
                  <a:t>using the three cavities together          </a:t>
                </a:r>
                <a:r>
                  <a:rPr lang="en-US" sz="16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sz="1600" dirty="0"/>
                  <a:t> = 15 kV), </a:t>
                </a:r>
                <a:r>
                  <a:rPr lang="en-GB" sz="1600" dirty="0"/>
                  <a:t>before and after correction.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AD301F2-3012-C466-65B8-5FB8461A9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47992"/>
                <a:ext cx="4469004" cy="852926"/>
              </a:xfrm>
              <a:prstGeom prst="rect">
                <a:avLst/>
              </a:prstGeom>
              <a:blipFill>
                <a:blip r:embed="rId6"/>
                <a:stretch>
                  <a:fillRect l="-546" t="-2143" b="-6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D853CC5-8657-A471-C14B-E346A46051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2714" y="1824663"/>
            <a:ext cx="1948125" cy="15600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DBB222-2C1E-A810-3120-3BE8CB6820A7}"/>
              </a:ext>
            </a:extLst>
          </p:cNvPr>
          <p:cNvSpPr txBox="1"/>
          <p:nvPr/>
        </p:nvSpPr>
        <p:spPr>
          <a:xfrm>
            <a:off x="5466528" y="2495744"/>
            <a:ext cx="10684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3.41 ms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ECF0DB-72E8-619C-9444-DB36EA3C8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2043" y="1825854"/>
            <a:ext cx="1948125" cy="156002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2DBB5B9-A468-C0E1-06D2-FEDD7F698795}"/>
              </a:ext>
            </a:extLst>
          </p:cNvPr>
          <p:cNvCxnSpPr>
            <a:cxnSpLocks/>
          </p:cNvCxnSpPr>
          <p:nvPr/>
        </p:nvCxnSpPr>
        <p:spPr>
          <a:xfrm>
            <a:off x="5514604" y="2546544"/>
            <a:ext cx="749036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7">
                <a:extLst>
                  <a:ext uri="{FF2B5EF4-FFF2-40B4-BE49-F238E27FC236}">
                    <a16:creationId xmlns:a16="http://schemas.microsoft.com/office/drawing/2014/main" id="{75CF0FCB-490D-D9D5-B465-33B33A995D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3799766"/>
                  </p:ext>
                </p:extLst>
              </p:nvPr>
            </p:nvGraphicFramePr>
            <p:xfrm>
              <a:off x="5297212" y="4201669"/>
              <a:ext cx="3154462" cy="1438339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799810">
                      <a:extLst>
                        <a:ext uri="{9D8B030D-6E8A-4147-A177-3AD203B41FA5}">
                          <a16:colId xmlns:a16="http://schemas.microsoft.com/office/drawing/2014/main" val="648699525"/>
                        </a:ext>
                      </a:extLst>
                    </a:gridCol>
                    <a:gridCol w="601980">
                      <a:extLst>
                        <a:ext uri="{9D8B030D-6E8A-4147-A177-3AD203B41FA5}">
                          <a16:colId xmlns:a16="http://schemas.microsoft.com/office/drawing/2014/main" val="1156409791"/>
                        </a:ext>
                      </a:extLst>
                    </a:gridCol>
                    <a:gridCol w="693420">
                      <a:extLst>
                        <a:ext uri="{9D8B030D-6E8A-4147-A177-3AD203B41FA5}">
                          <a16:colId xmlns:a16="http://schemas.microsoft.com/office/drawing/2014/main" val="2222247933"/>
                        </a:ext>
                      </a:extLst>
                    </a:gridCol>
                    <a:gridCol w="1059252">
                      <a:extLst>
                        <a:ext uri="{9D8B030D-6E8A-4147-A177-3AD203B41FA5}">
                          <a16:colId xmlns:a16="http://schemas.microsoft.com/office/drawing/2014/main" val="3398460749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Cavities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𝐫𝐟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[MV]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it-IT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𝑽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b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𝐫𝐟</m:t>
                                      </m:r>
                                    </m:sub>
                                  </m:sSub>
                                </m:e>
                              </m:nary>
                            </m:oMath>
                          </a14:m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[MV]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𝐫𝐟</m:t>
                                  </m:r>
                                </m:sub>
                              </m:sSub>
                              <m:r>
                                <a:rPr lang="en-US" sz="1400" b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it-IT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𝑽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b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𝐫𝐟</m:t>
                                      </m:r>
                                    </m:sub>
                                  </m:sSub>
                                </m:e>
                              </m:nary>
                            </m:oMath>
                          </a14:m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[%]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0316776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1 &amp; 2</a:t>
                          </a:r>
                        </a:p>
                      </a:txBody>
                      <a:tcPr>
                        <a:solidFill>
                          <a:schemeClr val="tx1">
                            <a:alpha val="1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1.</m:t>
                                </m:r>
                                <m:r>
                                  <a:rPr lang="en-US" sz="1400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88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00B0F0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alpha val="1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1.</m:t>
                                </m:r>
                                <m:r>
                                  <a:rPr lang="en-US" sz="14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86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alpha val="1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4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4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alpha val="1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6319991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4 &amp; 5</a:t>
                          </a:r>
                        </a:p>
                      </a:txBody>
                      <a:tcPr>
                        <a:solidFill>
                          <a:schemeClr val="tx1">
                            <a:alpha val="1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1.</m:t>
                                </m:r>
                                <m:r>
                                  <a:rPr lang="en-US" sz="1400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93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00B0F0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alpha val="1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1.</m:t>
                                </m:r>
                                <m:r>
                                  <a:rPr lang="en-US" sz="14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93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alpha val="1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4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4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alpha val="1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2815692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3 &amp; 6</a:t>
                          </a:r>
                        </a:p>
                      </a:txBody>
                      <a:tcPr>
                        <a:solidFill>
                          <a:schemeClr val="tx1">
                            <a:alpha val="1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14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400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00B0F0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alpha val="1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14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4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alpha val="1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4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4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alpha val="1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87307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7">
                <a:extLst>
                  <a:ext uri="{FF2B5EF4-FFF2-40B4-BE49-F238E27FC236}">
                    <a16:creationId xmlns:a16="http://schemas.microsoft.com/office/drawing/2014/main" id="{75CF0FCB-490D-D9D5-B465-33B33A995D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3799766"/>
                  </p:ext>
                </p:extLst>
              </p:nvPr>
            </p:nvGraphicFramePr>
            <p:xfrm>
              <a:off x="5297212" y="4201669"/>
              <a:ext cx="3154462" cy="1438339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799810">
                      <a:extLst>
                        <a:ext uri="{9D8B030D-6E8A-4147-A177-3AD203B41FA5}">
                          <a16:colId xmlns:a16="http://schemas.microsoft.com/office/drawing/2014/main" val="648699525"/>
                        </a:ext>
                      </a:extLst>
                    </a:gridCol>
                    <a:gridCol w="601980">
                      <a:extLst>
                        <a:ext uri="{9D8B030D-6E8A-4147-A177-3AD203B41FA5}">
                          <a16:colId xmlns:a16="http://schemas.microsoft.com/office/drawing/2014/main" val="1156409791"/>
                        </a:ext>
                      </a:extLst>
                    </a:gridCol>
                    <a:gridCol w="693420">
                      <a:extLst>
                        <a:ext uri="{9D8B030D-6E8A-4147-A177-3AD203B41FA5}">
                          <a16:colId xmlns:a16="http://schemas.microsoft.com/office/drawing/2014/main" val="2222247933"/>
                        </a:ext>
                      </a:extLst>
                    </a:gridCol>
                    <a:gridCol w="1059252">
                      <a:extLst>
                        <a:ext uri="{9D8B030D-6E8A-4147-A177-3AD203B41FA5}">
                          <a16:colId xmlns:a16="http://schemas.microsoft.com/office/drawing/2014/main" val="3398460749"/>
                        </a:ext>
                      </a:extLst>
                    </a:gridCol>
                  </a:tblGrid>
                  <a:tr h="5239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Cavities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34343" t="-58140" r="-293939" b="-1872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3509" t="-58140" r="-155263" b="-1872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98851" t="-58140" r="-1724" b="-1872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031677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1 &amp; 2</a:t>
                          </a:r>
                        </a:p>
                      </a:txBody>
                      <a:tcPr>
                        <a:solidFill>
                          <a:schemeClr val="tx1">
                            <a:alpha val="1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34343" t="-266667" r="-293939" b="-2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3509" t="-266667" r="-155263" b="-2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98851" t="-266667" r="-1724" b="-2156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63199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4 &amp; 5</a:t>
                          </a:r>
                        </a:p>
                      </a:txBody>
                      <a:tcPr>
                        <a:solidFill>
                          <a:schemeClr val="tx1">
                            <a:alpha val="1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34343" t="-374000" r="-293939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3509" t="-374000" r="-155263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98851" t="-374000" r="-1724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281569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3 &amp; 6</a:t>
                          </a:r>
                        </a:p>
                      </a:txBody>
                      <a:tcPr>
                        <a:solidFill>
                          <a:schemeClr val="tx1">
                            <a:alpha val="1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34343" t="-474000" r="-293939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3509" t="-474000" r="-155263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98851" t="-474000" r="-1724" b="-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87307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E6A539AC-AA31-1916-D066-9F8A75EEB80D}"/>
              </a:ext>
            </a:extLst>
          </p:cNvPr>
          <p:cNvSpPr txBox="1"/>
          <p:nvPr/>
        </p:nvSpPr>
        <p:spPr>
          <a:xfrm>
            <a:off x="4603750" y="3539834"/>
            <a:ext cx="454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The </a:t>
            </a:r>
            <a:r>
              <a:rPr lang="en-GB" sz="1600" b="1" dirty="0"/>
              <a:t>measured voltage of a pair of cavities</a:t>
            </a:r>
            <a:r>
              <a:rPr lang="en-GB" sz="1600" dirty="0"/>
              <a:t> is close to the </a:t>
            </a:r>
            <a:r>
              <a:rPr lang="en-GB" sz="1600" b="1" dirty="0"/>
              <a:t>sum of the single-cavity voltages</a:t>
            </a:r>
            <a:r>
              <a:rPr lang="en-GB" sz="1600" dirty="0"/>
              <a:t>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143A286-02F9-931D-7F24-A4DFDDA33D8B}"/>
              </a:ext>
            </a:extLst>
          </p:cNvPr>
          <p:cNvCxnSpPr>
            <a:cxnSpLocks/>
          </p:cNvCxnSpPr>
          <p:nvPr/>
        </p:nvCxnSpPr>
        <p:spPr>
          <a:xfrm>
            <a:off x="7693924" y="2508444"/>
            <a:ext cx="848096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776B87-98AC-4DC2-42EE-90ABB382B65D}"/>
                  </a:ext>
                </a:extLst>
              </p:cNvPr>
              <p:cNvSpPr txBox="1"/>
              <p:nvPr/>
            </p:nvSpPr>
            <p:spPr>
              <a:xfrm>
                <a:off x="5255235" y="1478568"/>
                <a:ext cx="13831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rgbClr val="FAA200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r>
                      <a:rPr lang="fr-FR" sz="1600" b="1" i="0" smtClean="0">
                        <a:solidFill>
                          <a:srgbClr val="FAA2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600" b="1" dirty="0">
                    <a:solidFill>
                      <a:srgbClr val="FAA2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rgbClr val="FAA2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FAA2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n-US" sz="1600" b="1">
                            <a:solidFill>
                              <a:srgbClr val="FAA2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𝐞</m:t>
                        </m:r>
                      </m:sub>
                    </m:sSub>
                    <m:r>
                      <a:rPr lang="fr-FR" sz="1600" b="1" i="0" smtClean="0">
                        <a:solidFill>
                          <a:srgbClr val="FAA2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1" i="1" dirty="0" smtClean="0">
                        <a:solidFill>
                          <a:srgbClr val="FAA2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1600" b="1" i="1" dirty="0" smtClean="0">
                        <a:solidFill>
                          <a:srgbClr val="FAA2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1600" b="1" dirty="0">
                    <a:solidFill>
                      <a:srgbClr val="FAA2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776B87-98AC-4DC2-42EE-90ABB382B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235" y="1478568"/>
                <a:ext cx="1383187" cy="338554"/>
              </a:xfrm>
              <a:prstGeom prst="rect">
                <a:avLst/>
              </a:prstGeom>
              <a:blipFill>
                <a:blip r:embed="rId10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8CCCCCB-466E-41FE-D589-68219FB816ED}"/>
                  </a:ext>
                </a:extLst>
              </p:cNvPr>
              <p:cNvSpPr txBox="1"/>
              <p:nvPr/>
            </p:nvSpPr>
            <p:spPr>
              <a:xfrm>
                <a:off x="7352658" y="1480612"/>
                <a:ext cx="16334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rgbClr val="FAA200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r>
                      <a:rPr lang="fr-FR" sz="1600" b="1" i="0" smtClean="0">
                        <a:solidFill>
                          <a:srgbClr val="FAA200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1600" b="1" dirty="0">
                    <a:solidFill>
                      <a:srgbClr val="FAA2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rgbClr val="FAA2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FAA2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n-US" sz="1600" b="1">
                            <a:solidFill>
                              <a:srgbClr val="FAA2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𝐞</m:t>
                        </m:r>
                      </m:sub>
                    </m:sSub>
                    <m:r>
                      <a:rPr lang="fr-FR" sz="1600" b="1" i="0" smtClean="0">
                        <a:solidFill>
                          <a:srgbClr val="FAA2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1" i="0" dirty="0" smtClean="0">
                        <a:solidFill>
                          <a:srgbClr val="FAA2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1" i="1" dirty="0" smtClean="0">
                        <a:solidFill>
                          <a:srgbClr val="FAA200"/>
                        </a:solidFill>
                        <a:latin typeface="Cambria Math" panose="02040503050406030204" pitchFamily="18" charset="0"/>
                      </a:rPr>
                      <m:t>𝟏𝟕</m:t>
                    </m:r>
                    <m:r>
                      <a:rPr lang="en-US" sz="1600" b="1" i="1" dirty="0" smtClean="0">
                        <a:solidFill>
                          <a:srgbClr val="FAA200"/>
                        </a:solidFill>
                        <a:latin typeface="Cambria Math" panose="02040503050406030204" pitchFamily="18" charset="0"/>
                      </a:rPr>
                      <m:t>% </m:t>
                    </m:r>
                  </m:oMath>
                </a14:m>
                <a:endParaRPr lang="en-US" sz="1600" b="1" dirty="0">
                  <a:solidFill>
                    <a:srgbClr val="FAA2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8CCCCCB-466E-41FE-D589-68219FB81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658" y="1480612"/>
                <a:ext cx="1633413" cy="338554"/>
              </a:xfrm>
              <a:prstGeom prst="rect">
                <a:avLst/>
              </a:prstGeom>
              <a:blipFill>
                <a:blip r:embed="rId11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1C168EBA-9A26-4284-736D-5FA0AA9F2CA2}"/>
              </a:ext>
            </a:extLst>
          </p:cNvPr>
          <p:cNvSpPr txBox="1"/>
          <p:nvPr/>
        </p:nvSpPr>
        <p:spPr>
          <a:xfrm>
            <a:off x="7693924" y="2458983"/>
            <a:ext cx="10684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3.83 ms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998CFE-8E5F-579D-D6C4-EF83E4F86AB5}"/>
              </a:ext>
            </a:extLst>
          </p:cNvPr>
          <p:cNvSpPr txBox="1"/>
          <p:nvPr/>
        </p:nvSpPr>
        <p:spPr>
          <a:xfrm>
            <a:off x="4573434" y="644105"/>
            <a:ext cx="4570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/>
              <a:t>Analysis of the bunch dipole-oscillations</a:t>
            </a:r>
            <a:r>
              <a:rPr lang="en-US" sz="1600" dirty="0"/>
              <a:t>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20% less measured voltage leads to a 10%</a:t>
            </a:r>
            <a:r>
              <a:rPr lang="en-US" sz="1600" dirty="0"/>
              <a:t> </a:t>
            </a:r>
            <a:r>
              <a:rPr lang="en-US" sz="1600" b="1" dirty="0"/>
              <a:t>larger synchrotron period, as expected</a:t>
            </a:r>
            <a:r>
              <a:rPr lang="en-US" sz="1600" dirty="0"/>
              <a:t>.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749BC0C-CA8D-5686-6B3B-82B4824412ED}"/>
              </a:ext>
            </a:extLst>
          </p:cNvPr>
          <p:cNvSpPr/>
          <p:nvPr/>
        </p:nvSpPr>
        <p:spPr>
          <a:xfrm>
            <a:off x="2143026" y="1720850"/>
            <a:ext cx="377459" cy="329813"/>
          </a:xfrm>
          <a:prstGeom prst="rightArrow">
            <a:avLst/>
          </a:prstGeom>
          <a:solidFill>
            <a:srgbClr val="BF00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139D0B-6CDC-F56D-3BDA-4CC3CBAEDA55}"/>
              </a:ext>
            </a:extLst>
          </p:cNvPr>
          <p:cNvSpPr txBox="1"/>
          <p:nvPr/>
        </p:nvSpPr>
        <p:spPr>
          <a:xfrm>
            <a:off x="3954687" y="1271591"/>
            <a:ext cx="5748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PSB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D0625B-8DD7-3C74-E917-DD22E461B1C9}"/>
              </a:ext>
            </a:extLst>
          </p:cNvPr>
          <p:cNvSpPr txBox="1"/>
          <p:nvPr/>
        </p:nvSpPr>
        <p:spPr>
          <a:xfrm>
            <a:off x="4539281" y="1272729"/>
            <a:ext cx="5748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SPS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7C830-A46D-A4A3-B878-427894B9BC1D}"/>
              </a:ext>
            </a:extLst>
          </p:cNvPr>
          <p:cNvSpPr txBox="1"/>
          <p:nvPr/>
        </p:nvSpPr>
        <p:spPr>
          <a:xfrm>
            <a:off x="6505729" y="3161781"/>
            <a:ext cx="989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2021 data</a:t>
            </a:r>
          </a:p>
        </p:txBody>
      </p:sp>
    </p:spTree>
    <p:extLst>
      <p:ext uri="{BB962C8B-B14F-4D97-AF65-F5344CB8AC3E}">
        <p14:creationId xmlns:p14="http://schemas.microsoft.com/office/powerpoint/2010/main" val="4178413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8207410-F944-343B-0B3E-D7A872D3F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906" y="3775209"/>
            <a:ext cx="2652210" cy="18804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4468A3-B2B4-7E32-0764-45182FA57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855" y="1162853"/>
            <a:ext cx="2555261" cy="18616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6CABBC8-33FD-D653-B87B-80D78253F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551" y="1162419"/>
            <a:ext cx="2610599" cy="186583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158F03E-5586-DF41-9089-204D7A024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663" y="3756104"/>
            <a:ext cx="2661809" cy="18995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8292-0DE3-424C-8700-8E61967D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E61E7-BFF7-4E8D-B7CC-63F4271ACE6E}"/>
              </a:ext>
            </a:extLst>
          </p:cNvPr>
          <p:cNvSpPr txBox="1"/>
          <p:nvPr/>
        </p:nvSpPr>
        <p:spPr>
          <a:xfrm>
            <a:off x="0" y="16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+mj-lt"/>
              </a:rPr>
              <a:t>Accuracy</a:t>
            </a:r>
            <a:r>
              <a:rPr lang="it-IT" sz="3200" dirty="0">
                <a:latin typeface="+mj-lt"/>
              </a:rPr>
              <a:t> of the </a:t>
            </a:r>
            <a:r>
              <a:rPr lang="it-IT" sz="3200" dirty="0" err="1">
                <a:latin typeface="+mj-lt"/>
              </a:rPr>
              <a:t>voltage</a:t>
            </a:r>
            <a:r>
              <a:rPr lang="it-IT" sz="3200" dirty="0">
                <a:latin typeface="+mj-lt"/>
              </a:rPr>
              <a:t> </a:t>
            </a:r>
            <a:r>
              <a:rPr lang="it-IT" sz="3200" dirty="0" err="1">
                <a:latin typeface="+mj-lt"/>
              </a:rPr>
              <a:t>errors</a:t>
            </a:r>
            <a:endParaRPr lang="en-US" sz="32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463D01-7E53-91B9-E281-3690B1DDBD7D}"/>
                  </a:ext>
                </a:extLst>
              </p:cNvPr>
              <p:cNvSpPr txBox="1"/>
              <p:nvPr/>
            </p:nvSpPr>
            <p:spPr>
              <a:xfrm>
                <a:off x="6949248" y="725299"/>
                <a:ext cx="2023697" cy="4497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[%]≈ </m:t>
                      </m:r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𝐤𝐢𝐧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𝐞𝐫𝐫</m:t>
                          </m:r>
                        </m:sub>
                      </m:sSub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[%]</m:t>
                      </m:r>
                    </m:oMath>
                  </m:oMathPara>
                </a14:m>
                <a:endParaRPr lang="en-US" sz="1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[%]≈ </m:t>
                      </m:r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𝐭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𝐞𝐫𝐫</m:t>
                          </m:r>
                        </m:sub>
                      </m:sSub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[%]</m:t>
                      </m:r>
                    </m:oMath>
                  </m:oMathPara>
                </a14:m>
                <a:endParaRPr lang="en-US" sz="1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463D01-7E53-91B9-E281-3690B1DDB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248" y="725299"/>
                <a:ext cx="2023697" cy="449739"/>
              </a:xfrm>
              <a:prstGeom prst="rect">
                <a:avLst/>
              </a:prstGeom>
              <a:blipFill>
                <a:blip r:embed="rId6"/>
                <a:stretch>
                  <a:fillRect l="-299" b="-118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1BA3DF-5FB7-329C-EF9B-D0D40263B245}"/>
                  </a:ext>
                </a:extLst>
              </p:cNvPr>
              <p:cNvSpPr txBox="1"/>
              <p:nvPr/>
            </p:nvSpPr>
            <p:spPr>
              <a:xfrm>
                <a:off x="4123035" y="724531"/>
                <a:ext cx="2100479" cy="4497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[%]≈ </m:t>
                      </m:r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𝐤𝐢𝐧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𝐞𝐫𝐫</m:t>
                          </m:r>
                        </m:sub>
                      </m:sSub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[%]</m:t>
                      </m:r>
                    </m:oMath>
                  </m:oMathPara>
                </a14:m>
                <a:endParaRPr lang="en-US" sz="1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[%]≈ </m:t>
                      </m:r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𝐭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𝐞𝐫𝐫</m:t>
                          </m:r>
                        </m:sub>
                      </m:sSub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[%]</m:t>
                      </m:r>
                    </m:oMath>
                  </m:oMathPara>
                </a14:m>
                <a:endParaRPr lang="en-US" sz="1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1BA3DF-5FB7-329C-EF9B-D0D40263B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035" y="724531"/>
                <a:ext cx="2100479" cy="449739"/>
              </a:xfrm>
              <a:prstGeom prst="rect">
                <a:avLst/>
              </a:prstGeom>
              <a:blipFill>
                <a:blip r:embed="rId7"/>
                <a:stretch>
                  <a:fillRect b="-118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75C5E7-7020-6DCA-93A4-A3D2149A95C3}"/>
                  </a:ext>
                </a:extLst>
              </p:cNvPr>
              <p:cNvSpPr txBox="1"/>
              <p:nvPr/>
            </p:nvSpPr>
            <p:spPr>
              <a:xfrm>
                <a:off x="4170724" y="3336813"/>
                <a:ext cx="2002978" cy="4497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[%]≈ </m:t>
                      </m:r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𝐞𝐫𝐫</m:t>
                          </m:r>
                        </m:sub>
                      </m:sSub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[%]</m:t>
                      </m:r>
                    </m:oMath>
                  </m:oMathPara>
                </a14:m>
                <a:endParaRPr lang="en-US" sz="1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[%]≈ </m:t>
                      </m:r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𝐭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𝐞𝐫𝐫</m:t>
                          </m:r>
                        </m:sub>
                      </m:sSub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[%]</m:t>
                      </m:r>
                    </m:oMath>
                  </m:oMathPara>
                </a14:m>
                <a:endParaRPr lang="en-US" sz="1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75C5E7-7020-6DCA-93A4-A3D2149A9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724" y="3336813"/>
                <a:ext cx="2002978" cy="449739"/>
              </a:xfrm>
              <a:prstGeom prst="rect">
                <a:avLst/>
              </a:prstGeom>
              <a:blipFill>
                <a:blip r:embed="rId8"/>
                <a:stretch>
                  <a:fillRect l="-604" r="-604" b="-118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F52ACC-44BC-45B7-CA5C-33200FB4B99B}"/>
                  </a:ext>
                </a:extLst>
              </p:cNvPr>
              <p:cNvSpPr txBox="1"/>
              <p:nvPr/>
            </p:nvSpPr>
            <p:spPr>
              <a:xfrm>
                <a:off x="7034079" y="3336812"/>
                <a:ext cx="1904657" cy="4497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[%]≈ </m:t>
                      </m:r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𝐞𝐫𝐫</m:t>
                          </m:r>
                        </m:sub>
                      </m:sSub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[%]</m:t>
                      </m:r>
                    </m:oMath>
                  </m:oMathPara>
                </a14:m>
                <a:endParaRPr lang="en-US" sz="1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[%]≈ </m:t>
                      </m:r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𝐭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𝐞𝐫𝐫</m:t>
                          </m:r>
                        </m:sub>
                      </m:sSub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[%]</m:t>
                      </m:r>
                    </m:oMath>
                  </m:oMathPara>
                </a14:m>
                <a:endParaRPr lang="en-US" sz="1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F52ACC-44BC-45B7-CA5C-33200FB4B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079" y="3336812"/>
                <a:ext cx="1904657" cy="449739"/>
              </a:xfrm>
              <a:prstGeom prst="rect">
                <a:avLst/>
              </a:prstGeom>
              <a:blipFill>
                <a:blip r:embed="rId9"/>
                <a:stretch>
                  <a:fillRect b="-118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DA46E7-8B59-7468-A365-64A8AE2D3BAD}"/>
                  </a:ext>
                </a:extLst>
              </p:cNvPr>
              <p:cNvSpPr txBox="1"/>
              <p:nvPr/>
            </p:nvSpPr>
            <p:spPr>
              <a:xfrm>
                <a:off x="749212" y="5312460"/>
                <a:ext cx="252441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1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1600" b="1" dirty="0">
                    <a:solidFill>
                      <a:srgbClr val="00FF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1600" b="1" dirty="0">
                    <a:solidFill>
                      <a:srgbClr val="0000FF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600" b="1" dirty="0">
                    <a:solidFill>
                      <a:srgbClr val="00FF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CCCC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1600" b="1" dirty="0">
                    <a:solidFill>
                      <a:srgbClr val="00FF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BFB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1" i="1" smtClean="0">
                        <a:solidFill>
                          <a:srgbClr val="00BFBF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600" b="1" dirty="0">
                    <a:solidFill>
                      <a:srgbClr val="00BFBF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BF00B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1" i="1">
                        <a:solidFill>
                          <a:srgbClr val="BF00BF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1600" b="1" dirty="0">
                    <a:solidFill>
                      <a:srgbClr val="BF00BF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FFA5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1" i="1">
                        <a:solidFill>
                          <a:srgbClr val="FFA5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en-US" sz="1600" b="1" dirty="0">
                  <a:solidFill>
                    <a:srgbClr val="BF00BF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DA46E7-8B59-7468-A365-64A8AE2D3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12" y="5312460"/>
                <a:ext cx="2524416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151DB5D-8B29-48A5-CD69-9F6CBC8BBD14}"/>
              </a:ext>
            </a:extLst>
          </p:cNvPr>
          <p:cNvSpPr txBox="1"/>
          <p:nvPr/>
        </p:nvSpPr>
        <p:spPr>
          <a:xfrm>
            <a:off x="799564" y="5038286"/>
            <a:ext cx="252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Transition-gamma error [%]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A52915-F6EF-3839-176E-44327CBB024E}"/>
              </a:ext>
            </a:extLst>
          </p:cNvPr>
          <p:cNvSpPr txBox="1"/>
          <p:nvPr/>
        </p:nvSpPr>
        <p:spPr>
          <a:xfrm>
            <a:off x="4646919" y="2355461"/>
            <a:ext cx="152678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PSB at 160 MeV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1FB6C0E-32E4-2E57-380F-8B68DE0CAD3C}"/>
                  </a:ext>
                </a:extLst>
              </p:cNvPr>
              <p:cNvSpPr txBox="1"/>
              <p:nvPr/>
            </p:nvSpPr>
            <p:spPr>
              <a:xfrm>
                <a:off x="0" y="635663"/>
                <a:ext cx="3634740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500" b="1" dirty="0"/>
                  <a:t>The accuracy of the voltage errors depends on the uncertainties in nominal energy and transition gamma.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500" b="1" dirty="0"/>
                  <a:t>Macro-particle tracking simulations</a:t>
                </a:r>
                <a:r>
                  <a:rPr lang="en-GB" sz="1500" dirty="0"/>
                  <a:t> were performed, where the voltage, nominal energy and transition gamma are known.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500" b="1" dirty="0"/>
                  <a:t>Simulated profiles used as input for voltage measurements, </a:t>
                </a:r>
                <a:r>
                  <a:rPr lang="en-GB" sz="1500" dirty="0"/>
                  <a:t>introducing intentionally errors in energy and transition gamma.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GB" sz="15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500" b="1" dirty="0"/>
                  <a:t>If no uncertainties</a:t>
                </a:r>
                <a:r>
                  <a:rPr lang="en-GB" sz="1500" dirty="0"/>
                  <a:t> in energy and transition gamma -&gt; </a:t>
                </a:r>
                <a14:m>
                  <m:oMath xmlns:m="http://schemas.openxmlformats.org/officeDocument/2006/math">
                    <m:r>
                      <a:rPr lang="en-GB" sz="1500" b="1" i="1" dirty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GB" sz="1500" b="1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500" b="1" dirty="0"/>
                  <a:t> accuracy</a:t>
                </a:r>
                <a:r>
                  <a:rPr lang="en-GB" sz="1500" dirty="0"/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GB" sz="15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500" b="1" dirty="0"/>
                  <a:t>The expected accuracies are very good:</a:t>
                </a:r>
                <a:r>
                  <a:rPr lang="en-GB" sz="1500" dirty="0"/>
                  <a:t>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500" b="1" dirty="0"/>
                  <a:t>PSB: </a:t>
                </a:r>
                <a14:m>
                  <m:oMath xmlns:m="http://schemas.openxmlformats.org/officeDocument/2006/math"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1500" b="1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500" dirty="0"/>
                  <a:t> </a:t>
                </a:r>
                <a:r>
                  <a:rPr lang="en-GB" sz="1500" b="1" dirty="0"/>
                  <a:t>at </a:t>
                </a:r>
                <a14:m>
                  <m:oMath xmlns:m="http://schemas.openxmlformats.org/officeDocument/2006/math">
                    <m:r>
                      <a:rPr lang="en-GB" sz="1500" b="1" i="1" dirty="0" smtClean="0">
                        <a:latin typeface="Cambria Math" panose="02040503050406030204" pitchFamily="18" charset="0"/>
                      </a:rPr>
                      <m:t>𝟏𝟔𝟎</m:t>
                    </m:r>
                  </m:oMath>
                </a14:m>
                <a:r>
                  <a:rPr lang="en-GB" sz="1500" b="1" dirty="0"/>
                  <a:t> MeV;</a:t>
                </a:r>
                <a:endParaRPr lang="en-GB" sz="15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500" b="1" dirty="0"/>
                  <a:t>SPS:</a:t>
                </a:r>
                <a:r>
                  <a:rPr lang="en-GB" sz="1500" dirty="0"/>
                  <a:t> </a:t>
                </a:r>
                <a14:m>
                  <m:oMath xmlns:m="http://schemas.openxmlformats.org/officeDocument/2006/math">
                    <m:r>
                      <a:rPr lang="en-GB" sz="1500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1500" b="1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500" b="1" dirty="0"/>
                  <a:t> at </a:t>
                </a:r>
                <a14:m>
                  <m:oMath xmlns:m="http://schemas.openxmlformats.org/officeDocument/2006/math">
                    <m:r>
                      <a:rPr lang="en-GB" sz="1500" b="1" i="1" dirty="0" smtClean="0">
                        <a:latin typeface="Cambria Math" panose="02040503050406030204" pitchFamily="18" charset="0"/>
                      </a:rPr>
                      <m:t>𝟐𝟎𝟎</m:t>
                    </m:r>
                  </m:oMath>
                </a14:m>
                <a:r>
                  <a:rPr lang="en-GB" sz="1500" b="1" dirty="0"/>
                  <a:t> GeV/c.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1FB6C0E-32E4-2E57-380F-8B68DE0CA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5663"/>
                <a:ext cx="3634740" cy="4247317"/>
              </a:xfrm>
              <a:prstGeom prst="rect">
                <a:avLst/>
              </a:prstGeom>
              <a:blipFill>
                <a:blip r:embed="rId11"/>
                <a:stretch>
                  <a:fillRect l="-503" t="-287" r="-1510" b="-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C5F11CB-4B69-5BC7-A3EF-D97517650BB8}"/>
              </a:ext>
            </a:extLst>
          </p:cNvPr>
          <p:cNvSpPr txBox="1"/>
          <p:nvPr/>
        </p:nvSpPr>
        <p:spPr>
          <a:xfrm>
            <a:off x="7677150" y="2349111"/>
            <a:ext cx="126971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PSB at 2 GeV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4F90DE-AC6E-D6CF-9F8A-0C65973F7576}"/>
              </a:ext>
            </a:extLst>
          </p:cNvPr>
          <p:cNvSpPr txBox="1"/>
          <p:nvPr/>
        </p:nvSpPr>
        <p:spPr>
          <a:xfrm>
            <a:off x="4646919" y="4987462"/>
            <a:ext cx="152678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SPS at 26 GeV/c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FAA71-8761-9DF2-4C90-A8B88CE7B1CE}"/>
              </a:ext>
            </a:extLst>
          </p:cNvPr>
          <p:cNvSpPr txBox="1"/>
          <p:nvPr/>
        </p:nvSpPr>
        <p:spPr>
          <a:xfrm>
            <a:off x="7357881" y="4989281"/>
            <a:ext cx="162657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SPS at 200 GeV/c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5901F1-38B7-3887-5369-D9F1DDF289BE}"/>
              </a:ext>
            </a:extLst>
          </p:cNvPr>
          <p:cNvSpPr/>
          <p:nvPr/>
        </p:nvSpPr>
        <p:spPr>
          <a:xfrm>
            <a:off x="783934" y="5038286"/>
            <a:ext cx="2489694" cy="612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978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8292-0DE3-424C-8700-8E61967D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E61E7-BFF7-4E8D-B7CC-63F4271ACE6E}"/>
              </a:ext>
            </a:extLst>
          </p:cNvPr>
          <p:cNvSpPr txBox="1"/>
          <p:nvPr/>
        </p:nvSpPr>
        <p:spPr>
          <a:xfrm>
            <a:off x="0" y="166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+mj-lt"/>
              </a:rPr>
              <a:t>Conclusions</a:t>
            </a:r>
            <a:endParaRPr lang="en-US" sz="4000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F05F50-867A-3839-74C3-8FA4775C33BC}"/>
                  </a:ext>
                </a:extLst>
              </p:cNvPr>
              <p:cNvSpPr txBox="1"/>
              <p:nvPr/>
            </p:nvSpPr>
            <p:spPr>
              <a:xfrm>
                <a:off x="0" y="629903"/>
                <a:ext cx="9143999" cy="499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fr-CH" sz="177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fr-CH" sz="1770" dirty="0"/>
                  <a:t>The </a:t>
                </a:r>
                <a:r>
                  <a:rPr lang="fr-CH" sz="1770" b="1" dirty="0"/>
                  <a:t>RF voltages and phases</a:t>
                </a:r>
                <a:r>
                  <a:rPr lang="fr-CH" sz="1770" dirty="0"/>
                  <a:t> of the CERN PSB and SPS cavities </a:t>
                </a:r>
                <a:r>
                  <a:rPr lang="fr-CH" sz="1770" dirty="0" err="1"/>
                  <a:t>were</a:t>
                </a:r>
                <a:r>
                  <a:rPr lang="fr-CH" sz="1770" dirty="0"/>
                  <a:t> </a:t>
                </a:r>
                <a:r>
                  <a:rPr lang="fr-CH" sz="1770" b="1" dirty="0" err="1"/>
                  <a:t>measured</a:t>
                </a:r>
                <a:r>
                  <a:rPr lang="fr-CH" sz="1770" b="1" dirty="0"/>
                  <a:t> by </a:t>
                </a:r>
                <a:r>
                  <a:rPr lang="fr-CH" sz="1770" b="1" dirty="0" err="1"/>
                  <a:t>using</a:t>
                </a:r>
                <a:r>
                  <a:rPr lang="fr-CH" sz="1770" b="1" dirty="0"/>
                  <a:t> an </a:t>
                </a:r>
                <a:r>
                  <a:rPr lang="fr-CH" sz="1770" b="1" dirty="0" err="1"/>
                  <a:t>accurate</a:t>
                </a:r>
                <a:r>
                  <a:rPr lang="fr-CH" sz="1770" b="1" dirty="0"/>
                  <a:t> technique</a:t>
                </a:r>
                <a:r>
                  <a:rPr lang="fr-CH" sz="1770" dirty="0"/>
                  <a:t> </a:t>
                </a:r>
                <a:r>
                  <a:rPr lang="fr-CH" sz="1770" dirty="0" err="1"/>
                  <a:t>based</a:t>
                </a:r>
                <a:r>
                  <a:rPr lang="fr-CH" sz="1770" dirty="0"/>
                  <a:t> on </a:t>
                </a:r>
                <a:r>
                  <a:rPr lang="fr-CH" sz="1770" dirty="0" err="1"/>
                  <a:t>beam</a:t>
                </a:r>
                <a:r>
                  <a:rPr lang="fr-CH" sz="1770" dirty="0"/>
                  <a:t>-profile </a:t>
                </a:r>
                <a:r>
                  <a:rPr lang="fr-CH" sz="1770" dirty="0" err="1"/>
                  <a:t>measurements</a:t>
                </a:r>
                <a:r>
                  <a:rPr lang="fr-CH" sz="1770" dirty="0"/>
                  <a:t> and </a:t>
                </a:r>
                <a:r>
                  <a:rPr lang="fr-CH" sz="1770" dirty="0" err="1"/>
                  <a:t>tomographic</a:t>
                </a:r>
                <a:r>
                  <a:rPr lang="fr-CH" sz="1770" dirty="0"/>
                  <a:t> reconstructions.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fr-CH" sz="177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fr-CH" sz="1770" b="1" dirty="0"/>
                  <a:t>Initial voltage </a:t>
                </a:r>
                <a:r>
                  <a:rPr lang="fr-CH" sz="1770" b="1" dirty="0" err="1"/>
                  <a:t>errors</a:t>
                </a:r>
                <a:r>
                  <a:rPr lang="fr-CH" sz="1770" b="1" dirty="0"/>
                  <a:t> up to </a:t>
                </a:r>
                <a14:m>
                  <m:oMath xmlns:m="http://schemas.openxmlformats.org/officeDocument/2006/math">
                    <m:r>
                      <a:rPr lang="fr-CH" sz="1770" b="1" i="1" dirty="0" smtClean="0"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fr-CH" sz="1770" b="1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fr-CH" sz="1770" b="1" dirty="0"/>
                  <a:t> for the PSB Finemet cavities.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CH" sz="1770" dirty="0" err="1"/>
                  <a:t>Errors</a:t>
                </a:r>
                <a:r>
                  <a:rPr lang="fr-CH" sz="1770" dirty="0"/>
                  <a:t> </a:t>
                </a:r>
                <a:r>
                  <a:rPr lang="fr-CH" sz="1770" dirty="0" err="1"/>
                  <a:t>reduced</a:t>
                </a:r>
                <a:r>
                  <a:rPr lang="fr-CH" sz="1770" dirty="0"/>
                  <a:t> to </a:t>
                </a:r>
                <a14:m>
                  <m:oMath xmlns:m="http://schemas.openxmlformats.org/officeDocument/2006/math">
                    <m:r>
                      <a:rPr lang="fr-CH" sz="1770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CH" sz="1770" b="1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fr-CH" sz="1770" b="1" dirty="0"/>
                  <a:t> </a:t>
                </a:r>
                <a:r>
                  <a:rPr lang="fr-CH" sz="1770" b="1" dirty="0" err="1"/>
                  <a:t>after</a:t>
                </a:r>
                <a:r>
                  <a:rPr lang="fr-CH" sz="1770" b="1" dirty="0"/>
                  <a:t> correction</a:t>
                </a:r>
                <a:r>
                  <a:rPr lang="fr-CH" sz="1770" dirty="0"/>
                  <a:t>.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fr-CH" sz="177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fr-CH" sz="1770" b="1" dirty="0"/>
                  <a:t>Initial voltage </a:t>
                </a:r>
                <a:r>
                  <a:rPr lang="fr-CH" sz="1770" b="1" dirty="0" err="1"/>
                  <a:t>errors</a:t>
                </a:r>
                <a:r>
                  <a:rPr lang="fr-CH" sz="1770" b="1" dirty="0"/>
                  <a:t> up to </a:t>
                </a:r>
                <a14:m>
                  <m:oMath xmlns:m="http://schemas.openxmlformats.org/officeDocument/2006/math">
                    <m:r>
                      <a:rPr lang="en-US" sz="1770" b="1" i="1" dirty="0" smtClean="0">
                        <a:latin typeface="Cambria Math" panose="02040503050406030204" pitchFamily="18" charset="0"/>
                      </a:rPr>
                      <m:t>𝟐𝟏</m:t>
                    </m:r>
                    <m:r>
                      <a:rPr lang="fr-CH" sz="1770" b="1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fr-CH" sz="1770" b="1" dirty="0"/>
                  <a:t> for the SPS 200 MHz cavities.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770" dirty="0"/>
                  <a:t>Errors decreased to </a:t>
                </a:r>
                <a14:m>
                  <m:oMath xmlns:m="http://schemas.openxmlformats.org/officeDocument/2006/math">
                    <m:r>
                      <a:rPr lang="en-GB" sz="1770" b="1" i="1" dirty="0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GB" sz="1770" b="1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770" b="1" dirty="0"/>
                  <a:t> with refined electrical voltage calibrations.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770" b="1" dirty="0"/>
                  <a:t>After correction</a:t>
                </a:r>
                <a:r>
                  <a:rPr lang="en-GB" sz="1770" dirty="0"/>
                  <a:t>, errors further reduced to </a:t>
                </a:r>
                <a14:m>
                  <m:oMath xmlns:m="http://schemas.openxmlformats.org/officeDocument/2006/math">
                    <m:r>
                      <a:rPr lang="en-GB" sz="1770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1770" b="1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770" b="1" dirty="0"/>
                  <a:t>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770" dirty="0"/>
                  <a:t>A </a:t>
                </a:r>
                <a:r>
                  <a:rPr lang="en-GB" sz="1770" b="1" dirty="0"/>
                  <a:t>very good phase alignment</a:t>
                </a:r>
                <a:r>
                  <a:rPr lang="en-GB" sz="1770" dirty="0"/>
                  <a:t> of the cavities could also be checked.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GB" sz="177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fr-CH" sz="1770" b="1" dirty="0"/>
                  <a:t>Initial voltage </a:t>
                </a:r>
                <a:r>
                  <a:rPr lang="fr-CH" sz="1770" b="1" dirty="0" err="1"/>
                  <a:t>errors</a:t>
                </a:r>
                <a:r>
                  <a:rPr lang="fr-CH" sz="1770" b="1" dirty="0"/>
                  <a:t> up to </a:t>
                </a:r>
                <a14:m>
                  <m:oMath xmlns:m="http://schemas.openxmlformats.org/officeDocument/2006/math">
                    <m:r>
                      <a:rPr lang="en-US" sz="1770" b="1" i="1" dirty="0" smtClean="0"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fr-CH" sz="1770" b="1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fr-CH" sz="1770" dirty="0"/>
                  <a:t> </a:t>
                </a:r>
                <a:r>
                  <a:rPr lang="fr-CH" sz="1770" b="1" dirty="0"/>
                  <a:t>and relative-phase </a:t>
                </a:r>
                <a:r>
                  <a:rPr lang="fr-CH" sz="1770" b="1" dirty="0" err="1"/>
                  <a:t>errors</a:t>
                </a:r>
                <a:r>
                  <a:rPr lang="fr-CH" sz="1770" b="1" dirty="0"/>
                  <a:t> up to </a:t>
                </a:r>
                <a14:m>
                  <m:oMath xmlns:m="http://schemas.openxmlformats.org/officeDocument/2006/math">
                    <m:r>
                      <a:rPr lang="fr-CH" sz="1770" b="1" i="1" dirty="0" smtClean="0">
                        <a:latin typeface="Cambria Math" panose="02040503050406030204" pitchFamily="18" charset="0"/>
                      </a:rPr>
                      <m:t>𝟏𝟒</m:t>
                    </m:r>
                  </m:oMath>
                </a14:m>
                <a:r>
                  <a:rPr lang="fr-CH" sz="1770" b="1" dirty="0"/>
                  <a:t> deg for the SPS 800 MHz cavities.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CH" sz="1770" dirty="0"/>
                  <a:t>The </a:t>
                </a:r>
                <a:r>
                  <a:rPr lang="fr-CH" sz="1770" dirty="0" err="1"/>
                  <a:t>errors</a:t>
                </a:r>
                <a:r>
                  <a:rPr lang="fr-CH" sz="1770" dirty="0"/>
                  <a:t> </a:t>
                </a:r>
                <a:r>
                  <a:rPr lang="fr-CH" sz="1770" dirty="0" err="1"/>
                  <a:t>respectively</a:t>
                </a:r>
                <a:r>
                  <a:rPr lang="fr-CH" sz="1770" dirty="0"/>
                  <a:t> </a:t>
                </a:r>
                <a:r>
                  <a:rPr lang="fr-CH" sz="1770" dirty="0" err="1"/>
                  <a:t>decreased</a:t>
                </a:r>
                <a:r>
                  <a:rPr lang="fr-CH" sz="1770" dirty="0"/>
                  <a:t> to </a:t>
                </a:r>
                <a14:m>
                  <m:oMath xmlns:m="http://schemas.openxmlformats.org/officeDocument/2006/math">
                    <m:r>
                      <a:rPr lang="fr-CH" sz="1770" b="1" i="1" dirty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CH" sz="1770" b="1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fr-CH" sz="1770" b="1" dirty="0"/>
                  <a:t> and </a:t>
                </a:r>
                <a14:m>
                  <m:oMath xmlns:m="http://schemas.openxmlformats.org/officeDocument/2006/math">
                    <m:r>
                      <a:rPr lang="fr-CH" sz="1770" b="1" i="1" dirty="0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fr-CH" sz="1770" b="1" dirty="0"/>
                  <a:t> deg</a:t>
                </a:r>
                <a:r>
                  <a:rPr lang="fr-CH" sz="1770" dirty="0"/>
                  <a:t> </a:t>
                </a:r>
                <a:r>
                  <a:rPr lang="fr-CH" sz="1770" b="1" dirty="0" err="1"/>
                  <a:t>after</a:t>
                </a:r>
                <a:r>
                  <a:rPr lang="fr-CH" sz="1770" b="1" dirty="0"/>
                  <a:t> correction</a:t>
                </a:r>
                <a:r>
                  <a:rPr lang="fr-CH" sz="1770" dirty="0"/>
                  <a:t>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fr-CH" sz="177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770" dirty="0"/>
                  <a:t>Given their high precision, </a:t>
                </a:r>
                <a:r>
                  <a:rPr lang="en-GB" sz="1770" b="1" dirty="0"/>
                  <a:t>tomography-based measurements</a:t>
                </a:r>
                <a:r>
                  <a:rPr lang="en-GB" sz="1770" dirty="0"/>
                  <a:t> are expected to become the </a:t>
                </a:r>
                <a:r>
                  <a:rPr lang="en-GB" sz="1770" b="1" dirty="0"/>
                  <a:t>baseline choice</a:t>
                </a:r>
                <a:r>
                  <a:rPr lang="en-GB" sz="1770" dirty="0"/>
                  <a:t> </a:t>
                </a:r>
                <a:r>
                  <a:rPr lang="en-GB" sz="1770" b="1" dirty="0"/>
                  <a:t>for voltage and phase measurements</a:t>
                </a:r>
                <a:r>
                  <a:rPr lang="en-GB" sz="1770" dirty="0"/>
                  <a:t> in all synchrotrons at CERN.</a:t>
                </a:r>
                <a:endParaRPr lang="fr-CH" sz="177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F05F50-867A-3839-74C3-8FA4775C3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9903"/>
                <a:ext cx="9143999" cy="4995214"/>
              </a:xfrm>
              <a:prstGeom prst="rect">
                <a:avLst/>
              </a:prstGeom>
              <a:blipFill>
                <a:blip r:embed="rId2"/>
                <a:stretch>
                  <a:fillRect l="-400" b="-8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0763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8292-0DE3-424C-8700-8E61967D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E61E7-BFF7-4E8D-B7CC-63F4271ACE6E}"/>
              </a:ext>
            </a:extLst>
          </p:cNvPr>
          <p:cNvSpPr txBox="1"/>
          <p:nvPr/>
        </p:nvSpPr>
        <p:spPr>
          <a:xfrm>
            <a:off x="0" y="166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+mj-lt"/>
              </a:rPr>
              <a:t>Contents</a:t>
            </a:r>
            <a:endParaRPr lang="en-US" sz="40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0C897-2EA9-D110-9377-47558408398A}"/>
              </a:ext>
            </a:extLst>
          </p:cNvPr>
          <p:cNvSpPr txBox="1"/>
          <p:nvPr/>
        </p:nvSpPr>
        <p:spPr>
          <a:xfrm>
            <a:off x="0" y="845048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Motivations.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Principles of RF voltage measurements using tomography.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Voltage measurements for the PSB Finemet cavities.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Voltage and phase measurements for the SPS travelling-wave cavities.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Consistency checks and accuracy of the voltage errors.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Conclusions.</a:t>
            </a:r>
          </a:p>
        </p:txBody>
      </p:sp>
    </p:spTree>
    <p:extLst>
      <p:ext uri="{BB962C8B-B14F-4D97-AF65-F5344CB8AC3E}">
        <p14:creationId xmlns:p14="http://schemas.microsoft.com/office/powerpoint/2010/main" val="218092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8292-0DE3-424C-8700-8E61967D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E61E7-BFF7-4E8D-B7CC-63F4271ACE6E}"/>
              </a:ext>
            </a:extLst>
          </p:cNvPr>
          <p:cNvSpPr txBox="1"/>
          <p:nvPr/>
        </p:nvSpPr>
        <p:spPr>
          <a:xfrm>
            <a:off x="0" y="1661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800" dirty="0">
                <a:latin typeface="+mj-lt"/>
              </a:rPr>
              <a:t>Motivations</a:t>
            </a:r>
            <a:endParaRPr lang="en-US" sz="3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81F4D5-6E0A-D426-565F-DB381115FEDF}"/>
              </a:ext>
            </a:extLst>
          </p:cNvPr>
          <p:cNvSpPr txBox="1"/>
          <p:nvPr/>
        </p:nvSpPr>
        <p:spPr>
          <a:xfrm>
            <a:off x="0" y="765531"/>
            <a:ext cx="585984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700" b="1" dirty="0"/>
              <a:t>Knowing the gap voltage in an RF cavity</a:t>
            </a:r>
            <a:r>
              <a:rPr lang="en-GB" sz="1700" dirty="0"/>
              <a:t> allows to: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700" dirty="0"/>
              <a:t>evaluate the transmitted RF power and determine the </a:t>
            </a:r>
            <a:r>
              <a:rPr lang="en-GB" sz="1700" b="1" dirty="0"/>
              <a:t>cavity performance</a:t>
            </a:r>
            <a:r>
              <a:rPr lang="en-GB" sz="1700" dirty="0"/>
              <a:t>;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700" dirty="0"/>
              <a:t>perform more accurate </a:t>
            </a:r>
            <a:r>
              <a:rPr lang="en-GB" sz="1700" b="1" dirty="0"/>
              <a:t>beam-dynamics calculations</a:t>
            </a:r>
            <a:r>
              <a:rPr lang="en-GB" sz="1700" dirty="0"/>
              <a:t>;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700" dirty="0" err="1"/>
              <a:t>correc</a:t>
            </a:r>
            <a:r>
              <a:rPr lang="fr-CH" sz="1700" dirty="0" err="1"/>
              <a:t>tly</a:t>
            </a:r>
            <a:r>
              <a:rPr lang="fr-CH" sz="1700" dirty="0"/>
              <a:t> </a:t>
            </a:r>
            <a:r>
              <a:rPr lang="fr-CH" sz="1700" dirty="0" err="1"/>
              <a:t>calibrate</a:t>
            </a:r>
            <a:r>
              <a:rPr lang="fr-CH" sz="1700" dirty="0"/>
              <a:t> </a:t>
            </a:r>
            <a:r>
              <a:rPr lang="en-GB" sz="1700" b="1" dirty="0"/>
              <a:t>the LLRF feedbacks</a:t>
            </a:r>
            <a:r>
              <a:rPr lang="en-GB" sz="1700" dirty="0"/>
              <a:t>, e.g. for beam-loading compensation.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7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700" dirty="0"/>
              <a:t>However, measurements of the RF voltage with </a:t>
            </a:r>
            <a:r>
              <a:rPr lang="en-GB" sz="1700" b="1" dirty="0"/>
              <a:t>conventional techniques</a:t>
            </a:r>
            <a:r>
              <a:rPr lang="en-GB" sz="1700" dirty="0"/>
              <a:t> can be affected by large uncertainties.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700" dirty="0"/>
              <a:t>E.g., measured power is converted to voltage, assuming a certain shunt impedance and cavity model.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700" b="1" dirty="0"/>
              <a:t>Uncertainties in power, impedance and model.</a:t>
            </a:r>
          </a:p>
          <a:p>
            <a:pPr lvl="1"/>
            <a:endParaRPr lang="en-GB" sz="17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700" dirty="0"/>
              <a:t>Alternatively, </a:t>
            </a:r>
            <a:r>
              <a:rPr lang="en-GB" sz="1700" b="1" dirty="0"/>
              <a:t>beam-based techniques</a:t>
            </a:r>
            <a:r>
              <a:rPr lang="en-GB" sz="1700" dirty="0"/>
              <a:t> measure the RF voltage by analysing the longitudinal profiles of an oscillating bunch.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700" dirty="0"/>
              <a:t>One of these techniques uses </a:t>
            </a:r>
            <a:r>
              <a:rPr lang="en-GB" sz="1700" b="1" dirty="0"/>
              <a:t>longitudinal phase-space tomography</a:t>
            </a:r>
            <a:r>
              <a:rPr lang="en-GB" sz="1700" dirty="0"/>
              <a:t>. </a:t>
            </a:r>
          </a:p>
        </p:txBody>
      </p:sp>
      <p:pic>
        <p:nvPicPr>
          <p:cNvPr id="6" name="Picture 5" descr="A graph with a blue line&#10;&#10;Description automatically generated with low confidence">
            <a:extLst>
              <a:ext uri="{FF2B5EF4-FFF2-40B4-BE49-F238E27FC236}">
                <a16:creationId xmlns:a16="http://schemas.microsoft.com/office/drawing/2014/main" id="{76366FA3-F96B-7F7B-AF00-A2DA3674A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98" y="883202"/>
            <a:ext cx="2836061" cy="2234726"/>
          </a:xfrm>
          <a:prstGeom prst="rect">
            <a:avLst/>
          </a:prstGeom>
        </p:spPr>
      </p:pic>
      <p:pic>
        <p:nvPicPr>
          <p:cNvPr id="7" name="Picture 6" descr="A picture containing screenshot, colorfulness, graphics, text&#10;&#10;Description automatically generated">
            <a:extLst>
              <a:ext uri="{FF2B5EF4-FFF2-40B4-BE49-F238E27FC236}">
                <a16:creationId xmlns:a16="http://schemas.microsoft.com/office/drawing/2014/main" id="{B075F41E-84E0-7283-87DE-94C4E0304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05"/>
          <a:stretch/>
        </p:blipFill>
        <p:spPr>
          <a:xfrm>
            <a:off x="6129956" y="3445530"/>
            <a:ext cx="2664144" cy="22347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B81610-8EAF-36FA-AF1E-F2D9A29B67FD}"/>
                  </a:ext>
                </a:extLst>
              </p:cNvPr>
              <p:cNvSpPr txBox="1"/>
              <p:nvPr/>
            </p:nvSpPr>
            <p:spPr>
              <a:xfrm>
                <a:off x="6649710" y="1057094"/>
                <a:ext cx="82424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H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fr-CH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𝐫𝐟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 = ?</a:t>
                </a:r>
                <a:endParaRPr lang="en-US" b="1" dirty="0">
                  <a:solidFill>
                    <a:srgbClr val="FAA2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B81610-8EAF-36FA-AF1E-F2D9A29B6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9710" y="1057094"/>
                <a:ext cx="824240" cy="369332"/>
              </a:xfrm>
              <a:prstGeom prst="rect">
                <a:avLst/>
              </a:prstGeom>
              <a:blipFill>
                <a:blip r:embed="rId4"/>
                <a:stretch>
                  <a:fillRect t="-6349" r="-4380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1AA8F63-3B38-B09E-E334-1B12FDAF69F4}"/>
              </a:ext>
            </a:extLst>
          </p:cNvPr>
          <p:cNvSpPr txBox="1"/>
          <p:nvPr/>
        </p:nvSpPr>
        <p:spPr>
          <a:xfrm>
            <a:off x="6439951" y="547994"/>
            <a:ext cx="2519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AA200"/>
                </a:solidFill>
              </a:rPr>
              <a:t>Longitudinal bunch profiles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FB4F6-61BD-AABA-2EDD-0198FD7EC262}"/>
              </a:ext>
            </a:extLst>
          </p:cNvPr>
          <p:cNvSpPr txBox="1"/>
          <p:nvPr/>
        </p:nvSpPr>
        <p:spPr>
          <a:xfrm>
            <a:off x="6681251" y="3150947"/>
            <a:ext cx="1992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AA200"/>
                </a:solidFill>
              </a:rPr>
              <a:t>Mountain-range plot</a:t>
            </a:r>
          </a:p>
        </p:txBody>
      </p:sp>
    </p:spTree>
    <p:extLst>
      <p:ext uri="{BB962C8B-B14F-4D97-AF65-F5344CB8AC3E}">
        <p14:creationId xmlns:p14="http://schemas.microsoft.com/office/powerpoint/2010/main" val="1410665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8292-0DE3-424C-8700-8E61967D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E61E7-BFF7-4E8D-B7CC-63F4271ACE6E}"/>
              </a:ext>
            </a:extLst>
          </p:cNvPr>
          <p:cNvSpPr txBox="1"/>
          <p:nvPr/>
        </p:nvSpPr>
        <p:spPr>
          <a:xfrm>
            <a:off x="0" y="166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+mj-lt"/>
              </a:rPr>
              <a:t>Longitudinal phase-space tomography</a:t>
            </a:r>
            <a:endParaRPr lang="en-US" sz="3600" dirty="0">
              <a:latin typeface="+mj-lt"/>
            </a:endParaRPr>
          </a:p>
        </p:txBody>
      </p:sp>
      <p:pic>
        <p:nvPicPr>
          <p:cNvPr id="2" name="Picture 1" descr="A picture containing text, diagram, screenshot, font&#10;&#10;Description automatically generated">
            <a:extLst>
              <a:ext uri="{FF2B5EF4-FFF2-40B4-BE49-F238E27FC236}">
                <a16:creationId xmlns:a16="http://schemas.microsoft.com/office/drawing/2014/main" id="{E29B9AA9-3354-FF68-2815-A3054376B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35099" r="16312"/>
          <a:stretch/>
        </p:blipFill>
        <p:spPr>
          <a:xfrm>
            <a:off x="5098787" y="3108757"/>
            <a:ext cx="3611320" cy="2522715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0D958D13-7194-1082-1C9A-8783356C6DDB}"/>
              </a:ext>
            </a:extLst>
          </p:cNvPr>
          <p:cNvSpPr/>
          <p:nvPr/>
        </p:nvSpPr>
        <p:spPr>
          <a:xfrm>
            <a:off x="3381868" y="3996001"/>
            <a:ext cx="1026173" cy="612752"/>
          </a:xfrm>
          <a:prstGeom prst="rightArrow">
            <a:avLst/>
          </a:prstGeom>
          <a:solidFill>
            <a:srgbClr val="C0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3C422B0-865E-DBE7-1459-DA3A99641EA8}"/>
                  </a:ext>
                </a:extLst>
              </p:cNvPr>
              <p:cNvSpPr txBox="1"/>
              <p:nvPr/>
            </p:nvSpPr>
            <p:spPr>
              <a:xfrm>
                <a:off x="5348343" y="867642"/>
                <a:ext cx="3136050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fr-FR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fr-FR" b="0" i="0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inp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i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rec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p>
                                              </m:sSubSup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fr-FR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nary>
                            </m:num>
                            <m:den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3C422B0-865E-DBE7-1459-DA3A99641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343" y="867642"/>
                <a:ext cx="3136050" cy="818366"/>
              </a:xfrm>
              <a:prstGeom prst="rect">
                <a:avLst/>
              </a:prstGeom>
              <a:blipFill>
                <a:blip r:embed="rId3"/>
                <a:stretch>
                  <a:fillRect b="-7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9DD720-B633-0928-8A8B-95E287B677E5}"/>
                  </a:ext>
                </a:extLst>
              </p:cNvPr>
              <p:cNvSpPr txBox="1"/>
              <p:nvPr/>
            </p:nvSpPr>
            <p:spPr>
              <a:xfrm>
                <a:off x="1" y="677243"/>
                <a:ext cx="523686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1600" b="1" dirty="0"/>
                  <a:t>Tomography reconstructs the bunch distribution </a:t>
                </a:r>
                <a:r>
                  <a:rPr lang="en-US" sz="1600" dirty="0"/>
                  <a:t>in longitudinal phase-space, starting from a set of input bunch-profiles.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sz="16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1600" b="1" dirty="0"/>
                  <a:t>The discrepancy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sz="1600" dirty="0"/>
                  <a:t> is the averaged difference between input and reconstructed profiles.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sz="16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Tomography is an </a:t>
                </a:r>
                <a:r>
                  <a:rPr lang="en-US" sz="1600" b="1" dirty="0"/>
                  <a:t>iterative algorithm</a:t>
                </a:r>
                <a:r>
                  <a:rPr lang="en-US" sz="1600" dirty="0"/>
                  <a:t>: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600" dirty="0"/>
                  <a:t> decreases at each iteration until it approaches an </a:t>
                </a:r>
                <a:r>
                  <a:rPr lang="en-US" sz="1600" b="1" dirty="0"/>
                  <a:t>asymptotic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1600" dirty="0"/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9DD720-B633-0928-8A8B-95E287B67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677243"/>
                <a:ext cx="5236869" cy="2308324"/>
              </a:xfrm>
              <a:prstGeom prst="rect">
                <a:avLst/>
              </a:prstGeom>
              <a:blipFill>
                <a:blip r:embed="rId4"/>
                <a:stretch>
                  <a:fillRect l="-466" t="-792" b="-2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text, screenshot, font, colorfulness&#10;&#10;Description automatically generated">
            <a:extLst>
              <a:ext uri="{FF2B5EF4-FFF2-40B4-BE49-F238E27FC236}">
                <a16:creationId xmlns:a16="http://schemas.microsoft.com/office/drawing/2014/main" id="{AACD8304-6D84-8257-07F8-1ACDCF029C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16624" r="13596"/>
          <a:stretch/>
        </p:blipFill>
        <p:spPr>
          <a:xfrm>
            <a:off x="398985" y="3265068"/>
            <a:ext cx="2664217" cy="2366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26F76D-5F99-53B8-BDAD-91316A7F2166}"/>
                  </a:ext>
                </a:extLst>
              </p:cNvPr>
              <p:cNvSpPr txBox="1"/>
              <p:nvPr/>
            </p:nvSpPr>
            <p:spPr>
              <a:xfrm>
                <a:off x="6074887" y="1785812"/>
                <a:ext cx="258654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600" dirty="0"/>
                  <a:t> = number of profiles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1600" dirty="0"/>
                  <a:t>  = number of bins per profile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26F76D-5F99-53B8-BDAD-91316A7F2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887" y="1785812"/>
                <a:ext cx="2586542" cy="492443"/>
              </a:xfrm>
              <a:prstGeom prst="rect">
                <a:avLst/>
              </a:prstGeom>
              <a:blipFill>
                <a:blip r:embed="rId6"/>
                <a:stretch>
                  <a:fillRect l="-2830" t="-13580" r="-1651" b="-234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20A9FB0-3EBE-8A90-8281-D44A59D6DAB4}"/>
                  </a:ext>
                </a:extLst>
              </p:cNvPr>
              <p:cNvSpPr txBox="1"/>
              <p:nvPr/>
            </p:nvSpPr>
            <p:spPr>
              <a:xfrm>
                <a:off x="8052465" y="3204887"/>
                <a:ext cx="4615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C20EC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solidFill>
                                <a:srgbClr val="C20EC2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20EC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20A9FB0-3EBE-8A90-8281-D44A59D6D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2465" y="3204887"/>
                <a:ext cx="46153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AD27A30-8600-CA6E-421D-49DAF5DD5824}"/>
              </a:ext>
            </a:extLst>
          </p:cNvPr>
          <p:cNvSpPr txBox="1"/>
          <p:nvPr/>
        </p:nvSpPr>
        <p:spPr>
          <a:xfrm>
            <a:off x="4660284" y="3105381"/>
            <a:ext cx="129786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/>
              <a:t>Measured</a:t>
            </a:r>
          </a:p>
          <a:p>
            <a:r>
              <a:rPr lang="en-GB" sz="1400" b="1" dirty="0">
                <a:solidFill>
                  <a:srgbClr val="FAA200"/>
                </a:solidFill>
              </a:rPr>
              <a:t>Reconstructed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D83AB9-25A9-C668-A34D-9A5FBEA2D3CD}"/>
              </a:ext>
            </a:extLst>
          </p:cNvPr>
          <p:cNvSpPr txBox="1"/>
          <p:nvPr/>
        </p:nvSpPr>
        <p:spPr>
          <a:xfrm rot="16200000">
            <a:off x="-202897" y="3928117"/>
            <a:ext cx="95115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00" dirty="0"/>
              <a:t>Profile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64E901-E241-FB9F-F0E4-7A8B581DD54F}"/>
              </a:ext>
            </a:extLst>
          </p:cNvPr>
          <p:cNvSpPr txBox="1"/>
          <p:nvPr/>
        </p:nvSpPr>
        <p:spPr>
          <a:xfrm>
            <a:off x="3291647" y="4608753"/>
            <a:ext cx="1505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/>
              <a:t>From 1D profiles to 2D distribution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DAB07F7-17E2-BDBB-B7EF-0204722D2B84}"/>
              </a:ext>
            </a:extLst>
          </p:cNvPr>
          <p:cNvSpPr/>
          <p:nvPr/>
        </p:nvSpPr>
        <p:spPr>
          <a:xfrm>
            <a:off x="5302250" y="800888"/>
            <a:ext cx="3501215" cy="154502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A7FCF8-924E-2FD7-15EB-195038542BF0}"/>
              </a:ext>
            </a:extLst>
          </p:cNvPr>
          <p:cNvSpPr txBox="1"/>
          <p:nvPr/>
        </p:nvSpPr>
        <p:spPr>
          <a:xfrm>
            <a:off x="5927830" y="2787431"/>
            <a:ext cx="1923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FF"/>
                </a:solidFill>
              </a:rPr>
              <a:t>Longitudinal profiles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13A1EF-D48A-720A-1FDD-4EDF9B4E2A06}"/>
              </a:ext>
            </a:extLst>
          </p:cNvPr>
          <p:cNvSpPr/>
          <p:nvPr/>
        </p:nvSpPr>
        <p:spPr>
          <a:xfrm>
            <a:off x="7863840" y="5158477"/>
            <a:ext cx="1036104" cy="195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B0C5FA-45E1-B6B0-4AA4-F045214256F5}"/>
              </a:ext>
            </a:extLst>
          </p:cNvPr>
          <p:cNvSpPr txBox="1"/>
          <p:nvPr/>
        </p:nvSpPr>
        <p:spPr>
          <a:xfrm rot="5400000">
            <a:off x="7691233" y="4351721"/>
            <a:ext cx="196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FF"/>
                </a:solidFill>
              </a:rPr>
              <a:t>Energy projections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136480-521B-76D5-73BE-C591339A95FA}"/>
                  </a:ext>
                </a:extLst>
              </p:cNvPr>
              <p:cNvSpPr txBox="1"/>
              <p:nvPr/>
            </p:nvSpPr>
            <p:spPr>
              <a:xfrm>
                <a:off x="7806556" y="2528598"/>
                <a:ext cx="13369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b="1" i="1" dirty="0" smtClean="0">
                        <a:solidFill>
                          <a:srgbClr val="BF00BF"/>
                        </a:solidFill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GB" sz="1600" b="1" dirty="0">
                    <a:solidFill>
                      <a:srgbClr val="BF00BF"/>
                    </a:solidFill>
                  </a:rPr>
                  <a:t> vs iteration number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136480-521B-76D5-73BE-C591339A9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6556" y="2528598"/>
                <a:ext cx="1336921" cy="584775"/>
              </a:xfrm>
              <a:prstGeom prst="rect">
                <a:avLst/>
              </a:prstGeom>
              <a:blipFill>
                <a:blip r:embed="rId8"/>
                <a:stretch>
                  <a:fillRect l="-2740" t="-3125" r="-5023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A7CEBDF-D21C-BA90-C6A7-9CD5D001DA8A}"/>
              </a:ext>
            </a:extLst>
          </p:cNvPr>
          <p:cNvCxnSpPr/>
          <p:nvPr/>
        </p:nvCxnSpPr>
        <p:spPr>
          <a:xfrm flipV="1">
            <a:off x="4902644" y="1543050"/>
            <a:ext cx="334226" cy="2427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992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8292-0DE3-424C-8700-8E61967D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 descr="A picture containing text, screenshot, colorfulness, font&#10;&#10;Description automatically generated">
            <a:extLst>
              <a:ext uri="{FF2B5EF4-FFF2-40B4-BE49-F238E27FC236}">
                <a16:creationId xmlns:a16="http://schemas.microsoft.com/office/drawing/2014/main" id="{E34269E1-88CC-3EC1-E7B0-04B84E9D45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t="33503" r="11405" b="7961"/>
          <a:stretch/>
        </p:blipFill>
        <p:spPr>
          <a:xfrm>
            <a:off x="3389368" y="3566751"/>
            <a:ext cx="2381250" cy="1868850"/>
          </a:xfrm>
          <a:prstGeom prst="rect">
            <a:avLst/>
          </a:prstGeom>
        </p:spPr>
      </p:pic>
      <p:pic>
        <p:nvPicPr>
          <p:cNvPr id="17" name="Picture 16" descr="A picture containing text, screenshot, graphics, font&#10;&#10;Description automatically generated">
            <a:extLst>
              <a:ext uri="{FF2B5EF4-FFF2-40B4-BE49-F238E27FC236}">
                <a16:creationId xmlns:a16="http://schemas.microsoft.com/office/drawing/2014/main" id="{2DA343EE-825D-A313-5199-DE67923735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4"/>
          <a:stretch/>
        </p:blipFill>
        <p:spPr>
          <a:xfrm>
            <a:off x="58863" y="3542005"/>
            <a:ext cx="2435307" cy="2121188"/>
          </a:xfrm>
          <a:prstGeom prst="rect">
            <a:avLst/>
          </a:prstGeom>
        </p:spPr>
      </p:pic>
      <p:pic>
        <p:nvPicPr>
          <p:cNvPr id="20" name="Picture 19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BBA6DB91-5F65-DD56-B779-400619DA5E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31499" r="11320"/>
          <a:stretch/>
        </p:blipFill>
        <p:spPr>
          <a:xfrm>
            <a:off x="6297843" y="1168800"/>
            <a:ext cx="2833533" cy="2000250"/>
          </a:xfrm>
          <a:prstGeom prst="rect">
            <a:avLst/>
          </a:prstGeom>
        </p:spPr>
      </p:pic>
      <p:pic>
        <p:nvPicPr>
          <p:cNvPr id="21" name="Picture 20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A4A3D18D-F20B-DC3D-FA86-BA7079904D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t="31491" r="10795"/>
          <a:stretch/>
        </p:blipFill>
        <p:spPr>
          <a:xfrm>
            <a:off x="6310542" y="3682709"/>
            <a:ext cx="2833533" cy="2000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F379C3C-26AD-591C-BF13-EF47EDCA2F5F}"/>
                  </a:ext>
                </a:extLst>
              </p:cNvPr>
              <p:cNvSpPr txBox="1"/>
              <p:nvPr/>
            </p:nvSpPr>
            <p:spPr>
              <a:xfrm>
                <a:off x="6526444" y="862746"/>
                <a:ext cx="2527299" cy="2528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H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acc>
                      </m:e>
                      <m:sub>
                        <m:r>
                          <a:rPr lang="fr-CH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𝐫𝐟</m:t>
                        </m:r>
                      </m:sub>
                    </m:sSub>
                    <m:r>
                      <a:rPr lang="fr-CH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fr-CH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CH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</a:rPr>
                  <a:t> kV,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</m:acc>
                      </m:e>
                      <m:sub>
                        <m:r>
                          <a:rPr lang="fr-CH" sz="1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</m:sub>
                    </m:sSub>
                    <m:r>
                      <a:rPr lang="fr-CH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𝟏𝟖𝟎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</a:rPr>
                  <a:t> deg</a:t>
                </a:r>
                <a:endParaRPr 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F379C3C-26AD-591C-BF13-EF47EDCA2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444" y="862746"/>
                <a:ext cx="2527299" cy="252890"/>
              </a:xfrm>
              <a:prstGeom prst="rect">
                <a:avLst/>
              </a:prstGeom>
              <a:blipFill>
                <a:blip r:embed="rId6"/>
                <a:stretch>
                  <a:fillRect l="-2899" t="-21951" r="-966" b="-512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7DB7EB7-6EA9-74A2-230D-864A2F55AA88}"/>
                  </a:ext>
                </a:extLst>
              </p:cNvPr>
              <p:cNvSpPr txBox="1"/>
              <p:nvPr/>
            </p:nvSpPr>
            <p:spPr>
              <a:xfrm>
                <a:off x="6520093" y="3365792"/>
                <a:ext cx="253365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H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fr-CH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𝐫𝐟</m:t>
                        </m:r>
                      </m:sub>
                    </m:sSub>
                    <m:r>
                      <a:rPr lang="fr-CH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CH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</a:rPr>
                  <a:t> kV,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</m:acc>
                      </m:e>
                      <m:sub>
                        <m:r>
                          <a:rPr lang="fr-CH" sz="16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</m:sub>
                    </m:sSub>
                    <m:r>
                      <a:rPr lang="fr-CH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𝟏𝟖𝟎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</a:rPr>
                  <a:t> deg</a:t>
                </a:r>
                <a:endParaRPr 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7DB7EB7-6EA9-74A2-230D-864A2F55A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093" y="3365792"/>
                <a:ext cx="2533650" cy="246221"/>
              </a:xfrm>
              <a:prstGeom prst="rect">
                <a:avLst/>
              </a:prstGeom>
              <a:blipFill>
                <a:blip r:embed="rId7"/>
                <a:stretch>
                  <a:fillRect l="-2892" t="-24390" r="-723" b="-487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4F09AB3C-C72B-3C6D-DA9B-F85FAA980494}"/>
              </a:ext>
            </a:extLst>
          </p:cNvPr>
          <p:cNvSpPr txBox="1"/>
          <p:nvPr/>
        </p:nvSpPr>
        <p:spPr>
          <a:xfrm>
            <a:off x="139894" y="3268175"/>
            <a:ext cx="2653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Input profiles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F43EFF-B5BF-CABD-B1B3-40309DFB7DC9}"/>
              </a:ext>
            </a:extLst>
          </p:cNvPr>
          <p:cNvSpPr txBox="1"/>
          <p:nvPr/>
        </p:nvSpPr>
        <p:spPr>
          <a:xfrm>
            <a:off x="3556293" y="3275643"/>
            <a:ext cx="2119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Voltage measurement</a:t>
            </a:r>
            <a:endParaRPr lang="en-GB" sz="1600" b="1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E25FBA2A-DB86-427D-2199-66E6F255580C}"/>
              </a:ext>
            </a:extLst>
          </p:cNvPr>
          <p:cNvSpPr/>
          <p:nvPr/>
        </p:nvSpPr>
        <p:spPr>
          <a:xfrm>
            <a:off x="2607391" y="4267200"/>
            <a:ext cx="420292" cy="37465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412769-0350-CF0C-79B7-D5F645DC1FD9}"/>
              </a:ext>
            </a:extLst>
          </p:cNvPr>
          <p:cNvSpPr txBox="1"/>
          <p:nvPr/>
        </p:nvSpPr>
        <p:spPr>
          <a:xfrm>
            <a:off x="8444141" y="3768952"/>
            <a:ext cx="482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BE00BE"/>
                </a:solidFill>
              </a:rPr>
              <a:t>1.9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F327F7-A26C-629E-EF25-CBC1CB366A15}"/>
              </a:ext>
            </a:extLst>
          </p:cNvPr>
          <p:cNvSpPr txBox="1"/>
          <p:nvPr/>
        </p:nvSpPr>
        <p:spPr>
          <a:xfrm>
            <a:off x="8456753" y="1262146"/>
            <a:ext cx="482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BE00BE"/>
                </a:solidFill>
              </a:rPr>
              <a:t>0.0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B12A6F-5B00-9094-2EAA-D7EA33C75B08}"/>
                  </a:ext>
                </a:extLst>
              </p:cNvPr>
              <p:cNvSpPr txBox="1"/>
              <p:nvPr/>
            </p:nvSpPr>
            <p:spPr>
              <a:xfrm>
                <a:off x="4266411" y="5436738"/>
                <a:ext cx="61446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rf</m:t>
                        </m:r>
                      </m:sub>
                    </m:sSub>
                  </m:oMath>
                </a14:m>
                <a:r>
                  <a:rPr lang="en-GB" sz="1600" dirty="0"/>
                  <a:t> [kV]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B12A6F-5B00-9094-2EAA-D7EA33C75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411" y="5436738"/>
                <a:ext cx="614464" cy="246221"/>
              </a:xfrm>
              <a:prstGeom prst="rect">
                <a:avLst/>
              </a:prstGeom>
              <a:blipFill>
                <a:blip r:embed="rId8"/>
                <a:stretch>
                  <a:fillRect l="-11881" t="-27500" r="-18812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95BD5B4-21DC-2BFE-042E-AE1D1D0263BE}"/>
                  </a:ext>
                </a:extLst>
              </p:cNvPr>
              <p:cNvSpPr txBox="1"/>
              <p:nvPr/>
            </p:nvSpPr>
            <p:spPr>
              <a:xfrm rot="16200000">
                <a:off x="2902377" y="4331414"/>
                <a:ext cx="69140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GB" sz="1600" dirty="0"/>
                  <a:t> [deg]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95BD5B4-21DC-2BFE-042E-AE1D1D026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902377" y="4331414"/>
                <a:ext cx="691408" cy="246221"/>
              </a:xfrm>
              <a:prstGeom prst="rect">
                <a:avLst/>
              </a:prstGeom>
              <a:blipFill>
                <a:blip r:embed="rId9"/>
                <a:stretch>
                  <a:fillRect l="-27500" t="-16814" r="-50000" b="-106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63449CE-F789-7383-CC7B-51F959227F8C}"/>
                  </a:ext>
                </a:extLst>
              </p:cNvPr>
              <p:cNvSpPr txBox="1"/>
              <p:nvPr/>
            </p:nvSpPr>
            <p:spPr>
              <a:xfrm rot="16200000">
                <a:off x="5647342" y="4280614"/>
                <a:ext cx="55278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sz="1600" dirty="0"/>
                  <a:t> [1]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63449CE-F789-7383-CC7B-51F959227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647342" y="4280614"/>
                <a:ext cx="552780" cy="246221"/>
              </a:xfrm>
              <a:prstGeom prst="rect">
                <a:avLst/>
              </a:prstGeom>
              <a:blipFill>
                <a:blip r:embed="rId10"/>
                <a:stretch>
                  <a:fillRect l="-27500" t="-21978" r="-50000" b="-120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FF180F-8F34-EE38-A343-5E18FF658BD5}"/>
              </a:ext>
            </a:extLst>
          </p:cNvPr>
          <p:cNvCxnSpPr>
            <a:cxnSpLocks/>
          </p:cNvCxnSpPr>
          <p:nvPr/>
        </p:nvCxnSpPr>
        <p:spPr>
          <a:xfrm flipV="1">
            <a:off x="3728327" y="4451674"/>
            <a:ext cx="851666" cy="112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F32EF6-A821-1345-07A9-52503B4FA28F}"/>
              </a:ext>
            </a:extLst>
          </p:cNvPr>
          <p:cNvCxnSpPr>
            <a:cxnSpLocks/>
          </p:cNvCxnSpPr>
          <p:nvPr/>
        </p:nvCxnSpPr>
        <p:spPr>
          <a:xfrm flipV="1">
            <a:off x="4568314" y="4450537"/>
            <a:ext cx="359" cy="80498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2749D5C-5B68-83F3-5647-D97DF42CA968}"/>
                  </a:ext>
                </a:extLst>
              </p:cNvPr>
              <p:cNvSpPr txBox="1"/>
              <p:nvPr/>
            </p:nvSpPr>
            <p:spPr>
              <a:xfrm>
                <a:off x="3667448" y="4416424"/>
                <a:ext cx="42112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𝝋</m:t>
                              </m:r>
                            </m:e>
                          </m:acc>
                        </m:e>
                        <m:sub>
                          <m:r>
                            <a:rPr lang="en-US" sz="20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2749D5C-5B68-83F3-5647-D97DF42CA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448" y="4416424"/>
                <a:ext cx="421122" cy="400110"/>
              </a:xfrm>
              <a:prstGeom prst="rect">
                <a:avLst/>
              </a:prstGeom>
              <a:blipFill>
                <a:blip r:embed="rId11"/>
                <a:stretch>
                  <a:fillRect l="-1449" t="-7576" r="-7246" b="-75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0B221F3-7336-EC0E-A412-F32B5F4DAD30}"/>
                  </a:ext>
                </a:extLst>
              </p:cNvPr>
              <p:cNvSpPr txBox="1"/>
              <p:nvPr/>
            </p:nvSpPr>
            <p:spPr>
              <a:xfrm>
                <a:off x="4549264" y="4848312"/>
                <a:ext cx="421122" cy="4084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𝑽</m:t>
                              </m:r>
                            </m:e>
                          </m:acc>
                        </m:e>
                        <m:sub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𝐫𝐟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0B221F3-7336-EC0E-A412-F32B5F4DA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9264" y="4848312"/>
                <a:ext cx="421122" cy="408445"/>
              </a:xfrm>
              <a:prstGeom prst="rect">
                <a:avLst/>
              </a:prstGeom>
              <a:blipFill>
                <a:blip r:embed="rId12"/>
                <a:stretch>
                  <a:fillRect t="-8955" r="-18841" b="-29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4F680BC-8A9F-5E9C-044E-7F859AC3425A}"/>
                  </a:ext>
                </a:extLst>
              </p:cNvPr>
              <p:cNvSpPr txBox="1"/>
              <p:nvPr/>
            </p:nvSpPr>
            <p:spPr>
              <a:xfrm>
                <a:off x="0" y="654860"/>
                <a:ext cx="6046843" cy="2571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580" dirty="0"/>
                  <a:t>The accuracy of a tomographic reconstruction strongly depends on the knowledge of the RF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58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158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8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fr-CH" sz="158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rf</m:t>
                        </m:r>
                      </m:sub>
                    </m:sSub>
                  </m:oMath>
                </a14:m>
                <a:r>
                  <a:rPr lang="en-GB" sz="1580" dirty="0"/>
                  <a:t> and of the bucket-centre  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58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158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158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fr-CH" sz="158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GB" sz="1580" dirty="0"/>
                  <a:t>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8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58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sz="1580" b="1" dirty="0"/>
                  <a:t> is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58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fr-CH" sz="1580" b="1" i="0">
                            <a:latin typeface="Cambria Math" panose="02040503050406030204" pitchFamily="18" charset="0"/>
                          </a:rPr>
                          <m:t>𝐫𝐟</m:t>
                        </m:r>
                      </m:sub>
                    </m:sSub>
                  </m:oMath>
                </a14:m>
                <a:r>
                  <a:rPr lang="en-GB" sz="1580" b="1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58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58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  <m:sub>
                        <m:r>
                          <a:rPr lang="fr-CH" sz="158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</m:sub>
                    </m:sSub>
                  </m:oMath>
                </a14:m>
                <a:r>
                  <a:rPr lang="en-GB" sz="1580" b="1" dirty="0"/>
                  <a:t>, with minimum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58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158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80" b="1" i="1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acc>
                      </m:e>
                      <m:sub>
                        <m:r>
                          <a:rPr lang="fr-CH" sz="1580" b="1" i="1">
                            <a:latin typeface="Cambria Math" panose="02040503050406030204" pitchFamily="18" charset="0"/>
                          </a:rPr>
                          <m:t>𝒓𝒇</m:t>
                        </m:r>
                      </m:sub>
                    </m:sSub>
                  </m:oMath>
                </a14:m>
                <a:r>
                  <a:rPr lang="en-GB" sz="1580" b="1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58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158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158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</m:acc>
                      </m:e>
                      <m:sub>
                        <m:r>
                          <a:rPr lang="fr-CH" sz="158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GB" sz="1580" b="1" dirty="0"/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GB" sz="158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580" b="1" dirty="0"/>
                  <a:t>A voltage and phase measurement using tomography consists in determining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58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158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8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acc>
                      </m:e>
                      <m:sub>
                        <m:r>
                          <a:rPr lang="fr-CH" sz="158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𝐫𝐟</m:t>
                        </m:r>
                      </m:sub>
                    </m:sSub>
                  </m:oMath>
                </a14:m>
                <a:r>
                  <a:rPr lang="en-GB" sz="1580" b="1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58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158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158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</m:acc>
                      </m:e>
                      <m:sub>
                        <m:r>
                          <a:rPr lang="fr-CH" sz="158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GB" sz="1580" b="1" dirty="0"/>
                  <a:t> which 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8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58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sz="1580" b="1" dirty="0"/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GB" sz="158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580" b="1" dirty="0"/>
                  <a:t>Bunch oscillations</a:t>
                </a:r>
                <a:r>
                  <a:rPr lang="en-GB" sz="1580" dirty="0"/>
                  <a:t> are needed, otherwise the voltage can’t be uniquely determined.</a:t>
                </a: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4F680BC-8A9F-5E9C-044E-7F859AC34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54860"/>
                <a:ext cx="6046843" cy="2571986"/>
              </a:xfrm>
              <a:prstGeom prst="rect">
                <a:avLst/>
              </a:prstGeom>
              <a:blipFill>
                <a:blip r:embed="rId13"/>
                <a:stretch>
                  <a:fillRect l="-403" t="-711" r="-2621" b="-21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942902-964B-E7E1-1648-92F5344A3917}"/>
                  </a:ext>
                </a:extLst>
              </p:cNvPr>
              <p:cNvSpPr txBox="1"/>
              <p:nvPr/>
            </p:nvSpPr>
            <p:spPr>
              <a:xfrm>
                <a:off x="1963315" y="4879572"/>
                <a:ext cx="817934" cy="3767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H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acc>
                      </m:e>
                      <m:sub>
                        <m:r>
                          <a:rPr lang="fr-CH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𝐫𝐟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= ?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942902-964B-E7E1-1648-92F5344A3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315" y="4879572"/>
                <a:ext cx="817934" cy="376770"/>
              </a:xfrm>
              <a:prstGeom prst="rect">
                <a:avLst/>
              </a:prstGeom>
              <a:blipFill>
                <a:blip r:embed="rId14"/>
                <a:stretch>
                  <a:fillRect t="-3125" r="-5882" b="-2343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9F184A3-53E8-F64F-6A76-050386502439}"/>
              </a:ext>
            </a:extLst>
          </p:cNvPr>
          <p:cNvSpPr txBox="1"/>
          <p:nvPr/>
        </p:nvSpPr>
        <p:spPr>
          <a:xfrm>
            <a:off x="0" y="166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>
                <a:latin typeface="+mj-lt"/>
              </a:rPr>
              <a:t>Voltage and </a:t>
            </a:r>
            <a:r>
              <a:rPr lang="it-IT" sz="3000" dirty="0" err="1">
                <a:latin typeface="+mj-lt"/>
              </a:rPr>
              <a:t>phase</a:t>
            </a:r>
            <a:r>
              <a:rPr lang="it-IT" sz="3000" dirty="0">
                <a:latin typeface="+mj-lt"/>
              </a:rPr>
              <a:t> measurements in a single-RF system</a:t>
            </a:r>
            <a:endParaRPr lang="en-US" sz="30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9CAF4D-F5ED-55D2-A413-49D626B2B304}"/>
              </a:ext>
            </a:extLst>
          </p:cNvPr>
          <p:cNvSpPr txBox="1"/>
          <p:nvPr/>
        </p:nvSpPr>
        <p:spPr>
          <a:xfrm>
            <a:off x="6492632" y="2434494"/>
            <a:ext cx="58615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Best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E530A5-5803-D4DD-8B79-5F1B1DF0BE35}"/>
              </a:ext>
            </a:extLst>
          </p:cNvPr>
          <p:cNvCxnSpPr/>
          <p:nvPr/>
        </p:nvCxnSpPr>
        <p:spPr>
          <a:xfrm>
            <a:off x="1422398" y="3614197"/>
            <a:ext cx="0" cy="164132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268BDD-64FB-1ED1-05CD-1EF567FCEDAC}"/>
                  </a:ext>
                </a:extLst>
              </p:cNvPr>
              <p:cNvSpPr txBox="1"/>
              <p:nvPr/>
            </p:nvSpPr>
            <p:spPr>
              <a:xfrm>
                <a:off x="1007799" y="4131844"/>
                <a:ext cx="81793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H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</m:acc>
                      </m:e>
                      <m:sub>
                        <m:r>
                          <a:rPr lang="fr-CH" sz="18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= ?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268BDD-64FB-1ED1-05CD-1EF567FCE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99" y="4131844"/>
                <a:ext cx="817934" cy="369332"/>
              </a:xfrm>
              <a:prstGeom prst="rect">
                <a:avLst/>
              </a:prstGeom>
              <a:blipFill>
                <a:blip r:embed="rId15"/>
                <a:stretch>
                  <a:fillRect t="-8065" r="-735" b="-241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1D8C0EE-4B61-8CAB-F960-C6610926FD04}"/>
              </a:ext>
            </a:extLst>
          </p:cNvPr>
          <p:cNvSpPr txBox="1"/>
          <p:nvPr/>
        </p:nvSpPr>
        <p:spPr>
          <a:xfrm>
            <a:off x="6474666" y="4965135"/>
            <a:ext cx="78387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1138949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8292-0DE3-424C-8700-8E61967D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E61E7-BFF7-4E8D-B7CC-63F4271ACE6E}"/>
              </a:ext>
            </a:extLst>
          </p:cNvPr>
          <p:cNvSpPr txBox="1"/>
          <p:nvPr/>
        </p:nvSpPr>
        <p:spPr>
          <a:xfrm>
            <a:off x="0" y="16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+mj-lt"/>
              </a:rPr>
              <a:t>Setup for </a:t>
            </a:r>
            <a:r>
              <a:rPr lang="it-IT" sz="3200" dirty="0" err="1">
                <a:latin typeface="+mj-lt"/>
              </a:rPr>
              <a:t>beam</a:t>
            </a:r>
            <a:r>
              <a:rPr lang="it-IT" sz="3200" dirty="0">
                <a:latin typeface="+mj-lt"/>
              </a:rPr>
              <a:t> </a:t>
            </a:r>
            <a:r>
              <a:rPr lang="it-IT" sz="3200" dirty="0" err="1">
                <a:latin typeface="+mj-lt"/>
              </a:rPr>
              <a:t>measurements</a:t>
            </a:r>
            <a:r>
              <a:rPr lang="it-IT" sz="3200" dirty="0">
                <a:latin typeface="+mj-lt"/>
              </a:rPr>
              <a:t> in the PSB</a:t>
            </a:r>
            <a:endParaRPr lang="en-US" sz="32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2FAD66-244D-8878-3E6F-4ADB384EC996}"/>
                  </a:ext>
                </a:extLst>
              </p:cNvPr>
              <p:cNvSpPr txBox="1"/>
              <p:nvPr/>
            </p:nvSpPr>
            <p:spPr>
              <a:xfrm>
                <a:off x="-1" y="622723"/>
                <a:ext cx="652670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1580" b="1" dirty="0"/>
                  <a:t>3 identical broad-band Finemet cavities (</a:t>
                </a:r>
                <a:r>
                  <a:rPr lang="en-GB" sz="1580" b="1" dirty="0"/>
                  <a:t>S5, S7, S13</a:t>
                </a:r>
                <a:r>
                  <a:rPr lang="en-US" sz="1580" b="1" dirty="0"/>
                  <a:t>) </a:t>
                </a:r>
                <a:r>
                  <a:rPr lang="en-US" sz="1580" dirty="0"/>
                  <a:t>in each ring</a:t>
                </a:r>
                <a:r>
                  <a:rPr lang="en-GB" sz="1580" dirty="0"/>
                  <a:t>.</a:t>
                </a:r>
                <a:endParaRPr lang="en-US" sz="158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580" b="1" dirty="0"/>
                  <a:t>Measurements</a:t>
                </a:r>
                <a:r>
                  <a:rPr lang="en-US" sz="1580" dirty="0"/>
                  <a:t> </a:t>
                </a:r>
                <a:r>
                  <a:rPr lang="en-US" sz="1580" b="1" dirty="0"/>
                  <a:t>for each</a:t>
                </a:r>
                <a:r>
                  <a:rPr lang="en-GB" sz="1580" b="1" dirty="0"/>
                  <a:t> cavity </a:t>
                </a:r>
                <a:r>
                  <a:rPr lang="en-GB" sz="1580" dirty="0"/>
                  <a:t>at </a:t>
                </a:r>
                <a14:m>
                  <m:oMath xmlns:m="http://schemas.openxmlformats.org/officeDocument/2006/math">
                    <m:r>
                      <a:rPr lang="en-US" sz="158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58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sz="1580" dirty="0"/>
                  <a:t>.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GB" sz="1580" b="1" dirty="0"/>
                  <a:t>At injection </a:t>
                </a:r>
                <a:r>
                  <a:rPr lang="en-GB" sz="1580" dirty="0"/>
                  <a:t>(160 MeV),</a:t>
                </a:r>
                <a:r>
                  <a:rPr lang="en-GB" sz="1580" b="1" dirty="0"/>
                  <a:t> quadrupole oscillations</a:t>
                </a:r>
                <a:r>
                  <a:rPr lang="en-GB" sz="1580" dirty="0"/>
                  <a:t> due to the mismatch of bunches coming from Linac4.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GB" sz="1580" b="1" dirty="0"/>
                  <a:t>At extraction </a:t>
                </a:r>
                <a:r>
                  <a:rPr lang="en-GB" sz="1580" dirty="0"/>
                  <a:t>(2 GeV),</a:t>
                </a:r>
                <a:r>
                  <a:rPr lang="en-GB" sz="1580" b="1" dirty="0"/>
                  <a:t> </a:t>
                </a:r>
                <a:r>
                  <a:rPr lang="en-GB" sz="1580" dirty="0"/>
                  <a:t>voltage jumps enhanced </a:t>
                </a:r>
                <a:r>
                  <a:rPr lang="en-GB" sz="1580" b="1" dirty="0"/>
                  <a:t>quadrupole oscillations</a:t>
                </a:r>
                <a:r>
                  <a:rPr lang="en-GB" sz="1580" dirty="0"/>
                  <a:t>, opening the phase loop led to </a:t>
                </a:r>
                <a:r>
                  <a:rPr lang="en-GB" sz="1580" b="1" dirty="0"/>
                  <a:t>dipole oscillations.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GB" sz="158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580" b="1" dirty="0"/>
                  <a:t>Low bunch-intensities</a:t>
                </a:r>
                <a:r>
                  <a:rPr lang="en-GB" sz="1580" dirty="0"/>
                  <a:t> to limit the contribution from collective effects.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580" b="1" dirty="0"/>
                  <a:t>LLRF beam-loops turned off</a:t>
                </a:r>
                <a:r>
                  <a:rPr lang="en-GB" sz="1580" dirty="0"/>
                  <a:t> to avoid damping the bunch oscillations.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2FAD66-244D-8878-3E6F-4ADB384EC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622723"/>
                <a:ext cx="6526701" cy="2308324"/>
              </a:xfrm>
              <a:prstGeom prst="rect">
                <a:avLst/>
              </a:prstGeom>
              <a:blipFill>
                <a:blip r:embed="rId2"/>
                <a:stretch>
                  <a:fillRect l="-373" t="-792" b="-13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B6BD786-85B4-6C5E-5142-B2EAC8B49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491" y="3261214"/>
            <a:ext cx="2795714" cy="2307097"/>
          </a:xfrm>
          <a:prstGeom prst="rect">
            <a:avLst/>
          </a:prstGeom>
        </p:spPr>
      </p:pic>
      <p:pic>
        <p:nvPicPr>
          <p:cNvPr id="15" name="Picture 1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1E5387ED-460B-34CC-7A19-3BFEF23F22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728" r="17163"/>
          <a:stretch/>
        </p:blipFill>
        <p:spPr>
          <a:xfrm>
            <a:off x="45098" y="3226938"/>
            <a:ext cx="2849054" cy="2441105"/>
          </a:xfrm>
          <a:prstGeom prst="rect">
            <a:avLst/>
          </a:prstGeom>
        </p:spPr>
      </p:pic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0CEA7324-E534-EAC3-37E0-0D08B6F7DA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7" r="18163"/>
          <a:stretch/>
        </p:blipFill>
        <p:spPr>
          <a:xfrm>
            <a:off x="3191450" y="3261214"/>
            <a:ext cx="2670319" cy="24006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C1DCF2-731C-CD1D-F39F-A56B926BA3E4}"/>
              </a:ext>
            </a:extLst>
          </p:cNvPr>
          <p:cNvSpPr txBox="1"/>
          <p:nvPr/>
        </p:nvSpPr>
        <p:spPr>
          <a:xfrm>
            <a:off x="6317567" y="2920134"/>
            <a:ext cx="2633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AA200"/>
                </a:solidFill>
              </a:rPr>
              <a:t>Programmed RF voltages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46174A-C2C9-345B-4AE5-2F9417F11718}"/>
              </a:ext>
            </a:extLst>
          </p:cNvPr>
          <p:cNvSpPr txBox="1"/>
          <p:nvPr/>
        </p:nvSpPr>
        <p:spPr>
          <a:xfrm>
            <a:off x="356919" y="2926211"/>
            <a:ext cx="5637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AA200"/>
                </a:solidFill>
              </a:rPr>
              <a:t>Measured profiles in ring 1 with only cavity S13 active</a:t>
            </a:r>
            <a:endParaRPr lang="en-GB" sz="1600" b="1" dirty="0">
              <a:solidFill>
                <a:srgbClr val="FAA2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DF92F3-AD43-9833-FBBD-34256B6D28BA}"/>
              </a:ext>
            </a:extLst>
          </p:cNvPr>
          <p:cNvSpPr txBox="1"/>
          <p:nvPr/>
        </p:nvSpPr>
        <p:spPr>
          <a:xfrm>
            <a:off x="6423860" y="3236232"/>
            <a:ext cx="1207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Flat </a:t>
            </a:r>
          </a:p>
          <a:p>
            <a:r>
              <a:rPr lang="en-US" sz="1500" b="1" dirty="0">
                <a:solidFill>
                  <a:srgbClr val="FF0000"/>
                </a:solidFill>
              </a:rPr>
              <a:t>bottom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6011B4-BAE6-9481-CC77-B81DD3F4E3D1}"/>
              </a:ext>
            </a:extLst>
          </p:cNvPr>
          <p:cNvSpPr txBox="1"/>
          <p:nvPr/>
        </p:nvSpPr>
        <p:spPr>
          <a:xfrm>
            <a:off x="6782680" y="4594501"/>
            <a:ext cx="1418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Longitudinal shaving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0E8098D-3CFB-E7AB-6266-275319871B65}"/>
              </a:ext>
            </a:extLst>
          </p:cNvPr>
          <p:cNvCxnSpPr>
            <a:cxnSpLocks/>
          </p:cNvCxnSpPr>
          <p:nvPr/>
        </p:nvCxnSpPr>
        <p:spPr>
          <a:xfrm flipH="1" flipV="1">
            <a:off x="6615040" y="4794274"/>
            <a:ext cx="355452" cy="446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F43CB76-61FF-0625-7264-AB0FA76E2D7D}"/>
              </a:ext>
            </a:extLst>
          </p:cNvPr>
          <p:cNvCxnSpPr>
            <a:cxnSpLocks/>
          </p:cNvCxnSpPr>
          <p:nvPr/>
        </p:nvCxnSpPr>
        <p:spPr>
          <a:xfrm flipH="1">
            <a:off x="6615040" y="4953927"/>
            <a:ext cx="355452" cy="1493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1A71797-9653-16AD-3771-6F095A6CE572}"/>
              </a:ext>
            </a:extLst>
          </p:cNvPr>
          <p:cNvSpPr txBox="1"/>
          <p:nvPr/>
        </p:nvSpPr>
        <p:spPr>
          <a:xfrm>
            <a:off x="7628364" y="4003869"/>
            <a:ext cx="805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Voltage jumps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69EEFB8-212A-6AA4-C2BE-09AFE266EC51}"/>
              </a:ext>
            </a:extLst>
          </p:cNvPr>
          <p:cNvCxnSpPr>
            <a:cxnSpLocks/>
          </p:cNvCxnSpPr>
          <p:nvPr/>
        </p:nvCxnSpPr>
        <p:spPr>
          <a:xfrm flipV="1">
            <a:off x="8296092" y="4204118"/>
            <a:ext cx="250593" cy="1133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A258D1-B9FC-7AE0-4582-8FA6C6EB8EB3}"/>
              </a:ext>
            </a:extLst>
          </p:cNvPr>
          <p:cNvSpPr txBox="1"/>
          <p:nvPr/>
        </p:nvSpPr>
        <p:spPr>
          <a:xfrm>
            <a:off x="3605090" y="3865564"/>
            <a:ext cx="8488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Flat top </a:t>
            </a: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49A8B-5555-C13A-77BB-4DA16255E6E4}"/>
              </a:ext>
            </a:extLst>
          </p:cNvPr>
          <p:cNvSpPr txBox="1"/>
          <p:nvPr/>
        </p:nvSpPr>
        <p:spPr>
          <a:xfrm>
            <a:off x="633289" y="3865564"/>
            <a:ext cx="117206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Flat bottom </a:t>
            </a:r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E4560-FCFD-93C3-8BE5-2E81E8998EAB}"/>
              </a:ext>
            </a:extLst>
          </p:cNvPr>
          <p:cNvSpPr txBox="1"/>
          <p:nvPr/>
        </p:nvSpPr>
        <p:spPr>
          <a:xfrm>
            <a:off x="8146635" y="4600851"/>
            <a:ext cx="588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BF00BF"/>
                </a:solidFill>
              </a:rPr>
              <a:t>Flat top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0AA36-5CC4-F389-CAF1-03E29912B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0416" y="946685"/>
            <a:ext cx="2545148" cy="1701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08A017-F84E-6D58-C810-DDA2799C96BD}"/>
              </a:ext>
            </a:extLst>
          </p:cNvPr>
          <p:cNvSpPr txBox="1"/>
          <p:nvPr/>
        </p:nvSpPr>
        <p:spPr>
          <a:xfrm>
            <a:off x="6715503" y="2295334"/>
            <a:ext cx="875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Ring 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1C72D31-25D1-3A5B-1D2A-7AB20A4C79C6}"/>
              </a:ext>
            </a:extLst>
          </p:cNvPr>
          <p:cNvCxnSpPr>
            <a:cxnSpLocks/>
          </p:cNvCxnSpPr>
          <p:nvPr/>
        </p:nvCxnSpPr>
        <p:spPr>
          <a:xfrm flipV="1">
            <a:off x="7130148" y="2072535"/>
            <a:ext cx="351295" cy="26484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CFC8FB-92D0-D0C2-D1EB-5D7C92F80D7B}"/>
              </a:ext>
            </a:extLst>
          </p:cNvPr>
          <p:cNvSpPr txBox="1"/>
          <p:nvPr/>
        </p:nvSpPr>
        <p:spPr>
          <a:xfrm>
            <a:off x="7258859" y="952736"/>
            <a:ext cx="875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Ring 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5ECEEE-02F4-113F-928E-45F7A56D9C5A}"/>
              </a:ext>
            </a:extLst>
          </p:cNvPr>
          <p:cNvCxnSpPr>
            <a:cxnSpLocks/>
          </p:cNvCxnSpPr>
          <p:nvPr/>
        </p:nvCxnSpPr>
        <p:spPr>
          <a:xfrm>
            <a:off x="7491900" y="1236240"/>
            <a:ext cx="111774" cy="33865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2DCA31C-DC6F-C3F1-C769-D09C2062E250}"/>
              </a:ext>
            </a:extLst>
          </p:cNvPr>
          <p:cNvSpPr txBox="1"/>
          <p:nvPr/>
        </p:nvSpPr>
        <p:spPr>
          <a:xfrm>
            <a:off x="8025813" y="2160730"/>
            <a:ext cx="875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Ring 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E08981-5BAF-68A6-8745-9F72C49B552F}"/>
              </a:ext>
            </a:extLst>
          </p:cNvPr>
          <p:cNvCxnSpPr>
            <a:cxnSpLocks/>
          </p:cNvCxnSpPr>
          <p:nvPr/>
        </p:nvCxnSpPr>
        <p:spPr>
          <a:xfrm flipH="1" flipV="1">
            <a:off x="7812727" y="1921332"/>
            <a:ext cx="304801" cy="29639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539A545-0AB2-1934-0BC8-EEE2F32C9010}"/>
              </a:ext>
            </a:extLst>
          </p:cNvPr>
          <p:cNvSpPr txBox="1"/>
          <p:nvPr/>
        </p:nvSpPr>
        <p:spPr>
          <a:xfrm>
            <a:off x="8098241" y="1551483"/>
            <a:ext cx="875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Ring 3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09BD7FC-156B-0408-DE48-EA79B4ADFFCE}"/>
              </a:ext>
            </a:extLst>
          </p:cNvPr>
          <p:cNvCxnSpPr>
            <a:cxnSpLocks/>
          </p:cNvCxnSpPr>
          <p:nvPr/>
        </p:nvCxnSpPr>
        <p:spPr>
          <a:xfrm flipH="1" flipV="1">
            <a:off x="7800442" y="1731169"/>
            <a:ext cx="328795" cy="996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DFE8F71-2216-2616-B246-4C23D8AE854C}"/>
              </a:ext>
            </a:extLst>
          </p:cNvPr>
          <p:cNvSpPr txBox="1"/>
          <p:nvPr/>
        </p:nvSpPr>
        <p:spPr>
          <a:xfrm>
            <a:off x="6532296" y="592652"/>
            <a:ext cx="2535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AA200"/>
                </a:solidFill>
              </a:rPr>
              <a:t>The PSB four rings</a:t>
            </a:r>
          </a:p>
        </p:txBody>
      </p:sp>
    </p:spTree>
    <p:extLst>
      <p:ext uri="{BB962C8B-B14F-4D97-AF65-F5344CB8AC3E}">
        <p14:creationId xmlns:p14="http://schemas.microsoft.com/office/powerpoint/2010/main" val="3268153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AE1D7253-69F7-B5A4-1C60-D933E5A0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662" y="3511454"/>
            <a:ext cx="3820954" cy="13823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9CD262-EC0A-3400-5A87-F36B1B1A1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26" y="3503658"/>
            <a:ext cx="3820954" cy="13979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80C374-28C9-63E6-AA31-47E3BD129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806" y="2022701"/>
            <a:ext cx="3813810" cy="13797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DD0D22B-5BED-075F-A685-780B14856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26" y="2016812"/>
            <a:ext cx="3820954" cy="13859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8292-0DE3-424C-8700-8E61967D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E61E7-BFF7-4E8D-B7CC-63F4271ACE6E}"/>
              </a:ext>
            </a:extLst>
          </p:cNvPr>
          <p:cNvSpPr txBox="1"/>
          <p:nvPr/>
        </p:nvSpPr>
        <p:spPr>
          <a:xfrm>
            <a:off x="0" y="1661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300" dirty="0">
                <a:latin typeface="+mj-lt"/>
              </a:rPr>
              <a:t>Voltage errors for the PSB cavities</a:t>
            </a:r>
            <a:endParaRPr lang="en-US" sz="33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9541AB-9489-0D03-08C6-21E672C26A70}"/>
              </a:ext>
            </a:extLst>
          </p:cNvPr>
          <p:cNvSpPr txBox="1"/>
          <p:nvPr/>
        </p:nvSpPr>
        <p:spPr>
          <a:xfrm>
            <a:off x="326778" y="4849010"/>
            <a:ext cx="8200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2021</a:t>
            </a:r>
          </a:p>
          <a:p>
            <a:pPr algn="ctr"/>
            <a:r>
              <a:rPr lang="en-GB" sz="1600" dirty="0"/>
              <a:t>Apr</a:t>
            </a:r>
          </a:p>
          <a:p>
            <a:pPr algn="ctr"/>
            <a:r>
              <a:rPr lang="en-GB" sz="1600" dirty="0"/>
              <a:t>FB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F4F9A-5533-0358-FD04-5955CC771204}"/>
              </a:ext>
            </a:extLst>
          </p:cNvPr>
          <p:cNvSpPr txBox="1"/>
          <p:nvPr/>
        </p:nvSpPr>
        <p:spPr>
          <a:xfrm>
            <a:off x="1083698" y="4853226"/>
            <a:ext cx="82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2022</a:t>
            </a:r>
          </a:p>
          <a:p>
            <a:pPr algn="ctr"/>
            <a:r>
              <a:rPr lang="en-GB" sz="1600" dirty="0"/>
              <a:t>Mar </a:t>
            </a:r>
          </a:p>
          <a:p>
            <a:pPr algn="ctr"/>
            <a:r>
              <a:rPr lang="en-GB" sz="1600" dirty="0"/>
              <a:t>FB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F86EC9-1D87-038C-9C5E-7FA935BD39D5}"/>
              </a:ext>
            </a:extLst>
          </p:cNvPr>
          <p:cNvSpPr txBox="1"/>
          <p:nvPr/>
        </p:nvSpPr>
        <p:spPr>
          <a:xfrm>
            <a:off x="1835905" y="4853226"/>
            <a:ext cx="82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2022</a:t>
            </a:r>
          </a:p>
          <a:p>
            <a:pPr algn="ctr"/>
            <a:r>
              <a:rPr lang="en-GB" sz="1600" dirty="0"/>
              <a:t>Mar </a:t>
            </a:r>
          </a:p>
          <a:p>
            <a:pPr algn="ctr"/>
            <a:r>
              <a:rPr lang="en-GB" sz="1600" dirty="0"/>
              <a:t>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D30CFA-1AFB-EF83-39DC-724D9C88A24D}"/>
              </a:ext>
            </a:extLst>
          </p:cNvPr>
          <p:cNvSpPr txBox="1"/>
          <p:nvPr/>
        </p:nvSpPr>
        <p:spPr>
          <a:xfrm>
            <a:off x="2614430" y="4853226"/>
            <a:ext cx="8200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2022</a:t>
            </a:r>
          </a:p>
          <a:p>
            <a:pPr algn="ctr"/>
            <a:r>
              <a:rPr lang="en-GB" sz="1600" dirty="0"/>
              <a:t>Jul</a:t>
            </a:r>
          </a:p>
          <a:p>
            <a:pPr algn="ctr"/>
            <a:r>
              <a:rPr lang="en-GB" sz="1600" dirty="0"/>
              <a:t>FB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CA127C-4969-71C7-BB78-59716D508AE7}"/>
              </a:ext>
            </a:extLst>
          </p:cNvPr>
          <p:cNvSpPr txBox="1"/>
          <p:nvPr/>
        </p:nvSpPr>
        <p:spPr>
          <a:xfrm>
            <a:off x="3372591" y="4853226"/>
            <a:ext cx="8200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2022</a:t>
            </a:r>
          </a:p>
          <a:p>
            <a:pPr algn="ctr"/>
            <a:r>
              <a:rPr lang="en-GB" sz="1600" dirty="0"/>
              <a:t>Aug</a:t>
            </a:r>
          </a:p>
          <a:p>
            <a:pPr algn="ctr"/>
            <a:r>
              <a:rPr lang="en-GB" sz="1600" dirty="0"/>
              <a:t>FB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F94A73-1AB3-60E1-03C4-AEAB88A3E4EC}"/>
              </a:ext>
            </a:extLst>
          </p:cNvPr>
          <p:cNvSpPr txBox="1"/>
          <p:nvPr/>
        </p:nvSpPr>
        <p:spPr>
          <a:xfrm>
            <a:off x="5281712" y="4847201"/>
            <a:ext cx="8200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2021</a:t>
            </a:r>
          </a:p>
          <a:p>
            <a:pPr algn="ctr"/>
            <a:r>
              <a:rPr lang="en-GB" sz="1600" dirty="0"/>
              <a:t>Apr</a:t>
            </a:r>
          </a:p>
          <a:p>
            <a:pPr algn="ctr"/>
            <a:r>
              <a:rPr lang="en-GB" sz="1600" dirty="0"/>
              <a:t>FB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79797-7605-C5EE-DDE5-A8C46FC8A5C3}"/>
              </a:ext>
            </a:extLst>
          </p:cNvPr>
          <p:cNvSpPr txBox="1"/>
          <p:nvPr/>
        </p:nvSpPr>
        <p:spPr>
          <a:xfrm>
            <a:off x="6042626" y="4855633"/>
            <a:ext cx="82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2022</a:t>
            </a:r>
          </a:p>
          <a:p>
            <a:pPr algn="ctr"/>
            <a:r>
              <a:rPr lang="en-GB" sz="1600" dirty="0"/>
              <a:t>Mar </a:t>
            </a:r>
          </a:p>
          <a:p>
            <a:pPr algn="ctr"/>
            <a:r>
              <a:rPr lang="en-GB" sz="1600" dirty="0"/>
              <a:t>FB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D8EB5D-52F0-1578-7593-0F63C4BFFFF9}"/>
              </a:ext>
            </a:extLst>
          </p:cNvPr>
          <p:cNvSpPr txBox="1"/>
          <p:nvPr/>
        </p:nvSpPr>
        <p:spPr>
          <a:xfrm>
            <a:off x="6803539" y="4851417"/>
            <a:ext cx="82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2022</a:t>
            </a:r>
          </a:p>
          <a:p>
            <a:pPr algn="ctr"/>
            <a:r>
              <a:rPr lang="en-GB" sz="1600" dirty="0"/>
              <a:t>Mar </a:t>
            </a:r>
          </a:p>
          <a:p>
            <a:pPr algn="ctr"/>
            <a:r>
              <a:rPr lang="en-GB" sz="1600" dirty="0"/>
              <a:t>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3E55B7-86AA-8962-9A7B-E390516D860C}"/>
              </a:ext>
            </a:extLst>
          </p:cNvPr>
          <p:cNvSpPr txBox="1"/>
          <p:nvPr/>
        </p:nvSpPr>
        <p:spPr>
          <a:xfrm>
            <a:off x="7550314" y="4851417"/>
            <a:ext cx="8200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2022</a:t>
            </a:r>
          </a:p>
          <a:p>
            <a:pPr algn="ctr"/>
            <a:r>
              <a:rPr lang="en-GB" sz="1600" dirty="0"/>
              <a:t>Jul</a:t>
            </a:r>
          </a:p>
          <a:p>
            <a:pPr algn="ctr"/>
            <a:r>
              <a:rPr lang="en-GB" sz="1600" dirty="0"/>
              <a:t>FB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FDAE07-9C82-B705-EE17-2B1E51204030}"/>
              </a:ext>
            </a:extLst>
          </p:cNvPr>
          <p:cNvSpPr txBox="1"/>
          <p:nvPr/>
        </p:nvSpPr>
        <p:spPr>
          <a:xfrm>
            <a:off x="8277995" y="4851417"/>
            <a:ext cx="8200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2022</a:t>
            </a:r>
          </a:p>
          <a:p>
            <a:pPr algn="ctr"/>
            <a:r>
              <a:rPr lang="en-GB" sz="1600" dirty="0"/>
              <a:t>Aug</a:t>
            </a:r>
          </a:p>
          <a:p>
            <a:pPr algn="ctr"/>
            <a:r>
              <a:rPr lang="en-GB" sz="1600" dirty="0"/>
              <a:t>FB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010FAD-4784-7D48-EB0E-EE0BCBE6409A}"/>
              </a:ext>
            </a:extLst>
          </p:cNvPr>
          <p:cNvSpPr txBox="1"/>
          <p:nvPr/>
        </p:nvSpPr>
        <p:spPr>
          <a:xfrm>
            <a:off x="1896879" y="2081100"/>
            <a:ext cx="7687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Ring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5B82C0-9CAB-2444-B72B-11E915028C21}"/>
              </a:ext>
            </a:extLst>
          </p:cNvPr>
          <p:cNvSpPr txBox="1"/>
          <p:nvPr/>
        </p:nvSpPr>
        <p:spPr>
          <a:xfrm>
            <a:off x="6784483" y="2079499"/>
            <a:ext cx="7687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Ring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E4695-7F92-AE01-1FD0-3E01EE378BE3}"/>
              </a:ext>
            </a:extLst>
          </p:cNvPr>
          <p:cNvSpPr txBox="1"/>
          <p:nvPr/>
        </p:nvSpPr>
        <p:spPr>
          <a:xfrm>
            <a:off x="1857661" y="3572909"/>
            <a:ext cx="7687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Ring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675DD9-0241-BC0A-90D3-4E5226E168DA}"/>
              </a:ext>
            </a:extLst>
          </p:cNvPr>
          <p:cNvSpPr txBox="1"/>
          <p:nvPr/>
        </p:nvSpPr>
        <p:spPr>
          <a:xfrm>
            <a:off x="6818002" y="3581264"/>
            <a:ext cx="7687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Ring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89842FE-C6B6-2CEE-87B4-B3AFD93861A1}"/>
                  </a:ext>
                </a:extLst>
              </p:cNvPr>
              <p:cNvSpPr txBox="1"/>
              <p:nvPr/>
            </p:nvSpPr>
            <p:spPr>
              <a:xfrm>
                <a:off x="7929698" y="890898"/>
                <a:ext cx="1034001" cy="6549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CH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CH" b="0" i="1">
                                  <a:latin typeface="Cambria Math" panose="02040503050406030204" pitchFamily="18" charset="0"/>
                                </a:rPr>
                                <m:t>rf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89842FE-C6B6-2CEE-87B4-B3AFD9386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9698" y="890898"/>
                <a:ext cx="1034001" cy="6549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DF3FF6-3D4E-96F3-C2CB-C670BF0998D0}"/>
                  </a:ext>
                </a:extLst>
              </p:cNvPr>
              <p:cNvSpPr txBox="1"/>
              <p:nvPr/>
            </p:nvSpPr>
            <p:spPr>
              <a:xfrm>
                <a:off x="6342673" y="1038043"/>
                <a:ext cx="16952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Voltage error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DF3FF6-3D4E-96F3-C2CB-C670BF099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673" y="1038043"/>
                <a:ext cx="1695270" cy="369332"/>
              </a:xfrm>
              <a:prstGeom prst="rect">
                <a:avLst/>
              </a:prstGeom>
              <a:blipFill>
                <a:blip r:embed="rId7"/>
                <a:stretch>
                  <a:fillRect l="-2867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1954B6BE-7DB6-1EF1-AA15-D3B0F1CA212D}"/>
              </a:ext>
            </a:extLst>
          </p:cNvPr>
          <p:cNvSpPr txBox="1"/>
          <p:nvPr/>
        </p:nvSpPr>
        <p:spPr>
          <a:xfrm>
            <a:off x="6969971" y="1462477"/>
            <a:ext cx="1293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programmed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B0C267-177E-86D3-8856-80AC872D0FF3}"/>
              </a:ext>
            </a:extLst>
          </p:cNvPr>
          <p:cNvSpPr txBox="1"/>
          <p:nvPr/>
        </p:nvSpPr>
        <p:spPr>
          <a:xfrm>
            <a:off x="7036802" y="707177"/>
            <a:ext cx="1159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measured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D87A63D-8E33-27D2-07F6-86B574C6C332}"/>
              </a:ext>
            </a:extLst>
          </p:cNvPr>
          <p:cNvCxnSpPr>
            <a:cxnSpLocks/>
          </p:cNvCxnSpPr>
          <p:nvPr/>
        </p:nvCxnSpPr>
        <p:spPr>
          <a:xfrm flipH="1" flipV="1">
            <a:off x="7986905" y="846758"/>
            <a:ext cx="180072" cy="204403"/>
          </a:xfrm>
          <a:prstGeom prst="straightConnector1">
            <a:avLst/>
          </a:prstGeom>
          <a:ln w="38100">
            <a:solidFill>
              <a:srgbClr val="C2C2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154D5D2-D082-1BB2-D57C-65D79674C727}"/>
              </a:ext>
            </a:extLst>
          </p:cNvPr>
          <p:cNvCxnSpPr>
            <a:cxnSpLocks/>
          </p:cNvCxnSpPr>
          <p:nvPr/>
        </p:nvCxnSpPr>
        <p:spPr>
          <a:xfrm flipH="1">
            <a:off x="8166977" y="1431407"/>
            <a:ext cx="251126" cy="106700"/>
          </a:xfrm>
          <a:prstGeom prst="straightConnector1">
            <a:avLst/>
          </a:prstGeom>
          <a:ln w="38100">
            <a:solidFill>
              <a:srgbClr val="C2C2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B0E0B57-567F-EC3C-0B68-E3241D1AB5C3}"/>
              </a:ext>
            </a:extLst>
          </p:cNvPr>
          <p:cNvSpPr txBox="1"/>
          <p:nvPr/>
        </p:nvSpPr>
        <p:spPr>
          <a:xfrm>
            <a:off x="4229880" y="3099500"/>
            <a:ext cx="52968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S5</a:t>
            </a:r>
          </a:p>
          <a:p>
            <a:r>
              <a:rPr lang="en-GB" b="1" dirty="0">
                <a:solidFill>
                  <a:srgbClr val="FF0000"/>
                </a:solidFill>
              </a:rPr>
              <a:t>S7</a:t>
            </a:r>
          </a:p>
          <a:p>
            <a:r>
              <a:rPr lang="en-GB" b="1" dirty="0">
                <a:solidFill>
                  <a:srgbClr val="008000"/>
                </a:solidFill>
              </a:rPr>
              <a:t>S13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A6EED47-E493-38D5-6B2B-B33D5ED007D4}"/>
                  </a:ext>
                </a:extLst>
              </p:cNvPr>
              <p:cNvSpPr txBox="1"/>
              <p:nvPr/>
            </p:nvSpPr>
            <p:spPr>
              <a:xfrm>
                <a:off x="1" y="609892"/>
                <a:ext cx="6360402" cy="1345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600" b="1" dirty="0"/>
                  <a:t>Voltage errors </a:t>
                </a:r>
                <a:r>
                  <a:rPr lang="en-US" sz="1600" b="1" dirty="0"/>
                  <a:t>up to</a:t>
                </a:r>
                <a:r>
                  <a:rPr lang="en-GB" sz="1600" b="1" dirty="0"/>
                  <a:t>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600" dirty="0"/>
                  <a:t> (measured &lt; programmed voltages).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600" b="1" dirty="0"/>
                  <a:t>Patterns are visible</a:t>
                </a:r>
                <a:r>
                  <a:rPr lang="en-GB" sz="1600" dirty="0"/>
                  <a:t>, e.g. lowest error for S7 in each ring.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600" dirty="0"/>
                  <a:t>For a given cavity, </a:t>
                </a:r>
                <a:r>
                  <a:rPr lang="en-GB" sz="1600" b="1" dirty="0"/>
                  <a:t>the variation of the error</a:t>
                </a:r>
                <a:r>
                  <a:rPr lang="en-GB" sz="1600" dirty="0"/>
                  <a:t> </a:t>
                </a:r>
                <a:r>
                  <a:rPr lang="en-GB" sz="1600" b="1" dirty="0"/>
                  <a:t>over time is small</a:t>
                </a:r>
                <a:r>
                  <a:rPr lang="en-GB" sz="1600" dirty="0"/>
                  <a:t>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GB" sz="16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600" dirty="0"/>
                  <a:t>The error bars are the spreads due to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GB" sz="1600" dirty="0"/>
                  <a:t>: </a:t>
                </a:r>
                <a:r>
                  <a:rPr lang="en-GB" sz="1600" b="1" dirty="0"/>
                  <a:t>very good linearity</a:t>
                </a:r>
                <a:r>
                  <a:rPr lang="en-GB" sz="1600" dirty="0"/>
                  <a:t>.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A6EED47-E493-38D5-6B2B-B33D5ED00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609892"/>
                <a:ext cx="6360402" cy="1345368"/>
              </a:xfrm>
              <a:prstGeom prst="rect">
                <a:avLst/>
              </a:prstGeom>
              <a:blipFill>
                <a:blip r:embed="rId8"/>
                <a:stretch>
                  <a:fillRect l="-384" t="-1357" b="-36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8178D3DE-254E-2931-9AE4-88455F9D58CD}"/>
              </a:ext>
            </a:extLst>
          </p:cNvPr>
          <p:cNvSpPr/>
          <p:nvPr/>
        </p:nvSpPr>
        <p:spPr>
          <a:xfrm>
            <a:off x="6346092" y="730502"/>
            <a:ext cx="2682877" cy="106784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758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8292-0DE3-424C-8700-8E61967D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E61E7-BFF7-4E8D-B7CC-63F4271ACE6E}"/>
              </a:ext>
            </a:extLst>
          </p:cNvPr>
          <p:cNvSpPr txBox="1"/>
          <p:nvPr/>
        </p:nvSpPr>
        <p:spPr>
          <a:xfrm>
            <a:off x="0" y="16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+mj-lt"/>
              </a:rPr>
              <a:t>Measurement</a:t>
            </a:r>
            <a:r>
              <a:rPr lang="it-IT" sz="3200" dirty="0">
                <a:latin typeface="+mj-lt"/>
              </a:rPr>
              <a:t> setup for the SPS 200 MHz cavities</a:t>
            </a:r>
            <a:endParaRPr lang="en-US" sz="3200" dirty="0">
              <a:latin typeface="+mj-lt"/>
            </a:endParaRPr>
          </a:p>
        </p:txBody>
      </p:sp>
      <p:pic>
        <p:nvPicPr>
          <p:cNvPr id="9" name="Picture 8" descr="A rainbow colored lines with numbers and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FF30349-8C63-E827-0D0A-D4FB709E4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6" r="12514"/>
          <a:stretch/>
        </p:blipFill>
        <p:spPr>
          <a:xfrm>
            <a:off x="3355588" y="3033868"/>
            <a:ext cx="3107594" cy="2641675"/>
          </a:xfrm>
          <a:prstGeom prst="rect">
            <a:avLst/>
          </a:prstGeom>
        </p:spPr>
      </p:pic>
      <p:pic>
        <p:nvPicPr>
          <p:cNvPr id="11" name="Picture 10" descr="A rainbow colored lines with numbers&#10;&#10;Description automatically generated">
            <a:extLst>
              <a:ext uri="{FF2B5EF4-FFF2-40B4-BE49-F238E27FC236}">
                <a16:creationId xmlns:a16="http://schemas.microsoft.com/office/drawing/2014/main" id="{35DEDD15-B209-9C97-8B98-9EE597BFA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0" r="15921"/>
          <a:stretch/>
        </p:blipFill>
        <p:spPr>
          <a:xfrm>
            <a:off x="75797" y="3041182"/>
            <a:ext cx="3112185" cy="2641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8A9317-A33B-B154-8941-E1C019A09762}"/>
              </a:ext>
            </a:extLst>
          </p:cNvPr>
          <p:cNvSpPr txBox="1"/>
          <p:nvPr/>
        </p:nvSpPr>
        <p:spPr>
          <a:xfrm>
            <a:off x="920799" y="2651593"/>
            <a:ext cx="492755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FAA200"/>
                </a:solidFill>
              </a:rPr>
              <a:t>Measured profiles with only </a:t>
            </a:r>
            <a:r>
              <a:rPr lang="en-GB" sz="1700" b="1" dirty="0">
                <a:solidFill>
                  <a:srgbClr val="FAA200"/>
                </a:solidFill>
              </a:rPr>
              <a:t>cavity C1 active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E27B70-217D-8C91-8C42-294272F78557}"/>
              </a:ext>
            </a:extLst>
          </p:cNvPr>
          <p:cNvCxnSpPr>
            <a:cxnSpLocks/>
          </p:cNvCxnSpPr>
          <p:nvPr/>
        </p:nvCxnSpPr>
        <p:spPr>
          <a:xfrm>
            <a:off x="4021869" y="5033010"/>
            <a:ext cx="214843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B58BD8A-FD90-65BC-886A-556C9F5B91D6}"/>
              </a:ext>
            </a:extLst>
          </p:cNvPr>
          <p:cNvSpPr txBox="1"/>
          <p:nvPr/>
        </p:nvSpPr>
        <p:spPr>
          <a:xfrm>
            <a:off x="3955939" y="4445409"/>
            <a:ext cx="85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Phase jump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7478D-77A1-252D-511E-306C108F0EB8}"/>
              </a:ext>
            </a:extLst>
          </p:cNvPr>
          <p:cNvSpPr txBox="1"/>
          <p:nvPr/>
        </p:nvSpPr>
        <p:spPr>
          <a:xfrm>
            <a:off x="676334" y="4309599"/>
            <a:ext cx="955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Injection phase </a:t>
            </a:r>
          </a:p>
          <a:p>
            <a:r>
              <a:rPr lang="en-GB" sz="1600" b="1" dirty="0">
                <a:solidFill>
                  <a:schemeClr val="bg1"/>
                </a:solidFill>
              </a:rPr>
              <a:t>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FA0298-4A4D-F796-A7FF-7DBB82B1C075}"/>
                  </a:ext>
                </a:extLst>
              </p:cNvPr>
              <p:cNvSpPr txBox="1"/>
              <p:nvPr/>
            </p:nvSpPr>
            <p:spPr>
              <a:xfrm>
                <a:off x="0" y="784859"/>
                <a:ext cx="5698893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1700" b="1" dirty="0"/>
                  <a:t>Six traveling-wave accelerating cavities (C1, …, C6).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700" b="1" dirty="0"/>
                  <a:t>Measurements for each cavity.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GB" sz="1700" b="1" dirty="0"/>
                  <a:t>At injection </a:t>
                </a:r>
                <a:r>
                  <a:rPr lang="en-GB" sz="1700" dirty="0"/>
                  <a:t>(</a:t>
                </a:r>
                <a14:m>
                  <m:oMath xmlns:m="http://schemas.openxmlformats.org/officeDocument/2006/math">
                    <m:r>
                      <a:rPr lang="en-GB" sz="1700" i="1" dirty="0" smtClean="0">
                        <a:latin typeface="Cambria Math" panose="02040503050406030204" pitchFamily="18" charset="0"/>
                      </a:rPr>
                      <m:t>26</m:t>
                    </m:r>
                  </m:oMath>
                </a14:m>
                <a:r>
                  <a:rPr lang="en-GB" sz="1700" dirty="0"/>
                  <a:t> GeV/c), </a:t>
                </a:r>
                <a:r>
                  <a:rPr lang="en-GB" sz="1700" b="1" dirty="0"/>
                  <a:t>dipole oscillations </a:t>
                </a:r>
                <a:r>
                  <a:rPr lang="en-GB" sz="1700" dirty="0"/>
                  <a:t>due to injection phase-errors.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GB" sz="1700" b="1" dirty="0"/>
                  <a:t>At flat-top </a:t>
                </a:r>
                <a:r>
                  <a:rPr lang="en-GB" sz="1700" dirty="0"/>
                  <a:t>(</a:t>
                </a:r>
                <a14:m>
                  <m:oMath xmlns:m="http://schemas.openxmlformats.org/officeDocument/2006/math">
                    <m:r>
                      <a:rPr lang="en-GB" sz="1700" i="1" dirty="0" smtClean="0"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r>
                  <a:rPr lang="en-GB" sz="1700" dirty="0"/>
                  <a:t> GeV/c), </a:t>
                </a:r>
                <a:r>
                  <a:rPr lang="en-GB" sz="1700" b="1" dirty="0"/>
                  <a:t>dipole oscillations </a:t>
                </a:r>
                <a:r>
                  <a:rPr lang="en-GB" sz="1700" dirty="0"/>
                  <a:t>excited by RF-phase jumps.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FA0298-4A4D-F796-A7FF-7DBB82B1C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84859"/>
                <a:ext cx="5698893" cy="1661993"/>
              </a:xfrm>
              <a:prstGeom prst="rect">
                <a:avLst/>
              </a:prstGeom>
              <a:blipFill>
                <a:blip r:embed="rId4"/>
                <a:stretch>
                  <a:fillRect l="-428" t="-1471" b="-44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47A0C73-21BB-AFB1-CE1E-227C89814652}"/>
              </a:ext>
            </a:extLst>
          </p:cNvPr>
          <p:cNvSpPr txBox="1"/>
          <p:nvPr/>
        </p:nvSpPr>
        <p:spPr>
          <a:xfrm>
            <a:off x="4009170" y="3059907"/>
            <a:ext cx="50812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Flat </a:t>
            </a:r>
          </a:p>
          <a:p>
            <a:r>
              <a:rPr lang="en-US" sz="1600" b="1" dirty="0"/>
              <a:t>top </a:t>
            </a:r>
            <a:endParaRPr lang="en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B516D3-7447-BB35-2E06-6BCDE249664A}"/>
              </a:ext>
            </a:extLst>
          </p:cNvPr>
          <p:cNvSpPr txBox="1"/>
          <p:nvPr/>
        </p:nvSpPr>
        <p:spPr>
          <a:xfrm>
            <a:off x="727269" y="3059907"/>
            <a:ext cx="81451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Flat</a:t>
            </a:r>
          </a:p>
          <a:p>
            <a:r>
              <a:rPr lang="en-US" sz="1600" b="1" dirty="0"/>
              <a:t>bottom </a:t>
            </a: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2B7B32-E037-DF22-9F18-FEAA628A4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304" y="936200"/>
            <a:ext cx="2869141" cy="1921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D3D59B-C843-7E8F-E798-1A4AB809A23F}"/>
              </a:ext>
            </a:extLst>
          </p:cNvPr>
          <p:cNvSpPr txBox="1"/>
          <p:nvPr/>
        </p:nvSpPr>
        <p:spPr>
          <a:xfrm>
            <a:off x="6630788" y="3403704"/>
            <a:ext cx="2334353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700" b="1" dirty="0"/>
              <a:t>Low injected bunch-intensities.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7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700" b="1" dirty="0"/>
              <a:t>LLRF beam-loops turned off.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3B36DC-70D4-9735-B71C-9F1040B8FF84}"/>
              </a:ext>
            </a:extLst>
          </p:cNvPr>
          <p:cNvSpPr txBox="1"/>
          <p:nvPr/>
        </p:nvSpPr>
        <p:spPr>
          <a:xfrm>
            <a:off x="6131145" y="588720"/>
            <a:ext cx="2921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FAA200"/>
                </a:solidFill>
              </a:rPr>
              <a:t>200 MHz cavity in the SPS</a:t>
            </a:r>
            <a:endParaRPr lang="en-GB" sz="1700" b="1" dirty="0">
              <a:solidFill>
                <a:srgbClr val="FAA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75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8292-0DE3-424C-8700-8E61967D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C5E17-0B03-44BE-8F0D-A0ED67D133B7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E61E7-BFF7-4E8D-B7CC-63F4271ACE6E}"/>
              </a:ext>
            </a:extLst>
          </p:cNvPr>
          <p:cNvSpPr txBox="1"/>
          <p:nvPr/>
        </p:nvSpPr>
        <p:spPr>
          <a:xfrm>
            <a:off x="0" y="16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100" dirty="0">
                <a:latin typeface="+mj-lt"/>
              </a:rPr>
              <a:t>Voltage and phase errors for the SPS 200 MHz cavities</a:t>
            </a:r>
            <a:endParaRPr lang="en-US" sz="31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DE16FE-48A1-8D42-AB56-A8A655A18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743729"/>
            <a:ext cx="5204460" cy="2068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FD0077-DEF1-70EA-AB3B-22606199C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61" y="2827431"/>
            <a:ext cx="5204460" cy="20634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A4B4A2-13F1-51A8-8F67-E4EAADEA4747}"/>
              </a:ext>
            </a:extLst>
          </p:cNvPr>
          <p:cNvSpPr txBox="1"/>
          <p:nvPr/>
        </p:nvSpPr>
        <p:spPr>
          <a:xfrm>
            <a:off x="6160382" y="2872478"/>
            <a:ext cx="109473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C1 </a:t>
            </a:r>
            <a:r>
              <a:rPr lang="en-US" sz="2000" b="1" dirty="0">
                <a:solidFill>
                  <a:srgbClr val="BF00BF"/>
                </a:solidFill>
              </a:rPr>
              <a:t>C2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BFBF00"/>
                </a:solidFill>
              </a:rPr>
              <a:t>C3 </a:t>
            </a:r>
            <a:r>
              <a:rPr lang="en-US" sz="2000" b="1" dirty="0">
                <a:solidFill>
                  <a:srgbClr val="0000FF"/>
                </a:solidFill>
              </a:rPr>
              <a:t>C4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008000"/>
                </a:solidFill>
              </a:rPr>
              <a:t>C5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00BFBF"/>
                </a:solidFill>
              </a:rPr>
              <a:t>C6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8C3D23-563C-565F-19AC-247CB5062B01}"/>
              </a:ext>
            </a:extLst>
          </p:cNvPr>
          <p:cNvSpPr txBox="1"/>
          <p:nvPr/>
        </p:nvSpPr>
        <p:spPr>
          <a:xfrm>
            <a:off x="4234334" y="4849351"/>
            <a:ext cx="6705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2021</a:t>
            </a:r>
          </a:p>
          <a:p>
            <a:pPr algn="ctr"/>
            <a:r>
              <a:rPr lang="en-US" sz="1600" dirty="0"/>
              <a:t>Jul</a:t>
            </a:r>
          </a:p>
          <a:p>
            <a:pPr algn="ctr"/>
            <a:r>
              <a:rPr lang="en-US" sz="1600" dirty="0"/>
              <a:t>FB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AFC4E9-D485-3A85-FF85-322382D85B2A}"/>
              </a:ext>
            </a:extLst>
          </p:cNvPr>
          <p:cNvSpPr txBox="1"/>
          <p:nvPr/>
        </p:nvSpPr>
        <p:spPr>
          <a:xfrm>
            <a:off x="4809099" y="4849351"/>
            <a:ext cx="6705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2021</a:t>
            </a:r>
          </a:p>
          <a:p>
            <a:pPr algn="ctr"/>
            <a:r>
              <a:rPr lang="en-US" sz="1600" dirty="0"/>
              <a:t>Oct</a:t>
            </a:r>
          </a:p>
          <a:p>
            <a:pPr algn="ctr"/>
            <a:r>
              <a:rPr lang="en-US" sz="1600" dirty="0"/>
              <a:t>FB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0CD9D-8C37-1DC0-7E81-5A789CC7C505}"/>
              </a:ext>
            </a:extLst>
          </p:cNvPr>
          <p:cNvSpPr txBox="1"/>
          <p:nvPr/>
        </p:nvSpPr>
        <p:spPr>
          <a:xfrm>
            <a:off x="5384954" y="4849351"/>
            <a:ext cx="6705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2022</a:t>
            </a:r>
          </a:p>
          <a:p>
            <a:pPr algn="ctr"/>
            <a:r>
              <a:rPr lang="en-US" sz="1600" dirty="0"/>
              <a:t>Mar</a:t>
            </a:r>
          </a:p>
          <a:p>
            <a:pPr algn="ctr"/>
            <a:r>
              <a:rPr lang="en-US" sz="1600" dirty="0"/>
              <a:t>FB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0B1827-8592-8C0C-B49A-C1A9FDF02C94}"/>
              </a:ext>
            </a:extLst>
          </p:cNvPr>
          <p:cNvSpPr txBox="1"/>
          <p:nvPr/>
        </p:nvSpPr>
        <p:spPr>
          <a:xfrm>
            <a:off x="5988022" y="4849351"/>
            <a:ext cx="6705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2022</a:t>
            </a:r>
          </a:p>
          <a:p>
            <a:pPr algn="ctr"/>
            <a:r>
              <a:rPr lang="en-US" sz="1600" dirty="0"/>
              <a:t>May</a:t>
            </a:r>
          </a:p>
          <a:p>
            <a:pPr algn="ctr"/>
            <a:r>
              <a:rPr lang="en-US" sz="1600" dirty="0"/>
              <a:t>FB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35D118-A7AC-712A-3FA2-901FAA2CFBA2}"/>
              </a:ext>
            </a:extLst>
          </p:cNvPr>
          <p:cNvSpPr txBox="1"/>
          <p:nvPr/>
        </p:nvSpPr>
        <p:spPr>
          <a:xfrm>
            <a:off x="6584560" y="4849351"/>
            <a:ext cx="6705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2022</a:t>
            </a:r>
          </a:p>
          <a:p>
            <a:pPr algn="ctr"/>
            <a:r>
              <a:rPr lang="en-US" sz="1600" dirty="0"/>
              <a:t>Jul</a:t>
            </a:r>
          </a:p>
          <a:p>
            <a:pPr algn="ctr"/>
            <a:r>
              <a:rPr lang="en-US" sz="1600" dirty="0"/>
              <a:t>FB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68A956-67EF-DDF9-490B-4C18257E9C5E}"/>
              </a:ext>
            </a:extLst>
          </p:cNvPr>
          <p:cNvSpPr txBox="1"/>
          <p:nvPr/>
        </p:nvSpPr>
        <p:spPr>
          <a:xfrm>
            <a:off x="7169127" y="4849351"/>
            <a:ext cx="6705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2022</a:t>
            </a:r>
          </a:p>
          <a:p>
            <a:pPr algn="ctr"/>
            <a:r>
              <a:rPr lang="en-US" sz="1600" dirty="0"/>
              <a:t>Jul</a:t>
            </a:r>
          </a:p>
          <a:p>
            <a:pPr algn="ctr"/>
            <a:r>
              <a:rPr lang="en-US" sz="1600" dirty="0"/>
              <a:t>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C623C0-EE8E-2C15-D5E4-5872E60AEBDD}"/>
              </a:ext>
            </a:extLst>
          </p:cNvPr>
          <p:cNvSpPr txBox="1"/>
          <p:nvPr/>
        </p:nvSpPr>
        <p:spPr>
          <a:xfrm>
            <a:off x="7752598" y="4849351"/>
            <a:ext cx="6705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2023</a:t>
            </a:r>
          </a:p>
          <a:p>
            <a:pPr algn="ctr"/>
            <a:r>
              <a:rPr lang="en-US" sz="1600" dirty="0"/>
              <a:t>Mar</a:t>
            </a:r>
          </a:p>
          <a:p>
            <a:pPr algn="ctr"/>
            <a:r>
              <a:rPr lang="en-US" sz="1600" dirty="0"/>
              <a:t>FB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DB4645-9838-A90E-7EA6-F9BE371A47DC}"/>
              </a:ext>
            </a:extLst>
          </p:cNvPr>
          <p:cNvSpPr txBox="1"/>
          <p:nvPr/>
        </p:nvSpPr>
        <p:spPr>
          <a:xfrm>
            <a:off x="8337167" y="4849351"/>
            <a:ext cx="6705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2023</a:t>
            </a:r>
          </a:p>
          <a:p>
            <a:pPr algn="ctr"/>
            <a:r>
              <a:rPr lang="en-US" sz="1600" dirty="0"/>
              <a:t>Mar</a:t>
            </a:r>
          </a:p>
          <a:p>
            <a:pPr algn="ctr"/>
            <a:r>
              <a:rPr lang="en-US" sz="1600" dirty="0"/>
              <a:t>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C6507A5-E8A7-4E8B-A94E-D6D11944B9B5}"/>
                  </a:ext>
                </a:extLst>
              </p:cNvPr>
              <p:cNvSpPr txBox="1"/>
              <p:nvPr/>
            </p:nvSpPr>
            <p:spPr>
              <a:xfrm>
                <a:off x="6002" y="661321"/>
                <a:ext cx="3503106" cy="506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700" b="1" dirty="0"/>
                  <a:t>Voltage errors: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700" b="1" dirty="0"/>
                  <a:t>up to </a:t>
                </a:r>
                <a14:m>
                  <m:oMath xmlns:m="http://schemas.openxmlformats.org/officeDocument/2006/math">
                    <m:r>
                      <a:rPr lang="en-US" sz="1700" b="1" i="1" smtClean="0">
                        <a:latin typeface="Cambria Math" panose="02040503050406030204" pitchFamily="18" charset="0"/>
                      </a:rPr>
                      <m:t>𝟐𝟏</m:t>
                    </m:r>
                    <m:r>
                      <a:rPr lang="en-US" sz="1700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700" b="1" dirty="0"/>
                  <a:t> in </a:t>
                </a:r>
                <a14:m>
                  <m:oMath xmlns:m="http://schemas.openxmlformats.org/officeDocument/2006/math">
                    <m:r>
                      <a:rPr lang="en-GB" sz="1700" b="1" i="1" dirty="0" smtClean="0">
                        <a:latin typeface="Cambria Math" panose="02040503050406030204" pitchFamily="18" charset="0"/>
                      </a:rPr>
                      <m:t>𝟐𝟎𝟐𝟏</m:t>
                    </m:r>
                  </m:oMath>
                </a14:m>
                <a:r>
                  <a:rPr lang="en-GB" sz="1700" b="1" dirty="0"/>
                  <a:t>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700" dirty="0"/>
                  <a:t>A careful inspection revealed </a:t>
                </a:r>
                <a:r>
                  <a:rPr lang="en-GB" sz="1700" b="1" dirty="0"/>
                  <a:t>incorrect settings in the LLRF.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700" b="1" dirty="0"/>
                  <a:t>Refined electrical voltage calibrations</a:t>
                </a:r>
                <a:r>
                  <a:rPr lang="en-GB" sz="1700" dirty="0"/>
                  <a:t> led to </a:t>
                </a:r>
                <a:r>
                  <a:rPr lang="en-GB" sz="1700" b="1" dirty="0"/>
                  <a:t>errors within </a:t>
                </a:r>
                <a14:m>
                  <m:oMath xmlns:m="http://schemas.openxmlformats.org/officeDocument/2006/math">
                    <m:r>
                      <a:rPr lang="en-US" sz="1700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1700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700" b="1" dirty="0"/>
                  <a:t> </a:t>
                </a:r>
                <a:r>
                  <a:rPr lang="en-GB" sz="1700" dirty="0"/>
                  <a:t>in </a:t>
                </a:r>
                <a14:m>
                  <m:oMath xmlns:m="http://schemas.openxmlformats.org/officeDocument/2006/math">
                    <m:r>
                      <a:rPr lang="en-GB" sz="1700" i="1" dirty="0" smtClean="0">
                        <a:latin typeface="Cambria Math" panose="02040503050406030204" pitchFamily="18" charset="0"/>
                      </a:rPr>
                      <m:t>2022</m:t>
                    </m:r>
                  </m:oMath>
                </a14:m>
                <a:r>
                  <a:rPr lang="en-GB" sz="1700" dirty="0"/>
                  <a:t>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700" dirty="0"/>
                  <a:t>In </a:t>
                </a:r>
                <a14:m>
                  <m:oMath xmlns:m="http://schemas.openxmlformats.org/officeDocument/2006/math">
                    <m:r>
                      <a:rPr lang="en-GB" sz="1700" i="1" dirty="0" smtClean="0">
                        <a:latin typeface="Cambria Math" panose="02040503050406030204" pitchFamily="18" charset="0"/>
                      </a:rPr>
                      <m:t>2023</m:t>
                    </m:r>
                  </m:oMath>
                </a14:m>
                <a:r>
                  <a:rPr lang="en-GB" sz="1700" dirty="0"/>
                  <a:t>, the </a:t>
                </a:r>
                <a:r>
                  <a:rPr lang="en-GB" sz="1700" b="1" dirty="0"/>
                  <a:t>correction factors were applied in the LLRF</a:t>
                </a:r>
                <a:r>
                  <a:rPr lang="en-GB" sz="1700" dirty="0"/>
                  <a:t>, leading to </a:t>
                </a:r>
                <a:r>
                  <a:rPr lang="en-GB" sz="1700" b="1" dirty="0"/>
                  <a:t>errors within just </a:t>
                </a:r>
                <a14:m>
                  <m:oMath xmlns:m="http://schemas.openxmlformats.org/officeDocument/2006/math">
                    <m:r>
                      <a:rPr lang="en-US" sz="17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700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700" b="1" dirty="0"/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GB" sz="17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700" b="1" dirty="0"/>
                  <a:t>Phase errors: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700" dirty="0"/>
                  <a:t>Cavities misalignment of </a:t>
                </a:r>
                <a14:m>
                  <m:oMath xmlns:m="http://schemas.openxmlformats.org/officeDocument/2006/math">
                    <m:r>
                      <a:rPr lang="en-GB" sz="1700" b="1" i="1" dirty="0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1700" b="1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700" b="1" dirty="0"/>
                  <a:t>deg in </a:t>
                </a:r>
                <a14:m>
                  <m:oMath xmlns:m="http://schemas.openxmlformats.org/officeDocument/2006/math">
                    <m:r>
                      <a:rPr lang="en-GB" sz="1700" b="1" i="1" dirty="0" smtClean="0">
                        <a:latin typeface="Cambria Math" panose="02040503050406030204" pitchFamily="18" charset="0"/>
                      </a:rPr>
                      <m:t>𝟐𝟎𝟐𝟏</m:t>
                    </m:r>
                  </m:oMath>
                </a14:m>
                <a:r>
                  <a:rPr lang="en-GB" sz="1700" b="1" dirty="0"/>
                  <a:t>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700" dirty="0"/>
                  <a:t>Cavities very well aligned within </a:t>
                </a:r>
                <a14:m>
                  <m:oMath xmlns:m="http://schemas.openxmlformats.org/officeDocument/2006/math">
                    <m:r>
                      <a:rPr lang="en-GB" sz="1700" b="1" i="1" dirty="0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sz="1700" b="1" dirty="0"/>
                  <a:t> deg in </a:t>
                </a:r>
                <a14:m>
                  <m:oMath xmlns:m="http://schemas.openxmlformats.org/officeDocument/2006/math">
                    <m:r>
                      <a:rPr lang="en-GB" sz="1700" b="1" i="1" dirty="0" smtClean="0">
                        <a:latin typeface="Cambria Math" panose="02040503050406030204" pitchFamily="18" charset="0"/>
                      </a:rPr>
                      <m:t>𝟐𝟎𝟐𝟐</m:t>
                    </m:r>
                  </m:oMath>
                </a14:m>
                <a:r>
                  <a:rPr lang="en-GB" sz="1700" b="1" dirty="0"/>
                  <a:t> and </a:t>
                </a:r>
                <a14:m>
                  <m:oMath xmlns:m="http://schemas.openxmlformats.org/officeDocument/2006/math">
                    <m:r>
                      <a:rPr lang="en-GB" sz="1700" b="1" i="1" dirty="0" smtClean="0">
                        <a:latin typeface="Cambria Math" panose="02040503050406030204" pitchFamily="18" charset="0"/>
                      </a:rPr>
                      <m:t>𝟐𝟎𝟐𝟑</m:t>
                    </m:r>
                  </m:oMath>
                </a14:m>
                <a:r>
                  <a:rPr lang="en-GB" sz="1700" b="1" dirty="0"/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C6507A5-E8A7-4E8B-A94E-D6D11944B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" y="661321"/>
                <a:ext cx="3503106" cy="5062924"/>
              </a:xfrm>
              <a:prstGeom prst="rect">
                <a:avLst/>
              </a:prstGeom>
              <a:blipFill>
                <a:blip r:embed="rId4"/>
                <a:stretch>
                  <a:fillRect l="-870" t="-361" r="-1217" b="-6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C77FF9-C4A2-B07B-6CD7-153D363EE97D}"/>
              </a:ext>
            </a:extLst>
          </p:cNvPr>
          <p:cNvCxnSpPr>
            <a:cxnSpLocks/>
          </p:cNvCxnSpPr>
          <p:nvPr/>
        </p:nvCxnSpPr>
        <p:spPr>
          <a:xfrm>
            <a:off x="5454260" y="819929"/>
            <a:ext cx="0" cy="192259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FEB3C16-3C12-9065-3CD3-5D6FB9DF3E0A}"/>
              </a:ext>
            </a:extLst>
          </p:cNvPr>
          <p:cNvSpPr txBox="1"/>
          <p:nvPr/>
        </p:nvSpPr>
        <p:spPr>
          <a:xfrm>
            <a:off x="5459304" y="2119416"/>
            <a:ext cx="1993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Refined electrical voltage calibrations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4B367C-09F4-FD7D-94CD-929477F98EF7}"/>
              </a:ext>
            </a:extLst>
          </p:cNvPr>
          <p:cNvCxnSpPr>
            <a:cxnSpLocks/>
          </p:cNvCxnSpPr>
          <p:nvPr/>
        </p:nvCxnSpPr>
        <p:spPr>
          <a:xfrm>
            <a:off x="7807938" y="822859"/>
            <a:ext cx="0" cy="192259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E4D326A-4A5B-3688-0F5C-8F241B5EFADB}"/>
              </a:ext>
            </a:extLst>
          </p:cNvPr>
          <p:cNvSpPr txBox="1"/>
          <p:nvPr/>
        </p:nvSpPr>
        <p:spPr>
          <a:xfrm>
            <a:off x="7819018" y="1688529"/>
            <a:ext cx="1067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Correction factors applied in the LLRF</a:t>
            </a:r>
          </a:p>
        </p:txBody>
      </p:sp>
    </p:spTree>
    <p:extLst>
      <p:ext uri="{BB962C8B-B14F-4D97-AF65-F5344CB8AC3E}">
        <p14:creationId xmlns:p14="http://schemas.microsoft.com/office/powerpoint/2010/main" val="1230337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1849</Words>
  <Application>Microsoft Office PowerPoint</Application>
  <PresentationFormat>On-screen Show (16:10)</PresentationFormat>
  <Paragraphs>399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Wingdings</vt:lpstr>
      <vt:lpstr>Office Theme</vt:lpstr>
      <vt:lpstr>High-precision RF voltage measurements using longitudinal phase-space tomography in the CERN PSB and SPS  D. Quartullo, S. Albright, H. Damerau, G. Papotti  Acknowledgements:  I. Karpov, A. Lasheen, PSB and SPS LLRF teams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voltage calibration using  longitudinal phase-space tomography  in the PSB and SPS  D. Quartullo, S. Albright, H. Damerau,  G. Papotti, C. Zisou</dc:title>
  <dc:creator>Danilo Quartullo</dc:creator>
  <cp:lastModifiedBy>Danilo Quartullo</cp:lastModifiedBy>
  <cp:revision>117</cp:revision>
  <dcterms:created xsi:type="dcterms:W3CDTF">2022-02-04T10:30:29Z</dcterms:created>
  <dcterms:modified xsi:type="dcterms:W3CDTF">2023-10-23T08:07:43Z</dcterms:modified>
</cp:coreProperties>
</file>