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6858000" cx="12192000"/>
  <p:notesSz cx="6858000" cy="9144000"/>
  <p:embeddedFontLst>
    <p:embeddedFont>
      <p:font typeface="Libre Franklin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26" roundtripDataSignature="AMtx7mhPGUOjl2wOVFYcKbt6Yn3L+n4d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8A6659E-52CE-46F4-BA6F-F58E9179A97F}">
  <a:tblStyle styleId="{38A6659E-52CE-46F4-BA6F-F58E9179A9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077D30A9-F128-4935-B6B1-8F71CF2F8C79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LibreFranklin-regular.fntdata"/><Relationship Id="rId21" Type="http://schemas.openxmlformats.org/officeDocument/2006/relationships/slide" Target="slides/slide15.xml"/><Relationship Id="rId24" Type="http://schemas.openxmlformats.org/officeDocument/2006/relationships/font" Target="fonts/LibreFranklin-italic.fntdata"/><Relationship Id="rId23" Type="http://schemas.openxmlformats.org/officeDocument/2006/relationships/font" Target="fonts/LibreFranklin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customschemas.google.com/relationships/presentationmetadata" Target="metadata"/><Relationship Id="rId25" Type="http://schemas.openxmlformats.org/officeDocument/2006/relationships/font" Target="fonts/LibreFranklin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" name="Google Shape;6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" name="Google Shape;7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" name="Google Shape;8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" name="Google Shape;9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" name="Google Shape;10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" name="Google Shape;11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" name="Google Shape;12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" name="Google Shape;1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" name="Google Shape;1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" name="Google Shape;15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" name="Google Shape;16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" name="Google Shape;17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" name="Google Shape;18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" name="Google Shape;19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" name="Google Shape;20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" name="Google Shape;21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" name="Google Shape;22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" name="Google Shape;2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" name="Google Shape;2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" name="Google Shape;25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" name="Google Shape;26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7" name="Google Shape;27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" name="Google Shape;28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" name="Google Shape;29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" name="Google Shape;30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1" name="Google Shape;31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2" name="Google Shape;32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3" name="Google Shape;3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4" name="Google Shape;3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5" name="Google Shape;35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6" name="Google Shape;36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7" name="Google Shape;37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8" name="Google Shape;38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9" name="Google Shape;39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0" name="Google Shape;40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1" name="Google Shape;41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2" name="Google Shape;42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3" name="Google Shape;43;n"/>
          <p:cNvSpPr txBox="1"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4" name="Google Shape;44;n"/>
          <p:cNvSpPr txBox="1"/>
          <p:nvPr>
            <p:ph idx="10" type="dt"/>
          </p:nvPr>
        </p:nvSpPr>
        <p:spPr>
          <a:xfrm>
            <a:off x="3884613" y="0"/>
            <a:ext cx="2908300" cy="3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45" name="Google Shape;45;n"/>
          <p:cNvSpPr/>
          <p:nvPr>
            <p:ph idx="2" type="sldImg"/>
          </p:nvPr>
        </p:nvSpPr>
        <p:spPr>
          <a:xfrm>
            <a:off x="406400" y="685800"/>
            <a:ext cx="5981700" cy="336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sq" cmpd="sng" w="12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6" name="Google Shape;46;n"/>
          <p:cNvSpPr txBox="1"/>
          <p:nvPr>
            <p:ph idx="1" type="body"/>
          </p:nvPr>
        </p:nvSpPr>
        <p:spPr>
          <a:xfrm>
            <a:off x="685800" y="4343400"/>
            <a:ext cx="5422900" cy="40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n"/>
          <p:cNvSpPr txBox="1"/>
          <p:nvPr/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8" name="Google Shape;48;n"/>
          <p:cNvSpPr txBox="1"/>
          <p:nvPr>
            <p:ph idx="12" type="sldNum"/>
          </p:nvPr>
        </p:nvSpPr>
        <p:spPr>
          <a:xfrm>
            <a:off x="3884613" y="8685213"/>
            <a:ext cx="2908300" cy="39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/>
          <p:nvPr>
            <p:ph idx="2" type="sldImg"/>
          </p:nvPr>
        </p:nvSpPr>
        <p:spPr>
          <a:xfrm>
            <a:off x="406400" y="685800"/>
            <a:ext cx="5981700" cy="336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sq" cmpd="sng" w="12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0" name="Google Shape;120;p1:notes"/>
          <p:cNvSpPr txBox="1"/>
          <p:nvPr>
            <p:ph idx="1" type="body"/>
          </p:nvPr>
        </p:nvSpPr>
        <p:spPr>
          <a:xfrm>
            <a:off x="685800" y="4343400"/>
            <a:ext cx="5422900" cy="40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:notes"/>
          <p:cNvSpPr txBox="1"/>
          <p:nvPr>
            <p:ph idx="12" type="sldNum"/>
          </p:nvPr>
        </p:nvSpPr>
        <p:spPr>
          <a:xfrm>
            <a:off x="3884613" y="8685213"/>
            <a:ext cx="2908300" cy="39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91a6558379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91a6558379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91a6558379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91a6558379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91a655837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91a655837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91a6558379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91a6558379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91a6558379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91a6558379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91a6558379_0_186:notes"/>
          <p:cNvSpPr/>
          <p:nvPr>
            <p:ph idx="2" type="sldImg"/>
          </p:nvPr>
        </p:nvSpPr>
        <p:spPr>
          <a:xfrm>
            <a:off x="406400" y="685800"/>
            <a:ext cx="5981700" cy="3365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91a6558379_0_186:notes"/>
          <p:cNvSpPr txBox="1"/>
          <p:nvPr>
            <p:ph idx="1" type="body"/>
          </p:nvPr>
        </p:nvSpPr>
        <p:spPr>
          <a:xfrm>
            <a:off x="685800" y="4343400"/>
            <a:ext cx="5422800" cy="40512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291a6558379_0_186:notes"/>
          <p:cNvSpPr txBox="1"/>
          <p:nvPr>
            <p:ph idx="12" type="sldNum"/>
          </p:nvPr>
        </p:nvSpPr>
        <p:spPr>
          <a:xfrm>
            <a:off x="3884613" y="8685213"/>
            <a:ext cx="2908200" cy="3936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91a655837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91a655837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Chassis image, qf2 image, RFSoC image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91a655837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91a655837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91a6558379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91a655837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91a6558379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91a6558379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91a655837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91a655837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91a6558379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91a6558379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91a6558379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91a6558379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91a6558379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91a6558379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OE template">
  <p:cSld name="1_DOE templat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/>
          <p:nvPr/>
        </p:nvSpPr>
        <p:spPr>
          <a:xfrm>
            <a:off x="0" y="5"/>
            <a:ext cx="12192000" cy="855663"/>
          </a:xfrm>
          <a:prstGeom prst="rect">
            <a:avLst/>
          </a:prstGeom>
          <a:solidFill>
            <a:srgbClr val="1F497D"/>
          </a:solidFill>
          <a:ln>
            <a:noFill/>
          </a:ln>
          <a:effectLst>
            <a:outerShdw blurRad="50800" rotWithShape="0" algn="t" dir="5400000" dist="38100">
              <a:srgbClr val="000000">
                <a:alpha val="3960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7"/>
          <p:cNvSpPr txBox="1"/>
          <p:nvPr>
            <p:ph type="title"/>
          </p:nvPr>
        </p:nvSpPr>
        <p:spPr>
          <a:xfrm>
            <a:off x="0" y="12579"/>
            <a:ext cx="12192000" cy="843086"/>
          </a:xfrm>
          <a:prstGeom prst="rect">
            <a:avLst/>
          </a:prstGeom>
          <a:solidFill>
            <a:srgbClr val="00395A"/>
          </a:solidFill>
          <a:ln>
            <a:noFill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2" type="sldNum"/>
          </p:nvPr>
        </p:nvSpPr>
        <p:spPr>
          <a:xfrm>
            <a:off x="10972802" y="6400804"/>
            <a:ext cx="688900" cy="347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395A"/>
          </a:solidFill>
          <a:ln>
            <a:noFill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533402" y="1600204"/>
            <a:ext cx="110521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o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2" type="sldNum"/>
          </p:nvPr>
        </p:nvSpPr>
        <p:spPr>
          <a:xfrm>
            <a:off x="10896602" y="6324604"/>
            <a:ext cx="688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395A"/>
          </a:solidFill>
          <a:ln>
            <a:noFill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2" type="sldNum"/>
          </p:nvPr>
        </p:nvSpPr>
        <p:spPr>
          <a:xfrm>
            <a:off x="10820400" y="6324604"/>
            <a:ext cx="8159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395A"/>
          </a:solidFill>
          <a:ln>
            <a:noFill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0"/>
          <p:cNvSpPr txBox="1"/>
          <p:nvPr>
            <p:ph idx="12" type="sldNum"/>
          </p:nvPr>
        </p:nvSpPr>
        <p:spPr>
          <a:xfrm>
            <a:off x="10902211" y="6360289"/>
            <a:ext cx="6792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30200" y="1393825"/>
            <a:ext cx="11482917" cy="4522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91a6558379_0_159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07" name="Google Shape;107;g291a6558379_0_159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08" name="Google Shape;108;g291a6558379_0_15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91a6558379_0_16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g291a6558379_0_163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1pPr>
            <a:lvl2pPr indent="-355600" lvl="1" marL="914400" rtl="0">
              <a:spcBef>
                <a:spcPts val="400"/>
              </a:spcBef>
              <a:spcAft>
                <a:spcPts val="0"/>
              </a:spcAft>
              <a:buSzPts val="2000"/>
              <a:buChar char="o"/>
              <a:defRPr/>
            </a:lvl2pPr>
            <a:lvl3pPr indent="-355600" lvl="2" marL="1371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112" name="Google Shape;112;g291a6558379_0_16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91a6558379_0_16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g291a6558379_0_167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>
              <a:spcBef>
                <a:spcPts val="480"/>
              </a:spcBef>
              <a:spcAft>
                <a:spcPts val="0"/>
              </a:spcAft>
              <a:buSzPts val="1900"/>
              <a:buChar char="•"/>
              <a:defRPr sz="1900"/>
            </a:lvl1pPr>
            <a:lvl2pPr indent="-330200" lvl="1" marL="914400" rtl="0">
              <a:spcBef>
                <a:spcPts val="400"/>
              </a:spcBef>
              <a:spcAft>
                <a:spcPts val="0"/>
              </a:spcAft>
              <a:buSzPts val="1600"/>
              <a:buChar char="o"/>
              <a:defRPr sz="1600"/>
            </a:lvl2pPr>
            <a:lvl3pPr indent="-330200" lvl="2" marL="13716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rtl="0">
              <a:spcBef>
                <a:spcPts val="40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rtl="0">
              <a:spcBef>
                <a:spcPts val="40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330200" lvl="5" marL="27432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116" name="Google Shape;116;g291a6558379_0_167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>
              <a:spcBef>
                <a:spcPts val="480"/>
              </a:spcBef>
              <a:spcAft>
                <a:spcPts val="0"/>
              </a:spcAft>
              <a:buSzPts val="1900"/>
              <a:buChar char="•"/>
              <a:defRPr sz="1900"/>
            </a:lvl1pPr>
            <a:lvl2pPr indent="-330200" lvl="1" marL="914400" rtl="0">
              <a:spcBef>
                <a:spcPts val="400"/>
              </a:spcBef>
              <a:spcAft>
                <a:spcPts val="0"/>
              </a:spcAft>
              <a:buSzPts val="1600"/>
              <a:buChar char="o"/>
              <a:defRPr sz="1600"/>
            </a:lvl2pPr>
            <a:lvl3pPr indent="-330200" lvl="2" marL="13716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rtl="0">
              <a:spcBef>
                <a:spcPts val="40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rtl="0">
              <a:spcBef>
                <a:spcPts val="40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330200" lvl="5" marL="27432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117" name="Google Shape;117;g291a6558379_0_16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7.xml"/><Relationship Id="rId9" Type="http://schemas.openxmlformats.org/officeDocument/2006/relationships/slideLayout" Target="../slideLayouts/slideLayout6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/>
          <p:nvPr>
            <p:ph type="title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395A"/>
          </a:solidFill>
          <a:ln>
            <a:noFill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16"/>
          <p:cNvSpPr txBox="1"/>
          <p:nvPr>
            <p:ph idx="1" type="body"/>
          </p:nvPr>
        </p:nvSpPr>
        <p:spPr>
          <a:xfrm>
            <a:off x="596556" y="1600205"/>
            <a:ext cx="10979261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grpSp>
        <p:nvGrpSpPr>
          <p:cNvPr id="52" name="Google Shape;52;p16"/>
          <p:cNvGrpSpPr/>
          <p:nvPr/>
        </p:nvGrpSpPr>
        <p:grpSpPr>
          <a:xfrm>
            <a:off x="-211627" y="-142629"/>
            <a:ext cx="12596660" cy="7137992"/>
            <a:chOff x="-158720" y="-142629"/>
            <a:chExt cx="9447495" cy="7137992"/>
          </a:xfrm>
        </p:grpSpPr>
        <p:grpSp>
          <p:nvGrpSpPr>
            <p:cNvPr id="53" name="Google Shape;53;p16"/>
            <p:cNvGrpSpPr/>
            <p:nvPr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54" name="Google Shape;54;p16"/>
              <p:cNvCxnSpPr/>
              <p:nvPr/>
            </p:nvCxnSpPr>
            <p:spPr>
              <a:xfrm>
                <a:off x="467806" y="6873248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5" name="Google Shape;55;p16"/>
              <p:cNvCxnSpPr/>
              <p:nvPr/>
            </p:nvCxnSpPr>
            <p:spPr>
              <a:xfrm>
                <a:off x="8685672" y="6873248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56" name="Google Shape;56;p16"/>
              <p:cNvGrpSpPr/>
              <p:nvPr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57" name="Google Shape;57;p16"/>
                <p:cNvCxnSpPr/>
                <p:nvPr/>
              </p:nvCxnSpPr>
              <p:spPr>
                <a:xfrm>
                  <a:off x="6172200" y="6873248"/>
                  <a:ext cx="0" cy="12211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8" name="Google Shape;58;p16"/>
                <p:cNvCxnSpPr/>
                <p:nvPr/>
              </p:nvCxnSpPr>
              <p:spPr>
                <a:xfrm>
                  <a:off x="5715000" y="6873248"/>
                  <a:ext cx="0" cy="12211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" name="Google Shape;59;p16"/>
              <p:cNvGrpSpPr/>
              <p:nvPr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60" name="Google Shape;60;p16"/>
                <p:cNvCxnSpPr/>
                <p:nvPr/>
              </p:nvCxnSpPr>
              <p:spPr>
                <a:xfrm>
                  <a:off x="6172200" y="6873248"/>
                  <a:ext cx="0" cy="12211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1" name="Google Shape;61;p16"/>
                <p:cNvCxnSpPr/>
                <p:nvPr/>
              </p:nvCxnSpPr>
              <p:spPr>
                <a:xfrm>
                  <a:off x="5715000" y="6873248"/>
                  <a:ext cx="0" cy="12211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62" name="Google Shape;62;p16"/>
            <p:cNvGrpSpPr/>
            <p:nvPr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63" name="Google Shape;63;p16"/>
              <p:cNvCxnSpPr/>
              <p:nvPr/>
            </p:nvCxnSpPr>
            <p:spPr>
              <a:xfrm>
                <a:off x="467806" y="6873248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4" name="Google Shape;64;p16"/>
              <p:cNvCxnSpPr/>
              <p:nvPr/>
            </p:nvCxnSpPr>
            <p:spPr>
              <a:xfrm>
                <a:off x="8685672" y="6873248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65" name="Google Shape;65;p16"/>
              <p:cNvGrpSpPr/>
              <p:nvPr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66" name="Google Shape;66;p16"/>
                <p:cNvCxnSpPr/>
                <p:nvPr/>
              </p:nvCxnSpPr>
              <p:spPr>
                <a:xfrm>
                  <a:off x="6172200" y="6873248"/>
                  <a:ext cx="0" cy="12211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7" name="Google Shape;67;p16"/>
                <p:cNvCxnSpPr/>
                <p:nvPr/>
              </p:nvCxnSpPr>
              <p:spPr>
                <a:xfrm>
                  <a:off x="5715000" y="6873248"/>
                  <a:ext cx="0" cy="12211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8" name="Google Shape;68;p16"/>
              <p:cNvGrpSpPr/>
              <p:nvPr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69" name="Google Shape;69;p16"/>
                <p:cNvCxnSpPr/>
                <p:nvPr/>
              </p:nvCxnSpPr>
              <p:spPr>
                <a:xfrm>
                  <a:off x="6172200" y="6873248"/>
                  <a:ext cx="0" cy="12211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0" name="Google Shape;70;p16"/>
                <p:cNvCxnSpPr/>
                <p:nvPr/>
              </p:nvCxnSpPr>
              <p:spPr>
                <a:xfrm>
                  <a:off x="5715000" y="6873248"/>
                  <a:ext cx="0" cy="12211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71" name="Google Shape;71;p16"/>
            <p:cNvGrpSpPr/>
            <p:nvPr/>
          </p:nvGrpSpPr>
          <p:grpSpPr>
            <a:xfrm>
              <a:off x="-158720" y="1143065"/>
              <a:ext cx="122116" cy="5029134"/>
              <a:chOff x="-158720" y="1143066"/>
              <a:chExt cx="122116" cy="5029134"/>
            </a:xfrm>
          </p:grpSpPr>
          <p:cxnSp>
            <p:nvCxnSpPr>
              <p:cNvPr id="72" name="Google Shape;72;p16"/>
              <p:cNvCxnSpPr/>
              <p:nvPr/>
            </p:nvCxnSpPr>
            <p:spPr>
              <a:xfrm>
                <a:off x="-97662" y="1082008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3" name="Google Shape;73;p16"/>
              <p:cNvCxnSpPr/>
              <p:nvPr/>
            </p:nvCxnSpPr>
            <p:spPr>
              <a:xfrm>
                <a:off x="-97662" y="1539143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4" name="Google Shape;74;p16"/>
              <p:cNvCxnSpPr/>
              <p:nvPr/>
            </p:nvCxnSpPr>
            <p:spPr>
              <a:xfrm>
                <a:off x="-97662" y="6111142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5" name="Google Shape;75;p16"/>
              <p:cNvCxnSpPr/>
              <p:nvPr/>
            </p:nvCxnSpPr>
            <p:spPr>
              <a:xfrm rot="10800000">
                <a:off x="-158720" y="4075647"/>
                <a:ext cx="122113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6" name="Google Shape;76;p16"/>
              <p:cNvCxnSpPr/>
              <p:nvPr/>
            </p:nvCxnSpPr>
            <p:spPr>
              <a:xfrm rot="10800000">
                <a:off x="-158720" y="3679446"/>
                <a:ext cx="122113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7" name="Google Shape;77;p16"/>
              <p:cNvCxnSpPr/>
              <p:nvPr/>
            </p:nvCxnSpPr>
            <p:spPr>
              <a:xfrm rot="10800000">
                <a:off x="-158720" y="5773880"/>
                <a:ext cx="122113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78" name="Google Shape;78;p16"/>
            <p:cNvGrpSpPr/>
            <p:nvPr/>
          </p:nvGrpSpPr>
          <p:grpSpPr>
            <a:xfrm>
              <a:off x="9166659" y="1143065"/>
              <a:ext cx="122115" cy="5029134"/>
              <a:chOff x="-158720" y="1143066"/>
              <a:chExt cx="122116" cy="5029134"/>
            </a:xfrm>
          </p:grpSpPr>
          <p:cxnSp>
            <p:nvCxnSpPr>
              <p:cNvPr id="79" name="Google Shape;79;p16"/>
              <p:cNvCxnSpPr/>
              <p:nvPr/>
            </p:nvCxnSpPr>
            <p:spPr>
              <a:xfrm>
                <a:off x="-97662" y="1082008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0" name="Google Shape;80;p16"/>
              <p:cNvCxnSpPr/>
              <p:nvPr/>
            </p:nvCxnSpPr>
            <p:spPr>
              <a:xfrm>
                <a:off x="-97662" y="1539143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1" name="Google Shape;81;p16"/>
              <p:cNvCxnSpPr/>
              <p:nvPr/>
            </p:nvCxnSpPr>
            <p:spPr>
              <a:xfrm>
                <a:off x="-97662" y="6111142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2" name="Google Shape;82;p16"/>
              <p:cNvCxnSpPr/>
              <p:nvPr/>
            </p:nvCxnSpPr>
            <p:spPr>
              <a:xfrm rot="10800000">
                <a:off x="-158720" y="4075647"/>
                <a:ext cx="122113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3" name="Google Shape;83;p16"/>
              <p:cNvCxnSpPr/>
              <p:nvPr/>
            </p:nvCxnSpPr>
            <p:spPr>
              <a:xfrm rot="10800000">
                <a:off x="-158720" y="3679446"/>
                <a:ext cx="122113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4" name="Google Shape;84;p16"/>
              <p:cNvCxnSpPr/>
              <p:nvPr/>
            </p:nvCxnSpPr>
            <p:spPr>
              <a:xfrm rot="10800000">
                <a:off x="-158720" y="5773880"/>
                <a:ext cx="122113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85" name="Google Shape;85;p16"/>
          <p:cNvSpPr/>
          <p:nvPr/>
        </p:nvSpPr>
        <p:spPr>
          <a:xfrm>
            <a:off x="0" y="6239580"/>
            <a:ext cx="12192000" cy="618420"/>
          </a:xfrm>
          <a:prstGeom prst="rect">
            <a:avLst/>
          </a:prstGeom>
          <a:solidFill>
            <a:srgbClr val="00395A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TAP_footer_orange_reversed_.png" id="86" name="Google Shape;86;p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905308" y="6388811"/>
            <a:ext cx="2628592" cy="392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GB_White-Seal_White-Mark_SC_Horizontal.png" id="87" name="Google Shape;8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29600" y="6356933"/>
            <a:ext cx="2286000" cy="38372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10902211" y="6360289"/>
            <a:ext cx="6792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6557" y="6248400"/>
            <a:ext cx="775043" cy="58468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Relationship Id="rId5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xilinx.com/support/packagefiles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"/>
          <p:cNvSpPr/>
          <p:nvPr/>
        </p:nvSpPr>
        <p:spPr>
          <a:xfrm>
            <a:off x="0" y="-28334"/>
            <a:ext cx="12192000" cy="717341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 txBox="1"/>
          <p:nvPr>
            <p:ph type="title"/>
          </p:nvPr>
        </p:nvSpPr>
        <p:spPr>
          <a:xfrm>
            <a:off x="0" y="-76200"/>
            <a:ext cx="12192000" cy="843000"/>
          </a:xfrm>
          <a:prstGeom prst="rect">
            <a:avLst/>
          </a:prstGeom>
          <a:solidFill>
            <a:srgbClr val="00395A"/>
          </a:solidFill>
          <a:ln>
            <a:noFill/>
          </a:ln>
          <a:effectLst>
            <a:outerShdw blurRad="50800" rotWithShape="0" algn="tl" dir="2700000" dist="38100">
              <a:srgbClr val="000000">
                <a:alpha val="4275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5" name="Google Shape;125;p1"/>
          <p:cNvSpPr txBox="1"/>
          <p:nvPr>
            <p:ph idx="12" type="sldNum"/>
          </p:nvPr>
        </p:nvSpPr>
        <p:spPr>
          <a:xfrm>
            <a:off x="10972802" y="6400804"/>
            <a:ext cx="688900" cy="347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1"/>
          <p:cNvSpPr txBox="1"/>
          <p:nvPr/>
        </p:nvSpPr>
        <p:spPr>
          <a:xfrm>
            <a:off x="1638539" y="3248844"/>
            <a:ext cx="8723700" cy="3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3" lvl="0" marL="341313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Gang Huang, Larry Doolittle</a:t>
            </a:r>
            <a:endParaRPr/>
          </a:p>
          <a:p>
            <a:pPr indent="-341313" lvl="0" marL="341313" marR="0" rtl="0" algn="ctr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Lawrence Berkeley National Laboratory</a:t>
            </a:r>
            <a:endParaRPr/>
          </a:p>
          <a:p>
            <a:pPr indent="-341313" lvl="0" marL="341313" marR="0" rtl="0" algn="ctr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1312" lvl="0" marL="341312" marR="0" rtl="0" algn="ctr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Low Level Radio Frequency Workshop</a:t>
            </a:r>
            <a:endParaRPr sz="1800">
              <a:solidFill>
                <a:srgbClr val="FFFFFF"/>
              </a:solidFill>
            </a:endParaRPr>
          </a:p>
          <a:p>
            <a:pPr indent="-341312" lvl="0" marL="341312" marR="0" rtl="0" algn="ctr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Gyeongju, Korea</a:t>
            </a:r>
            <a:endParaRPr sz="1800">
              <a:solidFill>
                <a:srgbClr val="FFFFFF"/>
              </a:solidFill>
            </a:endParaRPr>
          </a:p>
          <a:p>
            <a:pPr indent="-341312" lvl="0" marL="341312" marR="0" rtl="0" algn="ctr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Oct. 23</a:t>
            </a:r>
            <a:r>
              <a:rPr b="0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>
                <a:solidFill>
                  <a:srgbClr val="FFFFFF"/>
                </a:solidFill>
              </a:rPr>
              <a:t>2023</a:t>
            </a:r>
            <a:endParaRPr sz="1800">
              <a:solidFill>
                <a:srgbClr val="FFFFFF"/>
              </a:solidFill>
            </a:endParaRPr>
          </a:p>
          <a:p>
            <a:pPr indent="-341313" lvl="0" marL="341313" marR="0" rtl="0" algn="ctr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-341313" lvl="0" marL="341313" marR="0" rtl="0" algn="ctr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"/>
          <p:cNvSpPr txBox="1"/>
          <p:nvPr/>
        </p:nvSpPr>
        <p:spPr>
          <a:xfrm>
            <a:off x="900425" y="1364000"/>
            <a:ext cx="10261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</a:rPr>
              <a:t>Flat gateware architecture for low level RF control</a:t>
            </a:r>
            <a:endParaRPr b="1" sz="320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91a6558379_0_77"/>
          <p:cNvSpPr txBox="1"/>
          <p:nvPr>
            <p:ph type="title"/>
          </p:nvPr>
        </p:nvSpPr>
        <p:spPr>
          <a:xfrm>
            <a:off x="0" y="0"/>
            <a:ext cx="12192000" cy="914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Simulation tools</a:t>
            </a:r>
            <a:endParaRPr/>
          </a:p>
        </p:txBody>
      </p:sp>
      <p:sp>
        <p:nvSpPr>
          <p:cNvPr id="220" name="Google Shape;220;g291a6558379_0_77"/>
          <p:cNvSpPr txBox="1"/>
          <p:nvPr>
            <p:ph idx="1" type="body"/>
          </p:nvPr>
        </p:nvSpPr>
        <p:spPr>
          <a:xfrm>
            <a:off x="461852" y="1356454"/>
            <a:ext cx="110520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434340" lvl="0" marL="609600" rtl="0" algn="l"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XSim</a:t>
            </a:r>
            <a:endParaRPr/>
          </a:p>
          <a:p>
            <a:pPr indent="-412750" lvl="1" marL="1219200" rtl="0" algn="l">
              <a:spcBef>
                <a:spcPts val="400"/>
              </a:spcBef>
              <a:spcAft>
                <a:spcPts val="0"/>
              </a:spcAft>
              <a:buSzPct val="100000"/>
              <a:buChar char="o"/>
            </a:pPr>
            <a:r>
              <a:rPr lang="en-US"/>
              <a:t>Come with vivado</a:t>
            </a:r>
            <a:endParaRPr/>
          </a:p>
          <a:p>
            <a:pPr indent="-412750" lvl="1" marL="1219200" rtl="0" algn="l">
              <a:spcBef>
                <a:spcPts val="400"/>
              </a:spcBef>
              <a:spcAft>
                <a:spcPts val="0"/>
              </a:spcAft>
              <a:buSzPct val="100000"/>
              <a:buChar char="o"/>
            </a:pPr>
            <a:r>
              <a:rPr lang="en-US"/>
              <a:t>Mixed language simulation</a:t>
            </a:r>
            <a:endParaRPr/>
          </a:p>
          <a:p>
            <a:pPr indent="-412750" lvl="1" marL="1219200" rtl="0" algn="l">
              <a:spcBef>
                <a:spcPts val="400"/>
              </a:spcBef>
              <a:spcAft>
                <a:spcPts val="0"/>
              </a:spcAft>
              <a:buSzPct val="100000"/>
              <a:buChar char="o"/>
            </a:pPr>
            <a:r>
              <a:rPr lang="en-US"/>
              <a:t>Xilinx IP simulation</a:t>
            </a:r>
            <a:endParaRPr/>
          </a:p>
          <a:p>
            <a:pPr indent="-412750" lvl="1" marL="1219200" rtl="0" algn="l">
              <a:spcBef>
                <a:spcPts val="400"/>
              </a:spcBef>
              <a:spcAft>
                <a:spcPts val="0"/>
              </a:spcAft>
              <a:buSzPct val="100000"/>
              <a:buChar char="o"/>
            </a:pPr>
            <a:r>
              <a:rPr lang="en-US"/>
              <a:t>Slow to start</a:t>
            </a:r>
            <a:endParaRPr/>
          </a:p>
          <a:p>
            <a:pPr indent="-412750" lvl="1" marL="1219200" rtl="0" algn="l">
              <a:spcBef>
                <a:spcPts val="400"/>
              </a:spcBef>
              <a:spcAft>
                <a:spcPts val="0"/>
              </a:spcAft>
              <a:buSzPct val="100000"/>
              <a:buChar char="o"/>
            </a:pPr>
            <a:r>
              <a:rPr lang="en-US"/>
              <a:t>HDL simulation, no connection to VPI</a:t>
            </a:r>
            <a:endParaRPr/>
          </a:p>
          <a:p>
            <a:pPr indent="-434340" lvl="0" marL="609600" rtl="0" algn="l"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Verilator </a:t>
            </a:r>
            <a:endParaRPr/>
          </a:p>
          <a:p>
            <a:pPr indent="-412750" lvl="1" marL="1219200" rtl="0" algn="l">
              <a:spcBef>
                <a:spcPts val="400"/>
              </a:spcBef>
              <a:spcAft>
                <a:spcPts val="0"/>
              </a:spcAft>
              <a:buSzPct val="100000"/>
              <a:buChar char="o"/>
            </a:pPr>
            <a:r>
              <a:rPr lang="en-US"/>
              <a:t>Open source</a:t>
            </a:r>
            <a:endParaRPr/>
          </a:p>
          <a:p>
            <a:pPr indent="-412750" lvl="1" marL="1219200" rtl="0" algn="l">
              <a:spcBef>
                <a:spcPts val="400"/>
              </a:spcBef>
              <a:spcAft>
                <a:spcPts val="0"/>
              </a:spcAft>
              <a:buSzPct val="100000"/>
              <a:buChar char="o"/>
            </a:pPr>
            <a:r>
              <a:rPr lang="en-US"/>
              <a:t>Support verilog/systemverilog</a:t>
            </a:r>
            <a:endParaRPr/>
          </a:p>
          <a:p>
            <a:pPr indent="-412750" lvl="1" marL="1219200" rtl="0" algn="l">
              <a:spcBef>
                <a:spcPts val="400"/>
              </a:spcBef>
              <a:spcAft>
                <a:spcPts val="0"/>
              </a:spcAft>
              <a:buSzPct val="100000"/>
              <a:buChar char="o"/>
            </a:pPr>
            <a:r>
              <a:rPr lang="en-US"/>
              <a:t>Not easy to simulate Xilinx IP</a:t>
            </a:r>
            <a:endParaRPr/>
          </a:p>
          <a:p>
            <a:pPr indent="-412750" lvl="1" marL="1219200" rtl="0" algn="l">
              <a:spcBef>
                <a:spcPts val="400"/>
              </a:spcBef>
              <a:spcAft>
                <a:spcPts val="0"/>
              </a:spcAft>
              <a:buSzPct val="100000"/>
              <a:buChar char="o"/>
            </a:pPr>
            <a:r>
              <a:rPr lang="en-US"/>
              <a:t>C based simulation, fast</a:t>
            </a:r>
            <a:endParaRPr/>
          </a:p>
          <a:p>
            <a:pPr indent="-412750" lvl="1" marL="1219200" rtl="0" algn="l">
              <a:spcBef>
                <a:spcPts val="400"/>
              </a:spcBef>
              <a:spcAft>
                <a:spcPts val="0"/>
              </a:spcAft>
              <a:buSzPct val="100000"/>
              <a:buChar char="o"/>
            </a:pPr>
            <a:r>
              <a:rPr lang="en-US"/>
              <a:t>Support VPI</a:t>
            </a:r>
            <a:endParaRPr/>
          </a:p>
          <a:p>
            <a:pPr indent="-434340" lvl="0" marL="609600" rtl="0" algn="l"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Cocotb</a:t>
            </a:r>
            <a:endParaRPr/>
          </a:p>
          <a:p>
            <a:pPr indent="-412750" lvl="1" marL="1219200" rtl="0" algn="l">
              <a:spcBef>
                <a:spcPts val="400"/>
              </a:spcBef>
              <a:spcAft>
                <a:spcPts val="0"/>
              </a:spcAft>
              <a:buSzPct val="100000"/>
              <a:buChar char="o"/>
            </a:pPr>
            <a:r>
              <a:rPr lang="en-US"/>
              <a:t>Open source</a:t>
            </a:r>
            <a:endParaRPr/>
          </a:p>
          <a:p>
            <a:pPr indent="-412750" lvl="1" marL="1219200" rtl="0" algn="l">
              <a:spcBef>
                <a:spcPts val="400"/>
              </a:spcBef>
              <a:spcAft>
                <a:spcPts val="0"/>
              </a:spcAft>
              <a:buSzPct val="100000"/>
              <a:buChar char="o"/>
            </a:pPr>
            <a:r>
              <a:rPr lang="en-US"/>
              <a:t>Python based verification framework</a:t>
            </a:r>
            <a:endParaRPr/>
          </a:p>
          <a:p>
            <a:pPr indent="-412750" lvl="1" marL="1219200" rtl="0" algn="l">
              <a:spcBef>
                <a:spcPts val="400"/>
              </a:spcBef>
              <a:spcAft>
                <a:spcPts val="0"/>
              </a:spcAft>
              <a:buSzPct val="100000"/>
              <a:buChar char="o"/>
            </a:pPr>
            <a:r>
              <a:rPr lang="en-US"/>
              <a:t>Support multiple backend, including verilator</a:t>
            </a:r>
            <a:endParaRPr/>
          </a:p>
        </p:txBody>
      </p:sp>
      <p:sp>
        <p:nvSpPr>
          <p:cNvPr id="221" name="Google Shape;221;g291a6558379_0_77"/>
          <p:cNvSpPr txBox="1"/>
          <p:nvPr>
            <p:ph idx="4294967295" type="body"/>
          </p:nvPr>
        </p:nvSpPr>
        <p:spPr>
          <a:xfrm>
            <a:off x="6285225" y="1585858"/>
            <a:ext cx="53331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6096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Hardware</a:t>
            </a:r>
            <a:endParaRPr sz="2000">
              <a:solidFill>
                <a:schemeClr val="dk1"/>
              </a:solidFill>
            </a:endParaRPr>
          </a:p>
          <a:p>
            <a:pPr indent="-431800" lvl="1" marL="12192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o"/>
            </a:pPr>
            <a:r>
              <a:rPr lang="en-US" sz="2000">
                <a:solidFill>
                  <a:schemeClr val="dk1"/>
                </a:solidFill>
              </a:rPr>
              <a:t>Verilator simulatable: driver</a:t>
            </a:r>
            <a:endParaRPr sz="2000">
              <a:solidFill>
                <a:schemeClr val="dk1"/>
              </a:solidFill>
            </a:endParaRPr>
          </a:p>
          <a:p>
            <a:pPr indent="-431800" lvl="1" marL="12192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o"/>
            </a:pPr>
            <a:r>
              <a:rPr lang="en-US" sz="2000">
                <a:solidFill>
                  <a:schemeClr val="dk1"/>
                </a:solidFill>
              </a:rPr>
              <a:t>Lower level only simulatable by Xilinx or …: config</a:t>
            </a:r>
            <a:endParaRPr sz="2000">
              <a:solidFill>
                <a:schemeClr val="dk1"/>
              </a:solidFill>
            </a:endParaRPr>
          </a:p>
          <a:p>
            <a:pPr indent="-431800" lvl="0" marL="6096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DSP</a:t>
            </a:r>
            <a:endParaRPr sz="2000">
              <a:solidFill>
                <a:schemeClr val="dk1"/>
              </a:solidFill>
            </a:endParaRPr>
          </a:p>
          <a:p>
            <a:pPr indent="-431800" lvl="1" marL="12192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o"/>
            </a:pPr>
            <a:r>
              <a:rPr lang="en-US" sz="2000">
                <a:solidFill>
                  <a:schemeClr val="dk1"/>
                </a:solidFill>
              </a:rPr>
              <a:t>Single clock domain</a:t>
            </a:r>
            <a:endParaRPr sz="2000">
              <a:solidFill>
                <a:schemeClr val="dk1"/>
              </a:solidFill>
            </a:endParaRPr>
          </a:p>
          <a:p>
            <a:pPr indent="-431800" lvl="1" marL="12192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o"/>
            </a:pPr>
            <a:r>
              <a:rPr lang="en-US" sz="2000">
                <a:solidFill>
                  <a:schemeClr val="dk1"/>
                </a:solidFill>
              </a:rPr>
              <a:t>Verilator-cocotb simulatable</a:t>
            </a:r>
            <a:endParaRPr sz="2000">
              <a:solidFill>
                <a:schemeClr val="dk1"/>
              </a:solidFill>
            </a:endParaRPr>
          </a:p>
          <a:p>
            <a:pPr indent="-431800" lvl="0" marL="6096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Use parameter instead of `define if possible</a:t>
            </a:r>
            <a:endParaRPr sz="2000">
              <a:solidFill>
                <a:schemeClr val="dk1"/>
              </a:solidFill>
            </a:endParaRPr>
          </a:p>
          <a:p>
            <a:pPr indent="-431800" lvl="1" marL="12192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o"/>
            </a:pPr>
            <a:r>
              <a:rPr lang="en-US" sz="2000">
                <a:solidFill>
                  <a:schemeClr val="dk1"/>
                </a:solidFill>
              </a:rPr>
              <a:t>Localized in the module</a:t>
            </a:r>
            <a:endParaRPr sz="2000">
              <a:solidFill>
                <a:schemeClr val="dk1"/>
              </a:solidFill>
            </a:endParaRPr>
          </a:p>
          <a:p>
            <a:pPr indent="-431800" lvl="1" marL="12192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o"/>
            </a:pPr>
            <a:r>
              <a:rPr lang="en-US" sz="2000">
                <a:solidFill>
                  <a:schemeClr val="dk1"/>
                </a:solidFill>
              </a:rPr>
              <a:t>Can be shown in the simulation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222" name="Google Shape;222;g291a6558379_0_77"/>
          <p:cNvSpPr txBox="1"/>
          <p:nvPr>
            <p:ph idx="12" type="sldNum"/>
          </p:nvPr>
        </p:nvSpPr>
        <p:spPr>
          <a:xfrm>
            <a:off x="10896602" y="6324604"/>
            <a:ext cx="6888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91a6558379_0_83"/>
          <p:cNvSpPr txBox="1"/>
          <p:nvPr>
            <p:ph type="title"/>
          </p:nvPr>
        </p:nvSpPr>
        <p:spPr>
          <a:xfrm>
            <a:off x="0" y="0"/>
            <a:ext cx="12192000" cy="914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Local version control</a:t>
            </a:r>
            <a:endParaRPr/>
          </a:p>
        </p:txBody>
      </p:sp>
      <p:sp>
        <p:nvSpPr>
          <p:cNvPr id="228" name="Google Shape;228;g291a6558379_0_83"/>
          <p:cNvSpPr txBox="1"/>
          <p:nvPr>
            <p:ph idx="1" type="body"/>
          </p:nvPr>
        </p:nvSpPr>
        <p:spPr>
          <a:xfrm>
            <a:off x="533402" y="1600204"/>
            <a:ext cx="110520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6096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Automatically commit git and all submodules at each synthesis with commit message “Makefileautomatedcommit”</a:t>
            </a:r>
            <a:endParaRPr/>
          </a:p>
          <a:p>
            <a:pPr indent="-457200" lvl="0" marL="6096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Automatically amend the commit if the last commit is done automatically</a:t>
            </a:r>
            <a:endParaRPr/>
          </a:p>
          <a:p>
            <a:pPr indent="-457200" lvl="0" marL="6096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Store successfully built bit/bin/ltx with the commit and build datetime in filename</a:t>
            </a:r>
            <a:endParaRPr/>
          </a:p>
          <a:p>
            <a:pPr indent="-457200" lvl="0" marL="6096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Manually amend if the bit is tested successfully</a:t>
            </a:r>
            <a:endParaRPr/>
          </a:p>
          <a:p>
            <a:pPr indent="-457200" lvl="0" marL="6096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Note file for index</a:t>
            </a:r>
            <a:endParaRPr/>
          </a:p>
          <a:p>
            <a:pPr indent="-457200" lvl="0" marL="6096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Python based auto commit</a:t>
            </a:r>
            <a:endParaRPr/>
          </a:p>
        </p:txBody>
      </p:sp>
      <p:sp>
        <p:nvSpPr>
          <p:cNvPr id="229" name="Google Shape;229;g291a6558379_0_83"/>
          <p:cNvSpPr txBox="1"/>
          <p:nvPr>
            <p:ph idx="12" type="sldNum"/>
          </p:nvPr>
        </p:nvSpPr>
        <p:spPr>
          <a:xfrm>
            <a:off x="10896602" y="6324604"/>
            <a:ext cx="6888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91a6558379_0_88"/>
          <p:cNvSpPr txBox="1"/>
          <p:nvPr>
            <p:ph type="title"/>
          </p:nvPr>
        </p:nvSpPr>
        <p:spPr>
          <a:xfrm>
            <a:off x="0" y="0"/>
            <a:ext cx="12192000" cy="914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Chip scope</a:t>
            </a:r>
            <a:endParaRPr/>
          </a:p>
        </p:txBody>
      </p:sp>
      <p:sp>
        <p:nvSpPr>
          <p:cNvPr id="235" name="Google Shape;235;g291a6558379_0_88"/>
          <p:cNvSpPr txBox="1"/>
          <p:nvPr>
            <p:ph idx="1" type="body"/>
          </p:nvPr>
        </p:nvSpPr>
        <p:spPr>
          <a:xfrm>
            <a:off x="533402" y="1447804"/>
            <a:ext cx="110520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6096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Start from json file specify clock and probes name and its width</a:t>
            </a:r>
            <a:endParaRPr/>
          </a:p>
          <a:p>
            <a:pPr indent="-457200" lvl="0" marL="6096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Python script to generate .tcl and .vh and .v(for simulation only)</a:t>
            </a:r>
            <a:endParaRPr/>
          </a:p>
          <a:p>
            <a:pPr indent="-457200" lvl="0" marL="6096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`Include “???.vh” in the source where we can see the signals</a:t>
            </a:r>
            <a:endParaRPr/>
          </a:p>
          <a:p>
            <a:pPr indent="-457200" lvl="0" marL="6096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Add the .tcl and .vh to dependency (.d) file</a:t>
            </a:r>
            <a:endParaRPr/>
          </a:p>
        </p:txBody>
      </p:sp>
      <p:pic>
        <p:nvPicPr>
          <p:cNvPr id="236" name="Google Shape;236;g291a6558379_0_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2409" y="3882667"/>
            <a:ext cx="1859967" cy="219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291a6558379_0_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6175" y="3979100"/>
            <a:ext cx="2109366" cy="2003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291a6558379_0_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19625" y="3971684"/>
            <a:ext cx="2707464" cy="2196601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291a6558379_0_88"/>
          <p:cNvSpPr txBox="1"/>
          <p:nvPr/>
        </p:nvSpPr>
        <p:spPr>
          <a:xfrm>
            <a:off x="1440108" y="3432883"/>
            <a:ext cx="1268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.json </a:t>
            </a:r>
            <a:endParaRPr sz="1900"/>
          </a:p>
        </p:txBody>
      </p:sp>
      <p:sp>
        <p:nvSpPr>
          <p:cNvPr id="240" name="Google Shape;240;g291a6558379_0_88"/>
          <p:cNvSpPr txBox="1"/>
          <p:nvPr/>
        </p:nvSpPr>
        <p:spPr>
          <a:xfrm>
            <a:off x="8131492" y="3343875"/>
            <a:ext cx="1268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.tcl </a:t>
            </a:r>
            <a:endParaRPr sz="1900"/>
          </a:p>
        </p:txBody>
      </p:sp>
      <p:sp>
        <p:nvSpPr>
          <p:cNvPr id="241" name="Google Shape;241;g291a6558379_0_88"/>
          <p:cNvSpPr txBox="1"/>
          <p:nvPr/>
        </p:nvSpPr>
        <p:spPr>
          <a:xfrm>
            <a:off x="4727075" y="3432883"/>
            <a:ext cx="1268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.vh </a:t>
            </a:r>
            <a:endParaRPr sz="1900"/>
          </a:p>
        </p:txBody>
      </p:sp>
      <p:sp>
        <p:nvSpPr>
          <p:cNvPr id="242" name="Google Shape;242;g291a6558379_0_88"/>
          <p:cNvSpPr txBox="1"/>
          <p:nvPr>
            <p:ph idx="12" type="sldNum"/>
          </p:nvPr>
        </p:nvSpPr>
        <p:spPr>
          <a:xfrm>
            <a:off x="10896602" y="6324604"/>
            <a:ext cx="6888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91a6558379_0_99"/>
          <p:cNvSpPr txBox="1"/>
          <p:nvPr>
            <p:ph type="title"/>
          </p:nvPr>
        </p:nvSpPr>
        <p:spPr>
          <a:xfrm>
            <a:off x="0" y="0"/>
            <a:ext cx="12192000" cy="914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Where every module belongs</a:t>
            </a:r>
            <a:endParaRPr/>
          </a:p>
        </p:txBody>
      </p:sp>
      <p:graphicFrame>
        <p:nvGraphicFramePr>
          <p:cNvPr id="248" name="Google Shape;248;g291a6558379_0_99"/>
          <p:cNvGraphicFramePr/>
          <p:nvPr/>
        </p:nvGraphicFramePr>
        <p:xfrm>
          <a:off x="2920333" y="19608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{38A6659E-52CE-46F4-BA6F-F58E9179A97F}</a:tableStyleId>
              </a:tblPr>
              <a:tblGrid>
                <a:gridCol w="1473900"/>
                <a:gridCol w="2290475"/>
                <a:gridCol w="2290475"/>
              </a:tblGrid>
              <a:tr h="517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/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Hardware independent</a:t>
                      </a:r>
                      <a:endParaRPr sz="1600"/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Hardware</a:t>
                      </a:r>
                      <a:endParaRPr sz="16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dependent</a:t>
                      </a:r>
                      <a:endParaRPr sz="1600"/>
                    </a:p>
                  </a:txBody>
                  <a:tcPr marT="121900" marB="121900" marR="121900" marL="121900" anchor="ctr"/>
                </a:tc>
              </a:tr>
              <a:tr h="1508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Application </a:t>
                      </a:r>
                      <a:endParaRPr sz="1600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dependent</a:t>
                      </a:r>
                      <a:endParaRPr sz="1600"/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DSP</a:t>
                      </a:r>
                      <a:endParaRPr sz="19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algorithm</a:t>
                      </a:r>
                      <a:endParaRPr sz="1900"/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900">
                          <a:solidFill>
                            <a:srgbClr val="000000"/>
                          </a:solidFill>
                        </a:rPr>
                        <a:t>HW config</a:t>
                      </a:r>
                      <a:endParaRPr sz="1900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000000"/>
                          </a:solidFill>
                        </a:rPr>
                        <a:t>Initialization</a:t>
                      </a:r>
                      <a:endParaRPr sz="1300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000000"/>
                          </a:solidFill>
                        </a:rPr>
                        <a:t>Host communication</a:t>
                      </a:r>
                      <a:endParaRPr sz="1300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000000"/>
                          </a:solidFill>
                        </a:rPr>
                        <a:t>Synchronization</a:t>
                      </a:r>
                      <a:endParaRPr sz="1300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000000"/>
                          </a:solidFill>
                        </a:rPr>
                        <a:t>IP core config (GT)</a:t>
                      </a:r>
                      <a:endParaRPr sz="1300"/>
                    </a:p>
                  </a:txBody>
                  <a:tcPr marT="121900" marB="121900" marR="121900" marL="121900" anchor="ctr"/>
                </a:tc>
              </a:tr>
              <a:tr h="1383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Application</a:t>
                      </a:r>
                      <a:endParaRPr sz="16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independent</a:t>
                      </a:r>
                      <a:endParaRPr sz="1600"/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solidFill>
                            <a:srgbClr val="000000"/>
                          </a:solidFill>
                        </a:rPr>
                        <a:t>Common </a:t>
                      </a:r>
                      <a:r>
                        <a:rPr lang="en-US" sz="1900"/>
                        <a:t>hdl</a:t>
                      </a:r>
                      <a:endParaRPr sz="1900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solidFill>
                            <a:srgbClr val="000000"/>
                          </a:solidFill>
                        </a:rPr>
                        <a:t>Softcore</a:t>
                      </a:r>
                      <a:endParaRPr sz="1900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Hardcore</a:t>
                      </a:r>
                      <a:endParaRPr sz="19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solidFill>
                            <a:srgbClr val="000000"/>
                          </a:solidFill>
                        </a:rPr>
                        <a:t>…….</a:t>
                      </a:r>
                      <a:endParaRPr sz="1900"/>
                    </a:p>
                  </a:txBody>
                  <a:tcPr marT="121900" marB="121900" marR="121900" marL="1219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900">
                          <a:solidFill>
                            <a:srgbClr val="000000"/>
                          </a:solidFill>
                        </a:rPr>
                        <a:t>Board support </a:t>
                      </a:r>
                      <a:endParaRPr sz="1900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000000"/>
                          </a:solidFill>
                        </a:rPr>
                        <a:t>ADC chips</a:t>
                      </a:r>
                      <a:endParaRPr sz="1300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000000"/>
                          </a:solidFill>
                        </a:rPr>
                        <a:t>DAC chips</a:t>
                      </a:r>
                      <a:endParaRPr sz="1300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000000"/>
                          </a:solidFill>
                        </a:rPr>
                        <a:t>CLOCK chips</a:t>
                      </a:r>
                      <a:endParaRPr sz="1300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…….</a:t>
                      </a:r>
                      <a:endParaRPr sz="1300"/>
                    </a:p>
                  </a:txBody>
                  <a:tcPr marT="121900" marB="121900" marR="121900" marL="121900" anchor="ctr"/>
                </a:tc>
              </a:tr>
            </a:tbl>
          </a:graphicData>
        </a:graphic>
      </p:graphicFrame>
      <p:sp>
        <p:nvSpPr>
          <p:cNvPr id="249" name="Google Shape;249;g291a6558379_0_99"/>
          <p:cNvSpPr txBox="1"/>
          <p:nvPr/>
        </p:nvSpPr>
        <p:spPr>
          <a:xfrm>
            <a:off x="3315200" y="5570867"/>
            <a:ext cx="8015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>
                <a:solidFill>
                  <a:schemeClr val="dk2"/>
                </a:solidFill>
              </a:rPr>
              <a:t>Explicitly list all the dependency files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250" name="Google Shape;250;g291a6558379_0_99"/>
          <p:cNvSpPr txBox="1"/>
          <p:nvPr>
            <p:ph idx="1" type="body"/>
          </p:nvPr>
        </p:nvSpPr>
        <p:spPr>
          <a:xfrm>
            <a:off x="533402" y="1600204"/>
            <a:ext cx="110520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291a6558379_0_99"/>
          <p:cNvSpPr txBox="1"/>
          <p:nvPr>
            <p:ph idx="12" type="sldNum"/>
          </p:nvPr>
        </p:nvSpPr>
        <p:spPr>
          <a:xfrm>
            <a:off x="10896602" y="6324604"/>
            <a:ext cx="6888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91a6558379_0_105"/>
          <p:cNvSpPr txBox="1"/>
          <p:nvPr>
            <p:ph type="title"/>
          </p:nvPr>
        </p:nvSpPr>
        <p:spPr>
          <a:xfrm>
            <a:off x="0" y="0"/>
            <a:ext cx="12192000" cy="914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257" name="Google Shape;257;g291a6558379_0_105"/>
          <p:cNvSpPr txBox="1"/>
          <p:nvPr>
            <p:ph idx="1" type="body"/>
          </p:nvPr>
        </p:nvSpPr>
        <p:spPr>
          <a:xfrm>
            <a:off x="533402" y="1600204"/>
            <a:ext cx="110520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450850" lvl="0" marL="609600" rtl="0" algn="l">
              <a:lnSpc>
                <a:spcPct val="95000"/>
              </a:lnSpc>
              <a:spcBef>
                <a:spcPts val="48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FPGA gateware is the core component for the accelerator LLRF system</a:t>
            </a:r>
            <a:endParaRPr sz="2300"/>
          </a:p>
          <a:p>
            <a:pPr indent="-450850" lvl="0" marL="609600" rtl="0" algn="l">
              <a:lnSpc>
                <a:spcPct val="95000"/>
              </a:lnSpc>
              <a:spcBef>
                <a:spcPts val="48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A flatten architecture is introduced to improve the system modularity and the code maintainability</a:t>
            </a:r>
            <a:endParaRPr sz="2300"/>
          </a:p>
          <a:p>
            <a:pPr indent="-412750" lvl="1" marL="1219200" rtl="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</a:pPr>
            <a:r>
              <a:rPr lang="en-US" sz="1700"/>
              <a:t>Utilizes few new capability introduced in the systemverilog</a:t>
            </a:r>
            <a:endParaRPr sz="1700"/>
          </a:p>
          <a:p>
            <a:pPr indent="-412750" lvl="2" marL="1828800" rtl="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Interface and alias</a:t>
            </a:r>
            <a:endParaRPr sz="1700"/>
          </a:p>
          <a:p>
            <a:pPr indent="-412750" lvl="1" marL="1219200" rtl="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</a:pPr>
            <a:r>
              <a:rPr lang="en-US" sz="1700"/>
              <a:t>Cocotb+verilator simulation</a:t>
            </a:r>
            <a:endParaRPr sz="1700"/>
          </a:p>
          <a:p>
            <a:pPr indent="-450850" lvl="0" marL="609600" rtl="0" algn="l">
              <a:lnSpc>
                <a:spcPct val="95000"/>
              </a:lnSpc>
              <a:spcBef>
                <a:spcPts val="48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A series of python and tcl scripts are developed to simplify the streamline operation</a:t>
            </a:r>
            <a:endParaRPr sz="2300"/>
          </a:p>
          <a:p>
            <a:pPr indent="-412750" lvl="1" marL="1219200" rtl="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</a:pPr>
            <a:r>
              <a:rPr lang="en-US" sz="1700"/>
              <a:t>Gigabit transceiver module implementation</a:t>
            </a:r>
            <a:endParaRPr sz="1700"/>
          </a:p>
          <a:p>
            <a:pPr indent="-412750" lvl="1" marL="1219200" rtl="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</a:pPr>
            <a:r>
              <a:rPr lang="en-US" sz="1700"/>
              <a:t>Register/memory name and address handling as well</a:t>
            </a:r>
            <a:endParaRPr sz="1700"/>
          </a:p>
          <a:p>
            <a:pPr indent="-412750" lvl="1" marL="1219200" rtl="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</a:pPr>
            <a:r>
              <a:rPr lang="en-US" sz="1700"/>
              <a:t>Verilog top level generation, Iostandard/package pin assignments etc.</a:t>
            </a:r>
            <a:endParaRPr sz="1700"/>
          </a:p>
          <a:p>
            <a:pPr indent="-450850" lvl="0" marL="609600" rtl="0" algn="l">
              <a:lnSpc>
                <a:spcPct val="95000"/>
              </a:lnSpc>
              <a:spcBef>
                <a:spcPts val="48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The architecture is still under development to be adopted by LLRF projects</a:t>
            </a:r>
            <a:endParaRPr sz="2300"/>
          </a:p>
          <a:p>
            <a:pPr indent="-412750" lvl="1" marL="1219200" rtl="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</a:pPr>
            <a:r>
              <a:rPr lang="en-US" sz="1700"/>
              <a:t>Pieces demonstrated in other projects</a:t>
            </a:r>
            <a:endParaRPr sz="1700"/>
          </a:p>
          <a:p>
            <a:pPr indent="-412750" lvl="1" marL="1219200" rtl="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</a:pPr>
            <a:r>
              <a:rPr lang="en-US" sz="1700"/>
              <a:t>Preliminary bench testing with the LCLS-II LLRF system and the compatibility analyze in progress</a:t>
            </a:r>
            <a:endParaRPr sz="1700"/>
          </a:p>
        </p:txBody>
      </p:sp>
      <p:sp>
        <p:nvSpPr>
          <p:cNvPr id="258" name="Google Shape;258;g291a6558379_0_105"/>
          <p:cNvSpPr txBox="1"/>
          <p:nvPr>
            <p:ph idx="12" type="sldNum"/>
          </p:nvPr>
        </p:nvSpPr>
        <p:spPr>
          <a:xfrm>
            <a:off x="10896602" y="6324604"/>
            <a:ext cx="6888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91a6558379_0_186"/>
          <p:cNvSpPr txBox="1"/>
          <p:nvPr>
            <p:ph type="title"/>
          </p:nvPr>
        </p:nvSpPr>
        <p:spPr>
          <a:xfrm>
            <a:off x="0" y="0"/>
            <a:ext cx="12192000" cy="914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291a6558379_0_186"/>
          <p:cNvSpPr txBox="1"/>
          <p:nvPr>
            <p:ph idx="1" type="body"/>
          </p:nvPr>
        </p:nvSpPr>
        <p:spPr>
          <a:xfrm>
            <a:off x="641300" y="5615950"/>
            <a:ext cx="11643000" cy="492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600"/>
              <a:t> This work was supported by the LCLS-II Project and the U.S. Department of Energy, Contract </a:t>
            </a:r>
            <a:r>
              <a:rPr lang="en-US" sz="1600"/>
              <a:t>n. D</a:t>
            </a:r>
            <a:r>
              <a:rPr lang="en-US" sz="1600"/>
              <a:t>E-AC02-05CH11231.</a:t>
            </a:r>
            <a:endParaRPr sz="1600"/>
          </a:p>
        </p:txBody>
      </p:sp>
      <p:sp>
        <p:nvSpPr>
          <p:cNvPr id="266" name="Google Shape;266;g291a6558379_0_186"/>
          <p:cNvSpPr txBox="1"/>
          <p:nvPr>
            <p:ph idx="12" type="sldNum"/>
          </p:nvPr>
        </p:nvSpPr>
        <p:spPr>
          <a:xfrm>
            <a:off x="10896602" y="6324604"/>
            <a:ext cx="6888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7" name="Google Shape;267;g291a6558379_0_186"/>
          <p:cNvSpPr/>
          <p:nvPr/>
        </p:nvSpPr>
        <p:spPr>
          <a:xfrm>
            <a:off x="3177573" y="2503350"/>
            <a:ext cx="6020516" cy="121884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91a6558379_0_5"/>
          <p:cNvSpPr txBox="1"/>
          <p:nvPr>
            <p:ph idx="1" type="body"/>
          </p:nvPr>
        </p:nvSpPr>
        <p:spPr>
          <a:xfrm>
            <a:off x="533402" y="1371604"/>
            <a:ext cx="110520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422910" lvl="0" marL="609600" rtl="0" algn="l"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The life cycle mismatch</a:t>
            </a:r>
            <a:endParaRPr/>
          </a:p>
          <a:p>
            <a:pPr indent="-403225" lvl="1" marL="1219200" rtl="0" algn="l">
              <a:spcBef>
                <a:spcPts val="400"/>
              </a:spcBef>
              <a:spcAft>
                <a:spcPts val="0"/>
              </a:spcAft>
              <a:buSzPct val="100000"/>
              <a:buChar char="o"/>
            </a:pPr>
            <a:r>
              <a:rPr lang="en-US"/>
              <a:t>Accelerator projects, ~10s years</a:t>
            </a:r>
            <a:endParaRPr/>
          </a:p>
          <a:p>
            <a:pPr indent="-403225" lvl="2" marL="18288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R&amp;D</a:t>
            </a:r>
            <a:endParaRPr/>
          </a:p>
          <a:p>
            <a:pPr indent="-403225" lvl="2" marL="18288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Operation</a:t>
            </a:r>
            <a:endParaRPr/>
          </a:p>
          <a:p>
            <a:pPr indent="-403225" lvl="2" marL="18288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Upgrade</a:t>
            </a:r>
            <a:endParaRPr/>
          </a:p>
          <a:p>
            <a:pPr indent="-403225" lvl="1" marL="1219200" rtl="0" algn="l">
              <a:spcBef>
                <a:spcPts val="400"/>
              </a:spcBef>
              <a:spcAft>
                <a:spcPts val="0"/>
              </a:spcAft>
              <a:buSzPct val="100000"/>
              <a:buChar char="o"/>
            </a:pPr>
            <a:r>
              <a:rPr lang="en-US"/>
              <a:t>Electronics hardware, ~ years</a:t>
            </a:r>
            <a:endParaRPr/>
          </a:p>
          <a:p>
            <a:pPr indent="-403225" lvl="2" marL="18288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FPGA chip / Boards</a:t>
            </a:r>
            <a:endParaRPr/>
          </a:p>
          <a:p>
            <a:pPr indent="-403225" lvl="2" marL="18288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Peripheral chips / board</a:t>
            </a:r>
            <a:endParaRPr/>
          </a:p>
          <a:p>
            <a:pPr indent="-403225" lvl="1" marL="1219200" rtl="0" algn="l">
              <a:spcBef>
                <a:spcPts val="400"/>
              </a:spcBef>
              <a:spcAft>
                <a:spcPts val="0"/>
              </a:spcAft>
              <a:buSzPct val="100000"/>
              <a:buChar char="o"/>
            </a:pPr>
            <a:r>
              <a:rPr lang="en-US"/>
              <a:t>Popular framework / interface ~ years - 40 years	</a:t>
            </a:r>
            <a:endParaRPr/>
          </a:p>
          <a:p>
            <a:pPr indent="-403225" lvl="1" marL="1219200" rtl="0" algn="l">
              <a:spcBef>
                <a:spcPts val="400"/>
              </a:spcBef>
              <a:spcAft>
                <a:spcPts val="0"/>
              </a:spcAft>
              <a:buSzPct val="100000"/>
              <a:buChar char="o"/>
            </a:pPr>
            <a:r>
              <a:rPr lang="en-US"/>
              <a:t>Application ~ years</a:t>
            </a:r>
            <a:endParaRPr/>
          </a:p>
          <a:p>
            <a:pPr indent="-403225" lvl="2" marL="18288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LLRF</a:t>
            </a:r>
            <a:endParaRPr/>
          </a:p>
          <a:p>
            <a:pPr indent="-403225" lvl="2" marL="18288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Timing</a:t>
            </a:r>
            <a:endParaRPr/>
          </a:p>
          <a:p>
            <a:pPr indent="-403225" lvl="2" marL="18288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EPS</a:t>
            </a:r>
            <a:endParaRPr/>
          </a:p>
          <a:p>
            <a:pPr indent="-403225" lvl="1" marL="1219200" rtl="0" algn="l">
              <a:spcBef>
                <a:spcPts val="400"/>
              </a:spcBef>
              <a:spcAft>
                <a:spcPts val="0"/>
              </a:spcAft>
              <a:buSzPct val="100000"/>
              <a:buChar char="o"/>
            </a:pPr>
            <a:r>
              <a:rPr lang="en-US"/>
              <a:t>Control system software, ~ years</a:t>
            </a:r>
            <a:endParaRPr/>
          </a:p>
          <a:p>
            <a:pPr indent="-403225" lvl="1" marL="1219200" rtl="0" algn="l">
              <a:spcBef>
                <a:spcPts val="400"/>
              </a:spcBef>
              <a:spcAft>
                <a:spcPts val="0"/>
              </a:spcAft>
              <a:buSzPct val="100000"/>
              <a:buChar char="o"/>
            </a:pPr>
            <a:r>
              <a:rPr lang="en-US"/>
              <a:t>Control algorithm </a:t>
            </a:r>
            <a:endParaRPr/>
          </a:p>
          <a:p>
            <a:pPr indent="-403225" lvl="2" marL="18288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PID ~ forever</a:t>
            </a:r>
            <a:endParaRPr/>
          </a:p>
          <a:p>
            <a:pPr indent="-403225" lvl="2" marL="18288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AI/ML ? </a:t>
            </a:r>
            <a:endParaRPr/>
          </a:p>
          <a:p>
            <a:pPr indent="-403225" lvl="2" marL="18288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… ? </a:t>
            </a:r>
            <a:endParaRPr/>
          </a:p>
        </p:txBody>
      </p:sp>
      <p:sp>
        <p:nvSpPr>
          <p:cNvPr id="133" name="Google Shape;133;g291a6558379_0_5"/>
          <p:cNvSpPr txBox="1"/>
          <p:nvPr>
            <p:ph type="title"/>
          </p:nvPr>
        </p:nvSpPr>
        <p:spPr>
          <a:xfrm>
            <a:off x="0" y="0"/>
            <a:ext cx="12192000" cy="914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challenge</a:t>
            </a:r>
            <a:endParaRPr/>
          </a:p>
        </p:txBody>
      </p:sp>
      <p:pic>
        <p:nvPicPr>
          <p:cNvPr id="134" name="Google Shape;134;g291a6558379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5125" y="975286"/>
            <a:ext cx="3143324" cy="229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291a6558379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1225" y="3588556"/>
            <a:ext cx="2726525" cy="2230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291a6558379_0_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89300" y="3327300"/>
            <a:ext cx="2887824" cy="287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291a6558379_0_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95999" y="1268889"/>
            <a:ext cx="2607125" cy="184528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291a6558379_0_5"/>
          <p:cNvSpPr txBox="1"/>
          <p:nvPr>
            <p:ph idx="12" type="sldNum"/>
          </p:nvPr>
        </p:nvSpPr>
        <p:spPr>
          <a:xfrm>
            <a:off x="10896602" y="6324604"/>
            <a:ext cx="6888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91a6558379_0_14"/>
          <p:cNvSpPr txBox="1"/>
          <p:nvPr>
            <p:ph type="title"/>
          </p:nvPr>
        </p:nvSpPr>
        <p:spPr>
          <a:xfrm>
            <a:off x="0" y="0"/>
            <a:ext cx="12192000" cy="914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BSP and DSP</a:t>
            </a:r>
            <a:endParaRPr/>
          </a:p>
        </p:txBody>
      </p:sp>
      <p:sp>
        <p:nvSpPr>
          <p:cNvPr id="144" name="Google Shape;144;g291a6558379_0_14"/>
          <p:cNvSpPr txBox="1"/>
          <p:nvPr>
            <p:ph idx="1" type="body"/>
          </p:nvPr>
        </p:nvSpPr>
        <p:spPr>
          <a:xfrm>
            <a:off x="533402" y="1600204"/>
            <a:ext cx="110520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457200" lvl="0" marL="6096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Board support package (BSP)</a:t>
            </a:r>
            <a:endParaRPr/>
          </a:p>
          <a:p>
            <a:pPr indent="-431800" lvl="1" marL="1219200" rtl="0" algn="l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Describe the hardware</a:t>
            </a:r>
            <a:endParaRPr/>
          </a:p>
          <a:p>
            <a:pPr indent="-431800" lvl="1" marL="1219200" rtl="0" algn="l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Minimal necessary configuration</a:t>
            </a:r>
            <a:endParaRPr/>
          </a:p>
          <a:p>
            <a:pPr indent="-431800" lvl="1" marL="1219200" rtl="0" algn="l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Write once run anywhere</a:t>
            </a:r>
            <a:endParaRPr/>
          </a:p>
          <a:p>
            <a:pPr indent="-431800" lvl="1" marL="1219200" rtl="0" algn="l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Simulatable</a:t>
            </a:r>
            <a:endParaRPr/>
          </a:p>
          <a:p>
            <a:pPr indent="-457200" lvl="0" marL="6096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Digital signal processing (DSP)</a:t>
            </a:r>
            <a:endParaRPr/>
          </a:p>
          <a:p>
            <a:pPr indent="-431800" lvl="1" marL="1219200" rtl="0" algn="l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Implement the algorithm</a:t>
            </a:r>
            <a:endParaRPr/>
          </a:p>
          <a:p>
            <a:pPr indent="-431800" lvl="1" marL="1219200" rtl="0" algn="l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Configurable optimization</a:t>
            </a:r>
            <a:endParaRPr/>
          </a:p>
          <a:p>
            <a:pPr indent="-431800" lvl="2" marL="18288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Resource</a:t>
            </a:r>
            <a:endParaRPr/>
          </a:p>
          <a:p>
            <a:pPr indent="-431800" lvl="2" marL="18288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Timing</a:t>
            </a:r>
            <a:endParaRPr/>
          </a:p>
          <a:p>
            <a:pPr indent="-431800" lvl="2" marL="18288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Power</a:t>
            </a:r>
            <a:endParaRPr/>
          </a:p>
          <a:p>
            <a:pPr indent="-431800" lvl="2" marL="18288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…</a:t>
            </a:r>
            <a:endParaRPr/>
          </a:p>
          <a:p>
            <a:pPr indent="-431800" lvl="1" marL="1219200" rtl="0" algn="l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Ports with meaningful name</a:t>
            </a:r>
            <a:endParaRPr/>
          </a:p>
          <a:p>
            <a:pPr indent="-431800" lvl="1" marL="1219200" rtl="0" algn="l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Simulatable</a:t>
            </a:r>
            <a:endParaRPr/>
          </a:p>
        </p:txBody>
      </p:sp>
      <p:pic>
        <p:nvPicPr>
          <p:cNvPr id="145" name="Google Shape;145;g291a6558379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0387" y="2081866"/>
            <a:ext cx="48768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291a6558379_0_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0387" y="2081866"/>
            <a:ext cx="48768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291a6558379_0_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10387" y="2081866"/>
            <a:ext cx="48768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291a6558379_0_14"/>
          <p:cNvSpPr txBox="1"/>
          <p:nvPr/>
        </p:nvSpPr>
        <p:spPr>
          <a:xfrm>
            <a:off x="6958600" y="4996773"/>
            <a:ext cx="42477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IO pin/direction/standard…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INOUT pins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49" name="Google Shape;149;g291a6558379_0_14"/>
          <p:cNvSpPr txBox="1"/>
          <p:nvPr>
            <p:ph idx="12" type="sldNum"/>
          </p:nvPr>
        </p:nvSpPr>
        <p:spPr>
          <a:xfrm>
            <a:off x="10896602" y="6324604"/>
            <a:ext cx="6888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291a6558379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2359" y="4878584"/>
            <a:ext cx="4867299" cy="131863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291a6558379_0_23"/>
          <p:cNvSpPr txBox="1"/>
          <p:nvPr>
            <p:ph type="title"/>
          </p:nvPr>
        </p:nvSpPr>
        <p:spPr>
          <a:xfrm>
            <a:off x="0" y="0"/>
            <a:ext cx="12192000" cy="914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Boards interconnection</a:t>
            </a:r>
            <a:endParaRPr/>
          </a:p>
        </p:txBody>
      </p:sp>
      <p:sp>
        <p:nvSpPr>
          <p:cNvPr id="156" name="Google Shape;156;g291a6558379_0_23"/>
          <p:cNvSpPr txBox="1"/>
          <p:nvPr>
            <p:ph idx="1" type="body"/>
          </p:nvPr>
        </p:nvSpPr>
        <p:spPr>
          <a:xfrm>
            <a:off x="533402" y="1066804"/>
            <a:ext cx="110520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457200" lvl="0" marL="6096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One system contain multiple PCB boards interconnected</a:t>
            </a:r>
            <a:endParaRPr/>
          </a:p>
          <a:p>
            <a:pPr indent="-457200" lvl="0" marL="6096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For example</a:t>
            </a:r>
            <a:endParaRPr/>
          </a:p>
          <a:p>
            <a:pPr indent="-431800" lvl="1" marL="1219200" rtl="0" algn="l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Board1 FMC connector</a:t>
            </a:r>
            <a:endParaRPr/>
          </a:p>
          <a:p>
            <a:pPr indent="-431800" lvl="1" marL="1219200" rtl="0" algn="l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Board2 FMC, Pmod connector</a:t>
            </a:r>
            <a:endParaRPr/>
          </a:p>
          <a:p>
            <a:pPr indent="-431800" lvl="1" marL="1219200" rtl="0" algn="l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Board3 Pmod</a:t>
            </a:r>
            <a:endParaRPr/>
          </a:p>
          <a:p>
            <a:pPr indent="-431800" lvl="1" marL="1219200" rtl="0" algn="l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Board4 Pmod</a:t>
            </a:r>
            <a:endParaRPr/>
          </a:p>
          <a:p>
            <a:pPr indent="-457200" lvl="0" marL="6096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The pin direction only defined when fully connected</a:t>
            </a:r>
            <a:endParaRPr/>
          </a:p>
          <a:p>
            <a:pPr indent="-457200" lvl="0" marL="6096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Options:</a:t>
            </a:r>
            <a:endParaRPr/>
          </a:p>
          <a:p>
            <a:pPr indent="-431800" lvl="1" marL="1219200" rtl="0" algn="l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One hardware module </a:t>
            </a:r>
            <a:endParaRPr/>
          </a:p>
          <a:p>
            <a:pPr indent="-431800" lvl="1" marL="1219200" rtl="0" algn="l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Nested hardware module</a:t>
            </a:r>
            <a:endParaRPr/>
          </a:p>
          <a:p>
            <a:pPr indent="-431800" lvl="1" marL="1219200" rtl="0" algn="l">
              <a:spcBef>
                <a:spcPts val="400"/>
              </a:spcBef>
              <a:spcAft>
                <a:spcPts val="0"/>
              </a:spcAft>
              <a:buClr>
                <a:srgbClr val="38761D"/>
              </a:buClr>
              <a:buSzPts val="2000"/>
              <a:buChar char="o"/>
            </a:pPr>
            <a:r>
              <a:rPr lang="en-US">
                <a:solidFill>
                  <a:srgbClr val="38761D"/>
                </a:solidFill>
              </a:rPr>
              <a:t>One FPGA module per PCB board - flat architecture</a:t>
            </a:r>
            <a:endParaRPr>
              <a:solidFill>
                <a:srgbClr val="38761D"/>
              </a:solidFill>
            </a:endParaRPr>
          </a:p>
          <a:p>
            <a:pPr indent="-431800" lvl="2" marL="18288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I</a:t>
            </a:r>
            <a:r>
              <a:rPr lang="en-US"/>
              <a:t>nout port between board until the pin consumer</a:t>
            </a:r>
            <a:endParaRPr/>
          </a:p>
          <a:p>
            <a:pPr indent="-431800" lvl="2" marL="18288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Need vendor support of inout between modules</a:t>
            </a:r>
            <a:endParaRPr/>
          </a:p>
          <a:p>
            <a:pPr indent="-431800" lvl="2" marL="18288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Lots of pins between boards</a:t>
            </a:r>
            <a:endParaRPr/>
          </a:p>
        </p:txBody>
      </p:sp>
      <p:grpSp>
        <p:nvGrpSpPr>
          <p:cNvPr id="157" name="Google Shape;157;g291a6558379_0_23"/>
          <p:cNvGrpSpPr/>
          <p:nvPr/>
        </p:nvGrpSpPr>
        <p:grpSpPr>
          <a:xfrm>
            <a:off x="8214659" y="914409"/>
            <a:ext cx="4061390" cy="3093918"/>
            <a:chOff x="3970855" y="1539250"/>
            <a:chExt cx="3736673" cy="3088976"/>
          </a:xfrm>
        </p:grpSpPr>
        <p:pic>
          <p:nvPicPr>
            <p:cNvPr id="158" name="Google Shape;158;g291a6558379_0_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970855" y="1539250"/>
              <a:ext cx="3736673" cy="308897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9" name="Google Shape;159;g291a6558379_0_23"/>
            <p:cNvGrpSpPr/>
            <p:nvPr/>
          </p:nvGrpSpPr>
          <p:grpSpPr>
            <a:xfrm>
              <a:off x="4857751" y="2310150"/>
              <a:ext cx="2324649" cy="1331075"/>
              <a:chOff x="4857751" y="2310150"/>
              <a:chExt cx="2324649" cy="1331075"/>
            </a:xfrm>
          </p:grpSpPr>
          <p:sp>
            <p:nvSpPr>
              <p:cNvPr id="160" name="Google Shape;160;g291a6558379_0_23"/>
              <p:cNvSpPr txBox="1"/>
              <p:nvPr/>
            </p:nvSpPr>
            <p:spPr>
              <a:xfrm>
                <a:off x="4857751" y="2417007"/>
                <a:ext cx="372000" cy="69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900">
                    <a:solidFill>
                      <a:srgbClr val="FF0000"/>
                    </a:solidFill>
                  </a:rPr>
                  <a:t>1</a:t>
                </a:r>
                <a:endParaRPr sz="2900">
                  <a:solidFill>
                    <a:srgbClr val="FF0000"/>
                  </a:solidFill>
                </a:endParaRPr>
              </a:p>
            </p:txBody>
          </p:sp>
          <p:sp>
            <p:nvSpPr>
              <p:cNvPr id="161" name="Google Shape;161;g291a6558379_0_23"/>
              <p:cNvSpPr txBox="1"/>
              <p:nvPr/>
            </p:nvSpPr>
            <p:spPr>
              <a:xfrm>
                <a:off x="5432495" y="2488376"/>
                <a:ext cx="372000" cy="69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900">
                    <a:solidFill>
                      <a:srgbClr val="FF0000"/>
                    </a:solidFill>
                  </a:rPr>
                  <a:t>2</a:t>
                </a:r>
                <a:endParaRPr sz="2900">
                  <a:solidFill>
                    <a:srgbClr val="FF0000"/>
                  </a:solidFill>
                </a:endParaRPr>
              </a:p>
            </p:txBody>
          </p:sp>
          <p:sp>
            <p:nvSpPr>
              <p:cNvPr id="162" name="Google Shape;162;g291a6558379_0_23"/>
              <p:cNvSpPr txBox="1"/>
              <p:nvPr/>
            </p:nvSpPr>
            <p:spPr>
              <a:xfrm>
                <a:off x="6121450" y="2949725"/>
                <a:ext cx="372000" cy="69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900">
                    <a:solidFill>
                      <a:srgbClr val="FF0000"/>
                    </a:solidFill>
                  </a:rPr>
                  <a:t>3</a:t>
                </a:r>
                <a:endParaRPr sz="2900">
                  <a:solidFill>
                    <a:srgbClr val="FF0000"/>
                  </a:solidFill>
                </a:endParaRPr>
              </a:p>
            </p:txBody>
          </p:sp>
          <p:sp>
            <p:nvSpPr>
              <p:cNvPr id="163" name="Google Shape;163;g291a6558379_0_23"/>
              <p:cNvSpPr txBox="1"/>
              <p:nvPr/>
            </p:nvSpPr>
            <p:spPr>
              <a:xfrm>
                <a:off x="6810400" y="2310150"/>
                <a:ext cx="372000" cy="69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900">
                    <a:solidFill>
                      <a:srgbClr val="FF0000"/>
                    </a:solidFill>
                  </a:rPr>
                  <a:t>4</a:t>
                </a:r>
                <a:endParaRPr sz="2900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164" name="Google Shape;164;g291a6558379_0_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30017" y="2615171"/>
            <a:ext cx="2830196" cy="226341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291a6558379_0_23"/>
          <p:cNvSpPr txBox="1"/>
          <p:nvPr>
            <p:ph idx="12" type="sldNum"/>
          </p:nvPr>
        </p:nvSpPr>
        <p:spPr>
          <a:xfrm>
            <a:off x="10896602" y="6324604"/>
            <a:ext cx="6888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91a6558379_0_37"/>
          <p:cNvSpPr txBox="1"/>
          <p:nvPr>
            <p:ph type="title"/>
          </p:nvPr>
        </p:nvSpPr>
        <p:spPr>
          <a:xfrm>
            <a:off x="0" y="0"/>
            <a:ext cx="12192000" cy="914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Inout between modules</a:t>
            </a:r>
            <a:endParaRPr/>
          </a:p>
        </p:txBody>
      </p:sp>
      <p:sp>
        <p:nvSpPr>
          <p:cNvPr id="171" name="Google Shape;171;g291a6558379_0_37"/>
          <p:cNvSpPr txBox="1"/>
          <p:nvPr>
            <p:ph idx="1" type="body"/>
          </p:nvPr>
        </p:nvSpPr>
        <p:spPr>
          <a:xfrm>
            <a:off x="533402" y="1371604"/>
            <a:ext cx="110520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6096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Inspired by the discussion on Xilinx forum</a:t>
            </a:r>
            <a:endParaRPr/>
          </a:p>
          <a:p>
            <a:pPr indent="0" lvl="0" marL="6096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g291a6558379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3727" y="1835948"/>
            <a:ext cx="6175027" cy="131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291a6558379_0_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0067" y="2356041"/>
            <a:ext cx="3228900" cy="81476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4" name="Google Shape;174;g291a6558379_0_37"/>
          <p:cNvGraphicFramePr/>
          <p:nvPr/>
        </p:nvGraphicFramePr>
        <p:xfrm>
          <a:off x="745433" y="324686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{38A6659E-52CE-46F4-BA6F-F58E9179A97F}</a:tableStyleId>
              </a:tblPr>
              <a:tblGrid>
                <a:gridCol w="3217325"/>
                <a:gridCol w="3217325"/>
                <a:gridCol w="3217325"/>
              </a:tblGrid>
              <a:tr h="50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600">
                          <a:solidFill>
                            <a:schemeClr val="dk2"/>
                          </a:solidFill>
                        </a:rPr>
                        <a:t>Verilog IEEE Std 1364-2005, 12.3.3</a:t>
                      </a:r>
                      <a:endParaRPr sz="1100"/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Systemverilog IEEE std 1800-2017</a:t>
                      </a:r>
                      <a:endParaRPr sz="1900"/>
                    </a:p>
                  </a:txBody>
                  <a:tcPr marT="121900" marB="121900" marR="121900" marL="121900"/>
                </a:tc>
              </a:tr>
              <a:tr h="50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Icarus verilog</a:t>
                      </a:r>
                      <a:endParaRPr sz="1900"/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Y</a:t>
                      </a:r>
                      <a:endParaRPr sz="1900"/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Y</a:t>
                      </a:r>
                      <a:endParaRPr sz="1900"/>
                    </a:p>
                  </a:txBody>
                  <a:tcPr marT="121900" marB="121900" marR="121900" marL="121900"/>
                </a:tc>
              </a:tr>
              <a:tr h="50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Verilator</a:t>
                      </a:r>
                      <a:endParaRPr sz="1900"/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N</a:t>
                      </a:r>
                      <a:endParaRPr sz="1900"/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Y</a:t>
                      </a:r>
                      <a:endParaRPr sz="1900"/>
                    </a:p>
                  </a:txBody>
                  <a:tcPr marT="121900" marB="121900" marR="121900" marL="121900"/>
                </a:tc>
              </a:tr>
              <a:tr h="50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Vivado Xsim</a:t>
                      </a:r>
                      <a:endParaRPr sz="1900"/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Y</a:t>
                      </a:r>
                      <a:endParaRPr sz="1900"/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N</a:t>
                      </a:r>
                      <a:endParaRPr sz="1900"/>
                    </a:p>
                  </a:txBody>
                  <a:tcPr marT="121900" marB="121900" marR="121900" marL="121900"/>
                </a:tc>
              </a:tr>
              <a:tr h="50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Vivado synthesis</a:t>
                      </a:r>
                      <a:endParaRPr sz="1900"/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Y</a:t>
                      </a:r>
                      <a:endParaRPr sz="1900"/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Y</a:t>
                      </a:r>
                      <a:endParaRPr sz="1900"/>
                    </a:p>
                  </a:txBody>
                  <a:tcPr marT="121900" marB="121900" marR="121900" marL="121900"/>
                </a:tc>
              </a:tr>
            </a:tbl>
          </a:graphicData>
        </a:graphic>
      </p:graphicFrame>
      <p:pic>
        <p:nvPicPr>
          <p:cNvPr id="175" name="Google Shape;175;g291a6558379_0_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1042" y="2279842"/>
            <a:ext cx="2841834" cy="96703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291a6558379_0_37"/>
          <p:cNvSpPr txBox="1"/>
          <p:nvPr>
            <p:ph idx="12" type="sldNum"/>
          </p:nvPr>
        </p:nvSpPr>
        <p:spPr>
          <a:xfrm>
            <a:off x="10896602" y="6324604"/>
            <a:ext cx="6888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291a6558379_0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4226" y="3256424"/>
            <a:ext cx="4122525" cy="285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291a6558379_0_46"/>
          <p:cNvSpPr txBox="1"/>
          <p:nvPr>
            <p:ph type="title"/>
          </p:nvPr>
        </p:nvSpPr>
        <p:spPr>
          <a:xfrm>
            <a:off x="0" y="0"/>
            <a:ext cx="12192000" cy="914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Systemverilog interface</a:t>
            </a:r>
            <a:endParaRPr/>
          </a:p>
        </p:txBody>
      </p:sp>
      <p:sp>
        <p:nvSpPr>
          <p:cNvPr id="183" name="Google Shape;183;g291a6558379_0_46"/>
          <p:cNvSpPr txBox="1"/>
          <p:nvPr>
            <p:ph idx="1" type="body"/>
          </p:nvPr>
        </p:nvSpPr>
        <p:spPr>
          <a:xfrm>
            <a:off x="420627" y="1222054"/>
            <a:ext cx="110520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457200" lvl="0" marL="6096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Encapsulate communication between blocks</a:t>
            </a:r>
            <a:endParaRPr/>
          </a:p>
          <a:p>
            <a:pPr indent="-431800" lvl="1" marL="1219200" rtl="0" algn="l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Add/Modify/Remove signal for existing connection</a:t>
            </a:r>
            <a:endParaRPr/>
          </a:p>
          <a:p>
            <a:pPr indent="-431800" lvl="1" marL="1219200" rtl="0" algn="l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Support arrays</a:t>
            </a:r>
            <a:endParaRPr/>
          </a:p>
          <a:p>
            <a:pPr indent="-457200" lvl="0" marL="6096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Encapsulate functionality</a:t>
            </a:r>
            <a:endParaRPr/>
          </a:p>
          <a:p>
            <a:pPr indent="-431800" lvl="1" marL="1219200" rtl="0" algn="l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Interface specific action, combination or sequential</a:t>
            </a:r>
            <a:endParaRPr/>
          </a:p>
          <a:p>
            <a:pPr indent="-457200" lvl="0" marL="6096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Contain parameters, ports</a:t>
            </a:r>
            <a:endParaRPr/>
          </a:p>
          <a:p>
            <a:pPr indent="-431800" lvl="1" marL="1219200" rtl="0" algn="l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Similar as a module</a:t>
            </a:r>
            <a:endParaRPr/>
          </a:p>
          <a:p>
            <a:pPr indent="-457200" lvl="0" marL="6096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Nested interface </a:t>
            </a:r>
            <a:endParaRPr/>
          </a:p>
          <a:p>
            <a:pPr indent="-431800" lvl="1" marL="1219200" rtl="0" algn="l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Not officially supported by vivado (in 2023.1)</a:t>
            </a:r>
            <a:endParaRPr/>
          </a:p>
          <a:p>
            <a:pPr indent="-431800" lvl="1" marL="1219200" rtl="0" algn="l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Basic functional, need more debug/verification</a:t>
            </a:r>
            <a:endParaRPr/>
          </a:p>
          <a:p>
            <a:pPr indent="-457200" lvl="0" marL="6096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Modport </a:t>
            </a:r>
            <a:endParaRPr/>
          </a:p>
          <a:p>
            <a:pPr indent="-431800" lvl="1" marL="1219200" rtl="0" algn="l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module port direction</a:t>
            </a:r>
            <a:endParaRPr/>
          </a:p>
        </p:txBody>
      </p:sp>
      <p:pic>
        <p:nvPicPr>
          <p:cNvPr id="184" name="Google Shape;184;g291a6558379_0_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36042" y="538942"/>
            <a:ext cx="3287834" cy="268946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291a6558379_0_46"/>
          <p:cNvSpPr/>
          <p:nvPr/>
        </p:nvSpPr>
        <p:spPr>
          <a:xfrm>
            <a:off x="9642725" y="4300475"/>
            <a:ext cx="505531" cy="562848"/>
          </a:xfrm>
          <a:custGeom>
            <a:rect b="b" l="l" r="r" t="t"/>
            <a:pathLst>
              <a:path extrusionOk="0" h="46069" w="36927">
                <a:moveTo>
                  <a:pt x="10015" y="46069"/>
                </a:moveTo>
                <a:cubicBezTo>
                  <a:pt x="14260" y="42302"/>
                  <a:pt x="32144" y="30427"/>
                  <a:pt x="35482" y="23464"/>
                </a:cubicBezTo>
                <a:cubicBezTo>
                  <a:pt x="38821" y="16501"/>
                  <a:pt x="35960" y="8203"/>
                  <a:pt x="30046" y="4292"/>
                </a:cubicBezTo>
                <a:cubicBezTo>
                  <a:pt x="24132" y="381"/>
                  <a:pt x="5008" y="715"/>
                  <a:pt x="0" y="0"/>
                </a:cubicBezTo>
              </a:path>
            </a:pathLst>
          </a:cu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186" name="Google Shape;186;g291a6558379_0_46"/>
          <p:cNvSpPr txBox="1"/>
          <p:nvPr/>
        </p:nvSpPr>
        <p:spPr>
          <a:xfrm>
            <a:off x="10165833" y="5391000"/>
            <a:ext cx="1306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Board to board interconnection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87" name="Google Shape;187;g291a6558379_0_46"/>
          <p:cNvSpPr txBox="1"/>
          <p:nvPr/>
        </p:nvSpPr>
        <p:spPr>
          <a:xfrm>
            <a:off x="10165833" y="4468700"/>
            <a:ext cx="1614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Interface to 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driver / configure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88" name="Google Shape;188;g291a6558379_0_46"/>
          <p:cNvSpPr txBox="1"/>
          <p:nvPr/>
        </p:nvSpPr>
        <p:spPr>
          <a:xfrm>
            <a:off x="10165833" y="4197150"/>
            <a:ext cx="16149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FPGA pin interface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89" name="Google Shape;189;g291a6558379_0_46"/>
          <p:cNvSpPr txBox="1"/>
          <p:nvPr>
            <p:ph idx="12" type="sldNum"/>
          </p:nvPr>
        </p:nvSpPr>
        <p:spPr>
          <a:xfrm>
            <a:off x="10896602" y="6324604"/>
            <a:ext cx="6888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91a6558379_0_57"/>
          <p:cNvSpPr txBox="1"/>
          <p:nvPr>
            <p:ph type="title"/>
          </p:nvPr>
        </p:nvSpPr>
        <p:spPr>
          <a:xfrm>
            <a:off x="0" y="0"/>
            <a:ext cx="12192000" cy="914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Top level module and constraints</a:t>
            </a:r>
            <a:endParaRPr/>
          </a:p>
        </p:txBody>
      </p:sp>
      <p:sp>
        <p:nvSpPr>
          <p:cNvPr id="195" name="Google Shape;195;g291a6558379_0_57"/>
          <p:cNvSpPr txBox="1"/>
          <p:nvPr>
            <p:ph idx="1" type="body"/>
          </p:nvPr>
        </p:nvSpPr>
        <p:spPr>
          <a:xfrm>
            <a:off x="533402" y="1293604"/>
            <a:ext cx="110520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434340" lvl="0" marL="609600" rtl="0" algn="l"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Ports list in top module</a:t>
            </a:r>
            <a:endParaRPr/>
          </a:p>
          <a:p>
            <a:pPr indent="-412750" lvl="1" marL="1219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Char char="o"/>
            </a:pPr>
            <a:r>
              <a:rPr lang="en-US">
                <a:solidFill>
                  <a:schemeClr val="dk1"/>
                </a:solidFill>
              </a:rPr>
              <a:t>FPGA interface: All IO pins for the chip </a:t>
            </a:r>
            <a:r>
              <a:rPr lang="en-US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https://www.xilinx.com/support/packagefiles</a:t>
            </a:r>
            <a:endParaRPr>
              <a:solidFill>
                <a:schemeClr val="dk1"/>
              </a:solidFill>
            </a:endParaRPr>
          </a:p>
          <a:p>
            <a:pPr indent="-412750" lvl="1" marL="1219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o"/>
            </a:pPr>
            <a:r>
              <a:rPr lang="en-US">
                <a:solidFill>
                  <a:schemeClr val="dk1"/>
                </a:solidFill>
              </a:rPr>
              <a:t>Use the pin location as its name, e.g. AB21, AC22…</a:t>
            </a:r>
            <a:endParaRPr>
              <a:solidFill>
                <a:schemeClr val="dk1"/>
              </a:solidFill>
            </a:endParaRPr>
          </a:p>
          <a:p>
            <a:pPr indent="-412750" lvl="1" marL="1219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Char char="o"/>
            </a:pPr>
            <a:r>
              <a:rPr lang="en-US">
                <a:solidFill>
                  <a:schemeClr val="dk1"/>
                </a:solidFill>
              </a:rPr>
              <a:t>FPGA Board: board design file,  simplified netlist</a:t>
            </a:r>
            <a:endParaRPr>
              <a:solidFill>
                <a:schemeClr val="dk1"/>
              </a:solidFill>
            </a:endParaRPr>
          </a:p>
          <a:p>
            <a:pPr indent="-412750" lvl="1" marL="1219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Char char="o"/>
            </a:pPr>
            <a:r>
              <a:rPr lang="en-US">
                <a:solidFill>
                  <a:schemeClr val="dk1"/>
                </a:solidFill>
              </a:rPr>
              <a:t>Daughter boards, peripheral board, simplified netlist</a:t>
            </a:r>
            <a:endParaRPr>
              <a:solidFill>
                <a:schemeClr val="dk1"/>
              </a:solidFill>
            </a:endParaRPr>
          </a:p>
          <a:p>
            <a:pPr indent="-412750" lvl="1" marL="1219200" rtl="0" algn="l">
              <a:spcBef>
                <a:spcPts val="400"/>
              </a:spcBef>
              <a:spcAft>
                <a:spcPts val="0"/>
              </a:spcAft>
              <a:buSzPct val="100000"/>
              <a:buChar char="o"/>
            </a:pPr>
            <a:r>
              <a:rPr lang="en-US"/>
              <a:t>Unused pins dropped by synthesizer</a:t>
            </a:r>
            <a:endParaRPr/>
          </a:p>
          <a:p>
            <a:pPr indent="-412750" lvl="2" marL="18288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Special handle for gigabit transceiver pins by checking the pin property</a:t>
            </a:r>
            <a:endParaRPr/>
          </a:p>
          <a:p>
            <a:pPr indent="-434340" lvl="0" marL="609600" rtl="0" algn="l"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Ports direction in top module</a:t>
            </a:r>
            <a:endParaRPr/>
          </a:p>
          <a:p>
            <a:pPr indent="-412750" lvl="1" marL="1219200" rtl="0" algn="l">
              <a:spcBef>
                <a:spcPts val="400"/>
              </a:spcBef>
              <a:spcAft>
                <a:spcPts val="0"/>
              </a:spcAft>
              <a:buSzPct val="100000"/>
              <a:buChar char="o"/>
            </a:pPr>
            <a:r>
              <a:rPr lang="en-US"/>
              <a:t>Each board set known direction based on the board design in tcl dict using its own name</a:t>
            </a:r>
            <a:endParaRPr/>
          </a:p>
          <a:p>
            <a:pPr indent="-412750" lvl="1" marL="1219200" rtl="0" algn="l">
              <a:spcBef>
                <a:spcPts val="400"/>
              </a:spcBef>
              <a:spcAft>
                <a:spcPts val="0"/>
              </a:spcAft>
              <a:buSzPct val="100000"/>
              <a:buChar char="o"/>
            </a:pPr>
            <a:r>
              <a:rPr lang="en-US"/>
              <a:t>Combine them and update a header for the top level port direction</a:t>
            </a:r>
            <a:endParaRPr/>
          </a:p>
          <a:p>
            <a:pPr indent="-434340" lvl="0" marL="609600" rtl="0" algn="l"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LOCation and IOSTANDARD constraints</a:t>
            </a:r>
            <a:endParaRPr/>
          </a:p>
          <a:p>
            <a:pPr indent="-412750" lvl="1" marL="1219200" rtl="0" algn="l">
              <a:spcBef>
                <a:spcPts val="400"/>
              </a:spcBef>
              <a:spcAft>
                <a:spcPts val="0"/>
              </a:spcAft>
              <a:buSzPct val="100000"/>
              <a:buChar char="o"/>
            </a:pPr>
            <a:r>
              <a:rPr lang="en-US"/>
              <a:t>Direct map the pin location based on the naming convention</a:t>
            </a:r>
            <a:endParaRPr/>
          </a:p>
          <a:p>
            <a:pPr indent="-412750" lvl="1" marL="1219200" rtl="0" algn="l">
              <a:spcBef>
                <a:spcPts val="400"/>
              </a:spcBef>
              <a:spcAft>
                <a:spcPts val="0"/>
              </a:spcAft>
              <a:buSzPct val="100000"/>
              <a:buChar char="o"/>
            </a:pPr>
            <a:r>
              <a:rPr lang="en-US"/>
              <a:t>Board design provide voltage information for each bank</a:t>
            </a:r>
            <a:endParaRPr/>
          </a:p>
          <a:p>
            <a:pPr indent="-412750" lvl="2" marL="18288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TCL dictionary for each bank default IOSTANDARDs (Single ended vs differential)</a:t>
            </a:r>
            <a:endParaRPr/>
          </a:p>
          <a:p>
            <a:pPr indent="-412750" lvl="1" marL="1219200" rtl="0" algn="l">
              <a:spcBef>
                <a:spcPts val="400"/>
              </a:spcBef>
              <a:spcAft>
                <a:spcPts val="0"/>
              </a:spcAft>
              <a:buSzPct val="100000"/>
              <a:buChar char="o"/>
            </a:pPr>
            <a:r>
              <a:rPr lang="en-US"/>
              <a:t>Read pin property DIFF_PAIR_PORT to determine which to use</a:t>
            </a:r>
            <a:endParaRPr/>
          </a:p>
          <a:p>
            <a:pPr indent="-434340" lvl="0" marL="609600" rtl="0" algn="l"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Can be text based design or block design for ZYNQ</a:t>
            </a:r>
            <a:endParaRPr/>
          </a:p>
        </p:txBody>
      </p:sp>
      <p:pic>
        <p:nvPicPr>
          <p:cNvPr id="196" name="Google Shape;196;g291a6558379_0_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0300" y="4440333"/>
            <a:ext cx="7716101" cy="146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291a6558379_0_57"/>
          <p:cNvSpPr txBox="1"/>
          <p:nvPr>
            <p:ph idx="12" type="sldNum"/>
          </p:nvPr>
        </p:nvSpPr>
        <p:spPr>
          <a:xfrm>
            <a:off x="10896602" y="6324604"/>
            <a:ext cx="6888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91a6558379_0_63"/>
          <p:cNvSpPr txBox="1"/>
          <p:nvPr>
            <p:ph type="title"/>
          </p:nvPr>
        </p:nvSpPr>
        <p:spPr>
          <a:xfrm>
            <a:off x="0" y="0"/>
            <a:ext cx="12192000" cy="914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Host interface</a:t>
            </a:r>
            <a:endParaRPr/>
          </a:p>
        </p:txBody>
      </p:sp>
      <p:sp>
        <p:nvSpPr>
          <p:cNvPr id="203" name="Google Shape;203;g291a6558379_0_63"/>
          <p:cNvSpPr txBox="1"/>
          <p:nvPr>
            <p:ph idx="1" type="body"/>
          </p:nvPr>
        </p:nvSpPr>
        <p:spPr>
          <a:xfrm>
            <a:off x="52121" y="992525"/>
            <a:ext cx="121500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6096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Register, memory read and write</a:t>
            </a:r>
            <a:endParaRPr/>
          </a:p>
          <a:p>
            <a:pPr indent="-431800" lvl="1" marL="1219200" rtl="0" algn="l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Source: json file contain configuration</a:t>
            </a:r>
            <a:endParaRPr/>
          </a:p>
          <a:p>
            <a:pPr indent="-431800" lvl="2" marL="18288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Generate systemverilog interface based on the bus configuration, e.g. localbus, axi4 etc</a:t>
            </a:r>
            <a:endParaRPr/>
          </a:p>
          <a:p>
            <a:pPr indent="-431800" lvl="3" marL="2438400" rtl="0" algn="l"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r|w strobe, gate, value, </a:t>
            </a:r>
            <a:endParaRPr/>
          </a:p>
          <a:p>
            <a:pPr indent="-431800" lvl="2" marL="18288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Assign base address for registers</a:t>
            </a:r>
            <a:endParaRPr/>
          </a:p>
          <a:p>
            <a:pPr indent="-431800" lvl="3" marL="2438400" rtl="0" algn="l"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Optional: keep the existing base address, avoid conflict between multiple json</a:t>
            </a:r>
            <a:endParaRPr/>
          </a:p>
          <a:p>
            <a:pPr indent="-431800" lvl="2" marL="18288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Default modport, sometimes manually modports as well</a:t>
            </a:r>
            <a:endParaRPr/>
          </a:p>
          <a:p>
            <a:pPr indent="-431800" lvl="1" marL="1219200" rtl="0" algn="l">
              <a:spcBef>
                <a:spcPts val="400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Pass the interface as port, use the register/memory in the module, penetration through layers</a:t>
            </a:r>
            <a:endParaRPr/>
          </a:p>
          <a:p>
            <a:pPr indent="-457200" lvl="0" marL="6096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Multiple json file, e.g. one per clock domain</a:t>
            </a:r>
            <a:endParaRPr/>
          </a:p>
        </p:txBody>
      </p:sp>
      <p:pic>
        <p:nvPicPr>
          <p:cNvPr id="204" name="Google Shape;204;g291a6558379_0_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33" y="5662600"/>
            <a:ext cx="11785605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291a6558379_0_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33" y="5927300"/>
            <a:ext cx="11785605" cy="2301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6" name="Google Shape;206;g291a6558379_0_63"/>
          <p:cNvGraphicFramePr/>
          <p:nvPr/>
        </p:nvGraphicFramePr>
        <p:xfrm>
          <a:off x="1483833" y="45065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{077D30A9-F128-4935-B6B1-8F71CF2F8C79}</a:tableStyleId>
              </a:tblPr>
              <a:tblGrid>
                <a:gridCol w="674575"/>
                <a:gridCol w="824475"/>
                <a:gridCol w="2293525"/>
                <a:gridCol w="1124300"/>
                <a:gridCol w="1603975"/>
                <a:gridCol w="510475"/>
                <a:gridCol w="2008725"/>
              </a:tblGrid>
              <a:tr h="215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name</a:t>
                      </a:r>
                      <a:endParaRPr sz="1200"/>
                    </a:p>
                  </a:txBody>
                  <a:tcPr marT="121900" marB="121900" marR="121900" marL="1219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access</a:t>
                      </a:r>
                      <a:endParaRPr sz="1200"/>
                    </a:p>
                  </a:txBody>
                  <a:tcPr marT="121900" marB="121900" marR="121900" marL="1219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addr_width</a:t>
                      </a:r>
                      <a:endParaRPr sz="1200"/>
                    </a:p>
                  </a:txBody>
                  <a:tcPr marT="121900" marB="121900" marR="121900" marL="1219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data_width</a:t>
                      </a:r>
                      <a:endParaRPr sz="1200"/>
                    </a:p>
                  </a:txBody>
                  <a:tcPr marT="121900" marB="121900" marR="121900" marL="1219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sign</a:t>
                      </a:r>
                      <a:endParaRPr sz="1200"/>
                    </a:p>
                  </a:txBody>
                  <a:tcPr marT="121900" marB="121900" marR="121900" marL="1219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init</a:t>
                      </a:r>
                      <a:endParaRPr sz="1200"/>
                    </a:p>
                  </a:txBody>
                  <a:tcPr marT="121900" marB="121900" marR="121900" marL="1219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base_addr</a:t>
                      </a:r>
                      <a:endParaRPr sz="1200"/>
                    </a:p>
                  </a:txBody>
                  <a:tcPr marT="121900" marB="121900" marR="121900" marL="1219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string</a:t>
                      </a:r>
                      <a:endParaRPr sz="1200"/>
                    </a:p>
                  </a:txBody>
                  <a:tcPr marT="121900" marB="121900" marR="121900" marL="1219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string</a:t>
                      </a:r>
                      <a:endParaRPr sz="1200"/>
                    </a:p>
                  </a:txBody>
                  <a:tcPr marT="121900" marB="121900" marR="121900" marL="1219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int</a:t>
                      </a:r>
                      <a:endParaRPr sz="1200"/>
                    </a:p>
                  </a:txBody>
                  <a:tcPr marT="121900" marB="121900" marR="121900" marL="1219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int</a:t>
                      </a:r>
                      <a:endParaRPr sz="1200"/>
                    </a:p>
                  </a:txBody>
                  <a:tcPr marT="121900" marB="121900" marR="121900" marL="1219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string</a:t>
                      </a:r>
                      <a:endParaRPr sz="1200"/>
                    </a:p>
                  </a:txBody>
                  <a:tcPr marT="121900" marB="121900" marR="121900" marL="1219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int</a:t>
                      </a:r>
                      <a:endParaRPr sz="1200"/>
                    </a:p>
                  </a:txBody>
                  <a:tcPr marT="121900" marB="121900" marR="121900" marL="1219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int or None</a:t>
                      </a:r>
                      <a:endParaRPr sz="1200"/>
                    </a:p>
                  </a:txBody>
                  <a:tcPr marT="121900" marB="121900" marR="121900" marL="1219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21900" marB="121900" marR="121900" marL="1219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r|w|rw</a:t>
                      </a:r>
                      <a:endParaRPr sz="1200"/>
                    </a:p>
                  </a:txBody>
                  <a:tcPr marT="121900" marB="121900" marR="121900" marL="1219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Register:0; memory: &gt;0</a:t>
                      </a:r>
                      <a:endParaRPr sz="1200"/>
                    </a:p>
                  </a:txBody>
                  <a:tcPr marT="121900" marB="121900" marR="121900" marL="1219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21900" marB="121900" marR="121900" marL="1219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signed|unsigned</a:t>
                      </a:r>
                      <a:endParaRPr sz="1200"/>
                    </a:p>
                  </a:txBody>
                  <a:tcPr marT="121900" marB="121900" marR="121900" marL="1219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21900" marB="121900" marR="121900" marL="1219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None for unassigned</a:t>
                      </a:r>
                      <a:endParaRPr sz="1200"/>
                    </a:p>
                  </a:txBody>
                  <a:tcPr marT="121900" marB="121900" marR="121900" marL="1219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07" name="Google Shape;207;g291a6558379_0_63"/>
          <p:cNvSpPr txBox="1"/>
          <p:nvPr>
            <p:ph idx="12" type="sldNum"/>
          </p:nvPr>
        </p:nvSpPr>
        <p:spPr>
          <a:xfrm>
            <a:off x="10896602" y="6324604"/>
            <a:ext cx="6888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91a6558379_0_72"/>
          <p:cNvSpPr txBox="1"/>
          <p:nvPr>
            <p:ph type="title"/>
          </p:nvPr>
        </p:nvSpPr>
        <p:spPr>
          <a:xfrm>
            <a:off x="0" y="0"/>
            <a:ext cx="12192000" cy="914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Gigabit transceiver (GT </a:t>
            </a:r>
            <a:r>
              <a:rPr lang="en-US">
                <a:solidFill>
                  <a:srgbClr val="FFF2CC"/>
                </a:solidFill>
              </a:rPr>
              <a:t>P/H/X/Y/Z…</a:t>
            </a:r>
            <a:r>
              <a:rPr lang="en-US"/>
              <a:t>)</a:t>
            </a:r>
            <a:endParaRPr/>
          </a:p>
        </p:txBody>
      </p:sp>
      <p:sp>
        <p:nvSpPr>
          <p:cNvPr id="213" name="Google Shape;213;g291a6558379_0_72"/>
          <p:cNvSpPr txBox="1"/>
          <p:nvPr>
            <p:ph idx="1" type="body"/>
          </p:nvPr>
        </p:nvSpPr>
        <p:spPr>
          <a:xfrm>
            <a:off x="533402" y="1371604"/>
            <a:ext cx="110520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434340" lvl="0" marL="609600" rtl="0" algn="l"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Requirement</a:t>
            </a:r>
            <a:endParaRPr/>
          </a:p>
          <a:p>
            <a:pPr indent="-412750" lvl="1" marL="1219200" rtl="0" algn="l">
              <a:spcBef>
                <a:spcPts val="400"/>
              </a:spcBef>
              <a:spcAft>
                <a:spcPts val="0"/>
              </a:spcAft>
              <a:buSzPct val="100000"/>
              <a:buChar char="o"/>
            </a:pPr>
            <a:r>
              <a:rPr lang="en-US"/>
              <a:t>Reproducible module from scripts</a:t>
            </a:r>
            <a:endParaRPr/>
          </a:p>
          <a:p>
            <a:pPr indent="-412750" lvl="1" marL="1219200" rtl="0" algn="l">
              <a:spcBef>
                <a:spcPts val="400"/>
              </a:spcBef>
              <a:spcAft>
                <a:spcPts val="0"/>
              </a:spcAft>
              <a:buSzPct val="100000"/>
              <a:buChar char="o"/>
            </a:pPr>
            <a:r>
              <a:rPr lang="en-US"/>
              <a:t>Allow independent configuration for each channel</a:t>
            </a:r>
            <a:endParaRPr/>
          </a:p>
          <a:p>
            <a:pPr indent="-412750" lvl="1" marL="1219200" rtl="0" algn="l">
              <a:spcBef>
                <a:spcPts val="400"/>
              </a:spcBef>
              <a:spcAft>
                <a:spcPts val="0"/>
              </a:spcAft>
              <a:buSzPct val="100000"/>
              <a:buChar char="o"/>
            </a:pPr>
            <a:r>
              <a:rPr lang="en-US"/>
              <a:t>Use the default state machine for the initialization if possible:q</a:t>
            </a:r>
            <a:endParaRPr/>
          </a:p>
          <a:p>
            <a:pPr indent="-434340" lvl="0" marL="609600" rtl="0" algn="l"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Collect configuration with help from GUI</a:t>
            </a:r>
            <a:endParaRPr/>
          </a:p>
          <a:p>
            <a:pPr indent="-412750" lvl="1" marL="1219200" rtl="0" algn="l">
              <a:spcBef>
                <a:spcPts val="400"/>
              </a:spcBef>
              <a:spcAft>
                <a:spcPts val="0"/>
              </a:spcAft>
              <a:buSzPct val="100000"/>
              <a:buChar char="o"/>
            </a:pPr>
            <a:r>
              <a:rPr lang="en-US"/>
              <a:t>Start from GUI and save the journal as tcl script</a:t>
            </a:r>
            <a:endParaRPr/>
          </a:p>
          <a:p>
            <a:pPr indent="-412750" lvl="1" marL="1219200" rtl="0" algn="l">
              <a:spcBef>
                <a:spcPts val="400"/>
              </a:spcBef>
              <a:spcAft>
                <a:spcPts val="0"/>
              </a:spcAft>
              <a:buSzPct val="100000"/>
              <a:buChar char="o"/>
            </a:pPr>
            <a:r>
              <a:rPr lang="en-US"/>
              <a:t>All default setting generate module source as reference</a:t>
            </a:r>
            <a:endParaRPr/>
          </a:p>
          <a:p>
            <a:pPr indent="-412750" lvl="1" marL="1219200" rtl="0" algn="l">
              <a:spcBef>
                <a:spcPts val="400"/>
              </a:spcBef>
              <a:spcAft>
                <a:spcPts val="0"/>
              </a:spcAft>
              <a:buSzPct val="100000"/>
              <a:buChar char="o"/>
            </a:pPr>
            <a:r>
              <a:rPr lang="en-US"/>
              <a:t>Adjust the configuration on GUI</a:t>
            </a:r>
            <a:endParaRPr/>
          </a:p>
          <a:p>
            <a:pPr indent="-412750" lvl="1" marL="1219200" rtl="0" algn="l">
              <a:spcBef>
                <a:spcPts val="400"/>
              </a:spcBef>
              <a:spcAft>
                <a:spcPts val="0"/>
              </a:spcAft>
              <a:buSzPct val="100000"/>
              <a:buChar char="o"/>
            </a:pPr>
            <a:r>
              <a:rPr lang="en-US"/>
              <a:t>Python parse the difference relative to the default, store in json and decide the connection type</a:t>
            </a:r>
            <a:endParaRPr/>
          </a:p>
          <a:p>
            <a:pPr indent="-412750" lvl="2" marL="18288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Value: constant</a:t>
            </a:r>
            <a:endParaRPr/>
          </a:p>
          <a:p>
            <a:pPr indent="-412750" lvl="2" marL="18288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Port: connection to common/FSM etc</a:t>
            </a:r>
            <a:endParaRPr/>
          </a:p>
          <a:p>
            <a:pPr indent="-412750" lvl="2" marL="1828800" rtl="0" algn="l"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Interface: connection to application via an ifgtchan systemverilog interface</a:t>
            </a:r>
            <a:endParaRPr/>
          </a:p>
          <a:p>
            <a:pPr indent="-434340" lvl="0" marL="609600" rtl="0" algn="l"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Use the module</a:t>
            </a:r>
            <a:endParaRPr/>
          </a:p>
          <a:p>
            <a:pPr indent="-412750" lvl="1" marL="1219200" rtl="0" algn="l">
              <a:spcBef>
                <a:spcPts val="400"/>
              </a:spcBef>
              <a:spcAft>
                <a:spcPts val="0"/>
              </a:spcAft>
              <a:buSzPct val="100000"/>
              <a:buChar char="o"/>
            </a:pPr>
            <a:r>
              <a:rPr lang="en-US"/>
              <a:t>Generate the module by script using default setting and stored modification</a:t>
            </a:r>
            <a:endParaRPr/>
          </a:p>
          <a:p>
            <a:pPr indent="-412750" lvl="1" marL="1219200" rtl="0" algn="l">
              <a:spcBef>
                <a:spcPts val="400"/>
              </a:spcBef>
              <a:spcAft>
                <a:spcPts val="0"/>
              </a:spcAft>
              <a:buSzPct val="100000"/>
              <a:buChar char="o"/>
            </a:pPr>
            <a:r>
              <a:rPr lang="en-US"/>
              <a:t>Instantiate the module</a:t>
            </a:r>
            <a:endParaRPr/>
          </a:p>
        </p:txBody>
      </p:sp>
      <p:sp>
        <p:nvSpPr>
          <p:cNvPr id="214" name="Google Shape;214;g291a6558379_0_72"/>
          <p:cNvSpPr txBox="1"/>
          <p:nvPr>
            <p:ph idx="12" type="sldNum"/>
          </p:nvPr>
        </p:nvSpPr>
        <p:spPr>
          <a:xfrm>
            <a:off x="10896602" y="6324604"/>
            <a:ext cx="6888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4_ATAP Blue Footer">
  <a:themeElements>
    <a:clrScheme name="ATAP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2015-07-10T17:44:33Z</dcterms:created>
  <dc:creator>teid05</dc:creator>
</cp:coreProperties>
</file>