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94" r:id="rId5"/>
    <p:sldId id="280" r:id="rId6"/>
    <p:sldId id="277" r:id="rId7"/>
    <p:sldId id="284" r:id="rId8"/>
    <p:sldId id="297" r:id="rId9"/>
    <p:sldId id="300" r:id="rId10"/>
    <p:sldId id="276" r:id="rId11"/>
    <p:sldId id="278" r:id="rId12"/>
    <p:sldId id="292" r:id="rId13"/>
    <p:sldId id="279" r:id="rId14"/>
    <p:sldId id="296" r:id="rId15"/>
    <p:sldId id="298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50B35B4-E37C-48F9-B1A4-7440D4FAAE00}">
          <p14:sldIdLst>
            <p14:sldId id="256"/>
            <p14:sldId id="271"/>
            <p14:sldId id="272"/>
            <p14:sldId id="294"/>
            <p14:sldId id="280"/>
            <p14:sldId id="277"/>
            <p14:sldId id="284"/>
            <p14:sldId id="297"/>
            <p14:sldId id="300"/>
            <p14:sldId id="276"/>
            <p14:sldId id="278"/>
            <p14:sldId id="292"/>
            <p14:sldId id="279"/>
            <p14:sldId id="29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98"/>
    <a:srgbClr val="1C1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E0D3-2839-4F79-A9AB-6702376636DF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174D5-C56D-43FE-B4CC-FD8C7DCCA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7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174D5-C56D-43FE-B4CC-FD8C7DCCA9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174D5-C56D-43FE-B4CC-FD8C7DCCA91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174D5-C56D-43FE-B4CC-FD8C7DCCA9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87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8512C09-6947-98D6-168E-3EDDDD58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>
                <a:solidFill>
                  <a:srgbClr val="004098"/>
                </a:solidFill>
                <a:latin typeface="Calibri" panose="020F0502020204030204" pitchFamily="34" charset="0"/>
              </a:rPr>
              <a:t>http://www.sari.cas.cn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1922433-33FB-C0D4-7D50-F6D7E1754DB9}"/>
              </a:ext>
            </a:extLst>
          </p:cNvPr>
          <p:cNvCxnSpPr/>
          <p:nvPr/>
        </p:nvCxnSpPr>
        <p:spPr>
          <a:xfrm>
            <a:off x="1295400" y="981075"/>
            <a:ext cx="10896600" cy="0"/>
          </a:xfrm>
          <a:prstGeom prst="line">
            <a:avLst/>
          </a:prstGeom>
          <a:ln w="28575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D2F84A8-50FD-B515-EB33-EF560ADCBAD3}"/>
              </a:ext>
            </a:extLst>
          </p:cNvPr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9" descr="sarilogo.jpg">
            <a:extLst>
              <a:ext uri="{FF2B5EF4-FFF2-40B4-BE49-F238E27FC236}">
                <a16:creationId xmlns:a16="http://schemas.microsoft.com/office/drawing/2014/main" id="{047EC23B-A2AF-BB9D-81FC-FF2E2445B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4716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90C07F02-C1F1-ABE2-FA05-25F51E4A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DF79-9610-42EF-B78B-C7FF0187ADD2}" type="datetimeFigureOut">
              <a:rPr lang="zh-CN" altLang="en-US"/>
              <a:pPr>
                <a:defRPr/>
              </a:pPr>
              <a:t>2023/10/24</a:t>
            </a:fld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688D1A5-6B79-6E16-B764-589A91D97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FF0069-9354-4BAC-B1AE-8F089757C5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38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907EDEF-308F-F67F-2B19-C75AEBD685DA}"/>
              </a:ext>
            </a:extLst>
          </p:cNvPr>
          <p:cNvCxnSpPr/>
          <p:nvPr/>
        </p:nvCxnSpPr>
        <p:spPr>
          <a:xfrm>
            <a:off x="0" y="981075"/>
            <a:ext cx="12192000" cy="0"/>
          </a:xfrm>
          <a:prstGeom prst="line">
            <a:avLst/>
          </a:prstGeom>
          <a:ln w="28575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7" descr="sarilogo.jpg">
            <a:extLst>
              <a:ext uri="{FF2B5EF4-FFF2-40B4-BE49-F238E27FC236}">
                <a16:creationId xmlns:a16="http://schemas.microsoft.com/office/drawing/2014/main" id="{748E526E-FEC5-E675-7E44-EC6132069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2" y="6119814"/>
            <a:ext cx="403224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1775522" y="1412776"/>
            <a:ext cx="8928100" cy="4320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12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6C073ED-508C-3BDF-37D6-5EC14199A0FB}"/>
              </a:ext>
            </a:extLst>
          </p:cNvPr>
          <p:cNvCxnSpPr/>
          <p:nvPr userDrawn="1"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00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2" descr="sarilogo.jpg">
            <a:extLst>
              <a:ext uri="{FF2B5EF4-FFF2-40B4-BE49-F238E27FC236}">
                <a16:creationId xmlns:a16="http://schemas.microsoft.com/office/drawing/2014/main" id="{162917F3-BC91-BF69-A28E-0A871210D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2" y="6119814"/>
            <a:ext cx="403224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B51309A6-490A-0593-8A1C-57CE402B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C2D-A289-4FF3-9831-B2B2648F2931}" type="datetimeFigureOut">
              <a:rPr lang="zh-CN" altLang="en-US"/>
              <a:pPr>
                <a:defRPr/>
              </a:pPr>
              <a:t>2023/10/24</a:t>
            </a:fld>
            <a:endParaRPr lang="zh-CN" altLang="en-US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DF89E9C2-111B-85B4-2DA7-178590A9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42B77743-264A-DB9C-D4C1-27377FAF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FE866-F627-40FA-A9D7-C72E6D9308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97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70F670A9-B550-C660-70B0-0C0621D7FD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31E2BEDC-D037-788C-51A3-96C223024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BAC1DC-66E8-4939-1634-FA22F30F0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DF6509-EA2E-45F4-AAE9-4231D70EA160}" type="datetimeFigureOut">
              <a:rPr lang="zh-CN" altLang="en-US"/>
              <a:pPr>
                <a:defRPr/>
              </a:pPr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BE50B-3E3F-A6D4-70FC-CB0F5948A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C5D138-D548-CF6B-8E6F-C5A4C4B3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952C92-D279-47C2-9E92-5DFE0AFBB0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>
            <a:extLst>
              <a:ext uri="{FF2B5EF4-FFF2-40B4-BE49-F238E27FC236}">
                <a16:creationId xmlns:a16="http://schemas.microsoft.com/office/drawing/2014/main" id="{B9B89223-8545-6E9F-127D-2DA29969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528" y="1844825"/>
            <a:ext cx="8496944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LLRF Algorithms for Superconducting Cavities in SHINE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副标题 2">
            <a:extLst>
              <a:ext uri="{FF2B5EF4-FFF2-40B4-BE49-F238E27FC236}">
                <a16:creationId xmlns:a16="http://schemas.microsoft.com/office/drawing/2014/main" id="{72298638-5AFC-1336-0CC7-DE95B8EBF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548" y="3861048"/>
            <a:ext cx="8136904" cy="175260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X.F. Huang, Y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.B. Zhao, X. Zheng,  Z.G. Zhang, K. Xu, </a:t>
            </a:r>
          </a:p>
          <a:p>
            <a:pPr algn="l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S.J.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Zhao,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Jiang, W.F. Yang,  H. Wu,  H.L. Wu, Y.C Yu</a:t>
            </a:r>
          </a:p>
          <a:p>
            <a:pPr algn="l"/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Shanghai Advanced Research Institute. CAS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2023.10.25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066C1F-FA13-DEF1-CA6B-67F7D6381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2.2 Microphonics Studies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5B2B13-C32D-20A5-0F90-52ACFDF5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536883"/>
            <a:ext cx="4628301" cy="25401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32D925-51C1-B92F-AA21-4497B240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536883"/>
            <a:ext cx="4392487" cy="25401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58D816-2366-027D-BAEF-100CA6B95082}"/>
              </a:ext>
            </a:extLst>
          </p:cNvPr>
          <p:cNvSpPr txBox="1"/>
          <p:nvPr/>
        </p:nvSpPr>
        <p:spPr>
          <a:xfrm>
            <a:off x="7408931" y="1988840"/>
            <a:ext cx="327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Pump off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FC0487-C6DC-94CF-D8F7-470EA628EF68}"/>
              </a:ext>
            </a:extLst>
          </p:cNvPr>
          <p:cNvSpPr txBox="1"/>
          <p:nvPr/>
        </p:nvSpPr>
        <p:spPr>
          <a:xfrm>
            <a:off x="2855641" y="2101964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Pump on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F8526E-A3A3-EC87-A280-5398DC2BA307}"/>
              </a:ext>
            </a:extLst>
          </p:cNvPr>
          <p:cNvSpPr txBox="1"/>
          <p:nvPr/>
        </p:nvSpPr>
        <p:spPr>
          <a:xfrm>
            <a:off x="1559496" y="4656543"/>
            <a:ext cx="9577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vibration is introduced into the cryomodule through the bellows from the vacuum pump in the tunnel 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4DF5E3-4293-62E2-8F03-FB3DC73D0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5B77A53-E626-CE11-B623-E3B101AF49A8}"/>
              </a:ext>
            </a:extLst>
          </p:cNvPr>
          <p:cNvSpPr txBox="1"/>
          <p:nvPr/>
        </p:nvSpPr>
        <p:spPr>
          <a:xfrm>
            <a:off x="2692769" y="4130543"/>
            <a:ext cx="699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Measured vibration spectrum when the vacuum pump is on and off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269383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>
            <a:extLst>
              <a:ext uri="{FF2B5EF4-FFF2-40B4-BE49-F238E27FC236}">
                <a16:creationId xmlns:a16="http://schemas.microsoft.com/office/drawing/2014/main" id="{9BBD8450-6A42-2EC9-1CA7-023E7FEB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3.1 Microphonics 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Suppression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955704-767C-FBA1-C5B3-DA019E2A19FC}"/>
              </a:ext>
            </a:extLst>
          </p:cNvPr>
          <p:cNvSpPr txBox="1"/>
          <p:nvPr/>
        </p:nvSpPr>
        <p:spPr>
          <a:xfrm>
            <a:off x="2003025" y="1196753"/>
            <a:ext cx="8269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designed control loop includes PI (Proportional-Integral) and ANC (Active Noise Control) control, as shown in the following block diagram.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FBA482-F1F1-B2F6-D8E6-E2FE949E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17100C-0F7B-3BCF-3846-DE8FE842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924944"/>
            <a:ext cx="4176464" cy="2232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53F00B-9FE6-F6E7-7F59-543102D7CC37}"/>
                  </a:ext>
                </a:extLst>
              </p:cNvPr>
              <p:cNvSpPr txBox="1"/>
              <p:nvPr/>
            </p:nvSpPr>
            <p:spPr>
              <a:xfrm>
                <a:off x="5146350" y="2664170"/>
                <a:ext cx="6103088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C53F00B-9FE6-F6E7-7F59-543102D7C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50" y="2664170"/>
                <a:ext cx="6103088" cy="879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7C7F6A9-FF8F-E8AD-F757-1CCAF20A0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744" y="3918027"/>
            <a:ext cx="2952328" cy="12391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46E536-E32A-C8B0-0C95-B5E989B4C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682" y="5157192"/>
            <a:ext cx="3816424" cy="81392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988C2A5-A6AA-63C6-7C29-5287AAED59A0}"/>
              </a:ext>
            </a:extLst>
          </p:cNvPr>
          <p:cNvSpPr txBox="1"/>
          <p:nvPr/>
        </p:nvSpPr>
        <p:spPr>
          <a:xfrm>
            <a:off x="5159896" y="234930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PID algorithm：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68231F-E5BB-F134-E922-B404958CB970}"/>
              </a:ext>
            </a:extLst>
          </p:cNvPr>
          <p:cNvSpPr txBox="1"/>
          <p:nvPr/>
        </p:nvSpPr>
        <p:spPr>
          <a:xfrm>
            <a:off x="5184456" y="3501008"/>
            <a:ext cx="681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Bandwidth ANC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A.Bellandi, et al., LINAC2022, THPOPA21)</a:t>
            </a:r>
            <a:endParaRPr lang="zh-CN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0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69FDE2F-7F10-B7E5-F1B6-0A332607C998}"/>
              </a:ext>
            </a:extLst>
          </p:cNvPr>
          <p:cNvSpPr txBox="1"/>
          <p:nvPr/>
        </p:nvSpPr>
        <p:spPr>
          <a:xfrm>
            <a:off x="1775520" y="119675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B2678F-C201-B430-319E-ADD4D4067A48}"/>
              </a:ext>
            </a:extLst>
          </p:cNvPr>
          <p:cNvSpPr txBox="1"/>
          <p:nvPr/>
        </p:nvSpPr>
        <p:spPr>
          <a:xfrm>
            <a:off x="1808617" y="4593306"/>
            <a:ext cx="78721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</a:rPr>
              <a:t>Suppression experiment: </a:t>
            </a:r>
          </a:p>
          <a:p>
            <a:pPr marL="342900" indent="-342900">
              <a:buAutoNum type="arabicPeriod"/>
            </a:pPr>
            <a:r>
              <a:rPr lang="en-US" altLang="zh-CN" dirty="0">
                <a:effectLst/>
              </a:rPr>
              <a:t>Subject: 8# cavity in the Cryomodule</a:t>
            </a:r>
          </a:p>
          <a:p>
            <a:pPr marL="342900" indent="-342900">
              <a:buFontTx/>
              <a:buAutoNum type="arabicPeriod"/>
            </a:pPr>
            <a:r>
              <a:rPr lang="en-US" altLang="zh-CN" dirty="0"/>
              <a:t>Cavity </a:t>
            </a:r>
            <a:r>
              <a:rPr lang="en-US" altLang="zh-CN" dirty="0">
                <a:effectLst/>
              </a:rPr>
              <a:t>incident power: 1kW.</a:t>
            </a:r>
          </a:p>
          <a:p>
            <a:pPr marL="342900" indent="-342900">
              <a:buAutoNum type="arabicPeriod"/>
            </a:pPr>
            <a:r>
              <a:rPr lang="en-US" altLang="zh-CN" dirty="0">
                <a:effectLst/>
              </a:rPr>
              <a:t>Operating in GDR operating mode with a closed-loop frequency control.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50Hz sideband: -38dB (ANC Off),  -50dB(ANC On)  </a:t>
            </a:r>
          </a:p>
          <a:p>
            <a:r>
              <a:rPr lang="en-US" altLang="zh-CN" dirty="0"/>
              <a:t>With</a:t>
            </a:r>
            <a:r>
              <a:rPr lang="en-US" altLang="zh-CN" dirty="0">
                <a:effectLst/>
              </a:rPr>
              <a:t> ANC algorithm, 50Hz noise is obviously </a:t>
            </a:r>
            <a:r>
              <a:rPr lang="en-US" altLang="zh-CN" dirty="0"/>
              <a:t>suppressed</a:t>
            </a:r>
            <a:r>
              <a:rPr lang="en-US" altLang="zh-CN" dirty="0">
                <a:effectLst/>
              </a:rPr>
              <a:t>.</a:t>
            </a: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19EF98AB-F8E9-0537-251F-A8A4ABC2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3.2 Microphonics Suppression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B2BA84-31F3-A897-4C7E-E2BC41A19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18"/>
          <a:stretch/>
        </p:blipFill>
        <p:spPr>
          <a:xfrm>
            <a:off x="263352" y="1268760"/>
            <a:ext cx="4050622" cy="30134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EABB45-37E7-7F72-3552-837938399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226"/>
          <a:stretch/>
        </p:blipFill>
        <p:spPr>
          <a:xfrm>
            <a:off x="4446210" y="1268760"/>
            <a:ext cx="3882038" cy="29763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B6F3382-60CE-0819-AAE2-18E3C8E9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8F8B0485-6CB5-7EF7-867A-D83B1B7BFFC4}"/>
              </a:ext>
            </a:extLst>
          </p:cNvPr>
          <p:cNvSpPr/>
          <p:nvPr/>
        </p:nvSpPr>
        <p:spPr>
          <a:xfrm>
            <a:off x="2639616" y="2365958"/>
            <a:ext cx="288032" cy="83976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47E4248-BCAA-4221-915F-0A2737D968A3}"/>
              </a:ext>
            </a:extLst>
          </p:cNvPr>
          <p:cNvSpPr/>
          <p:nvPr/>
        </p:nvSpPr>
        <p:spPr>
          <a:xfrm>
            <a:off x="6682077" y="2682183"/>
            <a:ext cx="288032" cy="83976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516E28-2E34-3BDF-47F9-971714CDFD69}"/>
              </a:ext>
            </a:extLst>
          </p:cNvPr>
          <p:cNvSpPr txBox="1"/>
          <p:nvPr/>
        </p:nvSpPr>
        <p:spPr>
          <a:xfrm>
            <a:off x="1487488" y="422108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ANC OFF</a:t>
            </a:r>
            <a:endParaRPr lang="zh-CN" altLang="en-US" u="sng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F6E454-DF9B-6659-3886-9DBC3FCABCA3}"/>
              </a:ext>
            </a:extLst>
          </p:cNvPr>
          <p:cNvSpPr txBox="1"/>
          <p:nvPr/>
        </p:nvSpPr>
        <p:spPr>
          <a:xfrm>
            <a:off x="5772345" y="42210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ANC ON</a:t>
            </a:r>
            <a:endParaRPr lang="zh-CN" altLang="en-US" u="sng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980900-0ECD-8533-3EBB-B30BC4705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156" y="1285436"/>
            <a:ext cx="3192459" cy="293565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C5E98DC-F1DE-B54B-53E0-561B84DEB824}"/>
              </a:ext>
            </a:extLst>
          </p:cNvPr>
          <p:cNvSpPr txBox="1"/>
          <p:nvPr/>
        </p:nvSpPr>
        <p:spPr>
          <a:xfrm>
            <a:off x="9120336" y="42210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Detuning Spectrum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291186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65AD0D-4A4F-E8BB-353E-C17A37CE9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1" y="1268760"/>
            <a:ext cx="4104456" cy="25133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2">
            <a:extLst>
              <a:ext uri="{FF2B5EF4-FFF2-40B4-BE49-F238E27FC236}">
                <a16:creationId xmlns:a16="http://schemas.microsoft.com/office/drawing/2014/main" id="{F5866BEB-6FE2-9856-319C-46237688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3.3 Microphonics Suppression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245CD3-6902-460C-11BB-83E68DDCC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2B31E9-179B-88DB-F6E1-DAFC26F9B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075" y="1554030"/>
            <a:ext cx="3776487" cy="21878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53D6258-728F-CC87-A9A5-8A31DE778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1483433"/>
            <a:ext cx="3776487" cy="22346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51AADFF-7848-2A3A-1AB5-0F971871E57A}"/>
              </a:ext>
            </a:extLst>
          </p:cNvPr>
          <p:cNvSpPr txBox="1"/>
          <p:nvPr/>
        </p:nvSpPr>
        <p:spPr>
          <a:xfrm>
            <a:off x="1080000" y="371807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Detuning distribution</a:t>
            </a:r>
            <a:endParaRPr lang="zh-CN" altLang="en-US" u="sng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EFAF76-CF0F-5D25-94F8-09DE8B8F1DB8}"/>
              </a:ext>
            </a:extLst>
          </p:cNvPr>
          <p:cNvSpPr txBox="1"/>
          <p:nvPr/>
        </p:nvSpPr>
        <p:spPr>
          <a:xfrm>
            <a:off x="4592095" y="3718074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Detuning in 5min (ANC Off)</a:t>
            </a:r>
            <a:endParaRPr lang="zh-CN" altLang="en-US" u="sng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24CC91-6672-8C8E-302D-45DEA65FD8F1}"/>
              </a:ext>
            </a:extLst>
          </p:cNvPr>
          <p:cNvSpPr txBox="1"/>
          <p:nvPr/>
        </p:nvSpPr>
        <p:spPr>
          <a:xfrm>
            <a:off x="8408093" y="3722578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/>
              <a:t>Detuning in 5min (ANC On)</a:t>
            </a:r>
            <a:endParaRPr lang="zh-CN" altLang="en-US" u="sng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BEEF0A-9869-7938-D205-3C0EFEDAF4DB}"/>
              </a:ext>
            </a:extLst>
          </p:cNvPr>
          <p:cNvSpPr txBox="1"/>
          <p:nvPr/>
        </p:nvSpPr>
        <p:spPr>
          <a:xfrm>
            <a:off x="2904340" y="4221088"/>
            <a:ext cx="7872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</a:rPr>
              <a:t>Suppression experiment: </a:t>
            </a:r>
          </a:p>
          <a:p>
            <a:pPr marL="342900" indent="-342900">
              <a:buAutoNum type="arabicPeriod"/>
            </a:pPr>
            <a:r>
              <a:rPr lang="en-US" altLang="zh-CN" dirty="0">
                <a:effectLst/>
              </a:rPr>
              <a:t>Subject: 8# cavity in the Cryomodule</a:t>
            </a:r>
          </a:p>
          <a:p>
            <a:pPr marL="342900" indent="-342900">
              <a:buFontTx/>
              <a:buAutoNum type="arabicPeriod"/>
            </a:pPr>
            <a:r>
              <a:rPr lang="en-US" altLang="zh-CN" dirty="0"/>
              <a:t>Cavity </a:t>
            </a:r>
            <a:r>
              <a:rPr lang="en-US" altLang="zh-CN" dirty="0">
                <a:effectLst/>
              </a:rPr>
              <a:t>incident power: 1kW.</a:t>
            </a:r>
          </a:p>
          <a:p>
            <a:pPr marL="342900" indent="-342900">
              <a:buAutoNum type="arabicPeriod"/>
            </a:pPr>
            <a:r>
              <a:rPr lang="en-US" altLang="zh-CN" dirty="0">
                <a:effectLst/>
              </a:rPr>
              <a:t>Operating in GDR operating mode.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Peak detuning: ~40% reduction with ANC ON.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r>
              <a:rPr lang="en-US" altLang="zh-CN" dirty="0"/>
              <a:t>With</a:t>
            </a:r>
            <a:r>
              <a:rPr lang="en-US" altLang="zh-CN" dirty="0">
                <a:effectLst/>
              </a:rPr>
              <a:t> ANC algorithm, the peak detuning is obviously </a:t>
            </a:r>
            <a:r>
              <a:rPr lang="en-US" altLang="zh-CN" dirty="0"/>
              <a:t>reduced</a:t>
            </a:r>
            <a:r>
              <a:rPr lang="en-US" altLang="zh-CN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81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Conclusions &amp; Outlook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9F4E644D-197B-C1A0-2BE3-9774B0AA54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416" y="1124744"/>
            <a:ext cx="10009112" cy="52647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LLRF algorithms has been implemented in CW operation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operation mode: GDR, SEL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 LLRF stability without SSA and cavity: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Amplitude stability (rms): &lt;0.01% </a:t>
            </a:r>
          </a:p>
          <a:p>
            <a:pPr lvl="2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Phase stability (rms):         &lt;0.01deg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Microphonics noise has been successfully compensated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Algorithm: PI + ANC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 peak detuning is reduced by 40%.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near future, LLRF will be tested in more cavities.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complicated environment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events</a:t>
            </a:r>
          </a:p>
          <a:p>
            <a:pPr marL="0" indent="0">
              <a:buNone/>
            </a:pPr>
            <a:endParaRPr lang="en-US" altLang="zh-CN" dirty="0">
              <a:solidFill>
                <a:srgbClr val="034EA2"/>
              </a:solidFill>
              <a:ea typeface="华文行楷" panose="0201080004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4800" dirty="0">
              <a:solidFill>
                <a:srgbClr val="034EA2"/>
              </a:solidFill>
              <a:ea typeface="华文行楷" panose="02010800040101010101" pitchFamily="2" charset="-122"/>
            </a:endParaRPr>
          </a:p>
          <a:p>
            <a:pPr eaLnBrk="1" hangingPunct="1"/>
            <a:endParaRPr lang="zh-CN" altLang="en-US" sz="4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18ACB4-A301-8F71-D5E5-E79D5C56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33D896-7B39-BAE8-4431-4AE941B62366}"/>
              </a:ext>
            </a:extLst>
          </p:cNvPr>
          <p:cNvSpPr>
            <a:spLocks noGrp="1"/>
          </p:cNvSpPr>
          <p:nvPr/>
        </p:nvSpPr>
        <p:spPr bwMode="auto">
          <a:xfrm>
            <a:off x="1847528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FBA3CED-31D2-F4F8-C892-E665C887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1">
            <a:extLst>
              <a:ext uri="{FF2B5EF4-FFF2-40B4-BE49-F238E27FC236}">
                <a16:creationId xmlns:a16="http://schemas.microsoft.com/office/drawing/2014/main" id="{33BE337C-CD0C-C59E-5656-4900EA234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1464" y="1485676"/>
            <a:ext cx="10081120" cy="43195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1 Overview of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LLRF algorithms 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Microphonics Studies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Microphonics Suppression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>
              <a:solidFill>
                <a:srgbClr val="034EA2"/>
              </a:solidFill>
              <a:ea typeface="华文行楷" panose="02010800040101010101" pitchFamily="2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4800" dirty="0">
              <a:solidFill>
                <a:srgbClr val="034EA2"/>
              </a:solidFill>
              <a:ea typeface="华文行楷" panose="02010800040101010101" pitchFamily="2" charset="-122"/>
            </a:endParaRPr>
          </a:p>
          <a:p>
            <a:pPr eaLnBrk="1" hangingPunct="1"/>
            <a:endParaRPr lang="zh-CN" altLang="en-US" sz="4800" dirty="0"/>
          </a:p>
        </p:txBody>
      </p:sp>
      <p:sp>
        <p:nvSpPr>
          <p:cNvPr id="6147" name="标题 2">
            <a:extLst>
              <a:ext uri="{FF2B5EF4-FFF2-40B4-BE49-F238E27FC236}">
                <a16:creationId xmlns:a16="http://schemas.microsoft.com/office/drawing/2014/main" id="{92EFFFE7-A5DA-4613-5546-0E6DA92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67F044-FAFE-4C55-247D-DE5BE1AC4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1">
            <a:extLst>
              <a:ext uri="{FF2B5EF4-FFF2-40B4-BE49-F238E27FC236}">
                <a16:creationId xmlns:a16="http://schemas.microsoft.com/office/drawing/2014/main" id="{D1DAF358-98C5-667C-472A-2297A7C81B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5913" y="1412875"/>
            <a:ext cx="4608512" cy="431958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4800" dirty="0">
              <a:solidFill>
                <a:srgbClr val="034EA2"/>
              </a:solidFill>
              <a:ea typeface="华文行楷" panose="02010800040101010101" pitchFamily="2" charset="-122"/>
            </a:endParaRPr>
          </a:p>
          <a:p>
            <a:pPr eaLnBrk="1" hangingPunct="1"/>
            <a:endParaRPr lang="zh-CN" altLang="en-US" sz="4800" dirty="0"/>
          </a:p>
        </p:txBody>
      </p:sp>
      <p:sp>
        <p:nvSpPr>
          <p:cNvPr id="6147" name="标题 2">
            <a:extLst>
              <a:ext uri="{FF2B5EF4-FFF2-40B4-BE49-F238E27FC236}">
                <a16:creationId xmlns:a16="http://schemas.microsoft.com/office/drawing/2014/main" id="{417F7B80-659F-E0F3-4E55-9C4E9166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79532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1.1 Control Algorithms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3" name="TextBox 2">
            <a:extLst>
              <a:ext uri="{FF2B5EF4-FFF2-40B4-BE49-F238E27FC236}">
                <a16:creationId xmlns:a16="http://schemas.microsoft.com/office/drawing/2014/main" id="{EE1AF725-1519-8056-5EB1-82A317B68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1052737"/>
            <a:ext cx="416351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/ phase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Control L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oop: 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GDR/SEL modes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algorithm </a:t>
            </a: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Digital Frequency Control Loop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tuning: 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PI algorithm </a:t>
            </a: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tuning: 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PI algorithm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microphonics suppression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Others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c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onditioning 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online measurement </a:t>
            </a:r>
          </a:p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monitoring/interlock  </a:t>
            </a:r>
          </a:p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C675D0-9DEE-23FE-AD4D-FFC589EBF967}"/>
              </a:ext>
            </a:extLst>
          </p:cNvPr>
          <p:cNvSpPr txBox="1"/>
          <p:nvPr/>
        </p:nvSpPr>
        <p:spPr>
          <a:xfrm>
            <a:off x="983432" y="5589240"/>
            <a:ext cx="5328593" cy="3520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250"/>
              </a:spcBef>
              <a:spcAft>
                <a:spcPts val="600"/>
              </a:spcAft>
            </a:pPr>
            <a:r>
              <a:rPr lang="en-US" altLang="zh-CN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framework of  Low-level RF control system </a:t>
            </a:r>
            <a:endParaRPr lang="zh-CN" altLang="zh-CN" sz="1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69430E-4363-178B-8D9D-A59EE22A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670AB2-7AC3-387C-171E-5B5FE9BCF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127825"/>
            <a:ext cx="5504176" cy="4317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 Sampling Module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fficeArt object" descr="图片 33">
            <a:extLst>
              <a:ext uri="{FF2B5EF4-FFF2-40B4-BE49-F238E27FC236}">
                <a16:creationId xmlns:a16="http://schemas.microsoft.com/office/drawing/2014/main" id="{9C08463A-701A-7E19-E8D6-92386CD1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340768"/>
            <a:ext cx="4332312" cy="3672408"/>
          </a:xfrm>
          <a:prstGeom prst="rect">
            <a:avLst/>
          </a:prstGeom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 lim="400000"/>
            <a:headEnd/>
            <a:tailEnd/>
          </a:ln>
          <a:effectLst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59744D1-1AD0-60F1-5D2B-7C6772DA1E39}"/>
              </a:ext>
            </a:extLst>
          </p:cNvPr>
          <p:cNvSpPr txBox="1"/>
          <p:nvPr/>
        </p:nvSpPr>
        <p:spPr>
          <a:xfrm>
            <a:off x="720080" y="5159185"/>
            <a:ext cx="5087888" cy="3580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250"/>
              </a:spcBef>
              <a:spcAft>
                <a:spcPts val="600"/>
              </a:spcAft>
            </a:pPr>
            <a:r>
              <a:rPr lang="en-US" altLang="zh-CN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1.3GHz</a:t>
            </a:r>
            <a:r>
              <a:rPr lang="en-US" altLang="zh-CN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LLRF front-end signal flow chart</a:t>
            </a:r>
            <a:endParaRPr lang="zh-CN" altLang="zh-CN" sz="1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4995261-519C-AE20-5390-F2AB804E275C}"/>
              </a:ext>
            </a:extLst>
          </p:cNvPr>
          <p:cNvSpPr txBox="1"/>
          <p:nvPr/>
        </p:nvSpPr>
        <p:spPr>
          <a:xfrm>
            <a:off x="5951984" y="1556792"/>
            <a:ext cx="3631870" cy="253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reference signal is 1.3GHz.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clock: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108.33MHz (1300/12)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 clock: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108.33MHz (1300/12)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19.7MHz  (1300/66)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1319.7MHz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scheme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non-IQ (2/11)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D0E618-3ECD-A262-B830-9F88A564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1.3 Two-Driven Modes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84E93F3-3257-00DD-8037-F821B84C87C1}"/>
              </a:ext>
            </a:extLst>
          </p:cNvPr>
          <p:cNvCxnSpPr>
            <a:cxnSpLocks/>
          </p:cNvCxnSpPr>
          <p:nvPr/>
        </p:nvCxnSpPr>
        <p:spPr>
          <a:xfrm>
            <a:off x="1271464" y="3645024"/>
            <a:ext cx="6912768" cy="0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D1AFB64-E696-E8E8-2EF4-A6F6557C7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80608"/>
              </p:ext>
            </p:extLst>
          </p:nvPr>
        </p:nvGraphicFramePr>
        <p:xfrm>
          <a:off x="1775520" y="1432042"/>
          <a:ext cx="5308052" cy="201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653094" imgH="1495519" progId="Visio.Drawing.15">
                  <p:embed/>
                </p:oleObj>
              </mc:Choice>
              <mc:Fallback>
                <p:oleObj name="Visio" r:id="rId2" imgW="5653094" imgH="1495519" progId="Visio.Drawing.15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EFD25A2A-A681-7130-6817-1D58C22D5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432042"/>
                        <a:ext cx="5308052" cy="2011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FB54A78E-2460-AF56-8424-C60C4D51BB2D}"/>
              </a:ext>
            </a:extLst>
          </p:cNvPr>
          <p:cNvSpPr txBox="1"/>
          <p:nvPr/>
        </p:nvSpPr>
        <p:spPr>
          <a:xfrm>
            <a:off x="1775520" y="1083424"/>
            <a:ext cx="4579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GDR Mode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AA65FEE-12D6-0E88-2F69-3A2BB16BB766}"/>
              </a:ext>
            </a:extLst>
          </p:cNvPr>
          <p:cNvSpPr txBox="1"/>
          <p:nvPr/>
        </p:nvSpPr>
        <p:spPr>
          <a:xfrm>
            <a:off x="1775520" y="3779748"/>
            <a:ext cx="4579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SEL Mode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63A7BA-AAEF-80A2-D721-9D731D75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952F59-AA5A-7E7F-955E-DD6380D15E15}"/>
              </a:ext>
            </a:extLst>
          </p:cNvPr>
          <p:cNvSpPr txBox="1"/>
          <p:nvPr/>
        </p:nvSpPr>
        <p:spPr>
          <a:xfrm>
            <a:off x="8322824" y="2860194"/>
            <a:ext cx="3802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modes have already been used in SHINE, such as vertical test and horizontal test</a:t>
            </a:r>
            <a:r>
              <a:rPr lang="en-US" altLang="zh-CN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943585-144C-DAFD-1320-F4A3D82DF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4484952"/>
            <a:ext cx="58991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1.4 A&amp;P Algorithm 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934EDD-4688-9498-FBE8-990F4048B9E4}"/>
              </a:ext>
            </a:extLst>
          </p:cNvPr>
          <p:cNvSpPr/>
          <p:nvPr/>
        </p:nvSpPr>
        <p:spPr>
          <a:xfrm>
            <a:off x="5257265" y="4942909"/>
            <a:ext cx="6311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 stability of LLRF itself without SSA and cavity:</a:t>
            </a:r>
          </a:p>
          <a:p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Amplitude stability &lt;0.01%(rms)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Phase stability &lt;0.01deg(rms)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E22183E-D3C5-450B-67E0-5C0D5EBEEFEF}"/>
              </a:ext>
            </a:extLst>
          </p:cNvPr>
          <p:cNvGrpSpPr/>
          <p:nvPr/>
        </p:nvGrpSpPr>
        <p:grpSpPr>
          <a:xfrm>
            <a:off x="5807968" y="1268761"/>
            <a:ext cx="4608512" cy="3456384"/>
            <a:chOff x="611560" y="1268759"/>
            <a:chExt cx="4439420" cy="3960441"/>
          </a:xfrm>
        </p:grpSpPr>
        <p:pic>
          <p:nvPicPr>
            <p:cNvPr id="15" name="图片 14" descr="C:\Users\zhenshan\AppData\Local\Temp\snap_screen_20201225150653.png">
              <a:extLst>
                <a:ext uri="{FF2B5EF4-FFF2-40B4-BE49-F238E27FC236}">
                  <a16:creationId xmlns:a16="http://schemas.microsoft.com/office/drawing/2014/main" id="{7DF54014-0068-338B-C3A6-55A2071B3765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59"/>
              <a:ext cx="4439420" cy="396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5D552DA-150D-0684-5061-BA22D57AEC2C}"/>
                </a:ext>
              </a:extLst>
            </p:cNvPr>
            <p:cNvSpPr/>
            <p:nvPr/>
          </p:nvSpPr>
          <p:spPr>
            <a:xfrm>
              <a:off x="1259632" y="2276872"/>
              <a:ext cx="79208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62C891C-C7E9-8705-67BA-7C76D025E398}"/>
                </a:ext>
              </a:extLst>
            </p:cNvPr>
            <p:cNvSpPr/>
            <p:nvPr/>
          </p:nvSpPr>
          <p:spPr>
            <a:xfrm>
              <a:off x="1259632" y="3501008"/>
              <a:ext cx="79208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EA969DB-D581-854F-78BA-D2CD4C6E8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2086989-7BEE-8EDC-F25E-1BC95D8EB003}"/>
              </a:ext>
            </a:extLst>
          </p:cNvPr>
          <p:cNvGrpSpPr/>
          <p:nvPr/>
        </p:nvGrpSpPr>
        <p:grpSpPr>
          <a:xfrm>
            <a:off x="715188" y="1822683"/>
            <a:ext cx="4419632" cy="2038365"/>
            <a:chOff x="695400" y="1430307"/>
            <a:chExt cx="4419632" cy="203836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CE7E60C-DA69-4BD6-76E5-110A374A0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400" y="1430307"/>
              <a:ext cx="4419632" cy="203836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A56CC05-49D3-41C5-A6D1-93EB6880C832}"/>
                </a:ext>
              </a:extLst>
            </p:cNvPr>
            <p:cNvSpPr/>
            <p:nvPr/>
          </p:nvSpPr>
          <p:spPr>
            <a:xfrm>
              <a:off x="767408" y="2132856"/>
              <a:ext cx="4320480" cy="4163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3CF31FF-D763-468A-5285-BA22C9A2D97E}"/>
              </a:ext>
            </a:extLst>
          </p:cNvPr>
          <p:cNvSpPr txBox="1"/>
          <p:nvPr/>
        </p:nvSpPr>
        <p:spPr>
          <a:xfrm>
            <a:off x="623392" y="1354632"/>
            <a:ext cx="6105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objective of operational stability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5FA226-469E-B009-A790-CDC659A41DE3}"/>
              </a:ext>
            </a:extLst>
          </p:cNvPr>
          <p:cNvSpPr txBox="1"/>
          <p:nvPr/>
        </p:nvSpPr>
        <p:spPr>
          <a:xfrm>
            <a:off x="5257265" y="5654157"/>
            <a:ext cx="6105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</a:rPr>
              <a:t>T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his stability  meets operational goals.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6501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614431AD-F851-709B-7808-D700AEFF5469}"/>
              </a:ext>
            </a:extLst>
          </p:cNvPr>
          <p:cNvSpPr/>
          <p:nvPr/>
        </p:nvSpPr>
        <p:spPr>
          <a:xfrm>
            <a:off x="767408" y="3645024"/>
            <a:ext cx="5616624" cy="21017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03300"/>
            <a:ext cx="8760416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1.5 Digital Frequency Control Loop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ABD12CB-7EEE-D7D3-9C5E-D52D9373B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2926"/>
              </p:ext>
            </p:extLst>
          </p:nvPr>
        </p:nvGraphicFramePr>
        <p:xfrm>
          <a:off x="2206349" y="1052736"/>
          <a:ext cx="6912768" cy="224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829133" imgH="1876269" progId="Visio.Drawing.15">
                  <p:embed/>
                </p:oleObj>
              </mc:Choice>
              <mc:Fallback>
                <p:oleObj name="Visio" r:id="rId2" imgW="4829133" imgH="1876269" progId="Visio.Drawing.15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8437B7FD-A8A3-88DD-D18A-D6DF46922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349" y="1052736"/>
                        <a:ext cx="6912768" cy="2243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C:\Users\zhenshan\AppData\Local\Temp\snap_screen_20220627202234.png">
            <a:extLst>
              <a:ext uri="{FF2B5EF4-FFF2-40B4-BE49-F238E27FC236}">
                <a16:creationId xmlns:a16="http://schemas.microsoft.com/office/drawing/2014/main" id="{FC2C9808-9DE2-1954-DA22-297C092FE2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2" y="3717033"/>
            <a:ext cx="261844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zhenshan\AppData\Local\Temp\snap_screen_20220703210207.png">
            <a:extLst>
              <a:ext uri="{FF2B5EF4-FFF2-40B4-BE49-F238E27FC236}">
                <a16:creationId xmlns:a16="http://schemas.microsoft.com/office/drawing/2014/main" id="{9511DBA4-6C95-03A5-AA15-D42F13AACE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3717033"/>
            <a:ext cx="2618449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B34882-09BB-3960-F587-1F98A49B7037}"/>
              </a:ext>
            </a:extLst>
          </p:cNvPr>
          <p:cNvSpPr/>
          <p:nvPr/>
        </p:nvSpPr>
        <p:spPr>
          <a:xfrm>
            <a:off x="2509530" y="3746958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u="sng" dirty="0">
                <a:solidFill>
                  <a:schemeClr val="tx2"/>
                </a:solidFill>
              </a:rPr>
              <a:t>PID OFF</a:t>
            </a:r>
            <a:endParaRPr lang="zh-CN" altLang="en-US" sz="1600" u="sng" dirty="0">
              <a:solidFill>
                <a:schemeClr val="tx2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1A5DBB-8077-8A16-CCDD-F5F86FA8C069}"/>
              </a:ext>
            </a:extLst>
          </p:cNvPr>
          <p:cNvSpPr/>
          <p:nvPr/>
        </p:nvSpPr>
        <p:spPr>
          <a:xfrm>
            <a:off x="5374587" y="3717032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u="sng" dirty="0">
                <a:solidFill>
                  <a:schemeClr val="tx2"/>
                </a:solidFill>
              </a:rPr>
              <a:t>PID</a:t>
            </a:r>
            <a:r>
              <a:rPr lang="zh-CN" altLang="en-US" sz="1600" u="sng" dirty="0">
                <a:solidFill>
                  <a:schemeClr val="tx2"/>
                </a:solidFill>
              </a:rPr>
              <a:t> </a:t>
            </a:r>
            <a:r>
              <a:rPr lang="en-US" altLang="zh-CN" sz="1600" u="sng" dirty="0">
                <a:solidFill>
                  <a:schemeClr val="tx2"/>
                </a:solidFill>
              </a:rPr>
              <a:t>ON</a:t>
            </a:r>
            <a:endParaRPr lang="zh-CN" altLang="en-US" sz="1600" u="sng" dirty="0">
              <a:solidFill>
                <a:schemeClr val="tx2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35C31A-CDA9-9EB8-CEE4-B37ABF838DF2}"/>
              </a:ext>
            </a:extLst>
          </p:cNvPr>
          <p:cNvSpPr txBox="1"/>
          <p:nvPr/>
        </p:nvSpPr>
        <p:spPr>
          <a:xfrm>
            <a:off x="2207569" y="3183030"/>
            <a:ext cx="5328593" cy="7495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ts val="250"/>
              </a:spcBef>
              <a:spcAft>
                <a:spcPts val="600"/>
              </a:spcAft>
            </a:pPr>
            <a:r>
              <a:rPr lang="en-US" altLang="zh-CN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Scheme design of </a:t>
            </a:r>
            <a:r>
              <a:rPr lang="en-US" altLang="zh-CN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 control loop</a:t>
            </a:r>
          </a:p>
          <a:p>
            <a:pPr algn="ctr" eaLnBrk="1" hangingPunct="1">
              <a:lnSpc>
                <a:spcPts val="2200"/>
              </a:lnSpc>
              <a:spcBef>
                <a:spcPts val="250"/>
              </a:spcBef>
              <a:spcAft>
                <a:spcPts val="600"/>
              </a:spcAft>
            </a:pPr>
            <a:endParaRPr lang="zh-CN" altLang="zh-CN" sz="1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BEDEFB-D257-B76E-3377-C0DC48D10218}"/>
              </a:ext>
            </a:extLst>
          </p:cNvPr>
          <p:cNvSpPr txBox="1"/>
          <p:nvPr/>
        </p:nvSpPr>
        <p:spPr>
          <a:xfrm>
            <a:off x="623392" y="5746753"/>
            <a:ext cx="6722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difference between forward signal and cavity signal in one hour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4EC368-0F7B-6B7D-1035-B4EBEFF97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89E7D58-540F-829A-D07B-3C30D9846824}"/>
              </a:ext>
            </a:extLst>
          </p:cNvPr>
          <p:cNvSpPr txBox="1"/>
          <p:nvPr/>
        </p:nvSpPr>
        <p:spPr>
          <a:xfrm>
            <a:off x="6490192" y="3671728"/>
            <a:ext cx="5006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Fast tuning: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When the PID controller is turned off,</a:t>
            </a:r>
          </a:p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      the phase fluctuation</a:t>
            </a:r>
            <a:r>
              <a:rPr lang="en-US" altLang="zh-CN" dirty="0">
                <a:solidFill>
                  <a:srgbClr val="374151"/>
                </a:solidFill>
                <a:latin typeface="Söhne"/>
              </a:rPr>
              <a:t> is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 about 70 deg.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374151"/>
                </a:solidFill>
                <a:latin typeface="Söhne"/>
              </a:rPr>
              <a:t>When t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he PID controller is turned on,</a:t>
            </a:r>
          </a:p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     the phase fluctuation</a:t>
            </a:r>
            <a:r>
              <a:rPr lang="en-US" altLang="zh-CN" dirty="0">
                <a:solidFill>
                  <a:srgbClr val="374151"/>
                </a:solidFill>
                <a:latin typeface="Söhne"/>
              </a:rPr>
              <a:t> is reduced to +/-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 6 deg.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98C0FDE-5884-D885-8826-E216797CDF45}"/>
              </a:ext>
            </a:extLst>
          </p:cNvPr>
          <p:cNvCxnSpPr>
            <a:cxnSpLocks/>
          </p:cNvCxnSpPr>
          <p:nvPr/>
        </p:nvCxnSpPr>
        <p:spPr>
          <a:xfrm>
            <a:off x="2351584" y="3573016"/>
            <a:ext cx="6912768" cy="0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7B6CCEC-C266-86BC-E9AF-8E09B98182B3}"/>
              </a:ext>
            </a:extLst>
          </p:cNvPr>
          <p:cNvSpPr txBox="1"/>
          <p:nvPr/>
        </p:nvSpPr>
        <p:spPr>
          <a:xfrm>
            <a:off x="6475456" y="5086925"/>
            <a:ext cx="515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The PID algorithm is effective in suppressing slow changes in frequency.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38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1.6 Auxiliary</a:t>
            </a:r>
          </a:p>
        </p:txBody>
      </p:sp>
      <p:pic>
        <p:nvPicPr>
          <p:cNvPr id="2" name="图片 1" descr="IMG_6756">
            <a:extLst>
              <a:ext uri="{FF2B5EF4-FFF2-40B4-BE49-F238E27FC236}">
                <a16:creationId xmlns:a16="http://schemas.microsoft.com/office/drawing/2014/main" id="{1C3E5242-E046-2AE4-BAE6-87717DDDFCB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1864" y="1052737"/>
            <a:ext cx="259228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190122b">
            <a:extLst>
              <a:ext uri="{FF2B5EF4-FFF2-40B4-BE49-F238E27FC236}">
                <a16:creationId xmlns:a16="http://schemas.microsoft.com/office/drawing/2014/main" id="{ABBF4E7D-8D36-1658-DC16-64B6B11BB9C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7" y="1052736"/>
            <a:ext cx="264033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3CC66878-C115-67B7-0985-C027EDEA3D04}"/>
              </a:ext>
            </a:extLst>
          </p:cNvPr>
          <p:cNvSpPr txBox="1"/>
          <p:nvPr/>
        </p:nvSpPr>
        <p:spPr>
          <a:xfrm>
            <a:off x="2665988" y="30689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1us Pulse</a:t>
            </a:r>
            <a:endParaRPr lang="zh-CN" alt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12B98EF-CBCC-E6A6-5D30-C8D9936891FD}"/>
              </a:ext>
            </a:extLst>
          </p:cNvPr>
          <p:cNvSpPr txBox="1"/>
          <p:nvPr/>
        </p:nvSpPr>
        <p:spPr>
          <a:xfrm>
            <a:off x="5554826" y="3059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1ms Pulse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E04762-A36D-0262-DAE8-72716F7F0183}"/>
              </a:ext>
            </a:extLst>
          </p:cNvPr>
          <p:cNvSpPr txBox="1"/>
          <p:nvPr/>
        </p:nvSpPr>
        <p:spPr>
          <a:xfrm>
            <a:off x="7764780" y="1196752"/>
            <a:ext cx="40918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Conditioning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 frequency: 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0.1Hz – 200kHz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Duty: 1-100%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Rise/Falling edge: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Programmable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7ED75C-6971-7B3E-2F2E-B8AFED42B2D3}"/>
              </a:ext>
            </a:extLst>
          </p:cNvPr>
          <p:cNvSpPr txBox="1"/>
          <p:nvPr/>
        </p:nvSpPr>
        <p:spPr>
          <a:xfrm>
            <a:off x="7752184" y="4077073"/>
            <a:ext cx="37444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time: 1us – 20s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fitting</a:t>
            </a: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5A2313-145E-B3C1-1EAE-9D5A0274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814B2CE-8056-EAEA-035E-45CC57062A45}"/>
              </a:ext>
            </a:extLst>
          </p:cNvPr>
          <p:cNvSpPr/>
          <p:nvPr/>
        </p:nvSpPr>
        <p:spPr>
          <a:xfrm>
            <a:off x="1847528" y="980728"/>
            <a:ext cx="5616624" cy="21017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27283B-B658-218B-AF57-92139B65EA3E}"/>
              </a:ext>
            </a:extLst>
          </p:cNvPr>
          <p:cNvGrpSpPr/>
          <p:nvPr/>
        </p:nvGrpSpPr>
        <p:grpSpPr>
          <a:xfrm>
            <a:off x="1847528" y="3749336"/>
            <a:ext cx="5616625" cy="2127936"/>
            <a:chOff x="1847528" y="3605320"/>
            <a:chExt cx="5616625" cy="2127936"/>
          </a:xfrm>
        </p:grpSpPr>
        <p:pic>
          <p:nvPicPr>
            <p:cNvPr id="8" name="图片 7" descr="C:\Users\zhenshan\AppData\Local\Temp\snap_screen_20221019214201.png">
              <a:extLst>
                <a:ext uri="{FF2B5EF4-FFF2-40B4-BE49-F238E27FC236}">
                  <a16:creationId xmlns:a16="http://schemas.microsoft.com/office/drawing/2014/main" id="{7BCF307E-EDA2-0E4F-7909-A0090210FE8A}"/>
                </a:ext>
              </a:extLst>
            </p:cNvPr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7528" y="3640819"/>
              <a:ext cx="5616625" cy="20924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B87B06D-BB2A-78B0-A551-055BE7DF6893}"/>
                </a:ext>
              </a:extLst>
            </p:cNvPr>
            <p:cNvSpPr/>
            <p:nvPr/>
          </p:nvSpPr>
          <p:spPr>
            <a:xfrm>
              <a:off x="1847528" y="3605320"/>
              <a:ext cx="5616624" cy="21017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06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">
            <a:extLst>
              <a:ext uri="{FF2B5EF4-FFF2-40B4-BE49-F238E27FC236}">
                <a16:creationId xmlns:a16="http://schemas.microsoft.com/office/drawing/2014/main" id="{CF97B0EE-DA67-9C07-479D-CCEFEFE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24000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2.1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Microphonics Studies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55B45B-04B0-EE18-09A8-0EB896D35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70"/>
          <a:stretch/>
        </p:blipFill>
        <p:spPr>
          <a:xfrm>
            <a:off x="1100387" y="1130233"/>
            <a:ext cx="4248472" cy="34432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CE0FB42-7983-69C9-3DB1-9AC4691224B1}"/>
              </a:ext>
            </a:extLst>
          </p:cNvPr>
          <p:cNvSpPr txBox="1"/>
          <p:nvPr/>
        </p:nvSpPr>
        <p:spPr>
          <a:xfrm>
            <a:off x="706625" y="4573489"/>
            <a:ext cx="53893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u="sng" dirty="0"/>
              <a:t>50Hz microphonics measured at cavity signal</a:t>
            </a:r>
          </a:p>
          <a:p>
            <a:r>
              <a:rPr lang="en-US" altLang="zh-CN" dirty="0"/>
              <a:t>Conditions: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Stable environment: </a:t>
            </a:r>
            <a:br>
              <a:rPr lang="en-US" altLang="zh-CN" dirty="0"/>
            </a:br>
            <a:r>
              <a:rPr lang="en-US" altLang="zh-CN" dirty="0"/>
              <a:t>8#</a:t>
            </a:r>
            <a:r>
              <a:rPr lang="zh-CN" altLang="en-US" dirty="0"/>
              <a:t> </a:t>
            </a:r>
            <a:r>
              <a:rPr lang="en-US" altLang="zh-CN" dirty="0"/>
              <a:t>cavity located at the end of a cryomodule, </a:t>
            </a:r>
          </a:p>
          <a:p>
            <a:r>
              <a:rPr lang="en-US" altLang="zh-CN" dirty="0"/>
              <a:t>far away from cryogenic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Small cavity input power: ~ 50W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BA1CEAD-B154-8359-8450-F93B1D68C2B6}"/>
              </a:ext>
            </a:extLst>
          </p:cNvPr>
          <p:cNvCxnSpPr/>
          <p:nvPr/>
        </p:nvCxnSpPr>
        <p:spPr>
          <a:xfrm flipH="1">
            <a:off x="3575720" y="2924944"/>
            <a:ext cx="432048" cy="1846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7550F9E-8DA9-67A6-93BC-E7B6732C576E}"/>
              </a:ext>
            </a:extLst>
          </p:cNvPr>
          <p:cNvSpPr txBox="1"/>
          <p:nvPr/>
        </p:nvSpPr>
        <p:spPr>
          <a:xfrm>
            <a:off x="3971349" y="2740278"/>
            <a:ext cx="789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50Hz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21B5A1-2AAC-38E6-C90E-E5875393BCA7}"/>
              </a:ext>
            </a:extLst>
          </p:cNvPr>
          <p:cNvSpPr txBox="1"/>
          <p:nvPr/>
        </p:nvSpPr>
        <p:spPr>
          <a:xfrm>
            <a:off x="6522366" y="1844824"/>
            <a:ext cx="468052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effectLst/>
              </a:rPr>
              <a:t>Where is 50Hz sideband?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effectLst/>
              </a:rPr>
              <a:t>Main signal source: NONE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effectLst/>
              </a:rPr>
              <a:t>LLRF output: NONE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effectLst/>
              </a:rPr>
              <a:t>The pickup from the cavity: Measured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T</a:t>
            </a:r>
            <a:r>
              <a:rPr lang="en-US" altLang="zh-CN" dirty="0">
                <a:effectLst/>
              </a:rPr>
              <a:t>he on-site vibration sensor: Measured</a:t>
            </a:r>
          </a:p>
          <a:p>
            <a:pPr>
              <a:lnSpc>
                <a:spcPct val="150000"/>
              </a:lnSpc>
            </a:pPr>
            <a:endParaRPr lang="en-US" altLang="zh-CN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effectLst/>
              </a:rPr>
              <a:t>What is the vibration source at 50Hz? </a:t>
            </a:r>
          </a:p>
          <a:p>
            <a:pPr>
              <a:lnSpc>
                <a:spcPct val="150000"/>
              </a:lnSpc>
            </a:pPr>
            <a:endParaRPr lang="en-US" altLang="zh-CN" dirty="0">
              <a:effectLst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E60DF5-D372-9BEE-4F2B-DA3CD36A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49" y="94177"/>
            <a:ext cx="3557123" cy="8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67493"/>
      </p:ext>
    </p:extLst>
  </p:cSld>
  <p:clrMapOvr>
    <a:masterClrMapping/>
  </p:clrMapOvr>
</p:sld>
</file>

<file path=ppt/theme/theme1.xml><?xml version="1.0" encoding="utf-8"?>
<a:theme xmlns:a="http://schemas.openxmlformats.org/drawingml/2006/main" name="高研院07版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高研院07版模板</Template>
  <TotalTime>4126</TotalTime>
  <Words>785</Words>
  <Application>Microsoft Office PowerPoint</Application>
  <PresentationFormat>宽屏</PresentationFormat>
  <Paragraphs>129</Paragraphs>
  <Slides>15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Söhne</vt:lpstr>
      <vt:lpstr>等线</vt:lpstr>
      <vt:lpstr>Arial</vt:lpstr>
      <vt:lpstr>Calibri</vt:lpstr>
      <vt:lpstr>Cambria Math</vt:lpstr>
      <vt:lpstr>Times New Roman</vt:lpstr>
      <vt:lpstr>Wingdings</vt:lpstr>
      <vt:lpstr>高研院07版模板</vt:lpstr>
      <vt:lpstr>Visio</vt:lpstr>
      <vt:lpstr>LLRF Algorithms for Superconducting Cavities in SHINE</vt:lpstr>
      <vt:lpstr>Outline</vt:lpstr>
      <vt:lpstr> 1.1 Control Algorithms</vt:lpstr>
      <vt:lpstr>1.2 Sampling Module</vt:lpstr>
      <vt:lpstr>1.3 Two-Driven Modes</vt:lpstr>
      <vt:lpstr>1.4 A&amp;P Algorithm </vt:lpstr>
      <vt:lpstr>1.5 Digital Frequency Control Loop</vt:lpstr>
      <vt:lpstr>1.6 Auxiliary</vt:lpstr>
      <vt:lpstr>2.1 Microphonics Studies</vt:lpstr>
      <vt:lpstr>2.2 Microphonics Studies</vt:lpstr>
      <vt:lpstr>3.1 Microphonics Suppression</vt:lpstr>
      <vt:lpstr>3.2 Microphonics Suppression</vt:lpstr>
      <vt:lpstr>3.3 Microphonics Suppression</vt:lpstr>
      <vt:lpstr>Conclusions &amp; Outlook</vt:lpstr>
      <vt:lpstr>PowerPoint 演示文稿</vt:lpstr>
    </vt:vector>
  </TitlesOfParts>
  <Company>sari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unknown</dc:creator>
  <cp:lastModifiedBy>H XF</cp:lastModifiedBy>
  <cp:revision>434</cp:revision>
  <dcterms:created xsi:type="dcterms:W3CDTF">2012-06-08T04:30:37Z</dcterms:created>
  <dcterms:modified xsi:type="dcterms:W3CDTF">2023-10-24T13:28:10Z</dcterms:modified>
</cp:coreProperties>
</file>