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63" r:id="rId2"/>
    <p:sldId id="1737" r:id="rId3"/>
    <p:sldId id="1731" r:id="rId4"/>
    <p:sldId id="1733" r:id="rId5"/>
    <p:sldId id="1734" r:id="rId6"/>
    <p:sldId id="1730" r:id="rId7"/>
    <p:sldId id="1732" r:id="rId8"/>
    <p:sldId id="1735" r:id="rId9"/>
    <p:sldId id="1736" r:id="rId10"/>
    <p:sldId id="384" r:id="rId11"/>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8">
          <p15:clr>
            <a:srgbClr val="A4A3A4"/>
          </p15:clr>
        </p15:guide>
        <p15:guide id="2" pos="379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cmAuthor id="2" name="李 浩魁" initials="李"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7" autoAdjust="0"/>
    <p:restoredTop sz="57957" autoAdjust="0"/>
  </p:normalViewPr>
  <p:slideViewPr>
    <p:cSldViewPr>
      <p:cViewPr varScale="1">
        <p:scale>
          <a:sx n="50" d="100"/>
          <a:sy n="50" d="100"/>
        </p:scale>
        <p:origin x="1918" y="31"/>
      </p:cViewPr>
      <p:guideLst>
        <p:guide orient="horz" pos="1998"/>
        <p:guide pos="3794"/>
      </p:guideLst>
    </p:cSldViewPr>
  </p:slideViewPr>
  <p:outlineViewPr>
    <p:cViewPr>
      <p:scale>
        <a:sx n="33" d="100"/>
        <a:sy n="33" d="100"/>
      </p:scale>
      <p:origin x="0" y="2556"/>
    </p:cViewPr>
  </p:outlineViewPr>
  <p:notesTextViewPr>
    <p:cViewPr>
      <p:scale>
        <a:sx n="100" d="100"/>
        <a:sy n="100" d="100"/>
      </p:scale>
      <p:origin x="0" y="0"/>
    </p:cViewPr>
  </p:notesTextViewPr>
  <p:notesViewPr>
    <p:cSldViewPr>
      <p:cViewPr varScale="1">
        <p:scale>
          <a:sx n="59" d="100"/>
          <a:sy n="59" d="100"/>
        </p:scale>
        <p:origin x="25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C471C5-BEFA-4EEC-9AC1-2FA9B99226FF}" type="datetimeFigureOut">
              <a:rPr lang="zh-CN" altLang="en-US" smtClean="0"/>
              <a:t>2023/10/23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CB155D-1502-4859-BF17-4C49C561CD1A}" type="slidenum">
              <a:rPr lang="zh-CN" altLang="en-US" smtClean="0"/>
              <a:t>‹#›</a:t>
            </a:fld>
            <a:endParaRPr lang="zh-CN" altLang="en-US"/>
          </a:p>
        </p:txBody>
      </p:sp>
    </p:spTree>
    <p:extLst>
      <p:ext uri="{BB962C8B-B14F-4D97-AF65-F5344CB8AC3E}">
        <p14:creationId xmlns:p14="http://schemas.microsoft.com/office/powerpoint/2010/main" val="31143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71965-5747-4E0B-AE0B-3D7D313BE9CA}" type="datetimeFigureOut">
              <a:rPr lang="zh-CN" altLang="en-US" smtClean="0"/>
              <a:t>2023/10/23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6F48C-865A-4D7D-9D45-4F7F897CBAC3}" type="slidenum">
              <a:rPr lang="zh-CN" altLang="en-US" smtClean="0"/>
              <a:t>‹#›</a:t>
            </a:fld>
            <a:endParaRPr lang="zh-CN" altLang="en-US"/>
          </a:p>
        </p:txBody>
      </p:sp>
    </p:spTree>
    <p:extLst>
      <p:ext uri="{BB962C8B-B14F-4D97-AF65-F5344CB8AC3E}">
        <p14:creationId xmlns:p14="http://schemas.microsoft.com/office/powerpoint/2010/main" val="318974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None/>
            </a:pPr>
            <a:r>
              <a:rPr lang="en-US" altLang="zh-CN" b="0" i="0" dirty="0">
                <a:solidFill>
                  <a:srgbClr val="111111"/>
                </a:solidFill>
                <a:effectLst/>
                <a:latin typeface="-apple-system"/>
              </a:rPr>
              <a:t>Good morning, everyone. I am from Institute of Advanced Science Facilities, </a:t>
            </a:r>
            <a:r>
              <a:rPr lang="en-US" altLang="zh-CN" b="0" i="0" dirty="0" err="1">
                <a:solidFill>
                  <a:srgbClr val="111111"/>
                </a:solidFill>
                <a:effectLst/>
                <a:latin typeface="-apple-system"/>
              </a:rPr>
              <a:t>Shenzhen,chaina</a:t>
            </a:r>
            <a:r>
              <a:rPr lang="en-US" altLang="zh-CN" b="0" i="0" dirty="0">
                <a:solidFill>
                  <a:srgbClr val="111111"/>
                </a:solidFill>
                <a:effectLst/>
                <a:latin typeface="-apple-system"/>
              </a:rPr>
              <a:t> .</a:t>
            </a:r>
            <a:r>
              <a:rPr lang="zh-CN" altLang="en-US" b="0" i="0" dirty="0">
                <a:solidFill>
                  <a:srgbClr val="111111"/>
                </a:solidFill>
                <a:effectLst/>
                <a:latin typeface="-apple-system"/>
              </a:rPr>
              <a:t> </a:t>
            </a:r>
            <a:r>
              <a:rPr lang="en-US" altLang="zh-CN" b="0" i="0" dirty="0">
                <a:solidFill>
                  <a:srgbClr val="111111"/>
                </a:solidFill>
                <a:effectLst/>
                <a:latin typeface="-apple-system"/>
              </a:rPr>
              <a:t>It’s my pleasure to be here today to present my report on An Intra-pulse feedforward algorithm for improving pulsed microwave stability.</a:t>
            </a:r>
          </a:p>
        </p:txBody>
      </p:sp>
      <p:sp>
        <p:nvSpPr>
          <p:cNvPr id="4" name="灯片编号占位符 3"/>
          <p:cNvSpPr>
            <a:spLocks noGrp="1"/>
          </p:cNvSpPr>
          <p:nvPr>
            <p:ph type="sldNum" sz="quarter" idx="5"/>
          </p:nvPr>
        </p:nvSpPr>
        <p:spPr/>
        <p:txBody>
          <a:bodyPr/>
          <a:lstStyle/>
          <a:p>
            <a:fld id="{15D6F48C-865A-4D7D-9D45-4F7F897CBAC3}" type="slidenum">
              <a:rPr lang="zh-CN" altLang="en-US" smtClean="0"/>
              <a:t>1</a:t>
            </a:fld>
            <a:endParaRPr lang="zh-CN" altLang="en-US"/>
          </a:p>
        </p:txBody>
      </p:sp>
    </p:spTree>
    <p:extLst>
      <p:ext uri="{BB962C8B-B14F-4D97-AF65-F5344CB8AC3E}">
        <p14:creationId xmlns:p14="http://schemas.microsoft.com/office/powerpoint/2010/main" val="191061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111111"/>
                </a:solidFill>
                <a:effectLst/>
                <a:latin typeface="-apple-system"/>
              </a:rPr>
              <a:t>That concludes my presentation. Thank you</a:t>
            </a:r>
            <a:endParaRPr lang="zh-CN" altLang="en-US" dirty="0"/>
          </a:p>
        </p:txBody>
      </p:sp>
      <p:sp>
        <p:nvSpPr>
          <p:cNvPr id="4" name="灯片编号占位符 3"/>
          <p:cNvSpPr>
            <a:spLocks noGrp="1"/>
          </p:cNvSpPr>
          <p:nvPr>
            <p:ph type="sldNum" sz="quarter" idx="5"/>
          </p:nvPr>
        </p:nvSpPr>
        <p:spPr/>
        <p:txBody>
          <a:bodyPr/>
          <a:lstStyle/>
          <a:p>
            <a:fld id="{15D6F48C-865A-4D7D-9D45-4F7F897CBAC3}" type="slidenum">
              <a:rPr lang="zh-CN" altLang="en-US" smtClean="0"/>
              <a:t>10</a:t>
            </a:fld>
            <a:endParaRPr lang="zh-CN" altLang="en-US"/>
          </a:p>
        </p:txBody>
      </p:sp>
    </p:spTree>
    <p:extLst>
      <p:ext uri="{BB962C8B-B14F-4D97-AF65-F5344CB8AC3E}">
        <p14:creationId xmlns:p14="http://schemas.microsoft.com/office/powerpoint/2010/main" val="156344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kern="800" dirty="0">
                <a:effectLst/>
                <a:latin typeface="Times New Roman" panose="02020603050405020304" pitchFamily="18" charset="0"/>
                <a:ea typeface="宋体" panose="02010600030101010101" pitchFamily="2" charset="-122"/>
              </a:rPr>
              <a:t>This is the table of contents for this report. Build propose </a:t>
            </a:r>
          </a:p>
        </p:txBody>
      </p:sp>
      <p:sp>
        <p:nvSpPr>
          <p:cNvPr id="4" name="灯片编号占位符 3"/>
          <p:cNvSpPr>
            <a:spLocks noGrp="1"/>
          </p:cNvSpPr>
          <p:nvPr>
            <p:ph type="sldNum" sz="quarter" idx="5"/>
          </p:nvPr>
        </p:nvSpPr>
        <p:spPr/>
        <p:txBody>
          <a:bodyPr/>
          <a:lstStyle/>
          <a:p>
            <a:fld id="{15D6F48C-865A-4D7D-9D45-4F7F897CBAC3}" type="slidenum">
              <a:rPr lang="zh-CN" altLang="en-US" smtClean="0"/>
              <a:t>2</a:t>
            </a:fld>
            <a:endParaRPr lang="zh-CN" altLang="en-US"/>
          </a:p>
        </p:txBody>
      </p:sp>
    </p:spTree>
    <p:extLst>
      <p:ext uri="{BB962C8B-B14F-4D97-AF65-F5344CB8AC3E}">
        <p14:creationId xmlns:p14="http://schemas.microsoft.com/office/powerpoint/2010/main" val="261020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fontScale="92500" lnSpcReduction="20000"/>
          </a:bodyPr>
          <a:lstStyle/>
          <a:p>
            <a:r>
              <a:rPr lang="en-US" altLang="zh-CN" sz="2000" dirty="0"/>
              <a:t>Figure 1 is </a:t>
            </a:r>
            <a:r>
              <a:rPr lang="en-US" altLang="zh-CN" sz="2000" kern="800" dirty="0">
                <a:effectLst/>
                <a:latin typeface="Times New Roman" panose="02020603050405020304" pitchFamily="18" charset="0"/>
                <a:ea typeface="宋体" panose="02010600030101010101" pitchFamily="2" charset="-122"/>
              </a:rPr>
              <a:t>the Dalian Coherent Light Source</a:t>
            </a:r>
            <a:r>
              <a:rPr lang="zh-CN" altLang="en-US" sz="2000" kern="800" dirty="0">
                <a:effectLst/>
                <a:latin typeface="Times New Roman" panose="02020603050405020304" pitchFamily="18" charset="0"/>
                <a:ea typeface="宋体" panose="02010600030101010101" pitchFamily="2" charset="-122"/>
              </a:rPr>
              <a:t>，</a:t>
            </a:r>
            <a:r>
              <a:rPr lang="en-US" altLang="zh-CN" sz="2000" kern="800" dirty="0">
                <a:effectLst/>
                <a:latin typeface="Times New Roman" panose="02020603050405020304" pitchFamily="18" charset="0"/>
                <a:ea typeface="宋体" panose="02010600030101010101" pitchFamily="2" charset="-122"/>
              </a:rPr>
              <a:t>and In the pulse operation process of it</a:t>
            </a:r>
            <a:r>
              <a:rPr lang="zh-CN" altLang="en-US" sz="2000" kern="800" dirty="0">
                <a:effectLst/>
                <a:latin typeface="Times New Roman" panose="02020603050405020304" pitchFamily="18" charset="0"/>
                <a:ea typeface="宋体" panose="02010600030101010101" pitchFamily="2" charset="-122"/>
              </a:rPr>
              <a:t>，</a:t>
            </a:r>
            <a:r>
              <a:rPr lang="en-US" altLang="zh-CN" sz="2000" kern="800" dirty="0">
                <a:effectLst/>
                <a:latin typeface="Times New Roman" panose="02020603050405020304" pitchFamily="18" charset="0"/>
                <a:ea typeface="宋体" panose="02010600030101010101" pitchFamily="2" charset="-122"/>
              </a:rPr>
              <a:t>the klystron plays an important role in the microwave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800" dirty="0">
                <a:effectLst/>
                <a:latin typeface="Times New Roman" panose="02020603050405020304" pitchFamily="18" charset="0"/>
                <a:ea typeface="宋体" panose="02010600030101010101" pitchFamily="2" charset="-122"/>
              </a:rPr>
              <a:t>During operation in DCLS</a:t>
            </a:r>
            <a:r>
              <a:rPr lang="en-US" altLang="zh-CN" sz="2000" kern="800" dirty="0">
                <a:latin typeface="Times New Roman" panose="02020603050405020304" pitchFamily="18" charset="0"/>
                <a:ea typeface="宋体" panose="02010600030101010101" pitchFamily="2" charset="-122"/>
              </a:rPr>
              <a:t>,</a:t>
            </a:r>
            <a:r>
              <a:rPr lang="zh-CN" altLang="en-US" sz="2000" kern="800" dirty="0">
                <a:latin typeface="Times New Roman" panose="02020603050405020304" pitchFamily="18" charset="0"/>
                <a:ea typeface="宋体" panose="02010600030101010101" pitchFamily="2" charset="-122"/>
              </a:rPr>
              <a:t> </a:t>
            </a:r>
            <a:r>
              <a:rPr lang="en-US" altLang="zh-CN" sz="2000" kern="800" dirty="0">
                <a:effectLst/>
                <a:latin typeface="Times New Roman" panose="02020603050405020304" pitchFamily="18" charset="0"/>
                <a:ea typeface="宋体" panose="02010600030101010101" pitchFamily="2" charset="-122"/>
              </a:rPr>
              <a:t>we found that there is obvious jitter between adjacent microwaves output by klystron.</a:t>
            </a:r>
            <a:r>
              <a:rPr lang="en-US" altLang="zh-CN" sz="2000" kern="100" dirty="0">
                <a:effectLst/>
                <a:latin typeface="Times New Roman" panose="02020603050405020304" pitchFamily="18" charset="0"/>
                <a:ea typeface="宋体" panose="02010600030101010101" pitchFamily="2"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kern="1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t>Figure 2 shows the </a:t>
            </a:r>
            <a:r>
              <a:rPr lang="en-US" altLang="zh-CN" sz="2000" kern="800" dirty="0">
                <a:latin typeface="Times New Roman" panose="02020603050405020304" pitchFamily="18" charset="0"/>
                <a:ea typeface="宋体" panose="02010600030101010101" pitchFamily="2" charset="-122"/>
              </a:rPr>
              <a:t>J</a:t>
            </a:r>
            <a:r>
              <a:rPr lang="en-US" altLang="zh-CN" sz="2000" kern="800" dirty="0">
                <a:effectLst/>
                <a:latin typeface="Times New Roman" panose="02020603050405020304" pitchFamily="18" charset="0"/>
                <a:ea typeface="宋体" panose="02010600030101010101" pitchFamily="2" charset="-122"/>
              </a:rPr>
              <a:t>itter between adjacent microwaves</a:t>
            </a:r>
            <a:r>
              <a:rPr lang="en-US" altLang="zh-CN" sz="2000" dirty="0"/>
              <a:t> .</a:t>
            </a:r>
          </a:p>
          <a:p>
            <a:r>
              <a:rPr lang="en-US" altLang="zh-CN" sz="2000" dirty="0"/>
              <a:t>This result the Amplitude and phase bad stability of </a:t>
            </a:r>
            <a:r>
              <a:rPr lang="en-US" altLang="zh-CN" sz="2000" kern="800" dirty="0">
                <a:effectLst/>
                <a:latin typeface="Times New Roman" panose="02020603050405020304" pitchFamily="18" charset="0"/>
                <a:ea typeface="宋体" panose="02010600030101010101" pitchFamily="2" charset="-122"/>
              </a:rPr>
              <a:t>klystron</a:t>
            </a:r>
            <a:r>
              <a:rPr lang="en-US" altLang="zh-CN" sz="2000" dirty="0"/>
              <a:t> output microwave, which is 0.11%/0.2 degrees.</a:t>
            </a:r>
          </a:p>
          <a:p>
            <a:endParaRPr lang="en-US" altLang="zh-CN" sz="2000" dirty="0"/>
          </a:p>
          <a:p>
            <a:r>
              <a:rPr lang="en-US" altLang="zh-CN" sz="2000" kern="800" dirty="0">
                <a:effectLst/>
                <a:latin typeface="Times New Roman" panose="02020603050405020304" pitchFamily="18" charset="0"/>
                <a:ea typeface="宋体" panose="02010600030101010101" pitchFamily="2" charset="-122"/>
              </a:rPr>
              <a:t>Our intention is to find a  kind of feed-forward algorithm, by which we can reduce the jitter within the pulse</a:t>
            </a:r>
          </a:p>
          <a:p>
            <a:r>
              <a:rPr lang="en-US" altLang="zh-CN" sz="2000" kern="800" dirty="0">
                <a:effectLst/>
                <a:latin typeface="Times New Roman" panose="02020603050405020304" pitchFamily="18" charset="0"/>
                <a:ea typeface="+mn-ea"/>
              </a:rPr>
              <a:t>just like Figure3. </a:t>
            </a:r>
            <a:r>
              <a:rPr lang="en-US" altLang="zh-CN" sz="2000" kern="800" dirty="0">
                <a:effectLst/>
                <a:latin typeface="Times New Roman" panose="02020603050405020304" pitchFamily="18" charset="0"/>
                <a:ea typeface="宋体" panose="02010600030101010101" pitchFamily="2" charset="-122"/>
              </a:rPr>
              <a:t>so we</a:t>
            </a:r>
            <a:r>
              <a:rPr lang="zh-CN" altLang="en-US" sz="2000" kern="800" dirty="0">
                <a:effectLst/>
                <a:latin typeface="Times New Roman" panose="02020603050405020304" pitchFamily="18" charset="0"/>
                <a:ea typeface="宋体" panose="02010600030101010101" pitchFamily="2" charset="-122"/>
              </a:rPr>
              <a:t> </a:t>
            </a:r>
            <a:r>
              <a:rPr lang="en-US" altLang="zh-CN" sz="2000" kern="800" dirty="0">
                <a:effectLst/>
                <a:latin typeface="Times New Roman" panose="02020603050405020304" pitchFamily="18" charset="0"/>
                <a:ea typeface="宋体" panose="02010600030101010101" pitchFamily="2" charset="-122"/>
              </a:rPr>
              <a:t>can</a:t>
            </a:r>
            <a:r>
              <a:rPr lang="zh-CN" altLang="en-US" sz="2000" kern="800" dirty="0">
                <a:effectLst/>
                <a:latin typeface="Times New Roman" panose="02020603050405020304" pitchFamily="18" charset="0"/>
                <a:ea typeface="宋体" panose="02010600030101010101" pitchFamily="2" charset="-122"/>
              </a:rPr>
              <a:t> </a:t>
            </a:r>
            <a:r>
              <a:rPr lang="en-US" altLang="zh-CN" sz="2000" kern="800" dirty="0">
                <a:effectLst/>
                <a:latin typeface="Times New Roman" panose="02020603050405020304" pitchFamily="18" charset="0"/>
                <a:ea typeface="宋体" panose="02010600030101010101" pitchFamily="2" charset="-122"/>
              </a:rPr>
              <a:t>improve the </a:t>
            </a:r>
            <a:r>
              <a:rPr lang="en-US" altLang="zh-CN" sz="2000" dirty="0"/>
              <a:t>stability.</a:t>
            </a:r>
            <a:r>
              <a:rPr lang="en-US" altLang="zh-CN" sz="2000" kern="800" dirty="0">
                <a:effectLst/>
                <a:latin typeface="Times New Roman" panose="02020603050405020304" pitchFamily="18" charset="0"/>
                <a:ea typeface="+mn-ea"/>
              </a:rPr>
              <a:t> </a:t>
            </a:r>
            <a:endParaRPr lang="en-US" altLang="zh-CN" sz="2000" kern="800" dirty="0">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fld id="{15D6F48C-865A-4D7D-9D45-4F7F897CBAC3}" type="slidenum">
              <a:rPr lang="zh-CN" altLang="en-US" smtClean="0"/>
              <a:t>3</a:t>
            </a:fld>
            <a:endParaRPr lang="zh-CN" altLang="en-US"/>
          </a:p>
        </p:txBody>
      </p:sp>
    </p:spTree>
    <p:extLst>
      <p:ext uri="{BB962C8B-B14F-4D97-AF65-F5344CB8AC3E}">
        <p14:creationId xmlns:p14="http://schemas.microsoft.com/office/powerpoint/2010/main" val="86989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Then, We built the </a:t>
            </a:r>
            <a:r>
              <a:rPr lang="en-US" altLang="zh-CN" b="1" kern="100" dirty="0">
                <a:effectLst/>
                <a:latin typeface="Times New Roman" panose="02020603050405020304" pitchFamily="18" charset="0"/>
                <a:ea typeface="宋体" panose="02010600030101010101" pitchFamily="2" charset="-122"/>
              </a:rPr>
              <a:t>Klystron small-scale linear and amplitude phase jump model.</a:t>
            </a:r>
          </a:p>
          <a:p>
            <a:endParaRPr lang="en-US" altLang="zh-CN" b="1" kern="100" dirty="0">
              <a:effectLst/>
              <a:latin typeface="Times New Roman" panose="02020603050405020304" pitchFamily="18" charset="0"/>
              <a:ea typeface="宋体" panose="02010600030101010101" pitchFamily="2" charset="-122"/>
            </a:endParaRPr>
          </a:p>
          <a:p>
            <a:r>
              <a:rPr lang="en-US" altLang="zh-CN" b="1" kern="100" dirty="0">
                <a:effectLst/>
                <a:latin typeface="Times New Roman" panose="02020603050405020304" pitchFamily="18" charset="0"/>
                <a:ea typeface="宋体" panose="02010600030101010101" pitchFamily="2" charset="-122"/>
              </a:rPr>
              <a:t>Those</a:t>
            </a:r>
            <a:r>
              <a:rPr lang="zh-CN" altLang="en-US" b="1" kern="100" dirty="0">
                <a:effectLst/>
                <a:latin typeface="Times New Roman" panose="02020603050405020304" pitchFamily="18" charset="0"/>
                <a:ea typeface="宋体" panose="02010600030101010101" pitchFamily="2" charset="-122"/>
              </a:rPr>
              <a:t> </a:t>
            </a:r>
            <a:r>
              <a:rPr lang="en-US" altLang="zh-CN" b="1" kern="100" dirty="0">
                <a:effectLst/>
                <a:latin typeface="Times New Roman" panose="02020603050405020304" pitchFamily="18" charset="0"/>
                <a:ea typeface="宋体" panose="02010600030101010101" pitchFamily="2" charset="-122"/>
              </a:rPr>
              <a:t>pictures show the Model building. From </a:t>
            </a:r>
            <a:r>
              <a:rPr lang="en-US" altLang="zh-CN" kern="800" dirty="0">
                <a:effectLst/>
                <a:latin typeface="Times New Roman" panose="02020603050405020304" pitchFamily="18" charset="0"/>
                <a:ea typeface="宋体" panose="02010600030101010101" pitchFamily="2" charset="-122"/>
              </a:rPr>
              <a:t>Physical process to our </a:t>
            </a:r>
            <a:r>
              <a:rPr lang="en-US" altLang="zh-CN" kern="800" dirty="0">
                <a:latin typeface="Times New Roman" panose="02020603050405020304" pitchFamily="18" charset="0"/>
                <a:ea typeface="宋体" panose="02010600030101010101" pitchFamily="2" charset="-122"/>
              </a:rPr>
              <a:t>Abstract model ,and then to the mathematical expression.</a:t>
            </a:r>
          </a:p>
          <a:p>
            <a:endParaRPr lang="en-US" altLang="zh-CN" kern="800" dirty="0">
              <a:latin typeface="Times New Roman" panose="02020603050405020304" pitchFamily="18" charset="0"/>
              <a:ea typeface="宋体" panose="02010600030101010101" pitchFamily="2" charset="-122"/>
            </a:endParaRPr>
          </a:p>
          <a:p>
            <a:r>
              <a:rPr lang="en-US" altLang="zh-CN" b="1" kern="100" dirty="0">
                <a:effectLst/>
                <a:latin typeface="Times New Roman" panose="02020603050405020304" pitchFamily="18" charset="0"/>
                <a:ea typeface="宋体" panose="02010600030101010101" pitchFamily="2" charset="-122"/>
              </a:rPr>
              <a:t>Figure 1 shows the physic </a:t>
            </a:r>
            <a:r>
              <a:rPr lang="en-US" altLang="zh-CN" b="1" kern="100" dirty="0" err="1">
                <a:effectLst/>
                <a:latin typeface="Times New Roman" panose="02020603050405020304" pitchFamily="18" charset="0"/>
                <a:ea typeface="宋体" panose="02010600030101010101" pitchFamily="2" charset="-122"/>
              </a:rPr>
              <a:t>messsare</a:t>
            </a:r>
            <a:r>
              <a:rPr lang="en-US" altLang="zh-CN" b="1" kern="100" dirty="0">
                <a:effectLst/>
                <a:latin typeface="Times New Roman" panose="02020603050405020304" pitchFamily="18" charset="0"/>
                <a:ea typeface="宋体" panose="02010600030101010101" pitchFamily="2" charset="-122"/>
              </a:rPr>
              <a:t> loop . user set the value , through controller, DAC </a:t>
            </a:r>
            <a:r>
              <a:rPr lang="en-US" altLang="zh-CN" b="1" kern="100" dirty="0" err="1">
                <a:effectLst/>
                <a:latin typeface="Times New Roman" panose="02020603050405020304" pitchFamily="18" charset="0"/>
                <a:ea typeface="宋体" panose="02010600030101010101" pitchFamily="2" charset="-122"/>
              </a:rPr>
              <a:t>vm</a:t>
            </a:r>
            <a:r>
              <a:rPr lang="en-US" altLang="zh-CN" b="1" kern="100" dirty="0">
                <a:effectLst/>
                <a:latin typeface="Times New Roman" panose="02020603050405020304" pitchFamily="18" charset="0"/>
                <a:ea typeface="宋体" panose="02010600030101010101" pitchFamily="2" charset="-122"/>
              </a:rPr>
              <a:t> </a:t>
            </a:r>
            <a:r>
              <a:rPr lang="en-US" altLang="zh-CN" b="1" kern="100" dirty="0" err="1">
                <a:effectLst/>
                <a:latin typeface="Times New Roman" panose="02020603050405020304" pitchFamily="18" charset="0"/>
                <a:ea typeface="宋体" panose="02010600030101010101" pitchFamily="2" charset="-122"/>
              </a:rPr>
              <a:t>ssa</a:t>
            </a:r>
            <a:r>
              <a:rPr lang="en-US" altLang="zh-CN" b="1" kern="100" dirty="0">
                <a:effectLst/>
                <a:latin typeface="Times New Roman" panose="02020603050405020304" pitchFamily="18" charset="0"/>
                <a:ea typeface="宋体" panose="02010600030101010101" pitchFamily="2" charset="-122"/>
              </a:rPr>
              <a:t> </a:t>
            </a:r>
            <a:r>
              <a:rPr lang="en-US" altLang="zh-CN" b="1" kern="100" dirty="0" err="1">
                <a:effectLst/>
                <a:latin typeface="Times New Roman" panose="02020603050405020304" pitchFamily="18" charset="0"/>
                <a:ea typeface="宋体" panose="02010600030101010101" pitchFamily="2" charset="-122"/>
              </a:rPr>
              <a:t>kly</a:t>
            </a:r>
            <a:r>
              <a:rPr lang="en-US" altLang="zh-CN" b="1" kern="100" dirty="0">
                <a:effectLst/>
                <a:latin typeface="Times New Roman" panose="02020603050405020304" pitchFamily="18" charset="0"/>
                <a:ea typeface="宋体" panose="02010600030101010101" pitchFamily="2" charset="-122"/>
              </a:rPr>
              <a:t> and then get the </a:t>
            </a:r>
            <a:r>
              <a:rPr lang="en-US" altLang="zh-CN" b="1" kern="100" dirty="0" err="1">
                <a:effectLst/>
                <a:latin typeface="Times New Roman" panose="02020603050405020304" pitchFamily="18" charset="0"/>
                <a:ea typeface="宋体" panose="02010600030101010101" pitchFamily="2" charset="-122"/>
              </a:rPr>
              <a:t>messared</a:t>
            </a:r>
            <a:r>
              <a:rPr lang="en-US" altLang="zh-CN" b="1" kern="100" dirty="0">
                <a:effectLst/>
                <a:latin typeface="Times New Roman" panose="02020603050405020304" pitchFamily="18" charset="0"/>
                <a:ea typeface="宋体" panose="02010600030101010101" pitchFamily="2" charset="-122"/>
              </a:rPr>
              <a:t> value.</a:t>
            </a:r>
          </a:p>
          <a:p>
            <a:endParaRPr lang="en-US" altLang="zh-CN" b="1" kern="100" dirty="0">
              <a:effectLst/>
              <a:latin typeface="Times New Roman" panose="02020603050405020304" pitchFamily="18" charset="0"/>
              <a:ea typeface="宋体" panose="02010600030101010101" pitchFamily="2" charset="-122"/>
            </a:endParaRPr>
          </a:p>
          <a:p>
            <a:r>
              <a:rPr lang="en-GB" altLang="zh-CN" sz="1800" kern="800" dirty="0">
                <a:effectLst/>
                <a:latin typeface="Times" panose="02020603050405020304" pitchFamily="18" charset="0"/>
                <a:ea typeface="Times New Roman" panose="02020603050405020304" pitchFamily="18" charset="0"/>
                <a:cs typeface="Times New Roman" panose="02020603050405020304" pitchFamily="18" charset="0"/>
              </a:rPr>
              <a:t>The klystron normalized input and output curve is shown in Figure 2 , WE define </a:t>
            </a:r>
            <a:r>
              <a:rPr lang="en-GB" altLang="zh-CN" sz="1800" kern="800" dirty="0" err="1">
                <a:effectLst/>
                <a:latin typeface="Times" panose="02020603050405020304" pitchFamily="18" charset="0"/>
                <a:ea typeface="Times New Roman" panose="02020603050405020304" pitchFamily="18" charset="0"/>
                <a:cs typeface="Times New Roman" panose="02020603050405020304" pitchFamily="18" charset="0"/>
              </a:rPr>
              <a:t>kgain</a:t>
            </a:r>
            <a:r>
              <a:rPr lang="en-GB" altLang="zh-CN" sz="1800" kern="800" dirty="0">
                <a:effectLst/>
                <a:latin typeface="Times" panose="02020603050405020304" pitchFamily="18" charset="0"/>
                <a:ea typeface="Times New Roman" panose="02020603050405020304" pitchFamily="18" charset="0"/>
                <a:cs typeface="Times New Roman" panose="02020603050405020304" pitchFamily="18" charset="0"/>
              </a:rPr>
              <a:t> is equal to </a:t>
            </a:r>
            <a:r>
              <a:rPr lang="en-GB" altLang="zh-CN" sz="1800" kern="800" dirty="0" err="1">
                <a:effectLst/>
                <a:latin typeface="Times" panose="02020603050405020304" pitchFamily="18" charset="0"/>
                <a:ea typeface="Times New Roman" panose="02020603050405020304" pitchFamily="18" charset="0"/>
                <a:cs typeface="Times New Roman" panose="02020603050405020304" pitchFamily="18" charset="0"/>
              </a:rPr>
              <a:t>derlt</a:t>
            </a:r>
            <a:r>
              <a:rPr lang="en-GB" altLang="zh-CN" sz="1800" kern="800" dirty="0">
                <a:effectLst/>
                <a:latin typeface="Times" panose="02020603050405020304" pitchFamily="18" charset="0"/>
                <a:ea typeface="Times New Roman" panose="02020603050405020304" pitchFamily="18" charset="0"/>
                <a:cs typeface="Times New Roman" panose="02020603050405020304" pitchFamily="18" charset="0"/>
              </a:rPr>
              <a:t> AOUT </a:t>
            </a:r>
            <a:r>
              <a:rPr lang="en-GB" altLang="zh-CN" sz="1800" kern="800" dirty="0" err="1">
                <a:effectLst/>
                <a:latin typeface="Times" panose="02020603050405020304" pitchFamily="18" charset="0"/>
                <a:ea typeface="Times New Roman" panose="02020603050405020304" pitchFamily="18" charset="0"/>
                <a:cs typeface="Times New Roman" panose="02020603050405020304" pitchFamily="18" charset="0"/>
              </a:rPr>
              <a:t>devided</a:t>
            </a:r>
            <a:r>
              <a:rPr lang="en-GB" altLang="zh-CN" sz="1800" kern="800" dirty="0">
                <a:effectLst/>
                <a:latin typeface="Times" panose="02020603050405020304" pitchFamily="18" charset="0"/>
                <a:ea typeface="Times New Roman" panose="02020603050405020304" pitchFamily="18" charset="0"/>
                <a:cs typeface="Times New Roman" panose="02020603050405020304" pitchFamily="18" charset="0"/>
              </a:rPr>
              <a:t> by </a:t>
            </a:r>
            <a:r>
              <a:rPr lang="en-GB" altLang="zh-CN" sz="1800" kern="800" dirty="0" err="1">
                <a:effectLst/>
                <a:latin typeface="Times" panose="02020603050405020304" pitchFamily="18" charset="0"/>
                <a:ea typeface="Times New Roman" panose="02020603050405020304" pitchFamily="18" charset="0"/>
                <a:cs typeface="Times New Roman" panose="02020603050405020304" pitchFamily="18" charset="0"/>
              </a:rPr>
              <a:t>derlt</a:t>
            </a:r>
            <a:r>
              <a:rPr lang="en-GB" altLang="zh-CN" sz="1800" kern="800" dirty="0">
                <a:effectLst/>
                <a:latin typeface="Times" panose="02020603050405020304" pitchFamily="18" charset="0"/>
                <a:ea typeface="Times New Roman" panose="02020603050405020304" pitchFamily="18" charset="0"/>
                <a:cs typeface="Times New Roman" panose="02020603050405020304" pitchFamily="18" charset="0"/>
              </a:rPr>
              <a:t> AIN </a:t>
            </a:r>
          </a:p>
          <a:p>
            <a:endParaRPr lang="en-GB" altLang="zh-CN" sz="1800" kern="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800" dirty="0">
                <a:latin typeface="Times New Roman" panose="02020603050405020304" pitchFamily="18" charset="0"/>
                <a:ea typeface="宋体" panose="02010600030101010101" pitchFamily="2" charset="-122"/>
              </a:rPr>
              <a:t>F</a:t>
            </a:r>
            <a:r>
              <a:rPr lang="en-US" altLang="zh-CN" sz="1200" kern="800" dirty="0">
                <a:effectLst/>
                <a:latin typeface="Times New Roman" panose="02020603050405020304" pitchFamily="18" charset="0"/>
                <a:ea typeface="宋体" panose="02010600030101010101" pitchFamily="2" charset="-122"/>
              </a:rPr>
              <a:t>igure3 is The abstract model of the entire loop physical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800" dirty="0">
                <a:latin typeface="Times New Roman" panose="02020603050405020304" pitchFamily="18" charset="0"/>
                <a:ea typeface="宋体" panose="02010600030101010101" pitchFamily="2" charset="-122"/>
              </a:rPr>
              <a:t>And then we get </a:t>
            </a:r>
            <a:r>
              <a:rPr lang="en-US" altLang="zh-CN" sz="1200" kern="800" dirty="0">
                <a:effectLst/>
                <a:latin typeface="Times New Roman" panose="02020603050405020304" pitchFamily="18" charset="0"/>
                <a:ea typeface="宋体" panose="02010600030101010101" pitchFamily="2" charset="-122"/>
              </a:rPr>
              <a:t>The mathematical expression of our abstract model like </a:t>
            </a:r>
            <a:r>
              <a:rPr lang="en-US" altLang="zh-CN" sz="1200" kern="800" dirty="0">
                <a:latin typeface="Times New Roman" panose="02020603050405020304" pitchFamily="18" charset="0"/>
                <a:ea typeface="宋体" panose="02010600030101010101" pitchFamily="2" charset="-122"/>
              </a:rPr>
              <a:t>F</a:t>
            </a:r>
            <a:r>
              <a:rPr lang="en-US" altLang="zh-CN" sz="1200" kern="800" dirty="0">
                <a:effectLst/>
                <a:latin typeface="Times New Roman" panose="02020603050405020304" pitchFamily="18" charset="0"/>
                <a:ea typeface="宋体" panose="02010600030101010101" pitchFamily="2" charset="-122"/>
              </a:rPr>
              <a:t>igure4.</a:t>
            </a:r>
            <a:endParaRPr lang="zh-CN"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p>
          <a:p>
            <a:endParaRPr lang="en-US" altLang="zh-CN" b="1" kern="100" dirty="0">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fld id="{15D6F48C-865A-4D7D-9D45-4F7F897CBAC3}" type="slidenum">
              <a:rPr lang="zh-CN" altLang="en-US" smtClean="0"/>
              <a:t>4</a:t>
            </a:fld>
            <a:endParaRPr lang="zh-CN" altLang="en-US"/>
          </a:p>
        </p:txBody>
      </p:sp>
    </p:spTree>
    <p:extLst>
      <p:ext uri="{BB962C8B-B14F-4D97-AF65-F5344CB8AC3E}">
        <p14:creationId xmlns:p14="http://schemas.microsoft.com/office/powerpoint/2010/main" val="86558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800" dirty="0">
                <a:effectLst/>
                <a:latin typeface="Times New Roman" panose="02020603050405020304" pitchFamily="18" charset="0"/>
                <a:ea typeface="宋体" panose="02010600030101010101" pitchFamily="2" charset="-122"/>
              </a:rPr>
              <a:t>To solve the problem of jitter in our model, we designed an </a:t>
            </a:r>
            <a:r>
              <a:rPr lang="en-US" altLang="zh-CN" sz="1200" b="1" kern="800" dirty="0">
                <a:effectLst/>
                <a:latin typeface="Times New Roman" panose="02020603050405020304" pitchFamily="18" charset="0"/>
                <a:ea typeface="宋体" panose="02010600030101010101" pitchFamily="2" charset="-122"/>
              </a:rPr>
              <a:t>intra pulse feedforward algorithm. </a:t>
            </a:r>
            <a:endParaRPr lang="zh-CN" altLang="en-US" b="1" kern="800" dirty="0">
              <a:latin typeface="Times New Roman" panose="02020603050405020304" pitchFamily="18" charset="0"/>
              <a:ea typeface="宋体" panose="02010600030101010101" pitchFamily="2" charset="-122"/>
            </a:endParaRPr>
          </a:p>
          <a:p>
            <a:pPr marL="342900" indent="-342900">
              <a:lnSpc>
                <a:spcPct val="150000"/>
              </a:lnSpc>
              <a:buFont typeface="+mj-lt"/>
              <a:buAutoNum type="arabicPeriod"/>
            </a:pP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Get </a:t>
            </a:r>
            <a:r>
              <a:rPr lang="en-US" altLang="zh-CN" b="1" dirty="0">
                <a:effectLst/>
                <a:latin typeface="Times New Roman" panose="02020603050405020304" pitchFamily="18" charset="0"/>
                <a:ea typeface="宋体" panose="02010600030101010101" pitchFamily="2" charset="-122"/>
                <a:cs typeface="Times New Roman" panose="02020603050405020304" pitchFamily="18" charset="0"/>
              </a:rPr>
              <a:t>the difference</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 between the measured value and the expected value.</a:t>
            </a:r>
          </a:p>
          <a:p>
            <a:pPr marL="342900" indent="-342900">
              <a:lnSpc>
                <a:spcPct val="150000"/>
              </a:lnSpc>
              <a:buFont typeface="+mj-lt"/>
              <a:buAutoNum type="arabicPeriod"/>
            </a:pPr>
            <a:r>
              <a:rPr lang="en-US" altLang="zh-CN" b="1" dirty="0">
                <a:latin typeface="Times New Roman" panose="02020603050405020304" pitchFamily="18" charset="0"/>
                <a:cs typeface="Times New Roman" panose="02020603050405020304" pitchFamily="18" charset="0"/>
              </a:rPr>
              <a:t>Inverse transformation </a:t>
            </a:r>
            <a:r>
              <a:rPr lang="en-US" altLang="zh-CN" dirty="0">
                <a:latin typeface="Times New Roman" panose="02020603050405020304" pitchFamily="18" charset="0"/>
                <a:cs typeface="Times New Roman" panose="02020603050405020304" pitchFamily="18" charset="0"/>
              </a:rPr>
              <a:t>of </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klystron small-scale linear and amplitude phase jump model.</a:t>
            </a:r>
          </a:p>
          <a:p>
            <a:pPr marL="342900" indent="-342900">
              <a:lnSpc>
                <a:spcPct val="150000"/>
              </a:lnSpc>
              <a:buFont typeface="+mj-lt"/>
              <a:buAutoNum type="arabicPeriod"/>
            </a:pPr>
            <a:r>
              <a:rPr lang="nb-NO" altLang="zh-CN" b="1" dirty="0">
                <a:latin typeface="Times New Roman" panose="02020603050405020304" pitchFamily="18" charset="0"/>
                <a:cs typeface="Times New Roman" panose="02020603050405020304" pitchFamily="18" charset="0"/>
              </a:rPr>
              <a:t>Compensate</a:t>
            </a:r>
            <a:r>
              <a:rPr lang="nb-NO" altLang="zh-CN" dirty="0">
                <a:latin typeface="Times New Roman" panose="02020603050405020304" pitchFamily="18" charset="0"/>
                <a:cs typeface="Times New Roman" panose="02020603050405020304" pitchFamily="18" charset="0"/>
              </a:rPr>
              <a:t> for user input values.</a:t>
            </a:r>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5D6F48C-865A-4D7D-9D45-4F7F897CBAC3}" type="slidenum">
              <a:rPr lang="zh-CN" altLang="en-US" smtClean="0"/>
              <a:t>5</a:t>
            </a:fld>
            <a:endParaRPr lang="zh-CN" altLang="en-US"/>
          </a:p>
        </p:txBody>
      </p:sp>
    </p:spTree>
    <p:extLst>
      <p:ext uri="{BB962C8B-B14F-4D97-AF65-F5344CB8AC3E}">
        <p14:creationId xmlns:p14="http://schemas.microsoft.com/office/powerpoint/2010/main" val="366676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800" dirty="0">
                    <a:effectLst/>
                    <a:latin typeface="Times New Roman" panose="02020603050405020304" pitchFamily="18" charset="0"/>
                    <a:ea typeface="宋体" panose="02010600030101010101" pitchFamily="2" charset="-122"/>
                  </a:rPr>
                  <a:t>According to our model and algorithm, to suppress the jitter, it is necessary to measure the loop phase shift</a:t>
                </a:r>
                <a:r>
                  <a:rPr lang="en-US" altLang="zh-CN" kern="800" dirty="0">
                    <a:latin typeface="Times New Roman" panose="02020603050405020304" pitchFamily="18" charset="0"/>
                    <a:ea typeface="宋体" panose="02010600030101010101" pitchFamily="2" charset="-122"/>
                  </a:rPr>
                  <a:t>(</a:t>
                </a:r>
                <a14:m>
                  <m:oMath xmlns:m="http://schemas.openxmlformats.org/officeDocument/2006/math">
                    <m:r>
                      <a:rPr lang="zh-CN" altLang="en-US" i="1" kern="800" smtClean="0">
                        <a:latin typeface="Cambria Math" panose="02040503050406030204" pitchFamily="18" charset="0"/>
                        <a:ea typeface="宋体" panose="02010600030101010101" pitchFamily="2" charset="-122"/>
                      </a:rPr>
                      <m:t>𝜃</m:t>
                    </m:r>
                  </m:oMath>
                </a14:m>
                <a:r>
                  <a:rPr lang="en-US" altLang="zh-CN" kern="800" dirty="0">
                    <a:latin typeface="Times New Roman" panose="02020603050405020304" pitchFamily="18" charset="0"/>
                    <a:ea typeface="宋体" panose="02010600030101010101" pitchFamily="2" charset="-122"/>
                  </a:rPr>
                  <a:t>),</a:t>
                </a:r>
                <a:r>
                  <a:rPr lang="en-US" altLang="zh-CN" sz="1200" kern="800" dirty="0">
                    <a:effectLst/>
                    <a:latin typeface="Times New Roman" panose="02020603050405020304" pitchFamily="18" charset="0"/>
                    <a:ea typeface="宋体" panose="02010600030101010101" pitchFamily="2" charset="-122"/>
                  </a:rPr>
                  <a:t> loop gain(</a:t>
                </a:r>
                <a14:m>
                  <m:oMath xmlns:m="http://schemas.openxmlformats.org/officeDocument/2006/math">
                    <m:r>
                      <a:rPr lang="en-US" altLang="zh-CN" sz="1200" i="1" kern="800" dirty="0" smtClean="0">
                        <a:effectLst/>
                        <a:latin typeface="Cambria Math" panose="02040503050406030204" pitchFamily="18" charset="0"/>
                        <a:ea typeface="宋体" panose="02010600030101010101" pitchFamily="2" charset="-122"/>
                      </a:rPr>
                      <m:t>𝑠𝑔𝑎𝑖𝑛</m:t>
                    </m:r>
                  </m:oMath>
                </a14:m>
                <a:r>
                  <a:rPr lang="en-US" altLang="zh-CN" sz="1200" kern="800" dirty="0">
                    <a:effectLst/>
                    <a:latin typeface="Times New Roman" panose="02020603050405020304" pitchFamily="18" charset="0"/>
                    <a:ea typeface="宋体" panose="02010600030101010101" pitchFamily="2" charset="-122"/>
                  </a:rPr>
                  <a:t>) and </a:t>
                </a:r>
                <a14:m>
                  <m:oMath xmlns:m="http://schemas.openxmlformats.org/officeDocument/2006/math">
                    <m:r>
                      <a:rPr lang="en-US" altLang="zh-CN" sz="1200" i="1" kern="800" dirty="0" smtClean="0">
                        <a:effectLst/>
                        <a:latin typeface="Cambria Math" panose="02040503050406030204" pitchFamily="18" charset="0"/>
                        <a:ea typeface="宋体" panose="02010600030101010101" pitchFamily="2" charset="-122"/>
                      </a:rPr>
                      <m:t>𝑘𝑔𝑎𝑖𝑛</m:t>
                    </m:r>
                  </m:oMath>
                </a14:m>
                <a:r>
                  <a:rPr lang="en-US" altLang="zh-CN" sz="1200" kern="800" dirty="0">
                    <a:effectLst/>
                    <a:latin typeface="Times New Roman" panose="02020603050405020304" pitchFamily="18" charset="0"/>
                    <a:ea typeface="宋体" panose="02010600030101010101" pitchFamily="2" charset="-122"/>
                  </a:rPr>
                  <a:t> parameters. </a:t>
                </a:r>
                <a:endParaRPr lang="zh-CN" altLang="en-US" b="1" kern="800" dirty="0">
                  <a:latin typeface="Times New Roman" panose="02020603050405020304" pitchFamily="18" charset="0"/>
                  <a:ea typeface="宋体" panose="02010600030101010101" pitchFamily="2" charset="-122"/>
                </a:endParaRPr>
              </a:p>
              <a:p>
                <a:endParaRPr lang="en-US" altLang="zh-CN" dirty="0"/>
              </a:p>
              <a:p>
                <a:r>
                  <a:rPr lang="en-US" altLang="zh-CN" dirty="0">
                    <a:effectLst/>
                    <a:latin typeface="Times New Roman" panose="02020603050405020304" pitchFamily="18" charset="0"/>
                  </a:rPr>
                  <a:t>By fitting multiple sets of measured values and solving those matrix, </a:t>
                </a:r>
                <a:r>
                  <a:rPr lang="en-US" altLang="zh-CN" sz="1200" kern="800" dirty="0">
                    <a:effectLst/>
                    <a:latin typeface="Times New Roman" panose="02020603050405020304" pitchFamily="18" charset="0"/>
                    <a:ea typeface="宋体" panose="02010600030101010101" pitchFamily="2" charset="-122"/>
                  </a:rPr>
                  <a:t>the loop phase shift</a:t>
                </a:r>
                <a:r>
                  <a:rPr lang="en-US" altLang="zh-CN" kern="800" dirty="0">
                    <a:latin typeface="Times New Roman" panose="02020603050405020304" pitchFamily="18" charset="0"/>
                    <a:ea typeface="宋体" panose="02010600030101010101" pitchFamily="2" charset="-122"/>
                  </a:rPr>
                  <a:t>(</a:t>
                </a:r>
                <a14:m>
                  <m:oMath xmlns:m="http://schemas.openxmlformats.org/officeDocument/2006/math">
                    <m:r>
                      <a:rPr lang="zh-CN" altLang="en-US" i="1" kern="800" smtClean="0">
                        <a:latin typeface="Cambria Math" panose="02040503050406030204" pitchFamily="18" charset="0"/>
                        <a:ea typeface="宋体" panose="02010600030101010101" pitchFamily="2" charset="-122"/>
                      </a:rPr>
                      <m:t>𝜃</m:t>
                    </m:r>
                  </m:oMath>
                </a14:m>
                <a:r>
                  <a:rPr lang="en-US" altLang="zh-CN" kern="800" dirty="0">
                    <a:latin typeface="Times New Roman" panose="02020603050405020304" pitchFamily="18" charset="0"/>
                    <a:ea typeface="宋体" panose="02010600030101010101" pitchFamily="2" charset="-122"/>
                  </a:rPr>
                  <a:t>)</a:t>
                </a:r>
                <a:r>
                  <a:rPr lang="zh-CN" altLang="en-US" kern="800" dirty="0">
                    <a:latin typeface="Times New Roman" panose="02020603050405020304" pitchFamily="18" charset="0"/>
                    <a:ea typeface="宋体" panose="02010600030101010101" pitchFamily="2" charset="-122"/>
                  </a:rPr>
                  <a:t>，</a:t>
                </a:r>
                <a:r>
                  <a:rPr lang="en-US" altLang="zh-CN" sz="1200" kern="800" dirty="0">
                    <a:effectLst/>
                    <a:latin typeface="Times New Roman" panose="02020603050405020304" pitchFamily="18" charset="0"/>
                    <a:ea typeface="宋体" panose="02010600030101010101" pitchFamily="2" charset="-122"/>
                  </a:rPr>
                  <a:t> loop gain(</a:t>
                </a:r>
                <a14:m>
                  <m:oMath xmlns:m="http://schemas.openxmlformats.org/officeDocument/2006/math">
                    <m:r>
                      <a:rPr lang="en-US" altLang="zh-CN" sz="1200" i="1" kern="800" dirty="0" smtClean="0">
                        <a:effectLst/>
                        <a:latin typeface="Cambria Math" panose="02040503050406030204" pitchFamily="18" charset="0"/>
                        <a:ea typeface="宋体" panose="02010600030101010101" pitchFamily="2" charset="-122"/>
                      </a:rPr>
                      <m:t>𝑠𝑔𝑎𝑖𝑛</m:t>
                    </m:r>
                  </m:oMath>
                </a14:m>
                <a:r>
                  <a:rPr lang="en-US" altLang="zh-CN" sz="1200" kern="800" dirty="0">
                    <a:effectLst/>
                    <a:latin typeface="Times New Roman" panose="02020603050405020304" pitchFamily="18" charset="0"/>
                    <a:ea typeface="宋体" panose="02010600030101010101" pitchFamily="2" charset="-122"/>
                  </a:rPr>
                  <a:t>) and </a:t>
                </a:r>
                <a14:m>
                  <m:oMath xmlns:m="http://schemas.openxmlformats.org/officeDocument/2006/math">
                    <m:r>
                      <a:rPr lang="en-US" altLang="zh-CN" sz="1200" i="1" kern="800" dirty="0" smtClean="0">
                        <a:effectLst/>
                        <a:latin typeface="Cambria Math" panose="02040503050406030204" pitchFamily="18" charset="0"/>
                        <a:ea typeface="宋体" panose="02010600030101010101" pitchFamily="2" charset="-122"/>
                      </a:rPr>
                      <m:t>𝑘𝑔𝑎𝑖𝑛</m:t>
                    </m:r>
                  </m:oMath>
                </a14:m>
                <a:r>
                  <a:rPr lang="en-US" altLang="zh-CN" sz="1200" kern="800" dirty="0">
                    <a:effectLst/>
                    <a:latin typeface="Times New Roman" panose="02020603050405020304" pitchFamily="18" charset="0"/>
                    <a:ea typeface="宋体" panose="02010600030101010101" pitchFamily="2" charset="-122"/>
                  </a:rPr>
                  <a:t> parameters</a:t>
                </a:r>
                <a:r>
                  <a:rPr lang="en-US" altLang="zh-CN" dirty="0">
                    <a:effectLst/>
                    <a:latin typeface="Times New Roman" panose="02020603050405020304" pitchFamily="18" charset="0"/>
                  </a:rPr>
                  <a:t> can be obtained</a:t>
                </a: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800" dirty="0">
                    <a:effectLst/>
                    <a:latin typeface="Times New Roman" panose="02020603050405020304" pitchFamily="18" charset="0"/>
                    <a:ea typeface="宋体" panose="02010600030101010101" pitchFamily="2" charset="-122"/>
                  </a:rPr>
                  <a:t>According to our model and algorithm, to suppress amplitude and phase jump, it is necessary to measure the loop phase shift</a:t>
                </a:r>
                <a:r>
                  <a:rPr lang="en-US" altLang="zh-CN" kern="800" dirty="0">
                    <a:latin typeface="Times New Roman" panose="02020603050405020304" pitchFamily="18" charset="0"/>
                    <a:ea typeface="宋体" panose="02010600030101010101" pitchFamily="2" charset="-122"/>
                  </a:rPr>
                  <a:t>(</a:t>
                </a:r>
                <a:r>
                  <a:rPr lang="zh-CN" altLang="en-US" i="0" kern="800">
                    <a:latin typeface="Cambria Math" panose="02040503050406030204" pitchFamily="18" charset="0"/>
                    <a:ea typeface="宋体" panose="02010600030101010101" pitchFamily="2" charset="-122"/>
                  </a:rPr>
                  <a:t>𝜃</a:t>
                </a:r>
                <a:r>
                  <a:rPr lang="en-US" altLang="zh-CN" kern="800" dirty="0">
                    <a:latin typeface="Times New Roman" panose="02020603050405020304" pitchFamily="18" charset="0"/>
                    <a:ea typeface="宋体" panose="02010600030101010101" pitchFamily="2" charset="-122"/>
                  </a:rPr>
                  <a:t>),</a:t>
                </a:r>
                <a:r>
                  <a:rPr lang="en-US" altLang="zh-CN" sz="1200" kern="800" dirty="0">
                    <a:effectLst/>
                    <a:latin typeface="Times New Roman" panose="02020603050405020304" pitchFamily="18" charset="0"/>
                    <a:ea typeface="宋体" panose="02010600030101010101" pitchFamily="2" charset="-122"/>
                  </a:rPr>
                  <a:t> loop gain(</a:t>
                </a:r>
                <a:r>
                  <a:rPr lang="en-US" altLang="zh-CN" sz="1200" i="0" kern="800" dirty="0">
                    <a:effectLst/>
                    <a:latin typeface="Cambria Math" panose="02040503050406030204" pitchFamily="18" charset="0"/>
                    <a:ea typeface="宋体" panose="02010600030101010101" pitchFamily="2" charset="-122"/>
                  </a:rPr>
                  <a:t>𝑠𝑔𝑎𝑖𝑛</a:t>
                </a:r>
                <a:r>
                  <a:rPr lang="en-US" altLang="zh-CN" sz="1200" kern="800" dirty="0">
                    <a:effectLst/>
                    <a:latin typeface="Times New Roman" panose="02020603050405020304" pitchFamily="18" charset="0"/>
                    <a:ea typeface="宋体" panose="02010600030101010101" pitchFamily="2" charset="-122"/>
                  </a:rPr>
                  <a:t>) and </a:t>
                </a:r>
                <a:r>
                  <a:rPr lang="en-US" altLang="zh-CN" sz="1200" i="0" kern="800" dirty="0">
                    <a:effectLst/>
                    <a:latin typeface="Cambria Math" panose="02040503050406030204" pitchFamily="18" charset="0"/>
                    <a:ea typeface="宋体" panose="02010600030101010101" pitchFamily="2" charset="-122"/>
                  </a:rPr>
                  <a:t>𝑘𝑔𝑎𝑖𝑛</a:t>
                </a:r>
                <a:r>
                  <a:rPr lang="en-US" altLang="zh-CN" sz="1200" kern="800" dirty="0">
                    <a:effectLst/>
                    <a:latin typeface="Times New Roman" panose="02020603050405020304" pitchFamily="18" charset="0"/>
                    <a:ea typeface="宋体" panose="02010600030101010101" pitchFamily="2" charset="-122"/>
                  </a:rPr>
                  <a:t> parameters. </a:t>
                </a:r>
                <a:endParaRPr lang="zh-CN" altLang="en-US" b="1" kern="800" dirty="0">
                  <a:latin typeface="Times New Roman" panose="02020603050405020304" pitchFamily="18" charset="0"/>
                  <a:ea typeface="宋体" panose="02010600030101010101" pitchFamily="2" charset="-122"/>
                </a:endParaRPr>
              </a:p>
              <a:p>
                <a:endParaRPr lang="en-US" altLang="zh-CN" dirty="0"/>
              </a:p>
              <a:p>
                <a:r>
                  <a:rPr lang="en-US" altLang="zh-CN" dirty="0">
                    <a:effectLst/>
                    <a:latin typeface="Times New Roman" panose="02020603050405020304" pitchFamily="18" charset="0"/>
                  </a:rPr>
                  <a:t>By fitting multiple sets of measured values and solving the matrix, </a:t>
                </a:r>
                <a:r>
                  <a:rPr lang="en-US" altLang="zh-CN" sz="1200" kern="800" dirty="0">
                    <a:effectLst/>
                    <a:latin typeface="Times New Roman" panose="02020603050405020304" pitchFamily="18" charset="0"/>
                    <a:ea typeface="宋体" panose="02010600030101010101" pitchFamily="2" charset="-122"/>
                  </a:rPr>
                  <a:t>the loop phase shift</a:t>
                </a:r>
                <a:r>
                  <a:rPr lang="en-US" altLang="zh-CN" kern="800" dirty="0">
                    <a:latin typeface="Times New Roman" panose="02020603050405020304" pitchFamily="18" charset="0"/>
                    <a:ea typeface="宋体" panose="02010600030101010101" pitchFamily="2" charset="-122"/>
                  </a:rPr>
                  <a:t>(</a:t>
                </a:r>
                <a:r>
                  <a:rPr lang="zh-CN" altLang="en-US" i="0" kern="800">
                    <a:latin typeface="Cambria Math" panose="02040503050406030204" pitchFamily="18" charset="0"/>
                    <a:ea typeface="宋体" panose="02010600030101010101" pitchFamily="2" charset="-122"/>
                  </a:rPr>
                  <a:t>𝜃</a:t>
                </a:r>
                <a:r>
                  <a:rPr lang="en-US" altLang="zh-CN" kern="800" dirty="0">
                    <a:latin typeface="Times New Roman" panose="02020603050405020304" pitchFamily="18" charset="0"/>
                    <a:ea typeface="宋体" panose="02010600030101010101" pitchFamily="2" charset="-122"/>
                  </a:rPr>
                  <a:t>)</a:t>
                </a:r>
                <a:r>
                  <a:rPr lang="en-US" altLang="zh-CN" sz="1200" kern="800" dirty="0">
                    <a:effectLst/>
                    <a:latin typeface="Times New Roman" panose="02020603050405020304" pitchFamily="18" charset="0"/>
                    <a:ea typeface="宋体" panose="02010600030101010101" pitchFamily="2" charset="-122"/>
                  </a:rPr>
                  <a:t> loop gain(</a:t>
                </a:r>
                <a:r>
                  <a:rPr lang="en-US" altLang="zh-CN" sz="1200" i="0" kern="800" dirty="0">
                    <a:effectLst/>
                    <a:latin typeface="Cambria Math" panose="02040503050406030204" pitchFamily="18" charset="0"/>
                    <a:ea typeface="宋体" panose="02010600030101010101" pitchFamily="2" charset="-122"/>
                  </a:rPr>
                  <a:t>𝑠𝑔𝑎𝑖𝑛</a:t>
                </a:r>
                <a:r>
                  <a:rPr lang="en-US" altLang="zh-CN" sz="1200" kern="800" dirty="0">
                    <a:effectLst/>
                    <a:latin typeface="Times New Roman" panose="02020603050405020304" pitchFamily="18" charset="0"/>
                    <a:ea typeface="宋体" panose="02010600030101010101" pitchFamily="2" charset="-122"/>
                  </a:rPr>
                  <a:t>) and </a:t>
                </a:r>
                <a:r>
                  <a:rPr lang="en-US" altLang="zh-CN" sz="1200" i="0" kern="800" dirty="0">
                    <a:effectLst/>
                    <a:latin typeface="Cambria Math" panose="02040503050406030204" pitchFamily="18" charset="0"/>
                    <a:ea typeface="宋体" panose="02010600030101010101" pitchFamily="2" charset="-122"/>
                  </a:rPr>
                  <a:t>𝑘𝑔𝑎𝑖𝑛</a:t>
                </a:r>
                <a:r>
                  <a:rPr lang="en-US" altLang="zh-CN" sz="1200" kern="800" dirty="0">
                    <a:effectLst/>
                    <a:latin typeface="Times New Roman" panose="02020603050405020304" pitchFamily="18" charset="0"/>
                    <a:ea typeface="宋体" panose="02010600030101010101" pitchFamily="2" charset="-122"/>
                  </a:rPr>
                  <a:t> parameters</a:t>
                </a:r>
                <a:r>
                  <a:rPr lang="en-US" altLang="zh-CN" dirty="0">
                    <a:effectLst/>
                    <a:latin typeface="Times New Roman" panose="02020603050405020304" pitchFamily="18" charset="0"/>
                  </a:rPr>
                  <a:t> can be obtained</a:t>
                </a:r>
                <a:endParaRPr lang="zh-CN" altLang="en-US" dirty="0"/>
              </a:p>
            </p:txBody>
          </p:sp>
        </mc:Fallback>
      </mc:AlternateContent>
      <p:sp>
        <p:nvSpPr>
          <p:cNvPr id="4" name="灯片编号占位符 3"/>
          <p:cNvSpPr>
            <a:spLocks noGrp="1"/>
          </p:cNvSpPr>
          <p:nvPr>
            <p:ph type="sldNum" sz="quarter" idx="5"/>
          </p:nvPr>
        </p:nvSpPr>
        <p:spPr/>
        <p:txBody>
          <a:bodyPr/>
          <a:lstStyle/>
          <a:p>
            <a:fld id="{15D6F48C-865A-4D7D-9D45-4F7F897CBAC3}" type="slidenum">
              <a:rPr lang="zh-CN" altLang="en-US" smtClean="0"/>
              <a:t>6</a:t>
            </a:fld>
            <a:endParaRPr lang="zh-CN" altLang="en-US"/>
          </a:p>
        </p:txBody>
      </p:sp>
    </p:spTree>
    <p:extLst>
      <p:ext uri="{BB962C8B-B14F-4D97-AF65-F5344CB8AC3E}">
        <p14:creationId xmlns:p14="http://schemas.microsoft.com/office/powerpoint/2010/main" val="110080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285750" indent="-285750" algn="just">
              <a:lnSpc>
                <a:spcPct val="150000"/>
              </a:lnSpc>
              <a:buFont typeface="Wingdings" panose="05000000000000000000" pitchFamily="2" charset="2"/>
              <a:buChar char="Ø"/>
            </a:pPr>
            <a:r>
              <a:rPr lang="en-US" altLang="zh-CN" sz="1200" kern="800" dirty="0">
                <a:effectLst/>
                <a:latin typeface="Times New Roman" panose="02020603050405020304" pitchFamily="18" charset="0"/>
                <a:ea typeface="宋体" panose="02010600030101010101" pitchFamily="2" charset="-122"/>
              </a:rPr>
              <a:t>We created a user GUI application based on </a:t>
            </a:r>
            <a:r>
              <a:rPr lang="en-US" altLang="zh-CN" sz="1200" kern="800" dirty="0" err="1">
                <a:effectLst/>
                <a:latin typeface="Times New Roman" panose="02020603050405020304" pitchFamily="18" charset="0"/>
                <a:ea typeface="宋体" panose="02010600030101010101" pitchFamily="2" charset="-122"/>
              </a:rPr>
              <a:t>PyQt</a:t>
            </a:r>
            <a:r>
              <a:rPr lang="en-US" altLang="zh-CN" sz="1200" kern="800" dirty="0">
                <a:effectLst/>
                <a:latin typeface="Times New Roman" panose="02020603050405020304" pitchFamily="18" charset="0"/>
                <a:ea typeface="宋体" panose="02010600030101010101" pitchFamily="2" charset="-122"/>
              </a:rPr>
              <a:t>.</a:t>
            </a:r>
          </a:p>
          <a:p>
            <a:pPr marL="285750" indent="-285750" algn="just">
              <a:lnSpc>
                <a:spcPct val="150000"/>
              </a:lnSpc>
              <a:buFont typeface="Wingdings" panose="05000000000000000000" pitchFamily="2" charset="2"/>
              <a:buChar char="Ø"/>
            </a:pPr>
            <a:r>
              <a:rPr lang="en-US" altLang="zh-CN" sz="1200" kern="100" dirty="0">
                <a:effectLst/>
                <a:latin typeface="Times New Roman" panose="02020603050405020304" pitchFamily="18" charset="0"/>
                <a:ea typeface="宋体" panose="02010600030101010101" pitchFamily="2" charset="-122"/>
              </a:rPr>
              <a:t>The main functions of the software include: LLRF excitation of amp/</a:t>
            </a:r>
            <a:r>
              <a:rPr lang="en-US" altLang="zh-CN" sz="1200" kern="100" dirty="0" err="1">
                <a:effectLst/>
                <a:latin typeface="Times New Roman" panose="02020603050405020304" pitchFamily="18" charset="0"/>
                <a:ea typeface="宋体" panose="02010600030101010101" pitchFamily="2" charset="-122"/>
              </a:rPr>
              <a:t>pha</a:t>
            </a:r>
            <a:r>
              <a:rPr lang="en-US" altLang="zh-CN" sz="1200" kern="100" dirty="0">
                <a:effectLst/>
                <a:latin typeface="Times New Roman" panose="02020603050405020304" pitchFamily="18" charset="0"/>
                <a:ea typeface="宋体" panose="02010600030101010101" pitchFamily="2" charset="-122"/>
              </a:rPr>
              <a:t>, calculation of key parameters, intra-pulse feedforward switch, etc.</a:t>
            </a:r>
          </a:p>
          <a:p>
            <a:endParaRPr lang="zh-CN" altLang="en-US" dirty="0"/>
          </a:p>
        </p:txBody>
      </p:sp>
      <p:sp>
        <p:nvSpPr>
          <p:cNvPr id="4" name="灯片编号占位符 3"/>
          <p:cNvSpPr>
            <a:spLocks noGrp="1"/>
          </p:cNvSpPr>
          <p:nvPr>
            <p:ph type="sldNum" sz="quarter" idx="5"/>
          </p:nvPr>
        </p:nvSpPr>
        <p:spPr/>
        <p:txBody>
          <a:bodyPr/>
          <a:lstStyle/>
          <a:p>
            <a:fld id="{15D6F48C-865A-4D7D-9D45-4F7F897CBAC3}" type="slidenum">
              <a:rPr lang="zh-CN" altLang="en-US" smtClean="0"/>
              <a:t>7</a:t>
            </a:fld>
            <a:endParaRPr lang="zh-CN" altLang="en-US"/>
          </a:p>
        </p:txBody>
      </p:sp>
    </p:spTree>
    <p:extLst>
      <p:ext uri="{BB962C8B-B14F-4D97-AF65-F5344CB8AC3E}">
        <p14:creationId xmlns:p14="http://schemas.microsoft.com/office/powerpoint/2010/main" val="76842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285750" marR="0" indent="-285750" algn="just">
              <a:lnSpc>
                <a:spcPct val="150000"/>
              </a:lnSpc>
              <a:spcBef>
                <a:spcPts val="0"/>
              </a:spcBef>
              <a:spcAft>
                <a:spcPts val="0"/>
              </a:spcAft>
              <a:buFont typeface="Wingdings" panose="05000000000000000000" pitchFamily="2" charset="2"/>
              <a:buChar char="Ø"/>
            </a:pPr>
            <a:r>
              <a:rPr lang="en-US" altLang="zh-CN" sz="1200" kern="800" dirty="0">
                <a:effectLst/>
                <a:latin typeface="Times New Roman" panose="02020603050405020304" pitchFamily="18" charset="0"/>
                <a:ea typeface="宋体" panose="02010600030101010101" pitchFamily="2" charset="-122"/>
              </a:rPr>
              <a:t>This algorithm can effectively suppress the jitter between adjacent microwaves and improve the amplitude and phase stability (RMS) </a:t>
            </a:r>
            <a:r>
              <a:rPr lang="en-US" altLang="zh-CN" sz="1200" b="1" kern="800" dirty="0">
                <a:effectLst/>
                <a:latin typeface="Times New Roman" panose="02020603050405020304" pitchFamily="18" charset="0"/>
                <a:ea typeface="宋体" panose="02010600030101010101" pitchFamily="2" charset="-122"/>
              </a:rPr>
              <a:t>from 0.11%/0.2</a:t>
            </a:r>
            <a:r>
              <a:rPr lang="en-US" altLang="zh-CN" sz="1200" b="1" kern="800" dirty="0">
                <a:effectLst/>
                <a:latin typeface="宋体" panose="02010600030101010101" pitchFamily="2" charset="-122"/>
                <a:ea typeface="宋体" panose="02010600030101010101" pitchFamily="2" charset="-122"/>
              </a:rPr>
              <a:t>°</a:t>
            </a:r>
            <a:r>
              <a:rPr lang="en-US" altLang="zh-CN" sz="1200" b="1" kern="800" dirty="0">
                <a:effectLst/>
                <a:latin typeface="Times New Roman" panose="02020603050405020304" pitchFamily="18" charset="0"/>
                <a:ea typeface="宋体" panose="02010600030101010101" pitchFamily="2" charset="-122"/>
              </a:rPr>
              <a:t>to  0.1%/0.05</a:t>
            </a:r>
            <a:r>
              <a:rPr lang="en-US" altLang="zh-CN" sz="1200" b="1" kern="800" dirty="0">
                <a:effectLst/>
                <a:latin typeface="宋体" panose="02010600030101010101" pitchFamily="2" charset="-122"/>
                <a:ea typeface="宋体" panose="02010600030101010101" pitchFamily="2" charset="-122"/>
              </a:rPr>
              <a:t>°</a:t>
            </a:r>
            <a:r>
              <a:rPr lang="en-US" altLang="zh-CN" sz="1200" b="1" kern="800" dirty="0">
                <a:effectLst/>
                <a:latin typeface="Times New Roman" panose="02020603050405020304" pitchFamily="18" charset="0"/>
                <a:ea typeface="宋体" panose="02010600030101010101" pitchFamily="2" charset="-122"/>
              </a:rPr>
              <a:t>.</a:t>
            </a:r>
          </a:p>
          <a:p>
            <a:pPr marL="285750" indent="-285750" algn="just">
              <a:lnSpc>
                <a:spcPct val="150000"/>
              </a:lnSpc>
              <a:buFont typeface="Wingdings" panose="05000000000000000000" pitchFamily="2" charset="2"/>
              <a:buChar char="Ø"/>
            </a:pPr>
            <a:r>
              <a:rPr lang="en-US" altLang="zh-CN" sz="1200" kern="800" dirty="0">
                <a:effectLst/>
                <a:latin typeface="Times New Roman" panose="02020603050405020304" pitchFamily="18" charset="0"/>
                <a:ea typeface="宋体" panose="02010600030101010101" pitchFamily="2" charset="-122"/>
              </a:rPr>
              <a:t> It can be seen from the figure that the phase layered jitter phenomenon of microwaves is significantly stronger than the amplitude layered jitter. Therefore, the improvement of microwave phase stability by the algorithm is far better than the improvement of microwave amplitude stability.</a:t>
            </a:r>
            <a:endParaRPr lang="en-US" altLang="zh-CN" sz="1200" kern="100" dirty="0">
              <a:effectLst/>
              <a:latin typeface="Times New Roman" panose="02020603050405020304" pitchFamily="18" charset="0"/>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15D6F48C-865A-4D7D-9D45-4F7F897CBAC3}" type="slidenum">
              <a:rPr lang="zh-CN" altLang="en-US" smtClean="0"/>
              <a:t>8</a:t>
            </a:fld>
            <a:endParaRPr lang="zh-CN" altLang="en-US"/>
          </a:p>
        </p:txBody>
      </p:sp>
    </p:spTree>
    <p:extLst>
      <p:ext uri="{BB962C8B-B14F-4D97-AF65-F5344CB8AC3E}">
        <p14:creationId xmlns:p14="http://schemas.microsoft.com/office/powerpoint/2010/main" val="324161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111111"/>
                </a:solidFill>
                <a:effectLst/>
                <a:latin typeface="-apple-system"/>
              </a:rPr>
              <a:t>In conclusion, I’d like to summarize the main points of my report.</a:t>
            </a:r>
          </a:p>
          <a:p>
            <a:endParaRPr lang="zh-CN" altLang="en-US" dirty="0"/>
          </a:p>
        </p:txBody>
      </p:sp>
      <p:sp>
        <p:nvSpPr>
          <p:cNvPr id="4" name="灯片编号占位符 3"/>
          <p:cNvSpPr>
            <a:spLocks noGrp="1"/>
          </p:cNvSpPr>
          <p:nvPr>
            <p:ph type="sldNum" sz="quarter" idx="5"/>
          </p:nvPr>
        </p:nvSpPr>
        <p:spPr/>
        <p:txBody>
          <a:bodyPr/>
          <a:lstStyle/>
          <a:p>
            <a:fld id="{15D6F48C-865A-4D7D-9D45-4F7F897CBAC3}" type="slidenum">
              <a:rPr lang="zh-CN" altLang="en-US" smtClean="0"/>
              <a:t>9</a:t>
            </a:fld>
            <a:endParaRPr lang="zh-CN" altLang="en-US"/>
          </a:p>
        </p:txBody>
      </p:sp>
    </p:spTree>
    <p:extLst>
      <p:ext uri="{BB962C8B-B14F-4D97-AF65-F5344CB8AC3E}">
        <p14:creationId xmlns:p14="http://schemas.microsoft.com/office/powerpoint/2010/main" val="139345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文本占位符 6"/>
          <p:cNvSpPr>
            <a:spLocks noGrp="1"/>
          </p:cNvSpPr>
          <p:nvPr>
            <p:ph type="body" sz="quarter" idx="11"/>
          </p:nvPr>
        </p:nvSpPr>
        <p:spPr>
          <a:xfrm>
            <a:off x="2000221" y="1500174"/>
            <a:ext cx="8477309" cy="4000528"/>
          </a:xfrm>
          <a:prstGeom prst="rect">
            <a:avLst/>
          </a:prstGeom>
        </p:spPr>
        <p:txBody>
          <a:bodyPr/>
          <a:lstStyle>
            <a:lvl1pPr>
              <a:defRPr sz="4400">
                <a:latin typeface="微软雅黑" panose="020B0503020204020204" charset="-122"/>
                <a:ea typeface="微软雅黑" panose="020B0503020204020204" charset="-122"/>
              </a:defRPr>
            </a:lvl1pPr>
            <a:lvl2pPr>
              <a:defRPr sz="2800" b="0">
                <a:latin typeface="微软雅黑" panose="020B0503020204020204" charset="-122"/>
                <a:ea typeface="微软雅黑" panose="020B0503020204020204" charset="-122"/>
              </a:defRPr>
            </a:lvl2pPr>
            <a:lvl3pPr>
              <a:defRPr sz="2000" b="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100">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10801352" y="6167438"/>
            <a:ext cx="1020233" cy="360362"/>
          </a:xfrm>
          <a:prstGeom prst="rect">
            <a:avLst/>
          </a:prstGeom>
        </p:spPr>
        <p:txBody>
          <a:bodyPr/>
          <a:lstStyle/>
          <a:p>
            <a:pPr>
              <a:defRPr/>
            </a:pPr>
            <a:fld id="{A6D67B1C-E211-4E28-801E-0BF8C739F3F8}" type="slidenum">
              <a:rPr lang="zh-CN" altLang="en-US" smtClean="0"/>
              <a:t>‹#›</a:t>
            </a:fld>
            <a:endParaRPr lang="zh-CN" altLang="en-US" dirty="0"/>
          </a:p>
        </p:txBody>
      </p:sp>
      <p:sp>
        <p:nvSpPr>
          <p:cNvPr id="7" name="文本占位符 6"/>
          <p:cNvSpPr>
            <a:spLocks noGrp="1"/>
          </p:cNvSpPr>
          <p:nvPr>
            <p:ph type="body" sz="quarter" idx="11"/>
          </p:nvPr>
        </p:nvSpPr>
        <p:spPr>
          <a:xfrm>
            <a:off x="2000221" y="1500174"/>
            <a:ext cx="8477309" cy="4000528"/>
          </a:xfrm>
          <a:prstGeom prst="rect">
            <a:avLst/>
          </a:prstGeom>
        </p:spPr>
        <p:txBody>
          <a:bodyPr/>
          <a:lstStyle>
            <a:lvl1pPr>
              <a:defRPr sz="2000" b="0">
                <a:latin typeface="微软雅黑" panose="020B0503020204020204" charset="-122"/>
                <a:ea typeface="微软雅黑" panose="020B0503020204020204" charset="-122"/>
              </a:defRPr>
            </a:lvl1pPr>
            <a:lvl2pPr>
              <a:defRPr sz="1800" b="0">
                <a:latin typeface="微软雅黑" panose="020B0503020204020204" charset="-122"/>
                <a:ea typeface="微软雅黑" panose="020B0503020204020204" charset="-122"/>
              </a:defRPr>
            </a:lvl2pPr>
            <a:lvl3pPr>
              <a:defRPr sz="1400" b="0">
                <a:latin typeface="微软雅黑" panose="020B0503020204020204" charset="-122"/>
                <a:ea typeface="微软雅黑" panose="020B0503020204020204" charset="-122"/>
              </a:defRPr>
            </a:lvl3pPr>
            <a:lvl4pPr>
              <a:defRPr sz="1200" b="0">
                <a:latin typeface="微软雅黑" panose="020B0503020204020204" charset="-122"/>
                <a:ea typeface="微软雅黑" panose="020B0503020204020204" charset="-122"/>
              </a:defRPr>
            </a:lvl4pPr>
            <a:lvl5pPr>
              <a:defRPr sz="1100" b="0">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标题 1"/>
          <p:cNvSpPr>
            <a:spLocks noGrp="1"/>
          </p:cNvSpPr>
          <p:nvPr>
            <p:ph type="title"/>
          </p:nvPr>
        </p:nvSpPr>
        <p:spPr>
          <a:xfrm>
            <a:off x="0" y="0"/>
            <a:ext cx="12192000" cy="548680"/>
          </a:xfrm>
          <a:prstGeom prst="rect">
            <a:avLst/>
          </a:prstGeom>
        </p:spPr>
        <p:txBody>
          <a:bodyPr/>
          <a:lstStyle>
            <a:lvl1pPr>
              <a:defRPr sz="2800">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524000" y="2276872"/>
            <a:ext cx="9144000" cy="1872208"/>
          </a:xfrm>
        </p:spPr>
        <p:txBody>
          <a:bodyPr anchor="ctr">
            <a:normAutofit fontScale="92500" lnSpcReduction="10000"/>
          </a:bodyPr>
          <a:lstStyle/>
          <a:p>
            <a:pPr algn="ctr">
              <a:buNone/>
            </a:pPr>
            <a:r>
              <a:rPr lang="en-US" altLang="zh-CN" sz="48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An Intra-pulse feedforward algorithm for improving</a:t>
            </a:r>
          </a:p>
          <a:p>
            <a:pPr algn="ctr">
              <a:buNone/>
            </a:pPr>
            <a:r>
              <a:rPr lang="en-US" altLang="zh-CN" sz="48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pulsed microwave stability</a:t>
            </a:r>
            <a:endParaRPr lang="zh-CN" sz="48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占位符 2"/>
          <p:cNvSpPr txBox="1"/>
          <p:nvPr/>
        </p:nvSpPr>
        <p:spPr>
          <a:xfrm>
            <a:off x="1524000" y="4581128"/>
            <a:ext cx="9144000" cy="1262420"/>
          </a:xfrm>
          <a:prstGeom prst="rect">
            <a:avLst/>
          </a:prstGeom>
        </p:spPr>
        <p:txBody>
          <a:bodyPr anchor="ctr"/>
          <a:lstStyle/>
          <a:p>
            <a:pPr marL="342900" indent="-342900" algn="ctr" eaLnBrk="0" fontAlgn="base" hangingPunct="0">
              <a:spcBef>
                <a:spcPct val="20000"/>
              </a:spcBef>
              <a:spcAft>
                <a:spcPct val="0"/>
              </a:spcAft>
              <a:defRPr/>
            </a:pPr>
            <a:r>
              <a:rPr lang="en-US" altLang="zh-CN" sz="2400" b="1" kern="0" dirty="0">
                <a:latin typeface="Times New Roman" panose="02020603050405020304" pitchFamily="18" charset="0"/>
                <a:ea typeface="黑体" panose="02010609060101010101" pitchFamily="49" charset="-122"/>
                <a:cs typeface="Times New Roman" panose="02020603050405020304" pitchFamily="18" charset="0"/>
              </a:rPr>
              <a:t>Reporter: JIAWEI HAN</a:t>
            </a:r>
          </a:p>
          <a:p>
            <a:pPr marL="342900" indent="-342900" algn="ctr" eaLnBrk="0" fontAlgn="base" hangingPunct="0">
              <a:spcBef>
                <a:spcPct val="20000"/>
              </a:spcBef>
              <a:spcAft>
                <a:spcPct val="0"/>
              </a:spcAft>
              <a:defRPr/>
            </a:pPr>
            <a:r>
              <a:rPr lang="en-US" altLang="zh-CN" sz="2400" dirty="0">
                <a:solidFill>
                  <a:srgbClr val="000000"/>
                </a:solidFill>
                <a:latin typeface="Times New Roman" panose="02020603050405020304" pitchFamily="18" charset="0"/>
                <a:cs typeface="Times New Roman" panose="02020603050405020304" pitchFamily="18" charset="0"/>
              </a:rPr>
              <a:t>Author: Jiawei Han, </a:t>
            </a:r>
            <a:r>
              <a:rPr lang="en-US" altLang="zh-CN" sz="2400" dirty="0" err="1">
                <a:solidFill>
                  <a:srgbClr val="000000"/>
                </a:solidFill>
                <a:latin typeface="Times New Roman" panose="02020603050405020304" pitchFamily="18" charset="0"/>
                <a:cs typeface="Times New Roman" panose="02020603050405020304" pitchFamily="18" charset="0"/>
              </a:rPr>
              <a:t>Hongli</a:t>
            </a:r>
            <a:r>
              <a:rPr lang="en-US" altLang="zh-CN" sz="2400" dirty="0">
                <a:solidFill>
                  <a:srgbClr val="000000"/>
                </a:solidFill>
                <a:latin typeface="Times New Roman" panose="02020603050405020304" pitchFamily="18" charset="0"/>
                <a:cs typeface="Times New Roman" panose="02020603050405020304" pitchFamily="18" charset="0"/>
              </a:rPr>
              <a:t> Ding, </a:t>
            </a:r>
            <a:r>
              <a:rPr lang="en-US" altLang="zh-CN" sz="2400" dirty="0" err="1">
                <a:solidFill>
                  <a:srgbClr val="000000"/>
                </a:solidFill>
                <a:latin typeface="Times New Roman" panose="02020603050405020304" pitchFamily="18" charset="0"/>
                <a:cs typeface="Times New Roman" panose="02020603050405020304" pitchFamily="18" charset="0"/>
              </a:rPr>
              <a:t>Jinfu</a:t>
            </a:r>
            <a:r>
              <a:rPr lang="en-US" altLang="zh-CN" sz="2400" dirty="0">
                <a:solidFill>
                  <a:srgbClr val="000000"/>
                </a:solidFill>
                <a:latin typeface="Times New Roman" panose="02020603050405020304" pitchFamily="18" charset="0"/>
                <a:cs typeface="Times New Roman" panose="02020603050405020304" pitchFamily="18" charset="0"/>
              </a:rPr>
              <a:t> Zhu, </a:t>
            </a:r>
            <a:r>
              <a:rPr lang="en-US" altLang="zh-CN" sz="2400" dirty="0" err="1">
                <a:solidFill>
                  <a:srgbClr val="000000"/>
                </a:solidFill>
                <a:latin typeface="Times New Roman" panose="02020603050405020304" pitchFamily="18" charset="0"/>
                <a:cs typeface="Times New Roman" panose="02020603050405020304" pitchFamily="18" charset="0"/>
              </a:rPr>
              <a:t>Haokui</a:t>
            </a:r>
            <a:r>
              <a:rPr lang="en-US" altLang="zh-CN" sz="2400" dirty="0">
                <a:solidFill>
                  <a:srgbClr val="000000"/>
                </a:solidFill>
                <a:latin typeface="Times New Roman" panose="02020603050405020304" pitchFamily="18" charset="0"/>
                <a:cs typeface="Times New Roman" panose="02020603050405020304" pitchFamily="18" charset="0"/>
              </a:rPr>
              <a:t> Li, </a:t>
            </a:r>
            <a:r>
              <a:rPr lang="en-US" altLang="zh-CN" sz="2400" dirty="0" err="1">
                <a:solidFill>
                  <a:srgbClr val="000000"/>
                </a:solidFill>
                <a:latin typeface="Times New Roman" panose="02020603050405020304" pitchFamily="18" charset="0"/>
                <a:cs typeface="Times New Roman" panose="02020603050405020304" pitchFamily="18" charset="0"/>
              </a:rPr>
              <a:t>Xiwen</a:t>
            </a:r>
            <a:r>
              <a:rPr lang="en-US" altLang="zh-CN" sz="2400" dirty="0">
                <a:solidFill>
                  <a:srgbClr val="000000"/>
                </a:solidFill>
                <a:latin typeface="Times New Roman" panose="02020603050405020304" pitchFamily="18" charset="0"/>
                <a:cs typeface="Times New Roman" panose="02020603050405020304" pitchFamily="18" charset="0"/>
              </a:rPr>
              <a:t> Dai, </a:t>
            </a:r>
            <a:r>
              <a:rPr lang="en-US" altLang="zh-CN" sz="2400" dirty="0" err="1">
                <a:solidFill>
                  <a:srgbClr val="000000"/>
                </a:solidFill>
                <a:latin typeface="Times New Roman" panose="02020603050405020304" pitchFamily="18" charset="0"/>
                <a:cs typeface="Times New Roman" panose="02020603050405020304" pitchFamily="18" charset="0"/>
              </a:rPr>
              <a:t>Jiayue</a:t>
            </a:r>
            <a:r>
              <a:rPr lang="en-US" altLang="zh-CN" sz="2400" dirty="0">
                <a:solidFill>
                  <a:srgbClr val="000000"/>
                </a:solidFill>
                <a:latin typeface="Times New Roman" panose="02020603050405020304" pitchFamily="18" charset="0"/>
                <a:cs typeface="Times New Roman" panose="02020603050405020304" pitchFamily="18" charset="0"/>
              </a:rPr>
              <a:t> Yang, </a:t>
            </a:r>
            <a:r>
              <a:rPr lang="en-US" altLang="zh-CN" sz="2400" dirty="0" err="1">
                <a:solidFill>
                  <a:srgbClr val="000000"/>
                </a:solidFill>
                <a:latin typeface="Times New Roman" panose="02020603050405020304" pitchFamily="18" charset="0"/>
                <a:cs typeface="Times New Roman" panose="02020603050405020304" pitchFamily="18" charset="0"/>
              </a:rPr>
              <a:t>Weiqing</a:t>
            </a:r>
            <a:r>
              <a:rPr lang="en-US" altLang="zh-CN" sz="2400" dirty="0">
                <a:solidFill>
                  <a:srgbClr val="000000"/>
                </a:solidFill>
                <a:latin typeface="Times New Roman" panose="02020603050405020304" pitchFamily="18" charset="0"/>
                <a:cs typeface="Times New Roman" panose="02020603050405020304" pitchFamily="18" charset="0"/>
              </a:rPr>
              <a:t> Zhang</a:t>
            </a:r>
            <a:endParaRPr lang="zh-CN"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1524001" y="5939988"/>
            <a:ext cx="9143999" cy="368300"/>
          </a:xfrm>
          <a:prstGeom prst="rect">
            <a:avLst/>
          </a:prstGeom>
        </p:spPr>
        <p:txBody>
          <a:bodyPr wrap="square">
            <a:spAutoFit/>
          </a:bodyPr>
          <a:lstStyle/>
          <a:p>
            <a:pPr algn="ctr"/>
            <a:r>
              <a:rPr lang="en-US" altLang="zh-CN" dirty="0">
                <a:latin typeface="黑体" panose="02010609060101010101" pitchFamily="49" charset="-122"/>
                <a:ea typeface="黑体" panose="02010609060101010101" pitchFamily="49" charset="-122"/>
              </a:rPr>
              <a:t>2022-10-24</a:t>
            </a:r>
            <a:endParaRPr lang="en-US" dirty="0">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C7610A38-AA85-451A-AE9B-D0A03A722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206582"/>
            <a:ext cx="4163040" cy="785262"/>
          </a:xfrm>
          <a:prstGeom prst="rect">
            <a:avLst/>
          </a:prstGeom>
        </p:spPr>
      </p:pic>
      <p:pic>
        <p:nvPicPr>
          <p:cNvPr id="7" name="Picture 3" descr="C:\Users\win7\Desktop\W020090910613616662683.jpg">
            <a:extLst>
              <a:ext uri="{FF2B5EF4-FFF2-40B4-BE49-F238E27FC236}">
                <a16:creationId xmlns:a16="http://schemas.microsoft.com/office/drawing/2014/main" id="{A475D2BB-D88B-45B5-995E-DB436B24E1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848" y="171741"/>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B0A0F9C4-320C-4400-95C7-82DDCFDEE9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8448" y="214354"/>
            <a:ext cx="1368152" cy="680484"/>
          </a:xfrm>
          <a:prstGeom prst="rect">
            <a:avLst/>
          </a:prstGeom>
        </p:spPr>
      </p:pic>
      <p:sp>
        <p:nvSpPr>
          <p:cNvPr id="10" name="灯片编号占位符 3">
            <a:extLst>
              <a:ext uri="{FF2B5EF4-FFF2-40B4-BE49-F238E27FC236}">
                <a16:creationId xmlns:a16="http://schemas.microsoft.com/office/drawing/2014/main" id="{C154C898-E298-4EB1-A4ED-E8DF3A33E708}"/>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C913308-F349-4B6D-A68A-DD1791B4A57B}" type="slidenum">
              <a:rPr lang="zh-CN" altLang="en-US" sz="1200">
                <a:solidFill>
                  <a:schemeClr val="tx1">
                    <a:tint val="75000"/>
                  </a:schemeClr>
                </a:solidFill>
              </a:rPr>
              <a:pPr algn="r"/>
              <a:t>1</a:t>
            </a:fld>
            <a:endParaRPr lang="zh-CN" altLang="en-US" sz="1200" dirty="0">
              <a:solidFill>
                <a:schemeClr val="tx1">
                  <a:tint val="75000"/>
                </a:schemeClr>
              </a:solidFill>
            </a:endParaRPr>
          </a:p>
        </p:txBody>
      </p:sp>
    </p:spTree>
  </p:cSld>
  <p:clrMapOvr>
    <a:masterClrMapping/>
  </p:clrMapOvr>
  <p:transition advTm="1094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09800" y="2130426"/>
            <a:ext cx="7772400" cy="2810743"/>
          </a:xfrm>
        </p:spPr>
        <p:txBody>
          <a:bodyPr>
            <a:normAutofit/>
          </a:bodyPr>
          <a:lstStyle/>
          <a:p>
            <a:r>
              <a:rPr lang="en-US" altLang="zh-CN" sz="6000" b="1" dirty="0">
                <a:latin typeface="黑体" panose="02010609060101010101" pitchFamily="49" charset="-122"/>
                <a:ea typeface="黑体" panose="02010609060101010101" pitchFamily="49" charset="-122"/>
              </a:rPr>
              <a:t>THANKS</a:t>
            </a:r>
            <a:br>
              <a:rPr lang="en-US" altLang="zh-CN" sz="6000" b="1" dirty="0">
                <a:latin typeface="黑体" panose="02010609060101010101" pitchFamily="49" charset="-122"/>
                <a:ea typeface="黑体" panose="02010609060101010101" pitchFamily="49" charset="-122"/>
              </a:rPr>
            </a:br>
            <a:endParaRPr lang="zh-CN" altLang="en-US" sz="6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10</a:t>
            </a:fld>
            <a:endParaRPr lang="zh-CN" altLang="en-US" dirty="0"/>
          </a:p>
        </p:txBody>
      </p:sp>
      <p:pic>
        <p:nvPicPr>
          <p:cNvPr id="5" name="图片 4">
            <a:extLst>
              <a:ext uri="{FF2B5EF4-FFF2-40B4-BE49-F238E27FC236}">
                <a16:creationId xmlns:a16="http://schemas.microsoft.com/office/drawing/2014/main" id="{71E61C31-15ED-4539-B5BD-32A5F7C14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37" y="271378"/>
            <a:ext cx="4163040" cy="785262"/>
          </a:xfrm>
          <a:prstGeom prst="rect">
            <a:avLst/>
          </a:prstGeom>
        </p:spPr>
      </p:pic>
      <p:sp>
        <p:nvSpPr>
          <p:cNvPr id="6" name="文本框 5">
            <a:extLst>
              <a:ext uri="{FF2B5EF4-FFF2-40B4-BE49-F238E27FC236}">
                <a16:creationId xmlns:a16="http://schemas.microsoft.com/office/drawing/2014/main" id="{1F643BC0-7CA2-42C4-B7C1-8C6E60CA3F00}"/>
              </a:ext>
            </a:extLst>
          </p:cNvPr>
          <p:cNvSpPr txBox="1"/>
          <p:nvPr/>
        </p:nvSpPr>
        <p:spPr>
          <a:xfrm>
            <a:off x="2855640" y="4797152"/>
            <a:ext cx="7056784" cy="923330"/>
          </a:xfrm>
          <a:prstGeom prst="rect">
            <a:avLst/>
          </a:prstGeom>
          <a:noFill/>
        </p:spPr>
        <p:txBody>
          <a:bodyPr wrap="square">
            <a:spAutoFit/>
          </a:bodyPr>
          <a:lstStyle/>
          <a:p>
            <a:pPr algn="ctr"/>
            <a:r>
              <a:rPr lang="zh-CN" altLang="en-US" dirty="0">
                <a:latin typeface="Times New Roman" panose="02020603050405020304" pitchFamily="18" charset="0"/>
                <a:cs typeface="Times New Roman" panose="02020603050405020304" pitchFamily="18" charset="0"/>
              </a:rPr>
              <a:t>Thanks to Beijing Institute of High Energy Physics, Shanghai Institute of Higher Education, Lanzhou Institute of Modern Physics, Peking University, Tsinghua University and DESY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endParaRPr lang="en-US" altLang="zh-CN" sz="3200" b="1" kern="0" dirty="0">
              <a:solidFill>
                <a:srgbClr val="000000"/>
              </a:solidFill>
              <a:cs typeface="微软雅黑" panose="020B0503020204020204" charset="-122"/>
              <a:sym typeface="+mn-ea"/>
            </a:endParaRPr>
          </a:p>
        </p:txBody>
      </p:sp>
      <p:grpSp>
        <p:nvGrpSpPr>
          <p:cNvPr id="36" name="组 16">
            <a:extLst>
              <a:ext uri="{FF2B5EF4-FFF2-40B4-BE49-F238E27FC236}">
                <a16:creationId xmlns:a16="http://schemas.microsoft.com/office/drawing/2014/main" id="{AA871F8F-7A66-4C97-83C9-E4D0B6C818DB}"/>
              </a:ext>
            </a:extLst>
          </p:cNvPr>
          <p:cNvGrpSpPr/>
          <p:nvPr/>
        </p:nvGrpSpPr>
        <p:grpSpPr>
          <a:xfrm>
            <a:off x="345227" y="164410"/>
            <a:ext cx="11524147" cy="608323"/>
            <a:chOff x="258920" y="123307"/>
            <a:chExt cx="8643110" cy="456242"/>
          </a:xfrm>
        </p:grpSpPr>
        <p:cxnSp>
          <p:nvCxnSpPr>
            <p:cNvPr id="37" name="直线连接符 7">
              <a:extLst>
                <a:ext uri="{FF2B5EF4-FFF2-40B4-BE49-F238E27FC236}">
                  <a16:creationId xmlns:a16="http://schemas.microsoft.com/office/drawing/2014/main" id="{E4BC438D-2442-4CA3-B7D8-37B47ECCEBB4}"/>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38" name="文本框 37">
              <a:extLst>
                <a:ext uri="{FF2B5EF4-FFF2-40B4-BE49-F238E27FC236}">
                  <a16:creationId xmlns:a16="http://schemas.microsoft.com/office/drawing/2014/main" id="{FFC8E3A4-55D1-44CF-BA2C-88480E223F27}"/>
                </a:ext>
              </a:extLst>
            </p:cNvPr>
            <p:cNvSpPr txBox="1"/>
            <p:nvPr/>
          </p:nvSpPr>
          <p:spPr>
            <a:xfrm>
              <a:off x="431537" y="123307"/>
              <a:ext cx="1317909"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Contents</a:t>
              </a:r>
            </a:p>
          </p:txBody>
        </p:sp>
        <p:sp>
          <p:nvSpPr>
            <p:cNvPr id="39" name="燕尾形 10">
              <a:extLst>
                <a:ext uri="{FF2B5EF4-FFF2-40B4-BE49-F238E27FC236}">
                  <a16:creationId xmlns:a16="http://schemas.microsoft.com/office/drawing/2014/main" id="{3BBC15B0-02F6-4F03-A3B7-D7FBB75E9DE7}"/>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40" name="图片 39">
            <a:extLst>
              <a:ext uri="{FF2B5EF4-FFF2-40B4-BE49-F238E27FC236}">
                <a16:creationId xmlns:a16="http://schemas.microsoft.com/office/drawing/2014/main" id="{3D929E3F-CF2F-4364-AA32-E48982034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42" name="文本框 41">
            <a:extLst>
              <a:ext uri="{FF2B5EF4-FFF2-40B4-BE49-F238E27FC236}">
                <a16:creationId xmlns:a16="http://schemas.microsoft.com/office/drawing/2014/main" id="{A86CC3AD-F839-40B5-B41C-1C093AE2F78F}"/>
              </a:ext>
            </a:extLst>
          </p:cNvPr>
          <p:cNvSpPr txBox="1"/>
          <p:nvPr/>
        </p:nvSpPr>
        <p:spPr>
          <a:xfrm>
            <a:off x="1524000" y="1382273"/>
            <a:ext cx="7036285" cy="2958502"/>
          </a:xfrm>
          <a:prstGeom prst="rect">
            <a:avLst/>
          </a:prstGeom>
          <a:noFill/>
        </p:spPr>
        <p:txBody>
          <a:bodyPr wrap="none" rtlCol="0">
            <a:spAutoFit/>
          </a:bodyPr>
          <a:lstStyle/>
          <a:p>
            <a:pPr lvl="0" eaLnBrk="1" hangingPunct="1">
              <a:lnSpc>
                <a:spcPct val="150000"/>
              </a:lnSpc>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 Motivation</a:t>
            </a:r>
          </a:p>
          <a:p>
            <a:pPr>
              <a:lnSpc>
                <a:spcPct val="150000"/>
              </a:lnSpc>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 Model and algorithm</a:t>
            </a:r>
          </a:p>
          <a:p>
            <a:pPr lvl="0" eaLnBrk="1" hangingPunct="1">
              <a:lnSpc>
                <a:spcPct val="150000"/>
              </a:lnSpc>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3 Automation software and verification</a:t>
            </a:r>
          </a:p>
          <a:p>
            <a:pPr lvl="0" eaLnBrk="1" hangingPunct="1">
              <a:lnSpc>
                <a:spcPct val="150000"/>
              </a:lnSpc>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4 Conclusion and future work</a:t>
            </a:r>
          </a:p>
        </p:txBody>
      </p:sp>
    </p:spTree>
    <p:extLst>
      <p:ext uri="{BB962C8B-B14F-4D97-AF65-F5344CB8AC3E}">
        <p14:creationId xmlns:p14="http://schemas.microsoft.com/office/powerpoint/2010/main" val="421977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a:extLst>
              <a:ext uri="{FF2B5EF4-FFF2-40B4-BE49-F238E27FC236}">
                <a16:creationId xmlns:a16="http://schemas.microsoft.com/office/drawing/2014/main" id="{FE415878-85D9-40FC-87AF-27E5F9C3649F}"/>
              </a:ext>
            </a:extLst>
          </p:cNvPr>
          <p:cNvPicPr>
            <a:picLocks noChangeAspect="1"/>
          </p:cNvPicPr>
          <p:nvPr/>
        </p:nvPicPr>
        <p:blipFill rotWithShape="1">
          <a:blip r:embed="rId3">
            <a:extLst>
              <a:ext uri="{28A0092B-C50C-407E-A947-70E740481C1C}">
                <a14:useLocalDpi xmlns:a14="http://schemas.microsoft.com/office/drawing/2010/main" val="0"/>
              </a:ext>
            </a:extLst>
          </a:blip>
          <a:srcRect l="8081" t="3491" r="6568" b="4107"/>
          <a:stretch/>
        </p:blipFill>
        <p:spPr>
          <a:xfrm>
            <a:off x="4151784" y="2564904"/>
            <a:ext cx="6495336" cy="3459198"/>
          </a:xfrm>
          <a:prstGeom prst="rect">
            <a:avLst/>
          </a:prstGeom>
        </p:spPr>
      </p:pic>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endParaRPr lang="en-US" altLang="zh-CN" sz="3200" b="1" kern="0" dirty="0">
              <a:solidFill>
                <a:srgbClr val="000000"/>
              </a:solidFill>
              <a:cs typeface="微软雅黑" panose="020B0503020204020204" charset="-122"/>
              <a:sym typeface="+mn-ea"/>
            </a:endParaRPr>
          </a:p>
        </p:txBody>
      </p:sp>
      <p:sp>
        <p:nvSpPr>
          <p:cNvPr id="61" name="文本框 60"/>
          <p:cNvSpPr txBox="1"/>
          <p:nvPr/>
        </p:nvSpPr>
        <p:spPr>
          <a:xfrm>
            <a:off x="625325" y="877546"/>
            <a:ext cx="10411081" cy="1704569"/>
          </a:xfrm>
          <a:prstGeom prst="rect">
            <a:avLst/>
          </a:prstGeom>
          <a:noFill/>
        </p:spPr>
        <p:txBody>
          <a:bodyPr wrap="square" rtlCol="0">
            <a:spAutoFit/>
          </a:bodyPr>
          <a:lstStyle/>
          <a:p>
            <a:pPr marL="285750" marR="0" indent="-285750" algn="just">
              <a:lnSpc>
                <a:spcPct val="150000"/>
              </a:lnSpc>
              <a:spcBef>
                <a:spcPts val="0"/>
              </a:spcBef>
              <a:spcAft>
                <a:spcPts val="0"/>
              </a:spcAft>
              <a:buFont typeface="Wingdings" panose="05000000000000000000" pitchFamily="2" charset="2"/>
              <a:buChar char="Ø"/>
            </a:pPr>
            <a:r>
              <a:rPr lang="en-US" altLang="zh-CN" sz="1800" kern="800" dirty="0">
                <a:effectLst/>
                <a:latin typeface="Times New Roman" panose="02020603050405020304" pitchFamily="18" charset="0"/>
                <a:ea typeface="宋体" panose="02010600030101010101" pitchFamily="2" charset="-122"/>
              </a:rPr>
              <a:t>In the pulse operation process of the Dalian Coherent Light Source (DCLS) linear accelerator, the klystron plays an important role in the microwave system. </a:t>
            </a:r>
          </a:p>
          <a:p>
            <a:pPr marL="285750" indent="-285750" algn="just">
              <a:lnSpc>
                <a:spcPct val="150000"/>
              </a:lnSpc>
              <a:buFont typeface="Wingdings" panose="05000000000000000000" pitchFamily="2" charset="2"/>
              <a:buChar char="Ø"/>
            </a:pPr>
            <a:r>
              <a:rPr lang="en-US" altLang="zh-CN" sz="1800" kern="800" dirty="0">
                <a:effectLst/>
                <a:latin typeface="Times New Roman" panose="02020603050405020304" pitchFamily="18" charset="0"/>
                <a:ea typeface="宋体" panose="02010600030101010101" pitchFamily="2" charset="-122"/>
              </a:rPr>
              <a:t>During operation in DCLS</a:t>
            </a:r>
            <a:r>
              <a:rPr lang="en-US" altLang="zh-CN" kern="800" dirty="0">
                <a:latin typeface="Times New Roman" panose="02020603050405020304" pitchFamily="18" charset="0"/>
                <a:ea typeface="宋体" panose="02010600030101010101" pitchFamily="2" charset="-122"/>
              </a:rPr>
              <a:t>,</a:t>
            </a:r>
            <a:r>
              <a:rPr lang="zh-CN" altLang="en-US" kern="800" dirty="0">
                <a:latin typeface="Times New Roman" panose="02020603050405020304" pitchFamily="18" charset="0"/>
                <a:ea typeface="宋体" panose="02010600030101010101" pitchFamily="2" charset="-122"/>
              </a:rPr>
              <a:t> </a:t>
            </a:r>
            <a:r>
              <a:rPr lang="en-US" altLang="zh-CN" sz="1800" kern="800" dirty="0">
                <a:effectLst/>
                <a:latin typeface="Times New Roman" panose="02020603050405020304" pitchFamily="18" charset="0"/>
                <a:ea typeface="宋体" panose="02010600030101010101" pitchFamily="2" charset="-122"/>
              </a:rPr>
              <a:t>we found that there is obvious jitter between adjacent microwaves output by klystron.</a:t>
            </a:r>
            <a:endParaRPr lang="en-US" altLang="zh-CN" sz="1800" kern="100" dirty="0">
              <a:effectLst/>
              <a:latin typeface="Times New Roman" panose="02020603050405020304" pitchFamily="18" charset="0"/>
              <a:ea typeface="宋体" panose="02010600030101010101" pitchFamily="2" charset="-122"/>
            </a:endParaRPr>
          </a:p>
        </p:txBody>
      </p:sp>
      <p:sp>
        <p:nvSpPr>
          <p:cNvPr id="62" name="文本框 61">
            <a:extLst>
              <a:ext uri="{FF2B5EF4-FFF2-40B4-BE49-F238E27FC236}">
                <a16:creationId xmlns:a16="http://schemas.microsoft.com/office/drawing/2014/main" id="{3C4ACF0B-1F6B-45BF-8A48-75CF747BDE11}"/>
              </a:ext>
            </a:extLst>
          </p:cNvPr>
          <p:cNvSpPr txBox="1"/>
          <p:nvPr/>
        </p:nvSpPr>
        <p:spPr>
          <a:xfrm>
            <a:off x="1760904" y="5300499"/>
            <a:ext cx="1296144" cy="261610"/>
          </a:xfrm>
          <a:prstGeom prst="rect">
            <a:avLst/>
          </a:prstGeom>
          <a:noFill/>
        </p:spPr>
        <p:txBody>
          <a:bodyPr wrap="square">
            <a:spAutoFit/>
          </a:bodyPr>
          <a:lstStyle/>
          <a:p>
            <a:r>
              <a:rPr lang="en-US" altLang="zh-CN" sz="1100" kern="800" dirty="0">
                <a:effectLst/>
                <a:latin typeface="Times New Roman" panose="02020603050405020304" pitchFamily="18" charset="0"/>
                <a:ea typeface="宋体" panose="02010600030101010101" pitchFamily="2" charset="-122"/>
              </a:rPr>
              <a:t>Figure1 DCLS</a:t>
            </a:r>
            <a:endParaRPr lang="zh-CN" altLang="en-US" sz="1100" dirty="0"/>
          </a:p>
        </p:txBody>
      </p:sp>
      <p:sp>
        <p:nvSpPr>
          <p:cNvPr id="3" name="矩形 2">
            <a:extLst>
              <a:ext uri="{FF2B5EF4-FFF2-40B4-BE49-F238E27FC236}">
                <a16:creationId xmlns:a16="http://schemas.microsoft.com/office/drawing/2014/main" id="{F60CB9B4-A7C8-4691-8F94-21AEDBD6B28C}"/>
              </a:ext>
            </a:extLst>
          </p:cNvPr>
          <p:cNvSpPr/>
          <p:nvPr/>
        </p:nvSpPr>
        <p:spPr>
          <a:xfrm>
            <a:off x="6204012" y="5229200"/>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2FE2BD8B-2C13-4709-B9DD-60EB1999634B}"/>
              </a:ext>
            </a:extLst>
          </p:cNvPr>
          <p:cNvSpPr txBox="1"/>
          <p:nvPr/>
        </p:nvSpPr>
        <p:spPr>
          <a:xfrm>
            <a:off x="6023992" y="6084710"/>
            <a:ext cx="3096344" cy="261610"/>
          </a:xfrm>
          <a:prstGeom prst="rect">
            <a:avLst/>
          </a:prstGeom>
          <a:noFill/>
        </p:spPr>
        <p:txBody>
          <a:bodyPr wrap="square">
            <a:spAutoFit/>
          </a:bodyPr>
          <a:lstStyle/>
          <a:p>
            <a:r>
              <a:rPr lang="en-US" altLang="zh-CN" sz="1100" kern="800" dirty="0">
                <a:effectLst/>
                <a:latin typeface="Times New Roman" panose="02020603050405020304" pitchFamily="18" charset="0"/>
                <a:ea typeface="宋体" panose="02010600030101010101" pitchFamily="2" charset="-122"/>
              </a:rPr>
              <a:t>Figure2 </a:t>
            </a:r>
            <a:r>
              <a:rPr lang="en-US" altLang="zh-CN" sz="1100" kern="800" dirty="0">
                <a:latin typeface="Times New Roman" panose="02020603050405020304" pitchFamily="18" charset="0"/>
                <a:ea typeface="宋体" panose="02010600030101010101" pitchFamily="2" charset="-122"/>
              </a:rPr>
              <a:t>J</a:t>
            </a:r>
            <a:r>
              <a:rPr lang="en-US" altLang="zh-CN" sz="1100" kern="800" dirty="0">
                <a:effectLst/>
                <a:latin typeface="Times New Roman" panose="02020603050405020304" pitchFamily="18" charset="0"/>
                <a:ea typeface="宋体" panose="02010600030101010101" pitchFamily="2" charset="-122"/>
              </a:rPr>
              <a:t>itter between adjacent microwaves</a:t>
            </a:r>
            <a:endParaRPr lang="zh-CN" altLang="en-US" sz="1100" dirty="0"/>
          </a:p>
        </p:txBody>
      </p:sp>
      <p:sp>
        <p:nvSpPr>
          <p:cNvPr id="4" name="椭圆 3">
            <a:extLst>
              <a:ext uri="{FF2B5EF4-FFF2-40B4-BE49-F238E27FC236}">
                <a16:creationId xmlns:a16="http://schemas.microsoft.com/office/drawing/2014/main" id="{C9186F7C-C6F0-4CAE-B4F6-8C1382884D23}"/>
              </a:ext>
            </a:extLst>
          </p:cNvPr>
          <p:cNvSpPr/>
          <p:nvPr/>
        </p:nvSpPr>
        <p:spPr>
          <a:xfrm>
            <a:off x="6816080" y="2420888"/>
            <a:ext cx="13681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EFDAD004-FFC8-4FE7-9451-482BF7575D88}"/>
              </a:ext>
            </a:extLst>
          </p:cNvPr>
          <p:cNvSpPr/>
          <p:nvPr/>
        </p:nvSpPr>
        <p:spPr>
          <a:xfrm>
            <a:off x="6816080" y="4221088"/>
            <a:ext cx="13681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E357A6A7-6239-451C-AB06-8170F72A0C42}"/>
              </a:ext>
            </a:extLst>
          </p:cNvPr>
          <p:cNvGrpSpPr/>
          <p:nvPr/>
        </p:nvGrpSpPr>
        <p:grpSpPr>
          <a:xfrm>
            <a:off x="10828340" y="2993072"/>
            <a:ext cx="1009438" cy="643414"/>
            <a:chOff x="3226150" y="5219000"/>
            <a:chExt cx="1009438" cy="643414"/>
          </a:xfrm>
        </p:grpSpPr>
        <p:cxnSp>
          <p:nvCxnSpPr>
            <p:cNvPr id="57" name="直接连接符 56">
              <a:extLst>
                <a:ext uri="{FF2B5EF4-FFF2-40B4-BE49-F238E27FC236}">
                  <a16:creationId xmlns:a16="http://schemas.microsoft.com/office/drawing/2014/main" id="{92D7E061-332C-4B31-A049-259CD9ACCC91}"/>
                </a:ext>
              </a:extLst>
            </p:cNvPr>
            <p:cNvCxnSpPr>
              <a:stCxn id="59" idx="0"/>
            </p:cNvCxnSpPr>
            <p:nvPr/>
          </p:nvCxnSpPr>
          <p:spPr>
            <a:xfrm flipH="1">
              <a:off x="3434396" y="5247033"/>
              <a:ext cx="49788" cy="615381"/>
            </a:xfrm>
            <a:prstGeom prst="line">
              <a:avLst/>
            </a:prstGeom>
          </p:spPr>
          <p:style>
            <a:lnRef idx="1">
              <a:schemeClr val="accent1"/>
            </a:lnRef>
            <a:fillRef idx="0">
              <a:schemeClr val="accent1"/>
            </a:fillRef>
            <a:effectRef idx="0">
              <a:schemeClr val="accent1"/>
            </a:effectRef>
            <a:fontRef idx="minor">
              <a:schemeClr val="tx1"/>
            </a:fontRef>
          </p:style>
        </p:cxnSp>
        <p:sp>
          <p:nvSpPr>
            <p:cNvPr id="59" name="任意多边形: 形状 58">
              <a:extLst>
                <a:ext uri="{FF2B5EF4-FFF2-40B4-BE49-F238E27FC236}">
                  <a16:creationId xmlns:a16="http://schemas.microsoft.com/office/drawing/2014/main" id="{A89D9EBD-EECA-437A-8FF9-BDF619C371BE}"/>
                </a:ext>
              </a:extLst>
            </p:cNvPr>
            <p:cNvSpPr/>
            <p:nvPr/>
          </p:nvSpPr>
          <p:spPr>
            <a:xfrm>
              <a:off x="3484184" y="5219000"/>
              <a:ext cx="500998" cy="84099"/>
            </a:xfrm>
            <a:custGeom>
              <a:avLst/>
              <a:gdLst>
                <a:gd name="connsiteX0" fmla="*/ 0 w 1431851"/>
                <a:gd name="connsiteY0" fmla="*/ 63795 h 191386"/>
                <a:gd name="connsiteX1" fmla="*/ 85061 w 1431851"/>
                <a:gd name="connsiteY1" fmla="*/ 148856 h 191386"/>
                <a:gd name="connsiteX2" fmla="*/ 127591 w 1431851"/>
                <a:gd name="connsiteY2" fmla="*/ 191386 h 191386"/>
                <a:gd name="connsiteX3" fmla="*/ 290623 w 1431851"/>
                <a:gd name="connsiteY3" fmla="*/ 120502 h 191386"/>
                <a:gd name="connsiteX4" fmla="*/ 333154 w 1431851"/>
                <a:gd name="connsiteY4" fmla="*/ 85060 h 191386"/>
                <a:gd name="connsiteX5" fmla="*/ 354419 w 1431851"/>
                <a:gd name="connsiteY5" fmla="*/ 70884 h 191386"/>
                <a:gd name="connsiteX6" fmla="*/ 404037 w 1431851"/>
                <a:gd name="connsiteY6" fmla="*/ 28353 h 191386"/>
                <a:gd name="connsiteX7" fmla="*/ 474921 w 1431851"/>
                <a:gd name="connsiteY7" fmla="*/ 7088 h 191386"/>
                <a:gd name="connsiteX8" fmla="*/ 503275 w 1431851"/>
                <a:gd name="connsiteY8" fmla="*/ 14177 h 191386"/>
                <a:gd name="connsiteX9" fmla="*/ 552893 w 1431851"/>
                <a:gd name="connsiteY9" fmla="*/ 56707 h 191386"/>
                <a:gd name="connsiteX10" fmla="*/ 595423 w 1431851"/>
                <a:gd name="connsiteY10" fmla="*/ 92149 h 191386"/>
                <a:gd name="connsiteX11" fmla="*/ 637954 w 1431851"/>
                <a:gd name="connsiteY11" fmla="*/ 148856 h 191386"/>
                <a:gd name="connsiteX12" fmla="*/ 680484 w 1431851"/>
                <a:gd name="connsiteY12" fmla="*/ 163032 h 191386"/>
                <a:gd name="connsiteX13" fmla="*/ 772633 w 1431851"/>
                <a:gd name="connsiteY13" fmla="*/ 120502 h 191386"/>
                <a:gd name="connsiteX14" fmla="*/ 793898 w 1431851"/>
                <a:gd name="connsiteY14" fmla="*/ 70884 h 191386"/>
                <a:gd name="connsiteX15" fmla="*/ 843517 w 1431851"/>
                <a:gd name="connsiteY15" fmla="*/ 7088 h 191386"/>
                <a:gd name="connsiteX16" fmla="*/ 864782 w 1431851"/>
                <a:gd name="connsiteY16" fmla="*/ 0 h 191386"/>
                <a:gd name="connsiteX17" fmla="*/ 914400 w 1431851"/>
                <a:gd name="connsiteY17" fmla="*/ 7088 h 191386"/>
                <a:gd name="connsiteX18" fmla="*/ 971107 w 1431851"/>
                <a:gd name="connsiteY18" fmla="*/ 14177 h 191386"/>
                <a:gd name="connsiteX19" fmla="*/ 1041991 w 1431851"/>
                <a:gd name="connsiteY19" fmla="*/ 63795 h 191386"/>
                <a:gd name="connsiteX20" fmla="*/ 1063256 w 1431851"/>
                <a:gd name="connsiteY20" fmla="*/ 70884 h 191386"/>
                <a:gd name="connsiteX21" fmla="*/ 1119963 w 1431851"/>
                <a:gd name="connsiteY21" fmla="*/ 106326 h 191386"/>
                <a:gd name="connsiteX22" fmla="*/ 1162493 w 1431851"/>
                <a:gd name="connsiteY22" fmla="*/ 134679 h 191386"/>
                <a:gd name="connsiteX23" fmla="*/ 1190847 w 1431851"/>
                <a:gd name="connsiteY23" fmla="*/ 141767 h 191386"/>
                <a:gd name="connsiteX24" fmla="*/ 1247554 w 1431851"/>
                <a:gd name="connsiteY24" fmla="*/ 155944 h 191386"/>
                <a:gd name="connsiteX25" fmla="*/ 1318437 w 1431851"/>
                <a:gd name="connsiteY25" fmla="*/ 120502 h 191386"/>
                <a:gd name="connsiteX26" fmla="*/ 1375144 w 1431851"/>
                <a:gd name="connsiteY26" fmla="*/ 92149 h 191386"/>
                <a:gd name="connsiteX27" fmla="*/ 1396410 w 1431851"/>
                <a:gd name="connsiteY27" fmla="*/ 63795 h 191386"/>
                <a:gd name="connsiteX28" fmla="*/ 1431851 w 1431851"/>
                <a:gd name="connsiteY28" fmla="*/ 28353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1851" h="191386">
                  <a:moveTo>
                    <a:pt x="0" y="63795"/>
                  </a:moveTo>
                  <a:lnTo>
                    <a:pt x="85061" y="148856"/>
                  </a:lnTo>
                  <a:lnTo>
                    <a:pt x="127591" y="191386"/>
                  </a:lnTo>
                  <a:cubicBezTo>
                    <a:pt x="181935" y="167758"/>
                    <a:pt x="237989" y="147727"/>
                    <a:pt x="290623" y="120502"/>
                  </a:cubicBezTo>
                  <a:cubicBezTo>
                    <a:pt x="307014" y="112024"/>
                    <a:pt x="318587" y="96390"/>
                    <a:pt x="333154" y="85060"/>
                  </a:cubicBezTo>
                  <a:cubicBezTo>
                    <a:pt x="339879" y="79830"/>
                    <a:pt x="347767" y="76206"/>
                    <a:pt x="354419" y="70884"/>
                  </a:cubicBezTo>
                  <a:cubicBezTo>
                    <a:pt x="371429" y="57276"/>
                    <a:pt x="385912" y="40437"/>
                    <a:pt x="404037" y="28353"/>
                  </a:cubicBezTo>
                  <a:cubicBezTo>
                    <a:pt x="424017" y="15033"/>
                    <a:pt x="452235" y="11626"/>
                    <a:pt x="474921" y="7088"/>
                  </a:cubicBezTo>
                  <a:cubicBezTo>
                    <a:pt x="484372" y="9451"/>
                    <a:pt x="494561" y="9820"/>
                    <a:pt x="503275" y="14177"/>
                  </a:cubicBezTo>
                  <a:cubicBezTo>
                    <a:pt x="526238" y="25659"/>
                    <a:pt x="534653" y="40494"/>
                    <a:pt x="552893" y="56707"/>
                  </a:cubicBezTo>
                  <a:cubicBezTo>
                    <a:pt x="566686" y="68967"/>
                    <a:pt x="583078" y="78432"/>
                    <a:pt x="595423" y="92149"/>
                  </a:cubicBezTo>
                  <a:cubicBezTo>
                    <a:pt x="614174" y="112983"/>
                    <a:pt x="612529" y="134731"/>
                    <a:pt x="637954" y="148856"/>
                  </a:cubicBezTo>
                  <a:cubicBezTo>
                    <a:pt x="651017" y="156113"/>
                    <a:pt x="666307" y="158307"/>
                    <a:pt x="680484" y="163032"/>
                  </a:cubicBezTo>
                  <a:cubicBezTo>
                    <a:pt x="718527" y="153522"/>
                    <a:pt x="747867" y="154555"/>
                    <a:pt x="772633" y="120502"/>
                  </a:cubicBezTo>
                  <a:cubicBezTo>
                    <a:pt x="783217" y="105949"/>
                    <a:pt x="785367" y="86727"/>
                    <a:pt x="793898" y="70884"/>
                  </a:cubicBezTo>
                  <a:cubicBezTo>
                    <a:pt x="801786" y="56235"/>
                    <a:pt x="825515" y="19089"/>
                    <a:pt x="843517" y="7088"/>
                  </a:cubicBezTo>
                  <a:cubicBezTo>
                    <a:pt x="849734" y="2944"/>
                    <a:pt x="857694" y="2363"/>
                    <a:pt x="864782" y="0"/>
                  </a:cubicBezTo>
                  <a:lnTo>
                    <a:pt x="914400" y="7088"/>
                  </a:lnTo>
                  <a:cubicBezTo>
                    <a:pt x="933282" y="9606"/>
                    <a:pt x="953167" y="7770"/>
                    <a:pt x="971107" y="14177"/>
                  </a:cubicBezTo>
                  <a:cubicBezTo>
                    <a:pt x="998291" y="23885"/>
                    <a:pt x="1017463" y="49779"/>
                    <a:pt x="1041991" y="63795"/>
                  </a:cubicBezTo>
                  <a:cubicBezTo>
                    <a:pt x="1048478" y="67502"/>
                    <a:pt x="1056168" y="68521"/>
                    <a:pt x="1063256" y="70884"/>
                  </a:cubicBezTo>
                  <a:cubicBezTo>
                    <a:pt x="1129073" y="120245"/>
                    <a:pt x="1055097" y="67406"/>
                    <a:pt x="1119963" y="106326"/>
                  </a:cubicBezTo>
                  <a:cubicBezTo>
                    <a:pt x="1134573" y="115092"/>
                    <a:pt x="1147254" y="127059"/>
                    <a:pt x="1162493" y="134679"/>
                  </a:cubicBezTo>
                  <a:cubicBezTo>
                    <a:pt x="1171207" y="139036"/>
                    <a:pt x="1181337" y="139654"/>
                    <a:pt x="1190847" y="141767"/>
                  </a:cubicBezTo>
                  <a:cubicBezTo>
                    <a:pt x="1242165" y="153171"/>
                    <a:pt x="1209557" y="143279"/>
                    <a:pt x="1247554" y="155944"/>
                  </a:cubicBezTo>
                  <a:cubicBezTo>
                    <a:pt x="1271182" y="144130"/>
                    <a:pt x="1295785" y="134093"/>
                    <a:pt x="1318437" y="120502"/>
                  </a:cubicBezTo>
                  <a:cubicBezTo>
                    <a:pt x="1360286" y="95393"/>
                    <a:pt x="1340809" y="103594"/>
                    <a:pt x="1375144" y="92149"/>
                  </a:cubicBezTo>
                  <a:cubicBezTo>
                    <a:pt x="1382233" y="82698"/>
                    <a:pt x="1388630" y="72686"/>
                    <a:pt x="1396410" y="63795"/>
                  </a:cubicBezTo>
                  <a:cubicBezTo>
                    <a:pt x="1407412" y="51222"/>
                    <a:pt x="1420038" y="40168"/>
                    <a:pt x="1431851" y="2835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任意多边形: 形状 59">
              <a:extLst>
                <a:ext uri="{FF2B5EF4-FFF2-40B4-BE49-F238E27FC236}">
                  <a16:creationId xmlns:a16="http://schemas.microsoft.com/office/drawing/2014/main" id="{D832FB50-5B09-4C3C-87D8-460855369C81}"/>
                </a:ext>
              </a:extLst>
            </p:cNvPr>
            <p:cNvSpPr/>
            <p:nvPr/>
          </p:nvSpPr>
          <p:spPr>
            <a:xfrm>
              <a:off x="3486570" y="5303098"/>
              <a:ext cx="500998" cy="72408"/>
            </a:xfrm>
            <a:custGeom>
              <a:avLst/>
              <a:gdLst>
                <a:gd name="connsiteX0" fmla="*/ 0 w 1431851"/>
                <a:gd name="connsiteY0" fmla="*/ 63795 h 191386"/>
                <a:gd name="connsiteX1" fmla="*/ 85061 w 1431851"/>
                <a:gd name="connsiteY1" fmla="*/ 148856 h 191386"/>
                <a:gd name="connsiteX2" fmla="*/ 127591 w 1431851"/>
                <a:gd name="connsiteY2" fmla="*/ 191386 h 191386"/>
                <a:gd name="connsiteX3" fmla="*/ 290623 w 1431851"/>
                <a:gd name="connsiteY3" fmla="*/ 120502 h 191386"/>
                <a:gd name="connsiteX4" fmla="*/ 333154 w 1431851"/>
                <a:gd name="connsiteY4" fmla="*/ 85060 h 191386"/>
                <a:gd name="connsiteX5" fmla="*/ 354419 w 1431851"/>
                <a:gd name="connsiteY5" fmla="*/ 70884 h 191386"/>
                <a:gd name="connsiteX6" fmla="*/ 404037 w 1431851"/>
                <a:gd name="connsiteY6" fmla="*/ 28353 h 191386"/>
                <a:gd name="connsiteX7" fmla="*/ 474921 w 1431851"/>
                <a:gd name="connsiteY7" fmla="*/ 7088 h 191386"/>
                <a:gd name="connsiteX8" fmla="*/ 503275 w 1431851"/>
                <a:gd name="connsiteY8" fmla="*/ 14177 h 191386"/>
                <a:gd name="connsiteX9" fmla="*/ 552893 w 1431851"/>
                <a:gd name="connsiteY9" fmla="*/ 56707 h 191386"/>
                <a:gd name="connsiteX10" fmla="*/ 595423 w 1431851"/>
                <a:gd name="connsiteY10" fmla="*/ 92149 h 191386"/>
                <a:gd name="connsiteX11" fmla="*/ 637954 w 1431851"/>
                <a:gd name="connsiteY11" fmla="*/ 148856 h 191386"/>
                <a:gd name="connsiteX12" fmla="*/ 680484 w 1431851"/>
                <a:gd name="connsiteY12" fmla="*/ 163032 h 191386"/>
                <a:gd name="connsiteX13" fmla="*/ 772633 w 1431851"/>
                <a:gd name="connsiteY13" fmla="*/ 120502 h 191386"/>
                <a:gd name="connsiteX14" fmla="*/ 793898 w 1431851"/>
                <a:gd name="connsiteY14" fmla="*/ 70884 h 191386"/>
                <a:gd name="connsiteX15" fmla="*/ 843517 w 1431851"/>
                <a:gd name="connsiteY15" fmla="*/ 7088 h 191386"/>
                <a:gd name="connsiteX16" fmla="*/ 864782 w 1431851"/>
                <a:gd name="connsiteY16" fmla="*/ 0 h 191386"/>
                <a:gd name="connsiteX17" fmla="*/ 914400 w 1431851"/>
                <a:gd name="connsiteY17" fmla="*/ 7088 h 191386"/>
                <a:gd name="connsiteX18" fmla="*/ 971107 w 1431851"/>
                <a:gd name="connsiteY18" fmla="*/ 14177 h 191386"/>
                <a:gd name="connsiteX19" fmla="*/ 1041991 w 1431851"/>
                <a:gd name="connsiteY19" fmla="*/ 63795 h 191386"/>
                <a:gd name="connsiteX20" fmla="*/ 1063256 w 1431851"/>
                <a:gd name="connsiteY20" fmla="*/ 70884 h 191386"/>
                <a:gd name="connsiteX21" fmla="*/ 1119963 w 1431851"/>
                <a:gd name="connsiteY21" fmla="*/ 106326 h 191386"/>
                <a:gd name="connsiteX22" fmla="*/ 1162493 w 1431851"/>
                <a:gd name="connsiteY22" fmla="*/ 134679 h 191386"/>
                <a:gd name="connsiteX23" fmla="*/ 1190847 w 1431851"/>
                <a:gd name="connsiteY23" fmla="*/ 141767 h 191386"/>
                <a:gd name="connsiteX24" fmla="*/ 1247554 w 1431851"/>
                <a:gd name="connsiteY24" fmla="*/ 155944 h 191386"/>
                <a:gd name="connsiteX25" fmla="*/ 1318437 w 1431851"/>
                <a:gd name="connsiteY25" fmla="*/ 120502 h 191386"/>
                <a:gd name="connsiteX26" fmla="*/ 1375144 w 1431851"/>
                <a:gd name="connsiteY26" fmla="*/ 92149 h 191386"/>
                <a:gd name="connsiteX27" fmla="*/ 1396410 w 1431851"/>
                <a:gd name="connsiteY27" fmla="*/ 63795 h 191386"/>
                <a:gd name="connsiteX28" fmla="*/ 1431851 w 1431851"/>
                <a:gd name="connsiteY28" fmla="*/ 28353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1851" h="191386">
                  <a:moveTo>
                    <a:pt x="0" y="63795"/>
                  </a:moveTo>
                  <a:lnTo>
                    <a:pt x="85061" y="148856"/>
                  </a:lnTo>
                  <a:lnTo>
                    <a:pt x="127591" y="191386"/>
                  </a:lnTo>
                  <a:cubicBezTo>
                    <a:pt x="181935" y="167758"/>
                    <a:pt x="237989" y="147727"/>
                    <a:pt x="290623" y="120502"/>
                  </a:cubicBezTo>
                  <a:cubicBezTo>
                    <a:pt x="307014" y="112024"/>
                    <a:pt x="318587" y="96390"/>
                    <a:pt x="333154" y="85060"/>
                  </a:cubicBezTo>
                  <a:cubicBezTo>
                    <a:pt x="339879" y="79830"/>
                    <a:pt x="347767" y="76206"/>
                    <a:pt x="354419" y="70884"/>
                  </a:cubicBezTo>
                  <a:cubicBezTo>
                    <a:pt x="371429" y="57276"/>
                    <a:pt x="385912" y="40437"/>
                    <a:pt x="404037" y="28353"/>
                  </a:cubicBezTo>
                  <a:cubicBezTo>
                    <a:pt x="424017" y="15033"/>
                    <a:pt x="452235" y="11626"/>
                    <a:pt x="474921" y="7088"/>
                  </a:cubicBezTo>
                  <a:cubicBezTo>
                    <a:pt x="484372" y="9451"/>
                    <a:pt x="494561" y="9820"/>
                    <a:pt x="503275" y="14177"/>
                  </a:cubicBezTo>
                  <a:cubicBezTo>
                    <a:pt x="526238" y="25659"/>
                    <a:pt x="534653" y="40494"/>
                    <a:pt x="552893" y="56707"/>
                  </a:cubicBezTo>
                  <a:cubicBezTo>
                    <a:pt x="566686" y="68967"/>
                    <a:pt x="583078" y="78432"/>
                    <a:pt x="595423" y="92149"/>
                  </a:cubicBezTo>
                  <a:cubicBezTo>
                    <a:pt x="614174" y="112983"/>
                    <a:pt x="612529" y="134731"/>
                    <a:pt x="637954" y="148856"/>
                  </a:cubicBezTo>
                  <a:cubicBezTo>
                    <a:pt x="651017" y="156113"/>
                    <a:pt x="666307" y="158307"/>
                    <a:pt x="680484" y="163032"/>
                  </a:cubicBezTo>
                  <a:cubicBezTo>
                    <a:pt x="718527" y="153522"/>
                    <a:pt x="747867" y="154555"/>
                    <a:pt x="772633" y="120502"/>
                  </a:cubicBezTo>
                  <a:cubicBezTo>
                    <a:pt x="783217" y="105949"/>
                    <a:pt x="785367" y="86727"/>
                    <a:pt x="793898" y="70884"/>
                  </a:cubicBezTo>
                  <a:cubicBezTo>
                    <a:pt x="801786" y="56235"/>
                    <a:pt x="825515" y="19089"/>
                    <a:pt x="843517" y="7088"/>
                  </a:cubicBezTo>
                  <a:cubicBezTo>
                    <a:pt x="849734" y="2944"/>
                    <a:pt x="857694" y="2363"/>
                    <a:pt x="864782" y="0"/>
                  </a:cubicBezTo>
                  <a:lnTo>
                    <a:pt x="914400" y="7088"/>
                  </a:lnTo>
                  <a:cubicBezTo>
                    <a:pt x="933282" y="9606"/>
                    <a:pt x="953167" y="7770"/>
                    <a:pt x="971107" y="14177"/>
                  </a:cubicBezTo>
                  <a:cubicBezTo>
                    <a:pt x="998291" y="23885"/>
                    <a:pt x="1017463" y="49779"/>
                    <a:pt x="1041991" y="63795"/>
                  </a:cubicBezTo>
                  <a:cubicBezTo>
                    <a:pt x="1048478" y="67502"/>
                    <a:pt x="1056168" y="68521"/>
                    <a:pt x="1063256" y="70884"/>
                  </a:cubicBezTo>
                  <a:cubicBezTo>
                    <a:pt x="1129073" y="120245"/>
                    <a:pt x="1055097" y="67406"/>
                    <a:pt x="1119963" y="106326"/>
                  </a:cubicBezTo>
                  <a:cubicBezTo>
                    <a:pt x="1134573" y="115092"/>
                    <a:pt x="1147254" y="127059"/>
                    <a:pt x="1162493" y="134679"/>
                  </a:cubicBezTo>
                  <a:cubicBezTo>
                    <a:pt x="1171207" y="139036"/>
                    <a:pt x="1181337" y="139654"/>
                    <a:pt x="1190847" y="141767"/>
                  </a:cubicBezTo>
                  <a:cubicBezTo>
                    <a:pt x="1242165" y="153171"/>
                    <a:pt x="1209557" y="143279"/>
                    <a:pt x="1247554" y="155944"/>
                  </a:cubicBezTo>
                  <a:cubicBezTo>
                    <a:pt x="1271182" y="144130"/>
                    <a:pt x="1295785" y="134093"/>
                    <a:pt x="1318437" y="120502"/>
                  </a:cubicBezTo>
                  <a:cubicBezTo>
                    <a:pt x="1360286" y="95393"/>
                    <a:pt x="1340809" y="103594"/>
                    <a:pt x="1375144" y="92149"/>
                  </a:cubicBezTo>
                  <a:cubicBezTo>
                    <a:pt x="1382233" y="82698"/>
                    <a:pt x="1388630" y="72686"/>
                    <a:pt x="1396410" y="63795"/>
                  </a:cubicBezTo>
                  <a:cubicBezTo>
                    <a:pt x="1407412" y="51222"/>
                    <a:pt x="1420038" y="40168"/>
                    <a:pt x="1431851" y="2835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cxnSp>
          <p:nvCxnSpPr>
            <p:cNvPr id="64" name="直接连接符 63">
              <a:extLst>
                <a:ext uri="{FF2B5EF4-FFF2-40B4-BE49-F238E27FC236}">
                  <a16:creationId xmlns:a16="http://schemas.microsoft.com/office/drawing/2014/main" id="{A3D17296-C52C-45A4-BB23-48580E4BA53F}"/>
                </a:ext>
              </a:extLst>
            </p:cNvPr>
            <p:cNvCxnSpPr/>
            <p:nvPr/>
          </p:nvCxnSpPr>
          <p:spPr>
            <a:xfrm flipH="1">
              <a:off x="3434486" y="5320882"/>
              <a:ext cx="47412" cy="537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BE3F009A-99A7-4DEA-8C80-8BCB9AD92AC6}"/>
                </a:ext>
              </a:extLst>
            </p:cNvPr>
            <p:cNvCxnSpPr>
              <a:stCxn id="60" idx="28"/>
            </p:cNvCxnSpPr>
            <p:nvPr/>
          </p:nvCxnSpPr>
          <p:spPr>
            <a:xfrm>
              <a:off x="3987569" y="5313825"/>
              <a:ext cx="39683" cy="544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ACEED923-FC2F-4155-90A6-39A2871EE8BE}"/>
                </a:ext>
              </a:extLst>
            </p:cNvPr>
            <p:cNvCxnSpPr/>
            <p:nvPr/>
          </p:nvCxnSpPr>
          <p:spPr>
            <a:xfrm>
              <a:off x="4027252" y="5858226"/>
              <a:ext cx="208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9C56A5D1-7E40-49CB-BDDD-4ABF114B40BE}"/>
                </a:ext>
              </a:extLst>
            </p:cNvPr>
            <p:cNvCxnSpPr/>
            <p:nvPr/>
          </p:nvCxnSpPr>
          <p:spPr>
            <a:xfrm>
              <a:off x="3226150" y="5858226"/>
              <a:ext cx="208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0AC91945-A95D-4EED-B01E-F6A5D1D7BB57}"/>
                </a:ext>
              </a:extLst>
            </p:cNvPr>
            <p:cNvCxnSpPr/>
            <p:nvPr/>
          </p:nvCxnSpPr>
          <p:spPr>
            <a:xfrm>
              <a:off x="3985182" y="5227225"/>
              <a:ext cx="41980" cy="63518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9941D437-AF7A-4A0B-9F5F-4151F99EEABD}"/>
              </a:ext>
            </a:extLst>
          </p:cNvPr>
          <p:cNvGrpSpPr/>
          <p:nvPr/>
        </p:nvGrpSpPr>
        <p:grpSpPr>
          <a:xfrm>
            <a:off x="10828340" y="4750328"/>
            <a:ext cx="1009438" cy="639542"/>
            <a:chOff x="4456547" y="5222342"/>
            <a:chExt cx="1009438" cy="639542"/>
          </a:xfrm>
        </p:grpSpPr>
        <p:cxnSp>
          <p:nvCxnSpPr>
            <p:cNvPr id="58" name="直接连接符 57">
              <a:extLst>
                <a:ext uri="{FF2B5EF4-FFF2-40B4-BE49-F238E27FC236}">
                  <a16:creationId xmlns:a16="http://schemas.microsoft.com/office/drawing/2014/main" id="{6E4D0556-10A8-4C28-855E-4164ADBA1D7D}"/>
                </a:ext>
              </a:extLst>
            </p:cNvPr>
            <p:cNvCxnSpPr/>
            <p:nvPr/>
          </p:nvCxnSpPr>
          <p:spPr>
            <a:xfrm flipH="1">
              <a:off x="4664793" y="5245156"/>
              <a:ext cx="52084" cy="616728"/>
            </a:xfrm>
            <a:prstGeom prst="line">
              <a:avLst/>
            </a:prstGeom>
          </p:spPr>
          <p:style>
            <a:lnRef idx="1">
              <a:schemeClr val="accent1"/>
            </a:lnRef>
            <a:fillRef idx="0">
              <a:schemeClr val="accent1"/>
            </a:fillRef>
            <a:effectRef idx="0">
              <a:schemeClr val="accent1"/>
            </a:effectRef>
            <a:fontRef idx="minor">
              <a:schemeClr val="tx1"/>
            </a:fontRef>
          </p:style>
        </p:cxnSp>
        <p:sp>
          <p:nvSpPr>
            <p:cNvPr id="69" name="任意多边形: 形状 68">
              <a:extLst>
                <a:ext uri="{FF2B5EF4-FFF2-40B4-BE49-F238E27FC236}">
                  <a16:creationId xmlns:a16="http://schemas.microsoft.com/office/drawing/2014/main" id="{FB9B90B9-18C8-4623-A72D-F537A243BAFB}"/>
                </a:ext>
              </a:extLst>
            </p:cNvPr>
            <p:cNvSpPr/>
            <p:nvPr/>
          </p:nvSpPr>
          <p:spPr>
            <a:xfrm>
              <a:off x="4710884" y="5303098"/>
              <a:ext cx="513164" cy="72408"/>
            </a:xfrm>
            <a:custGeom>
              <a:avLst/>
              <a:gdLst>
                <a:gd name="connsiteX0" fmla="*/ 0 w 1431851"/>
                <a:gd name="connsiteY0" fmla="*/ 63795 h 191386"/>
                <a:gd name="connsiteX1" fmla="*/ 85061 w 1431851"/>
                <a:gd name="connsiteY1" fmla="*/ 148856 h 191386"/>
                <a:gd name="connsiteX2" fmla="*/ 127591 w 1431851"/>
                <a:gd name="connsiteY2" fmla="*/ 191386 h 191386"/>
                <a:gd name="connsiteX3" fmla="*/ 290623 w 1431851"/>
                <a:gd name="connsiteY3" fmla="*/ 120502 h 191386"/>
                <a:gd name="connsiteX4" fmla="*/ 333154 w 1431851"/>
                <a:gd name="connsiteY4" fmla="*/ 85060 h 191386"/>
                <a:gd name="connsiteX5" fmla="*/ 354419 w 1431851"/>
                <a:gd name="connsiteY5" fmla="*/ 70884 h 191386"/>
                <a:gd name="connsiteX6" fmla="*/ 404037 w 1431851"/>
                <a:gd name="connsiteY6" fmla="*/ 28353 h 191386"/>
                <a:gd name="connsiteX7" fmla="*/ 474921 w 1431851"/>
                <a:gd name="connsiteY7" fmla="*/ 7088 h 191386"/>
                <a:gd name="connsiteX8" fmla="*/ 503275 w 1431851"/>
                <a:gd name="connsiteY8" fmla="*/ 14177 h 191386"/>
                <a:gd name="connsiteX9" fmla="*/ 552893 w 1431851"/>
                <a:gd name="connsiteY9" fmla="*/ 56707 h 191386"/>
                <a:gd name="connsiteX10" fmla="*/ 595423 w 1431851"/>
                <a:gd name="connsiteY10" fmla="*/ 92149 h 191386"/>
                <a:gd name="connsiteX11" fmla="*/ 637954 w 1431851"/>
                <a:gd name="connsiteY11" fmla="*/ 148856 h 191386"/>
                <a:gd name="connsiteX12" fmla="*/ 680484 w 1431851"/>
                <a:gd name="connsiteY12" fmla="*/ 163032 h 191386"/>
                <a:gd name="connsiteX13" fmla="*/ 772633 w 1431851"/>
                <a:gd name="connsiteY13" fmla="*/ 120502 h 191386"/>
                <a:gd name="connsiteX14" fmla="*/ 793898 w 1431851"/>
                <a:gd name="connsiteY14" fmla="*/ 70884 h 191386"/>
                <a:gd name="connsiteX15" fmla="*/ 843517 w 1431851"/>
                <a:gd name="connsiteY15" fmla="*/ 7088 h 191386"/>
                <a:gd name="connsiteX16" fmla="*/ 864782 w 1431851"/>
                <a:gd name="connsiteY16" fmla="*/ 0 h 191386"/>
                <a:gd name="connsiteX17" fmla="*/ 914400 w 1431851"/>
                <a:gd name="connsiteY17" fmla="*/ 7088 h 191386"/>
                <a:gd name="connsiteX18" fmla="*/ 971107 w 1431851"/>
                <a:gd name="connsiteY18" fmla="*/ 14177 h 191386"/>
                <a:gd name="connsiteX19" fmla="*/ 1041991 w 1431851"/>
                <a:gd name="connsiteY19" fmla="*/ 63795 h 191386"/>
                <a:gd name="connsiteX20" fmla="*/ 1063256 w 1431851"/>
                <a:gd name="connsiteY20" fmla="*/ 70884 h 191386"/>
                <a:gd name="connsiteX21" fmla="*/ 1119963 w 1431851"/>
                <a:gd name="connsiteY21" fmla="*/ 106326 h 191386"/>
                <a:gd name="connsiteX22" fmla="*/ 1162493 w 1431851"/>
                <a:gd name="connsiteY22" fmla="*/ 134679 h 191386"/>
                <a:gd name="connsiteX23" fmla="*/ 1190847 w 1431851"/>
                <a:gd name="connsiteY23" fmla="*/ 141767 h 191386"/>
                <a:gd name="connsiteX24" fmla="*/ 1247554 w 1431851"/>
                <a:gd name="connsiteY24" fmla="*/ 155944 h 191386"/>
                <a:gd name="connsiteX25" fmla="*/ 1318437 w 1431851"/>
                <a:gd name="connsiteY25" fmla="*/ 120502 h 191386"/>
                <a:gd name="connsiteX26" fmla="*/ 1375144 w 1431851"/>
                <a:gd name="connsiteY26" fmla="*/ 92149 h 191386"/>
                <a:gd name="connsiteX27" fmla="*/ 1396410 w 1431851"/>
                <a:gd name="connsiteY27" fmla="*/ 63795 h 191386"/>
                <a:gd name="connsiteX28" fmla="*/ 1431851 w 1431851"/>
                <a:gd name="connsiteY28" fmla="*/ 28353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1851" h="191386">
                  <a:moveTo>
                    <a:pt x="0" y="63795"/>
                  </a:moveTo>
                  <a:lnTo>
                    <a:pt x="85061" y="148856"/>
                  </a:lnTo>
                  <a:lnTo>
                    <a:pt x="127591" y="191386"/>
                  </a:lnTo>
                  <a:cubicBezTo>
                    <a:pt x="181935" y="167758"/>
                    <a:pt x="237989" y="147727"/>
                    <a:pt x="290623" y="120502"/>
                  </a:cubicBezTo>
                  <a:cubicBezTo>
                    <a:pt x="307014" y="112024"/>
                    <a:pt x="318587" y="96390"/>
                    <a:pt x="333154" y="85060"/>
                  </a:cubicBezTo>
                  <a:cubicBezTo>
                    <a:pt x="339879" y="79830"/>
                    <a:pt x="347767" y="76206"/>
                    <a:pt x="354419" y="70884"/>
                  </a:cubicBezTo>
                  <a:cubicBezTo>
                    <a:pt x="371429" y="57276"/>
                    <a:pt x="385912" y="40437"/>
                    <a:pt x="404037" y="28353"/>
                  </a:cubicBezTo>
                  <a:cubicBezTo>
                    <a:pt x="424017" y="15033"/>
                    <a:pt x="452235" y="11626"/>
                    <a:pt x="474921" y="7088"/>
                  </a:cubicBezTo>
                  <a:cubicBezTo>
                    <a:pt x="484372" y="9451"/>
                    <a:pt x="494561" y="9820"/>
                    <a:pt x="503275" y="14177"/>
                  </a:cubicBezTo>
                  <a:cubicBezTo>
                    <a:pt x="526238" y="25659"/>
                    <a:pt x="534653" y="40494"/>
                    <a:pt x="552893" y="56707"/>
                  </a:cubicBezTo>
                  <a:cubicBezTo>
                    <a:pt x="566686" y="68967"/>
                    <a:pt x="583078" y="78432"/>
                    <a:pt x="595423" y="92149"/>
                  </a:cubicBezTo>
                  <a:cubicBezTo>
                    <a:pt x="614174" y="112983"/>
                    <a:pt x="612529" y="134731"/>
                    <a:pt x="637954" y="148856"/>
                  </a:cubicBezTo>
                  <a:cubicBezTo>
                    <a:pt x="651017" y="156113"/>
                    <a:pt x="666307" y="158307"/>
                    <a:pt x="680484" y="163032"/>
                  </a:cubicBezTo>
                  <a:cubicBezTo>
                    <a:pt x="718527" y="153522"/>
                    <a:pt x="747867" y="154555"/>
                    <a:pt x="772633" y="120502"/>
                  </a:cubicBezTo>
                  <a:cubicBezTo>
                    <a:pt x="783217" y="105949"/>
                    <a:pt x="785367" y="86727"/>
                    <a:pt x="793898" y="70884"/>
                  </a:cubicBezTo>
                  <a:cubicBezTo>
                    <a:pt x="801786" y="56235"/>
                    <a:pt x="825515" y="19089"/>
                    <a:pt x="843517" y="7088"/>
                  </a:cubicBezTo>
                  <a:cubicBezTo>
                    <a:pt x="849734" y="2944"/>
                    <a:pt x="857694" y="2363"/>
                    <a:pt x="864782" y="0"/>
                  </a:cubicBezTo>
                  <a:lnTo>
                    <a:pt x="914400" y="7088"/>
                  </a:lnTo>
                  <a:cubicBezTo>
                    <a:pt x="933282" y="9606"/>
                    <a:pt x="953167" y="7770"/>
                    <a:pt x="971107" y="14177"/>
                  </a:cubicBezTo>
                  <a:cubicBezTo>
                    <a:pt x="998291" y="23885"/>
                    <a:pt x="1017463" y="49779"/>
                    <a:pt x="1041991" y="63795"/>
                  </a:cubicBezTo>
                  <a:cubicBezTo>
                    <a:pt x="1048478" y="67502"/>
                    <a:pt x="1056168" y="68521"/>
                    <a:pt x="1063256" y="70884"/>
                  </a:cubicBezTo>
                  <a:cubicBezTo>
                    <a:pt x="1129073" y="120245"/>
                    <a:pt x="1055097" y="67406"/>
                    <a:pt x="1119963" y="106326"/>
                  </a:cubicBezTo>
                  <a:cubicBezTo>
                    <a:pt x="1134573" y="115092"/>
                    <a:pt x="1147254" y="127059"/>
                    <a:pt x="1162493" y="134679"/>
                  </a:cubicBezTo>
                  <a:cubicBezTo>
                    <a:pt x="1171207" y="139036"/>
                    <a:pt x="1181337" y="139654"/>
                    <a:pt x="1190847" y="141767"/>
                  </a:cubicBezTo>
                  <a:cubicBezTo>
                    <a:pt x="1242165" y="153171"/>
                    <a:pt x="1209557" y="143279"/>
                    <a:pt x="1247554" y="155944"/>
                  </a:cubicBezTo>
                  <a:cubicBezTo>
                    <a:pt x="1271182" y="144130"/>
                    <a:pt x="1295785" y="134093"/>
                    <a:pt x="1318437" y="120502"/>
                  </a:cubicBezTo>
                  <a:cubicBezTo>
                    <a:pt x="1360286" y="95393"/>
                    <a:pt x="1340809" y="103594"/>
                    <a:pt x="1375144" y="92149"/>
                  </a:cubicBezTo>
                  <a:cubicBezTo>
                    <a:pt x="1382233" y="82698"/>
                    <a:pt x="1388630" y="72686"/>
                    <a:pt x="1396410" y="63795"/>
                  </a:cubicBezTo>
                  <a:cubicBezTo>
                    <a:pt x="1407412" y="51222"/>
                    <a:pt x="1420038" y="40168"/>
                    <a:pt x="1431851" y="28353"/>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cxnSp>
          <p:nvCxnSpPr>
            <p:cNvPr id="70" name="直接连接符 69">
              <a:extLst>
                <a:ext uri="{FF2B5EF4-FFF2-40B4-BE49-F238E27FC236}">
                  <a16:creationId xmlns:a16="http://schemas.microsoft.com/office/drawing/2014/main" id="{1A9EFE94-6045-433D-9AE6-49111A87E4D9}"/>
                </a:ext>
              </a:extLst>
            </p:cNvPr>
            <p:cNvCxnSpPr/>
            <p:nvPr/>
          </p:nvCxnSpPr>
          <p:spPr>
            <a:xfrm flipH="1">
              <a:off x="4664613" y="5320882"/>
              <a:ext cx="46272" cy="532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566B501E-9307-4A1A-B271-C975A6A011C2}"/>
                </a:ext>
              </a:extLst>
            </p:cNvPr>
            <p:cNvCxnSpPr>
              <a:stCxn id="69" idx="28"/>
            </p:cNvCxnSpPr>
            <p:nvPr/>
          </p:nvCxnSpPr>
          <p:spPr>
            <a:xfrm>
              <a:off x="5224048" y="5313825"/>
              <a:ext cx="33601" cy="544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BAF4DE80-3437-4B68-A524-CB689FD315AA}"/>
                </a:ext>
              </a:extLst>
            </p:cNvPr>
            <p:cNvCxnSpPr/>
            <p:nvPr/>
          </p:nvCxnSpPr>
          <p:spPr>
            <a:xfrm>
              <a:off x="5257649" y="5858226"/>
              <a:ext cx="208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312E0F53-BE80-42EA-A552-74690B94FDF0}"/>
                </a:ext>
              </a:extLst>
            </p:cNvPr>
            <p:cNvCxnSpPr/>
            <p:nvPr/>
          </p:nvCxnSpPr>
          <p:spPr>
            <a:xfrm>
              <a:off x="4456547" y="5858226"/>
              <a:ext cx="208336"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任意多边形: 形状 73">
              <a:extLst>
                <a:ext uri="{FF2B5EF4-FFF2-40B4-BE49-F238E27FC236}">
                  <a16:creationId xmlns:a16="http://schemas.microsoft.com/office/drawing/2014/main" id="{EF416CB9-AAC6-410D-92C3-E3292224FCFF}"/>
                </a:ext>
              </a:extLst>
            </p:cNvPr>
            <p:cNvSpPr/>
            <p:nvPr/>
          </p:nvSpPr>
          <p:spPr>
            <a:xfrm>
              <a:off x="4714405" y="5222342"/>
              <a:ext cx="200513" cy="80984"/>
            </a:xfrm>
            <a:custGeom>
              <a:avLst/>
              <a:gdLst>
                <a:gd name="connsiteX0" fmla="*/ 0 w 1431851"/>
                <a:gd name="connsiteY0" fmla="*/ 63795 h 191386"/>
                <a:gd name="connsiteX1" fmla="*/ 85061 w 1431851"/>
                <a:gd name="connsiteY1" fmla="*/ 148856 h 191386"/>
                <a:gd name="connsiteX2" fmla="*/ 127591 w 1431851"/>
                <a:gd name="connsiteY2" fmla="*/ 191386 h 191386"/>
                <a:gd name="connsiteX3" fmla="*/ 290623 w 1431851"/>
                <a:gd name="connsiteY3" fmla="*/ 120502 h 191386"/>
                <a:gd name="connsiteX4" fmla="*/ 333154 w 1431851"/>
                <a:gd name="connsiteY4" fmla="*/ 85060 h 191386"/>
                <a:gd name="connsiteX5" fmla="*/ 354419 w 1431851"/>
                <a:gd name="connsiteY5" fmla="*/ 70884 h 191386"/>
                <a:gd name="connsiteX6" fmla="*/ 404037 w 1431851"/>
                <a:gd name="connsiteY6" fmla="*/ 28353 h 191386"/>
                <a:gd name="connsiteX7" fmla="*/ 474921 w 1431851"/>
                <a:gd name="connsiteY7" fmla="*/ 7088 h 191386"/>
                <a:gd name="connsiteX8" fmla="*/ 503275 w 1431851"/>
                <a:gd name="connsiteY8" fmla="*/ 14177 h 191386"/>
                <a:gd name="connsiteX9" fmla="*/ 552893 w 1431851"/>
                <a:gd name="connsiteY9" fmla="*/ 56707 h 191386"/>
                <a:gd name="connsiteX10" fmla="*/ 595423 w 1431851"/>
                <a:gd name="connsiteY10" fmla="*/ 92149 h 191386"/>
                <a:gd name="connsiteX11" fmla="*/ 637954 w 1431851"/>
                <a:gd name="connsiteY11" fmla="*/ 148856 h 191386"/>
                <a:gd name="connsiteX12" fmla="*/ 680484 w 1431851"/>
                <a:gd name="connsiteY12" fmla="*/ 163032 h 191386"/>
                <a:gd name="connsiteX13" fmla="*/ 772633 w 1431851"/>
                <a:gd name="connsiteY13" fmla="*/ 120502 h 191386"/>
                <a:gd name="connsiteX14" fmla="*/ 793898 w 1431851"/>
                <a:gd name="connsiteY14" fmla="*/ 70884 h 191386"/>
                <a:gd name="connsiteX15" fmla="*/ 843517 w 1431851"/>
                <a:gd name="connsiteY15" fmla="*/ 7088 h 191386"/>
                <a:gd name="connsiteX16" fmla="*/ 864782 w 1431851"/>
                <a:gd name="connsiteY16" fmla="*/ 0 h 191386"/>
                <a:gd name="connsiteX17" fmla="*/ 914400 w 1431851"/>
                <a:gd name="connsiteY17" fmla="*/ 7088 h 191386"/>
                <a:gd name="connsiteX18" fmla="*/ 971107 w 1431851"/>
                <a:gd name="connsiteY18" fmla="*/ 14177 h 191386"/>
                <a:gd name="connsiteX19" fmla="*/ 1041991 w 1431851"/>
                <a:gd name="connsiteY19" fmla="*/ 63795 h 191386"/>
                <a:gd name="connsiteX20" fmla="*/ 1063256 w 1431851"/>
                <a:gd name="connsiteY20" fmla="*/ 70884 h 191386"/>
                <a:gd name="connsiteX21" fmla="*/ 1119963 w 1431851"/>
                <a:gd name="connsiteY21" fmla="*/ 106326 h 191386"/>
                <a:gd name="connsiteX22" fmla="*/ 1162493 w 1431851"/>
                <a:gd name="connsiteY22" fmla="*/ 134679 h 191386"/>
                <a:gd name="connsiteX23" fmla="*/ 1190847 w 1431851"/>
                <a:gd name="connsiteY23" fmla="*/ 141767 h 191386"/>
                <a:gd name="connsiteX24" fmla="*/ 1247554 w 1431851"/>
                <a:gd name="connsiteY24" fmla="*/ 155944 h 191386"/>
                <a:gd name="connsiteX25" fmla="*/ 1318437 w 1431851"/>
                <a:gd name="connsiteY25" fmla="*/ 120502 h 191386"/>
                <a:gd name="connsiteX26" fmla="*/ 1375144 w 1431851"/>
                <a:gd name="connsiteY26" fmla="*/ 92149 h 191386"/>
                <a:gd name="connsiteX27" fmla="*/ 1396410 w 1431851"/>
                <a:gd name="connsiteY27" fmla="*/ 63795 h 191386"/>
                <a:gd name="connsiteX28" fmla="*/ 1431851 w 1431851"/>
                <a:gd name="connsiteY28" fmla="*/ 28353 h 191386"/>
                <a:gd name="connsiteX0-1" fmla="*/ 0 w 1431851"/>
                <a:gd name="connsiteY0-2" fmla="*/ 63795 h 191386"/>
                <a:gd name="connsiteX1-3" fmla="*/ 85061 w 1431851"/>
                <a:gd name="connsiteY1-4" fmla="*/ 148856 h 191386"/>
                <a:gd name="connsiteX2-5" fmla="*/ 127591 w 1431851"/>
                <a:gd name="connsiteY2-6" fmla="*/ 191386 h 191386"/>
                <a:gd name="connsiteX3-7" fmla="*/ 290623 w 1431851"/>
                <a:gd name="connsiteY3-8" fmla="*/ 120502 h 191386"/>
                <a:gd name="connsiteX4-9" fmla="*/ 333154 w 1431851"/>
                <a:gd name="connsiteY4-10" fmla="*/ 85060 h 191386"/>
                <a:gd name="connsiteX5-11" fmla="*/ 354419 w 1431851"/>
                <a:gd name="connsiteY5-12" fmla="*/ 70884 h 191386"/>
                <a:gd name="connsiteX6-13" fmla="*/ 404037 w 1431851"/>
                <a:gd name="connsiteY6-14" fmla="*/ 28353 h 191386"/>
                <a:gd name="connsiteX7-15" fmla="*/ 474921 w 1431851"/>
                <a:gd name="connsiteY7-16" fmla="*/ 7088 h 191386"/>
                <a:gd name="connsiteX8-17" fmla="*/ 503275 w 1431851"/>
                <a:gd name="connsiteY8-18" fmla="*/ 14177 h 191386"/>
                <a:gd name="connsiteX9-19" fmla="*/ 552893 w 1431851"/>
                <a:gd name="connsiteY9-20" fmla="*/ 56707 h 191386"/>
                <a:gd name="connsiteX10-21" fmla="*/ 595423 w 1431851"/>
                <a:gd name="connsiteY10-22" fmla="*/ 92149 h 191386"/>
                <a:gd name="connsiteX11-23" fmla="*/ 637954 w 1431851"/>
                <a:gd name="connsiteY11-24" fmla="*/ 148856 h 191386"/>
                <a:gd name="connsiteX12-25" fmla="*/ 680484 w 1431851"/>
                <a:gd name="connsiteY12-26" fmla="*/ 163032 h 191386"/>
                <a:gd name="connsiteX13-27" fmla="*/ 772633 w 1431851"/>
                <a:gd name="connsiteY13-28" fmla="*/ 120502 h 191386"/>
                <a:gd name="connsiteX14-29" fmla="*/ 793898 w 1431851"/>
                <a:gd name="connsiteY14-30" fmla="*/ 70884 h 191386"/>
                <a:gd name="connsiteX15-31" fmla="*/ 843517 w 1431851"/>
                <a:gd name="connsiteY15-32" fmla="*/ 7088 h 191386"/>
                <a:gd name="connsiteX16-33" fmla="*/ 864782 w 1431851"/>
                <a:gd name="connsiteY16-34" fmla="*/ 0 h 191386"/>
                <a:gd name="connsiteX17-35" fmla="*/ 914400 w 1431851"/>
                <a:gd name="connsiteY17-36" fmla="*/ 7088 h 191386"/>
                <a:gd name="connsiteX18-37" fmla="*/ 971107 w 1431851"/>
                <a:gd name="connsiteY18-38" fmla="*/ 14177 h 191386"/>
                <a:gd name="connsiteX19-39" fmla="*/ 1041991 w 1431851"/>
                <a:gd name="connsiteY19-40" fmla="*/ 63795 h 191386"/>
                <a:gd name="connsiteX20-41" fmla="*/ 1119963 w 1431851"/>
                <a:gd name="connsiteY20-42" fmla="*/ 106326 h 191386"/>
                <a:gd name="connsiteX21-43" fmla="*/ 1162493 w 1431851"/>
                <a:gd name="connsiteY21-44" fmla="*/ 134679 h 191386"/>
                <a:gd name="connsiteX22-45" fmla="*/ 1190847 w 1431851"/>
                <a:gd name="connsiteY22-46" fmla="*/ 141767 h 191386"/>
                <a:gd name="connsiteX23-47" fmla="*/ 1247554 w 1431851"/>
                <a:gd name="connsiteY23-48" fmla="*/ 155944 h 191386"/>
                <a:gd name="connsiteX24-49" fmla="*/ 1318437 w 1431851"/>
                <a:gd name="connsiteY24-50" fmla="*/ 120502 h 191386"/>
                <a:gd name="connsiteX25-51" fmla="*/ 1375144 w 1431851"/>
                <a:gd name="connsiteY25-52" fmla="*/ 92149 h 191386"/>
                <a:gd name="connsiteX26-53" fmla="*/ 1396410 w 1431851"/>
                <a:gd name="connsiteY26-54" fmla="*/ 63795 h 191386"/>
                <a:gd name="connsiteX27-55" fmla="*/ 1431851 w 1431851"/>
                <a:gd name="connsiteY27-56" fmla="*/ 28353 h 191386"/>
                <a:gd name="connsiteX0-57" fmla="*/ 0 w 1431851"/>
                <a:gd name="connsiteY0-58" fmla="*/ 63795 h 191386"/>
                <a:gd name="connsiteX1-59" fmla="*/ 85061 w 1431851"/>
                <a:gd name="connsiteY1-60" fmla="*/ 148856 h 191386"/>
                <a:gd name="connsiteX2-61" fmla="*/ 127591 w 1431851"/>
                <a:gd name="connsiteY2-62" fmla="*/ 191386 h 191386"/>
                <a:gd name="connsiteX3-63" fmla="*/ 290623 w 1431851"/>
                <a:gd name="connsiteY3-64" fmla="*/ 120502 h 191386"/>
                <a:gd name="connsiteX4-65" fmla="*/ 333154 w 1431851"/>
                <a:gd name="connsiteY4-66" fmla="*/ 85060 h 191386"/>
                <a:gd name="connsiteX5-67" fmla="*/ 354419 w 1431851"/>
                <a:gd name="connsiteY5-68" fmla="*/ 70884 h 191386"/>
                <a:gd name="connsiteX6-69" fmla="*/ 404037 w 1431851"/>
                <a:gd name="connsiteY6-70" fmla="*/ 28353 h 191386"/>
                <a:gd name="connsiteX7-71" fmla="*/ 474921 w 1431851"/>
                <a:gd name="connsiteY7-72" fmla="*/ 7088 h 191386"/>
                <a:gd name="connsiteX8-73" fmla="*/ 503275 w 1431851"/>
                <a:gd name="connsiteY8-74" fmla="*/ 14177 h 191386"/>
                <a:gd name="connsiteX9-75" fmla="*/ 552893 w 1431851"/>
                <a:gd name="connsiteY9-76" fmla="*/ 56707 h 191386"/>
                <a:gd name="connsiteX10-77" fmla="*/ 595423 w 1431851"/>
                <a:gd name="connsiteY10-78" fmla="*/ 92149 h 191386"/>
                <a:gd name="connsiteX11-79" fmla="*/ 637954 w 1431851"/>
                <a:gd name="connsiteY11-80" fmla="*/ 148856 h 191386"/>
                <a:gd name="connsiteX12-81" fmla="*/ 680484 w 1431851"/>
                <a:gd name="connsiteY12-82" fmla="*/ 163032 h 191386"/>
                <a:gd name="connsiteX13-83" fmla="*/ 772633 w 1431851"/>
                <a:gd name="connsiteY13-84" fmla="*/ 120502 h 191386"/>
                <a:gd name="connsiteX14-85" fmla="*/ 793898 w 1431851"/>
                <a:gd name="connsiteY14-86" fmla="*/ 70884 h 191386"/>
                <a:gd name="connsiteX15-87" fmla="*/ 843517 w 1431851"/>
                <a:gd name="connsiteY15-88" fmla="*/ 7088 h 191386"/>
                <a:gd name="connsiteX16-89" fmla="*/ 864782 w 1431851"/>
                <a:gd name="connsiteY16-90" fmla="*/ 0 h 191386"/>
                <a:gd name="connsiteX17-91" fmla="*/ 914400 w 1431851"/>
                <a:gd name="connsiteY17-92" fmla="*/ 7088 h 191386"/>
                <a:gd name="connsiteX18-93" fmla="*/ 971107 w 1431851"/>
                <a:gd name="connsiteY18-94" fmla="*/ 14177 h 191386"/>
                <a:gd name="connsiteX19-95" fmla="*/ 1119963 w 1431851"/>
                <a:gd name="connsiteY19-96" fmla="*/ 106326 h 191386"/>
                <a:gd name="connsiteX20-97" fmla="*/ 1162493 w 1431851"/>
                <a:gd name="connsiteY20-98" fmla="*/ 134679 h 191386"/>
                <a:gd name="connsiteX21-99" fmla="*/ 1190847 w 1431851"/>
                <a:gd name="connsiteY21-100" fmla="*/ 141767 h 191386"/>
                <a:gd name="connsiteX22-101" fmla="*/ 1247554 w 1431851"/>
                <a:gd name="connsiteY22-102" fmla="*/ 155944 h 191386"/>
                <a:gd name="connsiteX23-103" fmla="*/ 1318437 w 1431851"/>
                <a:gd name="connsiteY23-104" fmla="*/ 120502 h 191386"/>
                <a:gd name="connsiteX24-105" fmla="*/ 1375144 w 1431851"/>
                <a:gd name="connsiteY24-106" fmla="*/ 92149 h 191386"/>
                <a:gd name="connsiteX25-107" fmla="*/ 1396410 w 1431851"/>
                <a:gd name="connsiteY25-108" fmla="*/ 63795 h 191386"/>
                <a:gd name="connsiteX26-109" fmla="*/ 1431851 w 1431851"/>
                <a:gd name="connsiteY26-110" fmla="*/ 28353 h 191386"/>
                <a:gd name="connsiteX0-111" fmla="*/ 0 w 1431851"/>
                <a:gd name="connsiteY0-112" fmla="*/ 63795 h 191386"/>
                <a:gd name="connsiteX1-113" fmla="*/ 85061 w 1431851"/>
                <a:gd name="connsiteY1-114" fmla="*/ 148856 h 191386"/>
                <a:gd name="connsiteX2-115" fmla="*/ 127591 w 1431851"/>
                <a:gd name="connsiteY2-116" fmla="*/ 191386 h 191386"/>
                <a:gd name="connsiteX3-117" fmla="*/ 290623 w 1431851"/>
                <a:gd name="connsiteY3-118" fmla="*/ 120502 h 191386"/>
                <a:gd name="connsiteX4-119" fmla="*/ 333154 w 1431851"/>
                <a:gd name="connsiteY4-120" fmla="*/ 85060 h 191386"/>
                <a:gd name="connsiteX5-121" fmla="*/ 354419 w 1431851"/>
                <a:gd name="connsiteY5-122" fmla="*/ 70884 h 191386"/>
                <a:gd name="connsiteX6-123" fmla="*/ 404037 w 1431851"/>
                <a:gd name="connsiteY6-124" fmla="*/ 28353 h 191386"/>
                <a:gd name="connsiteX7-125" fmla="*/ 474921 w 1431851"/>
                <a:gd name="connsiteY7-126" fmla="*/ 7088 h 191386"/>
                <a:gd name="connsiteX8-127" fmla="*/ 503275 w 1431851"/>
                <a:gd name="connsiteY8-128" fmla="*/ 14177 h 191386"/>
                <a:gd name="connsiteX9-129" fmla="*/ 552893 w 1431851"/>
                <a:gd name="connsiteY9-130" fmla="*/ 56707 h 191386"/>
                <a:gd name="connsiteX10-131" fmla="*/ 595423 w 1431851"/>
                <a:gd name="connsiteY10-132" fmla="*/ 92149 h 191386"/>
                <a:gd name="connsiteX11-133" fmla="*/ 637954 w 1431851"/>
                <a:gd name="connsiteY11-134" fmla="*/ 148856 h 191386"/>
                <a:gd name="connsiteX12-135" fmla="*/ 680484 w 1431851"/>
                <a:gd name="connsiteY12-136" fmla="*/ 163032 h 191386"/>
                <a:gd name="connsiteX13-137" fmla="*/ 772633 w 1431851"/>
                <a:gd name="connsiteY13-138" fmla="*/ 120502 h 191386"/>
                <a:gd name="connsiteX14-139" fmla="*/ 793898 w 1431851"/>
                <a:gd name="connsiteY14-140" fmla="*/ 70884 h 191386"/>
                <a:gd name="connsiteX15-141" fmla="*/ 843517 w 1431851"/>
                <a:gd name="connsiteY15-142" fmla="*/ 7088 h 191386"/>
                <a:gd name="connsiteX16-143" fmla="*/ 864782 w 1431851"/>
                <a:gd name="connsiteY16-144" fmla="*/ 0 h 191386"/>
                <a:gd name="connsiteX17-145" fmla="*/ 914400 w 1431851"/>
                <a:gd name="connsiteY17-146" fmla="*/ 7088 h 191386"/>
                <a:gd name="connsiteX18-147" fmla="*/ 971107 w 1431851"/>
                <a:gd name="connsiteY18-148" fmla="*/ 14177 h 191386"/>
                <a:gd name="connsiteX19-149" fmla="*/ 1162493 w 1431851"/>
                <a:gd name="connsiteY19-150" fmla="*/ 134679 h 191386"/>
                <a:gd name="connsiteX20-151" fmla="*/ 1190847 w 1431851"/>
                <a:gd name="connsiteY20-152" fmla="*/ 141767 h 191386"/>
                <a:gd name="connsiteX21-153" fmla="*/ 1247554 w 1431851"/>
                <a:gd name="connsiteY21-154" fmla="*/ 155944 h 191386"/>
                <a:gd name="connsiteX22-155" fmla="*/ 1318437 w 1431851"/>
                <a:gd name="connsiteY22-156" fmla="*/ 120502 h 191386"/>
                <a:gd name="connsiteX23-157" fmla="*/ 1375144 w 1431851"/>
                <a:gd name="connsiteY23-158" fmla="*/ 92149 h 191386"/>
                <a:gd name="connsiteX24-159" fmla="*/ 1396410 w 1431851"/>
                <a:gd name="connsiteY24-160" fmla="*/ 63795 h 191386"/>
                <a:gd name="connsiteX25-161" fmla="*/ 1431851 w 1431851"/>
                <a:gd name="connsiteY25-162" fmla="*/ 28353 h 191386"/>
                <a:gd name="connsiteX0-163" fmla="*/ 0 w 1396409"/>
                <a:gd name="connsiteY0-164" fmla="*/ 63795 h 191386"/>
                <a:gd name="connsiteX1-165" fmla="*/ 85061 w 1396409"/>
                <a:gd name="connsiteY1-166" fmla="*/ 148856 h 191386"/>
                <a:gd name="connsiteX2-167" fmla="*/ 127591 w 1396409"/>
                <a:gd name="connsiteY2-168" fmla="*/ 191386 h 191386"/>
                <a:gd name="connsiteX3-169" fmla="*/ 290623 w 1396409"/>
                <a:gd name="connsiteY3-170" fmla="*/ 120502 h 191386"/>
                <a:gd name="connsiteX4-171" fmla="*/ 333154 w 1396409"/>
                <a:gd name="connsiteY4-172" fmla="*/ 85060 h 191386"/>
                <a:gd name="connsiteX5-173" fmla="*/ 354419 w 1396409"/>
                <a:gd name="connsiteY5-174" fmla="*/ 70884 h 191386"/>
                <a:gd name="connsiteX6-175" fmla="*/ 404037 w 1396409"/>
                <a:gd name="connsiteY6-176" fmla="*/ 28353 h 191386"/>
                <a:gd name="connsiteX7-177" fmla="*/ 474921 w 1396409"/>
                <a:gd name="connsiteY7-178" fmla="*/ 7088 h 191386"/>
                <a:gd name="connsiteX8-179" fmla="*/ 503275 w 1396409"/>
                <a:gd name="connsiteY8-180" fmla="*/ 14177 h 191386"/>
                <a:gd name="connsiteX9-181" fmla="*/ 552893 w 1396409"/>
                <a:gd name="connsiteY9-182" fmla="*/ 56707 h 191386"/>
                <a:gd name="connsiteX10-183" fmla="*/ 595423 w 1396409"/>
                <a:gd name="connsiteY10-184" fmla="*/ 92149 h 191386"/>
                <a:gd name="connsiteX11-185" fmla="*/ 637954 w 1396409"/>
                <a:gd name="connsiteY11-186" fmla="*/ 148856 h 191386"/>
                <a:gd name="connsiteX12-187" fmla="*/ 680484 w 1396409"/>
                <a:gd name="connsiteY12-188" fmla="*/ 163032 h 191386"/>
                <a:gd name="connsiteX13-189" fmla="*/ 772633 w 1396409"/>
                <a:gd name="connsiteY13-190" fmla="*/ 120502 h 191386"/>
                <a:gd name="connsiteX14-191" fmla="*/ 793898 w 1396409"/>
                <a:gd name="connsiteY14-192" fmla="*/ 70884 h 191386"/>
                <a:gd name="connsiteX15-193" fmla="*/ 843517 w 1396409"/>
                <a:gd name="connsiteY15-194" fmla="*/ 7088 h 191386"/>
                <a:gd name="connsiteX16-195" fmla="*/ 864782 w 1396409"/>
                <a:gd name="connsiteY16-196" fmla="*/ 0 h 191386"/>
                <a:gd name="connsiteX17-197" fmla="*/ 914400 w 1396409"/>
                <a:gd name="connsiteY17-198" fmla="*/ 7088 h 191386"/>
                <a:gd name="connsiteX18-199" fmla="*/ 971107 w 1396409"/>
                <a:gd name="connsiteY18-200" fmla="*/ 14177 h 191386"/>
                <a:gd name="connsiteX19-201" fmla="*/ 1162493 w 1396409"/>
                <a:gd name="connsiteY19-202" fmla="*/ 134679 h 191386"/>
                <a:gd name="connsiteX20-203" fmla="*/ 1190847 w 1396409"/>
                <a:gd name="connsiteY20-204" fmla="*/ 141767 h 191386"/>
                <a:gd name="connsiteX21-205" fmla="*/ 1247554 w 1396409"/>
                <a:gd name="connsiteY21-206" fmla="*/ 155944 h 191386"/>
                <a:gd name="connsiteX22-207" fmla="*/ 1318437 w 1396409"/>
                <a:gd name="connsiteY22-208" fmla="*/ 120502 h 191386"/>
                <a:gd name="connsiteX23-209" fmla="*/ 1375144 w 1396409"/>
                <a:gd name="connsiteY23-210" fmla="*/ 92149 h 191386"/>
                <a:gd name="connsiteX24-211" fmla="*/ 1396410 w 1396409"/>
                <a:gd name="connsiteY24-212" fmla="*/ 63795 h 191386"/>
                <a:gd name="connsiteX0-213" fmla="*/ 0 w 1375143"/>
                <a:gd name="connsiteY0-214" fmla="*/ 63795 h 191386"/>
                <a:gd name="connsiteX1-215" fmla="*/ 85061 w 1375143"/>
                <a:gd name="connsiteY1-216" fmla="*/ 148856 h 191386"/>
                <a:gd name="connsiteX2-217" fmla="*/ 127591 w 1375143"/>
                <a:gd name="connsiteY2-218" fmla="*/ 191386 h 191386"/>
                <a:gd name="connsiteX3-219" fmla="*/ 290623 w 1375143"/>
                <a:gd name="connsiteY3-220" fmla="*/ 120502 h 191386"/>
                <a:gd name="connsiteX4-221" fmla="*/ 333154 w 1375143"/>
                <a:gd name="connsiteY4-222" fmla="*/ 85060 h 191386"/>
                <a:gd name="connsiteX5-223" fmla="*/ 354419 w 1375143"/>
                <a:gd name="connsiteY5-224" fmla="*/ 70884 h 191386"/>
                <a:gd name="connsiteX6-225" fmla="*/ 404037 w 1375143"/>
                <a:gd name="connsiteY6-226" fmla="*/ 28353 h 191386"/>
                <a:gd name="connsiteX7-227" fmla="*/ 474921 w 1375143"/>
                <a:gd name="connsiteY7-228" fmla="*/ 7088 h 191386"/>
                <a:gd name="connsiteX8-229" fmla="*/ 503275 w 1375143"/>
                <a:gd name="connsiteY8-230" fmla="*/ 14177 h 191386"/>
                <a:gd name="connsiteX9-231" fmla="*/ 552893 w 1375143"/>
                <a:gd name="connsiteY9-232" fmla="*/ 56707 h 191386"/>
                <a:gd name="connsiteX10-233" fmla="*/ 595423 w 1375143"/>
                <a:gd name="connsiteY10-234" fmla="*/ 92149 h 191386"/>
                <a:gd name="connsiteX11-235" fmla="*/ 637954 w 1375143"/>
                <a:gd name="connsiteY11-236" fmla="*/ 148856 h 191386"/>
                <a:gd name="connsiteX12-237" fmla="*/ 680484 w 1375143"/>
                <a:gd name="connsiteY12-238" fmla="*/ 163032 h 191386"/>
                <a:gd name="connsiteX13-239" fmla="*/ 772633 w 1375143"/>
                <a:gd name="connsiteY13-240" fmla="*/ 120502 h 191386"/>
                <a:gd name="connsiteX14-241" fmla="*/ 793898 w 1375143"/>
                <a:gd name="connsiteY14-242" fmla="*/ 70884 h 191386"/>
                <a:gd name="connsiteX15-243" fmla="*/ 843517 w 1375143"/>
                <a:gd name="connsiteY15-244" fmla="*/ 7088 h 191386"/>
                <a:gd name="connsiteX16-245" fmla="*/ 864782 w 1375143"/>
                <a:gd name="connsiteY16-246" fmla="*/ 0 h 191386"/>
                <a:gd name="connsiteX17-247" fmla="*/ 914400 w 1375143"/>
                <a:gd name="connsiteY17-248" fmla="*/ 7088 h 191386"/>
                <a:gd name="connsiteX18-249" fmla="*/ 971107 w 1375143"/>
                <a:gd name="connsiteY18-250" fmla="*/ 14177 h 191386"/>
                <a:gd name="connsiteX19-251" fmla="*/ 1162493 w 1375143"/>
                <a:gd name="connsiteY19-252" fmla="*/ 134679 h 191386"/>
                <a:gd name="connsiteX20-253" fmla="*/ 1190847 w 1375143"/>
                <a:gd name="connsiteY20-254" fmla="*/ 141767 h 191386"/>
                <a:gd name="connsiteX21-255" fmla="*/ 1247554 w 1375143"/>
                <a:gd name="connsiteY21-256" fmla="*/ 155944 h 191386"/>
                <a:gd name="connsiteX22-257" fmla="*/ 1318437 w 1375143"/>
                <a:gd name="connsiteY22-258" fmla="*/ 120502 h 191386"/>
                <a:gd name="connsiteX23-259" fmla="*/ 1375144 w 1375143"/>
                <a:gd name="connsiteY23-260" fmla="*/ 92149 h 191386"/>
                <a:gd name="connsiteX0-261" fmla="*/ 0 w 1375143"/>
                <a:gd name="connsiteY0-262" fmla="*/ 63795 h 191386"/>
                <a:gd name="connsiteX1-263" fmla="*/ 85061 w 1375143"/>
                <a:gd name="connsiteY1-264" fmla="*/ 148856 h 191386"/>
                <a:gd name="connsiteX2-265" fmla="*/ 127591 w 1375143"/>
                <a:gd name="connsiteY2-266" fmla="*/ 191386 h 191386"/>
                <a:gd name="connsiteX3-267" fmla="*/ 290623 w 1375143"/>
                <a:gd name="connsiteY3-268" fmla="*/ 120502 h 191386"/>
                <a:gd name="connsiteX4-269" fmla="*/ 333154 w 1375143"/>
                <a:gd name="connsiteY4-270" fmla="*/ 85060 h 191386"/>
                <a:gd name="connsiteX5-271" fmla="*/ 354419 w 1375143"/>
                <a:gd name="connsiteY5-272" fmla="*/ 70884 h 191386"/>
                <a:gd name="connsiteX6-273" fmla="*/ 404037 w 1375143"/>
                <a:gd name="connsiteY6-274" fmla="*/ 28353 h 191386"/>
                <a:gd name="connsiteX7-275" fmla="*/ 474921 w 1375143"/>
                <a:gd name="connsiteY7-276" fmla="*/ 7088 h 191386"/>
                <a:gd name="connsiteX8-277" fmla="*/ 503275 w 1375143"/>
                <a:gd name="connsiteY8-278" fmla="*/ 14177 h 191386"/>
                <a:gd name="connsiteX9-279" fmla="*/ 552893 w 1375143"/>
                <a:gd name="connsiteY9-280" fmla="*/ 56707 h 191386"/>
                <a:gd name="connsiteX10-281" fmla="*/ 595423 w 1375143"/>
                <a:gd name="connsiteY10-282" fmla="*/ 92149 h 191386"/>
                <a:gd name="connsiteX11-283" fmla="*/ 637954 w 1375143"/>
                <a:gd name="connsiteY11-284" fmla="*/ 148856 h 191386"/>
                <a:gd name="connsiteX12-285" fmla="*/ 680484 w 1375143"/>
                <a:gd name="connsiteY12-286" fmla="*/ 163032 h 191386"/>
                <a:gd name="connsiteX13-287" fmla="*/ 772633 w 1375143"/>
                <a:gd name="connsiteY13-288" fmla="*/ 120502 h 191386"/>
                <a:gd name="connsiteX14-289" fmla="*/ 793898 w 1375143"/>
                <a:gd name="connsiteY14-290" fmla="*/ 70884 h 191386"/>
                <a:gd name="connsiteX15-291" fmla="*/ 843517 w 1375143"/>
                <a:gd name="connsiteY15-292" fmla="*/ 7088 h 191386"/>
                <a:gd name="connsiteX16-293" fmla="*/ 864782 w 1375143"/>
                <a:gd name="connsiteY16-294" fmla="*/ 0 h 191386"/>
                <a:gd name="connsiteX17-295" fmla="*/ 914400 w 1375143"/>
                <a:gd name="connsiteY17-296" fmla="*/ 7088 h 191386"/>
                <a:gd name="connsiteX18-297" fmla="*/ 971107 w 1375143"/>
                <a:gd name="connsiteY18-298" fmla="*/ 14177 h 191386"/>
                <a:gd name="connsiteX19-299" fmla="*/ 1162493 w 1375143"/>
                <a:gd name="connsiteY19-300" fmla="*/ 134679 h 191386"/>
                <a:gd name="connsiteX20-301" fmla="*/ 1190848 w 1375143"/>
                <a:gd name="connsiteY20-302" fmla="*/ 141766 h 191386"/>
                <a:gd name="connsiteX21-303" fmla="*/ 1247554 w 1375143"/>
                <a:gd name="connsiteY21-304" fmla="*/ 155944 h 191386"/>
                <a:gd name="connsiteX22-305" fmla="*/ 1318437 w 1375143"/>
                <a:gd name="connsiteY22-306" fmla="*/ 120502 h 191386"/>
                <a:gd name="connsiteX23-307" fmla="*/ 1375144 w 1375143"/>
                <a:gd name="connsiteY23-308" fmla="*/ 92149 h 191386"/>
                <a:gd name="connsiteX0-309" fmla="*/ 0 w 1375143"/>
                <a:gd name="connsiteY0-310" fmla="*/ 63795 h 191386"/>
                <a:gd name="connsiteX1-311" fmla="*/ 85061 w 1375143"/>
                <a:gd name="connsiteY1-312" fmla="*/ 148856 h 191386"/>
                <a:gd name="connsiteX2-313" fmla="*/ 127591 w 1375143"/>
                <a:gd name="connsiteY2-314" fmla="*/ 191386 h 191386"/>
                <a:gd name="connsiteX3-315" fmla="*/ 290623 w 1375143"/>
                <a:gd name="connsiteY3-316" fmla="*/ 120502 h 191386"/>
                <a:gd name="connsiteX4-317" fmla="*/ 333154 w 1375143"/>
                <a:gd name="connsiteY4-318" fmla="*/ 85060 h 191386"/>
                <a:gd name="connsiteX5-319" fmla="*/ 354419 w 1375143"/>
                <a:gd name="connsiteY5-320" fmla="*/ 70884 h 191386"/>
                <a:gd name="connsiteX6-321" fmla="*/ 404037 w 1375143"/>
                <a:gd name="connsiteY6-322" fmla="*/ 28353 h 191386"/>
                <a:gd name="connsiteX7-323" fmla="*/ 474921 w 1375143"/>
                <a:gd name="connsiteY7-324" fmla="*/ 7088 h 191386"/>
                <a:gd name="connsiteX8-325" fmla="*/ 503275 w 1375143"/>
                <a:gd name="connsiteY8-326" fmla="*/ 14177 h 191386"/>
                <a:gd name="connsiteX9-327" fmla="*/ 552893 w 1375143"/>
                <a:gd name="connsiteY9-328" fmla="*/ 56707 h 191386"/>
                <a:gd name="connsiteX10-329" fmla="*/ 595423 w 1375143"/>
                <a:gd name="connsiteY10-330" fmla="*/ 92149 h 191386"/>
                <a:gd name="connsiteX11-331" fmla="*/ 637954 w 1375143"/>
                <a:gd name="connsiteY11-332" fmla="*/ 148856 h 191386"/>
                <a:gd name="connsiteX12-333" fmla="*/ 680484 w 1375143"/>
                <a:gd name="connsiteY12-334" fmla="*/ 163032 h 191386"/>
                <a:gd name="connsiteX13-335" fmla="*/ 772633 w 1375143"/>
                <a:gd name="connsiteY13-336" fmla="*/ 120502 h 191386"/>
                <a:gd name="connsiteX14-337" fmla="*/ 793898 w 1375143"/>
                <a:gd name="connsiteY14-338" fmla="*/ 70884 h 191386"/>
                <a:gd name="connsiteX15-339" fmla="*/ 843517 w 1375143"/>
                <a:gd name="connsiteY15-340" fmla="*/ 7088 h 191386"/>
                <a:gd name="connsiteX16-341" fmla="*/ 864782 w 1375143"/>
                <a:gd name="connsiteY16-342" fmla="*/ 0 h 191386"/>
                <a:gd name="connsiteX17-343" fmla="*/ 914400 w 1375143"/>
                <a:gd name="connsiteY17-344" fmla="*/ 7088 h 191386"/>
                <a:gd name="connsiteX18-345" fmla="*/ 971107 w 1375143"/>
                <a:gd name="connsiteY18-346" fmla="*/ 14177 h 191386"/>
                <a:gd name="connsiteX19-347" fmla="*/ 1162493 w 1375143"/>
                <a:gd name="connsiteY19-348" fmla="*/ 134679 h 191386"/>
                <a:gd name="connsiteX20-349" fmla="*/ 1247554 w 1375143"/>
                <a:gd name="connsiteY20-350" fmla="*/ 155944 h 191386"/>
                <a:gd name="connsiteX21-351" fmla="*/ 1318437 w 1375143"/>
                <a:gd name="connsiteY21-352" fmla="*/ 120502 h 191386"/>
                <a:gd name="connsiteX22-353" fmla="*/ 1375144 w 1375143"/>
                <a:gd name="connsiteY22-354" fmla="*/ 92149 h 191386"/>
                <a:gd name="connsiteX0-355" fmla="*/ 0 w 1375143"/>
                <a:gd name="connsiteY0-356" fmla="*/ 63795 h 191386"/>
                <a:gd name="connsiteX1-357" fmla="*/ 85061 w 1375143"/>
                <a:gd name="connsiteY1-358" fmla="*/ 148856 h 191386"/>
                <a:gd name="connsiteX2-359" fmla="*/ 127591 w 1375143"/>
                <a:gd name="connsiteY2-360" fmla="*/ 191386 h 191386"/>
                <a:gd name="connsiteX3-361" fmla="*/ 290623 w 1375143"/>
                <a:gd name="connsiteY3-362" fmla="*/ 120502 h 191386"/>
                <a:gd name="connsiteX4-363" fmla="*/ 333154 w 1375143"/>
                <a:gd name="connsiteY4-364" fmla="*/ 85060 h 191386"/>
                <a:gd name="connsiteX5-365" fmla="*/ 354419 w 1375143"/>
                <a:gd name="connsiteY5-366" fmla="*/ 70884 h 191386"/>
                <a:gd name="connsiteX6-367" fmla="*/ 404037 w 1375143"/>
                <a:gd name="connsiteY6-368" fmla="*/ 28353 h 191386"/>
                <a:gd name="connsiteX7-369" fmla="*/ 474921 w 1375143"/>
                <a:gd name="connsiteY7-370" fmla="*/ 7088 h 191386"/>
                <a:gd name="connsiteX8-371" fmla="*/ 503275 w 1375143"/>
                <a:gd name="connsiteY8-372" fmla="*/ 14177 h 191386"/>
                <a:gd name="connsiteX9-373" fmla="*/ 552893 w 1375143"/>
                <a:gd name="connsiteY9-374" fmla="*/ 56707 h 191386"/>
                <a:gd name="connsiteX10-375" fmla="*/ 595423 w 1375143"/>
                <a:gd name="connsiteY10-376" fmla="*/ 92149 h 191386"/>
                <a:gd name="connsiteX11-377" fmla="*/ 637954 w 1375143"/>
                <a:gd name="connsiteY11-378" fmla="*/ 148856 h 191386"/>
                <a:gd name="connsiteX12-379" fmla="*/ 680484 w 1375143"/>
                <a:gd name="connsiteY12-380" fmla="*/ 163032 h 191386"/>
                <a:gd name="connsiteX13-381" fmla="*/ 772633 w 1375143"/>
                <a:gd name="connsiteY13-382" fmla="*/ 120502 h 191386"/>
                <a:gd name="connsiteX14-383" fmla="*/ 793898 w 1375143"/>
                <a:gd name="connsiteY14-384" fmla="*/ 70884 h 191386"/>
                <a:gd name="connsiteX15-385" fmla="*/ 843517 w 1375143"/>
                <a:gd name="connsiteY15-386" fmla="*/ 7088 h 191386"/>
                <a:gd name="connsiteX16-387" fmla="*/ 864782 w 1375143"/>
                <a:gd name="connsiteY16-388" fmla="*/ 0 h 191386"/>
                <a:gd name="connsiteX17-389" fmla="*/ 914400 w 1375143"/>
                <a:gd name="connsiteY17-390" fmla="*/ 7088 h 191386"/>
                <a:gd name="connsiteX18-391" fmla="*/ 971107 w 1375143"/>
                <a:gd name="connsiteY18-392" fmla="*/ 14177 h 191386"/>
                <a:gd name="connsiteX19-393" fmla="*/ 1162493 w 1375143"/>
                <a:gd name="connsiteY19-394" fmla="*/ 134679 h 191386"/>
                <a:gd name="connsiteX20-395" fmla="*/ 1318437 w 1375143"/>
                <a:gd name="connsiteY20-396" fmla="*/ 120502 h 191386"/>
                <a:gd name="connsiteX21-397" fmla="*/ 1375144 w 1375143"/>
                <a:gd name="connsiteY21-398" fmla="*/ 92149 h 191386"/>
                <a:gd name="connsiteX0-399" fmla="*/ 0 w 1375143"/>
                <a:gd name="connsiteY0-400" fmla="*/ 63795 h 191386"/>
                <a:gd name="connsiteX1-401" fmla="*/ 85061 w 1375143"/>
                <a:gd name="connsiteY1-402" fmla="*/ 148856 h 191386"/>
                <a:gd name="connsiteX2-403" fmla="*/ 127591 w 1375143"/>
                <a:gd name="connsiteY2-404" fmla="*/ 191386 h 191386"/>
                <a:gd name="connsiteX3-405" fmla="*/ 290623 w 1375143"/>
                <a:gd name="connsiteY3-406" fmla="*/ 120502 h 191386"/>
                <a:gd name="connsiteX4-407" fmla="*/ 333154 w 1375143"/>
                <a:gd name="connsiteY4-408" fmla="*/ 85060 h 191386"/>
                <a:gd name="connsiteX5-409" fmla="*/ 354419 w 1375143"/>
                <a:gd name="connsiteY5-410" fmla="*/ 70884 h 191386"/>
                <a:gd name="connsiteX6-411" fmla="*/ 404037 w 1375143"/>
                <a:gd name="connsiteY6-412" fmla="*/ 28353 h 191386"/>
                <a:gd name="connsiteX7-413" fmla="*/ 474921 w 1375143"/>
                <a:gd name="connsiteY7-414" fmla="*/ 7088 h 191386"/>
                <a:gd name="connsiteX8-415" fmla="*/ 503275 w 1375143"/>
                <a:gd name="connsiteY8-416" fmla="*/ 14177 h 191386"/>
                <a:gd name="connsiteX9-417" fmla="*/ 552893 w 1375143"/>
                <a:gd name="connsiteY9-418" fmla="*/ 56707 h 191386"/>
                <a:gd name="connsiteX10-419" fmla="*/ 595423 w 1375143"/>
                <a:gd name="connsiteY10-420" fmla="*/ 92149 h 191386"/>
                <a:gd name="connsiteX11-421" fmla="*/ 637954 w 1375143"/>
                <a:gd name="connsiteY11-422" fmla="*/ 148856 h 191386"/>
                <a:gd name="connsiteX12-423" fmla="*/ 680484 w 1375143"/>
                <a:gd name="connsiteY12-424" fmla="*/ 163032 h 191386"/>
                <a:gd name="connsiteX13-425" fmla="*/ 772633 w 1375143"/>
                <a:gd name="connsiteY13-426" fmla="*/ 120502 h 191386"/>
                <a:gd name="connsiteX14-427" fmla="*/ 793898 w 1375143"/>
                <a:gd name="connsiteY14-428" fmla="*/ 70884 h 191386"/>
                <a:gd name="connsiteX15-429" fmla="*/ 843517 w 1375143"/>
                <a:gd name="connsiteY15-430" fmla="*/ 7088 h 191386"/>
                <a:gd name="connsiteX16-431" fmla="*/ 864782 w 1375143"/>
                <a:gd name="connsiteY16-432" fmla="*/ 0 h 191386"/>
                <a:gd name="connsiteX17-433" fmla="*/ 914400 w 1375143"/>
                <a:gd name="connsiteY17-434" fmla="*/ 7088 h 191386"/>
                <a:gd name="connsiteX18-435" fmla="*/ 971107 w 1375143"/>
                <a:gd name="connsiteY18-436" fmla="*/ 14177 h 191386"/>
                <a:gd name="connsiteX19-437" fmla="*/ 1162493 w 1375143"/>
                <a:gd name="connsiteY19-438" fmla="*/ 134679 h 191386"/>
                <a:gd name="connsiteX20-439" fmla="*/ 1375144 w 1375143"/>
                <a:gd name="connsiteY20-440" fmla="*/ 92149 h 191386"/>
                <a:gd name="connsiteX0-441" fmla="*/ 0 w 1375143"/>
                <a:gd name="connsiteY0-442" fmla="*/ 63795 h 191386"/>
                <a:gd name="connsiteX1-443" fmla="*/ 85061 w 1375143"/>
                <a:gd name="connsiteY1-444" fmla="*/ 148856 h 191386"/>
                <a:gd name="connsiteX2-445" fmla="*/ 127591 w 1375143"/>
                <a:gd name="connsiteY2-446" fmla="*/ 191386 h 191386"/>
                <a:gd name="connsiteX3-447" fmla="*/ 290623 w 1375143"/>
                <a:gd name="connsiteY3-448" fmla="*/ 120502 h 191386"/>
                <a:gd name="connsiteX4-449" fmla="*/ 333154 w 1375143"/>
                <a:gd name="connsiteY4-450" fmla="*/ 85060 h 191386"/>
                <a:gd name="connsiteX5-451" fmla="*/ 354419 w 1375143"/>
                <a:gd name="connsiteY5-452" fmla="*/ 70884 h 191386"/>
                <a:gd name="connsiteX6-453" fmla="*/ 404037 w 1375143"/>
                <a:gd name="connsiteY6-454" fmla="*/ 28353 h 191386"/>
                <a:gd name="connsiteX7-455" fmla="*/ 474921 w 1375143"/>
                <a:gd name="connsiteY7-456" fmla="*/ 7088 h 191386"/>
                <a:gd name="connsiteX8-457" fmla="*/ 503275 w 1375143"/>
                <a:gd name="connsiteY8-458" fmla="*/ 14177 h 191386"/>
                <a:gd name="connsiteX9-459" fmla="*/ 552893 w 1375143"/>
                <a:gd name="connsiteY9-460" fmla="*/ 56707 h 191386"/>
                <a:gd name="connsiteX10-461" fmla="*/ 595423 w 1375143"/>
                <a:gd name="connsiteY10-462" fmla="*/ 92149 h 191386"/>
                <a:gd name="connsiteX11-463" fmla="*/ 637954 w 1375143"/>
                <a:gd name="connsiteY11-464" fmla="*/ 148856 h 191386"/>
                <a:gd name="connsiteX12-465" fmla="*/ 680484 w 1375143"/>
                <a:gd name="connsiteY12-466" fmla="*/ 163032 h 191386"/>
                <a:gd name="connsiteX13-467" fmla="*/ 772633 w 1375143"/>
                <a:gd name="connsiteY13-468" fmla="*/ 120502 h 191386"/>
                <a:gd name="connsiteX14-469" fmla="*/ 793898 w 1375143"/>
                <a:gd name="connsiteY14-470" fmla="*/ 70884 h 191386"/>
                <a:gd name="connsiteX15-471" fmla="*/ 843517 w 1375143"/>
                <a:gd name="connsiteY15-472" fmla="*/ 7088 h 191386"/>
                <a:gd name="connsiteX16-473" fmla="*/ 864782 w 1375143"/>
                <a:gd name="connsiteY16-474" fmla="*/ 0 h 191386"/>
                <a:gd name="connsiteX17-475" fmla="*/ 914400 w 1375143"/>
                <a:gd name="connsiteY17-476" fmla="*/ 7088 h 191386"/>
                <a:gd name="connsiteX18-477" fmla="*/ 971107 w 1375143"/>
                <a:gd name="connsiteY18-478" fmla="*/ 14177 h 191386"/>
                <a:gd name="connsiteX19-479" fmla="*/ 1375144 w 1375143"/>
                <a:gd name="connsiteY19-480" fmla="*/ 92149 h 191386"/>
                <a:gd name="connsiteX0-481" fmla="*/ 0 w 971108"/>
                <a:gd name="connsiteY0-482" fmla="*/ 63795 h 191386"/>
                <a:gd name="connsiteX1-483" fmla="*/ 85061 w 971108"/>
                <a:gd name="connsiteY1-484" fmla="*/ 148856 h 191386"/>
                <a:gd name="connsiteX2-485" fmla="*/ 127591 w 971108"/>
                <a:gd name="connsiteY2-486" fmla="*/ 191386 h 191386"/>
                <a:gd name="connsiteX3-487" fmla="*/ 290623 w 971108"/>
                <a:gd name="connsiteY3-488" fmla="*/ 120502 h 191386"/>
                <a:gd name="connsiteX4-489" fmla="*/ 333154 w 971108"/>
                <a:gd name="connsiteY4-490" fmla="*/ 85060 h 191386"/>
                <a:gd name="connsiteX5-491" fmla="*/ 354419 w 971108"/>
                <a:gd name="connsiteY5-492" fmla="*/ 70884 h 191386"/>
                <a:gd name="connsiteX6-493" fmla="*/ 404037 w 971108"/>
                <a:gd name="connsiteY6-494" fmla="*/ 28353 h 191386"/>
                <a:gd name="connsiteX7-495" fmla="*/ 474921 w 971108"/>
                <a:gd name="connsiteY7-496" fmla="*/ 7088 h 191386"/>
                <a:gd name="connsiteX8-497" fmla="*/ 503275 w 971108"/>
                <a:gd name="connsiteY8-498" fmla="*/ 14177 h 191386"/>
                <a:gd name="connsiteX9-499" fmla="*/ 552893 w 971108"/>
                <a:gd name="connsiteY9-500" fmla="*/ 56707 h 191386"/>
                <a:gd name="connsiteX10-501" fmla="*/ 595423 w 971108"/>
                <a:gd name="connsiteY10-502" fmla="*/ 92149 h 191386"/>
                <a:gd name="connsiteX11-503" fmla="*/ 637954 w 971108"/>
                <a:gd name="connsiteY11-504" fmla="*/ 148856 h 191386"/>
                <a:gd name="connsiteX12-505" fmla="*/ 680484 w 971108"/>
                <a:gd name="connsiteY12-506" fmla="*/ 163032 h 191386"/>
                <a:gd name="connsiteX13-507" fmla="*/ 772633 w 971108"/>
                <a:gd name="connsiteY13-508" fmla="*/ 120502 h 191386"/>
                <a:gd name="connsiteX14-509" fmla="*/ 793898 w 971108"/>
                <a:gd name="connsiteY14-510" fmla="*/ 70884 h 191386"/>
                <a:gd name="connsiteX15-511" fmla="*/ 843517 w 971108"/>
                <a:gd name="connsiteY15-512" fmla="*/ 7088 h 191386"/>
                <a:gd name="connsiteX16-513" fmla="*/ 864782 w 971108"/>
                <a:gd name="connsiteY16-514" fmla="*/ 0 h 191386"/>
                <a:gd name="connsiteX17-515" fmla="*/ 914400 w 971108"/>
                <a:gd name="connsiteY17-516" fmla="*/ 7088 h 191386"/>
                <a:gd name="connsiteX18-517" fmla="*/ 971107 w 971108"/>
                <a:gd name="connsiteY18-518" fmla="*/ 14177 h 191386"/>
                <a:gd name="connsiteX0-519" fmla="*/ 0 w 914400"/>
                <a:gd name="connsiteY0-520" fmla="*/ 63795 h 191386"/>
                <a:gd name="connsiteX1-521" fmla="*/ 85061 w 914400"/>
                <a:gd name="connsiteY1-522" fmla="*/ 148856 h 191386"/>
                <a:gd name="connsiteX2-523" fmla="*/ 127591 w 914400"/>
                <a:gd name="connsiteY2-524" fmla="*/ 191386 h 191386"/>
                <a:gd name="connsiteX3-525" fmla="*/ 290623 w 914400"/>
                <a:gd name="connsiteY3-526" fmla="*/ 120502 h 191386"/>
                <a:gd name="connsiteX4-527" fmla="*/ 333154 w 914400"/>
                <a:gd name="connsiteY4-528" fmla="*/ 85060 h 191386"/>
                <a:gd name="connsiteX5-529" fmla="*/ 354419 w 914400"/>
                <a:gd name="connsiteY5-530" fmla="*/ 70884 h 191386"/>
                <a:gd name="connsiteX6-531" fmla="*/ 404037 w 914400"/>
                <a:gd name="connsiteY6-532" fmla="*/ 28353 h 191386"/>
                <a:gd name="connsiteX7-533" fmla="*/ 474921 w 914400"/>
                <a:gd name="connsiteY7-534" fmla="*/ 7088 h 191386"/>
                <a:gd name="connsiteX8-535" fmla="*/ 503275 w 914400"/>
                <a:gd name="connsiteY8-536" fmla="*/ 14177 h 191386"/>
                <a:gd name="connsiteX9-537" fmla="*/ 552893 w 914400"/>
                <a:gd name="connsiteY9-538" fmla="*/ 56707 h 191386"/>
                <a:gd name="connsiteX10-539" fmla="*/ 595423 w 914400"/>
                <a:gd name="connsiteY10-540" fmla="*/ 92149 h 191386"/>
                <a:gd name="connsiteX11-541" fmla="*/ 637954 w 914400"/>
                <a:gd name="connsiteY11-542" fmla="*/ 148856 h 191386"/>
                <a:gd name="connsiteX12-543" fmla="*/ 680484 w 914400"/>
                <a:gd name="connsiteY12-544" fmla="*/ 163032 h 191386"/>
                <a:gd name="connsiteX13-545" fmla="*/ 772633 w 914400"/>
                <a:gd name="connsiteY13-546" fmla="*/ 120502 h 191386"/>
                <a:gd name="connsiteX14-547" fmla="*/ 793898 w 914400"/>
                <a:gd name="connsiteY14-548" fmla="*/ 70884 h 191386"/>
                <a:gd name="connsiteX15-549" fmla="*/ 843517 w 914400"/>
                <a:gd name="connsiteY15-550" fmla="*/ 7088 h 191386"/>
                <a:gd name="connsiteX16-551" fmla="*/ 864782 w 914400"/>
                <a:gd name="connsiteY16-552" fmla="*/ 0 h 191386"/>
                <a:gd name="connsiteX17-553" fmla="*/ 914400 w 914400"/>
                <a:gd name="connsiteY17-554" fmla="*/ 7088 h 191386"/>
                <a:gd name="connsiteX0-555" fmla="*/ 0 w 864782"/>
                <a:gd name="connsiteY0-556" fmla="*/ 63795 h 191386"/>
                <a:gd name="connsiteX1-557" fmla="*/ 85061 w 864782"/>
                <a:gd name="connsiteY1-558" fmla="*/ 148856 h 191386"/>
                <a:gd name="connsiteX2-559" fmla="*/ 127591 w 864782"/>
                <a:gd name="connsiteY2-560" fmla="*/ 191386 h 191386"/>
                <a:gd name="connsiteX3-561" fmla="*/ 290623 w 864782"/>
                <a:gd name="connsiteY3-562" fmla="*/ 120502 h 191386"/>
                <a:gd name="connsiteX4-563" fmla="*/ 333154 w 864782"/>
                <a:gd name="connsiteY4-564" fmla="*/ 85060 h 191386"/>
                <a:gd name="connsiteX5-565" fmla="*/ 354419 w 864782"/>
                <a:gd name="connsiteY5-566" fmla="*/ 70884 h 191386"/>
                <a:gd name="connsiteX6-567" fmla="*/ 404037 w 864782"/>
                <a:gd name="connsiteY6-568" fmla="*/ 28353 h 191386"/>
                <a:gd name="connsiteX7-569" fmla="*/ 474921 w 864782"/>
                <a:gd name="connsiteY7-570" fmla="*/ 7088 h 191386"/>
                <a:gd name="connsiteX8-571" fmla="*/ 503275 w 864782"/>
                <a:gd name="connsiteY8-572" fmla="*/ 14177 h 191386"/>
                <a:gd name="connsiteX9-573" fmla="*/ 552893 w 864782"/>
                <a:gd name="connsiteY9-574" fmla="*/ 56707 h 191386"/>
                <a:gd name="connsiteX10-575" fmla="*/ 595423 w 864782"/>
                <a:gd name="connsiteY10-576" fmla="*/ 92149 h 191386"/>
                <a:gd name="connsiteX11-577" fmla="*/ 637954 w 864782"/>
                <a:gd name="connsiteY11-578" fmla="*/ 148856 h 191386"/>
                <a:gd name="connsiteX12-579" fmla="*/ 680484 w 864782"/>
                <a:gd name="connsiteY12-580" fmla="*/ 163032 h 191386"/>
                <a:gd name="connsiteX13-581" fmla="*/ 772633 w 864782"/>
                <a:gd name="connsiteY13-582" fmla="*/ 120502 h 191386"/>
                <a:gd name="connsiteX14-583" fmla="*/ 793898 w 864782"/>
                <a:gd name="connsiteY14-584" fmla="*/ 70884 h 191386"/>
                <a:gd name="connsiteX15-585" fmla="*/ 843517 w 864782"/>
                <a:gd name="connsiteY15-586" fmla="*/ 7088 h 191386"/>
                <a:gd name="connsiteX16-587" fmla="*/ 864782 w 864782"/>
                <a:gd name="connsiteY16-588" fmla="*/ 0 h 191386"/>
                <a:gd name="connsiteX0-589" fmla="*/ 0 w 843516"/>
                <a:gd name="connsiteY0-590" fmla="*/ 56706 h 184297"/>
                <a:gd name="connsiteX1-591" fmla="*/ 85061 w 843516"/>
                <a:gd name="connsiteY1-592" fmla="*/ 141767 h 184297"/>
                <a:gd name="connsiteX2-593" fmla="*/ 127591 w 843516"/>
                <a:gd name="connsiteY2-594" fmla="*/ 184297 h 184297"/>
                <a:gd name="connsiteX3-595" fmla="*/ 290623 w 843516"/>
                <a:gd name="connsiteY3-596" fmla="*/ 113413 h 184297"/>
                <a:gd name="connsiteX4-597" fmla="*/ 333154 w 843516"/>
                <a:gd name="connsiteY4-598" fmla="*/ 77971 h 184297"/>
                <a:gd name="connsiteX5-599" fmla="*/ 354419 w 843516"/>
                <a:gd name="connsiteY5-600" fmla="*/ 63795 h 184297"/>
                <a:gd name="connsiteX6-601" fmla="*/ 404037 w 843516"/>
                <a:gd name="connsiteY6-602" fmla="*/ 21264 h 184297"/>
                <a:gd name="connsiteX7-603" fmla="*/ 474921 w 843516"/>
                <a:gd name="connsiteY7-604" fmla="*/ -1 h 184297"/>
                <a:gd name="connsiteX8-605" fmla="*/ 503275 w 843516"/>
                <a:gd name="connsiteY8-606" fmla="*/ 7088 h 184297"/>
                <a:gd name="connsiteX9-607" fmla="*/ 552893 w 843516"/>
                <a:gd name="connsiteY9-608" fmla="*/ 49618 h 184297"/>
                <a:gd name="connsiteX10-609" fmla="*/ 595423 w 843516"/>
                <a:gd name="connsiteY10-610" fmla="*/ 85060 h 184297"/>
                <a:gd name="connsiteX11-611" fmla="*/ 637954 w 843516"/>
                <a:gd name="connsiteY11-612" fmla="*/ 141767 h 184297"/>
                <a:gd name="connsiteX12-613" fmla="*/ 680484 w 843516"/>
                <a:gd name="connsiteY12-614" fmla="*/ 155943 h 184297"/>
                <a:gd name="connsiteX13-615" fmla="*/ 772633 w 843516"/>
                <a:gd name="connsiteY13-616" fmla="*/ 113413 h 184297"/>
                <a:gd name="connsiteX14-617" fmla="*/ 793898 w 843516"/>
                <a:gd name="connsiteY14-618" fmla="*/ 63795 h 184297"/>
                <a:gd name="connsiteX15-619" fmla="*/ 843517 w 843516"/>
                <a:gd name="connsiteY15-620" fmla="*/ -1 h 184297"/>
                <a:gd name="connsiteX0-621" fmla="*/ 0 w 793898"/>
                <a:gd name="connsiteY0-622" fmla="*/ 56706 h 184297"/>
                <a:gd name="connsiteX1-623" fmla="*/ 85061 w 793898"/>
                <a:gd name="connsiteY1-624" fmla="*/ 141767 h 184297"/>
                <a:gd name="connsiteX2-625" fmla="*/ 127591 w 793898"/>
                <a:gd name="connsiteY2-626" fmla="*/ 184297 h 184297"/>
                <a:gd name="connsiteX3-627" fmla="*/ 290623 w 793898"/>
                <a:gd name="connsiteY3-628" fmla="*/ 113413 h 184297"/>
                <a:gd name="connsiteX4-629" fmla="*/ 333154 w 793898"/>
                <a:gd name="connsiteY4-630" fmla="*/ 77971 h 184297"/>
                <a:gd name="connsiteX5-631" fmla="*/ 354419 w 793898"/>
                <a:gd name="connsiteY5-632" fmla="*/ 63795 h 184297"/>
                <a:gd name="connsiteX6-633" fmla="*/ 404037 w 793898"/>
                <a:gd name="connsiteY6-634" fmla="*/ 21264 h 184297"/>
                <a:gd name="connsiteX7-635" fmla="*/ 474921 w 793898"/>
                <a:gd name="connsiteY7-636" fmla="*/ -1 h 184297"/>
                <a:gd name="connsiteX8-637" fmla="*/ 503275 w 793898"/>
                <a:gd name="connsiteY8-638" fmla="*/ 7088 h 184297"/>
                <a:gd name="connsiteX9-639" fmla="*/ 552893 w 793898"/>
                <a:gd name="connsiteY9-640" fmla="*/ 49618 h 184297"/>
                <a:gd name="connsiteX10-641" fmla="*/ 595423 w 793898"/>
                <a:gd name="connsiteY10-642" fmla="*/ 85060 h 184297"/>
                <a:gd name="connsiteX11-643" fmla="*/ 637954 w 793898"/>
                <a:gd name="connsiteY11-644" fmla="*/ 141767 h 184297"/>
                <a:gd name="connsiteX12-645" fmla="*/ 680484 w 793898"/>
                <a:gd name="connsiteY12-646" fmla="*/ 155943 h 184297"/>
                <a:gd name="connsiteX13-647" fmla="*/ 772633 w 793898"/>
                <a:gd name="connsiteY13-648" fmla="*/ 113413 h 184297"/>
                <a:gd name="connsiteX14-649" fmla="*/ 793898 w 793898"/>
                <a:gd name="connsiteY14-650" fmla="*/ 63795 h 184297"/>
                <a:gd name="connsiteX0-651" fmla="*/ 0 w 772632"/>
                <a:gd name="connsiteY0-652" fmla="*/ 56706 h 184297"/>
                <a:gd name="connsiteX1-653" fmla="*/ 85061 w 772632"/>
                <a:gd name="connsiteY1-654" fmla="*/ 141767 h 184297"/>
                <a:gd name="connsiteX2-655" fmla="*/ 127591 w 772632"/>
                <a:gd name="connsiteY2-656" fmla="*/ 184297 h 184297"/>
                <a:gd name="connsiteX3-657" fmla="*/ 290623 w 772632"/>
                <a:gd name="connsiteY3-658" fmla="*/ 113413 h 184297"/>
                <a:gd name="connsiteX4-659" fmla="*/ 333154 w 772632"/>
                <a:gd name="connsiteY4-660" fmla="*/ 77971 h 184297"/>
                <a:gd name="connsiteX5-661" fmla="*/ 354419 w 772632"/>
                <a:gd name="connsiteY5-662" fmla="*/ 63795 h 184297"/>
                <a:gd name="connsiteX6-663" fmla="*/ 404037 w 772632"/>
                <a:gd name="connsiteY6-664" fmla="*/ 21264 h 184297"/>
                <a:gd name="connsiteX7-665" fmla="*/ 474921 w 772632"/>
                <a:gd name="connsiteY7-666" fmla="*/ -1 h 184297"/>
                <a:gd name="connsiteX8-667" fmla="*/ 503275 w 772632"/>
                <a:gd name="connsiteY8-668" fmla="*/ 7088 h 184297"/>
                <a:gd name="connsiteX9-669" fmla="*/ 552893 w 772632"/>
                <a:gd name="connsiteY9-670" fmla="*/ 49618 h 184297"/>
                <a:gd name="connsiteX10-671" fmla="*/ 595423 w 772632"/>
                <a:gd name="connsiteY10-672" fmla="*/ 85060 h 184297"/>
                <a:gd name="connsiteX11-673" fmla="*/ 637954 w 772632"/>
                <a:gd name="connsiteY11-674" fmla="*/ 141767 h 184297"/>
                <a:gd name="connsiteX12-675" fmla="*/ 680484 w 772632"/>
                <a:gd name="connsiteY12-676" fmla="*/ 155943 h 184297"/>
                <a:gd name="connsiteX13-677" fmla="*/ 772633 w 772632"/>
                <a:gd name="connsiteY13-678" fmla="*/ 113413 h 184297"/>
                <a:gd name="connsiteX0-679" fmla="*/ 0 w 680484"/>
                <a:gd name="connsiteY0-680" fmla="*/ 56706 h 184297"/>
                <a:gd name="connsiteX1-681" fmla="*/ 85061 w 680484"/>
                <a:gd name="connsiteY1-682" fmla="*/ 141767 h 184297"/>
                <a:gd name="connsiteX2-683" fmla="*/ 127591 w 680484"/>
                <a:gd name="connsiteY2-684" fmla="*/ 184297 h 184297"/>
                <a:gd name="connsiteX3-685" fmla="*/ 290623 w 680484"/>
                <a:gd name="connsiteY3-686" fmla="*/ 113413 h 184297"/>
                <a:gd name="connsiteX4-687" fmla="*/ 333154 w 680484"/>
                <a:gd name="connsiteY4-688" fmla="*/ 77971 h 184297"/>
                <a:gd name="connsiteX5-689" fmla="*/ 354419 w 680484"/>
                <a:gd name="connsiteY5-690" fmla="*/ 63795 h 184297"/>
                <a:gd name="connsiteX6-691" fmla="*/ 404037 w 680484"/>
                <a:gd name="connsiteY6-692" fmla="*/ 21264 h 184297"/>
                <a:gd name="connsiteX7-693" fmla="*/ 474921 w 680484"/>
                <a:gd name="connsiteY7-694" fmla="*/ -1 h 184297"/>
                <a:gd name="connsiteX8-695" fmla="*/ 503275 w 680484"/>
                <a:gd name="connsiteY8-696" fmla="*/ 7088 h 184297"/>
                <a:gd name="connsiteX9-697" fmla="*/ 552893 w 680484"/>
                <a:gd name="connsiteY9-698" fmla="*/ 49618 h 184297"/>
                <a:gd name="connsiteX10-699" fmla="*/ 595423 w 680484"/>
                <a:gd name="connsiteY10-700" fmla="*/ 85060 h 184297"/>
                <a:gd name="connsiteX11-701" fmla="*/ 637954 w 680484"/>
                <a:gd name="connsiteY11-702" fmla="*/ 141767 h 184297"/>
                <a:gd name="connsiteX12-703" fmla="*/ 680484 w 680484"/>
                <a:gd name="connsiteY12-704" fmla="*/ 155943 h 184297"/>
                <a:gd name="connsiteX0-705" fmla="*/ 0 w 637954"/>
                <a:gd name="connsiteY0-706" fmla="*/ 56706 h 184297"/>
                <a:gd name="connsiteX1-707" fmla="*/ 85061 w 637954"/>
                <a:gd name="connsiteY1-708" fmla="*/ 141767 h 184297"/>
                <a:gd name="connsiteX2-709" fmla="*/ 127591 w 637954"/>
                <a:gd name="connsiteY2-710" fmla="*/ 184297 h 184297"/>
                <a:gd name="connsiteX3-711" fmla="*/ 290623 w 637954"/>
                <a:gd name="connsiteY3-712" fmla="*/ 113413 h 184297"/>
                <a:gd name="connsiteX4-713" fmla="*/ 333154 w 637954"/>
                <a:gd name="connsiteY4-714" fmla="*/ 77971 h 184297"/>
                <a:gd name="connsiteX5-715" fmla="*/ 354419 w 637954"/>
                <a:gd name="connsiteY5-716" fmla="*/ 63795 h 184297"/>
                <a:gd name="connsiteX6-717" fmla="*/ 404037 w 637954"/>
                <a:gd name="connsiteY6-718" fmla="*/ 21264 h 184297"/>
                <a:gd name="connsiteX7-719" fmla="*/ 474921 w 637954"/>
                <a:gd name="connsiteY7-720" fmla="*/ -1 h 184297"/>
                <a:gd name="connsiteX8-721" fmla="*/ 503275 w 637954"/>
                <a:gd name="connsiteY8-722" fmla="*/ 7088 h 184297"/>
                <a:gd name="connsiteX9-723" fmla="*/ 552893 w 637954"/>
                <a:gd name="connsiteY9-724" fmla="*/ 49618 h 184297"/>
                <a:gd name="connsiteX10-725" fmla="*/ 595423 w 637954"/>
                <a:gd name="connsiteY10-726" fmla="*/ 85060 h 184297"/>
                <a:gd name="connsiteX11-727" fmla="*/ 637954 w 637954"/>
                <a:gd name="connsiteY11-728" fmla="*/ 141767 h 184297"/>
                <a:gd name="connsiteX0-729" fmla="*/ 0 w 595424"/>
                <a:gd name="connsiteY0-730" fmla="*/ 56706 h 184297"/>
                <a:gd name="connsiteX1-731" fmla="*/ 85061 w 595424"/>
                <a:gd name="connsiteY1-732" fmla="*/ 141767 h 184297"/>
                <a:gd name="connsiteX2-733" fmla="*/ 127591 w 595424"/>
                <a:gd name="connsiteY2-734" fmla="*/ 184297 h 184297"/>
                <a:gd name="connsiteX3-735" fmla="*/ 290623 w 595424"/>
                <a:gd name="connsiteY3-736" fmla="*/ 113413 h 184297"/>
                <a:gd name="connsiteX4-737" fmla="*/ 333154 w 595424"/>
                <a:gd name="connsiteY4-738" fmla="*/ 77971 h 184297"/>
                <a:gd name="connsiteX5-739" fmla="*/ 354419 w 595424"/>
                <a:gd name="connsiteY5-740" fmla="*/ 63795 h 184297"/>
                <a:gd name="connsiteX6-741" fmla="*/ 404037 w 595424"/>
                <a:gd name="connsiteY6-742" fmla="*/ 21264 h 184297"/>
                <a:gd name="connsiteX7-743" fmla="*/ 474921 w 595424"/>
                <a:gd name="connsiteY7-744" fmla="*/ -1 h 184297"/>
                <a:gd name="connsiteX8-745" fmla="*/ 503275 w 595424"/>
                <a:gd name="connsiteY8-746" fmla="*/ 7088 h 184297"/>
                <a:gd name="connsiteX9-747" fmla="*/ 552893 w 595424"/>
                <a:gd name="connsiteY9-748" fmla="*/ 49618 h 184297"/>
                <a:gd name="connsiteX10-749" fmla="*/ 595423 w 595424"/>
                <a:gd name="connsiteY10-750" fmla="*/ 85060 h 184297"/>
                <a:gd name="connsiteX0-751" fmla="*/ 0 w 552894"/>
                <a:gd name="connsiteY0-752" fmla="*/ 56706 h 184297"/>
                <a:gd name="connsiteX1-753" fmla="*/ 85061 w 552894"/>
                <a:gd name="connsiteY1-754" fmla="*/ 141767 h 184297"/>
                <a:gd name="connsiteX2-755" fmla="*/ 127591 w 552894"/>
                <a:gd name="connsiteY2-756" fmla="*/ 184297 h 184297"/>
                <a:gd name="connsiteX3-757" fmla="*/ 290623 w 552894"/>
                <a:gd name="connsiteY3-758" fmla="*/ 113413 h 184297"/>
                <a:gd name="connsiteX4-759" fmla="*/ 333154 w 552894"/>
                <a:gd name="connsiteY4-760" fmla="*/ 77971 h 184297"/>
                <a:gd name="connsiteX5-761" fmla="*/ 354419 w 552894"/>
                <a:gd name="connsiteY5-762" fmla="*/ 63795 h 184297"/>
                <a:gd name="connsiteX6-763" fmla="*/ 404037 w 552894"/>
                <a:gd name="connsiteY6-764" fmla="*/ 21264 h 184297"/>
                <a:gd name="connsiteX7-765" fmla="*/ 474921 w 552894"/>
                <a:gd name="connsiteY7-766" fmla="*/ -1 h 184297"/>
                <a:gd name="connsiteX8-767" fmla="*/ 503275 w 552894"/>
                <a:gd name="connsiteY8-768" fmla="*/ 7088 h 184297"/>
                <a:gd name="connsiteX9-769" fmla="*/ 552893 w 552894"/>
                <a:gd name="connsiteY9-770" fmla="*/ 49618 h 1842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52894" h="184297">
                  <a:moveTo>
                    <a:pt x="0" y="56706"/>
                  </a:moveTo>
                  <a:lnTo>
                    <a:pt x="85061" y="141767"/>
                  </a:lnTo>
                  <a:lnTo>
                    <a:pt x="127591" y="184297"/>
                  </a:lnTo>
                  <a:cubicBezTo>
                    <a:pt x="181935" y="160669"/>
                    <a:pt x="237989" y="140638"/>
                    <a:pt x="290623" y="113413"/>
                  </a:cubicBezTo>
                  <a:cubicBezTo>
                    <a:pt x="307014" y="104935"/>
                    <a:pt x="318587" y="89301"/>
                    <a:pt x="333154" y="77971"/>
                  </a:cubicBezTo>
                  <a:cubicBezTo>
                    <a:pt x="339879" y="72741"/>
                    <a:pt x="347767" y="69117"/>
                    <a:pt x="354419" y="63795"/>
                  </a:cubicBezTo>
                  <a:cubicBezTo>
                    <a:pt x="371429" y="50187"/>
                    <a:pt x="385912" y="33348"/>
                    <a:pt x="404037" y="21264"/>
                  </a:cubicBezTo>
                  <a:cubicBezTo>
                    <a:pt x="424017" y="7944"/>
                    <a:pt x="452235" y="4537"/>
                    <a:pt x="474921" y="-1"/>
                  </a:cubicBezTo>
                  <a:cubicBezTo>
                    <a:pt x="484372" y="2362"/>
                    <a:pt x="494561" y="2731"/>
                    <a:pt x="503275" y="7088"/>
                  </a:cubicBezTo>
                  <a:cubicBezTo>
                    <a:pt x="526238" y="18570"/>
                    <a:pt x="534653" y="33405"/>
                    <a:pt x="552893" y="49618"/>
                  </a:cubicBezTo>
                </a:path>
              </a:pathLst>
            </a:cu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75" name="任意多边形: 形状 74">
              <a:extLst>
                <a:ext uri="{FF2B5EF4-FFF2-40B4-BE49-F238E27FC236}">
                  <a16:creationId xmlns:a16="http://schemas.microsoft.com/office/drawing/2014/main" id="{E439F56B-BCE7-4F34-B2E5-942E7B3893BD}"/>
                </a:ext>
              </a:extLst>
            </p:cNvPr>
            <p:cNvSpPr/>
            <p:nvPr/>
          </p:nvSpPr>
          <p:spPr>
            <a:xfrm>
              <a:off x="4910154" y="5304686"/>
              <a:ext cx="313894" cy="58170"/>
            </a:xfrm>
            <a:custGeom>
              <a:avLst/>
              <a:gdLst>
                <a:gd name="connsiteX0" fmla="*/ 0 w 1431851"/>
                <a:gd name="connsiteY0" fmla="*/ 63795 h 191386"/>
                <a:gd name="connsiteX1" fmla="*/ 85061 w 1431851"/>
                <a:gd name="connsiteY1" fmla="*/ 148856 h 191386"/>
                <a:gd name="connsiteX2" fmla="*/ 127591 w 1431851"/>
                <a:gd name="connsiteY2" fmla="*/ 191386 h 191386"/>
                <a:gd name="connsiteX3" fmla="*/ 290623 w 1431851"/>
                <a:gd name="connsiteY3" fmla="*/ 120502 h 191386"/>
                <a:gd name="connsiteX4" fmla="*/ 333154 w 1431851"/>
                <a:gd name="connsiteY4" fmla="*/ 85060 h 191386"/>
                <a:gd name="connsiteX5" fmla="*/ 354419 w 1431851"/>
                <a:gd name="connsiteY5" fmla="*/ 70884 h 191386"/>
                <a:gd name="connsiteX6" fmla="*/ 404037 w 1431851"/>
                <a:gd name="connsiteY6" fmla="*/ 28353 h 191386"/>
                <a:gd name="connsiteX7" fmla="*/ 474921 w 1431851"/>
                <a:gd name="connsiteY7" fmla="*/ 7088 h 191386"/>
                <a:gd name="connsiteX8" fmla="*/ 503275 w 1431851"/>
                <a:gd name="connsiteY8" fmla="*/ 14177 h 191386"/>
                <a:gd name="connsiteX9" fmla="*/ 552893 w 1431851"/>
                <a:gd name="connsiteY9" fmla="*/ 56707 h 191386"/>
                <a:gd name="connsiteX10" fmla="*/ 595423 w 1431851"/>
                <a:gd name="connsiteY10" fmla="*/ 92149 h 191386"/>
                <a:gd name="connsiteX11" fmla="*/ 637954 w 1431851"/>
                <a:gd name="connsiteY11" fmla="*/ 148856 h 191386"/>
                <a:gd name="connsiteX12" fmla="*/ 680484 w 1431851"/>
                <a:gd name="connsiteY12" fmla="*/ 163032 h 191386"/>
                <a:gd name="connsiteX13" fmla="*/ 772633 w 1431851"/>
                <a:gd name="connsiteY13" fmla="*/ 120502 h 191386"/>
                <a:gd name="connsiteX14" fmla="*/ 793898 w 1431851"/>
                <a:gd name="connsiteY14" fmla="*/ 70884 h 191386"/>
                <a:gd name="connsiteX15" fmla="*/ 843517 w 1431851"/>
                <a:gd name="connsiteY15" fmla="*/ 7088 h 191386"/>
                <a:gd name="connsiteX16" fmla="*/ 864782 w 1431851"/>
                <a:gd name="connsiteY16" fmla="*/ 0 h 191386"/>
                <a:gd name="connsiteX17" fmla="*/ 914400 w 1431851"/>
                <a:gd name="connsiteY17" fmla="*/ 7088 h 191386"/>
                <a:gd name="connsiteX18" fmla="*/ 971107 w 1431851"/>
                <a:gd name="connsiteY18" fmla="*/ 14177 h 191386"/>
                <a:gd name="connsiteX19" fmla="*/ 1041991 w 1431851"/>
                <a:gd name="connsiteY19" fmla="*/ 63795 h 191386"/>
                <a:gd name="connsiteX20" fmla="*/ 1063256 w 1431851"/>
                <a:gd name="connsiteY20" fmla="*/ 70884 h 191386"/>
                <a:gd name="connsiteX21" fmla="*/ 1119963 w 1431851"/>
                <a:gd name="connsiteY21" fmla="*/ 106326 h 191386"/>
                <a:gd name="connsiteX22" fmla="*/ 1162493 w 1431851"/>
                <a:gd name="connsiteY22" fmla="*/ 134679 h 191386"/>
                <a:gd name="connsiteX23" fmla="*/ 1190847 w 1431851"/>
                <a:gd name="connsiteY23" fmla="*/ 141767 h 191386"/>
                <a:gd name="connsiteX24" fmla="*/ 1247554 w 1431851"/>
                <a:gd name="connsiteY24" fmla="*/ 155944 h 191386"/>
                <a:gd name="connsiteX25" fmla="*/ 1318437 w 1431851"/>
                <a:gd name="connsiteY25" fmla="*/ 120502 h 191386"/>
                <a:gd name="connsiteX26" fmla="*/ 1375144 w 1431851"/>
                <a:gd name="connsiteY26" fmla="*/ 92149 h 191386"/>
                <a:gd name="connsiteX27" fmla="*/ 1396410 w 1431851"/>
                <a:gd name="connsiteY27" fmla="*/ 63795 h 191386"/>
                <a:gd name="connsiteX28" fmla="*/ 1431851 w 1431851"/>
                <a:gd name="connsiteY28" fmla="*/ 28353 h 191386"/>
                <a:gd name="connsiteX0-1" fmla="*/ 1 w 1346791"/>
                <a:gd name="connsiteY0-2" fmla="*/ 148856 h 191386"/>
                <a:gd name="connsiteX1-3" fmla="*/ 42531 w 1346791"/>
                <a:gd name="connsiteY1-4" fmla="*/ 191386 h 191386"/>
                <a:gd name="connsiteX2-5" fmla="*/ 205563 w 1346791"/>
                <a:gd name="connsiteY2-6" fmla="*/ 120502 h 191386"/>
                <a:gd name="connsiteX3-7" fmla="*/ 248094 w 1346791"/>
                <a:gd name="connsiteY3-8" fmla="*/ 85060 h 191386"/>
                <a:gd name="connsiteX4-9" fmla="*/ 269359 w 1346791"/>
                <a:gd name="connsiteY4-10" fmla="*/ 70884 h 191386"/>
                <a:gd name="connsiteX5-11" fmla="*/ 318977 w 1346791"/>
                <a:gd name="connsiteY5-12" fmla="*/ 28353 h 191386"/>
                <a:gd name="connsiteX6-13" fmla="*/ 389861 w 1346791"/>
                <a:gd name="connsiteY6-14" fmla="*/ 7088 h 191386"/>
                <a:gd name="connsiteX7-15" fmla="*/ 418215 w 1346791"/>
                <a:gd name="connsiteY7-16" fmla="*/ 14177 h 191386"/>
                <a:gd name="connsiteX8-17" fmla="*/ 467833 w 1346791"/>
                <a:gd name="connsiteY8-18" fmla="*/ 56707 h 191386"/>
                <a:gd name="connsiteX9-19" fmla="*/ 510363 w 1346791"/>
                <a:gd name="connsiteY9-20" fmla="*/ 92149 h 191386"/>
                <a:gd name="connsiteX10-21" fmla="*/ 552894 w 1346791"/>
                <a:gd name="connsiteY10-22" fmla="*/ 148856 h 191386"/>
                <a:gd name="connsiteX11-23" fmla="*/ 595424 w 1346791"/>
                <a:gd name="connsiteY11-24" fmla="*/ 163032 h 191386"/>
                <a:gd name="connsiteX12-25" fmla="*/ 687573 w 1346791"/>
                <a:gd name="connsiteY12-26" fmla="*/ 120502 h 191386"/>
                <a:gd name="connsiteX13-27" fmla="*/ 708838 w 1346791"/>
                <a:gd name="connsiteY13-28" fmla="*/ 70884 h 191386"/>
                <a:gd name="connsiteX14-29" fmla="*/ 758457 w 1346791"/>
                <a:gd name="connsiteY14-30" fmla="*/ 7088 h 191386"/>
                <a:gd name="connsiteX15-31" fmla="*/ 779722 w 1346791"/>
                <a:gd name="connsiteY15-32" fmla="*/ 0 h 191386"/>
                <a:gd name="connsiteX16-33" fmla="*/ 829340 w 1346791"/>
                <a:gd name="connsiteY16-34" fmla="*/ 7088 h 191386"/>
                <a:gd name="connsiteX17-35" fmla="*/ 886047 w 1346791"/>
                <a:gd name="connsiteY17-36" fmla="*/ 14177 h 191386"/>
                <a:gd name="connsiteX18-37" fmla="*/ 956931 w 1346791"/>
                <a:gd name="connsiteY18-38" fmla="*/ 63795 h 191386"/>
                <a:gd name="connsiteX19-39" fmla="*/ 978196 w 1346791"/>
                <a:gd name="connsiteY19-40" fmla="*/ 70884 h 191386"/>
                <a:gd name="connsiteX20-41" fmla="*/ 1034903 w 1346791"/>
                <a:gd name="connsiteY20-42" fmla="*/ 106326 h 191386"/>
                <a:gd name="connsiteX21-43" fmla="*/ 1077433 w 1346791"/>
                <a:gd name="connsiteY21-44" fmla="*/ 134679 h 191386"/>
                <a:gd name="connsiteX22-45" fmla="*/ 1105787 w 1346791"/>
                <a:gd name="connsiteY22-46" fmla="*/ 141767 h 191386"/>
                <a:gd name="connsiteX23-47" fmla="*/ 1162494 w 1346791"/>
                <a:gd name="connsiteY23-48" fmla="*/ 155944 h 191386"/>
                <a:gd name="connsiteX24-49" fmla="*/ 1233377 w 1346791"/>
                <a:gd name="connsiteY24-50" fmla="*/ 120502 h 191386"/>
                <a:gd name="connsiteX25-51" fmla="*/ 1290084 w 1346791"/>
                <a:gd name="connsiteY25-52" fmla="*/ 92149 h 191386"/>
                <a:gd name="connsiteX26-53" fmla="*/ 1311350 w 1346791"/>
                <a:gd name="connsiteY26-54" fmla="*/ 63795 h 191386"/>
                <a:gd name="connsiteX27-55" fmla="*/ 1346791 w 1346791"/>
                <a:gd name="connsiteY27-56" fmla="*/ 28353 h 191386"/>
                <a:gd name="connsiteX0-57" fmla="*/ 1 w 1304261"/>
                <a:gd name="connsiteY0-58" fmla="*/ 191386 h 191386"/>
                <a:gd name="connsiteX1-59" fmla="*/ 163033 w 1304261"/>
                <a:gd name="connsiteY1-60" fmla="*/ 120502 h 191386"/>
                <a:gd name="connsiteX2-61" fmla="*/ 205564 w 1304261"/>
                <a:gd name="connsiteY2-62" fmla="*/ 85060 h 191386"/>
                <a:gd name="connsiteX3-63" fmla="*/ 226829 w 1304261"/>
                <a:gd name="connsiteY3-64" fmla="*/ 70884 h 191386"/>
                <a:gd name="connsiteX4-65" fmla="*/ 276447 w 1304261"/>
                <a:gd name="connsiteY4-66" fmla="*/ 28353 h 191386"/>
                <a:gd name="connsiteX5-67" fmla="*/ 347331 w 1304261"/>
                <a:gd name="connsiteY5-68" fmla="*/ 7088 h 191386"/>
                <a:gd name="connsiteX6-69" fmla="*/ 375685 w 1304261"/>
                <a:gd name="connsiteY6-70" fmla="*/ 14177 h 191386"/>
                <a:gd name="connsiteX7-71" fmla="*/ 425303 w 1304261"/>
                <a:gd name="connsiteY7-72" fmla="*/ 56707 h 191386"/>
                <a:gd name="connsiteX8-73" fmla="*/ 467833 w 1304261"/>
                <a:gd name="connsiteY8-74" fmla="*/ 92149 h 191386"/>
                <a:gd name="connsiteX9-75" fmla="*/ 510364 w 1304261"/>
                <a:gd name="connsiteY9-76" fmla="*/ 148856 h 191386"/>
                <a:gd name="connsiteX10-77" fmla="*/ 552894 w 1304261"/>
                <a:gd name="connsiteY10-78" fmla="*/ 163032 h 191386"/>
                <a:gd name="connsiteX11-79" fmla="*/ 645043 w 1304261"/>
                <a:gd name="connsiteY11-80" fmla="*/ 120502 h 191386"/>
                <a:gd name="connsiteX12-81" fmla="*/ 666308 w 1304261"/>
                <a:gd name="connsiteY12-82" fmla="*/ 70884 h 191386"/>
                <a:gd name="connsiteX13-83" fmla="*/ 715927 w 1304261"/>
                <a:gd name="connsiteY13-84" fmla="*/ 7088 h 191386"/>
                <a:gd name="connsiteX14-85" fmla="*/ 737192 w 1304261"/>
                <a:gd name="connsiteY14-86" fmla="*/ 0 h 191386"/>
                <a:gd name="connsiteX15-87" fmla="*/ 786810 w 1304261"/>
                <a:gd name="connsiteY15-88" fmla="*/ 7088 h 191386"/>
                <a:gd name="connsiteX16-89" fmla="*/ 843517 w 1304261"/>
                <a:gd name="connsiteY16-90" fmla="*/ 14177 h 191386"/>
                <a:gd name="connsiteX17-91" fmla="*/ 914401 w 1304261"/>
                <a:gd name="connsiteY17-92" fmla="*/ 63795 h 191386"/>
                <a:gd name="connsiteX18-93" fmla="*/ 935666 w 1304261"/>
                <a:gd name="connsiteY18-94" fmla="*/ 70884 h 191386"/>
                <a:gd name="connsiteX19-95" fmla="*/ 992373 w 1304261"/>
                <a:gd name="connsiteY19-96" fmla="*/ 106326 h 191386"/>
                <a:gd name="connsiteX20-97" fmla="*/ 1034903 w 1304261"/>
                <a:gd name="connsiteY20-98" fmla="*/ 134679 h 191386"/>
                <a:gd name="connsiteX21-99" fmla="*/ 1063257 w 1304261"/>
                <a:gd name="connsiteY21-100" fmla="*/ 141767 h 191386"/>
                <a:gd name="connsiteX22-101" fmla="*/ 1119964 w 1304261"/>
                <a:gd name="connsiteY22-102" fmla="*/ 155944 h 191386"/>
                <a:gd name="connsiteX23-103" fmla="*/ 1190847 w 1304261"/>
                <a:gd name="connsiteY23-104" fmla="*/ 120502 h 191386"/>
                <a:gd name="connsiteX24-105" fmla="*/ 1247554 w 1304261"/>
                <a:gd name="connsiteY24-106" fmla="*/ 92149 h 191386"/>
                <a:gd name="connsiteX25-107" fmla="*/ 1268820 w 1304261"/>
                <a:gd name="connsiteY25-108" fmla="*/ 63795 h 191386"/>
                <a:gd name="connsiteX26-109" fmla="*/ 1304261 w 1304261"/>
                <a:gd name="connsiteY26-110" fmla="*/ 28353 h 191386"/>
                <a:gd name="connsiteX0-111" fmla="*/ -1 w 1141227"/>
                <a:gd name="connsiteY0-112" fmla="*/ 120502 h 163033"/>
                <a:gd name="connsiteX1-113" fmla="*/ 42530 w 1141227"/>
                <a:gd name="connsiteY1-114" fmla="*/ 85060 h 163033"/>
                <a:gd name="connsiteX2-115" fmla="*/ 63795 w 1141227"/>
                <a:gd name="connsiteY2-116" fmla="*/ 70884 h 163033"/>
                <a:gd name="connsiteX3-117" fmla="*/ 113413 w 1141227"/>
                <a:gd name="connsiteY3-118" fmla="*/ 28353 h 163033"/>
                <a:gd name="connsiteX4-119" fmla="*/ 184297 w 1141227"/>
                <a:gd name="connsiteY4-120" fmla="*/ 7088 h 163033"/>
                <a:gd name="connsiteX5-121" fmla="*/ 212651 w 1141227"/>
                <a:gd name="connsiteY5-122" fmla="*/ 14177 h 163033"/>
                <a:gd name="connsiteX6-123" fmla="*/ 262269 w 1141227"/>
                <a:gd name="connsiteY6-124" fmla="*/ 56707 h 163033"/>
                <a:gd name="connsiteX7-125" fmla="*/ 304799 w 1141227"/>
                <a:gd name="connsiteY7-126" fmla="*/ 92149 h 163033"/>
                <a:gd name="connsiteX8-127" fmla="*/ 347330 w 1141227"/>
                <a:gd name="connsiteY8-128" fmla="*/ 148856 h 163033"/>
                <a:gd name="connsiteX9-129" fmla="*/ 389860 w 1141227"/>
                <a:gd name="connsiteY9-130" fmla="*/ 163032 h 163033"/>
                <a:gd name="connsiteX10-131" fmla="*/ 482009 w 1141227"/>
                <a:gd name="connsiteY10-132" fmla="*/ 120502 h 163033"/>
                <a:gd name="connsiteX11-133" fmla="*/ 503274 w 1141227"/>
                <a:gd name="connsiteY11-134" fmla="*/ 70884 h 163033"/>
                <a:gd name="connsiteX12-135" fmla="*/ 552893 w 1141227"/>
                <a:gd name="connsiteY12-136" fmla="*/ 7088 h 163033"/>
                <a:gd name="connsiteX13-137" fmla="*/ 574158 w 1141227"/>
                <a:gd name="connsiteY13-138" fmla="*/ 0 h 163033"/>
                <a:gd name="connsiteX14-139" fmla="*/ 623776 w 1141227"/>
                <a:gd name="connsiteY14-140" fmla="*/ 7088 h 163033"/>
                <a:gd name="connsiteX15-141" fmla="*/ 680483 w 1141227"/>
                <a:gd name="connsiteY15-142" fmla="*/ 14177 h 163033"/>
                <a:gd name="connsiteX16-143" fmla="*/ 751367 w 1141227"/>
                <a:gd name="connsiteY16-144" fmla="*/ 63795 h 163033"/>
                <a:gd name="connsiteX17-145" fmla="*/ 772632 w 1141227"/>
                <a:gd name="connsiteY17-146" fmla="*/ 70884 h 163033"/>
                <a:gd name="connsiteX18-147" fmla="*/ 829339 w 1141227"/>
                <a:gd name="connsiteY18-148" fmla="*/ 106326 h 163033"/>
                <a:gd name="connsiteX19-149" fmla="*/ 871869 w 1141227"/>
                <a:gd name="connsiteY19-150" fmla="*/ 134679 h 163033"/>
                <a:gd name="connsiteX20-151" fmla="*/ 900223 w 1141227"/>
                <a:gd name="connsiteY20-152" fmla="*/ 141767 h 163033"/>
                <a:gd name="connsiteX21-153" fmla="*/ 956930 w 1141227"/>
                <a:gd name="connsiteY21-154" fmla="*/ 155944 h 163033"/>
                <a:gd name="connsiteX22-155" fmla="*/ 1027813 w 1141227"/>
                <a:gd name="connsiteY22-156" fmla="*/ 120502 h 163033"/>
                <a:gd name="connsiteX23-157" fmla="*/ 1084520 w 1141227"/>
                <a:gd name="connsiteY23-158" fmla="*/ 92149 h 163033"/>
                <a:gd name="connsiteX24-159" fmla="*/ 1105786 w 1141227"/>
                <a:gd name="connsiteY24-160" fmla="*/ 63795 h 163033"/>
                <a:gd name="connsiteX25-161" fmla="*/ 1141227 w 1141227"/>
                <a:gd name="connsiteY25-162" fmla="*/ 28353 h 163033"/>
                <a:gd name="connsiteX0-163" fmla="*/ -1 w 1141227"/>
                <a:gd name="connsiteY0-164" fmla="*/ 120502 h 163033"/>
                <a:gd name="connsiteX1-165" fmla="*/ 63795 w 1141227"/>
                <a:gd name="connsiteY1-166" fmla="*/ 70884 h 163033"/>
                <a:gd name="connsiteX2-167" fmla="*/ 113413 w 1141227"/>
                <a:gd name="connsiteY2-168" fmla="*/ 28353 h 163033"/>
                <a:gd name="connsiteX3-169" fmla="*/ 184297 w 1141227"/>
                <a:gd name="connsiteY3-170" fmla="*/ 7088 h 163033"/>
                <a:gd name="connsiteX4-171" fmla="*/ 212651 w 1141227"/>
                <a:gd name="connsiteY4-172" fmla="*/ 14177 h 163033"/>
                <a:gd name="connsiteX5-173" fmla="*/ 262269 w 1141227"/>
                <a:gd name="connsiteY5-174" fmla="*/ 56707 h 163033"/>
                <a:gd name="connsiteX6-175" fmla="*/ 304799 w 1141227"/>
                <a:gd name="connsiteY6-176" fmla="*/ 92149 h 163033"/>
                <a:gd name="connsiteX7-177" fmla="*/ 347330 w 1141227"/>
                <a:gd name="connsiteY7-178" fmla="*/ 148856 h 163033"/>
                <a:gd name="connsiteX8-179" fmla="*/ 389860 w 1141227"/>
                <a:gd name="connsiteY8-180" fmla="*/ 163032 h 163033"/>
                <a:gd name="connsiteX9-181" fmla="*/ 482009 w 1141227"/>
                <a:gd name="connsiteY9-182" fmla="*/ 120502 h 163033"/>
                <a:gd name="connsiteX10-183" fmla="*/ 503274 w 1141227"/>
                <a:gd name="connsiteY10-184" fmla="*/ 70884 h 163033"/>
                <a:gd name="connsiteX11-185" fmla="*/ 552893 w 1141227"/>
                <a:gd name="connsiteY11-186" fmla="*/ 7088 h 163033"/>
                <a:gd name="connsiteX12-187" fmla="*/ 574158 w 1141227"/>
                <a:gd name="connsiteY12-188" fmla="*/ 0 h 163033"/>
                <a:gd name="connsiteX13-189" fmla="*/ 623776 w 1141227"/>
                <a:gd name="connsiteY13-190" fmla="*/ 7088 h 163033"/>
                <a:gd name="connsiteX14-191" fmla="*/ 680483 w 1141227"/>
                <a:gd name="connsiteY14-192" fmla="*/ 14177 h 163033"/>
                <a:gd name="connsiteX15-193" fmla="*/ 751367 w 1141227"/>
                <a:gd name="connsiteY15-194" fmla="*/ 63795 h 163033"/>
                <a:gd name="connsiteX16-195" fmla="*/ 772632 w 1141227"/>
                <a:gd name="connsiteY16-196" fmla="*/ 70884 h 163033"/>
                <a:gd name="connsiteX17-197" fmla="*/ 829339 w 1141227"/>
                <a:gd name="connsiteY17-198" fmla="*/ 106326 h 163033"/>
                <a:gd name="connsiteX18-199" fmla="*/ 871869 w 1141227"/>
                <a:gd name="connsiteY18-200" fmla="*/ 134679 h 163033"/>
                <a:gd name="connsiteX19-201" fmla="*/ 900223 w 1141227"/>
                <a:gd name="connsiteY19-202" fmla="*/ 141767 h 163033"/>
                <a:gd name="connsiteX20-203" fmla="*/ 956930 w 1141227"/>
                <a:gd name="connsiteY20-204" fmla="*/ 155944 h 163033"/>
                <a:gd name="connsiteX21-205" fmla="*/ 1027813 w 1141227"/>
                <a:gd name="connsiteY21-206" fmla="*/ 120502 h 163033"/>
                <a:gd name="connsiteX22-207" fmla="*/ 1084520 w 1141227"/>
                <a:gd name="connsiteY22-208" fmla="*/ 92149 h 163033"/>
                <a:gd name="connsiteX23-209" fmla="*/ 1105786 w 1141227"/>
                <a:gd name="connsiteY23-210" fmla="*/ 63795 h 163033"/>
                <a:gd name="connsiteX24-211" fmla="*/ 1141227 w 1141227"/>
                <a:gd name="connsiteY24-212" fmla="*/ 28353 h 163033"/>
                <a:gd name="connsiteX0-213" fmla="*/ -1 w 1077431"/>
                <a:gd name="connsiteY0-214" fmla="*/ 70884 h 163033"/>
                <a:gd name="connsiteX1-215" fmla="*/ 49617 w 1077431"/>
                <a:gd name="connsiteY1-216" fmla="*/ 28353 h 163033"/>
                <a:gd name="connsiteX2-217" fmla="*/ 120501 w 1077431"/>
                <a:gd name="connsiteY2-218" fmla="*/ 7088 h 163033"/>
                <a:gd name="connsiteX3-219" fmla="*/ 148855 w 1077431"/>
                <a:gd name="connsiteY3-220" fmla="*/ 14177 h 163033"/>
                <a:gd name="connsiteX4-221" fmla="*/ 198473 w 1077431"/>
                <a:gd name="connsiteY4-222" fmla="*/ 56707 h 163033"/>
                <a:gd name="connsiteX5-223" fmla="*/ 241003 w 1077431"/>
                <a:gd name="connsiteY5-224" fmla="*/ 92149 h 163033"/>
                <a:gd name="connsiteX6-225" fmla="*/ 283534 w 1077431"/>
                <a:gd name="connsiteY6-226" fmla="*/ 148856 h 163033"/>
                <a:gd name="connsiteX7-227" fmla="*/ 326064 w 1077431"/>
                <a:gd name="connsiteY7-228" fmla="*/ 163032 h 163033"/>
                <a:gd name="connsiteX8-229" fmla="*/ 418213 w 1077431"/>
                <a:gd name="connsiteY8-230" fmla="*/ 120502 h 163033"/>
                <a:gd name="connsiteX9-231" fmla="*/ 439478 w 1077431"/>
                <a:gd name="connsiteY9-232" fmla="*/ 70884 h 163033"/>
                <a:gd name="connsiteX10-233" fmla="*/ 489097 w 1077431"/>
                <a:gd name="connsiteY10-234" fmla="*/ 7088 h 163033"/>
                <a:gd name="connsiteX11-235" fmla="*/ 510362 w 1077431"/>
                <a:gd name="connsiteY11-236" fmla="*/ 0 h 163033"/>
                <a:gd name="connsiteX12-237" fmla="*/ 559980 w 1077431"/>
                <a:gd name="connsiteY12-238" fmla="*/ 7088 h 163033"/>
                <a:gd name="connsiteX13-239" fmla="*/ 616687 w 1077431"/>
                <a:gd name="connsiteY13-240" fmla="*/ 14177 h 163033"/>
                <a:gd name="connsiteX14-241" fmla="*/ 687571 w 1077431"/>
                <a:gd name="connsiteY14-242" fmla="*/ 63795 h 163033"/>
                <a:gd name="connsiteX15-243" fmla="*/ 708836 w 1077431"/>
                <a:gd name="connsiteY15-244" fmla="*/ 70884 h 163033"/>
                <a:gd name="connsiteX16-245" fmla="*/ 765543 w 1077431"/>
                <a:gd name="connsiteY16-246" fmla="*/ 106326 h 163033"/>
                <a:gd name="connsiteX17-247" fmla="*/ 808073 w 1077431"/>
                <a:gd name="connsiteY17-248" fmla="*/ 134679 h 163033"/>
                <a:gd name="connsiteX18-249" fmla="*/ 836427 w 1077431"/>
                <a:gd name="connsiteY18-250" fmla="*/ 141767 h 163033"/>
                <a:gd name="connsiteX19-251" fmla="*/ 893134 w 1077431"/>
                <a:gd name="connsiteY19-252" fmla="*/ 155944 h 163033"/>
                <a:gd name="connsiteX20-253" fmla="*/ 964017 w 1077431"/>
                <a:gd name="connsiteY20-254" fmla="*/ 120502 h 163033"/>
                <a:gd name="connsiteX21-255" fmla="*/ 1020724 w 1077431"/>
                <a:gd name="connsiteY21-256" fmla="*/ 92149 h 163033"/>
                <a:gd name="connsiteX22-257" fmla="*/ 1041990 w 1077431"/>
                <a:gd name="connsiteY22-258" fmla="*/ 63795 h 163033"/>
                <a:gd name="connsiteX23-259" fmla="*/ 1077431 w 1077431"/>
                <a:gd name="connsiteY23-260" fmla="*/ 28353 h 163033"/>
                <a:gd name="connsiteX0-261" fmla="*/ -1 w 1027813"/>
                <a:gd name="connsiteY0-262" fmla="*/ 28353 h 163033"/>
                <a:gd name="connsiteX1-263" fmla="*/ 70883 w 1027813"/>
                <a:gd name="connsiteY1-264" fmla="*/ 7088 h 163033"/>
                <a:gd name="connsiteX2-265" fmla="*/ 99237 w 1027813"/>
                <a:gd name="connsiteY2-266" fmla="*/ 14177 h 163033"/>
                <a:gd name="connsiteX3-267" fmla="*/ 148855 w 1027813"/>
                <a:gd name="connsiteY3-268" fmla="*/ 56707 h 163033"/>
                <a:gd name="connsiteX4-269" fmla="*/ 191385 w 1027813"/>
                <a:gd name="connsiteY4-270" fmla="*/ 92149 h 163033"/>
                <a:gd name="connsiteX5-271" fmla="*/ 233916 w 1027813"/>
                <a:gd name="connsiteY5-272" fmla="*/ 148856 h 163033"/>
                <a:gd name="connsiteX6-273" fmla="*/ 276446 w 1027813"/>
                <a:gd name="connsiteY6-274" fmla="*/ 163032 h 163033"/>
                <a:gd name="connsiteX7-275" fmla="*/ 368595 w 1027813"/>
                <a:gd name="connsiteY7-276" fmla="*/ 120502 h 163033"/>
                <a:gd name="connsiteX8-277" fmla="*/ 389860 w 1027813"/>
                <a:gd name="connsiteY8-278" fmla="*/ 70884 h 163033"/>
                <a:gd name="connsiteX9-279" fmla="*/ 439479 w 1027813"/>
                <a:gd name="connsiteY9-280" fmla="*/ 7088 h 163033"/>
                <a:gd name="connsiteX10-281" fmla="*/ 460744 w 1027813"/>
                <a:gd name="connsiteY10-282" fmla="*/ 0 h 163033"/>
                <a:gd name="connsiteX11-283" fmla="*/ 510362 w 1027813"/>
                <a:gd name="connsiteY11-284" fmla="*/ 7088 h 163033"/>
                <a:gd name="connsiteX12-285" fmla="*/ 567069 w 1027813"/>
                <a:gd name="connsiteY12-286" fmla="*/ 14177 h 163033"/>
                <a:gd name="connsiteX13-287" fmla="*/ 637953 w 1027813"/>
                <a:gd name="connsiteY13-288" fmla="*/ 63795 h 163033"/>
                <a:gd name="connsiteX14-289" fmla="*/ 659218 w 1027813"/>
                <a:gd name="connsiteY14-290" fmla="*/ 70884 h 163033"/>
                <a:gd name="connsiteX15-291" fmla="*/ 715925 w 1027813"/>
                <a:gd name="connsiteY15-292" fmla="*/ 106326 h 163033"/>
                <a:gd name="connsiteX16-293" fmla="*/ 758455 w 1027813"/>
                <a:gd name="connsiteY16-294" fmla="*/ 134679 h 163033"/>
                <a:gd name="connsiteX17-295" fmla="*/ 786809 w 1027813"/>
                <a:gd name="connsiteY17-296" fmla="*/ 141767 h 163033"/>
                <a:gd name="connsiteX18-297" fmla="*/ 843516 w 1027813"/>
                <a:gd name="connsiteY18-298" fmla="*/ 155944 h 163033"/>
                <a:gd name="connsiteX19-299" fmla="*/ 914399 w 1027813"/>
                <a:gd name="connsiteY19-300" fmla="*/ 120502 h 163033"/>
                <a:gd name="connsiteX20-301" fmla="*/ 971106 w 1027813"/>
                <a:gd name="connsiteY20-302" fmla="*/ 92149 h 163033"/>
                <a:gd name="connsiteX21-303" fmla="*/ 992372 w 1027813"/>
                <a:gd name="connsiteY21-304" fmla="*/ 63795 h 163033"/>
                <a:gd name="connsiteX22-305" fmla="*/ 1027813 w 1027813"/>
                <a:gd name="connsiteY22-306" fmla="*/ 28353 h 163033"/>
                <a:gd name="connsiteX0-307" fmla="*/ -1 w 1027813"/>
                <a:gd name="connsiteY0-308" fmla="*/ 28353 h 163033"/>
                <a:gd name="connsiteX1-309" fmla="*/ 99237 w 1027813"/>
                <a:gd name="connsiteY1-310" fmla="*/ 14177 h 163033"/>
                <a:gd name="connsiteX2-311" fmla="*/ 148855 w 1027813"/>
                <a:gd name="connsiteY2-312" fmla="*/ 56707 h 163033"/>
                <a:gd name="connsiteX3-313" fmla="*/ 191385 w 1027813"/>
                <a:gd name="connsiteY3-314" fmla="*/ 92149 h 163033"/>
                <a:gd name="connsiteX4-315" fmla="*/ 233916 w 1027813"/>
                <a:gd name="connsiteY4-316" fmla="*/ 148856 h 163033"/>
                <a:gd name="connsiteX5-317" fmla="*/ 276446 w 1027813"/>
                <a:gd name="connsiteY5-318" fmla="*/ 163032 h 163033"/>
                <a:gd name="connsiteX6-319" fmla="*/ 368595 w 1027813"/>
                <a:gd name="connsiteY6-320" fmla="*/ 120502 h 163033"/>
                <a:gd name="connsiteX7-321" fmla="*/ 389860 w 1027813"/>
                <a:gd name="connsiteY7-322" fmla="*/ 70884 h 163033"/>
                <a:gd name="connsiteX8-323" fmla="*/ 439479 w 1027813"/>
                <a:gd name="connsiteY8-324" fmla="*/ 7088 h 163033"/>
                <a:gd name="connsiteX9-325" fmla="*/ 460744 w 1027813"/>
                <a:gd name="connsiteY9-326" fmla="*/ 0 h 163033"/>
                <a:gd name="connsiteX10-327" fmla="*/ 510362 w 1027813"/>
                <a:gd name="connsiteY10-328" fmla="*/ 7088 h 163033"/>
                <a:gd name="connsiteX11-329" fmla="*/ 567069 w 1027813"/>
                <a:gd name="connsiteY11-330" fmla="*/ 14177 h 163033"/>
                <a:gd name="connsiteX12-331" fmla="*/ 637953 w 1027813"/>
                <a:gd name="connsiteY12-332" fmla="*/ 63795 h 163033"/>
                <a:gd name="connsiteX13-333" fmla="*/ 659218 w 1027813"/>
                <a:gd name="connsiteY13-334" fmla="*/ 70884 h 163033"/>
                <a:gd name="connsiteX14-335" fmla="*/ 715925 w 1027813"/>
                <a:gd name="connsiteY14-336" fmla="*/ 106326 h 163033"/>
                <a:gd name="connsiteX15-337" fmla="*/ 758455 w 1027813"/>
                <a:gd name="connsiteY15-338" fmla="*/ 134679 h 163033"/>
                <a:gd name="connsiteX16-339" fmla="*/ 786809 w 1027813"/>
                <a:gd name="connsiteY16-340" fmla="*/ 141767 h 163033"/>
                <a:gd name="connsiteX17-341" fmla="*/ 843516 w 1027813"/>
                <a:gd name="connsiteY17-342" fmla="*/ 155944 h 163033"/>
                <a:gd name="connsiteX18-343" fmla="*/ 914399 w 1027813"/>
                <a:gd name="connsiteY18-344" fmla="*/ 120502 h 163033"/>
                <a:gd name="connsiteX19-345" fmla="*/ 971106 w 1027813"/>
                <a:gd name="connsiteY19-346" fmla="*/ 92149 h 163033"/>
                <a:gd name="connsiteX20-347" fmla="*/ 992372 w 1027813"/>
                <a:gd name="connsiteY20-348" fmla="*/ 63795 h 163033"/>
                <a:gd name="connsiteX21-349" fmla="*/ 1027813 w 1027813"/>
                <a:gd name="connsiteY21-350" fmla="*/ 28353 h 163033"/>
                <a:gd name="connsiteX0-351" fmla="*/ -1 w 928575"/>
                <a:gd name="connsiteY0-352" fmla="*/ 14177 h 163033"/>
                <a:gd name="connsiteX1-353" fmla="*/ 49617 w 928575"/>
                <a:gd name="connsiteY1-354" fmla="*/ 56707 h 163033"/>
                <a:gd name="connsiteX2-355" fmla="*/ 92147 w 928575"/>
                <a:gd name="connsiteY2-356" fmla="*/ 92149 h 163033"/>
                <a:gd name="connsiteX3-357" fmla="*/ 134678 w 928575"/>
                <a:gd name="connsiteY3-358" fmla="*/ 148856 h 163033"/>
                <a:gd name="connsiteX4-359" fmla="*/ 177208 w 928575"/>
                <a:gd name="connsiteY4-360" fmla="*/ 163032 h 163033"/>
                <a:gd name="connsiteX5-361" fmla="*/ 269357 w 928575"/>
                <a:gd name="connsiteY5-362" fmla="*/ 120502 h 163033"/>
                <a:gd name="connsiteX6-363" fmla="*/ 290622 w 928575"/>
                <a:gd name="connsiteY6-364" fmla="*/ 70884 h 163033"/>
                <a:gd name="connsiteX7-365" fmla="*/ 340241 w 928575"/>
                <a:gd name="connsiteY7-366" fmla="*/ 7088 h 163033"/>
                <a:gd name="connsiteX8-367" fmla="*/ 361506 w 928575"/>
                <a:gd name="connsiteY8-368" fmla="*/ 0 h 163033"/>
                <a:gd name="connsiteX9-369" fmla="*/ 411124 w 928575"/>
                <a:gd name="connsiteY9-370" fmla="*/ 7088 h 163033"/>
                <a:gd name="connsiteX10-371" fmla="*/ 467831 w 928575"/>
                <a:gd name="connsiteY10-372" fmla="*/ 14177 h 163033"/>
                <a:gd name="connsiteX11-373" fmla="*/ 538715 w 928575"/>
                <a:gd name="connsiteY11-374" fmla="*/ 63795 h 163033"/>
                <a:gd name="connsiteX12-375" fmla="*/ 559980 w 928575"/>
                <a:gd name="connsiteY12-376" fmla="*/ 70884 h 163033"/>
                <a:gd name="connsiteX13-377" fmla="*/ 616687 w 928575"/>
                <a:gd name="connsiteY13-378" fmla="*/ 106326 h 163033"/>
                <a:gd name="connsiteX14-379" fmla="*/ 659217 w 928575"/>
                <a:gd name="connsiteY14-380" fmla="*/ 134679 h 163033"/>
                <a:gd name="connsiteX15-381" fmla="*/ 687571 w 928575"/>
                <a:gd name="connsiteY15-382" fmla="*/ 141767 h 163033"/>
                <a:gd name="connsiteX16-383" fmla="*/ 744278 w 928575"/>
                <a:gd name="connsiteY16-384" fmla="*/ 155944 h 163033"/>
                <a:gd name="connsiteX17-385" fmla="*/ 815161 w 928575"/>
                <a:gd name="connsiteY17-386" fmla="*/ 120502 h 163033"/>
                <a:gd name="connsiteX18-387" fmla="*/ 871868 w 928575"/>
                <a:gd name="connsiteY18-388" fmla="*/ 92149 h 163033"/>
                <a:gd name="connsiteX19-389" fmla="*/ 893134 w 928575"/>
                <a:gd name="connsiteY19-390" fmla="*/ 63795 h 163033"/>
                <a:gd name="connsiteX20-391" fmla="*/ 928575 w 928575"/>
                <a:gd name="connsiteY20-392" fmla="*/ 28353 h 163033"/>
                <a:gd name="connsiteX0-393" fmla="*/ -1 w 878957"/>
                <a:gd name="connsiteY0-394" fmla="*/ 56707 h 163033"/>
                <a:gd name="connsiteX1-395" fmla="*/ 42529 w 878957"/>
                <a:gd name="connsiteY1-396" fmla="*/ 92149 h 163033"/>
                <a:gd name="connsiteX2-397" fmla="*/ 85060 w 878957"/>
                <a:gd name="connsiteY2-398" fmla="*/ 148856 h 163033"/>
                <a:gd name="connsiteX3-399" fmla="*/ 127590 w 878957"/>
                <a:gd name="connsiteY3-400" fmla="*/ 163032 h 163033"/>
                <a:gd name="connsiteX4-401" fmla="*/ 219739 w 878957"/>
                <a:gd name="connsiteY4-402" fmla="*/ 120502 h 163033"/>
                <a:gd name="connsiteX5-403" fmla="*/ 241004 w 878957"/>
                <a:gd name="connsiteY5-404" fmla="*/ 70884 h 163033"/>
                <a:gd name="connsiteX6-405" fmla="*/ 290623 w 878957"/>
                <a:gd name="connsiteY6-406" fmla="*/ 7088 h 163033"/>
                <a:gd name="connsiteX7-407" fmla="*/ 311888 w 878957"/>
                <a:gd name="connsiteY7-408" fmla="*/ 0 h 163033"/>
                <a:gd name="connsiteX8-409" fmla="*/ 361506 w 878957"/>
                <a:gd name="connsiteY8-410" fmla="*/ 7088 h 163033"/>
                <a:gd name="connsiteX9-411" fmla="*/ 418213 w 878957"/>
                <a:gd name="connsiteY9-412" fmla="*/ 14177 h 163033"/>
                <a:gd name="connsiteX10-413" fmla="*/ 489097 w 878957"/>
                <a:gd name="connsiteY10-414" fmla="*/ 63795 h 163033"/>
                <a:gd name="connsiteX11-415" fmla="*/ 510362 w 878957"/>
                <a:gd name="connsiteY11-416" fmla="*/ 70884 h 163033"/>
                <a:gd name="connsiteX12-417" fmla="*/ 567069 w 878957"/>
                <a:gd name="connsiteY12-418" fmla="*/ 106326 h 163033"/>
                <a:gd name="connsiteX13-419" fmla="*/ 609599 w 878957"/>
                <a:gd name="connsiteY13-420" fmla="*/ 134679 h 163033"/>
                <a:gd name="connsiteX14-421" fmla="*/ 637953 w 878957"/>
                <a:gd name="connsiteY14-422" fmla="*/ 141767 h 163033"/>
                <a:gd name="connsiteX15-423" fmla="*/ 694660 w 878957"/>
                <a:gd name="connsiteY15-424" fmla="*/ 155944 h 163033"/>
                <a:gd name="connsiteX16-425" fmla="*/ 765543 w 878957"/>
                <a:gd name="connsiteY16-426" fmla="*/ 120502 h 163033"/>
                <a:gd name="connsiteX17-427" fmla="*/ 822250 w 878957"/>
                <a:gd name="connsiteY17-428" fmla="*/ 92149 h 163033"/>
                <a:gd name="connsiteX18-429" fmla="*/ 843516 w 878957"/>
                <a:gd name="connsiteY18-430" fmla="*/ 63795 h 163033"/>
                <a:gd name="connsiteX19-431" fmla="*/ 878957 w 878957"/>
                <a:gd name="connsiteY19-432" fmla="*/ 28353 h 1630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878957" h="163033">
                  <a:moveTo>
                    <a:pt x="-1" y="56707"/>
                  </a:moveTo>
                  <a:cubicBezTo>
                    <a:pt x="13792" y="68967"/>
                    <a:pt x="30184" y="78432"/>
                    <a:pt x="42529" y="92149"/>
                  </a:cubicBezTo>
                  <a:cubicBezTo>
                    <a:pt x="61280" y="112983"/>
                    <a:pt x="59635" y="134731"/>
                    <a:pt x="85060" y="148856"/>
                  </a:cubicBezTo>
                  <a:cubicBezTo>
                    <a:pt x="98123" y="156113"/>
                    <a:pt x="113413" y="158307"/>
                    <a:pt x="127590" y="163032"/>
                  </a:cubicBezTo>
                  <a:cubicBezTo>
                    <a:pt x="165633" y="153522"/>
                    <a:pt x="194973" y="154555"/>
                    <a:pt x="219739" y="120502"/>
                  </a:cubicBezTo>
                  <a:cubicBezTo>
                    <a:pt x="230323" y="105949"/>
                    <a:pt x="232473" y="86727"/>
                    <a:pt x="241004" y="70884"/>
                  </a:cubicBezTo>
                  <a:cubicBezTo>
                    <a:pt x="248892" y="56235"/>
                    <a:pt x="272621" y="19089"/>
                    <a:pt x="290623" y="7088"/>
                  </a:cubicBezTo>
                  <a:cubicBezTo>
                    <a:pt x="296840" y="2944"/>
                    <a:pt x="304800" y="2363"/>
                    <a:pt x="311888" y="0"/>
                  </a:cubicBezTo>
                  <a:lnTo>
                    <a:pt x="361506" y="7088"/>
                  </a:lnTo>
                  <a:cubicBezTo>
                    <a:pt x="380388" y="9606"/>
                    <a:pt x="400273" y="7770"/>
                    <a:pt x="418213" y="14177"/>
                  </a:cubicBezTo>
                  <a:cubicBezTo>
                    <a:pt x="445397" y="23885"/>
                    <a:pt x="464569" y="49779"/>
                    <a:pt x="489097" y="63795"/>
                  </a:cubicBezTo>
                  <a:cubicBezTo>
                    <a:pt x="495584" y="67502"/>
                    <a:pt x="503274" y="68521"/>
                    <a:pt x="510362" y="70884"/>
                  </a:cubicBezTo>
                  <a:cubicBezTo>
                    <a:pt x="576179" y="120245"/>
                    <a:pt x="502203" y="67406"/>
                    <a:pt x="567069" y="106326"/>
                  </a:cubicBezTo>
                  <a:cubicBezTo>
                    <a:pt x="581679" y="115092"/>
                    <a:pt x="594360" y="127059"/>
                    <a:pt x="609599" y="134679"/>
                  </a:cubicBezTo>
                  <a:cubicBezTo>
                    <a:pt x="618313" y="139036"/>
                    <a:pt x="628443" y="139654"/>
                    <a:pt x="637953" y="141767"/>
                  </a:cubicBezTo>
                  <a:cubicBezTo>
                    <a:pt x="689271" y="153171"/>
                    <a:pt x="656663" y="143279"/>
                    <a:pt x="694660" y="155944"/>
                  </a:cubicBezTo>
                  <a:cubicBezTo>
                    <a:pt x="718288" y="144130"/>
                    <a:pt x="742891" y="134093"/>
                    <a:pt x="765543" y="120502"/>
                  </a:cubicBezTo>
                  <a:cubicBezTo>
                    <a:pt x="807392" y="95393"/>
                    <a:pt x="787915" y="103594"/>
                    <a:pt x="822250" y="92149"/>
                  </a:cubicBezTo>
                  <a:cubicBezTo>
                    <a:pt x="829339" y="82698"/>
                    <a:pt x="835736" y="72686"/>
                    <a:pt x="843516" y="63795"/>
                  </a:cubicBezTo>
                  <a:cubicBezTo>
                    <a:pt x="854518" y="51222"/>
                    <a:pt x="867144" y="40168"/>
                    <a:pt x="878957" y="2835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6" name="直接连接符 75">
              <a:extLst>
                <a:ext uri="{FF2B5EF4-FFF2-40B4-BE49-F238E27FC236}">
                  <a16:creationId xmlns:a16="http://schemas.microsoft.com/office/drawing/2014/main" id="{D87CC63F-936E-48BF-BB5F-08605401AE3F}"/>
                </a:ext>
              </a:extLst>
            </p:cNvPr>
            <p:cNvCxnSpPr/>
            <p:nvPr/>
          </p:nvCxnSpPr>
          <p:spPr>
            <a:xfrm>
              <a:off x="4912800" y="5243918"/>
              <a:ext cx="2118" cy="8063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4ECD88D5-26D8-40FB-A745-F12AA043CC42}"/>
              </a:ext>
            </a:extLst>
          </p:cNvPr>
          <p:cNvSpPr txBox="1"/>
          <p:nvPr/>
        </p:nvSpPr>
        <p:spPr>
          <a:xfrm>
            <a:off x="10828340" y="3751151"/>
            <a:ext cx="1186543" cy="200055"/>
          </a:xfrm>
          <a:prstGeom prst="rect">
            <a:avLst/>
          </a:prstGeom>
          <a:noFill/>
        </p:spPr>
        <p:txBody>
          <a:bodyPr wrap="none" rtlCol="0">
            <a:spAutoFit/>
          </a:bodyPr>
          <a:lstStyle/>
          <a:p>
            <a:r>
              <a:rPr lang="en-US" altLang="zh-CN" sz="700" dirty="0"/>
              <a:t>Before algorithm execution</a:t>
            </a:r>
            <a:endParaRPr lang="zh-CN" altLang="en-US" sz="700" dirty="0"/>
          </a:p>
        </p:txBody>
      </p:sp>
      <p:sp>
        <p:nvSpPr>
          <p:cNvPr id="78" name="文本框 77">
            <a:extLst>
              <a:ext uri="{FF2B5EF4-FFF2-40B4-BE49-F238E27FC236}">
                <a16:creationId xmlns:a16="http://schemas.microsoft.com/office/drawing/2014/main" id="{07659A4E-07E3-4823-8591-FA396433DEC6}"/>
              </a:ext>
            </a:extLst>
          </p:cNvPr>
          <p:cNvSpPr txBox="1"/>
          <p:nvPr/>
        </p:nvSpPr>
        <p:spPr>
          <a:xfrm>
            <a:off x="10802624" y="5562109"/>
            <a:ext cx="1127232" cy="200055"/>
          </a:xfrm>
          <a:prstGeom prst="rect">
            <a:avLst/>
          </a:prstGeom>
          <a:noFill/>
        </p:spPr>
        <p:txBody>
          <a:bodyPr wrap="none" rtlCol="0">
            <a:spAutoFit/>
          </a:bodyPr>
          <a:lstStyle/>
          <a:p>
            <a:r>
              <a:rPr lang="en-US" altLang="zh-CN" sz="700" dirty="0"/>
              <a:t>After algorithm execution</a:t>
            </a:r>
            <a:endParaRPr lang="zh-CN" altLang="en-US" sz="700" dirty="0"/>
          </a:p>
        </p:txBody>
      </p:sp>
      <p:sp>
        <p:nvSpPr>
          <p:cNvPr id="79" name="文本框 78">
            <a:extLst>
              <a:ext uri="{FF2B5EF4-FFF2-40B4-BE49-F238E27FC236}">
                <a16:creationId xmlns:a16="http://schemas.microsoft.com/office/drawing/2014/main" id="{2F448B08-6BD8-4395-B8B8-C401E48DC5E8}"/>
              </a:ext>
            </a:extLst>
          </p:cNvPr>
          <p:cNvSpPr txBox="1"/>
          <p:nvPr/>
        </p:nvSpPr>
        <p:spPr>
          <a:xfrm>
            <a:off x="10682810" y="6133597"/>
            <a:ext cx="1389854" cy="261610"/>
          </a:xfrm>
          <a:prstGeom prst="rect">
            <a:avLst/>
          </a:prstGeom>
          <a:noFill/>
        </p:spPr>
        <p:txBody>
          <a:bodyPr wrap="square">
            <a:spAutoFit/>
          </a:bodyPr>
          <a:lstStyle/>
          <a:p>
            <a:r>
              <a:rPr lang="en-US" altLang="zh-CN" sz="1100" kern="800" dirty="0">
                <a:effectLst/>
                <a:latin typeface="Times New Roman" panose="02020603050405020304" pitchFamily="18" charset="0"/>
                <a:ea typeface="宋体" panose="02010600030101010101" pitchFamily="2" charset="-122"/>
              </a:rPr>
              <a:t>Figure3  Purpose</a:t>
            </a:r>
          </a:p>
        </p:txBody>
      </p:sp>
      <p:sp>
        <p:nvSpPr>
          <p:cNvPr id="7" name="箭头: 下 6">
            <a:extLst>
              <a:ext uri="{FF2B5EF4-FFF2-40B4-BE49-F238E27FC236}">
                <a16:creationId xmlns:a16="http://schemas.microsoft.com/office/drawing/2014/main" id="{3FA0EA1A-2218-4004-B7AD-318B80C7E211}"/>
              </a:ext>
            </a:extLst>
          </p:cNvPr>
          <p:cNvSpPr/>
          <p:nvPr/>
        </p:nvSpPr>
        <p:spPr>
          <a:xfrm>
            <a:off x="11227672" y="4157858"/>
            <a:ext cx="187805" cy="310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C6D1C3DD-72E8-4842-9554-9FB13BD1D4A5}"/>
              </a:ext>
            </a:extLst>
          </p:cNvPr>
          <p:cNvPicPr>
            <a:picLocks noChangeAspect="1"/>
          </p:cNvPicPr>
          <p:nvPr/>
        </p:nvPicPr>
        <p:blipFill>
          <a:blip r:embed="rId4"/>
          <a:stretch>
            <a:fillRect/>
          </a:stretch>
        </p:blipFill>
        <p:spPr>
          <a:xfrm>
            <a:off x="541688" y="3132945"/>
            <a:ext cx="3645061" cy="2102415"/>
          </a:xfrm>
          <a:prstGeom prst="rect">
            <a:avLst/>
          </a:prstGeom>
        </p:spPr>
      </p:pic>
      <p:grpSp>
        <p:nvGrpSpPr>
          <p:cNvPr id="36" name="组 16">
            <a:extLst>
              <a:ext uri="{FF2B5EF4-FFF2-40B4-BE49-F238E27FC236}">
                <a16:creationId xmlns:a16="http://schemas.microsoft.com/office/drawing/2014/main" id="{AA871F8F-7A66-4C97-83C9-E4D0B6C818DB}"/>
              </a:ext>
            </a:extLst>
          </p:cNvPr>
          <p:cNvGrpSpPr/>
          <p:nvPr/>
        </p:nvGrpSpPr>
        <p:grpSpPr>
          <a:xfrm>
            <a:off x="345227" y="164410"/>
            <a:ext cx="11524147" cy="608323"/>
            <a:chOff x="258920" y="123307"/>
            <a:chExt cx="8643110" cy="456242"/>
          </a:xfrm>
        </p:grpSpPr>
        <p:cxnSp>
          <p:nvCxnSpPr>
            <p:cNvPr id="37" name="直线连接符 7">
              <a:extLst>
                <a:ext uri="{FF2B5EF4-FFF2-40B4-BE49-F238E27FC236}">
                  <a16:creationId xmlns:a16="http://schemas.microsoft.com/office/drawing/2014/main" id="{E4BC438D-2442-4CA3-B7D8-37B47ECCEBB4}"/>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38" name="文本框 37">
              <a:extLst>
                <a:ext uri="{FF2B5EF4-FFF2-40B4-BE49-F238E27FC236}">
                  <a16:creationId xmlns:a16="http://schemas.microsoft.com/office/drawing/2014/main" id="{FFC8E3A4-55D1-44CF-BA2C-88480E223F27}"/>
                </a:ext>
              </a:extLst>
            </p:cNvPr>
            <p:cNvSpPr txBox="1"/>
            <p:nvPr/>
          </p:nvSpPr>
          <p:spPr>
            <a:xfrm>
              <a:off x="431537" y="123307"/>
              <a:ext cx="1821652"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 Motivation</a:t>
              </a:r>
            </a:p>
          </p:txBody>
        </p:sp>
        <p:sp>
          <p:nvSpPr>
            <p:cNvPr id="39" name="燕尾形 10">
              <a:extLst>
                <a:ext uri="{FF2B5EF4-FFF2-40B4-BE49-F238E27FC236}">
                  <a16:creationId xmlns:a16="http://schemas.microsoft.com/office/drawing/2014/main" id="{3BBC15B0-02F6-4F03-A3B7-D7FBB75E9DE7}"/>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40" name="图片 39">
            <a:extLst>
              <a:ext uri="{FF2B5EF4-FFF2-40B4-BE49-F238E27FC236}">
                <a16:creationId xmlns:a16="http://schemas.microsoft.com/office/drawing/2014/main" id="{3D929E3F-CF2F-4364-AA32-E48982034E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41" name="灯片编号占位符 3">
            <a:extLst>
              <a:ext uri="{FF2B5EF4-FFF2-40B4-BE49-F238E27FC236}">
                <a16:creationId xmlns:a16="http://schemas.microsoft.com/office/drawing/2014/main" id="{2DB4A401-2E40-4693-92F1-2D23540A4F5D}"/>
              </a:ext>
            </a:extLst>
          </p:cNvPr>
          <p:cNvSpPr>
            <a:spLocks noGrp="1"/>
          </p:cNvSpPr>
          <p:nvPr>
            <p:ph type="sldNum" sz="quarter" idx="12"/>
          </p:nvPr>
        </p:nvSpPr>
        <p:spPr>
          <a:xfrm>
            <a:off x="8610600" y="6356350"/>
            <a:ext cx="2743200" cy="365125"/>
          </a:xfrm>
        </p:spPr>
        <p:txBody>
          <a:bodyPr/>
          <a:lstStyle/>
          <a:p>
            <a:fld id="{0C913308-F349-4B6D-A68A-DD1791B4A57B}" type="slidenum">
              <a:rPr lang="zh-CN" altLang="en-US" smtClean="0"/>
              <a:t>3</a:t>
            </a:fld>
            <a:endParaRPr lang="zh-CN" altLang="en-US" dirty="0"/>
          </a:p>
        </p:txBody>
      </p:sp>
      <p:sp>
        <p:nvSpPr>
          <p:cNvPr id="42" name="文本框 41">
            <a:extLst>
              <a:ext uri="{FF2B5EF4-FFF2-40B4-BE49-F238E27FC236}">
                <a16:creationId xmlns:a16="http://schemas.microsoft.com/office/drawing/2014/main" id="{B152FBEA-9309-477F-AF85-0B14C3BD64E1}"/>
              </a:ext>
            </a:extLst>
          </p:cNvPr>
          <p:cNvSpPr txBox="1"/>
          <p:nvPr/>
        </p:nvSpPr>
        <p:spPr>
          <a:xfrm>
            <a:off x="7004009" y="5353471"/>
            <a:ext cx="2435932" cy="307777"/>
          </a:xfrm>
          <a:prstGeom prst="rect">
            <a:avLst/>
          </a:prstGeom>
          <a:noFill/>
        </p:spPr>
        <p:txBody>
          <a:bodyPr wrap="square">
            <a:spAutoFit/>
          </a:bodyPr>
          <a:lstStyle/>
          <a:p>
            <a:r>
              <a:rPr lang="zh-CN" altLang="en-US" sz="1400" dirty="0">
                <a:solidFill>
                  <a:srgbClr val="FF0000"/>
                </a:solidFill>
                <a:latin typeface="Times New Roman" panose="02020603050405020304" pitchFamily="18" charset="0"/>
                <a:cs typeface="Times New Roman" panose="02020603050405020304" pitchFamily="18" charset="0"/>
              </a:rPr>
              <a:t>delamination phenomenon</a:t>
            </a:r>
          </a:p>
        </p:txBody>
      </p:sp>
    </p:spTree>
    <p:extLst>
      <p:ext uri="{BB962C8B-B14F-4D97-AF65-F5344CB8AC3E}">
        <p14:creationId xmlns:p14="http://schemas.microsoft.com/office/powerpoint/2010/main" val="213387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endParaRPr lang="en-US" altLang="zh-CN" sz="3200" b="1" kern="0" dirty="0">
              <a:solidFill>
                <a:srgbClr val="000000"/>
              </a:solidFill>
              <a:cs typeface="微软雅黑" panose="020B0503020204020204" charset="-122"/>
              <a:sym typeface="+mn-ea"/>
            </a:endParaRPr>
          </a:p>
        </p:txBody>
      </p:sp>
      <p:sp>
        <p:nvSpPr>
          <p:cNvPr id="61" name="文本框 60"/>
          <p:cNvSpPr txBox="1"/>
          <p:nvPr/>
        </p:nvSpPr>
        <p:spPr>
          <a:xfrm>
            <a:off x="407368" y="762168"/>
            <a:ext cx="11233248" cy="87357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b="1" kern="100" dirty="0">
                <a:effectLst/>
                <a:latin typeface="Times New Roman" panose="02020603050405020304" pitchFamily="18" charset="0"/>
                <a:ea typeface="宋体" panose="02010600030101010101" pitchFamily="2" charset="-122"/>
              </a:rPr>
              <a:t>Klystron small-scale linear and amplitude phase jump model: </a:t>
            </a:r>
            <a:r>
              <a:rPr lang="en-US" altLang="zh-CN" kern="800" dirty="0">
                <a:effectLst/>
                <a:latin typeface="Times New Roman" panose="02020603050405020304" pitchFamily="18" charset="0"/>
                <a:ea typeface="宋体" panose="02010600030101010101" pitchFamily="2" charset="-122"/>
              </a:rPr>
              <a:t>Physical process → </a:t>
            </a:r>
            <a:r>
              <a:rPr lang="en-US" altLang="zh-CN" kern="800" dirty="0">
                <a:latin typeface="Times New Roman" panose="02020603050405020304" pitchFamily="18" charset="0"/>
                <a:ea typeface="宋体" panose="02010600030101010101" pitchFamily="2" charset="-122"/>
              </a:rPr>
              <a:t>Abstract model → mathematical expression.</a:t>
            </a:r>
            <a:endParaRPr lang="zh-CN" altLang="en-US" kern="800" dirty="0">
              <a:latin typeface="Times New Roman" panose="02020603050405020304" pitchFamily="18" charset="0"/>
              <a:ea typeface="宋体" panose="02010600030101010101" pitchFamily="2" charset="-122"/>
            </a:endParaRPr>
          </a:p>
        </p:txBody>
      </p:sp>
      <p:sp>
        <p:nvSpPr>
          <p:cNvPr id="171" name="文本框 170">
            <a:extLst>
              <a:ext uri="{FF2B5EF4-FFF2-40B4-BE49-F238E27FC236}">
                <a16:creationId xmlns:a16="http://schemas.microsoft.com/office/drawing/2014/main" id="{0B008953-C86B-443C-9E70-8D2B38794A7A}"/>
              </a:ext>
            </a:extLst>
          </p:cNvPr>
          <p:cNvSpPr txBox="1"/>
          <p:nvPr/>
        </p:nvSpPr>
        <p:spPr>
          <a:xfrm>
            <a:off x="976354" y="3728800"/>
            <a:ext cx="4464496" cy="261610"/>
          </a:xfrm>
          <a:prstGeom prst="rect">
            <a:avLst/>
          </a:prstGeom>
          <a:noFill/>
        </p:spPr>
        <p:txBody>
          <a:bodyPr wrap="square">
            <a:spAutoFit/>
          </a:bodyPr>
          <a:lstStyle/>
          <a:p>
            <a:r>
              <a:rPr lang="en-US" altLang="zh-CN" sz="1100" kern="800" dirty="0">
                <a:latin typeface="Times New Roman" panose="02020603050405020304" pitchFamily="18" charset="0"/>
                <a:ea typeface="宋体" panose="02010600030101010101" pitchFamily="2" charset="-122"/>
              </a:rPr>
              <a:t>F</a:t>
            </a:r>
            <a:r>
              <a:rPr lang="en-US" altLang="zh-CN" sz="1100" kern="800" dirty="0">
                <a:effectLst/>
                <a:latin typeface="Times New Roman" panose="02020603050405020304" pitchFamily="18" charset="0"/>
                <a:ea typeface="宋体" panose="02010600030101010101" pitchFamily="2" charset="-122"/>
              </a:rPr>
              <a:t>igure1 The physical process from LLRF excitation to measurement</a:t>
            </a:r>
            <a:endParaRPr lang="zh-CN" altLang="en-US" sz="1100" dirty="0"/>
          </a:p>
        </p:txBody>
      </p:sp>
      <p:grpSp>
        <p:nvGrpSpPr>
          <p:cNvPr id="175" name="组合 174">
            <a:extLst>
              <a:ext uri="{FF2B5EF4-FFF2-40B4-BE49-F238E27FC236}">
                <a16:creationId xmlns:a16="http://schemas.microsoft.com/office/drawing/2014/main" id="{77382640-4AD1-437B-8F90-7A2EA8732527}"/>
              </a:ext>
            </a:extLst>
          </p:cNvPr>
          <p:cNvGrpSpPr/>
          <p:nvPr/>
        </p:nvGrpSpPr>
        <p:grpSpPr>
          <a:xfrm>
            <a:off x="874829" y="1618589"/>
            <a:ext cx="4824536" cy="2104456"/>
            <a:chOff x="868933" y="1533405"/>
            <a:chExt cx="4824536" cy="2104456"/>
          </a:xfrm>
        </p:grpSpPr>
        <p:pic>
          <p:nvPicPr>
            <p:cNvPr id="13" name="图片 12">
              <a:extLst>
                <a:ext uri="{FF2B5EF4-FFF2-40B4-BE49-F238E27FC236}">
                  <a16:creationId xmlns:a16="http://schemas.microsoft.com/office/drawing/2014/main" id="{28A41D8E-32FF-402B-86FE-A5F73CFD6AFF}"/>
                </a:ext>
              </a:extLst>
            </p:cNvPr>
            <p:cNvPicPr>
              <a:picLocks noChangeAspect="1"/>
            </p:cNvPicPr>
            <p:nvPr/>
          </p:nvPicPr>
          <p:blipFill>
            <a:blip r:embed="rId3"/>
            <a:stretch>
              <a:fillRect/>
            </a:stretch>
          </p:blipFill>
          <p:spPr>
            <a:xfrm>
              <a:off x="868933" y="1533405"/>
              <a:ext cx="4824536" cy="2104456"/>
            </a:xfrm>
            <a:prstGeom prst="rect">
              <a:avLst/>
            </a:prstGeom>
          </p:spPr>
        </p:pic>
        <p:sp>
          <p:nvSpPr>
            <p:cNvPr id="8" name="椭圆 7">
              <a:extLst>
                <a:ext uri="{FF2B5EF4-FFF2-40B4-BE49-F238E27FC236}">
                  <a16:creationId xmlns:a16="http://schemas.microsoft.com/office/drawing/2014/main" id="{84193C81-40AD-4B53-87E5-3517E546DFB7}"/>
                </a:ext>
              </a:extLst>
            </p:cNvPr>
            <p:cNvSpPr/>
            <p:nvPr/>
          </p:nvSpPr>
          <p:spPr>
            <a:xfrm>
              <a:off x="970459" y="1722533"/>
              <a:ext cx="792088" cy="2437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97603C78-5F32-4E44-9CE5-38CAF163B16F}"/>
                </a:ext>
              </a:extLst>
            </p:cNvPr>
            <p:cNvSpPr/>
            <p:nvPr/>
          </p:nvSpPr>
          <p:spPr>
            <a:xfrm>
              <a:off x="1114475" y="3033029"/>
              <a:ext cx="792088" cy="2437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3" name="图片 172">
            <a:extLst>
              <a:ext uri="{FF2B5EF4-FFF2-40B4-BE49-F238E27FC236}">
                <a16:creationId xmlns:a16="http://schemas.microsoft.com/office/drawing/2014/main" id="{0A2FB8C8-4293-4D10-B78A-F70E0806B935}"/>
              </a:ext>
            </a:extLst>
          </p:cNvPr>
          <p:cNvPicPr>
            <a:picLocks noChangeAspect="1"/>
          </p:cNvPicPr>
          <p:nvPr/>
        </p:nvPicPr>
        <p:blipFill>
          <a:blip r:embed="rId4"/>
          <a:srcRect b="6413"/>
          <a:stretch>
            <a:fillRect/>
          </a:stretch>
        </p:blipFill>
        <p:spPr>
          <a:xfrm>
            <a:off x="1162861" y="4131739"/>
            <a:ext cx="3211156" cy="2220809"/>
          </a:xfrm>
          <a:prstGeom prst="rect">
            <a:avLst/>
          </a:prstGeom>
          <a:ln>
            <a:noFill/>
          </a:ln>
        </p:spPr>
      </p:pic>
      <p:sp>
        <p:nvSpPr>
          <p:cNvPr id="174" name="文本框 173">
            <a:extLst>
              <a:ext uri="{FF2B5EF4-FFF2-40B4-BE49-F238E27FC236}">
                <a16:creationId xmlns:a16="http://schemas.microsoft.com/office/drawing/2014/main" id="{A5E37BEF-7B24-4309-BCD1-8F5044F3B4F5}"/>
              </a:ext>
            </a:extLst>
          </p:cNvPr>
          <p:cNvSpPr txBox="1"/>
          <p:nvPr/>
        </p:nvSpPr>
        <p:spPr>
          <a:xfrm>
            <a:off x="1522901" y="6353615"/>
            <a:ext cx="3211156" cy="261610"/>
          </a:xfrm>
          <a:prstGeom prst="rect">
            <a:avLst/>
          </a:prstGeom>
          <a:noFill/>
        </p:spPr>
        <p:txBody>
          <a:bodyPr wrap="square">
            <a:spAutoFit/>
          </a:bodyPr>
          <a:lstStyle/>
          <a:p>
            <a:r>
              <a:rPr lang="en-US" altLang="zh-CN" sz="1100" kern="800" dirty="0">
                <a:latin typeface="Times New Roman" panose="02020603050405020304" pitchFamily="18" charset="0"/>
                <a:ea typeface="宋体" panose="02010600030101010101" pitchFamily="2" charset="-122"/>
              </a:rPr>
              <a:t>F</a:t>
            </a:r>
            <a:r>
              <a:rPr lang="en-US" altLang="zh-CN" sz="1100" kern="800" dirty="0">
                <a:effectLst/>
                <a:latin typeface="Times New Roman" panose="02020603050405020304" pitchFamily="18" charset="0"/>
                <a:ea typeface="宋体" panose="02010600030101010101" pitchFamily="2" charset="-122"/>
              </a:rPr>
              <a:t>igure2 The klystron input-output curve</a:t>
            </a:r>
            <a:endParaRPr lang="zh-CN" altLang="en-US" sz="1100" dirty="0"/>
          </a:p>
        </p:txBody>
      </p:sp>
      <p:sp>
        <p:nvSpPr>
          <p:cNvPr id="178" name="文本框 177">
            <a:extLst>
              <a:ext uri="{FF2B5EF4-FFF2-40B4-BE49-F238E27FC236}">
                <a16:creationId xmlns:a16="http://schemas.microsoft.com/office/drawing/2014/main" id="{FA591900-0AC1-4F5F-BD74-78CE8F64FD72}"/>
              </a:ext>
            </a:extLst>
          </p:cNvPr>
          <p:cNvSpPr txBox="1"/>
          <p:nvPr/>
        </p:nvSpPr>
        <p:spPr>
          <a:xfrm>
            <a:off x="6851493" y="2987408"/>
            <a:ext cx="4464496" cy="261610"/>
          </a:xfrm>
          <a:prstGeom prst="rect">
            <a:avLst/>
          </a:prstGeom>
          <a:noFill/>
        </p:spPr>
        <p:txBody>
          <a:bodyPr wrap="square">
            <a:spAutoFit/>
          </a:bodyPr>
          <a:lstStyle/>
          <a:p>
            <a:r>
              <a:rPr lang="en-US" altLang="zh-CN" sz="1100" kern="800" dirty="0">
                <a:latin typeface="Times New Roman" panose="02020603050405020304" pitchFamily="18" charset="0"/>
                <a:ea typeface="宋体" panose="02010600030101010101" pitchFamily="2" charset="-122"/>
              </a:rPr>
              <a:t>F</a:t>
            </a:r>
            <a:r>
              <a:rPr lang="en-US" altLang="zh-CN" sz="1100" kern="800" dirty="0">
                <a:effectLst/>
                <a:latin typeface="Times New Roman" panose="02020603050405020304" pitchFamily="18" charset="0"/>
                <a:ea typeface="宋体" panose="02010600030101010101" pitchFamily="2" charset="-122"/>
              </a:rPr>
              <a:t>igure3 The abstract model of the entire loop physical process</a:t>
            </a:r>
            <a:endParaRPr lang="zh-CN" altLang="en-US" sz="1100" dirty="0"/>
          </a:p>
        </p:txBody>
      </p:sp>
      <p:cxnSp>
        <p:nvCxnSpPr>
          <p:cNvPr id="180" name="直接连接符 179">
            <a:extLst>
              <a:ext uri="{FF2B5EF4-FFF2-40B4-BE49-F238E27FC236}">
                <a16:creationId xmlns:a16="http://schemas.microsoft.com/office/drawing/2014/main" id="{E8D8EBB8-2129-4143-8B95-A6F06A74C6E4}"/>
              </a:ext>
            </a:extLst>
          </p:cNvPr>
          <p:cNvCxnSpPr/>
          <p:nvPr/>
        </p:nvCxnSpPr>
        <p:spPr>
          <a:xfrm>
            <a:off x="5771373" y="2006704"/>
            <a:ext cx="0" cy="460852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pic>
        <p:nvPicPr>
          <p:cNvPr id="182" name="图片 181">
            <a:extLst>
              <a:ext uri="{FF2B5EF4-FFF2-40B4-BE49-F238E27FC236}">
                <a16:creationId xmlns:a16="http://schemas.microsoft.com/office/drawing/2014/main" id="{17442CFD-2C69-47AB-8A45-A63C3D097AB5}"/>
              </a:ext>
            </a:extLst>
          </p:cNvPr>
          <p:cNvPicPr>
            <a:picLocks noChangeAspect="1"/>
          </p:cNvPicPr>
          <p:nvPr/>
        </p:nvPicPr>
        <p:blipFill>
          <a:blip r:embed="rId5"/>
          <a:stretch>
            <a:fillRect/>
          </a:stretch>
        </p:blipFill>
        <p:spPr>
          <a:xfrm>
            <a:off x="6075673" y="1982156"/>
            <a:ext cx="5875138" cy="1005252"/>
          </a:xfrm>
          <a:prstGeom prst="rect">
            <a:avLst/>
          </a:prstGeom>
        </p:spPr>
      </p:pic>
      <p:sp>
        <p:nvSpPr>
          <p:cNvPr id="185" name="文本框 184">
            <a:extLst>
              <a:ext uri="{FF2B5EF4-FFF2-40B4-BE49-F238E27FC236}">
                <a16:creationId xmlns:a16="http://schemas.microsoft.com/office/drawing/2014/main" id="{ED22CC78-A336-4F9B-ACF1-75618C500989}"/>
              </a:ext>
            </a:extLst>
          </p:cNvPr>
          <p:cNvSpPr txBox="1"/>
          <p:nvPr/>
        </p:nvSpPr>
        <p:spPr>
          <a:xfrm>
            <a:off x="6851493" y="6166672"/>
            <a:ext cx="4464496" cy="261610"/>
          </a:xfrm>
          <a:prstGeom prst="rect">
            <a:avLst/>
          </a:prstGeom>
          <a:noFill/>
        </p:spPr>
        <p:txBody>
          <a:bodyPr wrap="square">
            <a:spAutoFit/>
          </a:bodyPr>
          <a:lstStyle/>
          <a:p>
            <a:r>
              <a:rPr lang="en-US" altLang="zh-CN" sz="1100" kern="800" dirty="0">
                <a:latin typeface="Times New Roman" panose="02020603050405020304" pitchFamily="18" charset="0"/>
                <a:ea typeface="宋体" panose="02010600030101010101" pitchFamily="2" charset="-122"/>
              </a:rPr>
              <a:t>F</a:t>
            </a:r>
            <a:r>
              <a:rPr lang="en-US" altLang="zh-CN" sz="1100" kern="800" dirty="0">
                <a:effectLst/>
                <a:latin typeface="Times New Roman" panose="02020603050405020304" pitchFamily="18" charset="0"/>
                <a:ea typeface="宋体" panose="02010600030101010101" pitchFamily="2" charset="-122"/>
              </a:rPr>
              <a:t>igure4 The mathematical expression of abstract models</a:t>
            </a:r>
            <a:endParaRPr lang="zh-CN" altLang="en-US" sz="1100" dirty="0"/>
          </a:p>
        </p:txBody>
      </p:sp>
      <p:pic>
        <p:nvPicPr>
          <p:cNvPr id="16" name="图片 15">
            <a:extLst>
              <a:ext uri="{FF2B5EF4-FFF2-40B4-BE49-F238E27FC236}">
                <a16:creationId xmlns:a16="http://schemas.microsoft.com/office/drawing/2014/main" id="{13D7AF11-3D35-4A40-8965-0676300B2FE8}"/>
              </a:ext>
            </a:extLst>
          </p:cNvPr>
          <p:cNvPicPr>
            <a:picLocks noChangeAspect="1"/>
          </p:cNvPicPr>
          <p:nvPr/>
        </p:nvPicPr>
        <p:blipFill>
          <a:blip r:embed="rId6"/>
          <a:stretch>
            <a:fillRect/>
          </a:stretch>
        </p:blipFill>
        <p:spPr>
          <a:xfrm>
            <a:off x="6240016" y="3333825"/>
            <a:ext cx="5243355" cy="2816328"/>
          </a:xfrm>
          <a:prstGeom prst="rect">
            <a:avLst/>
          </a:prstGeom>
          <a:noFill/>
          <a:ln>
            <a:noFill/>
          </a:ln>
        </p:spPr>
      </p:pic>
      <p:grpSp>
        <p:nvGrpSpPr>
          <p:cNvPr id="18" name="组 16">
            <a:extLst>
              <a:ext uri="{FF2B5EF4-FFF2-40B4-BE49-F238E27FC236}">
                <a16:creationId xmlns:a16="http://schemas.microsoft.com/office/drawing/2014/main" id="{F5834587-5C63-454F-85C8-68DC1669DC7B}"/>
              </a:ext>
            </a:extLst>
          </p:cNvPr>
          <p:cNvGrpSpPr/>
          <p:nvPr/>
        </p:nvGrpSpPr>
        <p:grpSpPr>
          <a:xfrm>
            <a:off x="345227" y="164410"/>
            <a:ext cx="11524147" cy="608323"/>
            <a:chOff x="258920" y="123307"/>
            <a:chExt cx="8643110" cy="456242"/>
          </a:xfrm>
        </p:grpSpPr>
        <p:cxnSp>
          <p:nvCxnSpPr>
            <p:cNvPr id="19" name="直线连接符 7">
              <a:extLst>
                <a:ext uri="{FF2B5EF4-FFF2-40B4-BE49-F238E27FC236}">
                  <a16:creationId xmlns:a16="http://schemas.microsoft.com/office/drawing/2014/main" id="{230AE948-99C5-45EB-AD56-4C43060F2D1F}"/>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20" name="文本框 19">
              <a:extLst>
                <a:ext uri="{FF2B5EF4-FFF2-40B4-BE49-F238E27FC236}">
                  <a16:creationId xmlns:a16="http://schemas.microsoft.com/office/drawing/2014/main" id="{0BB23CE7-F4DD-4B4F-9F00-6D67A3EB4147}"/>
                </a:ext>
              </a:extLst>
            </p:cNvPr>
            <p:cNvSpPr txBox="1"/>
            <p:nvPr/>
          </p:nvSpPr>
          <p:spPr>
            <a:xfrm>
              <a:off x="431537" y="123307"/>
              <a:ext cx="4897879"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2.1 Model expression of the problem</a:t>
              </a:r>
            </a:p>
          </p:txBody>
        </p:sp>
        <p:sp>
          <p:nvSpPr>
            <p:cNvPr id="21" name="燕尾形 10">
              <a:extLst>
                <a:ext uri="{FF2B5EF4-FFF2-40B4-BE49-F238E27FC236}">
                  <a16:creationId xmlns:a16="http://schemas.microsoft.com/office/drawing/2014/main" id="{4CF16550-4658-442C-9D4F-7F37635CCE35}"/>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22" name="图片 21">
            <a:extLst>
              <a:ext uri="{FF2B5EF4-FFF2-40B4-BE49-F238E27FC236}">
                <a16:creationId xmlns:a16="http://schemas.microsoft.com/office/drawing/2014/main" id="{553286EC-33E7-4358-A7E3-72CBC4C9F0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23" name="灯片编号占位符 3">
            <a:extLst>
              <a:ext uri="{FF2B5EF4-FFF2-40B4-BE49-F238E27FC236}">
                <a16:creationId xmlns:a16="http://schemas.microsoft.com/office/drawing/2014/main" id="{A92AF7CB-3B65-4526-ABA8-E286E9763300}"/>
              </a:ext>
            </a:extLst>
          </p:cNvPr>
          <p:cNvSpPr>
            <a:spLocks noGrp="1"/>
          </p:cNvSpPr>
          <p:nvPr>
            <p:ph type="sldNum" sz="quarter" idx="12"/>
          </p:nvPr>
        </p:nvSpPr>
        <p:spPr>
          <a:xfrm>
            <a:off x="8610600" y="6356350"/>
            <a:ext cx="2743200" cy="365125"/>
          </a:xfrm>
        </p:spPr>
        <p:txBody>
          <a:bodyPr/>
          <a:lstStyle/>
          <a:p>
            <a:fld id="{0C913308-F349-4B6D-A68A-DD1791B4A57B}" type="slidenum">
              <a:rPr lang="zh-CN" altLang="en-US" smtClean="0"/>
              <a:t>4</a:t>
            </a:fld>
            <a:endParaRPr lang="zh-CN" altLang="en-US" dirty="0"/>
          </a:p>
        </p:txBody>
      </p:sp>
    </p:spTree>
    <p:extLst>
      <p:ext uri="{BB962C8B-B14F-4D97-AF65-F5344CB8AC3E}">
        <p14:creationId xmlns:p14="http://schemas.microsoft.com/office/powerpoint/2010/main" val="222633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579A4B5-727F-4D93-91B3-34142E210195}"/>
              </a:ext>
            </a:extLst>
          </p:cNvPr>
          <p:cNvPicPr>
            <a:picLocks noChangeAspect="1"/>
          </p:cNvPicPr>
          <p:nvPr/>
        </p:nvPicPr>
        <p:blipFill>
          <a:blip r:embed="rId3"/>
          <a:stretch>
            <a:fillRect/>
          </a:stretch>
        </p:blipFill>
        <p:spPr>
          <a:xfrm>
            <a:off x="3647728" y="1762862"/>
            <a:ext cx="8301959" cy="3672408"/>
          </a:xfrm>
          <a:prstGeom prst="rect">
            <a:avLst/>
          </a:prstGeom>
        </p:spPr>
      </p:pic>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endParaRPr lang="en-US" altLang="zh-CN" sz="3200" b="1" kern="0" dirty="0">
              <a:solidFill>
                <a:srgbClr val="000000"/>
              </a:solidFill>
              <a:cs typeface="微软雅黑" panose="020B0503020204020204" charset="-122"/>
              <a:sym typeface="+mn-ea"/>
            </a:endParaRPr>
          </a:p>
        </p:txBody>
      </p:sp>
      <p:sp>
        <p:nvSpPr>
          <p:cNvPr id="61" name="文本框 60"/>
          <p:cNvSpPr txBox="1"/>
          <p:nvPr/>
        </p:nvSpPr>
        <p:spPr>
          <a:xfrm>
            <a:off x="335360" y="808096"/>
            <a:ext cx="10411081" cy="87357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sz="1800" kern="800" dirty="0">
                <a:effectLst/>
                <a:latin typeface="Times New Roman" panose="02020603050405020304" pitchFamily="18" charset="0"/>
                <a:ea typeface="宋体" panose="02010600030101010101" pitchFamily="2" charset="-122"/>
              </a:rPr>
              <a:t>To solve the problem of klystron amplitude and phase jump in a small-scale linear amplitude and phase jump model, we designed an </a:t>
            </a:r>
            <a:r>
              <a:rPr lang="en-US" altLang="zh-CN" sz="1800" b="1" kern="800" dirty="0">
                <a:effectLst/>
                <a:latin typeface="Times New Roman" panose="02020603050405020304" pitchFamily="18" charset="0"/>
                <a:ea typeface="宋体" panose="02010600030101010101" pitchFamily="2" charset="-122"/>
              </a:rPr>
              <a:t>intra pulse feedforward algorithm. </a:t>
            </a:r>
            <a:endParaRPr lang="zh-CN" altLang="en-US" b="1" kern="800" dirty="0">
              <a:latin typeface="Times New Roman" panose="02020603050405020304" pitchFamily="18" charset="0"/>
              <a:ea typeface="宋体" panose="02010600030101010101" pitchFamily="2" charset="-122"/>
            </a:endParaRPr>
          </a:p>
        </p:txBody>
      </p:sp>
      <p:sp>
        <p:nvSpPr>
          <p:cNvPr id="171" name="文本框 170">
            <a:extLst>
              <a:ext uri="{FF2B5EF4-FFF2-40B4-BE49-F238E27FC236}">
                <a16:creationId xmlns:a16="http://schemas.microsoft.com/office/drawing/2014/main" id="{0B008953-C86B-443C-9E70-8D2B38794A7A}"/>
              </a:ext>
            </a:extLst>
          </p:cNvPr>
          <p:cNvSpPr txBox="1"/>
          <p:nvPr/>
        </p:nvSpPr>
        <p:spPr>
          <a:xfrm>
            <a:off x="5807968" y="5574885"/>
            <a:ext cx="4464496" cy="261610"/>
          </a:xfrm>
          <a:prstGeom prst="rect">
            <a:avLst/>
          </a:prstGeom>
          <a:noFill/>
        </p:spPr>
        <p:txBody>
          <a:bodyPr wrap="square">
            <a:spAutoFit/>
          </a:bodyPr>
          <a:lstStyle/>
          <a:p>
            <a:r>
              <a:rPr lang="en-US" altLang="zh-CN" sz="1100" kern="800" dirty="0">
                <a:effectLst/>
                <a:latin typeface="Times New Roman" panose="02020603050405020304" pitchFamily="18" charset="0"/>
                <a:ea typeface="宋体" panose="02010600030101010101" pitchFamily="2" charset="-122"/>
              </a:rPr>
              <a:t>Mathematical derivation of intra pulse feedforward algorithm</a:t>
            </a:r>
            <a:endParaRPr lang="zh-CN" altLang="en-US" sz="1100" dirty="0"/>
          </a:p>
        </p:txBody>
      </p:sp>
      <p:sp>
        <p:nvSpPr>
          <p:cNvPr id="187" name="文本框 186">
            <a:extLst>
              <a:ext uri="{FF2B5EF4-FFF2-40B4-BE49-F238E27FC236}">
                <a16:creationId xmlns:a16="http://schemas.microsoft.com/office/drawing/2014/main" id="{FC819909-CB4A-428D-8B45-51146B22AB11}"/>
              </a:ext>
            </a:extLst>
          </p:cNvPr>
          <p:cNvSpPr txBox="1"/>
          <p:nvPr/>
        </p:nvSpPr>
        <p:spPr>
          <a:xfrm>
            <a:off x="623392" y="1916832"/>
            <a:ext cx="3096344" cy="3788858"/>
          </a:xfrm>
          <a:prstGeom prst="rect">
            <a:avLst/>
          </a:prstGeom>
          <a:noFill/>
        </p:spPr>
        <p:txBody>
          <a:bodyPr wrap="square" rtlCol="0">
            <a:spAutoFit/>
          </a:bodyPr>
          <a:lstStyle/>
          <a:p>
            <a:pPr marL="342900" indent="-342900">
              <a:lnSpc>
                <a:spcPct val="150000"/>
              </a:lnSpc>
              <a:buFont typeface="+mj-lt"/>
              <a:buAutoNum type="arabicPeriod"/>
            </a:pP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Get </a:t>
            </a:r>
            <a:r>
              <a:rPr lang="en-US" altLang="zh-CN" b="1" dirty="0">
                <a:effectLst/>
                <a:latin typeface="Times New Roman" panose="02020603050405020304" pitchFamily="18" charset="0"/>
                <a:ea typeface="宋体" panose="02010600030101010101" pitchFamily="2" charset="-122"/>
                <a:cs typeface="Times New Roman" panose="02020603050405020304" pitchFamily="18" charset="0"/>
              </a:rPr>
              <a:t>the difference</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 between the measured value and the expected value.</a:t>
            </a:r>
          </a:p>
          <a:p>
            <a:pPr marL="342900" indent="-342900">
              <a:lnSpc>
                <a:spcPct val="150000"/>
              </a:lnSpc>
              <a:buFont typeface="+mj-lt"/>
              <a:buAutoNum type="arabicPeriod"/>
            </a:pPr>
            <a:r>
              <a:rPr lang="en-US" altLang="zh-CN" b="1" dirty="0">
                <a:latin typeface="Times New Roman" panose="02020603050405020304" pitchFamily="18" charset="0"/>
                <a:cs typeface="Times New Roman" panose="02020603050405020304" pitchFamily="18" charset="0"/>
              </a:rPr>
              <a:t>Inverse transformation </a:t>
            </a:r>
            <a:r>
              <a:rPr lang="en-US" altLang="zh-CN" dirty="0">
                <a:latin typeface="Times New Roman" panose="02020603050405020304" pitchFamily="18" charset="0"/>
                <a:cs typeface="Times New Roman" panose="02020603050405020304" pitchFamily="18" charset="0"/>
              </a:rPr>
              <a:t>of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klystron small-scale linear and amplitude phase jump model.</a:t>
            </a:r>
          </a:p>
          <a:p>
            <a:pPr marL="342900" indent="-342900">
              <a:lnSpc>
                <a:spcPct val="150000"/>
              </a:lnSpc>
              <a:buFont typeface="+mj-lt"/>
              <a:buAutoNum type="arabicPeriod"/>
            </a:pPr>
            <a:r>
              <a:rPr lang="nb-NO" altLang="zh-CN" b="1" dirty="0">
                <a:latin typeface="Times New Roman" panose="02020603050405020304" pitchFamily="18" charset="0"/>
                <a:cs typeface="Times New Roman" panose="02020603050405020304" pitchFamily="18" charset="0"/>
              </a:rPr>
              <a:t>Compensate</a:t>
            </a:r>
            <a:r>
              <a:rPr lang="nb-NO" altLang="zh-CN" dirty="0">
                <a:latin typeface="Times New Roman" panose="02020603050405020304" pitchFamily="18" charset="0"/>
                <a:cs typeface="Times New Roman" panose="02020603050405020304" pitchFamily="18" charset="0"/>
              </a:rPr>
              <a:t> for user input values.</a:t>
            </a:r>
            <a:endParaRPr lang="zh-CN" altLang="en-US" dirty="0">
              <a:latin typeface="Times New Roman" panose="02020603050405020304" pitchFamily="18" charset="0"/>
              <a:cs typeface="Times New Roman" panose="02020603050405020304" pitchFamily="18" charset="0"/>
            </a:endParaRPr>
          </a:p>
        </p:txBody>
      </p:sp>
      <p:grpSp>
        <p:nvGrpSpPr>
          <p:cNvPr id="7" name="组 16">
            <a:extLst>
              <a:ext uri="{FF2B5EF4-FFF2-40B4-BE49-F238E27FC236}">
                <a16:creationId xmlns:a16="http://schemas.microsoft.com/office/drawing/2014/main" id="{0E89B49E-029C-4689-8C48-9B00234B9944}"/>
              </a:ext>
            </a:extLst>
          </p:cNvPr>
          <p:cNvGrpSpPr/>
          <p:nvPr/>
        </p:nvGrpSpPr>
        <p:grpSpPr>
          <a:xfrm>
            <a:off x="345227" y="164410"/>
            <a:ext cx="11524147" cy="608323"/>
            <a:chOff x="258920" y="123307"/>
            <a:chExt cx="8643110" cy="456242"/>
          </a:xfrm>
        </p:grpSpPr>
        <p:cxnSp>
          <p:nvCxnSpPr>
            <p:cNvPr id="8" name="直线连接符 7">
              <a:extLst>
                <a:ext uri="{FF2B5EF4-FFF2-40B4-BE49-F238E27FC236}">
                  <a16:creationId xmlns:a16="http://schemas.microsoft.com/office/drawing/2014/main" id="{C07F810F-0AE1-4D6E-8628-0057FCEB8CBA}"/>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9" name="文本框 8">
              <a:extLst>
                <a:ext uri="{FF2B5EF4-FFF2-40B4-BE49-F238E27FC236}">
                  <a16:creationId xmlns:a16="http://schemas.microsoft.com/office/drawing/2014/main" id="{FF7136B0-B9C0-4277-97EE-8ACD7E51C615}"/>
                </a:ext>
              </a:extLst>
            </p:cNvPr>
            <p:cNvSpPr txBox="1"/>
            <p:nvPr/>
          </p:nvSpPr>
          <p:spPr>
            <a:xfrm>
              <a:off x="431537" y="123307"/>
              <a:ext cx="5147082"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2.2 Intra-pulse feedforward algorithm</a:t>
              </a:r>
            </a:p>
          </p:txBody>
        </p:sp>
        <p:sp>
          <p:nvSpPr>
            <p:cNvPr id="10" name="燕尾形 10">
              <a:extLst>
                <a:ext uri="{FF2B5EF4-FFF2-40B4-BE49-F238E27FC236}">
                  <a16:creationId xmlns:a16="http://schemas.microsoft.com/office/drawing/2014/main" id="{AE259203-CAFD-41B6-ABE6-59FBF8F4EA3A}"/>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11" name="图片 10">
            <a:extLst>
              <a:ext uri="{FF2B5EF4-FFF2-40B4-BE49-F238E27FC236}">
                <a16:creationId xmlns:a16="http://schemas.microsoft.com/office/drawing/2014/main" id="{DB016ACE-18FD-4367-BFCA-4EC7AFCC74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13" name="灯片编号占位符 3">
            <a:extLst>
              <a:ext uri="{FF2B5EF4-FFF2-40B4-BE49-F238E27FC236}">
                <a16:creationId xmlns:a16="http://schemas.microsoft.com/office/drawing/2014/main" id="{C5D10080-C549-4A37-8A24-CCC1B6B1E78D}"/>
              </a:ext>
            </a:extLst>
          </p:cNvPr>
          <p:cNvSpPr>
            <a:spLocks noGrp="1"/>
          </p:cNvSpPr>
          <p:nvPr>
            <p:ph type="sldNum" sz="quarter" idx="12"/>
          </p:nvPr>
        </p:nvSpPr>
        <p:spPr>
          <a:xfrm>
            <a:off x="8610600" y="6356350"/>
            <a:ext cx="2743200" cy="365125"/>
          </a:xfrm>
        </p:spPr>
        <p:txBody>
          <a:bodyPr/>
          <a:lstStyle/>
          <a:p>
            <a:fld id="{0C913308-F349-4B6D-A68A-DD1791B4A57B}" type="slidenum">
              <a:rPr lang="zh-CN" altLang="en-US" smtClean="0"/>
              <a:t>5</a:t>
            </a:fld>
            <a:endParaRPr lang="zh-CN" altLang="en-US" dirty="0"/>
          </a:p>
        </p:txBody>
      </p:sp>
    </p:spTree>
    <p:extLst>
      <p:ext uri="{BB962C8B-B14F-4D97-AF65-F5344CB8AC3E}">
        <p14:creationId xmlns:p14="http://schemas.microsoft.com/office/powerpoint/2010/main" val="210968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endParaRPr lang="en-US" altLang="zh-CN" sz="3200" b="1" kern="0" dirty="0">
              <a:solidFill>
                <a:srgbClr val="000000"/>
              </a:solidFill>
              <a:cs typeface="微软雅黑" panose="020B0503020204020204" charset="-122"/>
              <a:sym typeface="+mn-ea"/>
            </a:endParaRPr>
          </a:p>
        </p:txBody>
      </p:sp>
      <mc:AlternateContent xmlns:mc="http://schemas.openxmlformats.org/markup-compatibility/2006" xmlns:a14="http://schemas.microsoft.com/office/drawing/2010/main">
        <mc:Choice Requires="a14">
          <p:sp>
            <p:nvSpPr>
              <p:cNvPr id="61" name="文本框 60"/>
              <p:cNvSpPr txBox="1"/>
              <p:nvPr/>
            </p:nvSpPr>
            <p:spPr>
              <a:xfrm>
                <a:off x="479376" y="1138003"/>
                <a:ext cx="10411081" cy="87357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sz="1800" kern="800" dirty="0">
                    <a:effectLst/>
                    <a:latin typeface="Times New Roman" panose="02020603050405020304" pitchFamily="18" charset="0"/>
                    <a:ea typeface="宋体" panose="02010600030101010101" pitchFamily="2" charset="-122"/>
                  </a:rPr>
                  <a:t>According to our model and algorithm, to suppress amplitude and phase jump, it is necessary to measure the loop phase shift</a:t>
                </a:r>
                <a:r>
                  <a:rPr lang="en-US" altLang="zh-CN" kern="800" dirty="0">
                    <a:latin typeface="Times New Roman" panose="02020603050405020304" pitchFamily="18" charset="0"/>
                    <a:ea typeface="宋体" panose="02010600030101010101" pitchFamily="2" charset="-122"/>
                  </a:rPr>
                  <a:t>(</a:t>
                </a:r>
                <a14:m>
                  <m:oMath xmlns:m="http://schemas.openxmlformats.org/officeDocument/2006/math">
                    <m:r>
                      <a:rPr lang="zh-CN" altLang="en-US" i="1" kern="800" smtClean="0">
                        <a:latin typeface="Cambria Math" panose="02040503050406030204" pitchFamily="18" charset="0"/>
                        <a:ea typeface="宋体" panose="02010600030101010101" pitchFamily="2" charset="-122"/>
                      </a:rPr>
                      <m:t>𝜃</m:t>
                    </m:r>
                  </m:oMath>
                </a14:m>
                <a:r>
                  <a:rPr lang="en-US" altLang="zh-CN" kern="800" dirty="0">
                    <a:latin typeface="Times New Roman" panose="02020603050405020304" pitchFamily="18" charset="0"/>
                    <a:ea typeface="宋体" panose="02010600030101010101" pitchFamily="2" charset="-122"/>
                  </a:rPr>
                  <a:t>),</a:t>
                </a:r>
                <a:r>
                  <a:rPr lang="en-US" altLang="zh-CN" sz="1800" kern="800" dirty="0">
                    <a:effectLst/>
                    <a:latin typeface="Times New Roman" panose="02020603050405020304" pitchFamily="18" charset="0"/>
                    <a:ea typeface="宋体" panose="02010600030101010101" pitchFamily="2" charset="-122"/>
                  </a:rPr>
                  <a:t> loop gain(</a:t>
                </a:r>
                <a14:m>
                  <m:oMath xmlns:m="http://schemas.openxmlformats.org/officeDocument/2006/math">
                    <m:r>
                      <a:rPr lang="en-US" altLang="zh-CN" sz="1800" i="1" kern="800" dirty="0" smtClean="0">
                        <a:effectLst/>
                        <a:latin typeface="Cambria Math" panose="02040503050406030204" pitchFamily="18" charset="0"/>
                        <a:ea typeface="宋体" panose="02010600030101010101" pitchFamily="2" charset="-122"/>
                      </a:rPr>
                      <m:t>𝑠𝑔𝑎𝑖𝑛</m:t>
                    </m:r>
                  </m:oMath>
                </a14:m>
                <a:r>
                  <a:rPr lang="en-US" altLang="zh-CN" sz="1800" kern="800" dirty="0">
                    <a:effectLst/>
                    <a:latin typeface="Times New Roman" panose="02020603050405020304" pitchFamily="18" charset="0"/>
                    <a:ea typeface="宋体" panose="02010600030101010101" pitchFamily="2" charset="-122"/>
                  </a:rPr>
                  <a:t>) and </a:t>
                </a:r>
                <a14:m>
                  <m:oMath xmlns:m="http://schemas.openxmlformats.org/officeDocument/2006/math">
                    <m:r>
                      <a:rPr lang="en-US" altLang="zh-CN" sz="1800" i="1" kern="800" dirty="0" smtClean="0">
                        <a:effectLst/>
                        <a:latin typeface="Cambria Math" panose="02040503050406030204" pitchFamily="18" charset="0"/>
                        <a:ea typeface="宋体" panose="02010600030101010101" pitchFamily="2" charset="-122"/>
                      </a:rPr>
                      <m:t>𝑘𝑔𝑎𝑖𝑛</m:t>
                    </m:r>
                  </m:oMath>
                </a14:m>
                <a:r>
                  <a:rPr lang="en-US" altLang="zh-CN" sz="1800" kern="800" dirty="0">
                    <a:effectLst/>
                    <a:latin typeface="Times New Roman" panose="02020603050405020304" pitchFamily="18" charset="0"/>
                    <a:ea typeface="宋体" panose="02010600030101010101" pitchFamily="2" charset="-122"/>
                  </a:rPr>
                  <a:t> parameters. </a:t>
                </a:r>
                <a:endParaRPr lang="zh-CN" altLang="en-US" b="1" kern="800" dirty="0">
                  <a:latin typeface="Times New Roman" panose="02020603050405020304" pitchFamily="18" charset="0"/>
                  <a:ea typeface="宋体" panose="02010600030101010101" pitchFamily="2" charset="-122"/>
                </a:endParaRPr>
              </a:p>
            </p:txBody>
          </p:sp>
        </mc:Choice>
        <mc:Fallback xmlns="">
          <p:sp>
            <p:nvSpPr>
              <p:cNvPr id="61" name="文本框 60"/>
              <p:cNvSpPr txBox="1">
                <a:spLocks noRot="1" noChangeAspect="1" noMove="1" noResize="1" noEditPoints="1" noAdjustHandles="1" noChangeArrowheads="1" noChangeShapeType="1" noTextEdit="1"/>
              </p:cNvSpPr>
              <p:nvPr/>
            </p:nvSpPr>
            <p:spPr>
              <a:xfrm>
                <a:off x="479376" y="1138003"/>
                <a:ext cx="10411081" cy="873572"/>
              </a:xfrm>
              <a:prstGeom prst="rect">
                <a:avLst/>
              </a:prstGeom>
              <a:blipFill>
                <a:blip r:embed="rId3"/>
                <a:stretch>
                  <a:fillRect l="-410" r="-527" b="-10490"/>
                </a:stretch>
              </a:blipFill>
            </p:spPr>
            <p:txBody>
              <a:bodyPr/>
              <a:lstStyle/>
              <a:p>
                <a:r>
                  <a:rPr lang="zh-CN" altLang="en-US">
                    <a:noFill/>
                  </a:rPr>
                  <a:t> </a:t>
                </a:r>
              </a:p>
            </p:txBody>
          </p:sp>
        </mc:Fallback>
      </mc:AlternateContent>
      <p:pic>
        <p:nvPicPr>
          <p:cNvPr id="1038" name="Picture 14">
            <a:extLst>
              <a:ext uri="{FF2B5EF4-FFF2-40B4-BE49-F238E27FC236}">
                <a16:creationId xmlns:a16="http://schemas.microsoft.com/office/drawing/2014/main" id="{E5C86364-CC5A-4A7E-83C3-85D259015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4" y="2194092"/>
            <a:ext cx="5422421" cy="5040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0D2EC0B-B3BA-43C7-A840-6CA22BBFE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296" y="2827907"/>
            <a:ext cx="4185720" cy="60957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A092B435-C39F-4966-B4B9-2002B5E495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912" y="2875671"/>
            <a:ext cx="4392488" cy="50405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352563E9-6FF9-4130-A46A-91353BF36F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84" y="3553766"/>
            <a:ext cx="7324456" cy="6600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0" name="文本框 189">
                <a:extLst>
                  <a:ext uri="{FF2B5EF4-FFF2-40B4-BE49-F238E27FC236}">
                    <a16:creationId xmlns:a16="http://schemas.microsoft.com/office/drawing/2014/main" id="{7D4BFAC9-3B27-4CFC-81DC-3D377E0BA3B2}"/>
                  </a:ext>
                </a:extLst>
              </p:cNvPr>
              <p:cNvSpPr txBox="1"/>
              <p:nvPr/>
            </p:nvSpPr>
            <p:spPr>
              <a:xfrm>
                <a:off x="551384" y="4293096"/>
                <a:ext cx="9721080"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effectLst/>
                    <a:latin typeface="Times New Roman" panose="02020603050405020304" pitchFamily="18" charset="0"/>
                  </a:rPr>
                  <a:t>By fitting multiple sets of measured values and solving those matrix, </a:t>
                </a:r>
                <a:r>
                  <a:rPr lang="en-US" altLang="zh-CN" sz="1800" kern="800" dirty="0">
                    <a:effectLst/>
                    <a:latin typeface="Times New Roman" panose="02020603050405020304" pitchFamily="18" charset="0"/>
                    <a:ea typeface="宋体" panose="02010600030101010101" pitchFamily="2" charset="-122"/>
                  </a:rPr>
                  <a:t>the loop phase shift</a:t>
                </a:r>
                <a:r>
                  <a:rPr lang="en-US" altLang="zh-CN" kern="800" dirty="0">
                    <a:latin typeface="Times New Roman" panose="02020603050405020304" pitchFamily="18" charset="0"/>
                    <a:ea typeface="宋体" panose="02010600030101010101" pitchFamily="2" charset="-122"/>
                  </a:rPr>
                  <a:t>(</a:t>
                </a:r>
                <a14:m>
                  <m:oMath xmlns:m="http://schemas.openxmlformats.org/officeDocument/2006/math">
                    <m:r>
                      <a:rPr lang="zh-CN" altLang="en-US" i="1" kern="800" smtClean="0">
                        <a:latin typeface="Cambria Math" panose="02040503050406030204" pitchFamily="18" charset="0"/>
                        <a:ea typeface="宋体" panose="02010600030101010101" pitchFamily="2" charset="-122"/>
                      </a:rPr>
                      <m:t>𝜃</m:t>
                    </m:r>
                  </m:oMath>
                </a14:m>
                <a:r>
                  <a:rPr lang="en-US" altLang="zh-CN" kern="800" dirty="0">
                    <a:latin typeface="Times New Roman" panose="02020603050405020304" pitchFamily="18" charset="0"/>
                    <a:ea typeface="宋体" panose="02010600030101010101" pitchFamily="2" charset="-122"/>
                  </a:rPr>
                  <a:t>)</a:t>
                </a:r>
                <a:r>
                  <a:rPr lang="en-US" altLang="zh-CN" sz="1800" kern="800" dirty="0">
                    <a:effectLst/>
                    <a:latin typeface="Times New Roman" panose="02020603050405020304" pitchFamily="18" charset="0"/>
                    <a:ea typeface="宋体" panose="02010600030101010101" pitchFamily="2" charset="-122"/>
                  </a:rPr>
                  <a:t> loop gain(</a:t>
                </a:r>
                <a14:m>
                  <m:oMath xmlns:m="http://schemas.openxmlformats.org/officeDocument/2006/math">
                    <m:r>
                      <a:rPr lang="en-US" altLang="zh-CN" sz="1800" i="1" kern="800" dirty="0" smtClean="0">
                        <a:effectLst/>
                        <a:latin typeface="Cambria Math" panose="02040503050406030204" pitchFamily="18" charset="0"/>
                        <a:ea typeface="宋体" panose="02010600030101010101" pitchFamily="2" charset="-122"/>
                      </a:rPr>
                      <m:t>𝑠𝑔𝑎𝑖𝑛</m:t>
                    </m:r>
                  </m:oMath>
                </a14:m>
                <a:r>
                  <a:rPr lang="en-US" altLang="zh-CN" sz="1800" kern="800" dirty="0">
                    <a:effectLst/>
                    <a:latin typeface="Times New Roman" panose="02020603050405020304" pitchFamily="18" charset="0"/>
                    <a:ea typeface="宋体" panose="02010600030101010101" pitchFamily="2" charset="-122"/>
                  </a:rPr>
                  <a:t>) and </a:t>
                </a:r>
                <a14:m>
                  <m:oMath xmlns:m="http://schemas.openxmlformats.org/officeDocument/2006/math">
                    <m:r>
                      <a:rPr lang="en-US" altLang="zh-CN" sz="1800" i="1" kern="800" dirty="0" smtClean="0">
                        <a:effectLst/>
                        <a:latin typeface="Cambria Math" panose="02040503050406030204" pitchFamily="18" charset="0"/>
                        <a:ea typeface="宋体" panose="02010600030101010101" pitchFamily="2" charset="-122"/>
                      </a:rPr>
                      <m:t>𝑘𝑔𝑎𝑖𝑛</m:t>
                    </m:r>
                  </m:oMath>
                </a14:m>
                <a:r>
                  <a:rPr lang="en-US" altLang="zh-CN" sz="1800" kern="800" dirty="0">
                    <a:effectLst/>
                    <a:latin typeface="Times New Roman" panose="02020603050405020304" pitchFamily="18" charset="0"/>
                    <a:ea typeface="宋体" panose="02010600030101010101" pitchFamily="2" charset="-122"/>
                  </a:rPr>
                  <a:t> parameters</a:t>
                </a:r>
                <a:r>
                  <a:rPr lang="en-US" altLang="zh-CN" dirty="0">
                    <a:effectLst/>
                    <a:latin typeface="Times New Roman" panose="02020603050405020304" pitchFamily="18" charset="0"/>
                  </a:rPr>
                  <a:t> can be obtained.</a:t>
                </a:r>
              </a:p>
              <a:p>
                <a:endParaRPr lang="zh-CN" altLang="en-US" dirty="0"/>
              </a:p>
            </p:txBody>
          </p:sp>
        </mc:Choice>
        <mc:Fallback xmlns="">
          <p:sp>
            <p:nvSpPr>
              <p:cNvPr id="190" name="文本框 189">
                <a:extLst>
                  <a:ext uri="{FF2B5EF4-FFF2-40B4-BE49-F238E27FC236}">
                    <a16:creationId xmlns:a16="http://schemas.microsoft.com/office/drawing/2014/main" id="{7D4BFAC9-3B27-4CFC-81DC-3D377E0BA3B2}"/>
                  </a:ext>
                </a:extLst>
              </p:cNvPr>
              <p:cNvSpPr txBox="1">
                <a:spLocks noRot="1" noChangeAspect="1" noMove="1" noResize="1" noEditPoints="1" noAdjustHandles="1" noChangeArrowheads="1" noChangeShapeType="1" noTextEdit="1"/>
              </p:cNvSpPr>
              <p:nvPr/>
            </p:nvSpPr>
            <p:spPr>
              <a:xfrm>
                <a:off x="551384" y="4293096"/>
                <a:ext cx="9721080" cy="923330"/>
              </a:xfrm>
              <a:prstGeom prst="rect">
                <a:avLst/>
              </a:prstGeom>
              <a:blipFill>
                <a:blip r:embed="rId8"/>
                <a:stretch>
                  <a:fillRect l="-376" t="-3289"/>
                </a:stretch>
              </a:blipFill>
            </p:spPr>
            <p:txBody>
              <a:bodyPr/>
              <a:lstStyle/>
              <a:p>
                <a:r>
                  <a:rPr lang="zh-CN" altLang="en-US">
                    <a:noFill/>
                  </a:rPr>
                  <a:t> </a:t>
                </a:r>
              </a:p>
            </p:txBody>
          </p:sp>
        </mc:Fallback>
      </mc:AlternateContent>
      <p:grpSp>
        <p:nvGrpSpPr>
          <p:cNvPr id="9" name="组 16">
            <a:extLst>
              <a:ext uri="{FF2B5EF4-FFF2-40B4-BE49-F238E27FC236}">
                <a16:creationId xmlns:a16="http://schemas.microsoft.com/office/drawing/2014/main" id="{E92BE762-E35B-46F6-B488-45CD7270956B}"/>
              </a:ext>
            </a:extLst>
          </p:cNvPr>
          <p:cNvGrpSpPr/>
          <p:nvPr/>
        </p:nvGrpSpPr>
        <p:grpSpPr>
          <a:xfrm>
            <a:off x="345227" y="164410"/>
            <a:ext cx="11524147" cy="608323"/>
            <a:chOff x="258920" y="123307"/>
            <a:chExt cx="8643110" cy="456242"/>
          </a:xfrm>
        </p:grpSpPr>
        <p:cxnSp>
          <p:nvCxnSpPr>
            <p:cNvPr id="10" name="直线连接符 7">
              <a:extLst>
                <a:ext uri="{FF2B5EF4-FFF2-40B4-BE49-F238E27FC236}">
                  <a16:creationId xmlns:a16="http://schemas.microsoft.com/office/drawing/2014/main" id="{E5F7C027-D050-4968-ADD3-2F2AD21450A7}"/>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11" name="文本框 10">
              <a:extLst>
                <a:ext uri="{FF2B5EF4-FFF2-40B4-BE49-F238E27FC236}">
                  <a16:creationId xmlns:a16="http://schemas.microsoft.com/office/drawing/2014/main" id="{127B06D8-5DB5-4229-AA17-1AEECD9F5352}"/>
                </a:ext>
              </a:extLst>
            </p:cNvPr>
            <p:cNvSpPr txBox="1"/>
            <p:nvPr/>
          </p:nvSpPr>
          <p:spPr>
            <a:xfrm>
              <a:off x="431537" y="123307"/>
              <a:ext cx="4828149"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2.3 Key parameter of our algorithm</a:t>
              </a:r>
            </a:p>
          </p:txBody>
        </p:sp>
        <p:sp>
          <p:nvSpPr>
            <p:cNvPr id="13" name="燕尾形 10">
              <a:extLst>
                <a:ext uri="{FF2B5EF4-FFF2-40B4-BE49-F238E27FC236}">
                  <a16:creationId xmlns:a16="http://schemas.microsoft.com/office/drawing/2014/main" id="{E7616A05-1A76-4E7D-BC81-80E6B88527EF}"/>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14" name="图片 13">
            <a:extLst>
              <a:ext uri="{FF2B5EF4-FFF2-40B4-BE49-F238E27FC236}">
                <a16:creationId xmlns:a16="http://schemas.microsoft.com/office/drawing/2014/main" id="{EBBF8C35-C0B0-4711-A9B7-A5F524B346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15" name="灯片编号占位符 3">
            <a:extLst>
              <a:ext uri="{FF2B5EF4-FFF2-40B4-BE49-F238E27FC236}">
                <a16:creationId xmlns:a16="http://schemas.microsoft.com/office/drawing/2014/main" id="{06776ADD-99FB-4E2A-BE49-6142898C33E6}"/>
              </a:ext>
            </a:extLst>
          </p:cNvPr>
          <p:cNvSpPr>
            <a:spLocks noGrp="1"/>
          </p:cNvSpPr>
          <p:nvPr>
            <p:ph type="sldNum" sz="quarter" idx="12"/>
          </p:nvPr>
        </p:nvSpPr>
        <p:spPr>
          <a:xfrm>
            <a:off x="8610600" y="6356350"/>
            <a:ext cx="2743200" cy="365125"/>
          </a:xfrm>
        </p:spPr>
        <p:txBody>
          <a:bodyPr/>
          <a:lstStyle/>
          <a:p>
            <a:fld id="{0C913308-F349-4B6D-A68A-DD1791B4A57B}" type="slidenum">
              <a:rPr lang="zh-CN" altLang="en-US" smtClean="0"/>
              <a:t>6</a:t>
            </a:fld>
            <a:endParaRPr lang="zh-CN" altLang="en-US" dirty="0"/>
          </a:p>
        </p:txBody>
      </p:sp>
    </p:spTree>
    <p:extLst>
      <p:ext uri="{BB962C8B-B14F-4D97-AF65-F5344CB8AC3E}">
        <p14:creationId xmlns:p14="http://schemas.microsoft.com/office/powerpoint/2010/main" val="174682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endParaRPr lang="en-US" altLang="zh-CN" sz="3200" b="1" kern="0" dirty="0">
              <a:solidFill>
                <a:srgbClr val="000000"/>
              </a:solidFill>
              <a:cs typeface="微软雅黑" panose="020B0503020204020204" charset="-122"/>
              <a:sym typeface="+mn-ea"/>
            </a:endParaRPr>
          </a:p>
        </p:txBody>
      </p:sp>
      <p:sp>
        <p:nvSpPr>
          <p:cNvPr id="61" name="文本框 60"/>
          <p:cNvSpPr txBox="1"/>
          <p:nvPr/>
        </p:nvSpPr>
        <p:spPr>
          <a:xfrm>
            <a:off x="623392" y="779319"/>
            <a:ext cx="10411081" cy="128907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altLang="zh-CN" sz="1800" kern="800" dirty="0">
                <a:effectLst/>
                <a:latin typeface="Times New Roman" panose="02020603050405020304" pitchFamily="18" charset="0"/>
                <a:ea typeface="宋体" panose="02010600030101010101" pitchFamily="2" charset="-122"/>
              </a:rPr>
              <a:t>We created a user GUI application based on </a:t>
            </a:r>
            <a:r>
              <a:rPr lang="en-US" altLang="zh-CN" sz="1800" kern="800" dirty="0" err="1">
                <a:effectLst/>
                <a:latin typeface="Times New Roman" panose="02020603050405020304" pitchFamily="18" charset="0"/>
                <a:ea typeface="宋体" panose="02010600030101010101" pitchFamily="2" charset="-122"/>
              </a:rPr>
              <a:t>PyQt</a:t>
            </a:r>
            <a:r>
              <a:rPr lang="en-US" altLang="zh-CN" sz="1800" kern="800" dirty="0">
                <a:effectLst/>
                <a:latin typeface="Times New Roman" panose="02020603050405020304" pitchFamily="18" charset="0"/>
                <a:ea typeface="宋体" panose="02010600030101010101" pitchFamily="2" charset="-122"/>
              </a:rPr>
              <a:t>.</a:t>
            </a:r>
          </a:p>
          <a:p>
            <a:pPr marL="285750" indent="-285750" algn="just">
              <a:lnSpc>
                <a:spcPct val="150000"/>
              </a:lnSpc>
              <a:buFont typeface="Wingdings" panose="05000000000000000000" pitchFamily="2" charset="2"/>
              <a:buChar char="Ø"/>
            </a:pPr>
            <a:r>
              <a:rPr lang="en-US" altLang="zh-CN" sz="1800" kern="100" dirty="0">
                <a:effectLst/>
                <a:latin typeface="Times New Roman" panose="02020603050405020304" pitchFamily="18" charset="0"/>
                <a:ea typeface="宋体" panose="02010600030101010101" pitchFamily="2" charset="-122"/>
              </a:rPr>
              <a:t>The main functions of the software include: LLRF excitation of amp/</a:t>
            </a:r>
            <a:r>
              <a:rPr lang="en-US" altLang="zh-CN" sz="1800" kern="100" dirty="0" err="1">
                <a:effectLst/>
                <a:latin typeface="Times New Roman" panose="02020603050405020304" pitchFamily="18" charset="0"/>
                <a:ea typeface="宋体" panose="02010600030101010101" pitchFamily="2" charset="-122"/>
              </a:rPr>
              <a:t>pha</a:t>
            </a:r>
            <a:r>
              <a:rPr lang="en-US" altLang="zh-CN" sz="1800" kern="100" dirty="0">
                <a:effectLst/>
                <a:latin typeface="Times New Roman" panose="02020603050405020304" pitchFamily="18" charset="0"/>
                <a:ea typeface="宋体" panose="02010600030101010101" pitchFamily="2" charset="-122"/>
              </a:rPr>
              <a:t>, calculation of key parameters, intra-pulse feedforward switch, etc.</a:t>
            </a:r>
          </a:p>
        </p:txBody>
      </p:sp>
      <p:pic>
        <p:nvPicPr>
          <p:cNvPr id="39" name="图片 38">
            <a:extLst>
              <a:ext uri="{FF2B5EF4-FFF2-40B4-BE49-F238E27FC236}">
                <a16:creationId xmlns:a16="http://schemas.microsoft.com/office/drawing/2014/main" id="{D000A038-869F-4D60-8501-E2959E22363F}"/>
              </a:ext>
            </a:extLst>
          </p:cNvPr>
          <p:cNvPicPr>
            <a:picLocks noChangeAspect="1"/>
          </p:cNvPicPr>
          <p:nvPr/>
        </p:nvPicPr>
        <p:blipFill>
          <a:blip r:embed="rId3"/>
          <a:stretch>
            <a:fillRect/>
          </a:stretch>
        </p:blipFill>
        <p:spPr>
          <a:xfrm>
            <a:off x="839379" y="2060848"/>
            <a:ext cx="10513241" cy="4392488"/>
          </a:xfrm>
          <a:prstGeom prst="rect">
            <a:avLst/>
          </a:prstGeom>
        </p:spPr>
      </p:pic>
      <p:grpSp>
        <p:nvGrpSpPr>
          <p:cNvPr id="5" name="组 16">
            <a:extLst>
              <a:ext uri="{FF2B5EF4-FFF2-40B4-BE49-F238E27FC236}">
                <a16:creationId xmlns:a16="http://schemas.microsoft.com/office/drawing/2014/main" id="{21C0C3F4-17C0-4400-BCC5-D62328CAE5C0}"/>
              </a:ext>
            </a:extLst>
          </p:cNvPr>
          <p:cNvGrpSpPr/>
          <p:nvPr/>
        </p:nvGrpSpPr>
        <p:grpSpPr>
          <a:xfrm>
            <a:off x="345227" y="164410"/>
            <a:ext cx="11524147" cy="608323"/>
            <a:chOff x="258920" y="123307"/>
            <a:chExt cx="8643110" cy="456242"/>
          </a:xfrm>
        </p:grpSpPr>
        <p:cxnSp>
          <p:nvCxnSpPr>
            <p:cNvPr id="6" name="直线连接符 7">
              <a:extLst>
                <a:ext uri="{FF2B5EF4-FFF2-40B4-BE49-F238E27FC236}">
                  <a16:creationId xmlns:a16="http://schemas.microsoft.com/office/drawing/2014/main" id="{164BCD5F-1DE5-4BEC-BC1E-A40C7571F4ED}"/>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7" name="文本框 6">
              <a:extLst>
                <a:ext uri="{FF2B5EF4-FFF2-40B4-BE49-F238E27FC236}">
                  <a16:creationId xmlns:a16="http://schemas.microsoft.com/office/drawing/2014/main" id="{FD1E78BE-ACD4-48D4-A49C-8C21AD655175}"/>
                </a:ext>
              </a:extLst>
            </p:cNvPr>
            <p:cNvSpPr txBox="1"/>
            <p:nvPr/>
          </p:nvSpPr>
          <p:spPr>
            <a:xfrm>
              <a:off x="431537" y="123307"/>
              <a:ext cx="4900909"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3.1 Automation application software</a:t>
              </a:r>
            </a:p>
          </p:txBody>
        </p:sp>
        <p:sp>
          <p:nvSpPr>
            <p:cNvPr id="8" name="燕尾形 10">
              <a:extLst>
                <a:ext uri="{FF2B5EF4-FFF2-40B4-BE49-F238E27FC236}">
                  <a16:creationId xmlns:a16="http://schemas.microsoft.com/office/drawing/2014/main" id="{D1D3BE3B-D7D9-4584-8418-29B5790AC74A}"/>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9" name="图片 8">
            <a:extLst>
              <a:ext uri="{FF2B5EF4-FFF2-40B4-BE49-F238E27FC236}">
                <a16:creationId xmlns:a16="http://schemas.microsoft.com/office/drawing/2014/main" id="{6FA4DE06-2720-4FF9-BF6A-0FB9A27F4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10" name="灯片编号占位符 3">
            <a:extLst>
              <a:ext uri="{FF2B5EF4-FFF2-40B4-BE49-F238E27FC236}">
                <a16:creationId xmlns:a16="http://schemas.microsoft.com/office/drawing/2014/main" id="{E2B7F580-F3EE-49B2-966D-E8BEBE66C7CF}"/>
              </a:ext>
            </a:extLst>
          </p:cNvPr>
          <p:cNvSpPr>
            <a:spLocks noGrp="1"/>
          </p:cNvSpPr>
          <p:nvPr>
            <p:ph type="sldNum" sz="quarter" idx="12"/>
          </p:nvPr>
        </p:nvSpPr>
        <p:spPr>
          <a:xfrm>
            <a:off x="8610600" y="6356350"/>
            <a:ext cx="2743200" cy="365125"/>
          </a:xfrm>
        </p:spPr>
        <p:txBody>
          <a:bodyPr/>
          <a:lstStyle/>
          <a:p>
            <a:fld id="{0C913308-F349-4B6D-A68A-DD1791B4A57B}" type="slidenum">
              <a:rPr lang="zh-CN" altLang="en-US" smtClean="0"/>
              <a:t>7</a:t>
            </a:fld>
            <a:endParaRPr lang="zh-CN" altLang="en-US" dirty="0"/>
          </a:p>
        </p:txBody>
      </p:sp>
    </p:spTree>
    <p:extLst>
      <p:ext uri="{BB962C8B-B14F-4D97-AF65-F5344CB8AC3E}">
        <p14:creationId xmlns:p14="http://schemas.microsoft.com/office/powerpoint/2010/main" val="50433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endParaRPr lang="en-US" altLang="zh-CN" sz="3200" b="1" kern="0" dirty="0">
              <a:solidFill>
                <a:srgbClr val="000000"/>
              </a:solidFill>
              <a:cs typeface="微软雅黑" panose="020B0503020204020204" charset="-122"/>
              <a:sym typeface="+mn-ea"/>
            </a:endParaRPr>
          </a:p>
        </p:txBody>
      </p:sp>
      <p:sp>
        <p:nvSpPr>
          <p:cNvPr id="61" name="文本框 60"/>
          <p:cNvSpPr txBox="1"/>
          <p:nvPr/>
        </p:nvSpPr>
        <p:spPr>
          <a:xfrm>
            <a:off x="551384" y="836712"/>
            <a:ext cx="10411081" cy="2120068"/>
          </a:xfrm>
          <a:prstGeom prst="rect">
            <a:avLst/>
          </a:prstGeom>
          <a:noFill/>
        </p:spPr>
        <p:txBody>
          <a:bodyPr wrap="square" rtlCol="0">
            <a:spAutoFit/>
          </a:bodyPr>
          <a:lstStyle/>
          <a:p>
            <a:pPr marL="285750" marR="0" indent="-285750" algn="just">
              <a:lnSpc>
                <a:spcPct val="150000"/>
              </a:lnSpc>
              <a:spcBef>
                <a:spcPts val="0"/>
              </a:spcBef>
              <a:spcAft>
                <a:spcPts val="0"/>
              </a:spcAft>
              <a:buFont typeface="Wingdings" panose="05000000000000000000" pitchFamily="2" charset="2"/>
              <a:buChar char="Ø"/>
            </a:pPr>
            <a:r>
              <a:rPr lang="en-US" altLang="zh-CN" sz="1800" kern="800" dirty="0">
                <a:effectLst/>
                <a:latin typeface="Times New Roman" panose="02020603050405020304" pitchFamily="18" charset="0"/>
                <a:ea typeface="宋体" panose="02010600030101010101" pitchFamily="2" charset="-122"/>
              </a:rPr>
              <a:t>This algorithm can effectively suppress the jitter between adjacent microwaves and improve the amplitude and phase stability (RMS) </a:t>
            </a:r>
            <a:r>
              <a:rPr lang="en-US" altLang="zh-CN" sz="1800" b="1" kern="800" dirty="0">
                <a:effectLst/>
                <a:latin typeface="Times New Roman" panose="02020603050405020304" pitchFamily="18" charset="0"/>
                <a:ea typeface="宋体" panose="02010600030101010101" pitchFamily="2" charset="-122"/>
              </a:rPr>
              <a:t>from 0.11%/0.2</a:t>
            </a:r>
            <a:r>
              <a:rPr lang="en-US" altLang="zh-CN" sz="1800" b="1" kern="800" dirty="0">
                <a:effectLst/>
                <a:latin typeface="宋体" panose="02010600030101010101" pitchFamily="2" charset="-122"/>
                <a:ea typeface="宋体" panose="02010600030101010101" pitchFamily="2" charset="-122"/>
              </a:rPr>
              <a:t>°</a:t>
            </a:r>
            <a:r>
              <a:rPr lang="en-US" altLang="zh-CN" sz="1800" b="1" kern="800" dirty="0">
                <a:effectLst/>
                <a:latin typeface="Times New Roman" panose="02020603050405020304" pitchFamily="18" charset="0"/>
                <a:ea typeface="宋体" panose="02010600030101010101" pitchFamily="2" charset="-122"/>
              </a:rPr>
              <a:t>to  0.1%/0.05</a:t>
            </a:r>
            <a:r>
              <a:rPr lang="en-US" altLang="zh-CN" sz="1800" b="1" kern="800" dirty="0">
                <a:effectLst/>
                <a:latin typeface="宋体" panose="02010600030101010101" pitchFamily="2" charset="-122"/>
                <a:ea typeface="宋体" panose="02010600030101010101" pitchFamily="2" charset="-122"/>
              </a:rPr>
              <a:t>°</a:t>
            </a:r>
            <a:r>
              <a:rPr lang="en-US" altLang="zh-CN" sz="1800" b="1" kern="800" dirty="0">
                <a:effectLst/>
                <a:latin typeface="Times New Roman" panose="02020603050405020304" pitchFamily="18" charset="0"/>
                <a:ea typeface="宋体" panose="02010600030101010101" pitchFamily="2" charset="-122"/>
              </a:rPr>
              <a:t>.</a:t>
            </a:r>
          </a:p>
          <a:p>
            <a:pPr marL="285750" indent="-285750" algn="just">
              <a:lnSpc>
                <a:spcPct val="150000"/>
              </a:lnSpc>
              <a:buFont typeface="Wingdings" panose="05000000000000000000" pitchFamily="2" charset="2"/>
              <a:buChar char="Ø"/>
            </a:pPr>
            <a:r>
              <a:rPr lang="en-US" altLang="zh-CN" sz="1800" kern="800" dirty="0">
                <a:effectLst/>
                <a:latin typeface="Times New Roman" panose="02020603050405020304" pitchFamily="18" charset="0"/>
                <a:ea typeface="宋体" panose="02010600030101010101" pitchFamily="2" charset="-122"/>
              </a:rPr>
              <a:t> It can be seen from the figure that the phase layered jitter phenomenon of microwaves is significantly stronger than the amplitude layered jitter. Therefore, the improvement of microwave phase stability by the algorithm is far better than the improvement of microwave amplitude stability.</a:t>
            </a:r>
            <a:endParaRPr lang="en-US" altLang="zh-CN" sz="1800" kern="100" dirty="0">
              <a:effectLst/>
              <a:latin typeface="Times New Roman" panose="02020603050405020304" pitchFamily="18" charset="0"/>
              <a:ea typeface="宋体" panose="02010600030101010101" pitchFamily="2" charset="-122"/>
            </a:endParaRPr>
          </a:p>
        </p:txBody>
      </p:sp>
      <p:pic>
        <p:nvPicPr>
          <p:cNvPr id="5" name="图片 4">
            <a:extLst>
              <a:ext uri="{FF2B5EF4-FFF2-40B4-BE49-F238E27FC236}">
                <a16:creationId xmlns:a16="http://schemas.microsoft.com/office/drawing/2014/main" id="{3F914397-A656-4A80-9776-A339CC7E78F5}"/>
              </a:ext>
            </a:extLst>
          </p:cNvPr>
          <p:cNvPicPr>
            <a:picLocks noChangeAspect="1"/>
          </p:cNvPicPr>
          <p:nvPr/>
        </p:nvPicPr>
        <p:blipFill>
          <a:blip r:embed="rId3"/>
          <a:srcRect l="959" t="5078" r="1916" b="6008"/>
          <a:stretch>
            <a:fillRect/>
          </a:stretch>
        </p:blipFill>
        <p:spPr>
          <a:xfrm>
            <a:off x="623928" y="3179893"/>
            <a:ext cx="10978174" cy="3384376"/>
          </a:xfrm>
          <a:prstGeom prst="rect">
            <a:avLst/>
          </a:prstGeom>
          <a:ln>
            <a:noFill/>
          </a:ln>
        </p:spPr>
      </p:pic>
      <p:sp>
        <p:nvSpPr>
          <p:cNvPr id="2" name="矩形 1">
            <a:extLst>
              <a:ext uri="{FF2B5EF4-FFF2-40B4-BE49-F238E27FC236}">
                <a16:creationId xmlns:a16="http://schemas.microsoft.com/office/drawing/2014/main" id="{8488BD63-A4F7-4EA4-AFEA-24D5936B0910}"/>
              </a:ext>
            </a:extLst>
          </p:cNvPr>
          <p:cNvSpPr/>
          <p:nvPr/>
        </p:nvSpPr>
        <p:spPr>
          <a:xfrm>
            <a:off x="3431704" y="5229200"/>
            <a:ext cx="15121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52F7B6D-A67C-4C7D-B363-B378356B8E51}"/>
              </a:ext>
            </a:extLst>
          </p:cNvPr>
          <p:cNvSpPr/>
          <p:nvPr/>
        </p:nvSpPr>
        <p:spPr>
          <a:xfrm>
            <a:off x="3575720" y="3717032"/>
            <a:ext cx="151216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 16">
            <a:extLst>
              <a:ext uri="{FF2B5EF4-FFF2-40B4-BE49-F238E27FC236}">
                <a16:creationId xmlns:a16="http://schemas.microsoft.com/office/drawing/2014/main" id="{12965C67-86AC-4FC2-A72B-45BC83A9C298}"/>
              </a:ext>
            </a:extLst>
          </p:cNvPr>
          <p:cNvGrpSpPr/>
          <p:nvPr/>
        </p:nvGrpSpPr>
        <p:grpSpPr>
          <a:xfrm>
            <a:off x="345227" y="164410"/>
            <a:ext cx="11524147" cy="608323"/>
            <a:chOff x="258920" y="123307"/>
            <a:chExt cx="8643110" cy="456242"/>
          </a:xfrm>
        </p:grpSpPr>
        <p:cxnSp>
          <p:nvCxnSpPr>
            <p:cNvPr id="9" name="直线连接符 7">
              <a:extLst>
                <a:ext uri="{FF2B5EF4-FFF2-40B4-BE49-F238E27FC236}">
                  <a16:creationId xmlns:a16="http://schemas.microsoft.com/office/drawing/2014/main" id="{89A59978-D804-474D-AC4F-8C19AD984AC4}"/>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10" name="文本框 9">
              <a:extLst>
                <a:ext uri="{FF2B5EF4-FFF2-40B4-BE49-F238E27FC236}">
                  <a16:creationId xmlns:a16="http://schemas.microsoft.com/office/drawing/2014/main" id="{A9BC717E-59C9-4330-9504-59340F65C73A}"/>
                </a:ext>
              </a:extLst>
            </p:cNvPr>
            <p:cNvSpPr txBox="1"/>
            <p:nvPr/>
          </p:nvSpPr>
          <p:spPr>
            <a:xfrm>
              <a:off x="431537" y="123307"/>
              <a:ext cx="3976088"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3.2 Experimental verification</a:t>
              </a:r>
            </a:p>
          </p:txBody>
        </p:sp>
        <p:sp>
          <p:nvSpPr>
            <p:cNvPr id="11" name="燕尾形 10">
              <a:extLst>
                <a:ext uri="{FF2B5EF4-FFF2-40B4-BE49-F238E27FC236}">
                  <a16:creationId xmlns:a16="http://schemas.microsoft.com/office/drawing/2014/main" id="{E4B93900-0E31-481C-A03C-068556D7D612}"/>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13" name="图片 12">
            <a:extLst>
              <a:ext uri="{FF2B5EF4-FFF2-40B4-BE49-F238E27FC236}">
                <a16:creationId xmlns:a16="http://schemas.microsoft.com/office/drawing/2014/main" id="{9A9154F9-44B8-4109-A943-0ECF04E6C7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14" name="灯片编号占位符 3">
            <a:extLst>
              <a:ext uri="{FF2B5EF4-FFF2-40B4-BE49-F238E27FC236}">
                <a16:creationId xmlns:a16="http://schemas.microsoft.com/office/drawing/2014/main" id="{B3EE5A16-2C55-46CD-9439-AB165DF34EDA}"/>
              </a:ext>
            </a:extLst>
          </p:cNvPr>
          <p:cNvSpPr>
            <a:spLocks noGrp="1"/>
          </p:cNvSpPr>
          <p:nvPr>
            <p:ph type="sldNum" sz="quarter" idx="12"/>
          </p:nvPr>
        </p:nvSpPr>
        <p:spPr>
          <a:xfrm>
            <a:off x="8610600" y="6356350"/>
            <a:ext cx="2743200" cy="365125"/>
          </a:xfrm>
        </p:spPr>
        <p:txBody>
          <a:bodyPr/>
          <a:lstStyle/>
          <a:p>
            <a:fld id="{0C913308-F349-4B6D-A68A-DD1791B4A57B}" type="slidenum">
              <a:rPr lang="zh-CN" altLang="en-US" smtClean="0"/>
              <a:t>8</a:t>
            </a:fld>
            <a:endParaRPr lang="zh-CN" altLang="en-US" dirty="0"/>
          </a:p>
        </p:txBody>
      </p:sp>
    </p:spTree>
    <p:extLst>
      <p:ext uri="{BB962C8B-B14F-4D97-AF65-F5344CB8AC3E}">
        <p14:creationId xmlns:p14="http://schemas.microsoft.com/office/powerpoint/2010/main" val="275133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nvSpPr>
        <p:spPr>
          <a:xfrm>
            <a:off x="1524000" y="230639"/>
            <a:ext cx="9144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defRPr>
            </a:lvl1pPr>
          </a:lstStyle>
          <a:p>
            <a:r>
              <a:rPr lang="en-US" altLang="zh-CN" sz="3200" b="1" kern="0" dirty="0">
                <a:solidFill>
                  <a:srgbClr val="000000"/>
                </a:solidFill>
                <a:cs typeface="微软雅黑" panose="020B0503020204020204" charset="-122"/>
                <a:sym typeface="+mn-ea"/>
              </a:rPr>
              <a:t> </a:t>
            </a:r>
          </a:p>
        </p:txBody>
      </p:sp>
      <p:sp>
        <p:nvSpPr>
          <p:cNvPr id="61" name="文本框 60"/>
          <p:cNvSpPr txBox="1"/>
          <p:nvPr/>
        </p:nvSpPr>
        <p:spPr>
          <a:xfrm>
            <a:off x="479376" y="1268760"/>
            <a:ext cx="11305256" cy="3268652"/>
          </a:xfrm>
          <a:prstGeom prst="rect">
            <a:avLst/>
          </a:prstGeom>
          <a:noFill/>
        </p:spPr>
        <p:txBody>
          <a:bodyPr wrap="square" rtlCol="0">
            <a:spAutoFit/>
          </a:bodyPr>
          <a:lstStyle/>
          <a:p>
            <a:pPr marL="342900" indent="-342900" algn="just">
              <a:lnSpc>
                <a:spcPct val="150000"/>
              </a:lnSpc>
              <a:buFont typeface="+mj-lt"/>
              <a:buAutoNum type="arabicPeriod"/>
            </a:pPr>
            <a:r>
              <a:rPr lang="en-US" altLang="zh-CN" sz="2000" kern="800" dirty="0">
                <a:effectLst/>
                <a:latin typeface="Times New Roman" panose="02020603050405020304" pitchFamily="18" charset="0"/>
                <a:ea typeface="宋体" panose="02010600030101010101" pitchFamily="2" charset="-122"/>
              </a:rPr>
              <a:t>We propose an </a:t>
            </a:r>
            <a:r>
              <a:rPr lang="en-US" altLang="zh-CN" sz="2000" b="1" kern="800" dirty="0">
                <a:effectLst/>
                <a:latin typeface="Times New Roman" panose="02020603050405020304" pitchFamily="18" charset="0"/>
                <a:ea typeface="宋体" panose="02010600030101010101" pitchFamily="2" charset="-122"/>
              </a:rPr>
              <a:t>intra-pulse feedforward algorithm </a:t>
            </a:r>
            <a:r>
              <a:rPr lang="en-US" altLang="zh-CN" sz="2000" kern="800" dirty="0">
                <a:effectLst/>
                <a:latin typeface="Times New Roman" panose="02020603050405020304" pitchFamily="18" charset="0"/>
                <a:ea typeface="宋体" panose="02010600030101010101" pitchFamily="2" charset="-122"/>
              </a:rPr>
              <a:t>based on klystron small-scale linear and amplitude phase jump model.</a:t>
            </a:r>
          </a:p>
          <a:p>
            <a:pPr marL="342900" indent="-342900" algn="just">
              <a:lnSpc>
                <a:spcPct val="150000"/>
              </a:lnSpc>
              <a:buFont typeface="+mj-lt"/>
              <a:buAutoNum type="arabicPeriod"/>
            </a:pPr>
            <a:r>
              <a:rPr lang="en-US" altLang="zh-CN" sz="2000" kern="100" dirty="0">
                <a:effectLst/>
                <a:latin typeface="Times New Roman" panose="02020603050405020304" pitchFamily="18" charset="0"/>
                <a:ea typeface="宋体" panose="02010600030101010101" pitchFamily="2" charset="-122"/>
              </a:rPr>
              <a:t>We developed user-level </a:t>
            </a:r>
            <a:r>
              <a:rPr lang="en-US" altLang="zh-CN" sz="2000" b="1" kern="100" dirty="0">
                <a:effectLst/>
                <a:latin typeface="Times New Roman" panose="02020603050405020304" pitchFamily="18" charset="0"/>
                <a:ea typeface="宋体" panose="02010600030101010101" pitchFamily="2" charset="-122"/>
              </a:rPr>
              <a:t>automation software </a:t>
            </a:r>
            <a:r>
              <a:rPr lang="en-US" altLang="zh-CN" sz="2000" kern="100" dirty="0">
                <a:effectLst/>
                <a:latin typeface="Times New Roman" panose="02020603050405020304" pitchFamily="18" charset="0"/>
                <a:ea typeface="宋体" panose="02010600030101010101" pitchFamily="2" charset="-122"/>
              </a:rPr>
              <a:t>that enables our feedforward </a:t>
            </a:r>
            <a:r>
              <a:rPr lang="en-US" altLang="zh-CN" sz="2000" kern="800" dirty="0">
                <a:effectLst/>
                <a:latin typeface="Times New Roman" panose="02020603050405020304" pitchFamily="18" charset="0"/>
                <a:ea typeface="宋体" panose="02010600030101010101" pitchFamily="2" charset="-122"/>
              </a:rPr>
              <a:t>algorithm</a:t>
            </a:r>
            <a:r>
              <a:rPr lang="en-US" altLang="zh-CN" sz="2000" kern="100" dirty="0">
                <a:effectLst/>
                <a:latin typeface="Times New Roman" panose="02020603050405020304" pitchFamily="18" charset="0"/>
                <a:ea typeface="宋体" panose="02010600030101010101" pitchFamily="2" charset="-122"/>
              </a:rPr>
              <a:t>.</a:t>
            </a:r>
          </a:p>
          <a:p>
            <a:pPr marL="342900" indent="-342900" algn="just">
              <a:lnSpc>
                <a:spcPct val="150000"/>
              </a:lnSpc>
              <a:buFont typeface="+mj-lt"/>
              <a:buAutoNum type="arabicPeriod"/>
            </a:pPr>
            <a:r>
              <a:rPr lang="en-US" altLang="zh-CN" sz="2000" b="1" kern="100" dirty="0">
                <a:latin typeface="Times New Roman" panose="02020603050405020304" pitchFamily="18" charset="0"/>
                <a:ea typeface="宋体" panose="02010600030101010101" pitchFamily="2" charset="-122"/>
              </a:rPr>
              <a:t>V</a:t>
            </a:r>
            <a:r>
              <a:rPr lang="en-US" altLang="zh-CN" sz="2000" b="1" kern="100" dirty="0">
                <a:effectLst/>
                <a:latin typeface="Times New Roman" panose="02020603050405020304" pitchFamily="18" charset="0"/>
                <a:ea typeface="宋体" panose="02010600030101010101" pitchFamily="2" charset="-122"/>
              </a:rPr>
              <a:t>erification </a:t>
            </a:r>
            <a:r>
              <a:rPr lang="en-US" altLang="zh-CN" sz="2000" kern="100" dirty="0">
                <a:effectLst/>
                <a:latin typeface="Times New Roman" panose="02020603050405020304" pitchFamily="18" charset="0"/>
                <a:ea typeface="宋体" panose="02010600030101010101" pitchFamily="2" charset="-122"/>
              </a:rPr>
              <a:t>was carried out based on DCLS. The results show that our algorithm can effectively suppress the jitter between adjacent microwaves.</a:t>
            </a:r>
          </a:p>
          <a:p>
            <a:pPr marL="342900" indent="-342900" algn="just">
              <a:lnSpc>
                <a:spcPct val="150000"/>
              </a:lnSpc>
              <a:buFont typeface="+mj-lt"/>
              <a:buAutoNum type="arabicPeriod"/>
            </a:pPr>
            <a:r>
              <a:rPr lang="en-US" altLang="zh-CN" sz="2000" kern="100" dirty="0">
                <a:effectLst/>
                <a:latin typeface="Times New Roman" panose="02020603050405020304" pitchFamily="18" charset="0"/>
                <a:ea typeface="宋体" panose="02010600030101010101" pitchFamily="2" charset="-122"/>
              </a:rPr>
              <a:t>In the future, we will further accumulate theoretical and practical experience for the Shenzhen medium-energy high repetition rate X-ray free electron laser (S3FEL) device.</a:t>
            </a:r>
          </a:p>
        </p:txBody>
      </p:sp>
      <p:grpSp>
        <p:nvGrpSpPr>
          <p:cNvPr id="4" name="组 16">
            <a:extLst>
              <a:ext uri="{FF2B5EF4-FFF2-40B4-BE49-F238E27FC236}">
                <a16:creationId xmlns:a16="http://schemas.microsoft.com/office/drawing/2014/main" id="{E792DD71-FFBE-49B7-B7A2-C389698CCAF9}"/>
              </a:ext>
            </a:extLst>
          </p:cNvPr>
          <p:cNvGrpSpPr/>
          <p:nvPr/>
        </p:nvGrpSpPr>
        <p:grpSpPr>
          <a:xfrm>
            <a:off x="345227" y="164410"/>
            <a:ext cx="11524147" cy="608323"/>
            <a:chOff x="258920" y="123307"/>
            <a:chExt cx="8643110" cy="456242"/>
          </a:xfrm>
        </p:grpSpPr>
        <p:cxnSp>
          <p:nvCxnSpPr>
            <p:cNvPr id="5" name="直线连接符 7">
              <a:extLst>
                <a:ext uri="{FF2B5EF4-FFF2-40B4-BE49-F238E27FC236}">
                  <a16:creationId xmlns:a16="http://schemas.microsoft.com/office/drawing/2014/main" id="{57769D1F-700C-4B2E-B332-90C0A1803D00}"/>
                </a:ext>
              </a:extLst>
            </p:cNvPr>
            <p:cNvCxnSpPr/>
            <p:nvPr/>
          </p:nvCxnSpPr>
          <p:spPr>
            <a:xfrm>
              <a:off x="283583" y="579549"/>
              <a:ext cx="8618447" cy="0"/>
            </a:xfrm>
            <a:prstGeom prst="line">
              <a:avLst/>
            </a:prstGeom>
            <a:ln w="3175" cmpd="sng">
              <a:solidFill>
                <a:srgbClr val="005A9E"/>
              </a:solidFill>
            </a:ln>
            <a:effectLst/>
          </p:spPr>
          <p:style>
            <a:lnRef idx="2">
              <a:schemeClr val="accent1"/>
            </a:lnRef>
            <a:fillRef idx="0">
              <a:schemeClr val="accent1"/>
            </a:fillRef>
            <a:effectRef idx="1">
              <a:schemeClr val="accent1"/>
            </a:effectRef>
            <a:fontRef idx="minor">
              <a:schemeClr val="tx1"/>
            </a:fontRef>
          </p:style>
        </p:cxnSp>
        <p:sp>
          <p:nvSpPr>
            <p:cNvPr id="6" name="文本框 5">
              <a:extLst>
                <a:ext uri="{FF2B5EF4-FFF2-40B4-BE49-F238E27FC236}">
                  <a16:creationId xmlns:a16="http://schemas.microsoft.com/office/drawing/2014/main" id="{A5691C6F-370C-4D01-A157-58AB4F40CF2D}"/>
                </a:ext>
              </a:extLst>
            </p:cNvPr>
            <p:cNvSpPr txBox="1"/>
            <p:nvPr/>
          </p:nvSpPr>
          <p:spPr>
            <a:xfrm>
              <a:off x="431537" y="123307"/>
              <a:ext cx="4064286" cy="438581"/>
            </a:xfrm>
            <a:prstGeom prst="rect">
              <a:avLst/>
            </a:prstGeom>
            <a:noFill/>
          </p:spPr>
          <p:txBody>
            <a:bodyPr wrap="none" rtlCol="0">
              <a:spAutoFit/>
            </a:bodyPr>
            <a:lstStyle/>
            <a:p>
              <a:pPr lvl="0" eaLnBrk="1" hangingPunct="1">
                <a:defRPr/>
              </a:pPr>
              <a:r>
                <a:rPr lang="en-US" altLang="zh-CN"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4 Conclusion and future work</a:t>
              </a:r>
              <a:endParaRPr lang="zh-CN" alt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燕尾形 10">
              <a:extLst>
                <a:ext uri="{FF2B5EF4-FFF2-40B4-BE49-F238E27FC236}">
                  <a16:creationId xmlns:a16="http://schemas.microsoft.com/office/drawing/2014/main" id="{D03F352C-D087-4F8B-8B47-AC4621088C4E}"/>
                </a:ext>
              </a:extLst>
            </p:cNvPr>
            <p:cNvSpPr/>
            <p:nvPr/>
          </p:nvSpPr>
          <p:spPr>
            <a:xfrm>
              <a:off x="258920" y="221953"/>
              <a:ext cx="209605" cy="234286"/>
            </a:xfrm>
            <a:prstGeom prst="chevron">
              <a:avLst/>
            </a:prstGeom>
            <a:solidFill>
              <a:srgbClr val="005A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eaLnBrk="1" fontAlgn="auto" hangingPunct="1">
                <a:spcBef>
                  <a:spcPts val="0"/>
                </a:spcBef>
                <a:spcAft>
                  <a:spcPts val="0"/>
                </a:spcAft>
              </a:pPr>
              <a:endParaRPr kumimoji="1" lang="zh-CN" altLang="en-US" sz="2400">
                <a:solidFill>
                  <a:prstClr val="black"/>
                </a:solidFill>
                <a:latin typeface="Calibri"/>
                <a:ea typeface="宋体" panose="02010600030101010101" pitchFamily="2" charset="-122"/>
              </a:endParaRPr>
            </a:p>
          </p:txBody>
        </p:sp>
      </p:grpSp>
      <p:pic>
        <p:nvPicPr>
          <p:cNvPr id="8" name="图片 7">
            <a:extLst>
              <a:ext uri="{FF2B5EF4-FFF2-40B4-BE49-F238E27FC236}">
                <a16:creationId xmlns:a16="http://schemas.microsoft.com/office/drawing/2014/main" id="{D34F44C4-D4FC-42F9-A280-E3620BE7E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834" y="169779"/>
            <a:ext cx="3196540" cy="602954"/>
          </a:xfrm>
          <a:prstGeom prst="rect">
            <a:avLst/>
          </a:prstGeom>
        </p:spPr>
      </p:pic>
      <p:sp>
        <p:nvSpPr>
          <p:cNvPr id="9" name="灯片编号占位符 3">
            <a:extLst>
              <a:ext uri="{FF2B5EF4-FFF2-40B4-BE49-F238E27FC236}">
                <a16:creationId xmlns:a16="http://schemas.microsoft.com/office/drawing/2014/main" id="{357A3845-6AEA-42E5-809E-2CCE13A9FB5B}"/>
              </a:ext>
            </a:extLst>
          </p:cNvPr>
          <p:cNvSpPr>
            <a:spLocks noGrp="1"/>
          </p:cNvSpPr>
          <p:nvPr>
            <p:ph type="sldNum" sz="quarter" idx="12"/>
          </p:nvPr>
        </p:nvSpPr>
        <p:spPr>
          <a:xfrm>
            <a:off x="8610600" y="6356350"/>
            <a:ext cx="2743200" cy="365125"/>
          </a:xfrm>
        </p:spPr>
        <p:txBody>
          <a:bodyPr/>
          <a:lstStyle/>
          <a:p>
            <a:fld id="{0C913308-F349-4B6D-A68A-DD1791B4A57B}" type="slidenum">
              <a:rPr lang="zh-CN" altLang="en-US" smtClean="0"/>
              <a:t>9</a:t>
            </a:fld>
            <a:endParaRPr lang="zh-CN" altLang="en-US" dirty="0"/>
          </a:p>
        </p:txBody>
      </p:sp>
    </p:spTree>
    <p:extLst>
      <p:ext uri="{BB962C8B-B14F-4D97-AF65-F5344CB8AC3E}">
        <p14:creationId xmlns:p14="http://schemas.microsoft.com/office/powerpoint/2010/main" val="2638965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IzZTkyOTRiMWM1Zjk3YzEwNzE2MmY3YzhhZmE0ODgifQ=="/>
  <p:tag name="KSO_WPP_MARK_KEY" val="ca4b0ca9-a915-4c73-b257-33e18e94495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10386</TotalTime>
  <Words>1090</Words>
  <Application>Microsoft Office PowerPoint</Application>
  <PresentationFormat>宽屏</PresentationFormat>
  <Paragraphs>100</Paragraphs>
  <Slides>10</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-apple-system</vt:lpstr>
      <vt:lpstr>等线</vt:lpstr>
      <vt:lpstr>黑体</vt:lpstr>
      <vt:lpstr>宋体</vt:lpstr>
      <vt:lpstr>微软雅黑</vt:lpstr>
      <vt:lpstr>Arial</vt:lpstr>
      <vt:lpstr>Calibri</vt:lpstr>
      <vt:lpstr>Calibri Light</vt:lpstr>
      <vt:lpstr>Cambria Math</vt:lpstr>
      <vt:lpstr>Times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win7</dc:creator>
  <cp:lastModifiedBy>佳伟 韩</cp:lastModifiedBy>
  <cp:revision>1158</cp:revision>
  <dcterms:created xsi:type="dcterms:W3CDTF">2019-05-19T12:27:00Z</dcterms:created>
  <dcterms:modified xsi:type="dcterms:W3CDTF">2023-10-23T14:02:44Z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2052-11.1.0.12650</vt:lpwstr>
  </property>
  <property fmtid="{D5CDD505-2E9C-101B-9397-08002B2CF9AE}" pid="3" name="ICV">
    <vt:lpwstr>420232BDFA864421AD85121E004C42B9</vt:lpwstr>
  </property>
</Properties>
</file>