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67" r:id="rId3"/>
    <p:sldId id="799" r:id="rId4"/>
    <p:sldId id="279" r:id="rId5"/>
    <p:sldId id="787" r:id="rId6"/>
    <p:sldId id="788" r:id="rId7"/>
    <p:sldId id="789" r:id="rId8"/>
    <p:sldId id="260" r:id="rId9"/>
    <p:sldId id="792" r:id="rId10"/>
    <p:sldId id="281" r:id="rId11"/>
    <p:sldId id="567" r:id="rId12"/>
    <p:sldId id="795" r:id="rId13"/>
    <p:sldId id="285" r:id="rId14"/>
    <p:sldId id="797" r:id="rId15"/>
    <p:sldId id="796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11E"/>
    <a:srgbClr val="00AEE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4672" autoAdjust="0"/>
  </p:normalViewPr>
  <p:slideViewPr>
    <p:cSldViewPr showGuides="1">
      <p:cViewPr varScale="1">
        <p:scale>
          <a:sx n="108" d="100"/>
          <a:sy n="108" d="100"/>
        </p:scale>
        <p:origin x="480" y="10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24.10.2023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24.10.2023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12+3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64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8" name="Grafik 7" descr="Logo Helmholtz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95287" y="6258631"/>
            <a:ext cx="1188244" cy="161813"/>
          </a:xfrm>
          <a:prstGeom prst="rect">
            <a:avLst/>
          </a:prstGeom>
        </p:spPr>
      </p:pic>
      <p:pic>
        <p:nvPicPr>
          <p:cNvPr id="7" name="Grafik 6" descr="Logo DESY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2" y="1"/>
            <a:ext cx="12191997" cy="342900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1" name="Grafik 10" descr="Logo Helmholtz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95287" y="6258631"/>
            <a:ext cx="1188244" cy="161813"/>
          </a:xfrm>
          <a:prstGeom prst="rect">
            <a:avLst/>
          </a:prstGeom>
        </p:spPr>
      </p:pic>
      <p:pic>
        <p:nvPicPr>
          <p:cNvPr id="8" name="Grafik 7" descr="Logo DESY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wh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2839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7988" y="1406427"/>
            <a:ext cx="5616575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6167439" y="1406427"/>
            <a:ext cx="5616574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0299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3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7989" y="1406427"/>
            <a:ext cx="3708400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4259263" y="1406427"/>
            <a:ext cx="3673475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 bwMode="auto">
          <a:xfrm>
            <a:off x="8075612" y="1406427"/>
            <a:ext cx="3708399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293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6167437" y="1449389"/>
            <a:ext cx="5616576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6167438" y="4005263"/>
            <a:ext cx="5616576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8683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5616575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18"/>
          </p:nvPr>
        </p:nvSpPr>
        <p:spPr bwMode="auto">
          <a:xfrm>
            <a:off x="6167438" y="1449388"/>
            <a:ext cx="5616574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9"/>
          </p:nvPr>
        </p:nvSpPr>
        <p:spPr bwMode="auto">
          <a:xfrm>
            <a:off x="6167438" y="4005263"/>
            <a:ext cx="5616574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662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8075611" y="1449389"/>
            <a:ext cx="3708401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8075612" y="4005263"/>
            <a:ext cx="3708401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4291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Object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8" y="1406427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8" y="3963533"/>
            <a:ext cx="752475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/>
          </p:nvPr>
        </p:nvSpPr>
        <p:spPr bwMode="auto">
          <a:xfrm>
            <a:off x="8075612" y="1449388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/>
          </p:nvPr>
        </p:nvSpPr>
        <p:spPr bwMode="auto">
          <a:xfrm>
            <a:off x="8075612" y="4005263"/>
            <a:ext cx="3708399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951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407989" y="1406427"/>
            <a:ext cx="370840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407989" y="3963533"/>
            <a:ext cx="3708400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259262" y="1449389"/>
            <a:ext cx="3673475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4259263" y="4005263"/>
            <a:ext cx="3673475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 bwMode="auto">
          <a:xfrm>
            <a:off x="8075613" y="1449389"/>
            <a:ext cx="3708400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 bwMode="auto">
          <a:xfrm>
            <a:off x="8075614" y="4005263"/>
            <a:ext cx="3708400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020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11376024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2217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5616574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 bwMode="auto">
          <a:xfrm>
            <a:off x="6167437" y="1449389"/>
            <a:ext cx="5616575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4950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Pictures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07989" y="1449389"/>
            <a:ext cx="3708399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 bwMode="auto">
          <a:xfrm>
            <a:off x="4259263" y="1449389"/>
            <a:ext cx="7524749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7463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Unterüberschrift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7101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9579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de-DE" b="1"/>
              <a:t>Kontakt</a:t>
            </a:r>
            <a:endParaRPr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de-DE"/>
              <a:t>Deutsches Elektronen-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de-DE"/>
              <a:t>Synchrotron DESY</a:t>
            </a:r>
            <a:endParaRPr/>
          </a:p>
          <a:p>
            <a:pPr>
              <a:lnSpc>
                <a:spcPct val="120000"/>
              </a:lnSpc>
              <a:defRPr/>
            </a:pPr>
            <a:endParaRPr lang="de-DE"/>
          </a:p>
          <a:p>
            <a:pPr>
              <a:lnSpc>
                <a:spcPct val="120000"/>
              </a:lnSpc>
              <a:defRPr/>
            </a:pPr>
            <a:r>
              <a:rPr lang="de-DE"/>
              <a:t>www.desy.de</a:t>
            </a:r>
            <a:endParaRPr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0"/>
          </p:nvPr>
        </p:nvSpPr>
        <p:spPr bwMode="auto"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769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DESY lab talk | Julien Branlard, 23.10.2023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Edit title master format by clicking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Edit style sheets of the text master</a:t>
            </a:r>
            <a:endParaRPr/>
          </a:p>
          <a:p>
            <a:pPr lvl="1">
              <a:defRPr/>
            </a:pPr>
            <a:r>
              <a:rPr lang="de-DE"/>
              <a:t>Second level</a:t>
            </a:r>
            <a:endParaRPr/>
          </a:p>
          <a:p>
            <a:pPr lvl="2">
              <a:defRPr/>
            </a:pPr>
            <a:r>
              <a:rPr lang="de-DE"/>
              <a:t>Third level</a:t>
            </a:r>
            <a:endParaRPr/>
          </a:p>
          <a:p>
            <a:pPr lvl="3">
              <a:defRPr/>
            </a:pPr>
            <a:r>
              <a:rPr lang="de-DE"/>
              <a:t>Fourth level</a:t>
            </a:r>
            <a:endParaRPr/>
          </a:p>
          <a:p>
            <a:pPr lvl="4">
              <a:defRPr/>
            </a:pPr>
            <a:r>
              <a:rPr lang="de-DE"/>
              <a:t>Fifth level</a:t>
            </a:r>
            <a:endParaRPr lang="en-US"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>
              <a:defRPr/>
            </a:pPr>
            <a:r>
              <a:rPr lang="de-DE" b="1">
                <a:solidFill>
                  <a:schemeClr val="accent1"/>
                </a:solidFill>
              </a:rPr>
              <a:t>DESY</a:t>
            </a:r>
            <a:r>
              <a:rPr lang="de-DE" b="1">
                <a:solidFill>
                  <a:schemeClr val="accent2"/>
                </a:solidFill>
              </a:rPr>
              <a:t>.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| DESY lab talk | Julien Branlard, 23.10.2023</a:t>
            </a:r>
            <a:endParaRPr/>
          </a:p>
        </p:txBody>
      </p:sp>
      <p:sp>
        <p:nvSpPr>
          <p:cNvPr id="14" name="Textfeld 13"/>
          <p:cNvSpPr txBox="1"/>
          <p:nvPr userDrawn="1"/>
        </p:nvSpPr>
        <p:spPr bwMode="auto"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defRPr/>
            </a:pPr>
            <a:r>
              <a:rPr lang="de-DE" sz="1000" b="1"/>
              <a:t>Page</a:t>
            </a:r>
            <a:fld id="{0427E4B2-AC28-443E-BE04-5CD55098A90B}" type="slidenum">
              <a:rPr lang="de-DE" sz="1000" b="1"/>
              <a:t>‹#›</a:t>
            </a:fld>
            <a:endParaRPr lang="de-DE" sz="1000" b="1"/>
          </a:p>
        </p:txBody>
      </p:sp>
    </p:spTree>
    <p:extLst>
      <p:ext uri="{BB962C8B-B14F-4D97-AF65-F5344CB8AC3E}">
        <p14:creationId xmlns:p14="http://schemas.microsoft.com/office/powerpoint/2010/main" val="151932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tabLst>
          <a:tab pos="361950" algn="l"/>
        </a:tabLs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julien.branlard@desy.de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6.jpe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DESY lab talk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LLRF Workshop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Julien Branlard, for the LLRF team</a:t>
            </a:r>
          </a:p>
          <a:p>
            <a:r>
              <a:rPr lang="en-US" dirty="0"/>
              <a:t>23.10.2023</a:t>
            </a:r>
          </a:p>
          <a:p>
            <a:r>
              <a:rPr lang="en-US" dirty="0" err="1"/>
              <a:t>Gyeongju</a:t>
            </a:r>
            <a:r>
              <a:rPr lang="en-US" dirty="0"/>
              <a:t>, Republic of Korea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D9259-5C44-4D2F-9FC2-31A27239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3946000"/>
            <a:ext cx="5992646" cy="123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05E57-C828-49BF-B08A-02174DB6C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16" y="5661248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2E90EBB-08A0-4E4A-B1F6-5F6A99DF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53B0C-16C4-472F-B35A-E5194399E4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wave (CW) and Long Pulse (LP) R&amp;D at XFEL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121D5C-F37F-4CFB-8840-5EEF0473684D}"/>
              </a:ext>
            </a:extLst>
          </p:cNvPr>
          <p:cNvSpPr txBox="1">
            <a:spLocks/>
          </p:cNvSpPr>
          <p:nvPr/>
        </p:nvSpPr>
        <p:spPr>
          <a:xfrm>
            <a:off x="6170170" y="1401061"/>
            <a:ext cx="561657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>
              <a:hlinkClick r:id="" action="ppaction://noaction"/>
            </a:endParaRPr>
          </a:p>
          <a:p>
            <a:endParaRPr lang="en-US" sz="1000" dirty="0"/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FE5D8DBA-8558-4B2A-B11A-988C675CBB37}"/>
              </a:ext>
            </a:extLst>
          </p:cNvPr>
          <p:cNvSpPr txBox="1">
            <a:spLocks/>
          </p:cNvSpPr>
          <p:nvPr/>
        </p:nvSpPr>
        <p:spPr>
          <a:xfrm>
            <a:off x="611189" y="667377"/>
            <a:ext cx="10956924" cy="3792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C83741D-4F8D-4E04-89C2-1C6239CEE949}"/>
              </a:ext>
            </a:extLst>
          </p:cNvPr>
          <p:cNvSpPr txBox="1">
            <a:spLocks/>
          </p:cNvSpPr>
          <p:nvPr/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XFEL : can we increase the current 1.3 msec pulse to 2, 3 ms without changing the hardware ?</a:t>
            </a:r>
          </a:p>
          <a:p>
            <a:pPr lvl="1"/>
            <a:r>
              <a:rPr lang="en-US" dirty="0"/>
              <a:t>Pulse stretching (affects  read / write tables)</a:t>
            </a:r>
          </a:p>
          <a:p>
            <a:pPr lvl="1"/>
            <a:r>
              <a:rPr lang="en-US" dirty="0"/>
              <a:t>Affects diagnostics (detuning, performance computation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1"/>
            <a:r>
              <a:rPr lang="en-US" dirty="0"/>
              <a:t>Tests at XFEL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9F32-71C2-41B3-9CE4-F24D8C66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28" y="3323920"/>
            <a:ext cx="2592287" cy="1140504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Sept 2021 : longer beam time by </a:t>
            </a:r>
            <a:r>
              <a:rPr lang="en-US" sz="1200" b="1" dirty="0">
                <a:solidFill>
                  <a:schemeClr val="accent1"/>
                </a:solidFill>
              </a:rPr>
              <a:t>shortening fill time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chemeClr val="accent1"/>
                </a:solidFill>
              </a:rPr>
              <a:t>lowering </a:t>
            </a:r>
            <a:r>
              <a:rPr lang="en-US" sz="1200" b="1" i="1" dirty="0">
                <a:solidFill>
                  <a:schemeClr val="accent1"/>
                </a:solidFill>
              </a:rPr>
              <a:t>Q</a:t>
            </a:r>
            <a:r>
              <a:rPr lang="en-US" sz="1200" b="1" i="1" baseline="-25000" dirty="0">
                <a:solidFill>
                  <a:schemeClr val="accent1"/>
                </a:solidFill>
              </a:rPr>
              <a:t>L</a:t>
            </a:r>
            <a:r>
              <a:rPr lang="en-US" sz="1200" b="1" dirty="0">
                <a:solidFill>
                  <a:schemeClr val="accent1"/>
                </a:solidFill>
              </a:rPr>
              <a:t>  </a:t>
            </a:r>
            <a:r>
              <a:rPr lang="en-US" sz="1200" dirty="0"/>
              <a:t>(4.6e6 </a:t>
            </a:r>
            <a:r>
              <a:rPr lang="en-US" sz="1200" dirty="0">
                <a:sym typeface="Wingdings" panose="05000000000000000000" pitchFamily="2" charset="2"/>
              </a:rPr>
              <a:t> 2.5e6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>
              <a:hlinkClick r:id="" action="ppaction://noaction"/>
            </a:endParaRPr>
          </a:p>
          <a:p>
            <a:endParaRPr lang="en-US" sz="1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B4F1BA-6C41-4632-A037-87C872BD970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6" r="54077"/>
          <a:stretch/>
        </p:blipFill>
        <p:spPr>
          <a:xfrm>
            <a:off x="8075763" y="2911488"/>
            <a:ext cx="3918690" cy="170356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B37EF-0479-4C2C-94B1-9BB759BD3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>
          <a:xfrm>
            <a:off x="3185228" y="2972072"/>
            <a:ext cx="2195346" cy="149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D2D778-F35C-4E1B-A012-578FB202D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31" b="2030"/>
          <a:stretch/>
        </p:blipFill>
        <p:spPr>
          <a:xfrm>
            <a:off x="5663952" y="2959422"/>
            <a:ext cx="2281362" cy="149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4F1AEA-031E-4DF8-9FC4-AE34E4CBF818}"/>
              </a:ext>
            </a:extLst>
          </p:cNvPr>
          <p:cNvSpPr txBox="1"/>
          <p:nvPr/>
        </p:nvSpPr>
        <p:spPr>
          <a:xfrm>
            <a:off x="8728874" y="4017208"/>
            <a:ext cx="275703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A13   </a:t>
            </a:r>
            <a:r>
              <a:rPr lang="en-US" sz="1200" dirty="0"/>
              <a:t>665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1000 </a:t>
            </a:r>
            <a:r>
              <a:rPr lang="en-US" sz="1200" dirty="0" err="1"/>
              <a:t>usec</a:t>
            </a:r>
            <a:r>
              <a:rPr lang="en-US" sz="1200" dirty="0"/>
              <a:t> flat top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FCCC97-0D4B-41F2-87D7-2092E0F35938}"/>
              </a:ext>
            </a:extLst>
          </p:cNvPr>
          <p:cNvSpPr txBox="1">
            <a:spLocks/>
          </p:cNvSpPr>
          <p:nvPr/>
        </p:nvSpPr>
        <p:spPr>
          <a:xfrm>
            <a:off x="449996" y="5380438"/>
            <a:ext cx="2656447" cy="638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March 2022 : longer beam time by</a:t>
            </a:r>
            <a:r>
              <a:rPr lang="en-US" sz="1200" b="1" dirty="0">
                <a:solidFill>
                  <a:schemeClr val="accent1"/>
                </a:solidFill>
              </a:rPr>
              <a:t> using extended modulator pulse</a:t>
            </a:r>
            <a:endParaRPr lang="en-US" sz="1200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B42C0D1B-D43A-4904-8AF2-C595A2E8E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3" r="53966"/>
          <a:stretch/>
        </p:blipFill>
        <p:spPr>
          <a:xfrm>
            <a:off x="8075763" y="4765751"/>
            <a:ext cx="3943954" cy="154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A17911-35DD-4560-B951-32C7C3F040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5"/>
          <a:stretch/>
        </p:blipFill>
        <p:spPr>
          <a:xfrm>
            <a:off x="3359697" y="4877061"/>
            <a:ext cx="2044940" cy="1362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207A1B-F62F-4314-84A8-12AABD3D763A}"/>
              </a:ext>
            </a:extLst>
          </p:cNvPr>
          <p:cNvSpPr txBox="1"/>
          <p:nvPr/>
        </p:nvSpPr>
        <p:spPr>
          <a:xfrm>
            <a:off x="8798039" y="5699173"/>
            <a:ext cx="217078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A10  </a:t>
            </a:r>
            <a:r>
              <a:rPr lang="en-US" sz="1200" dirty="0"/>
              <a:t>665 </a:t>
            </a:r>
            <a:r>
              <a:rPr lang="en-US" sz="1200" dirty="0">
                <a:sym typeface="Wingdings" panose="05000000000000000000" pitchFamily="2" charset="2"/>
              </a:rPr>
              <a:t> </a:t>
            </a:r>
            <a:r>
              <a:rPr lang="en-US" sz="1200" dirty="0"/>
              <a:t>970 </a:t>
            </a:r>
            <a:r>
              <a:rPr lang="en-US" sz="1200" dirty="0" err="1"/>
              <a:t>usec</a:t>
            </a:r>
            <a:r>
              <a:rPr lang="en-US" sz="1200" dirty="0"/>
              <a:t> flat top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09F2E-D0D2-45EF-96C0-8C3118D4CC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5"/>
          <a:stretch/>
        </p:blipFill>
        <p:spPr>
          <a:xfrm>
            <a:off x="5735960" y="4806206"/>
            <a:ext cx="2239246" cy="14923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CF55C1-00A1-4C64-B7CB-EE0E05A8E1B9}"/>
              </a:ext>
            </a:extLst>
          </p:cNvPr>
          <p:cNvSpPr txBox="1"/>
          <p:nvPr/>
        </p:nvSpPr>
        <p:spPr>
          <a:xfrm>
            <a:off x="3863752" y="3861048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/>
              <a:t>Q</a:t>
            </a:r>
            <a:r>
              <a:rPr lang="en-US" sz="600" i="1" baseline="-25000" dirty="0"/>
              <a:t>L</a:t>
            </a:r>
            <a:r>
              <a:rPr lang="en-US" sz="600" dirty="0"/>
              <a:t> = 4.6e6</a:t>
            </a:r>
          </a:p>
          <a:p>
            <a:r>
              <a:rPr lang="en-US" sz="600" dirty="0" err="1"/>
              <a:t>T</a:t>
            </a:r>
            <a:r>
              <a:rPr lang="en-US" sz="600" baseline="-25000" dirty="0" err="1"/>
              <a:t>fill</a:t>
            </a:r>
            <a:r>
              <a:rPr lang="en-US" sz="600" dirty="0"/>
              <a:t> = 750 </a:t>
            </a:r>
            <a:r>
              <a:rPr lang="en-US" sz="600" dirty="0" err="1"/>
              <a:t>usec</a:t>
            </a:r>
            <a:endParaRPr lang="en-US" sz="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957013-FBA4-489A-9452-C618B60EB776}"/>
              </a:ext>
            </a:extLst>
          </p:cNvPr>
          <p:cNvSpPr txBox="1"/>
          <p:nvPr/>
        </p:nvSpPr>
        <p:spPr>
          <a:xfrm>
            <a:off x="6312024" y="3861048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/>
              <a:t>Q</a:t>
            </a:r>
            <a:r>
              <a:rPr lang="en-US" sz="600" i="1" baseline="-25000" dirty="0"/>
              <a:t>L</a:t>
            </a:r>
            <a:r>
              <a:rPr lang="en-US" sz="600" dirty="0"/>
              <a:t> = 2.5e6</a:t>
            </a:r>
          </a:p>
          <a:p>
            <a:r>
              <a:rPr lang="en-US" sz="600" dirty="0" err="1"/>
              <a:t>T</a:t>
            </a:r>
            <a:r>
              <a:rPr lang="en-US" sz="600" baseline="-25000" dirty="0" err="1"/>
              <a:t>fill</a:t>
            </a:r>
            <a:r>
              <a:rPr lang="en-US" sz="600" dirty="0"/>
              <a:t> = 400 </a:t>
            </a:r>
            <a:r>
              <a:rPr lang="en-US" sz="600" dirty="0" err="1"/>
              <a:t>usec</a:t>
            </a:r>
            <a:endParaRPr lang="en-US" sz="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404423-369F-47FE-AE95-D816E6A561FB}"/>
              </a:ext>
            </a:extLst>
          </p:cNvPr>
          <p:cNvSpPr txBox="1"/>
          <p:nvPr/>
        </p:nvSpPr>
        <p:spPr>
          <a:xfrm>
            <a:off x="3985793" y="3198435"/>
            <a:ext cx="7617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T</a:t>
            </a:r>
            <a:r>
              <a:rPr lang="en-US" sz="600" baseline="-25000" dirty="0" err="1">
                <a:solidFill>
                  <a:srgbClr val="FF0000"/>
                </a:solidFill>
              </a:rPr>
              <a:t>beam</a:t>
            </a:r>
            <a:r>
              <a:rPr lang="en-US" sz="600" dirty="0">
                <a:solidFill>
                  <a:srgbClr val="FF0000"/>
                </a:solidFill>
              </a:rPr>
              <a:t> = 650 </a:t>
            </a:r>
            <a:r>
              <a:rPr lang="en-US" sz="600" dirty="0" err="1">
                <a:solidFill>
                  <a:srgbClr val="FF0000"/>
                </a:solidFill>
              </a:rPr>
              <a:t>usec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E7FB3-C9E7-4A17-9159-16A32337D377}"/>
              </a:ext>
            </a:extLst>
          </p:cNvPr>
          <p:cNvSpPr txBox="1"/>
          <p:nvPr/>
        </p:nvSpPr>
        <p:spPr>
          <a:xfrm>
            <a:off x="6322153" y="3179063"/>
            <a:ext cx="8050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rgbClr val="FF0000"/>
                </a:solidFill>
              </a:rPr>
              <a:t>T</a:t>
            </a:r>
            <a:r>
              <a:rPr lang="en-US" sz="600" baseline="-25000" dirty="0" err="1">
                <a:solidFill>
                  <a:srgbClr val="FF0000"/>
                </a:solidFill>
              </a:rPr>
              <a:t>beam</a:t>
            </a:r>
            <a:r>
              <a:rPr lang="en-US" sz="600" dirty="0">
                <a:solidFill>
                  <a:srgbClr val="FF0000"/>
                </a:solidFill>
              </a:rPr>
              <a:t> = 1000 </a:t>
            </a:r>
            <a:r>
              <a:rPr lang="en-US" sz="600" dirty="0" err="1">
                <a:solidFill>
                  <a:srgbClr val="FF0000"/>
                </a:solidFill>
              </a:rPr>
              <a:t>usec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9489355-9AE5-4E8E-8F0E-37D5043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196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B950-DBB5-4E1A-8BA7-E35F9A3C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3001-5950-40DE-94B0-FA6FBE00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Out-of-loop </a:t>
            </a:r>
            <a:r>
              <a:rPr lang="en-US" b="1" dirty="0">
                <a:solidFill>
                  <a:schemeClr val="accent1"/>
                </a:solidFill>
              </a:rPr>
              <a:t>absolute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residual</a:t>
            </a:r>
            <a:r>
              <a:rPr lang="en-US" dirty="0"/>
              <a:t> phase-noise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F3460-E918-4C4B-A83B-E3B33D20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C616C-2A85-4DB0-B75F-0F6594ADC9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First results of CSI (Carrier Suppression Interferometer*) in a LLRF system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F82542-5461-42F9-BD73-05284A9F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789720"/>
            <a:ext cx="6271076" cy="4660101"/>
          </a:xfrm>
          <a:prstGeom prst="rect">
            <a:avLst/>
          </a:prstGeom>
        </p:spPr>
      </p:pic>
      <p:sp>
        <p:nvSpPr>
          <p:cNvPr id="8" name="Textfeld 11">
            <a:extLst>
              <a:ext uri="{FF2B5EF4-FFF2-40B4-BE49-F238E27FC236}">
                <a16:creationId xmlns:a16="http://schemas.microsoft.com/office/drawing/2014/main" id="{D9E7F309-16A5-49EC-B776-98F3423DF48E}"/>
              </a:ext>
            </a:extLst>
          </p:cNvPr>
          <p:cNvSpPr txBox="1"/>
          <p:nvPr/>
        </p:nvSpPr>
        <p:spPr>
          <a:xfrm>
            <a:off x="7608490" y="3535305"/>
            <a:ext cx="32868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Reference Generator: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/>
              <a:t>  SMF100A, 1.3GHz (R&amp;S)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LLRF Detector: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Standard (-150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dBc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/Hz)</a:t>
            </a:r>
            <a:endParaRPr lang="de-DE" sz="1600" kern="0" dirty="0">
              <a:solidFill>
                <a:srgbClr val="FF0000"/>
              </a:solidFill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600" b="1" kern="0" dirty="0">
                <a:solidFill>
                  <a:srgbClr val="CCBD00"/>
                </a:solidFill>
              </a:rPr>
              <a:t>  CSI	 (-170 </a:t>
            </a:r>
            <a:r>
              <a:rPr lang="de-DE" sz="1600" b="1" kern="0" dirty="0" err="1">
                <a:solidFill>
                  <a:srgbClr val="CCBD00"/>
                </a:solidFill>
              </a:rPr>
              <a:t>dBc</a:t>
            </a:r>
            <a:r>
              <a:rPr lang="de-DE" sz="1600" b="1" kern="0" dirty="0">
                <a:solidFill>
                  <a:srgbClr val="CCBD00"/>
                </a:solidFill>
              </a:rPr>
              <a:t>/Hz)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7C8D0BC-1E21-4313-BDDD-1071D4E3C863}"/>
              </a:ext>
            </a:extLst>
          </p:cNvPr>
          <p:cNvCxnSpPr>
            <a:cxnSpLocks/>
          </p:cNvCxnSpPr>
          <p:nvPr/>
        </p:nvCxnSpPr>
        <p:spPr>
          <a:xfrm flipH="1" flipV="1">
            <a:off x="5663952" y="3322695"/>
            <a:ext cx="1944538" cy="1659367"/>
          </a:xfrm>
          <a:prstGeom prst="straightConnector1">
            <a:avLst/>
          </a:prstGeom>
          <a:ln w="19050">
            <a:solidFill>
              <a:srgbClr val="CCB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15">
            <a:extLst>
              <a:ext uri="{FF2B5EF4-FFF2-40B4-BE49-F238E27FC236}">
                <a16:creationId xmlns:a16="http://schemas.microsoft.com/office/drawing/2014/main" id="{A2E5FD68-6739-44C5-8F46-6070EB66820F}"/>
              </a:ext>
            </a:extLst>
          </p:cNvPr>
          <p:cNvCxnSpPr>
            <a:cxnSpLocks/>
          </p:cNvCxnSpPr>
          <p:nvPr/>
        </p:nvCxnSpPr>
        <p:spPr>
          <a:xfrm flipH="1">
            <a:off x="5591944" y="4982062"/>
            <a:ext cx="2016546" cy="751194"/>
          </a:xfrm>
          <a:prstGeom prst="straightConnector1">
            <a:avLst/>
          </a:prstGeom>
          <a:ln w="19050">
            <a:solidFill>
              <a:srgbClr val="CCB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1">
            <a:extLst>
              <a:ext uri="{FF2B5EF4-FFF2-40B4-BE49-F238E27FC236}">
                <a16:creationId xmlns:a16="http://schemas.microsoft.com/office/drawing/2014/main" id="{C9BDEA2D-F365-4027-B2DB-20C5BD78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176" y="5183730"/>
            <a:ext cx="4103836" cy="11374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blurRad="152400" dist="35921" dir="2700000" algn="ctr" rotWithShape="0">
              <a:schemeClr val="bg2"/>
            </a:outerShdw>
          </a:effectLst>
          <a:ex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ea typeface="ＭＳ Ｐゴシック"/>
            </a:endParaRPr>
          </a:p>
        </p:txBody>
      </p:sp>
      <p:grpSp>
        <p:nvGrpSpPr>
          <p:cNvPr id="12" name="Group 134">
            <a:extLst>
              <a:ext uri="{FF2B5EF4-FFF2-40B4-BE49-F238E27FC236}">
                <a16:creationId xmlns:a16="http://schemas.microsoft.com/office/drawing/2014/main" id="{08B10D27-7D65-48CF-AA05-AC1F8BB672CD}"/>
              </a:ext>
            </a:extLst>
          </p:cNvPr>
          <p:cNvGrpSpPr>
            <a:grpSpLocks/>
          </p:cNvGrpSpPr>
          <p:nvPr/>
        </p:nvGrpSpPr>
        <p:grpSpPr bwMode="auto">
          <a:xfrm>
            <a:off x="7824192" y="5299173"/>
            <a:ext cx="272413" cy="146051"/>
            <a:chOff x="666" y="1756"/>
            <a:chExt cx="198" cy="98"/>
          </a:xfrm>
        </p:grpSpPr>
        <p:sp>
          <p:nvSpPr>
            <p:cNvPr id="13" name="Line 135">
              <a:extLst>
                <a:ext uri="{FF2B5EF4-FFF2-40B4-BE49-F238E27FC236}">
                  <a16:creationId xmlns:a16="http://schemas.microsoft.com/office/drawing/2014/main" id="{D8BA5D6D-42CD-4C39-A7F6-5BB17F6B6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1776"/>
              <a:ext cx="90" cy="78"/>
            </a:xfrm>
            <a:prstGeom prst="line">
              <a:avLst/>
            </a:prstGeom>
            <a:noFill/>
            <a:ln w="25400">
              <a:solidFill>
                <a:srgbClr val="261748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p:sp>
          <p:nvSpPr>
            <p:cNvPr id="14" name="Freeform 136">
              <a:extLst>
                <a:ext uri="{FF2B5EF4-FFF2-40B4-BE49-F238E27FC236}">
                  <a16:creationId xmlns:a16="http://schemas.microsoft.com/office/drawing/2014/main" id="{13C9D176-8039-4418-97D6-F5DF002DF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1756"/>
              <a:ext cx="111" cy="68"/>
            </a:xfrm>
            <a:custGeom>
              <a:avLst/>
              <a:gdLst>
                <a:gd name="T0" fmla="*/ 0 w 96"/>
                <a:gd name="T1" fmla="*/ 68 h 68"/>
                <a:gd name="T2" fmla="*/ 75 w 96"/>
                <a:gd name="T3" fmla="*/ 8 h 68"/>
                <a:gd name="T4" fmla="*/ 148 w 96"/>
                <a:gd name="T5" fmla="*/ 20 h 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68">
                  <a:moveTo>
                    <a:pt x="0" y="68"/>
                  </a:moveTo>
                  <a:cubicBezTo>
                    <a:pt x="16" y="42"/>
                    <a:pt x="32" y="16"/>
                    <a:pt x="48" y="8"/>
                  </a:cubicBezTo>
                  <a:cubicBezTo>
                    <a:pt x="64" y="0"/>
                    <a:pt x="88" y="18"/>
                    <a:pt x="96" y="2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8733-7880-4498-94B0-1953C14F473B}"/>
              </a:ext>
            </a:extLst>
          </p:cNvPr>
          <p:cNvSpPr/>
          <p:nvPr/>
        </p:nvSpPr>
        <p:spPr>
          <a:xfrm>
            <a:off x="8168290" y="5290079"/>
            <a:ext cx="340031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kern="0" dirty="0"/>
              <a:t>Improved integrated jitter by the CSI</a:t>
            </a:r>
          </a:p>
          <a:p>
            <a:pPr>
              <a:spcAft>
                <a:spcPts val="200"/>
              </a:spcAft>
            </a:pPr>
            <a:r>
              <a:rPr lang="en-US" sz="1400" kern="0" dirty="0"/>
              <a:t>- Benefit on controller TBD</a:t>
            </a:r>
          </a:p>
          <a:p>
            <a:pPr>
              <a:spcAft>
                <a:spcPts val="200"/>
              </a:spcAft>
            </a:pPr>
            <a:r>
              <a:rPr lang="en-US" sz="1400" kern="0" dirty="0"/>
              <a:t>- Repeat with better main oscillator</a:t>
            </a:r>
          </a:p>
          <a:p>
            <a:pPr>
              <a:spcAft>
                <a:spcPts val="200"/>
              </a:spcAft>
            </a:pPr>
            <a:r>
              <a:rPr lang="en-US" sz="1400" kern="0" dirty="0"/>
              <a:t>- Repeat with better actuator (SSA)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953BAB-759D-4D16-9C46-3ECEC868D6FF}"/>
              </a:ext>
            </a:extLst>
          </p:cNvPr>
          <p:cNvSpPr txBox="1"/>
          <p:nvPr/>
        </p:nvSpPr>
        <p:spPr>
          <a:xfrm>
            <a:off x="7653218" y="6316823"/>
            <a:ext cx="24032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Matthias Hoffmann, Frank Ludwig</a:t>
            </a:r>
          </a:p>
        </p:txBody>
      </p:sp>
      <p:pic>
        <p:nvPicPr>
          <p:cNvPr id="19" name="Grafik 27">
            <a:extLst>
              <a:ext uri="{FF2B5EF4-FFF2-40B4-BE49-F238E27FC236}">
                <a16:creationId xmlns:a16="http://schemas.microsoft.com/office/drawing/2014/main" id="{25E60186-A541-466C-A52A-3E0E8C3C0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89"/>
          <a:stretch/>
        </p:blipFill>
        <p:spPr>
          <a:xfrm>
            <a:off x="7641850" y="1426977"/>
            <a:ext cx="2846638" cy="21005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9F91A5-D6E4-4303-9CB1-BCC7C51A0C30}"/>
              </a:ext>
            </a:extLst>
          </p:cNvPr>
          <p:cNvSpPr txBox="1"/>
          <p:nvPr/>
        </p:nvSpPr>
        <p:spPr>
          <a:xfrm>
            <a:off x="10425805" y="1456422"/>
            <a:ext cx="1790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Tested at CMTB</a:t>
            </a:r>
          </a:p>
          <a:p>
            <a:r>
              <a:rPr lang="en-US" sz="1100" dirty="0"/>
              <a:t>(</a:t>
            </a:r>
            <a:r>
              <a:rPr lang="en-US" sz="1100" dirty="0" err="1"/>
              <a:t>CryoModule</a:t>
            </a:r>
            <a:r>
              <a:rPr lang="en-US" sz="1100" dirty="0"/>
              <a:t> Test Bench)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7B84E-1A4C-4D60-807C-4E344F1B937D}"/>
              </a:ext>
            </a:extLst>
          </p:cNvPr>
          <p:cNvSpPr txBox="1"/>
          <p:nvPr/>
        </p:nvSpPr>
        <p:spPr>
          <a:xfrm>
            <a:off x="3645470" y="6458798"/>
            <a:ext cx="30243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* L. Springer </a:t>
            </a:r>
            <a:r>
              <a:rPr lang="en-US" sz="500" i="1" dirty="0"/>
              <a:t>et al</a:t>
            </a:r>
            <a:r>
              <a:rPr lang="en-US" sz="500" dirty="0"/>
              <a:t>., "Phase Noise Measurements for L-Band Applications at Attosecond Resolution," in </a:t>
            </a:r>
            <a:r>
              <a:rPr lang="en-US" sz="500" i="1" dirty="0"/>
              <a:t>IEEE Transactions on Instrumentation and Measurement</a:t>
            </a:r>
            <a:r>
              <a:rPr lang="en-US" sz="500" dirty="0"/>
              <a:t>, vol. 71, pp. 1-7, 2022, Art no. 8003307, </a:t>
            </a:r>
            <a:r>
              <a:rPr lang="en-US" sz="500" dirty="0" err="1"/>
              <a:t>doi</a:t>
            </a:r>
            <a:r>
              <a:rPr lang="en-US" sz="500" dirty="0"/>
              <a:t>: 10.1109/TIM.2022.3170975.</a:t>
            </a: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1316923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49E7-E03E-446B-AD68-14057CE9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5CCE-E80A-4B07-938A-340F69F9B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MAGO revival  </a:t>
            </a:r>
            <a:r>
              <a:rPr lang="en-US" dirty="0"/>
              <a:t>(</a:t>
            </a:r>
            <a:r>
              <a:rPr lang="en-US" u="sng" dirty="0"/>
              <a:t>M</a:t>
            </a:r>
            <a:r>
              <a:rPr lang="en-US" dirty="0"/>
              <a:t>icrowave </a:t>
            </a:r>
            <a:r>
              <a:rPr lang="en-US" u="sng" dirty="0"/>
              <a:t>A</a:t>
            </a:r>
            <a:r>
              <a:rPr lang="en-US" dirty="0"/>
              <a:t>pparatus for </a:t>
            </a:r>
            <a:r>
              <a:rPr lang="en-US" u="sng" dirty="0"/>
              <a:t>G</a:t>
            </a:r>
            <a:r>
              <a:rPr lang="en-US" dirty="0"/>
              <a:t>ravitational waves </a:t>
            </a:r>
            <a:r>
              <a:rPr lang="en-US" u="sng" dirty="0"/>
              <a:t>O</a:t>
            </a:r>
            <a:r>
              <a:rPr lang="en-US" dirty="0"/>
              <a:t>bservation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Pick up MAGO project (from early 2000) driven by CERN at the time</a:t>
            </a:r>
          </a:p>
          <a:p>
            <a:pPr lvl="1"/>
            <a:r>
              <a:rPr lang="en-US" dirty="0"/>
              <a:t>Use binary cell SRF cavity as possible detector for gravitational waves</a:t>
            </a:r>
          </a:p>
          <a:p>
            <a:pPr lvl="1"/>
            <a:r>
              <a:rPr lang="en-US" dirty="0"/>
              <a:t>LLRF in SEL combined with CSI to improve SNR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LISA </a:t>
            </a:r>
            <a:r>
              <a:rPr lang="en-US" dirty="0"/>
              <a:t>(</a:t>
            </a:r>
            <a:r>
              <a:rPr lang="en-US" u="sng" dirty="0"/>
              <a:t>L</a:t>
            </a:r>
            <a:r>
              <a:rPr lang="en-US" dirty="0"/>
              <a:t>aser </a:t>
            </a:r>
            <a:r>
              <a:rPr lang="en-US" u="sng" dirty="0"/>
              <a:t>I</a:t>
            </a:r>
            <a:r>
              <a:rPr lang="en-US" dirty="0"/>
              <a:t>nterferometer </a:t>
            </a:r>
            <a:r>
              <a:rPr lang="en-US" u="sng" dirty="0"/>
              <a:t>S</a:t>
            </a:r>
            <a:r>
              <a:rPr lang="en-US" dirty="0"/>
              <a:t>pace </a:t>
            </a:r>
            <a:r>
              <a:rPr lang="en-US" u="sng" dirty="0"/>
              <a:t>A</a:t>
            </a:r>
            <a:r>
              <a:rPr lang="en-US" dirty="0"/>
              <a:t>ntenna)</a:t>
            </a:r>
          </a:p>
          <a:p>
            <a:pPr lvl="1"/>
            <a:r>
              <a:rPr lang="en-US" dirty="0"/>
              <a:t>Development of detector electronics (non-LLRF)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97CBD-0D53-4929-8F05-083595EF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A98C7-04C3-440A-9DF7-A18FFACA0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53033-22A8-4E19-9DA3-7F39000BD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6146" r="16926"/>
          <a:stretch/>
        </p:blipFill>
        <p:spPr>
          <a:xfrm>
            <a:off x="1847527" y="2924945"/>
            <a:ext cx="3278281" cy="2147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5729-7C7B-4AB1-875D-8891BF0E6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69019" y="2407787"/>
            <a:ext cx="2257998" cy="3007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98521-E5C4-46BA-9F9F-EB9E642DA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32" y="2662002"/>
            <a:ext cx="3148214" cy="2499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B84499-9A64-49BD-BE6C-62D0D40BDFBE}"/>
              </a:ext>
            </a:extLst>
          </p:cNvPr>
          <p:cNvSpPr txBox="1"/>
          <p:nvPr/>
        </p:nvSpPr>
        <p:spPr>
          <a:xfrm>
            <a:off x="2567608" y="4767854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MAGO cavity at DESY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1EBC1-6109-4658-802A-997CA3FB9E8A}"/>
              </a:ext>
            </a:extLst>
          </p:cNvPr>
          <p:cNvSpPr txBox="1"/>
          <p:nvPr/>
        </p:nvSpPr>
        <p:spPr>
          <a:xfrm>
            <a:off x="10056440" y="4658158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CSI setup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419B6-FFF2-4A04-8CE8-AE360DDE1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5235898"/>
            <a:ext cx="1581970" cy="1340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F83D4D-4635-493C-B033-0AF61792B71E}"/>
              </a:ext>
            </a:extLst>
          </p:cNvPr>
          <p:cNvSpPr txBox="1"/>
          <p:nvPr/>
        </p:nvSpPr>
        <p:spPr>
          <a:xfrm>
            <a:off x="6698568" y="6424739"/>
            <a:ext cx="45878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Image 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9DB4C8-5F15-4B26-BC00-481A242547DB}"/>
              </a:ext>
            </a:extLst>
          </p:cNvPr>
          <p:cNvSpPr/>
          <p:nvPr/>
        </p:nvSpPr>
        <p:spPr>
          <a:xfrm>
            <a:off x="8825031" y="5029416"/>
            <a:ext cx="1550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Courtesy Louise Springer </a:t>
            </a:r>
          </a:p>
        </p:txBody>
      </p:sp>
    </p:spTree>
    <p:extLst>
      <p:ext uri="{BB962C8B-B14F-4D97-AF65-F5344CB8AC3E}">
        <p14:creationId xmlns:p14="http://schemas.microsoft.com/office/powerpoint/2010/main" val="241728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E22A-A182-4D6D-A2A8-AA2FF5A8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98E6-2707-498A-96E1-6AB94DE29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New class of hardware : </a:t>
            </a:r>
            <a:r>
              <a:rPr lang="en-US" b="1" dirty="0" err="1"/>
              <a:t>MicroTCA</a:t>
            </a:r>
            <a:r>
              <a:rPr lang="en-US" b="1" dirty="0"/>
              <a:t>  RF-SoC</a:t>
            </a:r>
          </a:p>
          <a:p>
            <a:pPr lvl="1"/>
            <a:r>
              <a:rPr lang="en-US" dirty="0"/>
              <a:t>Main use at DESY is fast orbit FB for PETRA IV</a:t>
            </a:r>
          </a:p>
          <a:p>
            <a:pPr lvl="1"/>
            <a:r>
              <a:rPr lang="en-US" dirty="0"/>
              <a:t>LLRF application (i.e. collaboration with SCK-CEN - MYRRHA)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SW / FW framework </a:t>
            </a:r>
          </a:p>
          <a:p>
            <a:pPr lvl="1"/>
            <a:r>
              <a:rPr lang="en-US" dirty="0"/>
              <a:t>Continuing the </a:t>
            </a:r>
            <a:r>
              <a:rPr lang="en-US" b="1" dirty="0">
                <a:solidFill>
                  <a:schemeClr val="accent1"/>
                </a:solidFill>
              </a:rPr>
              <a:t>open source </a:t>
            </a:r>
            <a:r>
              <a:rPr lang="en-US" dirty="0"/>
              <a:t>initiative</a:t>
            </a:r>
          </a:p>
          <a:p>
            <a:pPr lvl="1"/>
            <a:r>
              <a:rPr lang="en-US" dirty="0"/>
              <a:t>Deployment tool (1-click upgrade / roll back SW / FW)</a:t>
            </a:r>
          </a:p>
          <a:p>
            <a:pPr lvl="1"/>
            <a:r>
              <a:rPr lang="en-US" dirty="0"/>
              <a:t>Effort in system-level </a:t>
            </a:r>
            <a:r>
              <a:rPr lang="en-US" b="1" dirty="0">
                <a:solidFill>
                  <a:schemeClr val="accent1"/>
                </a:solidFill>
              </a:rPr>
              <a:t>integration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validation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F7D24-488D-41AC-80E2-2BA649AB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3E63A-9883-4247-B26B-4655786661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/>
          <a:p>
            <a:r>
              <a:rPr lang="en-US" dirty="0"/>
              <a:t>Examples of further HW / SW / FW development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19B33-CEAB-4BCB-A81F-9435F631085F}"/>
              </a:ext>
            </a:extLst>
          </p:cNvPr>
          <p:cNvGrpSpPr/>
          <p:nvPr/>
        </p:nvGrpSpPr>
        <p:grpSpPr>
          <a:xfrm>
            <a:off x="5735960" y="5777274"/>
            <a:ext cx="4031829" cy="379252"/>
            <a:chOff x="7752184" y="1535704"/>
            <a:chExt cx="4031829" cy="379252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4D6486DC-8FAF-481B-9CAA-6835E5853278}"/>
                </a:ext>
              </a:extLst>
            </p:cNvPr>
            <p:cNvSpPr/>
            <p:nvPr/>
          </p:nvSpPr>
          <p:spPr>
            <a:xfrm>
              <a:off x="7752184" y="1535704"/>
              <a:ext cx="380632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970F9-C42E-4CD5-B9C4-E3DFDF0357B2}"/>
                </a:ext>
              </a:extLst>
            </p:cNvPr>
            <p:cNvSpPr txBox="1"/>
            <p:nvPr/>
          </p:nvSpPr>
          <p:spPr>
            <a:xfrm>
              <a:off x="8256241" y="1556792"/>
              <a:ext cx="3527772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err="1"/>
                <a:t>Burak</a:t>
              </a:r>
              <a:r>
                <a:rPr lang="en-US" sz="1600" dirty="0"/>
                <a:t> </a:t>
              </a:r>
              <a:r>
                <a:rPr lang="en-US" sz="1600" dirty="0" err="1"/>
                <a:t>Dursun’s</a:t>
              </a:r>
              <a:r>
                <a:rPr lang="en-US" sz="1600" dirty="0"/>
                <a:t> invited talk on Thu.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5B5331-9D92-4BBE-B84A-1C9672C84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" y="5575940"/>
            <a:ext cx="733398" cy="4816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02AA30-ADB0-4CB8-A092-8EE9721054A5}"/>
              </a:ext>
            </a:extLst>
          </p:cNvPr>
          <p:cNvGrpSpPr/>
          <p:nvPr/>
        </p:nvGrpSpPr>
        <p:grpSpPr>
          <a:xfrm>
            <a:off x="1361269" y="2636912"/>
            <a:ext cx="4536504" cy="1807824"/>
            <a:chOff x="789385" y="4400840"/>
            <a:chExt cx="4856021" cy="19351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51EF07-38CC-464E-9CCE-2896E2E64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90"/>
            <a:stretch/>
          </p:blipFill>
          <p:spPr>
            <a:xfrm>
              <a:off x="911424" y="4400841"/>
              <a:ext cx="1872208" cy="16889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E6A45E-D607-470D-90FC-7535E06FF51D}"/>
                </a:ext>
              </a:extLst>
            </p:cNvPr>
            <p:cNvSpPr txBox="1"/>
            <p:nvPr/>
          </p:nvSpPr>
          <p:spPr>
            <a:xfrm>
              <a:off x="789385" y="6089772"/>
              <a:ext cx="21162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Typical LLRF system architecture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E5AECE4-1D23-4C16-8CA9-85AA1B0D3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28"/>
            <a:stretch/>
          </p:blipFill>
          <p:spPr>
            <a:xfrm>
              <a:off x="3503712" y="4400840"/>
              <a:ext cx="1886942" cy="16889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101B14-2554-4934-9AE8-3A9C7031FC16}"/>
                </a:ext>
              </a:extLst>
            </p:cNvPr>
            <p:cNvSpPr/>
            <p:nvPr/>
          </p:nvSpPr>
          <p:spPr>
            <a:xfrm>
              <a:off x="3287068" y="6082077"/>
              <a:ext cx="235833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System on a Chip LLRF architecture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CCD7FC-A7CB-4383-9E42-4A3E212A87BE}"/>
              </a:ext>
            </a:extLst>
          </p:cNvPr>
          <p:cNvGrpSpPr/>
          <p:nvPr/>
        </p:nvGrpSpPr>
        <p:grpSpPr>
          <a:xfrm>
            <a:off x="7445897" y="1294391"/>
            <a:ext cx="4016573" cy="3186552"/>
            <a:chOff x="7445897" y="1294391"/>
            <a:chExt cx="4016573" cy="318655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25BA9D-14DA-42A9-9C9C-3F5FF7B5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8374" y="1340768"/>
              <a:ext cx="864096" cy="7499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48A0A5-C43B-4727-A2A8-34852C113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125" y="2095857"/>
              <a:ext cx="3927345" cy="221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2ABBE8-64A2-481A-B8E4-59A11F0F1E18}"/>
                </a:ext>
              </a:extLst>
            </p:cNvPr>
            <p:cNvSpPr txBox="1"/>
            <p:nvPr/>
          </p:nvSpPr>
          <p:spPr>
            <a:xfrm>
              <a:off x="7445897" y="4311666"/>
              <a:ext cx="111601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/>
                <a:t>image: https://www.sckcen.be/en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7225D6-6176-47A6-ADA7-C108E681C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5125" y="1749493"/>
              <a:ext cx="682851" cy="28851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0E2EA5-196C-44D4-993D-876AC523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98133" y="1294391"/>
              <a:ext cx="1142489" cy="479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7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E37C9-E298-4BC2-8C59-48EEB112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82FC7-B6D3-461C-9BDF-14E0FDA0C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Fault Detection and Monitoring</a:t>
            </a:r>
          </a:p>
          <a:p>
            <a:pPr lvl="1"/>
            <a:r>
              <a:rPr lang="en-US" dirty="0"/>
              <a:t>Continuous monitoring </a:t>
            </a:r>
          </a:p>
          <a:p>
            <a:pPr lvl="1"/>
            <a:r>
              <a:rPr lang="en-US" dirty="0"/>
              <a:t>Real-time data collection</a:t>
            </a:r>
          </a:p>
          <a:p>
            <a:pPr lvl="1"/>
            <a:r>
              <a:rPr lang="en-US" dirty="0"/>
              <a:t>History and trend of system performance </a:t>
            </a:r>
          </a:p>
          <a:p>
            <a:pPr lvl="1"/>
            <a:r>
              <a:rPr lang="en-US" dirty="0"/>
              <a:t>Fault detection and notifications</a:t>
            </a:r>
          </a:p>
          <a:p>
            <a:pPr lvl="1"/>
            <a:r>
              <a:rPr lang="en-US" dirty="0"/>
              <a:t>Predictive Maintenance</a:t>
            </a:r>
          </a:p>
          <a:p>
            <a:pPr lvl="1"/>
            <a:r>
              <a:rPr lang="en-US" dirty="0"/>
              <a:t>Use of historical data to refine fault detection</a:t>
            </a:r>
          </a:p>
          <a:p>
            <a:pPr lvl="1"/>
            <a:r>
              <a:rPr lang="en-US" dirty="0"/>
              <a:t>Integration with running accelerator (FLASH / XFEL)</a:t>
            </a:r>
          </a:p>
          <a:p>
            <a:pPr lvl="1"/>
            <a:r>
              <a:rPr lang="en-US" dirty="0"/>
              <a:t>Implementation as HW monitors, FW module, Built-in software, External servers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87470D-E4C7-4CD5-838F-2E929820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BF206-5685-4CF5-ABB6-D3ED10AE35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Collaborations with universities towards higher LLRF reliability / availability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A2501-7D9F-4CA3-AD94-1095E9A33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779" y="2998009"/>
            <a:ext cx="2304256" cy="548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F72CD-2191-4CE3-9334-5931F5DB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802470"/>
            <a:ext cx="1428750" cy="51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05DFB-CC93-41FA-AD93-A21B15114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02" y="2489351"/>
            <a:ext cx="2696518" cy="3703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388459-96E3-4F01-9C5F-9E642A73E7D9}"/>
              </a:ext>
            </a:extLst>
          </p:cNvPr>
          <p:cNvGrpSpPr/>
          <p:nvPr/>
        </p:nvGrpSpPr>
        <p:grpSpPr>
          <a:xfrm>
            <a:off x="810929" y="4869160"/>
            <a:ext cx="6149167" cy="379252"/>
            <a:chOff x="7752184" y="1535704"/>
            <a:chExt cx="6149167" cy="379252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EE1928B-B3D7-4389-A2C0-9377CA226455}"/>
                </a:ext>
              </a:extLst>
            </p:cNvPr>
            <p:cNvSpPr/>
            <p:nvPr/>
          </p:nvSpPr>
          <p:spPr>
            <a:xfrm>
              <a:off x="7752184" y="1535704"/>
              <a:ext cx="380632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8CD307-58C3-4D87-ADA3-EDC1C2DE1CB2}"/>
                </a:ext>
              </a:extLst>
            </p:cNvPr>
            <p:cNvSpPr txBox="1"/>
            <p:nvPr/>
          </p:nvSpPr>
          <p:spPr>
            <a:xfrm>
              <a:off x="8256240" y="1556792"/>
              <a:ext cx="5645111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Round table 1 : reliability and anomaly detection later today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881447-FFEF-4E4B-896F-7C51AC6486A4}"/>
              </a:ext>
            </a:extLst>
          </p:cNvPr>
          <p:cNvSpPr txBox="1"/>
          <p:nvPr/>
        </p:nvSpPr>
        <p:spPr>
          <a:xfrm>
            <a:off x="7751779" y="3618736"/>
            <a:ext cx="10999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Courtesy Gianluca Martino</a:t>
            </a:r>
          </a:p>
        </p:txBody>
      </p:sp>
    </p:spTree>
    <p:extLst>
      <p:ext uri="{BB962C8B-B14F-4D97-AF65-F5344CB8AC3E}">
        <p14:creationId xmlns:p14="http://schemas.microsoft.com/office/powerpoint/2010/main" val="40124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Julien Branlard</a:t>
            </a:r>
          </a:p>
          <a:p>
            <a:r>
              <a:rPr lang="de-DE" dirty="0"/>
              <a:t>MSK </a:t>
            </a:r>
          </a:p>
          <a:p>
            <a:r>
              <a:rPr lang="de-DE" dirty="0">
                <a:hlinkClick r:id="rId2"/>
              </a:rPr>
              <a:t>julien.branlard@desy.de</a:t>
            </a:r>
            <a:endParaRPr lang="de-DE" dirty="0"/>
          </a:p>
          <a:p>
            <a:r>
              <a:rPr lang="de-DE" dirty="0"/>
              <a:t>+49 (0)40 8998 1599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499486B-9B10-4B2C-9040-CD53CFB62911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/>
              <a:t>Thank you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9024C0-FFBC-4C0C-A559-CBCDB0AAF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628800"/>
            <a:ext cx="1584176" cy="30073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감사합니다</a:t>
            </a:r>
            <a:r>
              <a:rPr kumimoji="0" lang="ko-KR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4B3490C-0F13-49F4-893E-E973C7E4F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986354"/>
            <a:ext cx="1367528" cy="18466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70757A"/>
                </a:solidFill>
                <a:effectLst/>
                <a:latin typeface="inherit"/>
              </a:rPr>
              <a:t>gamsahabnida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25334-55A4-45E6-9869-3E159FB66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34" t="12135" r="11019" b="10311"/>
          <a:stretch/>
        </p:blipFill>
        <p:spPr>
          <a:xfrm>
            <a:off x="6433463" y="620688"/>
            <a:ext cx="5350549" cy="372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F3223-EA6F-4799-9D52-3BFCC3678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40" y="5794245"/>
            <a:ext cx="714145" cy="714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9E6F71-D0AC-4A85-AF3A-F23DBF74A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5794245"/>
            <a:ext cx="714145" cy="714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177435-2834-4E77-8C4F-E6E952998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81" y="6097960"/>
            <a:ext cx="1631504" cy="4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59DAAA0-7287-4124-AB4B-18771F5D6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10" y="1401748"/>
            <a:ext cx="5025289" cy="502528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0B1B9D-E30F-4AD5-B311-917F4503A5F5}"/>
              </a:ext>
            </a:extLst>
          </p:cNvPr>
          <p:cNvSpPr/>
          <p:nvPr/>
        </p:nvSpPr>
        <p:spPr bwMode="auto">
          <a:xfrm>
            <a:off x="2773329" y="1318881"/>
            <a:ext cx="5194879" cy="5134455"/>
          </a:xfrm>
          <a:prstGeom prst="rect">
            <a:avLst/>
          </a:prstGeom>
          <a:solidFill>
            <a:schemeClr val="bg1">
              <a:alpha val="8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8496C-9068-40FD-9AA0-00E6F278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strategy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E3A48E-A186-4165-B7C1-40B474518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(disclaimer) …at least my interpretation of 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83B2A-0432-41C7-A21C-DB5EACE87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8"/>
            <a:ext cx="5327972" cy="1997602"/>
          </a:xfrm>
        </p:spPr>
        <p:txBody>
          <a:bodyPr/>
          <a:lstStyle/>
          <a:p>
            <a:pPr marL="182563" lvl="0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GB" b="1" dirty="0"/>
              <a:t>Pursuing the following high level goals </a:t>
            </a:r>
          </a:p>
          <a:p>
            <a:pPr marL="449263" lvl="1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GB" dirty="0"/>
              <a:t>Bio-Nanomaterials/Bio-Medical</a:t>
            </a:r>
          </a:p>
          <a:p>
            <a:pPr marL="449263" lvl="1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GB" dirty="0"/>
              <a:t>Exploration </a:t>
            </a:r>
            <a:r>
              <a:rPr lang="en-GB"/>
              <a:t>of matter </a:t>
            </a:r>
            <a:r>
              <a:rPr lang="en-GB" dirty="0"/>
              <a:t>and the universe</a:t>
            </a:r>
          </a:p>
          <a:p>
            <a:pPr marL="449263" lvl="1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US" dirty="0"/>
              <a:t>Understanding the fundamental laws of nature</a:t>
            </a:r>
            <a:endParaRPr lang="en-GB" dirty="0"/>
          </a:p>
          <a:p>
            <a:pPr marL="449263" lvl="1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GB" b="1" dirty="0">
                <a:solidFill>
                  <a:srgbClr val="00B0F0"/>
                </a:solidFill>
              </a:rPr>
              <a:t>Plasma acceleration</a:t>
            </a:r>
          </a:p>
          <a:p>
            <a:pPr marL="449263" lvl="1" indent="-182563" defTabSz="457200">
              <a:lnSpc>
                <a:spcPct val="100000"/>
              </a:lnSpc>
              <a:spcAft>
                <a:spcPts val="0"/>
              </a:spcAft>
              <a:tabLst>
                <a:tab pos="39687" algn="l"/>
              </a:tabLst>
              <a:defRPr/>
            </a:pPr>
            <a:r>
              <a:rPr lang="en-GB" b="1" dirty="0">
                <a:solidFill>
                  <a:srgbClr val="00B0F0"/>
                </a:solidFill>
              </a:rPr>
              <a:t>Quantum Technologies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E3515B-3946-4559-80DB-A85A67A085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62641" y="1383651"/>
            <a:ext cx="5616574" cy="2117357"/>
          </a:xfrm>
        </p:spPr>
        <p:txBody>
          <a:bodyPr/>
          <a:lstStyle/>
          <a:p>
            <a:pPr marL="285750" lvl="0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b="1"/>
              <a:t>Pushing development </a:t>
            </a:r>
            <a:r>
              <a:rPr lang="en-GB" b="1" dirty="0"/>
              <a:t>on the following fields </a:t>
            </a:r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dirty="0"/>
              <a:t>X-rays</a:t>
            </a:r>
            <a:endParaRPr lang="en-GB" sz="2000" dirty="0"/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dirty="0"/>
              <a:t>Laser</a:t>
            </a:r>
            <a:endParaRPr lang="en-GB" sz="2000" dirty="0"/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dirty="0"/>
              <a:t>Electrons</a:t>
            </a:r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dirty="0"/>
              <a:t>Accelerators</a:t>
            </a:r>
            <a:endParaRPr lang="en-GB" sz="2000" dirty="0"/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dirty="0"/>
              <a:t>Detectors</a:t>
            </a:r>
            <a:endParaRPr lang="en-GB" sz="2000" dirty="0"/>
          </a:p>
          <a:p>
            <a:pPr marL="552450" lvl="1" indent="-285750" defTabSz="457200">
              <a:lnSpc>
                <a:spcPct val="100000"/>
              </a:lnSpc>
              <a:spcAft>
                <a:spcPts val="0"/>
              </a:spcAft>
              <a:tabLst>
                <a:tab pos="90000" algn="l"/>
              </a:tabLst>
              <a:defRPr/>
            </a:pPr>
            <a:r>
              <a:rPr lang="en-GB" b="1" dirty="0">
                <a:solidFill>
                  <a:srgbClr val="00B0F0"/>
                </a:solidFill>
              </a:rPr>
              <a:t>Computing</a:t>
            </a:r>
            <a:endParaRPr lang="en-GB" b="1" strike="sngStrike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7743-AA6E-455B-8601-230148E3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95F86-0203-4FF5-92A9-26F7AAE2A0A7}"/>
              </a:ext>
            </a:extLst>
          </p:cNvPr>
          <p:cNvGrpSpPr/>
          <p:nvPr/>
        </p:nvGrpSpPr>
        <p:grpSpPr>
          <a:xfrm>
            <a:off x="407987" y="3624916"/>
            <a:ext cx="8981946" cy="1462152"/>
            <a:chOff x="407987" y="3624916"/>
            <a:chExt cx="8981946" cy="1462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12DD19-2AFA-48DA-875F-0A4A8F738492}"/>
                </a:ext>
              </a:extLst>
            </p:cNvPr>
            <p:cNvSpPr txBox="1"/>
            <p:nvPr/>
          </p:nvSpPr>
          <p:spPr bwMode="auto">
            <a:xfrm>
              <a:off x="407987" y="3624916"/>
              <a:ext cx="8981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following </a:t>
              </a:r>
              <a:r>
                <a:rPr lang="en-US" b="1" dirty="0"/>
                <a:t>key words </a:t>
              </a:r>
              <a:r>
                <a:rPr lang="en-US" dirty="0"/>
                <a:t>are becoming dominant in the management communications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C09BB6-3236-4CE3-8136-8CAAFBF29D68}"/>
                </a:ext>
              </a:extLst>
            </p:cNvPr>
            <p:cNvSpPr/>
            <p:nvPr/>
          </p:nvSpPr>
          <p:spPr>
            <a:xfrm>
              <a:off x="699571" y="4009850"/>
              <a:ext cx="2012053" cy="861774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en-US" sz="1600" i="1" dirty="0">
                  <a:solidFill>
                    <a:srgbClr val="00B0F0"/>
                  </a:solidFill>
                </a:rPr>
                <a:t>Climate change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Energy supply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Sustainability</a:t>
              </a:r>
              <a:r>
                <a:rPr lang="en-US" sz="1600" dirty="0"/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5B238B-53C4-40DF-84D3-EF59D5F88292}"/>
                </a:ext>
              </a:extLst>
            </p:cNvPr>
            <p:cNvSpPr/>
            <p:nvPr/>
          </p:nvSpPr>
          <p:spPr>
            <a:xfrm>
              <a:off x="2870910" y="4009850"/>
              <a:ext cx="2376264" cy="1077218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en-US" sz="1600" i="1" dirty="0">
                  <a:solidFill>
                    <a:srgbClr val="00B0F0"/>
                  </a:solidFill>
                </a:rPr>
                <a:t>Digitalization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AI &amp; Robotics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Autonomous operation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Big Data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39588A-3664-4158-BBC1-EECE14E61B4A}"/>
                </a:ext>
              </a:extLst>
            </p:cNvPr>
            <p:cNvSpPr/>
            <p:nvPr/>
          </p:nvSpPr>
          <p:spPr>
            <a:xfrm>
              <a:off x="5735960" y="4017253"/>
              <a:ext cx="2631497" cy="861774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en-US" sz="1600" i="1" dirty="0">
                  <a:solidFill>
                    <a:srgbClr val="00B0F0"/>
                  </a:solidFill>
                </a:rPr>
                <a:t>International cooperation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Diversity</a:t>
              </a:r>
            </a:p>
            <a:p>
              <a:r>
                <a:rPr lang="en-US" sz="1600" i="1" dirty="0">
                  <a:solidFill>
                    <a:srgbClr val="00B0F0"/>
                  </a:solidFill>
                </a:rPr>
                <a:t>Cosmopolitan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DDF735-3C28-4D43-8FB9-E8F562762483}"/>
              </a:ext>
            </a:extLst>
          </p:cNvPr>
          <p:cNvGrpSpPr/>
          <p:nvPr/>
        </p:nvGrpSpPr>
        <p:grpSpPr>
          <a:xfrm>
            <a:off x="294563" y="5172922"/>
            <a:ext cx="10267315" cy="1232648"/>
            <a:chOff x="294563" y="5172922"/>
            <a:chExt cx="10267315" cy="12326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EE4171-02C8-46D6-9DDD-636DABDC60C1}"/>
                </a:ext>
              </a:extLst>
            </p:cNvPr>
            <p:cNvSpPr txBox="1"/>
            <p:nvPr/>
          </p:nvSpPr>
          <p:spPr bwMode="auto">
            <a:xfrm>
              <a:off x="294563" y="5172922"/>
              <a:ext cx="37426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For accelerators</a:t>
              </a:r>
              <a:r>
                <a:rPr lang="en-US" dirty="0"/>
                <a:t>: develop </a:t>
              </a:r>
              <a:r>
                <a:rPr lang="en-US" dirty="0">
                  <a:solidFill>
                    <a:srgbClr val="00B0F0"/>
                  </a:solidFill>
                </a:rPr>
                <a:t>new technologies</a:t>
              </a:r>
              <a:r>
                <a:rPr lang="en-US" dirty="0"/>
                <a:t> (plasma acceleration) but keep a key role in </a:t>
              </a:r>
              <a:r>
                <a:rPr lang="en-US" dirty="0">
                  <a:solidFill>
                    <a:srgbClr val="00B0F0"/>
                  </a:solidFill>
                </a:rPr>
                <a:t>FELs</a:t>
              </a:r>
              <a:r>
                <a:rPr lang="en-US" dirty="0"/>
                <a:t> (FLASH / XFEL) and </a:t>
              </a:r>
              <a:r>
                <a:rPr lang="en-US" dirty="0">
                  <a:solidFill>
                    <a:srgbClr val="00B0F0"/>
                  </a:solidFill>
                </a:rPr>
                <a:t>synchrotrons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427903C9-8B32-421E-9056-1859C1AD4888}"/>
                </a:ext>
              </a:extLst>
            </p:cNvPr>
            <p:cNvSpPr/>
            <p:nvPr/>
          </p:nvSpPr>
          <p:spPr bwMode="auto">
            <a:xfrm>
              <a:off x="4222875" y="5578704"/>
              <a:ext cx="216024" cy="209675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071034-233F-4A6E-81E7-5A919E42A385}"/>
                </a:ext>
              </a:extLst>
            </p:cNvPr>
            <p:cNvSpPr txBox="1"/>
            <p:nvPr/>
          </p:nvSpPr>
          <p:spPr bwMode="auto">
            <a:xfrm>
              <a:off x="4511824" y="5533273"/>
              <a:ext cx="5121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Mid term </a:t>
              </a:r>
              <a:r>
                <a:rPr lang="en-US" sz="1400" dirty="0"/>
                <a:t>: 		Top priority set for </a:t>
              </a:r>
              <a:r>
                <a:rPr lang="en-US" sz="1400" dirty="0">
                  <a:solidFill>
                    <a:srgbClr val="00B0F0"/>
                  </a:solidFill>
                </a:rPr>
                <a:t>PETRA IV</a:t>
              </a:r>
              <a:r>
                <a:rPr lang="en-US" sz="1400" dirty="0"/>
                <a:t> upgrade (2030)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364E7106-B5A0-4D09-8D9A-78E836E36989}"/>
                </a:ext>
              </a:extLst>
            </p:cNvPr>
            <p:cNvSpPr/>
            <p:nvPr/>
          </p:nvSpPr>
          <p:spPr bwMode="auto">
            <a:xfrm>
              <a:off x="4222875" y="5307955"/>
              <a:ext cx="216024" cy="209675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482E15-2183-4F66-B2D0-CD29A8B20468}"/>
                </a:ext>
              </a:extLst>
            </p:cNvPr>
            <p:cNvSpPr txBox="1"/>
            <p:nvPr/>
          </p:nvSpPr>
          <p:spPr bwMode="auto">
            <a:xfrm>
              <a:off x="4511824" y="5251192"/>
              <a:ext cx="4427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Short term </a:t>
              </a:r>
              <a:r>
                <a:rPr lang="en-US" sz="1400" dirty="0"/>
                <a:t>: 	</a:t>
              </a:r>
              <a:r>
                <a:rPr lang="en-US" sz="1400" dirty="0">
                  <a:solidFill>
                    <a:srgbClr val="00B0F0"/>
                  </a:solidFill>
                </a:rPr>
                <a:t>FLASH 2020+ </a:t>
              </a:r>
              <a:r>
                <a:rPr lang="en-US" sz="1400" dirty="0"/>
                <a:t>upgrade (2025-2026)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A6CC679-C634-444F-925D-C9DB7452E79C}"/>
                </a:ext>
              </a:extLst>
            </p:cNvPr>
            <p:cNvSpPr/>
            <p:nvPr/>
          </p:nvSpPr>
          <p:spPr bwMode="auto">
            <a:xfrm>
              <a:off x="4228815" y="6160076"/>
              <a:ext cx="216024" cy="209675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F5DD8D-AC3A-4F2B-9B4F-8469F6020D3C}"/>
                </a:ext>
              </a:extLst>
            </p:cNvPr>
            <p:cNvSpPr txBox="1"/>
            <p:nvPr/>
          </p:nvSpPr>
          <p:spPr bwMode="auto">
            <a:xfrm>
              <a:off x="4522657" y="6097793"/>
              <a:ext cx="5459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Longer term</a:t>
              </a:r>
              <a:r>
                <a:rPr lang="en-US" sz="1400" dirty="0"/>
                <a:t> : 	Prepare for new horizons with </a:t>
              </a:r>
              <a:r>
                <a:rPr lang="en-US" sz="1400" dirty="0">
                  <a:solidFill>
                    <a:srgbClr val="00B0F0"/>
                  </a:solidFill>
                </a:rPr>
                <a:t>CW-XFEL</a:t>
              </a:r>
              <a:r>
                <a:rPr lang="en-US" sz="1400" dirty="0"/>
                <a:t> (2035) 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CEF1B763-FEC0-411B-B70F-72697C6BC365}"/>
                </a:ext>
              </a:extLst>
            </p:cNvPr>
            <p:cNvSpPr/>
            <p:nvPr/>
          </p:nvSpPr>
          <p:spPr bwMode="auto">
            <a:xfrm>
              <a:off x="4234095" y="5852953"/>
              <a:ext cx="216024" cy="209675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A25E93-FB70-415F-955A-49DA7B242E04}"/>
                </a:ext>
              </a:extLst>
            </p:cNvPr>
            <p:cNvSpPr txBox="1"/>
            <p:nvPr/>
          </p:nvSpPr>
          <p:spPr bwMode="auto">
            <a:xfrm>
              <a:off x="4511824" y="5815354"/>
              <a:ext cx="6050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Mid term </a:t>
              </a:r>
              <a:r>
                <a:rPr lang="en-US" sz="1400" dirty="0"/>
                <a:t>: 		Build a plasma </a:t>
              </a:r>
              <a:r>
                <a:rPr lang="en-US" sz="1400" dirty="0" err="1"/>
                <a:t>wakefield</a:t>
              </a:r>
              <a:r>
                <a:rPr lang="en-US" sz="1400" dirty="0"/>
                <a:t> accelerator (</a:t>
              </a:r>
              <a:r>
                <a:rPr lang="en-US" sz="1400" dirty="0">
                  <a:solidFill>
                    <a:srgbClr val="00B0F0"/>
                  </a:solidFill>
                </a:rPr>
                <a:t>KALDERA</a:t>
              </a:r>
              <a:r>
                <a:rPr lang="en-US" sz="1400" dirty="0"/>
                <a:t>) (2030)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822B658-6E0B-422A-BDBD-86A326958FAE}"/>
              </a:ext>
            </a:extLst>
          </p:cNvPr>
          <p:cNvSpPr txBox="1"/>
          <p:nvPr/>
        </p:nvSpPr>
        <p:spPr bwMode="auto">
          <a:xfrm>
            <a:off x="5663952" y="13377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while</a:t>
            </a:r>
          </a:p>
        </p:txBody>
      </p:sp>
    </p:spTree>
    <p:extLst>
      <p:ext uri="{BB962C8B-B14F-4D97-AF65-F5344CB8AC3E}">
        <p14:creationId xmlns:p14="http://schemas.microsoft.com/office/powerpoint/2010/main" val="7428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795D1C-106C-48FD-8407-E132BACE4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8280301" cy="5010249"/>
          </a:xfrm>
          <a:ln>
            <a:noFill/>
          </a:ln>
        </p:spPr>
        <p:txBody>
          <a:bodyPr/>
          <a:lstStyle/>
          <a:p>
            <a:r>
              <a:rPr lang="en-US" b="1" dirty="0"/>
              <a:t>Last year:  2022 shutdown </a:t>
            </a:r>
          </a:p>
          <a:p>
            <a:pPr lvl="1"/>
            <a:r>
              <a:rPr lang="en-US" dirty="0"/>
              <a:t>ACC23 = 2 new cryomodules with cavities running </a:t>
            </a:r>
            <a:br>
              <a:rPr lang="en-US" dirty="0"/>
            </a:br>
            <a:r>
              <a:rPr lang="en-US" dirty="0"/>
              <a:t>on average at 28 – 29 MV/m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main oscillator</a:t>
            </a:r>
          </a:p>
          <a:p>
            <a:r>
              <a:rPr lang="en-US" b="1" dirty="0"/>
              <a:t>Demonstrated new energy 1.34 GeV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increase from 1.3 GeV</a:t>
            </a:r>
          </a:p>
          <a:p>
            <a:pPr lvl="1"/>
            <a:r>
              <a:rPr lang="en-US" dirty="0"/>
              <a:t>ACC45 : plan to place waveguide attenuators on </a:t>
            </a:r>
            <a:br>
              <a:rPr lang="en-US" dirty="0"/>
            </a:br>
            <a:r>
              <a:rPr lang="en-US" dirty="0"/>
              <a:t>2 cavities to lower field emission </a:t>
            </a:r>
          </a:p>
          <a:p>
            <a:pPr lvl="1"/>
            <a:r>
              <a:rPr lang="en-US" dirty="0"/>
              <a:t>should help increase gradient 1.35 GeV</a:t>
            </a:r>
          </a:p>
          <a:p>
            <a:r>
              <a:rPr lang="en-US" b="1" dirty="0"/>
              <a:t>Next shutdown: Summer 2024 – Fall 2025 </a:t>
            </a:r>
          </a:p>
          <a:p>
            <a:pPr lvl="1"/>
            <a:r>
              <a:rPr lang="en-US" dirty="0"/>
              <a:t>FLASH 2020+ goal : provide external seeding </a:t>
            </a:r>
          </a:p>
          <a:p>
            <a:pPr lvl="1"/>
            <a:r>
              <a:rPr lang="en-US" dirty="0"/>
              <a:t>LLRF: </a:t>
            </a:r>
          </a:p>
          <a:p>
            <a:pPr lvl="2"/>
            <a:r>
              <a:rPr lang="en-US" dirty="0"/>
              <a:t>modernizing legacy monitoring system (new racks, VME </a:t>
            </a:r>
            <a:r>
              <a:rPr lang="en-US" dirty="0">
                <a:sym typeface="Wingdings" panose="05000000000000000000" pitchFamily="2" charset="2"/>
              </a:rPr>
              <a:t> MTCA)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improving RF reference distribution to bring benefit of new MO to end users 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9FD0E-B0A2-408B-87C0-0D927FA20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Successive upgrades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80DBC-B1B0-4508-9CBC-BC1E90E2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412776"/>
            <a:ext cx="6033865" cy="310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88BF64-4A39-4258-A936-BB0D7D9A8A90}"/>
              </a:ext>
            </a:extLst>
          </p:cNvPr>
          <p:cNvGrpSpPr/>
          <p:nvPr/>
        </p:nvGrpSpPr>
        <p:grpSpPr>
          <a:xfrm>
            <a:off x="3143672" y="2419124"/>
            <a:ext cx="1800200" cy="338554"/>
            <a:chOff x="3143672" y="2427237"/>
            <a:chExt cx="1800200" cy="338554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F1DBCFCC-B2D3-46DF-9722-35C173EA71EC}"/>
                </a:ext>
              </a:extLst>
            </p:cNvPr>
            <p:cNvSpPr/>
            <p:nvPr/>
          </p:nvSpPr>
          <p:spPr>
            <a:xfrm>
              <a:off x="3143672" y="2492896"/>
              <a:ext cx="216024" cy="216024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8C3B79-225F-4FF1-A167-5FDDBF913614}"/>
                </a:ext>
              </a:extLst>
            </p:cNvPr>
            <p:cNvSpPr txBox="1"/>
            <p:nvPr/>
          </p:nvSpPr>
          <p:spPr>
            <a:xfrm>
              <a:off x="3412684" y="2427237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see next slide</a:t>
              </a:r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70A25D-DB82-4125-93D8-2A29116B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DESY lab talk | Julien Branlard, 23.10.2023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A0F9C-CEF7-4896-B9BE-A5697D9DA765}"/>
              </a:ext>
            </a:extLst>
          </p:cNvPr>
          <p:cNvSpPr txBox="1"/>
          <p:nvPr/>
        </p:nvSpPr>
        <p:spPr>
          <a:xfrm>
            <a:off x="10475373" y="1175595"/>
            <a:ext cx="15824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Christian Schmidt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8DD110-712D-4A11-8907-ACF2116E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334" y="230283"/>
            <a:ext cx="966635" cy="545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FCBCC-4A9E-4E6C-BC19-8B72CEF3C006}"/>
              </a:ext>
            </a:extLst>
          </p:cNvPr>
          <p:cNvSpPr txBox="1"/>
          <p:nvPr/>
        </p:nvSpPr>
        <p:spPr>
          <a:xfrm>
            <a:off x="5879976" y="4488357"/>
            <a:ext cx="1505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http://flash.desy.de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43FCC8-D126-48E8-9A93-06E983073583}"/>
              </a:ext>
            </a:extLst>
          </p:cNvPr>
          <p:cNvGrpSpPr/>
          <p:nvPr/>
        </p:nvGrpSpPr>
        <p:grpSpPr>
          <a:xfrm>
            <a:off x="8184232" y="5013176"/>
            <a:ext cx="1719967" cy="1199992"/>
            <a:chOff x="8020154" y="5009785"/>
            <a:chExt cx="1719967" cy="1199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C99FFA-580B-4F44-9397-2415F8AE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5009785"/>
              <a:ext cx="1656184" cy="1198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65E671-74F1-4B69-BF08-3E6E5EB18354}"/>
                </a:ext>
              </a:extLst>
            </p:cNvPr>
            <p:cNvSpPr txBox="1"/>
            <p:nvPr/>
          </p:nvSpPr>
          <p:spPr>
            <a:xfrm>
              <a:off x="8020154" y="5009785"/>
              <a:ext cx="781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00AEEF"/>
                  </a:solidFill>
                  <a:latin typeface="+mj-lt"/>
                  <a:ea typeface="Source Sans Pro Black" panose="020B0803030403020204" pitchFamily="34" charset="0"/>
                </a:rPr>
                <a:t>FLASH</a:t>
              </a:r>
            </a:p>
            <a:p>
              <a:r>
                <a:rPr lang="en-US" sz="900" b="1" dirty="0">
                  <a:solidFill>
                    <a:srgbClr val="00AEEF"/>
                  </a:solidFill>
                  <a:latin typeface="+mj-lt"/>
                  <a:ea typeface="Source Sans Pro Black" panose="020B0803030403020204" pitchFamily="34" charset="0"/>
                </a:rPr>
                <a:t>2020</a:t>
              </a:r>
              <a:r>
                <a:rPr lang="en-US" sz="900" b="1" dirty="0">
                  <a:solidFill>
                    <a:srgbClr val="F6911E"/>
                  </a:solidFill>
                  <a:latin typeface="+mj-lt"/>
                  <a:ea typeface="Source Sans Pro Black" panose="020B0803030403020204" pitchFamily="34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ED8BC8-FB33-4201-8AC4-6AA967706228}"/>
                </a:ext>
              </a:extLst>
            </p:cNvPr>
            <p:cNvSpPr txBox="1"/>
            <p:nvPr/>
          </p:nvSpPr>
          <p:spPr>
            <a:xfrm>
              <a:off x="8197711" y="6040500"/>
              <a:ext cx="154241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rgbClr val="F6911E"/>
                  </a:solidFill>
                </a:rPr>
                <a:t>Making FLASH brighter, faster and more flexible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6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E230-E009-41AE-928F-AF0A8022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A4CA1-D946-4FC5-A498-D8B6D05A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DESY lab talk | Julien Branlard, 23.10.2023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FFFB6-936D-42BB-9D80-3C8A08B713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R&amp;D:  Sub – 1fs (Femtosecond) reference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87C9AB-2BDA-45FC-AAA1-F0A70A590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9" y="1638092"/>
            <a:ext cx="4548404" cy="35013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0EF57EF-04F5-4C48-B589-DF3D2421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76" y="1474814"/>
            <a:ext cx="6294547" cy="41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7">
            <a:extLst>
              <a:ext uri="{FF2B5EF4-FFF2-40B4-BE49-F238E27FC236}">
                <a16:creationId xmlns:a16="http://schemas.microsoft.com/office/drawing/2014/main" id="{B5C81642-9D25-4D3E-A74F-F558B3027F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31144" y="794611"/>
            <a:ext cx="3096344" cy="11493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270000" tIns="0"/>
          <a:lstStyle>
            <a:lvl1pPr defTabSz="593725" eaLnBrk="0" hangingPunct="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593725" eaLnBrk="0" hangingPunct="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593725" eaLnBrk="0" hangingPunct="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593725" eaLnBrk="0" hangingPunct="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593725" eaLnBrk="0" hangingPunct="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5937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5937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5937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5937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eaLnBrk="1" hangingPunct="1">
              <a:buClr>
                <a:srgbClr val="FD930A"/>
              </a:buClr>
              <a:buSzPct val="90000"/>
              <a:defRPr/>
            </a:pPr>
            <a:r>
              <a:rPr lang="de-DE" altLang="en-US" sz="1800" kern="0" dirty="0">
                <a:solidFill>
                  <a:srgbClr val="FF0000"/>
                </a:solidFill>
              </a:rPr>
              <a:t>Integrated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jitter</a:t>
            </a:r>
            <a:r>
              <a:rPr lang="de-DE" altLang="en-US" sz="1800" kern="0" dirty="0">
                <a:solidFill>
                  <a:srgbClr val="FF0000"/>
                </a:solidFill>
              </a:rPr>
              <a:t>:</a:t>
            </a:r>
          </a:p>
          <a:p>
            <a:pPr lvl="0" eaLnBrk="1" hangingPunct="1">
              <a:buClr>
                <a:srgbClr val="FD930A"/>
              </a:buClr>
              <a:buSzPct val="90000"/>
              <a:defRPr/>
            </a:pPr>
            <a:r>
              <a:rPr lang="de-DE" altLang="en-US" sz="1800" kern="0" dirty="0">
                <a:solidFill>
                  <a:srgbClr val="FF0000"/>
                </a:solidFill>
              </a:rPr>
              <a:t>&lt; 12 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fs</a:t>
            </a:r>
            <a:r>
              <a:rPr lang="de-DE" altLang="en-US" sz="1800" kern="0" dirty="0">
                <a:solidFill>
                  <a:srgbClr val="FF0000"/>
                </a:solidFill>
              </a:rPr>
              <a:t> [10 Hz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to</a:t>
            </a:r>
            <a:r>
              <a:rPr lang="de-DE" altLang="en-US" sz="1800" kern="0" dirty="0">
                <a:solidFill>
                  <a:srgbClr val="FF0000"/>
                </a:solidFill>
              </a:rPr>
              <a:t> 100 Hz]</a:t>
            </a:r>
          </a:p>
          <a:p>
            <a:pPr lvl="0" eaLnBrk="1" hangingPunct="1">
              <a:buClr>
                <a:srgbClr val="FD930A"/>
              </a:buClr>
              <a:buSzPct val="90000"/>
              <a:defRPr/>
            </a:pPr>
            <a:r>
              <a:rPr lang="de-DE" altLang="en-US" sz="1800" kern="0" dirty="0">
                <a:solidFill>
                  <a:srgbClr val="FF0000"/>
                </a:solidFill>
              </a:rPr>
              <a:t>&lt; 1.8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fs</a:t>
            </a:r>
            <a:r>
              <a:rPr lang="de-DE" altLang="en-US" sz="1800" kern="0" dirty="0">
                <a:solidFill>
                  <a:srgbClr val="FF0000"/>
                </a:solidFill>
              </a:rPr>
              <a:t> [100 Hz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to</a:t>
            </a:r>
            <a:r>
              <a:rPr lang="de-DE" altLang="en-US" sz="1800" kern="0" dirty="0">
                <a:solidFill>
                  <a:srgbClr val="FF0000"/>
                </a:solidFill>
              </a:rPr>
              <a:t> 1 kHz]</a:t>
            </a:r>
          </a:p>
          <a:p>
            <a:pPr lvl="0" eaLnBrk="1" hangingPunct="1">
              <a:buClr>
                <a:srgbClr val="FD930A"/>
              </a:buClr>
              <a:buSzPct val="90000"/>
              <a:defRPr/>
            </a:pPr>
            <a:r>
              <a:rPr lang="de-DE" altLang="en-US" sz="1800" kern="0" dirty="0">
                <a:solidFill>
                  <a:srgbClr val="FF0000"/>
                </a:solidFill>
              </a:rPr>
              <a:t>&lt; 0.8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fs</a:t>
            </a:r>
            <a:r>
              <a:rPr lang="de-DE" altLang="en-US" sz="1800" kern="0" dirty="0">
                <a:solidFill>
                  <a:srgbClr val="FF0000"/>
                </a:solidFill>
              </a:rPr>
              <a:t> [1 kHz </a:t>
            </a:r>
            <a:r>
              <a:rPr lang="de-DE" altLang="en-US" sz="1800" kern="0" dirty="0" err="1">
                <a:solidFill>
                  <a:srgbClr val="FF0000"/>
                </a:solidFill>
              </a:rPr>
              <a:t>to</a:t>
            </a:r>
            <a:r>
              <a:rPr lang="de-DE" altLang="en-US" sz="1800" kern="0" dirty="0">
                <a:solidFill>
                  <a:srgbClr val="FF0000"/>
                </a:solidFill>
              </a:rPr>
              <a:t> 1 MHz]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DBA2B2-9F3E-4D76-A3CD-6F941E61CBFE}"/>
              </a:ext>
            </a:extLst>
          </p:cNvPr>
          <p:cNvSpPr txBox="1">
            <a:spLocks/>
          </p:cNvSpPr>
          <p:nvPr/>
        </p:nvSpPr>
        <p:spPr>
          <a:xfrm>
            <a:off x="5418078" y="5612878"/>
            <a:ext cx="6294546" cy="571879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spcAft>
                <a:spcPts val="200"/>
              </a:spcAft>
              <a:buNone/>
            </a:pPr>
            <a:r>
              <a:rPr lang="en-US" sz="1400" kern="0" dirty="0"/>
              <a:t>- </a:t>
            </a:r>
            <a:r>
              <a:rPr lang="en-US" sz="1400" b="1" kern="0" dirty="0"/>
              <a:t>Improvement of integrated jitter from 38 fs to 1.8 fs [100Hz, 1MHz]</a:t>
            </a:r>
          </a:p>
          <a:p>
            <a:pPr marL="0" indent="0" algn="r">
              <a:spcAft>
                <a:spcPts val="200"/>
              </a:spcAft>
              <a:buNone/>
            </a:pPr>
            <a:r>
              <a:rPr lang="en-US" sz="1400" kern="0" dirty="0"/>
              <a:t>- fs-laser systems locked to the reference show significant improvement</a:t>
            </a:r>
          </a:p>
        </p:txBody>
      </p:sp>
      <p:sp>
        <p:nvSpPr>
          <p:cNvPr id="10" name="Textfeld 11">
            <a:extLst>
              <a:ext uri="{FF2B5EF4-FFF2-40B4-BE49-F238E27FC236}">
                <a16:creationId xmlns:a16="http://schemas.microsoft.com/office/drawing/2014/main" id="{32DB1EEB-937D-40B4-A805-39381842099B}"/>
              </a:ext>
            </a:extLst>
          </p:cNvPr>
          <p:cNvSpPr txBox="1"/>
          <p:nvPr/>
        </p:nvSpPr>
        <p:spPr>
          <a:xfrm>
            <a:off x="337937" y="5835168"/>
            <a:ext cx="17002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KVG </a:t>
            </a:r>
            <a:r>
              <a:rPr lang="de-DE" sz="1000" b="1" dirty="0" err="1"/>
              <a:t>Quartz</a:t>
            </a:r>
            <a:r>
              <a:rPr lang="de-DE" sz="1000" b="1" dirty="0"/>
              <a:t> Crystal Technology GmbH</a:t>
            </a:r>
          </a:p>
          <a:p>
            <a:r>
              <a:rPr lang="de-DE" sz="1100" dirty="0"/>
              <a:t>info@kvg-gmbh.de</a:t>
            </a:r>
            <a:r>
              <a:rPr lang="de-DE" sz="1100" u="sng" dirty="0"/>
              <a:t> </a:t>
            </a:r>
            <a:endParaRPr lang="de-DE" sz="1050" u="sng" dirty="0"/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53FEB40F-85EF-4432-A697-7DB1EF17A9EE}"/>
              </a:ext>
            </a:extLst>
          </p:cNvPr>
          <p:cNvSpPr txBox="1"/>
          <p:nvPr/>
        </p:nvSpPr>
        <p:spPr>
          <a:xfrm>
            <a:off x="2054155" y="5079591"/>
            <a:ext cx="2961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Under license from DESY </a:t>
            </a:r>
            <a:endParaRPr lang="de-DE" sz="1100" dirty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CAEE6E-8B62-4542-823E-F1E58E2AC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82" y="5917228"/>
            <a:ext cx="1156566" cy="453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573ABB-C527-4B43-83EE-60E7AF1CD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5896627"/>
            <a:ext cx="453374" cy="4533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E18C9E-9940-42A4-A468-4B949479C6F5}"/>
              </a:ext>
            </a:extLst>
          </p:cNvPr>
          <p:cNvSpPr txBox="1"/>
          <p:nvPr/>
        </p:nvSpPr>
        <p:spPr>
          <a:xfrm>
            <a:off x="7464152" y="5381147"/>
            <a:ext cx="24545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Frank Ludwig &amp; Heinz </a:t>
            </a:r>
            <a:r>
              <a:rPr lang="en-US" sz="900" dirty="0" err="1"/>
              <a:t>Pryschelski</a:t>
            </a:r>
            <a:r>
              <a:rPr lang="en-US" sz="900" dirty="0"/>
              <a:t> </a:t>
            </a:r>
          </a:p>
        </p:txBody>
      </p:sp>
      <p:grpSp>
        <p:nvGrpSpPr>
          <p:cNvPr id="17" name="Group 134">
            <a:extLst>
              <a:ext uri="{FF2B5EF4-FFF2-40B4-BE49-F238E27FC236}">
                <a16:creationId xmlns:a16="http://schemas.microsoft.com/office/drawing/2014/main" id="{861DF50F-09DB-49AD-8BFE-C6AEBD0EB32C}"/>
              </a:ext>
            </a:extLst>
          </p:cNvPr>
          <p:cNvGrpSpPr>
            <a:grpSpLocks/>
          </p:cNvGrpSpPr>
          <p:nvPr/>
        </p:nvGrpSpPr>
        <p:grpSpPr bwMode="auto">
          <a:xfrm>
            <a:off x="5528974" y="5670006"/>
            <a:ext cx="272413" cy="146051"/>
            <a:chOff x="666" y="1756"/>
            <a:chExt cx="198" cy="98"/>
          </a:xfrm>
        </p:grpSpPr>
        <p:sp>
          <p:nvSpPr>
            <p:cNvPr id="18" name="Line 135">
              <a:extLst>
                <a:ext uri="{FF2B5EF4-FFF2-40B4-BE49-F238E27FC236}">
                  <a16:creationId xmlns:a16="http://schemas.microsoft.com/office/drawing/2014/main" id="{6FAC39CB-D38D-49E5-8FAD-2463E3BF5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1776"/>
              <a:ext cx="90" cy="78"/>
            </a:xfrm>
            <a:prstGeom prst="line">
              <a:avLst/>
            </a:prstGeom>
            <a:noFill/>
            <a:ln w="25400">
              <a:solidFill>
                <a:srgbClr val="261748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  <p:sp>
          <p:nvSpPr>
            <p:cNvPr id="19" name="Freeform 136">
              <a:extLst>
                <a:ext uri="{FF2B5EF4-FFF2-40B4-BE49-F238E27FC236}">
                  <a16:creationId xmlns:a16="http://schemas.microsoft.com/office/drawing/2014/main" id="{B5D1E8B5-4DED-4D27-AEBE-D77B51DF2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1756"/>
              <a:ext cx="111" cy="68"/>
            </a:xfrm>
            <a:custGeom>
              <a:avLst/>
              <a:gdLst>
                <a:gd name="T0" fmla="*/ 0 w 96"/>
                <a:gd name="T1" fmla="*/ 68 h 68"/>
                <a:gd name="T2" fmla="*/ 75 w 96"/>
                <a:gd name="T3" fmla="*/ 8 h 68"/>
                <a:gd name="T4" fmla="*/ 148 w 96"/>
                <a:gd name="T5" fmla="*/ 20 h 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68">
                  <a:moveTo>
                    <a:pt x="0" y="68"/>
                  </a:moveTo>
                  <a:cubicBezTo>
                    <a:pt x="16" y="42"/>
                    <a:pt x="32" y="16"/>
                    <a:pt x="48" y="8"/>
                  </a:cubicBezTo>
                  <a:cubicBezTo>
                    <a:pt x="64" y="0"/>
                    <a:pt x="88" y="18"/>
                    <a:pt x="96" y="2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ea typeface="ＭＳ Ｐゴシック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9180066-9BFF-428E-936E-2C5F6D965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334" y="230283"/>
            <a:ext cx="966635" cy="545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92B38-35A3-4D57-A02F-1327E0684BBD}"/>
              </a:ext>
            </a:extLst>
          </p:cNvPr>
          <p:cNvSpPr txBox="1"/>
          <p:nvPr/>
        </p:nvSpPr>
        <p:spPr>
          <a:xfrm>
            <a:off x="337937" y="5426602"/>
            <a:ext cx="440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 designed in collaboration with ISE, Poland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FA7090-DB4A-47CA-92FE-901B9A850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49" y="5945399"/>
            <a:ext cx="711048" cy="3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795D1C-106C-48FD-8407-E132BACE4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On-going development </a:t>
            </a:r>
          </a:p>
          <a:p>
            <a:pPr lvl="1"/>
            <a:r>
              <a:rPr lang="en-US" dirty="0"/>
              <a:t>Beam regions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9FD0E-B0A2-408B-87C0-0D927FA20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On-going development and plan for next shutdown’s upgrade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AA8AE8-A5CD-44E1-A854-A05163011D3E}"/>
              </a:ext>
            </a:extLst>
          </p:cNvPr>
          <p:cNvGrpSpPr/>
          <p:nvPr/>
        </p:nvGrpSpPr>
        <p:grpSpPr>
          <a:xfrm>
            <a:off x="911424" y="2204864"/>
            <a:ext cx="3888432" cy="4094811"/>
            <a:chOff x="7680176" y="1144454"/>
            <a:chExt cx="3317431" cy="3493504"/>
          </a:xfrm>
        </p:grpSpPr>
        <p:pic>
          <p:nvPicPr>
            <p:cNvPr id="17" name="Content Placeholder 20">
              <a:extLst>
                <a:ext uri="{FF2B5EF4-FFF2-40B4-BE49-F238E27FC236}">
                  <a16:creationId xmlns:a16="http://schemas.microsoft.com/office/drawing/2014/main" id="{72C1AF01-CA59-4C14-8E0F-45BCF124D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176" y="1144454"/>
              <a:ext cx="3317431" cy="34935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13943-EF78-48F8-972A-11B0BF7E62FA}"/>
                </a:ext>
              </a:extLst>
            </p:cNvPr>
            <p:cNvSpPr txBox="1"/>
            <p:nvPr/>
          </p:nvSpPr>
          <p:spPr>
            <a:xfrm>
              <a:off x="8112224" y="1633193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old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CA7EE0-50AD-4407-A161-7A424EDC8D8C}"/>
                </a:ext>
              </a:extLst>
            </p:cNvPr>
            <p:cNvSpPr txBox="1"/>
            <p:nvPr/>
          </p:nvSpPr>
          <p:spPr>
            <a:xfrm>
              <a:off x="8040216" y="3453736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new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436429-C986-467A-8F37-B1170579756E}"/>
              </a:ext>
            </a:extLst>
          </p:cNvPr>
          <p:cNvSpPr txBox="1"/>
          <p:nvPr/>
        </p:nvSpPr>
        <p:spPr>
          <a:xfrm>
            <a:off x="6154884" y="1700807"/>
            <a:ext cx="6186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to </a:t>
            </a:r>
            <a:r>
              <a:rPr lang="en-US" sz="1600" b="1" dirty="0"/>
              <a:t>16 independent </a:t>
            </a:r>
            <a:r>
              <a:rPr lang="en-US" sz="1600" dirty="0"/>
              <a:t>beam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Can ALSO be used to </a:t>
            </a:r>
            <a:r>
              <a:rPr lang="en-US" sz="1600" b="1" dirty="0"/>
              <a:t>modulate individual bunches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Tested up to </a:t>
            </a:r>
            <a:r>
              <a:rPr lang="en-US" sz="1600" b="1" dirty="0"/>
              <a:t>200 kHz  </a:t>
            </a:r>
            <a:r>
              <a:rPr lang="en-US" sz="1600" dirty="0"/>
              <a:t>(1.0 MV/m, 1.0 deg.)        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69349A-1011-427C-BEF4-0EBCE4AC8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9050"/>
          <a:stretch/>
        </p:blipFill>
        <p:spPr>
          <a:xfrm>
            <a:off x="6168009" y="2780928"/>
            <a:ext cx="5112568" cy="34654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670E0-3F16-44F2-AEE9-FADEFD41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77420-16EA-4D39-A4B9-2B6EB9EB1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91401"/>
            <a:ext cx="714145" cy="71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89AFDA-7E57-45D3-94AC-A18DBC59BFC8}"/>
              </a:ext>
            </a:extLst>
          </p:cNvPr>
          <p:cNvSpPr txBox="1"/>
          <p:nvPr/>
        </p:nvSpPr>
        <p:spPr>
          <a:xfrm>
            <a:off x="7608128" y="2402892"/>
            <a:ext cx="293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250 kHz</a:t>
            </a:r>
            <a:r>
              <a:rPr lang="en-US" sz="1600" dirty="0"/>
              <a:t>  (0.5 MV/m, 0.5 deg.)</a:t>
            </a:r>
          </a:p>
        </p:txBody>
      </p:sp>
    </p:spTree>
    <p:extLst>
      <p:ext uri="{BB962C8B-B14F-4D97-AF65-F5344CB8AC3E}">
        <p14:creationId xmlns:p14="http://schemas.microsoft.com/office/powerpoint/2010/main" val="231539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FABD0F-B703-4AE0-BB77-4EF3CB7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795D1C-106C-48FD-8407-E132BACE4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On-going development </a:t>
            </a:r>
          </a:p>
          <a:p>
            <a:pPr lvl="1"/>
            <a:r>
              <a:rPr lang="en-US" dirty="0"/>
              <a:t>Beam regions</a:t>
            </a:r>
          </a:p>
          <a:p>
            <a:pPr lvl="1"/>
            <a:r>
              <a:rPr lang="en-US" dirty="0"/>
              <a:t>Energy saving initiative</a:t>
            </a:r>
          </a:p>
          <a:p>
            <a:pPr lvl="1"/>
            <a:r>
              <a:rPr lang="en-US" dirty="0"/>
              <a:t>Online probe calibration</a:t>
            </a:r>
          </a:p>
          <a:p>
            <a:pPr lvl="1"/>
            <a:r>
              <a:rPr lang="en-US" dirty="0"/>
              <a:t>Improved fault detection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Next shutdown: (6 months) Summer 2025 – Spring 2026</a:t>
            </a:r>
          </a:p>
          <a:p>
            <a:pPr lvl="1"/>
            <a:r>
              <a:rPr lang="en-US" dirty="0"/>
              <a:t>Warm-up to double cryo safety valves + beam line upgrades</a:t>
            </a:r>
          </a:p>
          <a:p>
            <a:pPr lvl="1"/>
            <a:r>
              <a:rPr lang="en-US" dirty="0"/>
              <a:t>LLRF: </a:t>
            </a:r>
          </a:p>
          <a:p>
            <a:pPr lvl="2"/>
            <a:r>
              <a:rPr lang="en-US" dirty="0"/>
              <a:t>upgrade master oscillator (benefit from FLASH development)</a:t>
            </a:r>
          </a:p>
          <a:p>
            <a:pPr lvl="2"/>
            <a:r>
              <a:rPr lang="en-US" dirty="0"/>
              <a:t>Partial </a:t>
            </a:r>
            <a:r>
              <a:rPr lang="en-US" dirty="0" err="1"/>
              <a:t>MicroTCA</a:t>
            </a:r>
            <a:r>
              <a:rPr lang="en-US" dirty="0"/>
              <a:t> upgrade (new ADCs, new main ctrl board) 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9FD0E-B0A2-408B-87C0-0D927FA20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On-going development and plan for next shutdown’s upgrade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A8187C-1B1D-46CB-A785-5D5CEF43823B}"/>
              </a:ext>
            </a:extLst>
          </p:cNvPr>
          <p:cNvGrpSpPr/>
          <p:nvPr/>
        </p:nvGrpSpPr>
        <p:grpSpPr>
          <a:xfrm>
            <a:off x="3359696" y="2107348"/>
            <a:ext cx="3672407" cy="379252"/>
            <a:chOff x="7824192" y="5261947"/>
            <a:chExt cx="3595899" cy="379252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AA05E15-BCC2-4A34-9237-5421DE63E732}"/>
                </a:ext>
              </a:extLst>
            </p:cNvPr>
            <p:cNvSpPr/>
            <p:nvPr/>
          </p:nvSpPr>
          <p:spPr>
            <a:xfrm>
              <a:off x="7824192" y="5261947"/>
              <a:ext cx="360040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7396A8-4182-4554-847B-07F971E0AE94}"/>
                </a:ext>
              </a:extLst>
            </p:cNvPr>
            <p:cNvSpPr txBox="1"/>
            <p:nvPr/>
          </p:nvSpPr>
          <p:spPr>
            <a:xfrm>
              <a:off x="8328248" y="5282296"/>
              <a:ext cx="3091843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Julien </a:t>
              </a:r>
              <a:r>
                <a:rPr lang="en-US" sz="1600" dirty="0" err="1"/>
                <a:t>Branlard’s</a:t>
              </a:r>
              <a:r>
                <a:rPr lang="en-US" sz="1600" dirty="0"/>
                <a:t> talk on Wed.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6A1118-46A5-49B0-A358-E5A8CE52915C}"/>
              </a:ext>
            </a:extLst>
          </p:cNvPr>
          <p:cNvGrpSpPr/>
          <p:nvPr/>
        </p:nvGrpSpPr>
        <p:grpSpPr>
          <a:xfrm>
            <a:off x="3361924" y="2491905"/>
            <a:ext cx="3672406" cy="379252"/>
            <a:chOff x="7824192" y="5261947"/>
            <a:chExt cx="3672406" cy="379252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226D04B-9647-414D-8282-3800C279D960}"/>
                </a:ext>
              </a:extLst>
            </p:cNvPr>
            <p:cNvSpPr/>
            <p:nvPr/>
          </p:nvSpPr>
          <p:spPr>
            <a:xfrm>
              <a:off x="7824192" y="5261947"/>
              <a:ext cx="360040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D8DF8E-798A-49CD-A730-74B060CB7EBD}"/>
                </a:ext>
              </a:extLst>
            </p:cNvPr>
            <p:cNvSpPr txBox="1"/>
            <p:nvPr/>
          </p:nvSpPr>
          <p:spPr>
            <a:xfrm>
              <a:off x="8328248" y="5282296"/>
              <a:ext cx="3168350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Mariusz </a:t>
              </a:r>
              <a:r>
                <a:rPr lang="en-US" sz="1600" dirty="0" err="1"/>
                <a:t>Grecki’s</a:t>
              </a:r>
              <a:r>
                <a:rPr lang="en-US" sz="1600" dirty="0"/>
                <a:t> talk on Tue.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D9E2E2-377E-4700-ABAB-EA3E760FB834}"/>
              </a:ext>
            </a:extLst>
          </p:cNvPr>
          <p:cNvGrpSpPr/>
          <p:nvPr/>
        </p:nvGrpSpPr>
        <p:grpSpPr>
          <a:xfrm>
            <a:off x="3359696" y="2870857"/>
            <a:ext cx="3672408" cy="379252"/>
            <a:chOff x="7824192" y="5261947"/>
            <a:chExt cx="3598960" cy="379252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CE7A07D5-4C4E-40E8-A690-8E65E4993B34}"/>
                </a:ext>
              </a:extLst>
            </p:cNvPr>
            <p:cNvSpPr/>
            <p:nvPr/>
          </p:nvSpPr>
          <p:spPr>
            <a:xfrm>
              <a:off x="7824192" y="5261947"/>
              <a:ext cx="360040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0B0AD4-38BF-410D-9C62-4272145DF221}"/>
                </a:ext>
              </a:extLst>
            </p:cNvPr>
            <p:cNvSpPr txBox="1"/>
            <p:nvPr/>
          </p:nvSpPr>
          <p:spPr>
            <a:xfrm>
              <a:off x="8328248" y="5282296"/>
              <a:ext cx="3094904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Annika Eichler’s tutorial on Tue.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18F3F-5566-42F5-B3D4-194854E0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07" y="1010384"/>
            <a:ext cx="3887306" cy="534504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0056AB-0494-4952-852B-CFA3A332BABA}"/>
              </a:ext>
            </a:extLst>
          </p:cNvPr>
          <p:cNvSpPr/>
          <p:nvPr/>
        </p:nvSpPr>
        <p:spPr>
          <a:xfrm>
            <a:off x="9949910" y="4031498"/>
            <a:ext cx="868228" cy="37925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1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savings</a:t>
            </a:r>
            <a:endParaRPr lang="en-US" sz="140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2C6E53-1507-48E8-9B16-E8B8CD8AB433}"/>
              </a:ext>
            </a:extLst>
          </p:cNvPr>
          <p:cNvSpPr/>
          <p:nvPr/>
        </p:nvSpPr>
        <p:spPr>
          <a:xfrm>
            <a:off x="10956074" y="4031498"/>
            <a:ext cx="513572" cy="20218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wordArtVert"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1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savings</a:t>
            </a:r>
            <a:endParaRPr lang="en-US" sz="140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71B5D-A007-4EB6-A04D-A542BD04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496159-475E-4882-B012-1AE0E6E5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191401"/>
            <a:ext cx="714145" cy="7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PETRA IV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 dirty="0"/>
              <a:t>PETRA IV upgrade</a:t>
            </a:r>
            <a:endParaRPr dirty="0"/>
          </a:p>
          <a:p>
            <a:pPr lvl="1">
              <a:defRPr/>
            </a:pPr>
            <a:r>
              <a:rPr lang="en-US" dirty="0"/>
              <a:t>Achieve 10keV X-ray energies (approaching diffraction limit)</a:t>
            </a:r>
          </a:p>
          <a:p>
            <a:pPr lvl="1">
              <a:defRPr/>
            </a:pPr>
            <a:r>
              <a:rPr lang="en-US" dirty="0"/>
              <a:t>Ideal source for 3D X-ray microscopy on nanometer scale</a:t>
            </a:r>
          </a:p>
          <a:p>
            <a:pPr lvl="1">
              <a:defRPr/>
            </a:pPr>
            <a:r>
              <a:rPr lang="en-US" dirty="0"/>
              <a:t>Entire machine upgrade </a:t>
            </a:r>
          </a:p>
          <a:p>
            <a:pPr lvl="1">
              <a:defRPr/>
            </a:pPr>
            <a:r>
              <a:rPr lang="en-US" dirty="0"/>
              <a:t>Including new LLRF (</a:t>
            </a:r>
            <a:r>
              <a:rPr lang="en-US" dirty="0" err="1"/>
              <a:t>MicroTCA</a:t>
            </a:r>
            <a:r>
              <a:rPr lang="en-US" dirty="0"/>
              <a:t>-based)</a:t>
            </a:r>
            <a:endParaRPr dirty="0"/>
          </a:p>
          <a:p>
            <a:pPr lvl="1">
              <a:defRPr/>
            </a:pPr>
            <a:r>
              <a:rPr lang="en-US" b="1" dirty="0"/>
              <a:t>24 cavities </a:t>
            </a:r>
            <a:r>
              <a:rPr lang="en-US" dirty="0"/>
              <a:t>at 500 MHz</a:t>
            </a:r>
            <a:endParaRPr dirty="0"/>
          </a:p>
          <a:p>
            <a:pPr lvl="1">
              <a:defRPr/>
            </a:pPr>
            <a:r>
              <a:rPr lang="en-US" b="1" dirty="0"/>
              <a:t>24 cavities </a:t>
            </a:r>
            <a:r>
              <a:rPr lang="en-US" dirty="0"/>
              <a:t>at 1.5 GHz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dirty="0"/>
          </a:p>
          <a:p>
            <a:pPr>
              <a:defRPr/>
            </a:pPr>
            <a:r>
              <a:rPr lang="en-US" b="1" dirty="0"/>
              <a:t>Preparation</a:t>
            </a:r>
            <a:endParaRPr lang="en-US" dirty="0"/>
          </a:p>
          <a:p>
            <a:pPr lvl="1">
              <a:defRPr/>
            </a:pPr>
            <a:r>
              <a:rPr lang="en-US" dirty="0"/>
              <a:t>500 MHz test stand in operation</a:t>
            </a:r>
          </a:p>
          <a:p>
            <a:pPr lvl="1">
              <a:defRPr/>
            </a:pPr>
            <a:r>
              <a:rPr lang="en-US" dirty="0"/>
              <a:t>New </a:t>
            </a:r>
            <a:r>
              <a:rPr lang="en-US" b="1" dirty="0">
                <a:solidFill>
                  <a:schemeClr val="accent1"/>
                </a:solidFill>
              </a:rPr>
              <a:t>500 MHz HOM-damped cavity </a:t>
            </a:r>
            <a:br>
              <a:rPr lang="en-US" dirty="0"/>
            </a:br>
            <a:r>
              <a:rPr lang="en-US" dirty="0"/>
              <a:t>installed and in operation at PETRA III 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chemeClr val="accent1"/>
                </a:solidFill>
              </a:rPr>
              <a:t>demonstrator LLRF system </a:t>
            </a:r>
            <a:endParaRPr b="1" dirty="0">
              <a:solidFill>
                <a:schemeClr val="accent1"/>
              </a:solidFill>
            </a:endParaRPr>
          </a:p>
          <a:p>
            <a:pPr marL="361950" lvl="1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DESY lab talk | Julien Branlard, 23.10.2023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~ 5 years but preparation work starts NOW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44272" y="127403"/>
            <a:ext cx="2664296" cy="3291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5840" y="3124891"/>
            <a:ext cx="3590238" cy="3235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A77D8F-D610-4B6F-93FF-26FF2E99D687}"/>
              </a:ext>
            </a:extLst>
          </p:cNvPr>
          <p:cNvSpPr txBox="1"/>
          <p:nvPr/>
        </p:nvSpPr>
        <p:spPr bwMode="auto">
          <a:xfrm>
            <a:off x="4943872" y="273016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4x single regulation loops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A3C1D-7CF4-4760-B659-6E645C5ED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37724"/>
            <a:ext cx="2246077" cy="115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85C5E-F65B-40AD-AEAB-3B31DAE95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501008"/>
            <a:ext cx="3405951" cy="288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253F1-B75A-4EA4-966A-26A91066AEFB}"/>
              </a:ext>
            </a:extLst>
          </p:cNvPr>
          <p:cNvSpPr txBox="1"/>
          <p:nvPr/>
        </p:nvSpPr>
        <p:spPr>
          <a:xfrm>
            <a:off x="8472264" y="6360503"/>
            <a:ext cx="9669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Courtesy </a:t>
            </a:r>
            <a:r>
              <a:rPr lang="en-US" sz="600" dirty="0" err="1"/>
              <a:t>Arvid</a:t>
            </a:r>
            <a:r>
              <a:rPr lang="en-US" sz="600" dirty="0"/>
              <a:t> </a:t>
            </a:r>
            <a:r>
              <a:rPr lang="en-US" sz="600" dirty="0" err="1"/>
              <a:t>Eislage</a:t>
            </a:r>
            <a:endParaRPr lang="en-US" sz="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9B3B-9F66-45EC-B48E-A1F395BE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6165-9D7E-4323-A52D-BD9BB6CE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TCK7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FMC2ZUP </a:t>
            </a:r>
          </a:p>
          <a:p>
            <a:r>
              <a:rPr lang="en-US" dirty="0"/>
              <a:t>SIS8300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SIS3rd generation ADC</a:t>
            </a:r>
          </a:p>
          <a:p>
            <a:r>
              <a:rPr lang="en-US" dirty="0" err="1"/>
              <a:t>uLOG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 err="1">
                <a:sym typeface="Wingdings" panose="05000000000000000000" pitchFamily="2" charset="2"/>
              </a:rPr>
              <a:t>uLOG</a:t>
            </a:r>
            <a:r>
              <a:rPr lang="en-US" b="1" dirty="0">
                <a:sym typeface="Wingdings" panose="05000000000000000000" pitchFamily="2" charset="2"/>
              </a:rPr>
              <a:t> next generation</a:t>
            </a:r>
          </a:p>
          <a:p>
            <a:pPr lvl="1" algn="just"/>
            <a:r>
              <a:rPr lang="en-US" dirty="0"/>
              <a:t>DESY licensed production to company KVG GmbH </a:t>
            </a:r>
          </a:p>
          <a:p>
            <a:pPr lvl="1" algn="just"/>
            <a:r>
              <a:rPr lang="en-US" dirty="0"/>
              <a:t>Production of 10x 1.3 GHz and 3x 1.5 GHz modules (HZB)</a:t>
            </a:r>
          </a:p>
          <a:p>
            <a:pPr lvl="1" algn="just"/>
            <a:r>
              <a:rPr lang="en-US" dirty="0"/>
              <a:t>Development of </a:t>
            </a:r>
            <a:r>
              <a:rPr lang="en-US" b="1" dirty="0"/>
              <a:t>test stand </a:t>
            </a:r>
            <a:r>
              <a:rPr lang="en-US" dirty="0"/>
              <a:t>to test each subcomponents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A20A0-D6D2-4D72-A827-BE2E31F5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8AF9B-709F-438A-A7C1-F98887363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MTCA developments for LLRF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D18C8E-3D2B-4F09-8959-ABCF6430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34"/>
          <a:stretch/>
        </p:blipFill>
        <p:spPr>
          <a:xfrm>
            <a:off x="8904312" y="1196146"/>
            <a:ext cx="2936492" cy="165679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1D45BA-E5E3-4669-A6C7-1E45FCD90E45}"/>
              </a:ext>
            </a:extLst>
          </p:cNvPr>
          <p:cNvSpPr/>
          <p:nvPr/>
        </p:nvSpPr>
        <p:spPr>
          <a:xfrm>
            <a:off x="6523612" y="1074380"/>
            <a:ext cx="5405045" cy="1726637"/>
          </a:xfrm>
          <a:prstGeom prst="roundRect">
            <a:avLst>
              <a:gd name="adj" fmla="val 8305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B07D203-BDBC-48A4-9904-D5891B4B910A}"/>
              </a:ext>
            </a:extLst>
          </p:cNvPr>
          <p:cNvSpPr/>
          <p:nvPr/>
        </p:nvSpPr>
        <p:spPr>
          <a:xfrm>
            <a:off x="5807968" y="1470423"/>
            <a:ext cx="627202" cy="230385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8BFC36-8DB0-4444-9185-ACA0DBFF80F7}"/>
              </a:ext>
            </a:extLst>
          </p:cNvPr>
          <p:cNvGrpSpPr/>
          <p:nvPr/>
        </p:nvGrpSpPr>
        <p:grpSpPr>
          <a:xfrm>
            <a:off x="263342" y="2864199"/>
            <a:ext cx="11665315" cy="3829411"/>
            <a:chOff x="263342" y="2864199"/>
            <a:chExt cx="11665315" cy="3829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1FCEBE-10E4-433D-B142-C90DE9018323}"/>
                </a:ext>
              </a:extLst>
            </p:cNvPr>
            <p:cNvSpPr txBox="1"/>
            <p:nvPr/>
          </p:nvSpPr>
          <p:spPr>
            <a:xfrm>
              <a:off x="8775232" y="6508944"/>
              <a:ext cx="16561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Courtesy </a:t>
              </a:r>
              <a:r>
                <a:rPr lang="en-US" sz="600" dirty="0" err="1"/>
                <a:t>Uros</a:t>
              </a:r>
              <a:r>
                <a:rPr lang="en-US" sz="600" dirty="0"/>
                <a:t> </a:t>
              </a:r>
              <a:r>
                <a:rPr lang="en-US" sz="600" dirty="0" err="1"/>
                <a:t>Mavric</a:t>
              </a:r>
              <a:endParaRPr lang="en-US" sz="600" dirty="0"/>
            </a:p>
          </p:txBody>
        </p:sp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B7A3A304-04B9-4A25-9A5C-CDBA3A4C9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10" y="5096075"/>
              <a:ext cx="3036921" cy="12833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EEEB04-8AB3-404A-9831-E0E8106C1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9" t="19890" r="5324" b="12362"/>
            <a:stretch/>
          </p:blipFill>
          <p:spPr>
            <a:xfrm rot="5400000">
              <a:off x="9214641" y="3781331"/>
              <a:ext cx="3268488" cy="192779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D196A8C-DB27-41C5-9A59-FB5458438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7" t="15405" r="22583" b="17327"/>
            <a:stretch/>
          </p:blipFill>
          <p:spPr>
            <a:xfrm rot="16200000">
              <a:off x="6369220" y="3371027"/>
              <a:ext cx="1880577" cy="133419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4AFFEC-E83B-4C47-83A6-0122CE0A3283}"/>
                </a:ext>
              </a:extLst>
            </p:cNvPr>
            <p:cNvGrpSpPr/>
            <p:nvPr/>
          </p:nvGrpSpPr>
          <p:grpSpPr>
            <a:xfrm>
              <a:off x="8049273" y="3110984"/>
              <a:ext cx="1705226" cy="1867430"/>
              <a:chOff x="8259648" y="1704500"/>
              <a:chExt cx="1277302" cy="140840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2081ABD-40D6-44C1-8ABA-5C6D200AE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648" y="1704500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06C391-F687-4BC0-8573-82FCD517D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9264" y="1780655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B501277-1C64-46DB-9CB9-9DB788927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49388" y="1898317"/>
                <a:ext cx="1087562" cy="1214585"/>
              </a:xfrm>
              <a:prstGeom prst="rect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D145B3F-E886-4E23-A57F-6532A7C5B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6702" y="5298046"/>
              <a:ext cx="513846" cy="2014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BEFC44-AE20-4EA4-BE74-23D5B5817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3342" y="4084294"/>
              <a:ext cx="3085914" cy="2255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98DF72-ED35-4FD9-9E92-A1457FDB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0788" y="4084294"/>
              <a:ext cx="3171325" cy="2261843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F359091-F487-476B-A45B-0FE3A5FDBFD7}"/>
                </a:ext>
              </a:extLst>
            </p:cNvPr>
            <p:cNvSpPr/>
            <p:nvPr/>
          </p:nvSpPr>
          <p:spPr>
            <a:xfrm>
              <a:off x="6523612" y="2965142"/>
              <a:ext cx="5405045" cy="3543248"/>
            </a:xfrm>
            <a:prstGeom prst="roundRect">
              <a:avLst>
                <a:gd name="adj" fmla="val 4502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99346212-56D1-4BAC-A51E-AD7167A073E5}"/>
                </a:ext>
              </a:extLst>
            </p:cNvPr>
            <p:cNvSpPr/>
            <p:nvPr/>
          </p:nvSpPr>
          <p:spPr>
            <a:xfrm rot="643559">
              <a:off x="5772344" y="2864199"/>
              <a:ext cx="698448" cy="207549"/>
            </a:xfrm>
            <a:prstGeom prst="rightArrow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F64EA09-7DBF-4C3E-BFC0-07C1CD2F37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45" r="2609"/>
          <a:stretch/>
        </p:blipFill>
        <p:spPr>
          <a:xfrm>
            <a:off x="6611461" y="1945976"/>
            <a:ext cx="2197712" cy="836966"/>
          </a:xfrm>
          <a:prstGeom prst="rect">
            <a:avLst/>
          </a:prstGeom>
        </p:spPr>
      </p:pic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4D67AFF2-F5BD-42BE-8163-7AD333A8E1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0606" y="1175358"/>
            <a:ext cx="1138448" cy="770045"/>
          </a:xfrm>
          <a:prstGeom prst="rect">
            <a:avLst/>
          </a:prstGeom>
        </p:spPr>
      </p:pic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12EFDBD5-80A7-438B-839C-9BA7FE0261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787"/>
          <a:stretch/>
        </p:blipFill>
        <p:spPr>
          <a:xfrm>
            <a:off x="6613736" y="1175357"/>
            <a:ext cx="1095336" cy="770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E1EDD6-871D-4B0B-B7BB-F3A9D10963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12" y="1360875"/>
            <a:ext cx="1535628" cy="721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A9EBC-EA7F-4886-B7CF-C4EF47B8E7B2}"/>
              </a:ext>
            </a:extLst>
          </p:cNvPr>
          <p:cNvSpPr txBox="1"/>
          <p:nvPr/>
        </p:nvSpPr>
        <p:spPr>
          <a:xfrm>
            <a:off x="4384615" y="1295792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TCK7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5807A7-571E-47B4-865E-782AD8F60C9E}"/>
              </a:ext>
            </a:extLst>
          </p:cNvPr>
          <p:cNvSpPr txBox="1"/>
          <p:nvPr/>
        </p:nvSpPr>
        <p:spPr>
          <a:xfrm>
            <a:off x="9840416" y="1057804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ZUP + 2x FMC </a:t>
            </a:r>
          </a:p>
        </p:txBody>
      </p:sp>
    </p:spTree>
    <p:extLst>
      <p:ext uri="{BB962C8B-B14F-4D97-AF65-F5344CB8AC3E}">
        <p14:creationId xmlns:p14="http://schemas.microsoft.com/office/powerpoint/2010/main" val="35956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28B0-CEA2-40D7-97F3-5A7F7B38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8462-2753-41ED-B21B-8C4199DD9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264076" cy="5010249"/>
          </a:xfrm>
        </p:spPr>
        <p:txBody>
          <a:bodyPr/>
          <a:lstStyle/>
          <a:p>
            <a:r>
              <a:rPr lang="en-US" b="1" dirty="0"/>
              <a:t>Two CW-capable tests stands</a:t>
            </a:r>
          </a:p>
          <a:p>
            <a:pPr lvl="1"/>
            <a:r>
              <a:rPr lang="en-US" dirty="0"/>
              <a:t>Test of </a:t>
            </a:r>
            <a:r>
              <a:rPr lang="en-US" b="1" dirty="0">
                <a:solidFill>
                  <a:schemeClr val="accent1"/>
                </a:solidFill>
              </a:rPr>
              <a:t>3.9 GHz </a:t>
            </a:r>
            <a:r>
              <a:rPr lang="en-US" dirty="0"/>
              <a:t>in CW at XATB1 (SSA)</a:t>
            </a:r>
          </a:p>
          <a:p>
            <a:pPr lvl="1"/>
            <a:r>
              <a:rPr lang="en-US" dirty="0"/>
              <a:t>Test of </a:t>
            </a:r>
            <a:r>
              <a:rPr lang="en-US" b="1" dirty="0">
                <a:solidFill>
                  <a:schemeClr val="accent1"/>
                </a:solidFill>
              </a:rPr>
              <a:t>1.3 GHz </a:t>
            </a:r>
            <a:r>
              <a:rPr lang="en-US" dirty="0"/>
              <a:t>in CW/LP at CMTB (IOT)</a:t>
            </a:r>
            <a:br>
              <a:rPr lang="en-US" dirty="0"/>
            </a:b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100" dirty="0"/>
          </a:p>
          <a:p>
            <a:r>
              <a:rPr lang="en-US" dirty="0"/>
              <a:t>Development of a </a:t>
            </a:r>
            <a:r>
              <a:rPr lang="en-US" b="1" dirty="0">
                <a:solidFill>
                  <a:schemeClr val="accent1"/>
                </a:solidFill>
              </a:rPr>
              <a:t>waveguide Q-tuner :  </a:t>
            </a:r>
            <a:r>
              <a:rPr lang="en-US" dirty="0"/>
              <a:t>goal is to extend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 tuning range (up to 1e8) w/o changing cryomodules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6528A-1B5D-4EC1-9A5D-0C89B783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DESY lab talk | Julien Branlard, 23.10.2023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F1CD3-802A-4DB9-9B23-EB688E62D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Continuous wave (CW) and Long Pulse (LP) R&amp;D at XFEL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A9CB8-2229-4C3B-8676-88950BF594F9}"/>
              </a:ext>
            </a:extLst>
          </p:cNvPr>
          <p:cNvGrpSpPr/>
          <p:nvPr/>
        </p:nvGrpSpPr>
        <p:grpSpPr>
          <a:xfrm>
            <a:off x="1199456" y="5373216"/>
            <a:ext cx="3744416" cy="379252"/>
            <a:chOff x="7824192" y="5261947"/>
            <a:chExt cx="3744416" cy="37925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4E1A9BB3-9B3D-4487-A743-D52D8EF2D78B}"/>
                </a:ext>
              </a:extLst>
            </p:cNvPr>
            <p:cNvSpPr/>
            <p:nvPr/>
          </p:nvSpPr>
          <p:spPr>
            <a:xfrm>
              <a:off x="7824192" y="5261947"/>
              <a:ext cx="360040" cy="37925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400F33-D1E6-4824-9A38-C69316FE0209}"/>
                </a:ext>
              </a:extLst>
            </p:cNvPr>
            <p:cNvSpPr txBox="1"/>
            <p:nvPr/>
          </p:nvSpPr>
          <p:spPr>
            <a:xfrm>
              <a:off x="8328248" y="5282296"/>
              <a:ext cx="3240360" cy="3385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See Andrea </a:t>
              </a:r>
              <a:r>
                <a:rPr lang="en-US" sz="1600" dirty="0" err="1"/>
                <a:t>Bellandi’s</a:t>
              </a:r>
              <a:r>
                <a:rPr lang="en-US" sz="1600" dirty="0"/>
                <a:t> poster #71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249-A79B-4A89-B791-CE0C0CFCF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54" y="1406427"/>
            <a:ext cx="3635628" cy="228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47C143-8708-475C-B247-C8AD3A5C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10057"/>
          <a:stretch/>
        </p:blipFill>
        <p:spPr>
          <a:xfrm>
            <a:off x="8058606" y="3835172"/>
            <a:ext cx="3635628" cy="234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A59D0-510F-4112-B567-DC9B183B34E0}"/>
              </a:ext>
            </a:extLst>
          </p:cNvPr>
          <p:cNvGrpSpPr/>
          <p:nvPr/>
        </p:nvGrpSpPr>
        <p:grpSpPr>
          <a:xfrm>
            <a:off x="1137071" y="2508396"/>
            <a:ext cx="5174953" cy="2816916"/>
            <a:chOff x="1137071" y="2508396"/>
            <a:chExt cx="5174953" cy="2816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DCF53B-F121-4DCF-965E-0C419F523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071" y="2508396"/>
              <a:ext cx="5174953" cy="28169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9CB4B3-3FB4-4E41-A856-E17EB51C7D89}"/>
                </a:ext>
              </a:extLst>
            </p:cNvPr>
            <p:cNvSpPr txBox="1"/>
            <p:nvPr/>
          </p:nvSpPr>
          <p:spPr>
            <a:xfrm>
              <a:off x="2351584" y="2531292"/>
              <a:ext cx="35573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Dynamic heat load measurement as a function of duty cycle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584BA8-7E50-46CD-A53F-8E34FE40EC49}"/>
              </a:ext>
            </a:extLst>
          </p:cNvPr>
          <p:cNvSpPr txBox="1"/>
          <p:nvPr/>
        </p:nvSpPr>
        <p:spPr>
          <a:xfrm>
            <a:off x="8832304" y="3455490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 test with 3.9 GHz module in XATB1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27867-9E3F-49BF-9035-DC7D64B8A185}"/>
              </a:ext>
            </a:extLst>
          </p:cNvPr>
          <p:cNvSpPr txBox="1"/>
          <p:nvPr/>
        </p:nvSpPr>
        <p:spPr>
          <a:xfrm>
            <a:off x="8904312" y="5930772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 tests with 1.3  GHz module in CMTB</a:t>
            </a:r>
          </a:p>
        </p:txBody>
      </p:sp>
    </p:spTree>
    <p:extLst>
      <p:ext uri="{BB962C8B-B14F-4D97-AF65-F5344CB8AC3E}">
        <p14:creationId xmlns:p14="http://schemas.microsoft.com/office/powerpoint/2010/main" val="37653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1_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/>
        </a:solidFill>
        <a:ln w="9525">
          <a:solidFill>
            <a:schemeClr val="tx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1448</Words>
  <Application>Microsoft Office PowerPoint</Application>
  <PresentationFormat>Widescreen</PresentationFormat>
  <Paragraphs>275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Arial Black</vt:lpstr>
      <vt:lpstr>inherit</vt:lpstr>
      <vt:lpstr>Source Sans Pro Black</vt:lpstr>
      <vt:lpstr>Wingdings</vt:lpstr>
      <vt:lpstr>DESY</vt:lpstr>
      <vt:lpstr>1_DESY</vt:lpstr>
      <vt:lpstr>DESY lab talk</vt:lpstr>
      <vt:lpstr>DESY strategy</vt:lpstr>
      <vt:lpstr>FLASH</vt:lpstr>
      <vt:lpstr>FLASH</vt:lpstr>
      <vt:lpstr>XFEL</vt:lpstr>
      <vt:lpstr>XFEL</vt:lpstr>
      <vt:lpstr>PETRA IV</vt:lpstr>
      <vt:lpstr>R&amp;D</vt:lpstr>
      <vt:lpstr>R&amp;D</vt:lpstr>
      <vt:lpstr>R&amp;D</vt:lpstr>
      <vt:lpstr>R&amp;D</vt:lpstr>
      <vt:lpstr>R&amp;D</vt:lpstr>
      <vt:lpstr>R&amp;D</vt:lpstr>
      <vt:lpstr>R&amp;D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Office-Anwender</dc:creator>
  <cp:lastModifiedBy>Branlard, Julien</cp:lastModifiedBy>
  <cp:revision>92</cp:revision>
  <dcterms:created xsi:type="dcterms:W3CDTF">2018-01-19T12:33:44Z</dcterms:created>
  <dcterms:modified xsi:type="dcterms:W3CDTF">2023-10-24T04:27:43Z</dcterms:modified>
</cp:coreProperties>
</file>