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316" r:id="rId3"/>
    <p:sldId id="257" r:id="rId4"/>
    <p:sldId id="258" r:id="rId5"/>
    <p:sldId id="259" r:id="rId6"/>
    <p:sldId id="260" r:id="rId7"/>
    <p:sldId id="292" r:id="rId8"/>
    <p:sldId id="309" r:id="rId9"/>
    <p:sldId id="313" r:id="rId10"/>
    <p:sldId id="314" r:id="rId11"/>
    <p:sldId id="315" r:id="rId12"/>
    <p:sldId id="291" r:id="rId13"/>
    <p:sldId id="290" r:id="rId14"/>
    <p:sldId id="311" r:id="rId15"/>
    <p:sldId id="312" r:id="rId16"/>
    <p:sldId id="317" r:id="rId1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F5D3"/>
    <a:srgbClr val="006A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88" autoAdjust="0"/>
    <p:restoredTop sz="54264" autoAdjust="0"/>
  </p:normalViewPr>
  <p:slideViewPr>
    <p:cSldViewPr snapToGrid="0" showGuides="1">
      <p:cViewPr varScale="1">
        <p:scale>
          <a:sx n="45" d="100"/>
          <a:sy n="45" d="100"/>
        </p:scale>
        <p:origin x="2026" y="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DADB57-6E5D-4CA1-BD05-6EA77E19D08B}" type="datetimeFigureOut">
              <a:rPr kumimoji="1" lang="ja-JP" altLang="en-US" smtClean="0"/>
              <a:t>2023/10/23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C5B60D-AC72-4900-A7E1-4824F7EAC93C}" type="slidenum">
              <a:rPr kumimoji="1" lang="ja-JP" altLang="en-US" smtClean="0"/>
              <a:t>‹#›</a:t>
            </a:fld>
            <a:endParaRPr kumimoji="1" lang="ja-JP" altLang="en-US"/>
          </a:p>
        </p:txBody>
      </p:sp>
    </p:spTree>
    <p:extLst>
      <p:ext uri="{BB962C8B-B14F-4D97-AF65-F5344CB8AC3E}">
        <p14:creationId xmlns:p14="http://schemas.microsoft.com/office/powerpoint/2010/main" val="119762325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4AC5B60D-AC72-4900-A7E1-4824F7EAC93C}" type="slidenum">
              <a:rPr kumimoji="1" lang="ja-JP" altLang="en-US" smtClean="0"/>
              <a:t>1</a:t>
            </a:fld>
            <a:endParaRPr kumimoji="1" lang="ja-JP" altLang="en-US"/>
          </a:p>
        </p:txBody>
      </p:sp>
    </p:spTree>
    <p:extLst>
      <p:ext uri="{BB962C8B-B14F-4D97-AF65-F5344CB8AC3E}">
        <p14:creationId xmlns:p14="http://schemas.microsoft.com/office/powerpoint/2010/main" val="3897032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AC5B60D-AC72-4900-A7E1-4824F7EAC93C}" type="slidenum">
              <a:rPr kumimoji="1" lang="ja-JP" altLang="en-US" smtClean="0"/>
              <a:t>10</a:t>
            </a:fld>
            <a:endParaRPr kumimoji="1" lang="ja-JP" altLang="en-US"/>
          </a:p>
        </p:txBody>
      </p:sp>
    </p:spTree>
    <p:extLst>
      <p:ext uri="{BB962C8B-B14F-4D97-AF65-F5344CB8AC3E}">
        <p14:creationId xmlns:p14="http://schemas.microsoft.com/office/powerpoint/2010/main" val="792214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AC5B60D-AC72-4900-A7E1-4824F7EAC93C}" type="slidenum">
              <a:rPr kumimoji="1" lang="ja-JP" altLang="en-US" smtClean="0"/>
              <a:t>11</a:t>
            </a:fld>
            <a:endParaRPr kumimoji="1" lang="ja-JP" altLang="en-US"/>
          </a:p>
        </p:txBody>
      </p:sp>
    </p:spTree>
    <p:extLst>
      <p:ext uri="{BB962C8B-B14F-4D97-AF65-F5344CB8AC3E}">
        <p14:creationId xmlns:p14="http://schemas.microsoft.com/office/powerpoint/2010/main" val="1501758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4AC5B60D-AC72-4900-A7E1-4824F7EAC93C}" type="slidenum">
              <a:rPr kumimoji="1" lang="ja-JP" altLang="en-US" smtClean="0"/>
              <a:t>12</a:t>
            </a:fld>
            <a:endParaRPr kumimoji="1" lang="ja-JP" altLang="en-US"/>
          </a:p>
        </p:txBody>
      </p:sp>
    </p:spTree>
    <p:extLst>
      <p:ext uri="{BB962C8B-B14F-4D97-AF65-F5344CB8AC3E}">
        <p14:creationId xmlns:p14="http://schemas.microsoft.com/office/powerpoint/2010/main" val="725237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4AC5B60D-AC72-4900-A7E1-4824F7EAC93C}" type="slidenum">
              <a:rPr kumimoji="1" lang="ja-JP" altLang="en-US" smtClean="0"/>
              <a:t>13</a:t>
            </a:fld>
            <a:endParaRPr kumimoji="1" lang="ja-JP" altLang="en-US"/>
          </a:p>
        </p:txBody>
      </p:sp>
    </p:spTree>
    <p:extLst>
      <p:ext uri="{BB962C8B-B14F-4D97-AF65-F5344CB8AC3E}">
        <p14:creationId xmlns:p14="http://schemas.microsoft.com/office/powerpoint/2010/main" val="756229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AC5B60D-AC72-4900-A7E1-4824F7EAC93C}" type="slidenum">
              <a:rPr kumimoji="1" lang="ja-JP" altLang="en-US" smtClean="0"/>
              <a:t>14</a:t>
            </a:fld>
            <a:endParaRPr kumimoji="1" lang="ja-JP" altLang="en-US"/>
          </a:p>
        </p:txBody>
      </p:sp>
    </p:spTree>
    <p:extLst>
      <p:ext uri="{BB962C8B-B14F-4D97-AF65-F5344CB8AC3E}">
        <p14:creationId xmlns:p14="http://schemas.microsoft.com/office/powerpoint/2010/main" val="1327236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4AC5B60D-AC72-4900-A7E1-4824F7EAC93C}" type="slidenum">
              <a:rPr kumimoji="1" lang="ja-JP" altLang="en-US" smtClean="0"/>
              <a:t>15</a:t>
            </a:fld>
            <a:endParaRPr kumimoji="1" lang="ja-JP" altLang="en-US"/>
          </a:p>
        </p:txBody>
      </p:sp>
    </p:spTree>
    <p:extLst>
      <p:ext uri="{BB962C8B-B14F-4D97-AF65-F5344CB8AC3E}">
        <p14:creationId xmlns:p14="http://schemas.microsoft.com/office/powerpoint/2010/main" val="4109260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4AC5B60D-AC72-4900-A7E1-4824F7EAC93C}" type="slidenum">
              <a:rPr kumimoji="1" lang="ja-JP" altLang="en-US" smtClean="0"/>
              <a:t>16</a:t>
            </a:fld>
            <a:endParaRPr kumimoji="1" lang="ja-JP" altLang="en-US"/>
          </a:p>
        </p:txBody>
      </p:sp>
    </p:spTree>
    <p:extLst>
      <p:ext uri="{BB962C8B-B14F-4D97-AF65-F5344CB8AC3E}">
        <p14:creationId xmlns:p14="http://schemas.microsoft.com/office/powerpoint/2010/main" val="2207156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4AC5B60D-AC72-4900-A7E1-4824F7EAC93C}" type="slidenum">
              <a:rPr kumimoji="1" lang="ja-JP" altLang="en-US" smtClean="0"/>
              <a:t>2</a:t>
            </a:fld>
            <a:endParaRPr kumimoji="1" lang="ja-JP" altLang="en-US"/>
          </a:p>
        </p:txBody>
      </p:sp>
    </p:spTree>
    <p:extLst>
      <p:ext uri="{BB962C8B-B14F-4D97-AF65-F5344CB8AC3E}">
        <p14:creationId xmlns:p14="http://schemas.microsoft.com/office/powerpoint/2010/main" val="3754117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4AC5B60D-AC72-4900-A7E1-4824F7EAC93C}" type="slidenum">
              <a:rPr kumimoji="1" lang="ja-JP" altLang="en-US" smtClean="0"/>
              <a:t>3</a:t>
            </a:fld>
            <a:endParaRPr kumimoji="1" lang="ja-JP" altLang="en-US"/>
          </a:p>
        </p:txBody>
      </p:sp>
    </p:spTree>
    <p:extLst>
      <p:ext uri="{BB962C8B-B14F-4D97-AF65-F5344CB8AC3E}">
        <p14:creationId xmlns:p14="http://schemas.microsoft.com/office/powerpoint/2010/main" val="786007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4AC5B60D-AC72-4900-A7E1-4824F7EAC93C}" type="slidenum">
              <a:rPr kumimoji="1" lang="ja-JP" altLang="en-US" smtClean="0"/>
              <a:t>4</a:t>
            </a:fld>
            <a:endParaRPr kumimoji="1" lang="ja-JP" altLang="en-US"/>
          </a:p>
        </p:txBody>
      </p:sp>
    </p:spTree>
    <p:extLst>
      <p:ext uri="{BB962C8B-B14F-4D97-AF65-F5344CB8AC3E}">
        <p14:creationId xmlns:p14="http://schemas.microsoft.com/office/powerpoint/2010/main" val="901777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trike="sngStrike" dirty="0"/>
          </a:p>
        </p:txBody>
      </p:sp>
      <p:sp>
        <p:nvSpPr>
          <p:cNvPr id="4" name="スライド番号プレースホルダー 3"/>
          <p:cNvSpPr>
            <a:spLocks noGrp="1"/>
          </p:cNvSpPr>
          <p:nvPr>
            <p:ph type="sldNum" sz="quarter" idx="5"/>
          </p:nvPr>
        </p:nvSpPr>
        <p:spPr/>
        <p:txBody>
          <a:bodyPr/>
          <a:lstStyle/>
          <a:p>
            <a:fld id="{4AC5B60D-AC72-4900-A7E1-4824F7EAC93C}" type="slidenum">
              <a:rPr kumimoji="1" lang="ja-JP" altLang="en-US" smtClean="0"/>
              <a:t>5</a:t>
            </a:fld>
            <a:endParaRPr kumimoji="1" lang="ja-JP" altLang="en-US"/>
          </a:p>
        </p:txBody>
      </p:sp>
    </p:spTree>
    <p:extLst>
      <p:ext uri="{BB962C8B-B14F-4D97-AF65-F5344CB8AC3E}">
        <p14:creationId xmlns:p14="http://schemas.microsoft.com/office/powerpoint/2010/main" val="3657186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4AC5B60D-AC72-4900-A7E1-4824F7EAC93C}" type="slidenum">
              <a:rPr kumimoji="1" lang="ja-JP" altLang="en-US" smtClean="0"/>
              <a:t>6</a:t>
            </a:fld>
            <a:endParaRPr kumimoji="1" lang="ja-JP" altLang="en-US"/>
          </a:p>
        </p:txBody>
      </p:sp>
    </p:spTree>
    <p:extLst>
      <p:ext uri="{BB962C8B-B14F-4D97-AF65-F5344CB8AC3E}">
        <p14:creationId xmlns:p14="http://schemas.microsoft.com/office/powerpoint/2010/main" val="1310793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rgbClr val="FF0000"/>
              </a:solidFill>
              <a:latin typeface="+mn-ea"/>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4AC5B60D-AC72-4900-A7E1-4824F7EAC93C}" type="slidenum">
              <a:rPr kumimoji="1" lang="ja-JP" altLang="en-US" smtClean="0"/>
              <a:t>7</a:t>
            </a:fld>
            <a:endParaRPr kumimoji="1" lang="ja-JP" altLang="en-US"/>
          </a:p>
        </p:txBody>
      </p:sp>
    </p:spTree>
    <p:extLst>
      <p:ext uri="{BB962C8B-B14F-4D97-AF65-F5344CB8AC3E}">
        <p14:creationId xmlns:p14="http://schemas.microsoft.com/office/powerpoint/2010/main" val="2640367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4AC5B60D-AC72-4900-A7E1-4824F7EAC93C}" type="slidenum">
              <a:rPr kumimoji="1" lang="ja-JP" altLang="en-US" smtClean="0"/>
              <a:t>8</a:t>
            </a:fld>
            <a:endParaRPr kumimoji="1" lang="ja-JP" altLang="en-US"/>
          </a:p>
        </p:txBody>
      </p:sp>
    </p:spTree>
    <p:extLst>
      <p:ext uri="{BB962C8B-B14F-4D97-AF65-F5344CB8AC3E}">
        <p14:creationId xmlns:p14="http://schemas.microsoft.com/office/powerpoint/2010/main" val="2726912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4AC5B60D-AC72-4900-A7E1-4824F7EAC93C}" type="slidenum">
              <a:rPr kumimoji="1" lang="ja-JP" altLang="en-US" smtClean="0"/>
              <a:t>9</a:t>
            </a:fld>
            <a:endParaRPr kumimoji="1" lang="ja-JP" altLang="en-US"/>
          </a:p>
        </p:txBody>
      </p:sp>
    </p:spTree>
    <p:extLst>
      <p:ext uri="{BB962C8B-B14F-4D97-AF65-F5344CB8AC3E}">
        <p14:creationId xmlns:p14="http://schemas.microsoft.com/office/powerpoint/2010/main" val="2183735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70520B-9773-EE0B-8AD2-313A1E7FB45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4ECA2DC-496F-E7A2-9FBA-B8DDC7DF76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D11E399-42E8-2D46-525F-8C6D5E19F172}"/>
              </a:ext>
            </a:extLst>
          </p:cNvPr>
          <p:cNvSpPr>
            <a:spLocks noGrp="1"/>
          </p:cNvSpPr>
          <p:nvPr>
            <p:ph type="dt" sz="half" idx="10"/>
          </p:nvPr>
        </p:nvSpPr>
        <p:spPr/>
        <p:txBody>
          <a:bodyPr/>
          <a:lstStyle/>
          <a:p>
            <a:fld id="{6D5DE6EE-7DA0-421A-9154-D7175E97B836}" type="datetimeFigureOut">
              <a:rPr kumimoji="1" lang="ja-JP" altLang="en-US" smtClean="0"/>
              <a:t>2023/10/23</a:t>
            </a:fld>
            <a:endParaRPr kumimoji="1" lang="ja-JP" altLang="en-US"/>
          </a:p>
        </p:txBody>
      </p:sp>
      <p:sp>
        <p:nvSpPr>
          <p:cNvPr id="5" name="フッター プレースホルダー 4">
            <a:extLst>
              <a:ext uri="{FF2B5EF4-FFF2-40B4-BE49-F238E27FC236}">
                <a16:creationId xmlns:a16="http://schemas.microsoft.com/office/drawing/2014/main" id="{3D70BF72-43A4-5A29-023D-D413C4FDD73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CD8B818-CE04-CFC6-244D-55A2B52DE990}"/>
              </a:ext>
            </a:extLst>
          </p:cNvPr>
          <p:cNvSpPr>
            <a:spLocks noGrp="1"/>
          </p:cNvSpPr>
          <p:nvPr>
            <p:ph type="sldNum" sz="quarter" idx="12"/>
          </p:nvPr>
        </p:nvSpPr>
        <p:spPr/>
        <p:txBody>
          <a:bodyPr/>
          <a:lstStyle/>
          <a:p>
            <a:fld id="{0EC6A5CC-16C1-4E94-9D59-5917C165DC88}" type="slidenum">
              <a:rPr kumimoji="1" lang="ja-JP" altLang="en-US" smtClean="0"/>
              <a:t>‹#›</a:t>
            </a:fld>
            <a:endParaRPr kumimoji="1" lang="ja-JP" altLang="en-US"/>
          </a:p>
        </p:txBody>
      </p:sp>
    </p:spTree>
    <p:extLst>
      <p:ext uri="{BB962C8B-B14F-4D97-AF65-F5344CB8AC3E}">
        <p14:creationId xmlns:p14="http://schemas.microsoft.com/office/powerpoint/2010/main" val="869434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D6472F-7A2B-5CE8-89CC-65976979DCD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CA094B2-B436-5636-DFB8-D86EC68AB14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224BFDC-EF62-F545-4B48-06AF6B492C6A}"/>
              </a:ext>
            </a:extLst>
          </p:cNvPr>
          <p:cNvSpPr>
            <a:spLocks noGrp="1"/>
          </p:cNvSpPr>
          <p:nvPr>
            <p:ph type="dt" sz="half" idx="10"/>
          </p:nvPr>
        </p:nvSpPr>
        <p:spPr/>
        <p:txBody>
          <a:bodyPr/>
          <a:lstStyle/>
          <a:p>
            <a:fld id="{6D5DE6EE-7DA0-421A-9154-D7175E97B836}" type="datetimeFigureOut">
              <a:rPr kumimoji="1" lang="ja-JP" altLang="en-US" smtClean="0"/>
              <a:t>2023/10/23</a:t>
            </a:fld>
            <a:endParaRPr kumimoji="1" lang="ja-JP" altLang="en-US"/>
          </a:p>
        </p:txBody>
      </p:sp>
      <p:sp>
        <p:nvSpPr>
          <p:cNvPr id="5" name="フッター プレースホルダー 4">
            <a:extLst>
              <a:ext uri="{FF2B5EF4-FFF2-40B4-BE49-F238E27FC236}">
                <a16:creationId xmlns:a16="http://schemas.microsoft.com/office/drawing/2014/main" id="{96B6331E-F652-ECF4-B1BB-F6ACB66D9D6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DDE8A87-DDCB-09BF-FEFE-5E18F62C04A8}"/>
              </a:ext>
            </a:extLst>
          </p:cNvPr>
          <p:cNvSpPr>
            <a:spLocks noGrp="1"/>
          </p:cNvSpPr>
          <p:nvPr>
            <p:ph type="sldNum" sz="quarter" idx="12"/>
          </p:nvPr>
        </p:nvSpPr>
        <p:spPr/>
        <p:txBody>
          <a:bodyPr/>
          <a:lstStyle/>
          <a:p>
            <a:fld id="{0EC6A5CC-16C1-4E94-9D59-5917C165DC88}" type="slidenum">
              <a:rPr kumimoji="1" lang="ja-JP" altLang="en-US" smtClean="0"/>
              <a:t>‹#›</a:t>
            </a:fld>
            <a:endParaRPr kumimoji="1" lang="ja-JP" altLang="en-US"/>
          </a:p>
        </p:txBody>
      </p:sp>
    </p:spTree>
    <p:extLst>
      <p:ext uri="{BB962C8B-B14F-4D97-AF65-F5344CB8AC3E}">
        <p14:creationId xmlns:p14="http://schemas.microsoft.com/office/powerpoint/2010/main" val="396280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7C5678C-566A-CE6A-AF03-2B724B18BD3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66F71C4-5B7B-2C6B-8BC5-D1C37508FC2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D3BF06F-2BBE-62E6-881A-5E2947559915}"/>
              </a:ext>
            </a:extLst>
          </p:cNvPr>
          <p:cNvSpPr>
            <a:spLocks noGrp="1"/>
          </p:cNvSpPr>
          <p:nvPr>
            <p:ph type="dt" sz="half" idx="10"/>
          </p:nvPr>
        </p:nvSpPr>
        <p:spPr/>
        <p:txBody>
          <a:bodyPr/>
          <a:lstStyle/>
          <a:p>
            <a:fld id="{6D5DE6EE-7DA0-421A-9154-D7175E97B836}" type="datetimeFigureOut">
              <a:rPr kumimoji="1" lang="ja-JP" altLang="en-US" smtClean="0"/>
              <a:t>2023/10/23</a:t>
            </a:fld>
            <a:endParaRPr kumimoji="1" lang="ja-JP" altLang="en-US"/>
          </a:p>
        </p:txBody>
      </p:sp>
      <p:sp>
        <p:nvSpPr>
          <p:cNvPr id="5" name="フッター プレースホルダー 4">
            <a:extLst>
              <a:ext uri="{FF2B5EF4-FFF2-40B4-BE49-F238E27FC236}">
                <a16:creationId xmlns:a16="http://schemas.microsoft.com/office/drawing/2014/main" id="{79C1677C-618A-4191-69C4-5E8ABD8C50F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943B5A2-85DB-4977-F0A6-8DAF0FA3DEB4}"/>
              </a:ext>
            </a:extLst>
          </p:cNvPr>
          <p:cNvSpPr>
            <a:spLocks noGrp="1"/>
          </p:cNvSpPr>
          <p:nvPr>
            <p:ph type="sldNum" sz="quarter" idx="12"/>
          </p:nvPr>
        </p:nvSpPr>
        <p:spPr/>
        <p:txBody>
          <a:bodyPr/>
          <a:lstStyle/>
          <a:p>
            <a:fld id="{0EC6A5CC-16C1-4E94-9D59-5917C165DC88}" type="slidenum">
              <a:rPr kumimoji="1" lang="ja-JP" altLang="en-US" smtClean="0"/>
              <a:t>‹#›</a:t>
            </a:fld>
            <a:endParaRPr kumimoji="1" lang="ja-JP" altLang="en-US"/>
          </a:p>
        </p:txBody>
      </p:sp>
    </p:spTree>
    <p:extLst>
      <p:ext uri="{BB962C8B-B14F-4D97-AF65-F5344CB8AC3E}">
        <p14:creationId xmlns:p14="http://schemas.microsoft.com/office/powerpoint/2010/main" val="387224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7A836B-7BF0-21FD-1534-89183823010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10D53FF-77BB-A954-8389-848AAD65709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23B6AEB-2E0B-C89F-DD1E-7F68CB16E7E1}"/>
              </a:ext>
            </a:extLst>
          </p:cNvPr>
          <p:cNvSpPr>
            <a:spLocks noGrp="1"/>
          </p:cNvSpPr>
          <p:nvPr>
            <p:ph type="dt" sz="half" idx="10"/>
          </p:nvPr>
        </p:nvSpPr>
        <p:spPr/>
        <p:txBody>
          <a:bodyPr/>
          <a:lstStyle/>
          <a:p>
            <a:fld id="{6D5DE6EE-7DA0-421A-9154-D7175E97B836}" type="datetimeFigureOut">
              <a:rPr kumimoji="1" lang="ja-JP" altLang="en-US" smtClean="0"/>
              <a:t>2023/10/23</a:t>
            </a:fld>
            <a:endParaRPr kumimoji="1" lang="ja-JP" altLang="en-US"/>
          </a:p>
        </p:txBody>
      </p:sp>
      <p:sp>
        <p:nvSpPr>
          <p:cNvPr id="5" name="フッター プレースホルダー 4">
            <a:extLst>
              <a:ext uri="{FF2B5EF4-FFF2-40B4-BE49-F238E27FC236}">
                <a16:creationId xmlns:a16="http://schemas.microsoft.com/office/drawing/2014/main" id="{C6499F8B-30EE-0211-6037-F659BA6D2DF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C928320-1FC0-46D8-7BAE-56E34F891331}"/>
              </a:ext>
            </a:extLst>
          </p:cNvPr>
          <p:cNvSpPr>
            <a:spLocks noGrp="1"/>
          </p:cNvSpPr>
          <p:nvPr>
            <p:ph type="sldNum" sz="quarter" idx="12"/>
          </p:nvPr>
        </p:nvSpPr>
        <p:spPr/>
        <p:txBody>
          <a:bodyPr/>
          <a:lstStyle/>
          <a:p>
            <a:fld id="{0EC6A5CC-16C1-4E94-9D59-5917C165DC88}" type="slidenum">
              <a:rPr kumimoji="1" lang="ja-JP" altLang="en-US" smtClean="0"/>
              <a:t>‹#›</a:t>
            </a:fld>
            <a:endParaRPr kumimoji="1" lang="ja-JP" altLang="en-US"/>
          </a:p>
        </p:txBody>
      </p:sp>
    </p:spTree>
    <p:extLst>
      <p:ext uri="{BB962C8B-B14F-4D97-AF65-F5344CB8AC3E}">
        <p14:creationId xmlns:p14="http://schemas.microsoft.com/office/powerpoint/2010/main" val="172796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586A01-007E-21B3-874E-727BF259C60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6E89C6D-A47E-C16E-86E7-8E5178DC3C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391BA99-BCE5-0A54-0F38-A79C02422EEA}"/>
              </a:ext>
            </a:extLst>
          </p:cNvPr>
          <p:cNvSpPr>
            <a:spLocks noGrp="1"/>
          </p:cNvSpPr>
          <p:nvPr>
            <p:ph type="dt" sz="half" idx="10"/>
          </p:nvPr>
        </p:nvSpPr>
        <p:spPr/>
        <p:txBody>
          <a:bodyPr/>
          <a:lstStyle/>
          <a:p>
            <a:fld id="{6D5DE6EE-7DA0-421A-9154-D7175E97B836}" type="datetimeFigureOut">
              <a:rPr kumimoji="1" lang="ja-JP" altLang="en-US" smtClean="0"/>
              <a:t>2023/10/23</a:t>
            </a:fld>
            <a:endParaRPr kumimoji="1" lang="ja-JP" altLang="en-US"/>
          </a:p>
        </p:txBody>
      </p:sp>
      <p:sp>
        <p:nvSpPr>
          <p:cNvPr id="5" name="フッター プレースホルダー 4">
            <a:extLst>
              <a:ext uri="{FF2B5EF4-FFF2-40B4-BE49-F238E27FC236}">
                <a16:creationId xmlns:a16="http://schemas.microsoft.com/office/drawing/2014/main" id="{73E62485-5FE8-52FA-86A4-2EE7F1FAA1F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D8ACF8C-DFEE-F47B-22F5-9D41CB4F4ECF}"/>
              </a:ext>
            </a:extLst>
          </p:cNvPr>
          <p:cNvSpPr>
            <a:spLocks noGrp="1"/>
          </p:cNvSpPr>
          <p:nvPr>
            <p:ph type="sldNum" sz="quarter" idx="12"/>
          </p:nvPr>
        </p:nvSpPr>
        <p:spPr/>
        <p:txBody>
          <a:bodyPr/>
          <a:lstStyle/>
          <a:p>
            <a:fld id="{0EC6A5CC-16C1-4E94-9D59-5917C165DC88}" type="slidenum">
              <a:rPr kumimoji="1" lang="ja-JP" altLang="en-US" smtClean="0"/>
              <a:t>‹#›</a:t>
            </a:fld>
            <a:endParaRPr kumimoji="1" lang="ja-JP" altLang="en-US"/>
          </a:p>
        </p:txBody>
      </p:sp>
    </p:spTree>
    <p:extLst>
      <p:ext uri="{BB962C8B-B14F-4D97-AF65-F5344CB8AC3E}">
        <p14:creationId xmlns:p14="http://schemas.microsoft.com/office/powerpoint/2010/main" val="3648232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066512-8E51-E566-7592-B9163714330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66DF897-CF03-B76D-6AB8-7E9F41CF4A2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685DB8B-8215-188A-49F3-FAD2A7216A7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853D4AF-B4A7-1A6E-FD34-AFA22A2FA887}"/>
              </a:ext>
            </a:extLst>
          </p:cNvPr>
          <p:cNvSpPr>
            <a:spLocks noGrp="1"/>
          </p:cNvSpPr>
          <p:nvPr>
            <p:ph type="dt" sz="half" idx="10"/>
          </p:nvPr>
        </p:nvSpPr>
        <p:spPr/>
        <p:txBody>
          <a:bodyPr/>
          <a:lstStyle/>
          <a:p>
            <a:fld id="{6D5DE6EE-7DA0-421A-9154-D7175E97B836}" type="datetimeFigureOut">
              <a:rPr kumimoji="1" lang="ja-JP" altLang="en-US" smtClean="0"/>
              <a:t>2023/10/23</a:t>
            </a:fld>
            <a:endParaRPr kumimoji="1" lang="ja-JP" altLang="en-US"/>
          </a:p>
        </p:txBody>
      </p:sp>
      <p:sp>
        <p:nvSpPr>
          <p:cNvPr id="6" name="フッター プレースホルダー 5">
            <a:extLst>
              <a:ext uri="{FF2B5EF4-FFF2-40B4-BE49-F238E27FC236}">
                <a16:creationId xmlns:a16="http://schemas.microsoft.com/office/drawing/2014/main" id="{518E7C4F-056B-4DFA-D93C-C08F2B3FACE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F0FB00B-98B3-3225-E686-340FF1139538}"/>
              </a:ext>
            </a:extLst>
          </p:cNvPr>
          <p:cNvSpPr>
            <a:spLocks noGrp="1"/>
          </p:cNvSpPr>
          <p:nvPr>
            <p:ph type="sldNum" sz="quarter" idx="12"/>
          </p:nvPr>
        </p:nvSpPr>
        <p:spPr/>
        <p:txBody>
          <a:bodyPr/>
          <a:lstStyle/>
          <a:p>
            <a:fld id="{0EC6A5CC-16C1-4E94-9D59-5917C165DC88}" type="slidenum">
              <a:rPr kumimoji="1" lang="ja-JP" altLang="en-US" smtClean="0"/>
              <a:t>‹#›</a:t>
            </a:fld>
            <a:endParaRPr kumimoji="1" lang="ja-JP" altLang="en-US"/>
          </a:p>
        </p:txBody>
      </p:sp>
    </p:spTree>
    <p:extLst>
      <p:ext uri="{BB962C8B-B14F-4D97-AF65-F5344CB8AC3E}">
        <p14:creationId xmlns:p14="http://schemas.microsoft.com/office/powerpoint/2010/main" val="1582938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EBFE7B-9B32-7413-9B6C-2AA1A21C63C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7B4661E-D9C8-5815-11F3-F5966F85B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FB5065C-84C6-F4DA-D792-EEB7A4B821D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E939AC0-3759-1647-166E-B6018391C2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B4B7CCD-4A39-E28D-2171-F6FEF23E9418}"/>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918837C-A42B-6D4D-A4ED-71ED143EDA23}"/>
              </a:ext>
            </a:extLst>
          </p:cNvPr>
          <p:cNvSpPr>
            <a:spLocks noGrp="1"/>
          </p:cNvSpPr>
          <p:nvPr>
            <p:ph type="dt" sz="half" idx="10"/>
          </p:nvPr>
        </p:nvSpPr>
        <p:spPr/>
        <p:txBody>
          <a:bodyPr/>
          <a:lstStyle/>
          <a:p>
            <a:fld id="{6D5DE6EE-7DA0-421A-9154-D7175E97B836}" type="datetimeFigureOut">
              <a:rPr kumimoji="1" lang="ja-JP" altLang="en-US" smtClean="0"/>
              <a:t>2023/10/23</a:t>
            </a:fld>
            <a:endParaRPr kumimoji="1" lang="ja-JP" altLang="en-US"/>
          </a:p>
        </p:txBody>
      </p:sp>
      <p:sp>
        <p:nvSpPr>
          <p:cNvPr id="8" name="フッター プレースホルダー 7">
            <a:extLst>
              <a:ext uri="{FF2B5EF4-FFF2-40B4-BE49-F238E27FC236}">
                <a16:creationId xmlns:a16="http://schemas.microsoft.com/office/drawing/2014/main" id="{5D0A8F15-FC09-F74A-3004-292C49A2A8C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0EA16F2-3CD9-4C7E-F47F-068BC8638343}"/>
              </a:ext>
            </a:extLst>
          </p:cNvPr>
          <p:cNvSpPr>
            <a:spLocks noGrp="1"/>
          </p:cNvSpPr>
          <p:nvPr>
            <p:ph type="sldNum" sz="quarter" idx="12"/>
          </p:nvPr>
        </p:nvSpPr>
        <p:spPr/>
        <p:txBody>
          <a:bodyPr/>
          <a:lstStyle/>
          <a:p>
            <a:fld id="{0EC6A5CC-16C1-4E94-9D59-5917C165DC88}" type="slidenum">
              <a:rPr kumimoji="1" lang="ja-JP" altLang="en-US" smtClean="0"/>
              <a:t>‹#›</a:t>
            </a:fld>
            <a:endParaRPr kumimoji="1" lang="ja-JP" altLang="en-US"/>
          </a:p>
        </p:txBody>
      </p:sp>
    </p:spTree>
    <p:extLst>
      <p:ext uri="{BB962C8B-B14F-4D97-AF65-F5344CB8AC3E}">
        <p14:creationId xmlns:p14="http://schemas.microsoft.com/office/powerpoint/2010/main" val="2498731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CD3974-76E3-599B-1154-DF85B221FDD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C353AA2-B4DF-5548-5716-5835EAD255BE}"/>
              </a:ext>
            </a:extLst>
          </p:cNvPr>
          <p:cNvSpPr>
            <a:spLocks noGrp="1"/>
          </p:cNvSpPr>
          <p:nvPr>
            <p:ph type="dt" sz="half" idx="10"/>
          </p:nvPr>
        </p:nvSpPr>
        <p:spPr/>
        <p:txBody>
          <a:bodyPr/>
          <a:lstStyle/>
          <a:p>
            <a:fld id="{6D5DE6EE-7DA0-421A-9154-D7175E97B836}" type="datetimeFigureOut">
              <a:rPr kumimoji="1" lang="ja-JP" altLang="en-US" smtClean="0"/>
              <a:t>2023/10/23</a:t>
            </a:fld>
            <a:endParaRPr kumimoji="1" lang="ja-JP" altLang="en-US"/>
          </a:p>
        </p:txBody>
      </p:sp>
      <p:sp>
        <p:nvSpPr>
          <p:cNvPr id="4" name="フッター プレースホルダー 3">
            <a:extLst>
              <a:ext uri="{FF2B5EF4-FFF2-40B4-BE49-F238E27FC236}">
                <a16:creationId xmlns:a16="http://schemas.microsoft.com/office/drawing/2014/main" id="{4FFAA395-F921-4B3C-965D-18572F2C588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62569E5-E697-1606-218C-85B2EA13E7F0}"/>
              </a:ext>
            </a:extLst>
          </p:cNvPr>
          <p:cNvSpPr>
            <a:spLocks noGrp="1"/>
          </p:cNvSpPr>
          <p:nvPr>
            <p:ph type="sldNum" sz="quarter" idx="12"/>
          </p:nvPr>
        </p:nvSpPr>
        <p:spPr/>
        <p:txBody>
          <a:bodyPr/>
          <a:lstStyle/>
          <a:p>
            <a:fld id="{0EC6A5CC-16C1-4E94-9D59-5917C165DC88}" type="slidenum">
              <a:rPr kumimoji="1" lang="ja-JP" altLang="en-US" smtClean="0"/>
              <a:t>‹#›</a:t>
            </a:fld>
            <a:endParaRPr kumimoji="1" lang="ja-JP" altLang="en-US"/>
          </a:p>
        </p:txBody>
      </p:sp>
    </p:spTree>
    <p:extLst>
      <p:ext uri="{BB962C8B-B14F-4D97-AF65-F5344CB8AC3E}">
        <p14:creationId xmlns:p14="http://schemas.microsoft.com/office/powerpoint/2010/main" val="4162310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00A71C8-1287-EC63-8189-3982AE38A4B7}"/>
              </a:ext>
            </a:extLst>
          </p:cNvPr>
          <p:cNvSpPr>
            <a:spLocks noGrp="1"/>
          </p:cNvSpPr>
          <p:nvPr>
            <p:ph type="dt" sz="half" idx="10"/>
          </p:nvPr>
        </p:nvSpPr>
        <p:spPr/>
        <p:txBody>
          <a:bodyPr/>
          <a:lstStyle/>
          <a:p>
            <a:fld id="{6D5DE6EE-7DA0-421A-9154-D7175E97B836}" type="datetimeFigureOut">
              <a:rPr kumimoji="1" lang="ja-JP" altLang="en-US" smtClean="0"/>
              <a:t>2023/10/23</a:t>
            </a:fld>
            <a:endParaRPr kumimoji="1" lang="ja-JP" altLang="en-US"/>
          </a:p>
        </p:txBody>
      </p:sp>
      <p:sp>
        <p:nvSpPr>
          <p:cNvPr id="3" name="フッター プレースホルダー 2">
            <a:extLst>
              <a:ext uri="{FF2B5EF4-FFF2-40B4-BE49-F238E27FC236}">
                <a16:creationId xmlns:a16="http://schemas.microsoft.com/office/drawing/2014/main" id="{F025B40F-BD93-DF02-C0E8-21B1D407A32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157119A-B782-02D0-44CB-85B14A366E9E}"/>
              </a:ext>
            </a:extLst>
          </p:cNvPr>
          <p:cNvSpPr>
            <a:spLocks noGrp="1"/>
          </p:cNvSpPr>
          <p:nvPr>
            <p:ph type="sldNum" sz="quarter" idx="12"/>
          </p:nvPr>
        </p:nvSpPr>
        <p:spPr/>
        <p:txBody>
          <a:bodyPr/>
          <a:lstStyle/>
          <a:p>
            <a:fld id="{0EC6A5CC-16C1-4E94-9D59-5917C165DC88}" type="slidenum">
              <a:rPr kumimoji="1" lang="ja-JP" altLang="en-US" smtClean="0"/>
              <a:t>‹#›</a:t>
            </a:fld>
            <a:endParaRPr kumimoji="1" lang="ja-JP" altLang="en-US"/>
          </a:p>
        </p:txBody>
      </p:sp>
    </p:spTree>
    <p:extLst>
      <p:ext uri="{BB962C8B-B14F-4D97-AF65-F5344CB8AC3E}">
        <p14:creationId xmlns:p14="http://schemas.microsoft.com/office/powerpoint/2010/main" val="3466300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712E10-482C-DD02-5BD9-D92AC707418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7D0F969-E16C-AEB7-2AE4-F992216708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CB52DD1-6FFA-A7D9-F678-041D33B242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9A83D8D-129D-B36E-FE45-396AA3F75AC3}"/>
              </a:ext>
            </a:extLst>
          </p:cNvPr>
          <p:cNvSpPr>
            <a:spLocks noGrp="1"/>
          </p:cNvSpPr>
          <p:nvPr>
            <p:ph type="dt" sz="half" idx="10"/>
          </p:nvPr>
        </p:nvSpPr>
        <p:spPr/>
        <p:txBody>
          <a:bodyPr/>
          <a:lstStyle/>
          <a:p>
            <a:fld id="{6D5DE6EE-7DA0-421A-9154-D7175E97B836}" type="datetimeFigureOut">
              <a:rPr kumimoji="1" lang="ja-JP" altLang="en-US" smtClean="0"/>
              <a:t>2023/10/23</a:t>
            </a:fld>
            <a:endParaRPr kumimoji="1" lang="ja-JP" altLang="en-US"/>
          </a:p>
        </p:txBody>
      </p:sp>
      <p:sp>
        <p:nvSpPr>
          <p:cNvPr id="6" name="フッター プレースホルダー 5">
            <a:extLst>
              <a:ext uri="{FF2B5EF4-FFF2-40B4-BE49-F238E27FC236}">
                <a16:creationId xmlns:a16="http://schemas.microsoft.com/office/drawing/2014/main" id="{628D33A8-306D-50AA-8288-3A52A232BEC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DAC07B0-F28D-7B83-B533-9859C550B7F3}"/>
              </a:ext>
            </a:extLst>
          </p:cNvPr>
          <p:cNvSpPr>
            <a:spLocks noGrp="1"/>
          </p:cNvSpPr>
          <p:nvPr>
            <p:ph type="sldNum" sz="quarter" idx="12"/>
          </p:nvPr>
        </p:nvSpPr>
        <p:spPr/>
        <p:txBody>
          <a:bodyPr/>
          <a:lstStyle/>
          <a:p>
            <a:fld id="{0EC6A5CC-16C1-4E94-9D59-5917C165DC88}" type="slidenum">
              <a:rPr kumimoji="1" lang="ja-JP" altLang="en-US" smtClean="0"/>
              <a:t>‹#›</a:t>
            </a:fld>
            <a:endParaRPr kumimoji="1" lang="ja-JP" altLang="en-US"/>
          </a:p>
        </p:txBody>
      </p:sp>
    </p:spTree>
    <p:extLst>
      <p:ext uri="{BB962C8B-B14F-4D97-AF65-F5344CB8AC3E}">
        <p14:creationId xmlns:p14="http://schemas.microsoft.com/office/powerpoint/2010/main" val="109580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A00D2C-A93A-5743-FA0C-087762AA4AA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0BF34E3-CB41-798B-B649-19BA531E1C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863C3BD-3365-52F2-B135-A7ACC43ED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FD8E464-0269-3445-9F76-929DAB37993C}"/>
              </a:ext>
            </a:extLst>
          </p:cNvPr>
          <p:cNvSpPr>
            <a:spLocks noGrp="1"/>
          </p:cNvSpPr>
          <p:nvPr>
            <p:ph type="dt" sz="half" idx="10"/>
          </p:nvPr>
        </p:nvSpPr>
        <p:spPr/>
        <p:txBody>
          <a:bodyPr/>
          <a:lstStyle/>
          <a:p>
            <a:fld id="{6D5DE6EE-7DA0-421A-9154-D7175E97B836}" type="datetimeFigureOut">
              <a:rPr kumimoji="1" lang="ja-JP" altLang="en-US" smtClean="0"/>
              <a:t>2023/10/23</a:t>
            </a:fld>
            <a:endParaRPr kumimoji="1" lang="ja-JP" altLang="en-US"/>
          </a:p>
        </p:txBody>
      </p:sp>
      <p:sp>
        <p:nvSpPr>
          <p:cNvPr id="6" name="フッター プレースホルダー 5">
            <a:extLst>
              <a:ext uri="{FF2B5EF4-FFF2-40B4-BE49-F238E27FC236}">
                <a16:creationId xmlns:a16="http://schemas.microsoft.com/office/drawing/2014/main" id="{4FA75EB8-D139-45F6-D101-E286D01BE4B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F16F1FA-D6D3-512E-AF67-A6593E060702}"/>
              </a:ext>
            </a:extLst>
          </p:cNvPr>
          <p:cNvSpPr>
            <a:spLocks noGrp="1"/>
          </p:cNvSpPr>
          <p:nvPr>
            <p:ph type="sldNum" sz="quarter" idx="12"/>
          </p:nvPr>
        </p:nvSpPr>
        <p:spPr/>
        <p:txBody>
          <a:bodyPr/>
          <a:lstStyle/>
          <a:p>
            <a:fld id="{0EC6A5CC-16C1-4E94-9D59-5917C165DC88}" type="slidenum">
              <a:rPr kumimoji="1" lang="ja-JP" altLang="en-US" smtClean="0"/>
              <a:t>‹#›</a:t>
            </a:fld>
            <a:endParaRPr kumimoji="1" lang="ja-JP" altLang="en-US"/>
          </a:p>
        </p:txBody>
      </p:sp>
    </p:spTree>
    <p:extLst>
      <p:ext uri="{BB962C8B-B14F-4D97-AF65-F5344CB8AC3E}">
        <p14:creationId xmlns:p14="http://schemas.microsoft.com/office/powerpoint/2010/main" val="628818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6DD5E00-8769-8E38-0029-0B36775932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547F466-BBCA-EA4A-058E-FA413B2753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96C8C7D-6139-3515-2BEA-A6E6E90DF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DE6EE-7DA0-421A-9154-D7175E97B836}" type="datetimeFigureOut">
              <a:rPr kumimoji="1" lang="ja-JP" altLang="en-US" smtClean="0"/>
              <a:t>2023/10/23</a:t>
            </a:fld>
            <a:endParaRPr kumimoji="1" lang="ja-JP" altLang="en-US"/>
          </a:p>
        </p:txBody>
      </p:sp>
      <p:sp>
        <p:nvSpPr>
          <p:cNvPr id="5" name="フッター プレースホルダー 4">
            <a:extLst>
              <a:ext uri="{FF2B5EF4-FFF2-40B4-BE49-F238E27FC236}">
                <a16:creationId xmlns:a16="http://schemas.microsoft.com/office/drawing/2014/main" id="{782FE0B9-3EA4-DCB6-B332-AF536B4054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A070D7C-9D4F-F490-E5EF-508D0308D5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C6A5CC-16C1-4E94-9D59-5917C165DC88}" type="slidenum">
              <a:rPr kumimoji="1" lang="ja-JP" altLang="en-US" smtClean="0"/>
              <a:t>‹#›</a:t>
            </a:fld>
            <a:endParaRPr kumimoji="1" lang="ja-JP" altLang="en-US"/>
          </a:p>
        </p:txBody>
      </p:sp>
    </p:spTree>
    <p:extLst>
      <p:ext uri="{BB962C8B-B14F-4D97-AF65-F5344CB8AC3E}">
        <p14:creationId xmlns:p14="http://schemas.microsoft.com/office/powerpoint/2010/main" val="3533706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3.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469D9143-616D-8BA7-9D45-1130EC88AD76}"/>
              </a:ext>
            </a:extLst>
          </p:cNvPr>
          <p:cNvSpPr>
            <a:spLocks noChangeArrowheads="1"/>
          </p:cNvSpPr>
          <p:nvPr/>
        </p:nvSpPr>
        <p:spPr bwMode="auto">
          <a:xfrm>
            <a:off x="1784076" y="4949784"/>
            <a:ext cx="8640000" cy="144000"/>
          </a:xfrm>
          <a:prstGeom prst="rect">
            <a:avLst/>
          </a:prstGeom>
          <a:gradFill rotWithShape="1">
            <a:gsLst>
              <a:gs pos="35000">
                <a:srgbClr val="0000FF"/>
              </a:gs>
              <a:gs pos="0">
                <a:srgbClr val="0000FF"/>
              </a:gs>
              <a:gs pos="100000">
                <a:schemeClr val="bg1"/>
              </a:gs>
            </a:gsLst>
            <a:lin ang="0" scaled="1"/>
          </a:gradFill>
          <a:ln>
            <a:noFill/>
          </a:ln>
          <a:effectLst/>
        </p:spPr>
        <p:txBody>
          <a:bodyPr wrap="none" anchor="ctr"/>
          <a:lstStyle/>
          <a:p>
            <a:endParaRPr lang="ja-JP" altLang="en-US" sz="1463" dirty="0"/>
          </a:p>
        </p:txBody>
      </p:sp>
      <p:sp>
        <p:nvSpPr>
          <p:cNvPr id="5" name="字幕 2">
            <a:extLst>
              <a:ext uri="{FF2B5EF4-FFF2-40B4-BE49-F238E27FC236}">
                <a16:creationId xmlns:a16="http://schemas.microsoft.com/office/drawing/2014/main" id="{6A877836-C3E9-F47C-5647-D9793774E367}"/>
              </a:ext>
            </a:extLst>
          </p:cNvPr>
          <p:cNvSpPr>
            <a:spLocks noGrp="1"/>
          </p:cNvSpPr>
          <p:nvPr>
            <p:ph type="subTitle" idx="1"/>
          </p:nvPr>
        </p:nvSpPr>
        <p:spPr>
          <a:xfrm>
            <a:off x="1524000" y="5166958"/>
            <a:ext cx="9144000" cy="1513162"/>
          </a:xfrm>
        </p:spPr>
        <p:txBody>
          <a:bodyPr>
            <a:noAutofit/>
          </a:bodyPr>
          <a:lstStyle/>
          <a:p>
            <a:pPr algn="r"/>
            <a:r>
              <a:rPr lang="en-US" altLang="ja-JP" sz="1600" b="1" u="sng"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Kenta Futatsukawa</a:t>
            </a:r>
            <a:r>
              <a:rPr lang="en-US" altLang="ja-JP" sz="1600" b="1" u="sng" baseline="30000"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(A)</a:t>
            </a:r>
            <a:r>
              <a:rPr lang="en-US" altLang="ja-JP" sz="1600" b="1"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 Cicek Ersin</a:t>
            </a:r>
            <a:r>
              <a:rPr lang="en-US" altLang="ja-JP" sz="1600" b="1" baseline="30000"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(A)</a:t>
            </a:r>
            <a:r>
              <a:rPr lang="en-US" altLang="ja-JP" sz="1600" b="1"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 </a:t>
            </a:r>
            <a:r>
              <a:rPr lang="en-US" altLang="ja-JP" sz="1600" b="1" dirty="0" err="1">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Zhigao</a:t>
            </a:r>
            <a:r>
              <a:rPr lang="en-US" altLang="ja-JP" sz="1600" b="1"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 Fang</a:t>
            </a:r>
            <a:r>
              <a:rPr lang="en-US" altLang="ja-JP" sz="1600" b="1" baseline="30000"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(A)</a:t>
            </a:r>
            <a:r>
              <a:rPr lang="en-US" altLang="ja-JP" sz="1600" b="1"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 Yuji Fukui</a:t>
            </a:r>
            <a:r>
              <a:rPr lang="en-US" altLang="ja-JP" sz="1600" b="1" baseline="30000"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(A)</a:t>
            </a:r>
            <a:r>
              <a:rPr lang="en-US" altLang="ja-JP" sz="1600" b="1"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 Satoshi </a:t>
            </a:r>
            <a:r>
              <a:rPr lang="en-US" altLang="ja-JP" sz="1600" b="1" dirty="0" err="1">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Mizobata</a:t>
            </a:r>
            <a:r>
              <a:rPr lang="en-US" altLang="ja-JP" sz="1600" b="1" baseline="30000"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(A)</a:t>
            </a:r>
            <a:r>
              <a:rPr lang="en-US" altLang="ja-JP" sz="1600" b="1"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a:t>
            </a:r>
          </a:p>
          <a:p>
            <a:pPr algn="r"/>
            <a:r>
              <a:rPr lang="en-US" altLang="ja-JP" sz="1600" b="1"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Yoshikatsu Sato</a:t>
            </a:r>
            <a:r>
              <a:rPr lang="en-US" altLang="ja-JP" sz="1600" b="1" baseline="30000"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(B)</a:t>
            </a:r>
            <a:r>
              <a:rPr lang="en-US" altLang="ja-JP" sz="1600" b="1"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 Shinichi Shinozaki</a:t>
            </a:r>
            <a:r>
              <a:rPr lang="en-US" altLang="ja-JP" sz="1600" b="1" baseline="30000"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(c)</a:t>
            </a:r>
          </a:p>
          <a:p>
            <a:pPr algn="r"/>
            <a:r>
              <a:rPr lang="en-US" altLang="ja-JP" sz="1200" b="1"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(A):  High Energy Accelerator Research Organization (KEK) in Japan</a:t>
            </a:r>
          </a:p>
          <a:p>
            <a:pPr algn="r"/>
            <a:r>
              <a:rPr lang="en-US" altLang="ja-JP" sz="1200" b="1" kern="100" dirty="0">
                <a:effectLst>
                  <a:outerShdw blurRad="38100" dist="38100" dir="2700000" algn="tl">
                    <a:srgbClr val="000000">
                      <a:alpha val="43137"/>
                    </a:srgbClr>
                  </a:outerShdw>
                </a:effectLst>
                <a:ea typeface="ＭＳ Ｐゴシック" panose="020B0600070205080204" pitchFamily="50" charset="-128"/>
                <a:cs typeface="ＭＳ ゴシック" panose="020B0609070205080204" pitchFamily="49" charset="-128"/>
              </a:rPr>
              <a:t>(B):  NAT in Japan</a:t>
            </a:r>
          </a:p>
          <a:p>
            <a:pPr algn="r"/>
            <a:r>
              <a:rPr lang="en-US" altLang="ja-JP" sz="1200" b="1" kern="100" dirty="0">
                <a:effectLst>
                  <a:outerShdw blurRad="38100" dist="38100" dir="2700000" algn="tl">
                    <a:srgbClr val="000000">
                      <a:alpha val="43137"/>
                    </a:srgbClr>
                  </a:outerShdw>
                </a:effectLst>
                <a:ea typeface="ＭＳ Ｐゴシック" panose="020B0600070205080204" pitchFamily="50" charset="-128"/>
                <a:cs typeface="ＭＳ ゴシック" panose="020B0609070205080204" pitchFamily="49" charset="-128"/>
              </a:rPr>
              <a:t>(c):  Japan Atomic Energy Agency (JAEA) in Japan</a:t>
            </a:r>
          </a:p>
        </p:txBody>
      </p:sp>
      <p:pic>
        <p:nvPicPr>
          <p:cNvPr id="6" name="図 5" descr="エンジン が含まれている画像&#10;&#10;自動的に生成された説明">
            <a:extLst>
              <a:ext uri="{FF2B5EF4-FFF2-40B4-BE49-F238E27FC236}">
                <a16:creationId xmlns:a16="http://schemas.microsoft.com/office/drawing/2014/main" id="{3C223824-7D98-AC8F-2703-72808E9FF27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6406" b="5233"/>
          <a:stretch/>
        </p:blipFill>
        <p:spPr>
          <a:xfrm>
            <a:off x="1784075" y="102464"/>
            <a:ext cx="8640531" cy="4781332"/>
          </a:xfrm>
          <a:prstGeom prst="rect">
            <a:avLst/>
          </a:prstGeom>
        </p:spPr>
      </p:pic>
      <p:pic>
        <p:nvPicPr>
          <p:cNvPr id="7" name="Picture 2">
            <a:extLst>
              <a:ext uri="{FF2B5EF4-FFF2-40B4-BE49-F238E27FC236}">
                <a16:creationId xmlns:a16="http://schemas.microsoft.com/office/drawing/2014/main" id="{DE944AB3-9B56-ACCD-0469-834FB8BB335C}"/>
              </a:ext>
            </a:extLst>
          </p:cNvPr>
          <p:cNvPicPr>
            <a:picLocks noChangeAspect="1" noChangeArrowheads="1"/>
          </p:cNvPicPr>
          <p:nvPr/>
        </p:nvPicPr>
        <p:blipFill>
          <a:blip r:embed="rId5" cstate="print"/>
          <a:srcRect/>
          <a:stretch>
            <a:fillRect/>
          </a:stretch>
        </p:blipFill>
        <p:spPr bwMode="auto">
          <a:xfrm>
            <a:off x="10591446" y="56664"/>
            <a:ext cx="1486245" cy="576064"/>
          </a:xfrm>
          <a:prstGeom prst="rect">
            <a:avLst/>
          </a:prstGeom>
          <a:noFill/>
          <a:ln w="9525">
            <a:noFill/>
            <a:miter lim="800000"/>
            <a:headEnd/>
            <a:tailEnd/>
          </a:ln>
        </p:spPr>
      </p:pic>
      <p:pic>
        <p:nvPicPr>
          <p:cNvPr id="8" name="Picture 2">
            <a:extLst>
              <a:ext uri="{FF2B5EF4-FFF2-40B4-BE49-F238E27FC236}">
                <a16:creationId xmlns:a16="http://schemas.microsoft.com/office/drawing/2014/main" id="{42745AA7-ECB1-91EF-088F-5EF6329D73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9" y="56664"/>
            <a:ext cx="840102" cy="72000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77C3E6DB-3AB9-0676-D69A-B60B87B8E0EF}"/>
              </a:ext>
            </a:extLst>
          </p:cNvPr>
          <p:cNvSpPr txBox="1"/>
          <p:nvPr/>
        </p:nvSpPr>
        <p:spPr>
          <a:xfrm>
            <a:off x="4435553" y="267307"/>
            <a:ext cx="3328155" cy="369332"/>
          </a:xfrm>
          <a:prstGeom prst="rect">
            <a:avLst/>
          </a:prstGeom>
          <a:noFill/>
        </p:spPr>
        <p:txBody>
          <a:bodyPr wrap="none" rtlCol="0">
            <a:spAutoFit/>
          </a:bodyPr>
          <a:lstStyle/>
          <a:p>
            <a:pPr algn="ctr"/>
            <a:r>
              <a:rPr lang="en-US" altLang="ja-JP" b="1" dirty="0">
                <a:solidFill>
                  <a:schemeClr val="bg1"/>
                </a:solidFill>
                <a:ea typeface="ＭＳ Ｐゴシック" panose="020B0600070205080204" pitchFamily="50" charset="-128"/>
              </a:rPr>
              <a:t>LLRF2023   </a:t>
            </a:r>
            <a:r>
              <a:rPr kumimoji="1" lang="en-US" altLang="ja-JP" b="1" dirty="0">
                <a:solidFill>
                  <a:schemeClr val="bg1"/>
                </a:solidFill>
                <a:ea typeface="ＭＳ Ｐゴシック" panose="020B0600070205080204" pitchFamily="50" charset="-128"/>
              </a:rPr>
              <a:t>- Sep. 23, 2023</a:t>
            </a:r>
            <a:r>
              <a:rPr kumimoji="1" lang="ja-JP" altLang="en-US" b="1" dirty="0">
                <a:solidFill>
                  <a:schemeClr val="bg1"/>
                </a:solidFill>
                <a:ea typeface="ＭＳ Ｐゴシック" panose="020B0600070205080204" pitchFamily="50" charset="-128"/>
              </a:rPr>
              <a:t> </a:t>
            </a:r>
            <a:r>
              <a:rPr kumimoji="1" lang="en-US" altLang="ja-JP" b="1" dirty="0">
                <a:solidFill>
                  <a:schemeClr val="bg1"/>
                </a:solidFill>
                <a:ea typeface="ＭＳ Ｐゴシック" panose="020B0600070205080204" pitchFamily="50" charset="-128"/>
              </a:rPr>
              <a:t>-</a:t>
            </a:r>
            <a:endParaRPr kumimoji="1" lang="ja-JP" altLang="en-US" b="1" dirty="0">
              <a:solidFill>
                <a:schemeClr val="bg1"/>
              </a:solidFill>
              <a:ea typeface="ＭＳ Ｐゴシック" panose="020B0600070205080204" pitchFamily="50" charset="-128"/>
            </a:endParaRPr>
          </a:p>
        </p:txBody>
      </p:sp>
      <p:sp>
        <p:nvSpPr>
          <p:cNvPr id="10" name="タイトル 1">
            <a:extLst>
              <a:ext uri="{FF2B5EF4-FFF2-40B4-BE49-F238E27FC236}">
                <a16:creationId xmlns:a16="http://schemas.microsoft.com/office/drawing/2014/main" id="{A33158EF-1924-1126-39D1-F48CCE5005CF}"/>
              </a:ext>
            </a:extLst>
          </p:cNvPr>
          <p:cNvSpPr>
            <a:spLocks noGrp="1"/>
          </p:cNvSpPr>
          <p:nvPr>
            <p:ph type="ctrTitle"/>
          </p:nvPr>
        </p:nvSpPr>
        <p:spPr>
          <a:xfrm>
            <a:off x="834000" y="1281505"/>
            <a:ext cx="10512000" cy="2874763"/>
          </a:xfrm>
        </p:spPr>
        <p:txBody>
          <a:bodyPr anchor="ctr">
            <a:normAutofit/>
          </a:bodyPr>
          <a:lstStyle/>
          <a:p>
            <a:r>
              <a:rPr lang="en-US" altLang="ja-JP" sz="4400" b="1" kern="1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Courier New" panose="02070309020205020404" pitchFamily="49" charset="0"/>
              </a:rPr>
              <a:t>Present Status of </a:t>
            </a:r>
            <a:br>
              <a:rPr lang="en-US" altLang="ja-JP" sz="4400" b="1" kern="1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Courier New" panose="02070309020205020404" pitchFamily="49" charset="0"/>
              </a:rPr>
            </a:br>
            <a:r>
              <a:rPr lang="en-US" altLang="ja-JP" sz="4400" b="1" kern="1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Courier New" panose="02070309020205020404" pitchFamily="49" charset="0"/>
              </a:rPr>
              <a:t>J-PARC </a:t>
            </a:r>
            <a:r>
              <a:rPr lang="en-US" altLang="ja-JP" sz="4400" b="1" kern="100" dirty="0" err="1">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Courier New" panose="02070309020205020404" pitchFamily="49" charset="0"/>
              </a:rPr>
              <a:t>Linac</a:t>
            </a:r>
            <a:r>
              <a:rPr lang="en-US" altLang="ja-JP" sz="4400" b="1" kern="1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Courier New" panose="02070309020205020404" pitchFamily="49" charset="0"/>
              </a:rPr>
              <a:t> LLRF System</a:t>
            </a:r>
            <a:endParaRPr kumimoji="1" lang="ja-JP" altLang="en-US" sz="7200" b="1"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487379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78CCA94-02FD-E24F-61D7-91BC5316A11E}"/>
              </a:ext>
            </a:extLst>
          </p:cNvPr>
          <p:cNvSpPr>
            <a:spLocks noChangeArrowheads="1"/>
          </p:cNvSpPr>
          <p:nvPr/>
        </p:nvSpPr>
        <p:spPr bwMode="auto">
          <a:xfrm>
            <a:off x="846000" y="795460"/>
            <a:ext cx="10512000" cy="72000"/>
          </a:xfrm>
          <a:prstGeom prst="rect">
            <a:avLst/>
          </a:prstGeom>
          <a:gradFill rotWithShape="1">
            <a:gsLst>
              <a:gs pos="35000">
                <a:srgbClr val="0000FF"/>
              </a:gs>
              <a:gs pos="0">
                <a:srgbClr val="0000FF"/>
              </a:gs>
              <a:gs pos="100000">
                <a:schemeClr val="bg1"/>
              </a:gs>
            </a:gsLst>
            <a:lin ang="0" scaled="1"/>
          </a:gradFill>
          <a:ln>
            <a:noFill/>
          </a:ln>
          <a:effectLst/>
        </p:spPr>
        <p:txBody>
          <a:bodyPr wrap="none" anchor="ctr"/>
          <a:lstStyle/>
          <a:p>
            <a:endParaRPr lang="ja-JP" altLang="en-US" sz="1463" dirty="0"/>
          </a:p>
        </p:txBody>
      </p:sp>
      <p:sp>
        <p:nvSpPr>
          <p:cNvPr id="5" name="タイトル 1">
            <a:extLst>
              <a:ext uri="{FF2B5EF4-FFF2-40B4-BE49-F238E27FC236}">
                <a16:creationId xmlns:a16="http://schemas.microsoft.com/office/drawing/2014/main" id="{60BD394D-B53D-7A7E-E6E2-44A36BD46CCE}"/>
              </a:ext>
            </a:extLst>
          </p:cNvPr>
          <p:cNvSpPr txBox="1">
            <a:spLocks/>
          </p:cNvSpPr>
          <p:nvPr/>
        </p:nvSpPr>
        <p:spPr>
          <a:xfrm>
            <a:off x="838200" y="58310"/>
            <a:ext cx="10515600" cy="8228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2000" b="1" dirty="0">
                <a:effectLst>
                  <a:outerShdw blurRad="38100" dist="38100" dir="2700000" algn="tl">
                    <a:srgbClr val="C0C0C0"/>
                  </a:outerShdw>
                </a:effectLst>
                <a:latin typeface="+mn-lt"/>
                <a:ea typeface="ＭＳ Ｐゴシック" panose="020B0600070205080204" pitchFamily="50" charset="-128"/>
                <a:cs typeface="Times New Roman" panose="02020603050405020304" pitchFamily="18" charset="0"/>
              </a:rPr>
              <a:t>Beam loading compensation 2:</a:t>
            </a:r>
            <a:r>
              <a:rPr lang="en-US" altLang="ja-JP" sz="3200" b="1" dirty="0">
                <a:effectLst>
                  <a:outerShdw blurRad="38100" dist="38100" dir="2700000" algn="tl">
                    <a:srgbClr val="C0C0C0"/>
                  </a:outerShdw>
                </a:effectLst>
                <a:latin typeface="+mn-lt"/>
                <a:ea typeface="ＭＳ Ｐゴシック" panose="020B0600070205080204" pitchFamily="50" charset="-128"/>
                <a:cs typeface="Times New Roman" panose="02020603050405020304" pitchFamily="18" charset="0"/>
              </a:rPr>
              <a:t> discrete beam structure</a:t>
            </a:r>
            <a:endParaRPr lang="ja-JP" altLang="en-US" sz="3200" b="1" dirty="0">
              <a:effectLst>
                <a:outerShdw blurRad="38100" dist="38100" dir="2700000" algn="tl">
                  <a:srgbClr val="000000">
                    <a:alpha val="43137"/>
                  </a:srgbClr>
                </a:outerShdw>
              </a:effectLst>
              <a:latin typeface="+mn-lt"/>
              <a:ea typeface="ＭＳ Ｐゴシック" panose="020B0600070205080204" pitchFamily="50" charset="-128"/>
              <a:cs typeface="Times New Roman" panose="02020603050405020304" pitchFamily="18" charset="0"/>
            </a:endParaRPr>
          </a:p>
        </p:txBody>
      </p:sp>
      <p:sp>
        <p:nvSpPr>
          <p:cNvPr id="6" name="スライド番号プレースホルダー 6">
            <a:extLst>
              <a:ext uri="{FF2B5EF4-FFF2-40B4-BE49-F238E27FC236}">
                <a16:creationId xmlns:a16="http://schemas.microsoft.com/office/drawing/2014/main" id="{9439A219-FCB4-3CED-58AD-F783F292AE81}"/>
              </a:ext>
            </a:extLst>
          </p:cNvPr>
          <p:cNvSpPr>
            <a:spLocks noGrp="1"/>
          </p:cNvSpPr>
          <p:nvPr>
            <p:ph type="sldNum" sz="quarter" idx="12"/>
          </p:nvPr>
        </p:nvSpPr>
        <p:spPr>
          <a:xfrm>
            <a:off x="11794270" y="6453427"/>
            <a:ext cx="360000" cy="360000"/>
          </a:xfrm>
        </p:spPr>
        <p:txBody>
          <a:bodyPr/>
          <a:lstStyle/>
          <a:p>
            <a:fld id="{B35871A6-6C48-42D3-8929-C24B522CCE4D}" type="slidenum">
              <a:rPr kumimoji="1" lang="ja-JP" altLang="en-US" smtClean="0"/>
              <a:t>10</a:t>
            </a:fld>
            <a:endParaRPr kumimoji="1" lang="ja-JP" altLang="en-US" dirty="0"/>
          </a:p>
        </p:txBody>
      </p:sp>
      <p:pic>
        <p:nvPicPr>
          <p:cNvPr id="7" name="Picture 2">
            <a:extLst>
              <a:ext uri="{FF2B5EF4-FFF2-40B4-BE49-F238E27FC236}">
                <a16:creationId xmlns:a16="http://schemas.microsoft.com/office/drawing/2014/main" id="{AAA007AC-0228-DA64-2953-2639AABE3A38}"/>
              </a:ext>
            </a:extLst>
          </p:cNvPr>
          <p:cNvPicPr>
            <a:picLocks noChangeAspect="1" noChangeArrowheads="1"/>
          </p:cNvPicPr>
          <p:nvPr/>
        </p:nvPicPr>
        <p:blipFill>
          <a:blip r:embed="rId3" cstate="print"/>
          <a:srcRect/>
          <a:stretch>
            <a:fillRect/>
          </a:stretch>
        </p:blipFill>
        <p:spPr bwMode="auto">
          <a:xfrm>
            <a:off x="10591446" y="56664"/>
            <a:ext cx="1486245" cy="576064"/>
          </a:xfrm>
          <a:prstGeom prst="rect">
            <a:avLst/>
          </a:prstGeom>
          <a:noFill/>
          <a:ln w="9525">
            <a:noFill/>
            <a:miter lim="800000"/>
            <a:headEnd/>
            <a:tailEnd/>
          </a:ln>
        </p:spPr>
      </p:pic>
      <p:pic>
        <p:nvPicPr>
          <p:cNvPr id="8" name="Picture 2">
            <a:extLst>
              <a:ext uri="{FF2B5EF4-FFF2-40B4-BE49-F238E27FC236}">
                <a16:creationId xmlns:a16="http://schemas.microsoft.com/office/drawing/2014/main" id="{E58F8EFC-5263-0613-B9D7-82D9C2B87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9" y="56664"/>
            <a:ext cx="840102" cy="720000"/>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6">
            <a:extLst>
              <a:ext uri="{FF2B5EF4-FFF2-40B4-BE49-F238E27FC236}">
                <a16:creationId xmlns:a16="http://schemas.microsoft.com/office/drawing/2014/main" id="{704B9FCC-B9BA-4642-49BF-13BE5A953E0B}"/>
              </a:ext>
            </a:extLst>
          </p:cNvPr>
          <p:cNvSpPr txBox="1">
            <a:spLocks/>
          </p:cNvSpPr>
          <p:nvPr/>
        </p:nvSpPr>
        <p:spPr>
          <a:xfrm>
            <a:off x="11794270" y="6453427"/>
            <a:ext cx="360000" cy="36000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35871A6-6C48-42D3-8929-C24B522CCE4D}" type="slidenum">
              <a:rPr lang="ja-JP" altLang="en-US" smtClean="0"/>
              <a:pPr/>
              <a:t>10</a:t>
            </a:fld>
            <a:endParaRPr lang="ja-JP" altLang="en-US" dirty="0"/>
          </a:p>
        </p:txBody>
      </p:sp>
      <p:sp>
        <p:nvSpPr>
          <p:cNvPr id="2" name="テキスト ボックス 1">
            <a:extLst>
              <a:ext uri="{FF2B5EF4-FFF2-40B4-BE49-F238E27FC236}">
                <a16:creationId xmlns:a16="http://schemas.microsoft.com/office/drawing/2014/main" id="{A2548AC7-1FAF-B8E9-FE8C-EE6C04BF7C8B}"/>
              </a:ext>
            </a:extLst>
          </p:cNvPr>
          <p:cNvSpPr txBox="1"/>
          <p:nvPr/>
        </p:nvSpPr>
        <p:spPr>
          <a:xfrm>
            <a:off x="954411" y="6560435"/>
            <a:ext cx="6995272" cy="246221"/>
          </a:xfrm>
          <a:prstGeom prst="rect">
            <a:avLst/>
          </a:prstGeom>
          <a:noFill/>
        </p:spPr>
        <p:txBody>
          <a:bodyPr wrap="square" rtlCol="0">
            <a:spAutoFit/>
          </a:bodyPr>
          <a:lstStyle/>
          <a:p>
            <a:pPr algn="l"/>
            <a:r>
              <a:rPr lang="en-US" altLang="ja-JP" sz="1000" b="0" i="0" u="none" strike="noStrike" baseline="0" dirty="0"/>
              <a:t>[3] K. Futatsukawa, et al., </a:t>
            </a:r>
            <a:r>
              <a:rPr lang="en-US" altLang="ja-JP" sz="1000" b="0" i="0" u="none" strike="noStrike" baseline="0" dirty="0" err="1"/>
              <a:t>Nucl</a:t>
            </a:r>
            <a:r>
              <a:rPr lang="en-US" altLang="ja-JP" sz="1000" b="0" i="0" u="none" strike="noStrike" baseline="0" dirty="0"/>
              <a:t>. </a:t>
            </a:r>
            <a:r>
              <a:rPr lang="en-US" altLang="ja-JP" sz="1000" b="0" i="0" u="none" strike="noStrike" baseline="0" dirty="0" err="1"/>
              <a:t>Instrum</a:t>
            </a:r>
            <a:r>
              <a:rPr lang="en-US" altLang="ja-JP" sz="1000" b="0" i="0" u="none" strike="noStrike" baseline="0" dirty="0"/>
              <a:t>. Meth. A 1047 (2023) 167778</a:t>
            </a:r>
          </a:p>
        </p:txBody>
      </p:sp>
      <p:pic>
        <p:nvPicPr>
          <p:cNvPr id="76" name="図 75" descr="アイコン&#10;&#10;中程度の精度で自動的に生成された説明">
            <a:extLst>
              <a:ext uri="{FF2B5EF4-FFF2-40B4-BE49-F238E27FC236}">
                <a16:creationId xmlns:a16="http://schemas.microsoft.com/office/drawing/2014/main" id="{248BE6B5-64F3-A6C8-C764-627AE009C5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466" y="2779875"/>
            <a:ext cx="2896987" cy="2884120"/>
          </a:xfrm>
          <a:prstGeom prst="rect">
            <a:avLst/>
          </a:prstGeom>
        </p:spPr>
      </p:pic>
      <p:sp>
        <p:nvSpPr>
          <p:cNvPr id="77" name="正方形/長方形 76">
            <a:extLst>
              <a:ext uri="{FF2B5EF4-FFF2-40B4-BE49-F238E27FC236}">
                <a16:creationId xmlns:a16="http://schemas.microsoft.com/office/drawing/2014/main" id="{5135D512-C15C-30B8-E0A7-8A7174793BE8}"/>
              </a:ext>
            </a:extLst>
          </p:cNvPr>
          <p:cNvSpPr/>
          <p:nvPr/>
        </p:nvSpPr>
        <p:spPr>
          <a:xfrm>
            <a:off x="1055903" y="3369457"/>
            <a:ext cx="2988000" cy="603316"/>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3A662026-3EE1-BBAD-B401-65777D8BA301}"/>
              </a:ext>
            </a:extLst>
          </p:cNvPr>
          <p:cNvSpPr/>
          <p:nvPr/>
        </p:nvSpPr>
        <p:spPr>
          <a:xfrm>
            <a:off x="1066959" y="4051948"/>
            <a:ext cx="2988000" cy="1660071"/>
          </a:xfrm>
          <a:prstGeom prst="rect">
            <a:avLst/>
          </a:prstGeom>
          <a:no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F947AEDA-91FA-6058-0EAF-22039E0D01CF}"/>
              </a:ext>
            </a:extLst>
          </p:cNvPr>
          <p:cNvSpPr txBox="1"/>
          <p:nvPr/>
        </p:nvSpPr>
        <p:spPr>
          <a:xfrm>
            <a:off x="1279370" y="5804395"/>
            <a:ext cx="2541080" cy="307777"/>
          </a:xfrm>
          <a:prstGeom prst="rect">
            <a:avLst/>
          </a:prstGeom>
          <a:noFill/>
        </p:spPr>
        <p:txBody>
          <a:bodyPr wrap="none" rtlCol="0">
            <a:spAutoFit/>
          </a:bodyPr>
          <a:lstStyle/>
          <a:p>
            <a:pPr algn="ctr"/>
            <a:r>
              <a:rPr kumimoji="1" lang="en-US" altLang="ja-JP" sz="1400" dirty="0">
                <a:ea typeface="ＭＳ Ｐゴシック" panose="020B0600070205080204" pitchFamily="50" charset="-128"/>
              </a:rPr>
              <a:t>intermediate pulse structure</a:t>
            </a:r>
            <a:endParaRPr kumimoji="1" lang="ja-JP" altLang="en-US" sz="1400" dirty="0">
              <a:ea typeface="ＭＳ Ｐゴシック" panose="020B0600070205080204" pitchFamily="50" charset="-128"/>
            </a:endParaRPr>
          </a:p>
        </p:txBody>
      </p:sp>
      <p:sp>
        <p:nvSpPr>
          <p:cNvPr id="80" name="楕円 79">
            <a:extLst>
              <a:ext uri="{FF2B5EF4-FFF2-40B4-BE49-F238E27FC236}">
                <a16:creationId xmlns:a16="http://schemas.microsoft.com/office/drawing/2014/main" id="{56B3B8FB-11D6-5FC9-9FE1-0706D8FB3BBB}"/>
              </a:ext>
            </a:extLst>
          </p:cNvPr>
          <p:cNvSpPr/>
          <p:nvPr/>
        </p:nvSpPr>
        <p:spPr>
          <a:xfrm>
            <a:off x="2310806" y="4486913"/>
            <a:ext cx="360000" cy="360000"/>
          </a:xfrm>
          <a:prstGeom prst="ellipse">
            <a:avLst/>
          </a:prstGeom>
          <a:noFill/>
          <a:ln w="381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楕円 80">
            <a:extLst>
              <a:ext uri="{FF2B5EF4-FFF2-40B4-BE49-F238E27FC236}">
                <a16:creationId xmlns:a16="http://schemas.microsoft.com/office/drawing/2014/main" id="{A01C108D-C16E-D86B-5933-DE555FC91F3E}"/>
              </a:ext>
            </a:extLst>
          </p:cNvPr>
          <p:cNvSpPr/>
          <p:nvPr/>
        </p:nvSpPr>
        <p:spPr>
          <a:xfrm>
            <a:off x="3732028" y="4486913"/>
            <a:ext cx="360000" cy="360000"/>
          </a:xfrm>
          <a:prstGeom prst="ellipse">
            <a:avLst/>
          </a:prstGeom>
          <a:noFill/>
          <a:ln w="381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楕円 81">
            <a:extLst>
              <a:ext uri="{FF2B5EF4-FFF2-40B4-BE49-F238E27FC236}">
                <a16:creationId xmlns:a16="http://schemas.microsoft.com/office/drawing/2014/main" id="{082023E9-549D-E669-9004-838A7662351E}"/>
              </a:ext>
            </a:extLst>
          </p:cNvPr>
          <p:cNvSpPr/>
          <p:nvPr/>
        </p:nvSpPr>
        <p:spPr>
          <a:xfrm>
            <a:off x="2310806" y="5356775"/>
            <a:ext cx="360000" cy="360000"/>
          </a:xfrm>
          <a:prstGeom prst="ellipse">
            <a:avLst/>
          </a:prstGeom>
          <a:noFill/>
          <a:ln w="381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楕円 82">
            <a:extLst>
              <a:ext uri="{FF2B5EF4-FFF2-40B4-BE49-F238E27FC236}">
                <a16:creationId xmlns:a16="http://schemas.microsoft.com/office/drawing/2014/main" id="{0B1AE741-A815-A947-1A9E-F36E22955FDB}"/>
              </a:ext>
            </a:extLst>
          </p:cNvPr>
          <p:cNvSpPr/>
          <p:nvPr/>
        </p:nvSpPr>
        <p:spPr>
          <a:xfrm>
            <a:off x="3732028" y="5356775"/>
            <a:ext cx="360000" cy="360000"/>
          </a:xfrm>
          <a:prstGeom prst="ellipse">
            <a:avLst/>
          </a:prstGeom>
          <a:noFill/>
          <a:ln w="381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楕円 83">
            <a:extLst>
              <a:ext uri="{FF2B5EF4-FFF2-40B4-BE49-F238E27FC236}">
                <a16:creationId xmlns:a16="http://schemas.microsoft.com/office/drawing/2014/main" id="{ADA2054A-4996-4C1F-B3DD-66074FE17F00}"/>
              </a:ext>
            </a:extLst>
          </p:cNvPr>
          <p:cNvSpPr/>
          <p:nvPr/>
        </p:nvSpPr>
        <p:spPr>
          <a:xfrm>
            <a:off x="1617420" y="5359606"/>
            <a:ext cx="360000" cy="360000"/>
          </a:xfrm>
          <a:prstGeom prst="ellipse">
            <a:avLst/>
          </a:prstGeom>
          <a:noFill/>
          <a:ln w="381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楕円 84">
            <a:extLst>
              <a:ext uri="{FF2B5EF4-FFF2-40B4-BE49-F238E27FC236}">
                <a16:creationId xmlns:a16="http://schemas.microsoft.com/office/drawing/2014/main" id="{F7914257-E755-D9FB-6AE9-21D58A10B43A}"/>
              </a:ext>
            </a:extLst>
          </p:cNvPr>
          <p:cNvSpPr/>
          <p:nvPr/>
        </p:nvSpPr>
        <p:spPr>
          <a:xfrm>
            <a:off x="3038642" y="5359606"/>
            <a:ext cx="360000" cy="360000"/>
          </a:xfrm>
          <a:prstGeom prst="ellipse">
            <a:avLst/>
          </a:prstGeom>
          <a:noFill/>
          <a:ln w="381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ボックス 85">
            <a:extLst>
              <a:ext uri="{FF2B5EF4-FFF2-40B4-BE49-F238E27FC236}">
                <a16:creationId xmlns:a16="http://schemas.microsoft.com/office/drawing/2014/main" id="{7855AE32-7559-CEED-3325-997AF89D9D7A}"/>
              </a:ext>
            </a:extLst>
          </p:cNvPr>
          <p:cNvSpPr txBox="1"/>
          <p:nvPr/>
        </p:nvSpPr>
        <p:spPr>
          <a:xfrm>
            <a:off x="3313429" y="6176280"/>
            <a:ext cx="854721" cy="307777"/>
          </a:xfrm>
          <a:prstGeom prst="rect">
            <a:avLst/>
          </a:prstGeom>
          <a:solidFill>
            <a:schemeClr val="bg1"/>
          </a:solidFill>
          <a:ln>
            <a:solidFill>
              <a:srgbClr val="0000FF"/>
            </a:solidFill>
          </a:ln>
        </p:spPr>
        <p:txBody>
          <a:bodyPr wrap="none" rtlCol="0">
            <a:spAutoFit/>
          </a:bodyPr>
          <a:lstStyle/>
          <a:p>
            <a:pPr algn="ctr"/>
            <a:r>
              <a:rPr lang="en-US" altLang="ja-JP" sz="1400" dirty="0">
                <a:ea typeface="ＭＳ Ｐゴシック" panose="020B0600070205080204" pitchFamily="50" charset="-128"/>
                <a:cs typeface="Times New Roman" panose="02020603050405020304" pitchFamily="18" charset="0"/>
              </a:rPr>
              <a:t>thinning</a:t>
            </a:r>
            <a:endParaRPr kumimoji="1" lang="ja-JP" altLang="en-US" sz="1400" dirty="0">
              <a:ea typeface="ＭＳ Ｐゴシック" panose="020B0600070205080204" pitchFamily="50" charset="-128"/>
              <a:cs typeface="Times New Roman" panose="02020603050405020304" pitchFamily="18" charset="0"/>
            </a:endParaRPr>
          </a:p>
        </p:txBody>
      </p:sp>
      <p:cxnSp>
        <p:nvCxnSpPr>
          <p:cNvPr id="87" name="直線コネクタ 86">
            <a:extLst>
              <a:ext uri="{FF2B5EF4-FFF2-40B4-BE49-F238E27FC236}">
                <a16:creationId xmlns:a16="http://schemas.microsoft.com/office/drawing/2014/main" id="{20CF7F00-64F4-8A0E-3DD2-08FB8C4FE4A0}"/>
              </a:ext>
            </a:extLst>
          </p:cNvPr>
          <p:cNvCxnSpPr>
            <a:stCxn id="86" idx="0"/>
            <a:endCxn id="83" idx="3"/>
          </p:cNvCxnSpPr>
          <p:nvPr/>
        </p:nvCxnSpPr>
        <p:spPr>
          <a:xfrm flipV="1">
            <a:off x="3740790" y="5664054"/>
            <a:ext cx="43959" cy="51222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BD507498-BD05-B1AE-619F-950B31A47D9A}"/>
              </a:ext>
            </a:extLst>
          </p:cNvPr>
          <p:cNvCxnSpPr>
            <a:cxnSpLocks/>
            <a:stCxn id="86" idx="0"/>
            <a:endCxn id="81" idx="3"/>
          </p:cNvCxnSpPr>
          <p:nvPr/>
        </p:nvCxnSpPr>
        <p:spPr>
          <a:xfrm flipV="1">
            <a:off x="3740790" y="4794192"/>
            <a:ext cx="43959" cy="138208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846D31A8-F2BA-7DFA-ED1F-F8BB91A3D83B}"/>
              </a:ext>
            </a:extLst>
          </p:cNvPr>
          <p:cNvCxnSpPr>
            <a:cxnSpLocks/>
            <a:stCxn id="86" idx="0"/>
            <a:endCxn id="85" idx="5"/>
          </p:cNvCxnSpPr>
          <p:nvPr/>
        </p:nvCxnSpPr>
        <p:spPr>
          <a:xfrm flipH="1" flipV="1">
            <a:off x="3345921" y="5666885"/>
            <a:ext cx="394869" cy="509395"/>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D1DE85E7-A98F-8B0F-ED81-8704C0908BBC}"/>
              </a:ext>
            </a:extLst>
          </p:cNvPr>
          <p:cNvCxnSpPr>
            <a:cxnSpLocks/>
            <a:stCxn id="86" idx="0"/>
            <a:endCxn id="80" idx="5"/>
          </p:cNvCxnSpPr>
          <p:nvPr/>
        </p:nvCxnSpPr>
        <p:spPr>
          <a:xfrm flipH="1" flipV="1">
            <a:off x="2618085" y="4794192"/>
            <a:ext cx="1122705" cy="138208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6E52DC05-0A3E-BC65-D2FF-A4233C080E6F}"/>
              </a:ext>
            </a:extLst>
          </p:cNvPr>
          <p:cNvCxnSpPr>
            <a:cxnSpLocks/>
            <a:stCxn id="86" idx="0"/>
            <a:endCxn id="82" idx="5"/>
          </p:cNvCxnSpPr>
          <p:nvPr/>
        </p:nvCxnSpPr>
        <p:spPr>
          <a:xfrm flipH="1" flipV="1">
            <a:off x="2618085" y="5664054"/>
            <a:ext cx="1122705" cy="51222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88CF50F6-D6C8-5523-C2CB-15BE26D93AB2}"/>
              </a:ext>
            </a:extLst>
          </p:cNvPr>
          <p:cNvCxnSpPr>
            <a:cxnSpLocks/>
            <a:stCxn id="86" idx="0"/>
            <a:endCxn id="84" idx="5"/>
          </p:cNvCxnSpPr>
          <p:nvPr/>
        </p:nvCxnSpPr>
        <p:spPr>
          <a:xfrm flipH="1" flipV="1">
            <a:off x="1924699" y="5666885"/>
            <a:ext cx="1816091" cy="509395"/>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93" name="テキスト ボックス 92">
            <a:extLst>
              <a:ext uri="{FF2B5EF4-FFF2-40B4-BE49-F238E27FC236}">
                <a16:creationId xmlns:a16="http://schemas.microsoft.com/office/drawing/2014/main" id="{C16D4310-34A4-0714-157F-F3E1D21ADD08}"/>
              </a:ext>
            </a:extLst>
          </p:cNvPr>
          <p:cNvSpPr txBox="1"/>
          <p:nvPr/>
        </p:nvSpPr>
        <p:spPr>
          <a:xfrm>
            <a:off x="108000" y="2695426"/>
            <a:ext cx="790601" cy="307777"/>
          </a:xfrm>
          <a:prstGeom prst="rect">
            <a:avLst/>
          </a:prstGeom>
          <a:noFill/>
        </p:spPr>
        <p:txBody>
          <a:bodyPr wrap="none" rtlCol="0">
            <a:spAutoFit/>
          </a:bodyPr>
          <a:lstStyle/>
          <a:p>
            <a:r>
              <a:rPr kumimoji="1" lang="en-US" altLang="ja-JP" sz="1400" b="1" dirty="0">
                <a:effectLst>
                  <a:outerShdw blurRad="38100" dist="38100" dir="2700000" algn="tl">
                    <a:srgbClr val="000000">
                      <a:alpha val="43137"/>
                    </a:srgbClr>
                  </a:outerShdw>
                </a:effectLst>
                <a:ea typeface="ＭＳ Ｐゴシック" panose="020B0600070205080204" pitchFamily="50" charset="-128"/>
              </a:rPr>
              <a:t>normal</a:t>
            </a:r>
            <a:endParaRPr kumimoji="1" lang="ja-JP" altLang="en-US" sz="1400" b="1" dirty="0">
              <a:effectLst>
                <a:outerShdw blurRad="38100" dist="38100" dir="2700000" algn="tl">
                  <a:srgbClr val="000000">
                    <a:alpha val="43137"/>
                  </a:srgbClr>
                </a:outerShdw>
              </a:effectLst>
              <a:ea typeface="ＭＳ Ｐゴシック" panose="020B0600070205080204" pitchFamily="50" charset="-128"/>
            </a:endParaRPr>
          </a:p>
        </p:txBody>
      </p:sp>
      <p:sp>
        <p:nvSpPr>
          <p:cNvPr id="94" name="テキスト ボックス 93">
            <a:extLst>
              <a:ext uri="{FF2B5EF4-FFF2-40B4-BE49-F238E27FC236}">
                <a16:creationId xmlns:a16="http://schemas.microsoft.com/office/drawing/2014/main" id="{B1E44F7E-931E-A736-6132-41D25FC14F9A}"/>
              </a:ext>
            </a:extLst>
          </p:cNvPr>
          <p:cNvSpPr txBox="1"/>
          <p:nvPr/>
        </p:nvSpPr>
        <p:spPr>
          <a:xfrm>
            <a:off x="108000" y="3363338"/>
            <a:ext cx="880369" cy="307777"/>
          </a:xfrm>
          <a:prstGeom prst="rect">
            <a:avLst/>
          </a:prstGeom>
          <a:noFill/>
        </p:spPr>
        <p:txBody>
          <a:bodyPr wrap="none" rtlCol="0">
            <a:spAutoFit/>
          </a:bodyPr>
          <a:lstStyle/>
          <a:p>
            <a:r>
              <a:rPr kumimoji="1" lang="en-US" altLang="ja-JP" sz="1400" b="1" dirty="0">
                <a:solidFill>
                  <a:srgbClr val="00B050"/>
                </a:solidFill>
                <a:effectLst>
                  <a:outerShdw blurRad="38100" dist="38100" dir="2700000" algn="tl">
                    <a:srgbClr val="000000">
                      <a:alpha val="43137"/>
                    </a:srgbClr>
                  </a:outerShdw>
                </a:effectLst>
                <a:ea typeface="ＭＳ Ｐゴシック" panose="020B0600070205080204" pitchFamily="50" charset="-128"/>
              </a:rPr>
              <a:t>1 bunch</a:t>
            </a:r>
            <a:endParaRPr kumimoji="1" lang="ja-JP" altLang="en-US" sz="1400" b="1" dirty="0">
              <a:solidFill>
                <a:srgbClr val="00B050"/>
              </a:solidFill>
              <a:effectLst>
                <a:outerShdw blurRad="38100" dist="38100" dir="2700000" algn="tl">
                  <a:srgbClr val="000000">
                    <a:alpha val="43137"/>
                  </a:srgbClr>
                </a:outerShdw>
              </a:effectLst>
              <a:ea typeface="ＭＳ Ｐゴシック" panose="020B0600070205080204" pitchFamily="50" charset="-128"/>
            </a:endParaRPr>
          </a:p>
        </p:txBody>
      </p:sp>
      <p:sp>
        <p:nvSpPr>
          <p:cNvPr id="95" name="テキスト ボックス 94">
            <a:extLst>
              <a:ext uri="{FF2B5EF4-FFF2-40B4-BE49-F238E27FC236}">
                <a16:creationId xmlns:a16="http://schemas.microsoft.com/office/drawing/2014/main" id="{05F95822-1A0F-310F-5437-F7E175B2AE4F}"/>
              </a:ext>
            </a:extLst>
          </p:cNvPr>
          <p:cNvSpPr txBox="1"/>
          <p:nvPr/>
        </p:nvSpPr>
        <p:spPr>
          <a:xfrm>
            <a:off x="72000" y="4024171"/>
            <a:ext cx="902811" cy="307777"/>
          </a:xfrm>
          <a:prstGeom prst="rect">
            <a:avLst/>
          </a:prstGeom>
          <a:noFill/>
        </p:spPr>
        <p:txBody>
          <a:bodyPr wrap="none" rtlCol="0">
            <a:spAutoFit/>
          </a:bodyPr>
          <a:lstStyle/>
          <a:p>
            <a:r>
              <a:rPr kumimoji="1" lang="en-US" altLang="ja-JP" sz="1400" b="1" dirty="0">
                <a:solidFill>
                  <a:srgbClr val="0000FF"/>
                </a:solidFill>
                <a:effectLst>
                  <a:outerShdw blurRad="38100" dist="38100" dir="2700000" algn="tl">
                    <a:srgbClr val="000000">
                      <a:alpha val="43137"/>
                    </a:srgbClr>
                  </a:outerShdw>
                </a:effectLst>
                <a:ea typeface="ＭＳ Ｐゴシック" panose="020B0600070205080204" pitchFamily="50" charset="-128"/>
              </a:rPr>
              <a:t>thinning</a:t>
            </a:r>
            <a:endParaRPr kumimoji="1" lang="ja-JP" altLang="en-US" sz="1400" b="1" dirty="0">
              <a:solidFill>
                <a:srgbClr val="0000FF"/>
              </a:solidFill>
              <a:effectLst>
                <a:outerShdw blurRad="38100" dist="38100" dir="2700000" algn="tl">
                  <a:srgbClr val="000000">
                    <a:alpha val="43137"/>
                  </a:srgbClr>
                </a:outerShdw>
              </a:effectLst>
              <a:ea typeface="ＭＳ Ｐゴシック" panose="020B0600070205080204" pitchFamily="50" charset="-128"/>
            </a:endParaRPr>
          </a:p>
        </p:txBody>
      </p:sp>
      <p:sp>
        <p:nvSpPr>
          <p:cNvPr id="96" name="テキスト ボックス 95">
            <a:extLst>
              <a:ext uri="{FF2B5EF4-FFF2-40B4-BE49-F238E27FC236}">
                <a16:creationId xmlns:a16="http://schemas.microsoft.com/office/drawing/2014/main" id="{C8D51A03-AA19-8B22-2A04-89C4CF81D145}"/>
              </a:ext>
            </a:extLst>
          </p:cNvPr>
          <p:cNvSpPr txBox="1"/>
          <p:nvPr/>
        </p:nvSpPr>
        <p:spPr>
          <a:xfrm>
            <a:off x="838200" y="915559"/>
            <a:ext cx="10519800" cy="1600438"/>
          </a:xfrm>
          <a:prstGeom prst="rect">
            <a:avLst/>
          </a:prstGeom>
          <a:noFill/>
        </p:spPr>
        <p:txBody>
          <a:bodyPr wrap="square" rtlCol="0">
            <a:spAutoFit/>
          </a:bodyPr>
          <a:lstStyle/>
          <a:p>
            <a:pPr marR="0" lvl="0" algn="l" defTabSz="914400" rtl="0" eaLnBrk="1" fontAlgn="auto" latinLnBrk="0" hangingPunct="1">
              <a:lnSpc>
                <a:spcPct val="100000"/>
              </a:lnSpc>
              <a:spcBef>
                <a:spcPct val="20000"/>
              </a:spcBef>
              <a:spcAft>
                <a:spcPts val="0"/>
              </a:spcAft>
              <a:buClrTx/>
              <a:buSzTx/>
              <a:tabLst/>
              <a:defRPr/>
            </a:pPr>
            <a:r>
              <a:rPr kumimoji="1" lang="en-US" altLang="ja-JP" sz="1400" i="0" u="none" strike="noStrike" kern="1200" cap="none" spc="0" normalizeH="0" baseline="0" noProof="0" dirty="0">
                <a:ln>
                  <a:noFill/>
                </a:ln>
                <a:solidFill>
                  <a:srgbClr val="000000"/>
                </a:solidFill>
                <a:effectLst/>
                <a:uLnTx/>
                <a:uFillTx/>
                <a:cs typeface="Times New Roman" pitchFamily="18" charset="0"/>
              </a:rPr>
              <a:t>The preset beam loading compensation system does not support the special intermediate pulse structure:</a:t>
            </a:r>
          </a:p>
          <a:p>
            <a:pPr marL="742950" lvl="1" indent="-285750">
              <a:spcBef>
                <a:spcPct val="20000"/>
              </a:spcBef>
              <a:buFont typeface="Wingdings" panose="05000000000000000000" pitchFamily="2" charset="2"/>
              <a:buChar char="ü"/>
              <a:defRPr/>
            </a:pPr>
            <a:r>
              <a:rPr kumimoji="1" lang="en-US" altLang="ja-JP" sz="1400" i="0" u="none" strike="noStrike" kern="1200" cap="none" spc="0" normalizeH="0" baseline="0" noProof="0" dirty="0">
                <a:ln>
                  <a:noFill/>
                </a:ln>
                <a:solidFill>
                  <a:srgbClr val="000000"/>
                </a:solidFill>
                <a:effectLst/>
                <a:uLnTx/>
                <a:uFillTx/>
                <a:cs typeface="Times New Roman" pitchFamily="18" charset="0"/>
              </a:rPr>
              <a:t>normally 2-bunch operation in RCS, but 1-bunch operation in RCS</a:t>
            </a:r>
          </a:p>
          <a:p>
            <a:pPr marL="742950" lvl="1" indent="-285750">
              <a:spcBef>
                <a:spcPct val="20000"/>
              </a:spcBef>
              <a:buFont typeface="Wingdings" panose="05000000000000000000" pitchFamily="2" charset="2"/>
              <a:buChar char="ü"/>
              <a:defRPr/>
            </a:pPr>
            <a:r>
              <a:rPr lang="en-US" altLang="ja-JP" sz="1400" dirty="0">
                <a:solidFill>
                  <a:srgbClr val="000000"/>
                </a:solidFill>
                <a:cs typeface="Times New Roman" pitchFamily="18" charset="0"/>
              </a:rPr>
              <a:t>certain</a:t>
            </a:r>
            <a:r>
              <a:rPr kumimoji="1" lang="en-US" altLang="ja-JP" sz="1400" i="0" u="none" strike="noStrike" kern="1200" cap="none" spc="0" normalizeH="0" baseline="0" noProof="0" dirty="0">
                <a:ln>
                  <a:noFill/>
                </a:ln>
                <a:solidFill>
                  <a:srgbClr val="000000"/>
                </a:solidFill>
                <a:effectLst/>
                <a:uLnTx/>
                <a:uFillTx/>
                <a:cs typeface="Times New Roman" pitchFamily="18" charset="0"/>
              </a:rPr>
              <a:t> intermediate pulses may be "thinned out" to adjust beam intensity</a:t>
            </a:r>
          </a:p>
          <a:p>
            <a:pPr marL="742950" lvl="1" indent="-285750">
              <a:spcBef>
                <a:spcPct val="20000"/>
              </a:spcBef>
              <a:buFont typeface="Wingdings" panose="05000000000000000000" pitchFamily="2" charset="2"/>
              <a:buChar char="ü"/>
              <a:defRPr/>
            </a:pPr>
            <a:r>
              <a:rPr kumimoji="1" lang="en-US" altLang="ja-JP" sz="1400" i="0" u="none" strike="noStrike" kern="1200" cap="none" spc="0" normalizeH="0" baseline="0" noProof="0" dirty="0">
                <a:ln>
                  <a:noFill/>
                </a:ln>
                <a:solidFill>
                  <a:srgbClr val="000000"/>
                </a:solidFill>
                <a:effectLst/>
                <a:uLnTx/>
                <a:uFillTx/>
                <a:cs typeface="Times New Roman" pitchFamily="18" charset="0"/>
              </a:rPr>
              <a:t>sometimes the intermediate pulse width is adjusted in order to adjust the beam intensity.</a:t>
            </a:r>
          </a:p>
          <a:p>
            <a:pPr marR="0" lvl="0" algn="l" defTabSz="914400" rtl="0" eaLnBrk="1" fontAlgn="auto" latinLnBrk="0" hangingPunct="1">
              <a:lnSpc>
                <a:spcPct val="100000"/>
              </a:lnSpc>
              <a:spcBef>
                <a:spcPct val="20000"/>
              </a:spcBef>
              <a:spcAft>
                <a:spcPts val="0"/>
              </a:spcAft>
              <a:buClrTx/>
              <a:buSzTx/>
              <a:tabLst/>
              <a:defRPr/>
            </a:pPr>
            <a:r>
              <a:rPr kumimoji="1" lang="en-US" altLang="ja-JP" sz="1400" i="0" u="none" strike="noStrike" kern="1200" cap="none" spc="0" normalizeH="0" baseline="0" noProof="0" dirty="0">
                <a:ln>
                  <a:noFill/>
                </a:ln>
                <a:solidFill>
                  <a:srgbClr val="000000"/>
                </a:solidFill>
                <a:effectLst/>
                <a:uLnTx/>
                <a:uFillTx/>
                <a:cs typeface="Times New Roman" pitchFamily="18" charset="0"/>
              </a:rPr>
              <a:t>→ In particular, the thinning operation can significantly worsen the field stability of the cavity field.</a:t>
            </a:r>
          </a:p>
          <a:p>
            <a:pPr marR="0" lvl="0" algn="l" defTabSz="914400" rtl="0" eaLnBrk="1" fontAlgn="auto" latinLnBrk="0" hangingPunct="1">
              <a:lnSpc>
                <a:spcPct val="100000"/>
              </a:lnSpc>
              <a:spcBef>
                <a:spcPct val="20000"/>
              </a:spcBef>
              <a:spcAft>
                <a:spcPts val="0"/>
              </a:spcAft>
              <a:buClrTx/>
              <a:buSzTx/>
              <a:tabLst/>
              <a:defRPr/>
            </a:pPr>
            <a:r>
              <a:rPr kumimoji="1" lang="en-US" altLang="ja-JP" sz="1400" i="0" u="none" strike="noStrike" kern="1200" cap="none" spc="0" normalizeH="0" baseline="0" noProof="0" dirty="0">
                <a:ln>
                  <a:noFill/>
                </a:ln>
                <a:solidFill>
                  <a:srgbClr val="000000"/>
                </a:solidFill>
                <a:effectLst/>
                <a:uLnTx/>
                <a:uFillTx/>
                <a:cs typeface="Times New Roman" pitchFamily="18" charset="0"/>
              </a:rPr>
              <a:t>→ High-frequent changes in the beam tests require automatic adapted beam loading compensation..</a:t>
            </a:r>
          </a:p>
        </p:txBody>
      </p:sp>
      <p:pic>
        <p:nvPicPr>
          <p:cNvPr id="102" name="図 101" descr="ダイアグラム, 概略図&#10;&#10;自動的に生成された説明">
            <a:extLst>
              <a:ext uri="{FF2B5EF4-FFF2-40B4-BE49-F238E27FC236}">
                <a16:creationId xmlns:a16="http://schemas.microsoft.com/office/drawing/2014/main" id="{3C4277AB-DA1A-19E9-E8F8-2FF2007DEB61}"/>
              </a:ext>
            </a:extLst>
          </p:cNvPr>
          <p:cNvPicPr>
            <a:picLocks noChangeAspect="1"/>
          </p:cNvPicPr>
          <p:nvPr/>
        </p:nvPicPr>
        <p:blipFill rotWithShape="1">
          <a:blip r:embed="rId6">
            <a:extLst>
              <a:ext uri="{28A0092B-C50C-407E-A947-70E740481C1C}">
                <a14:useLocalDpi xmlns:a14="http://schemas.microsoft.com/office/drawing/2010/main" val="0"/>
              </a:ext>
            </a:extLst>
          </a:blip>
          <a:srcRect b="66572"/>
          <a:stretch/>
        </p:blipFill>
        <p:spPr>
          <a:xfrm rot="5400000">
            <a:off x="7760774" y="2790964"/>
            <a:ext cx="4662000" cy="3423844"/>
          </a:xfrm>
          <a:prstGeom prst="rect">
            <a:avLst/>
          </a:prstGeom>
        </p:spPr>
      </p:pic>
      <p:sp>
        <p:nvSpPr>
          <p:cNvPr id="103" name="正方形/長方形 102">
            <a:extLst>
              <a:ext uri="{FF2B5EF4-FFF2-40B4-BE49-F238E27FC236}">
                <a16:creationId xmlns:a16="http://schemas.microsoft.com/office/drawing/2014/main" id="{D5643E09-5062-702E-FB1A-45EB03BE8F9F}"/>
              </a:ext>
            </a:extLst>
          </p:cNvPr>
          <p:cNvSpPr/>
          <p:nvPr/>
        </p:nvSpPr>
        <p:spPr>
          <a:xfrm>
            <a:off x="8197756" y="2437827"/>
            <a:ext cx="3748810" cy="2130777"/>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テキスト ボックス 103">
            <a:extLst>
              <a:ext uri="{FF2B5EF4-FFF2-40B4-BE49-F238E27FC236}">
                <a16:creationId xmlns:a16="http://schemas.microsoft.com/office/drawing/2014/main" id="{AAEE44C8-C584-C48E-64B4-A3A89B40B083}"/>
              </a:ext>
            </a:extLst>
          </p:cNvPr>
          <p:cNvSpPr txBox="1"/>
          <p:nvPr/>
        </p:nvSpPr>
        <p:spPr>
          <a:xfrm>
            <a:off x="10565157" y="2679261"/>
            <a:ext cx="1309974" cy="369332"/>
          </a:xfrm>
          <a:prstGeom prst="rect">
            <a:avLst/>
          </a:prstGeom>
          <a:solidFill>
            <a:schemeClr val="bg1"/>
          </a:solidFill>
          <a:ln w="38100">
            <a:solidFill>
              <a:srgbClr val="00B050"/>
            </a:solidFill>
          </a:ln>
        </p:spPr>
        <p:txBody>
          <a:bodyPr wrap="none" rtlCol="0">
            <a:spAutoFit/>
          </a:bodyPr>
          <a:lstStyle/>
          <a:p>
            <a:r>
              <a:rPr kumimoji="1" lang="en-US" altLang="ja-JP" b="1" dirty="0">
                <a:effectLst>
                  <a:outerShdw blurRad="38100" dist="38100" dir="2700000" algn="tl">
                    <a:srgbClr val="000000">
                      <a:alpha val="43137"/>
                    </a:srgbClr>
                  </a:outerShdw>
                </a:effectLst>
                <a:ea typeface="ＭＳ Ｐゴシック" panose="020B0600070205080204" pitchFamily="50" charset="-128"/>
              </a:rPr>
              <a:t>amplitude</a:t>
            </a:r>
            <a:endParaRPr kumimoji="1" lang="ja-JP" altLang="en-US" b="1" dirty="0">
              <a:effectLst>
                <a:outerShdw blurRad="38100" dist="38100" dir="2700000" algn="tl">
                  <a:srgbClr val="000000">
                    <a:alpha val="43137"/>
                  </a:srgbClr>
                </a:outerShdw>
              </a:effectLst>
              <a:ea typeface="ＭＳ Ｐゴシック" panose="020B0600070205080204" pitchFamily="50" charset="-128"/>
            </a:endParaRPr>
          </a:p>
        </p:txBody>
      </p:sp>
      <p:sp>
        <p:nvSpPr>
          <p:cNvPr id="105" name="正方形/長方形 104">
            <a:extLst>
              <a:ext uri="{FF2B5EF4-FFF2-40B4-BE49-F238E27FC236}">
                <a16:creationId xmlns:a16="http://schemas.microsoft.com/office/drawing/2014/main" id="{7028924D-C395-A949-99E2-ED060D489246}"/>
              </a:ext>
            </a:extLst>
          </p:cNvPr>
          <p:cNvSpPr/>
          <p:nvPr/>
        </p:nvSpPr>
        <p:spPr>
          <a:xfrm>
            <a:off x="8197756" y="4650578"/>
            <a:ext cx="3748810" cy="2130777"/>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テキスト ボックス 105">
            <a:extLst>
              <a:ext uri="{FF2B5EF4-FFF2-40B4-BE49-F238E27FC236}">
                <a16:creationId xmlns:a16="http://schemas.microsoft.com/office/drawing/2014/main" id="{0DE7625B-DBED-5C84-EAC9-ED9D78723034}"/>
              </a:ext>
            </a:extLst>
          </p:cNvPr>
          <p:cNvSpPr txBox="1"/>
          <p:nvPr/>
        </p:nvSpPr>
        <p:spPr>
          <a:xfrm>
            <a:off x="11012394" y="4892012"/>
            <a:ext cx="862737" cy="369332"/>
          </a:xfrm>
          <a:prstGeom prst="rect">
            <a:avLst/>
          </a:prstGeom>
          <a:solidFill>
            <a:schemeClr val="bg1"/>
          </a:solidFill>
          <a:ln w="38100">
            <a:solidFill>
              <a:srgbClr val="0070C0"/>
            </a:solidFill>
          </a:ln>
        </p:spPr>
        <p:txBody>
          <a:bodyPr wrap="none" rtlCol="0">
            <a:spAutoFit/>
          </a:bodyPr>
          <a:lstStyle/>
          <a:p>
            <a:r>
              <a:rPr kumimoji="1" lang="en-US" altLang="ja-JP" b="1" dirty="0">
                <a:effectLst>
                  <a:outerShdw blurRad="38100" dist="38100" dir="2700000" algn="tl">
                    <a:srgbClr val="000000">
                      <a:alpha val="43137"/>
                    </a:srgbClr>
                  </a:outerShdw>
                </a:effectLst>
                <a:ea typeface="ＭＳ Ｐゴシック" panose="020B0600070205080204" pitchFamily="50" charset="-128"/>
              </a:rPr>
              <a:t>phase</a:t>
            </a:r>
            <a:endParaRPr kumimoji="1" lang="ja-JP" altLang="en-US" b="1" dirty="0">
              <a:effectLst>
                <a:outerShdw blurRad="38100" dist="38100" dir="2700000" algn="tl">
                  <a:srgbClr val="000000">
                    <a:alpha val="43137"/>
                  </a:srgbClr>
                </a:outerShdw>
              </a:effectLst>
              <a:ea typeface="ＭＳ Ｐゴシック" panose="020B0600070205080204" pitchFamily="50" charset="-128"/>
            </a:endParaRPr>
          </a:p>
        </p:txBody>
      </p:sp>
      <p:sp>
        <p:nvSpPr>
          <p:cNvPr id="107" name="テキスト ボックス 106">
            <a:extLst>
              <a:ext uri="{FF2B5EF4-FFF2-40B4-BE49-F238E27FC236}">
                <a16:creationId xmlns:a16="http://schemas.microsoft.com/office/drawing/2014/main" id="{65019FB8-A895-406E-CA8A-8E887D17147D}"/>
              </a:ext>
            </a:extLst>
          </p:cNvPr>
          <p:cNvSpPr txBox="1"/>
          <p:nvPr/>
        </p:nvSpPr>
        <p:spPr>
          <a:xfrm>
            <a:off x="8176607" y="3906329"/>
            <a:ext cx="1938351" cy="461665"/>
          </a:xfrm>
          <a:prstGeom prst="rect">
            <a:avLst/>
          </a:prstGeom>
          <a:solidFill>
            <a:schemeClr val="bg1"/>
          </a:solidFill>
          <a:ln w="19050">
            <a:solidFill>
              <a:schemeClr val="tx1"/>
            </a:solidFill>
          </a:ln>
        </p:spPr>
        <p:txBody>
          <a:bodyPr wrap="none" rtlCol="0">
            <a:spAutoFit/>
          </a:bodyPr>
          <a:lstStyle/>
          <a:p>
            <a:r>
              <a:rPr kumimoji="1" lang="en-US" altLang="ja-JP" sz="1200" b="1" dirty="0">
                <a:latin typeface="ＭＳ Ｐゴシック" panose="020B0600070205080204" pitchFamily="50" charset="-128"/>
                <a:ea typeface="ＭＳ Ｐゴシック" panose="020B0600070205080204" pitchFamily="50" charset="-128"/>
              </a:rPr>
              <a:t>present FF_BEAM</a:t>
            </a:r>
          </a:p>
          <a:p>
            <a:pPr marL="171450" indent="-171450">
              <a:buFont typeface="ＭＳ Ｐゴシック" panose="020B0600070205080204" pitchFamily="50" charset="-128"/>
              <a:buChar char="→"/>
            </a:pPr>
            <a:r>
              <a:rPr kumimoji="1" lang="en-US" altLang="ja-JP" sz="1200" dirty="0">
                <a:latin typeface="ＭＳ Ｐゴシック" panose="020B0600070205080204" pitchFamily="50" charset="-128"/>
                <a:ea typeface="ＭＳ Ｐゴシック" panose="020B0600070205080204" pitchFamily="50" charset="-128"/>
              </a:rPr>
              <a:t>worsen in thinning timing</a:t>
            </a:r>
            <a:endParaRPr kumimoji="1" lang="ja-JP" altLang="en-US" sz="1200" dirty="0">
              <a:latin typeface="ＭＳ Ｐゴシック" panose="020B0600070205080204" pitchFamily="50" charset="-128"/>
              <a:ea typeface="ＭＳ Ｐゴシック" panose="020B0600070205080204" pitchFamily="50" charset="-128"/>
            </a:endParaRPr>
          </a:p>
        </p:txBody>
      </p:sp>
      <p:cxnSp>
        <p:nvCxnSpPr>
          <p:cNvPr id="108" name="直線コネクタ 107">
            <a:extLst>
              <a:ext uri="{FF2B5EF4-FFF2-40B4-BE49-F238E27FC236}">
                <a16:creationId xmlns:a16="http://schemas.microsoft.com/office/drawing/2014/main" id="{95C296ED-D45B-2C72-D1EF-28874E94ABE7}"/>
              </a:ext>
            </a:extLst>
          </p:cNvPr>
          <p:cNvCxnSpPr>
            <a:cxnSpLocks/>
            <a:stCxn id="107" idx="3"/>
            <a:endCxn id="111" idx="2"/>
          </p:cNvCxnSpPr>
          <p:nvPr/>
        </p:nvCxnSpPr>
        <p:spPr>
          <a:xfrm flipV="1">
            <a:off x="10114958" y="3841635"/>
            <a:ext cx="174139" cy="295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BEE84B65-93A7-E3E6-3012-8644C23C68ED}"/>
              </a:ext>
            </a:extLst>
          </p:cNvPr>
          <p:cNvSpPr txBox="1"/>
          <p:nvPr/>
        </p:nvSpPr>
        <p:spPr>
          <a:xfrm>
            <a:off x="8308418" y="4423137"/>
            <a:ext cx="2015796" cy="461665"/>
          </a:xfrm>
          <a:prstGeom prst="rect">
            <a:avLst/>
          </a:prstGeom>
          <a:solidFill>
            <a:schemeClr val="bg1"/>
          </a:solidFill>
          <a:ln w="19050">
            <a:solidFill>
              <a:srgbClr val="00B050"/>
            </a:solidFill>
          </a:ln>
        </p:spPr>
        <p:txBody>
          <a:bodyPr wrap="square" rtlCol="0">
            <a:spAutoFit/>
          </a:bodyPr>
          <a:lstStyle/>
          <a:p>
            <a:r>
              <a:rPr kumimoji="1" lang="en-US" altLang="ja-JP" sz="1200" b="1" dirty="0">
                <a:latin typeface="ＭＳ Ｐゴシック" panose="020B0600070205080204" pitchFamily="50" charset="-128"/>
                <a:ea typeface="ＭＳ Ｐゴシック" panose="020B0600070205080204" pitchFamily="50" charset="-128"/>
              </a:rPr>
              <a:t>demonstrated FF_BEAM [3]</a:t>
            </a:r>
          </a:p>
          <a:p>
            <a:r>
              <a:rPr kumimoji="1" lang="ja-JP" altLang="en-US" sz="1200" dirty="0">
                <a:latin typeface="ＭＳ Ｐゴシック" panose="020B0600070205080204" pitchFamily="50" charset="-128"/>
                <a:ea typeface="ＭＳ Ｐゴシック" panose="020B0600070205080204" pitchFamily="50" charset="-128"/>
              </a:rPr>
              <a:t>→ </a:t>
            </a:r>
            <a:r>
              <a:rPr kumimoji="1" lang="en-US" altLang="ja-JP" sz="1200" dirty="0">
                <a:latin typeface="ＭＳ Ｐゴシック" panose="020B0600070205080204" pitchFamily="50" charset="-128"/>
                <a:ea typeface="ＭＳ Ｐゴシック" panose="020B0600070205080204" pitchFamily="50" charset="-128"/>
              </a:rPr>
              <a:t>suppressing worse </a:t>
            </a:r>
            <a:endParaRPr kumimoji="1" lang="ja-JP" altLang="en-US" sz="1200" dirty="0">
              <a:latin typeface="ＭＳ Ｐゴシック" panose="020B0600070205080204" pitchFamily="50" charset="-128"/>
              <a:ea typeface="ＭＳ Ｐゴシック" panose="020B0600070205080204" pitchFamily="50" charset="-128"/>
            </a:endParaRPr>
          </a:p>
        </p:txBody>
      </p:sp>
      <p:cxnSp>
        <p:nvCxnSpPr>
          <p:cNvPr id="110" name="直線コネクタ 109">
            <a:extLst>
              <a:ext uri="{FF2B5EF4-FFF2-40B4-BE49-F238E27FC236}">
                <a16:creationId xmlns:a16="http://schemas.microsoft.com/office/drawing/2014/main" id="{EF662091-3A09-E23F-E500-BFCFBFB5CEB2}"/>
              </a:ext>
            </a:extLst>
          </p:cNvPr>
          <p:cNvCxnSpPr>
            <a:cxnSpLocks/>
            <a:stCxn id="109" idx="3"/>
            <a:endCxn id="112" idx="0"/>
          </p:cNvCxnSpPr>
          <p:nvPr/>
        </p:nvCxnSpPr>
        <p:spPr>
          <a:xfrm flipV="1">
            <a:off x="10324214" y="3697280"/>
            <a:ext cx="491873" cy="95669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11" name="楕円 110">
            <a:extLst>
              <a:ext uri="{FF2B5EF4-FFF2-40B4-BE49-F238E27FC236}">
                <a16:creationId xmlns:a16="http://schemas.microsoft.com/office/drawing/2014/main" id="{51895ED9-6179-C6C8-DEC8-7B605209A71D}"/>
              </a:ext>
            </a:extLst>
          </p:cNvPr>
          <p:cNvSpPr>
            <a:spLocks noChangeAspect="1"/>
          </p:cNvSpPr>
          <p:nvPr/>
        </p:nvSpPr>
        <p:spPr>
          <a:xfrm>
            <a:off x="10289097" y="3814635"/>
            <a:ext cx="54000" cy="54000"/>
          </a:xfrm>
          <a:prstGeom prst="ellipse">
            <a:avLst/>
          </a:prstGeom>
          <a:solidFill>
            <a:schemeClr val="tx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楕円 111">
            <a:extLst>
              <a:ext uri="{FF2B5EF4-FFF2-40B4-BE49-F238E27FC236}">
                <a16:creationId xmlns:a16="http://schemas.microsoft.com/office/drawing/2014/main" id="{9F640456-AA6F-A23E-ADFC-C08D4D15D37F}"/>
              </a:ext>
            </a:extLst>
          </p:cNvPr>
          <p:cNvSpPr>
            <a:spLocks noChangeAspect="1"/>
          </p:cNvSpPr>
          <p:nvPr/>
        </p:nvSpPr>
        <p:spPr>
          <a:xfrm>
            <a:off x="10789087" y="3697280"/>
            <a:ext cx="54000" cy="54000"/>
          </a:xfrm>
          <a:prstGeom prst="ellipse">
            <a:avLst/>
          </a:prstGeom>
          <a:solidFill>
            <a:srgbClr val="00B05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テキスト ボックス 120">
            <a:extLst>
              <a:ext uri="{FF2B5EF4-FFF2-40B4-BE49-F238E27FC236}">
                <a16:creationId xmlns:a16="http://schemas.microsoft.com/office/drawing/2014/main" id="{79BF02A1-B345-984D-5446-569800B69A4F}"/>
              </a:ext>
            </a:extLst>
          </p:cNvPr>
          <p:cNvSpPr txBox="1"/>
          <p:nvPr/>
        </p:nvSpPr>
        <p:spPr>
          <a:xfrm>
            <a:off x="5611446" y="6449078"/>
            <a:ext cx="1146468" cy="307777"/>
          </a:xfrm>
          <a:prstGeom prst="rect">
            <a:avLst/>
          </a:prstGeom>
          <a:noFill/>
        </p:spPr>
        <p:txBody>
          <a:bodyPr wrap="none" rtlCol="0">
            <a:spAutoFit/>
          </a:bodyPr>
          <a:lstStyle/>
          <a:p>
            <a:pPr algn="ctr"/>
            <a:r>
              <a:rPr kumimoji="1" lang="en-US" altLang="ja-JP" sz="1400" dirty="0">
                <a:ea typeface="ＭＳ Ｐゴシック" panose="020B0600070205080204" pitchFamily="50" charset="-128"/>
                <a:cs typeface="Times New Roman" panose="02020603050405020304" pitchFamily="18" charset="0"/>
              </a:rPr>
              <a:t>DAC</a:t>
            </a:r>
            <a:r>
              <a:rPr kumimoji="1" lang="ja-JP" altLang="en-US" sz="1400" dirty="0">
                <a:ea typeface="ＭＳ Ｐゴシック" panose="020B0600070205080204" pitchFamily="50" charset="-128"/>
                <a:cs typeface="Times New Roman" panose="02020603050405020304" pitchFamily="18" charset="0"/>
              </a:rPr>
              <a:t> </a:t>
            </a:r>
            <a:r>
              <a:rPr kumimoji="1" lang="en-US" altLang="ja-JP" sz="1400" dirty="0">
                <a:ea typeface="ＭＳ Ｐゴシック" panose="020B0600070205080204" pitchFamily="50" charset="-128"/>
                <a:cs typeface="Times New Roman" panose="02020603050405020304" pitchFamily="18" charset="0"/>
              </a:rPr>
              <a:t>output</a:t>
            </a:r>
            <a:endParaRPr kumimoji="1" lang="ja-JP" altLang="en-US" sz="1400" dirty="0">
              <a:ea typeface="ＭＳ Ｐゴシック" panose="020B0600070205080204" pitchFamily="50" charset="-128"/>
              <a:cs typeface="Times New Roman" panose="02020603050405020304" pitchFamily="18" charset="0"/>
            </a:endParaRPr>
          </a:p>
        </p:txBody>
      </p:sp>
      <p:pic>
        <p:nvPicPr>
          <p:cNvPr id="128" name="図 127">
            <a:extLst>
              <a:ext uri="{FF2B5EF4-FFF2-40B4-BE49-F238E27FC236}">
                <a16:creationId xmlns:a16="http://schemas.microsoft.com/office/drawing/2014/main" id="{ED4CE8FF-7A4C-BDD1-F0D8-F8E1D9DBA184}"/>
              </a:ext>
            </a:extLst>
          </p:cNvPr>
          <p:cNvPicPr>
            <a:picLocks noChangeAspect="1"/>
          </p:cNvPicPr>
          <p:nvPr/>
        </p:nvPicPr>
        <p:blipFill>
          <a:blip r:embed="rId7"/>
          <a:stretch>
            <a:fillRect/>
          </a:stretch>
        </p:blipFill>
        <p:spPr>
          <a:xfrm>
            <a:off x="4446767" y="2480359"/>
            <a:ext cx="3389899" cy="4019162"/>
          </a:xfrm>
          <a:prstGeom prst="rect">
            <a:avLst/>
          </a:prstGeom>
        </p:spPr>
      </p:pic>
      <p:sp>
        <p:nvSpPr>
          <p:cNvPr id="132" name="テキスト ボックス 131">
            <a:extLst>
              <a:ext uri="{FF2B5EF4-FFF2-40B4-BE49-F238E27FC236}">
                <a16:creationId xmlns:a16="http://schemas.microsoft.com/office/drawing/2014/main" id="{3F005C93-EB34-5698-297B-FB6F2C628CAC}"/>
              </a:ext>
            </a:extLst>
          </p:cNvPr>
          <p:cNvSpPr txBox="1"/>
          <p:nvPr/>
        </p:nvSpPr>
        <p:spPr>
          <a:xfrm>
            <a:off x="4494579" y="5934504"/>
            <a:ext cx="2081019" cy="461665"/>
          </a:xfrm>
          <a:prstGeom prst="rect">
            <a:avLst/>
          </a:prstGeom>
          <a:solidFill>
            <a:schemeClr val="bg1"/>
          </a:solidFill>
          <a:ln>
            <a:solidFill>
              <a:schemeClr val="tx1"/>
            </a:solidFill>
          </a:ln>
        </p:spPr>
        <p:txBody>
          <a:bodyPr wrap="none" rtlCol="0">
            <a:spAutoFit/>
          </a:bodyPr>
          <a:lstStyle/>
          <a:p>
            <a:r>
              <a:rPr lang="en-US" altLang="ja-JP" sz="1200" dirty="0">
                <a:ea typeface="ＭＳ Ｐゴシック" panose="020B0600070205080204" pitchFamily="50" charset="-128"/>
                <a:cs typeface="Times New Roman" panose="02020603050405020304" pitchFamily="18" charset="0"/>
              </a:rPr>
              <a:t>FF_BEAM with comb-like</a:t>
            </a:r>
          </a:p>
          <a:p>
            <a:r>
              <a:rPr lang="en-US" altLang="ja-JP" sz="1200" dirty="0">
                <a:ea typeface="ＭＳ Ｐゴシック" panose="020B0600070205080204" pitchFamily="50" charset="-128"/>
                <a:cs typeface="Times New Roman" panose="02020603050405020304" pitchFamily="18" charset="0"/>
              </a:rPr>
              <a:t>adapted to beam structure</a:t>
            </a:r>
            <a:endParaRPr kumimoji="1" lang="ja-JP" altLang="en-US" sz="1200" dirty="0"/>
          </a:p>
        </p:txBody>
      </p:sp>
    </p:spTree>
    <p:extLst>
      <p:ext uri="{BB962C8B-B14F-4D97-AF65-F5344CB8AC3E}">
        <p14:creationId xmlns:p14="http://schemas.microsoft.com/office/powerpoint/2010/main" val="2067122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78CCA94-02FD-E24F-61D7-91BC5316A11E}"/>
              </a:ext>
            </a:extLst>
          </p:cNvPr>
          <p:cNvSpPr>
            <a:spLocks noChangeArrowheads="1"/>
          </p:cNvSpPr>
          <p:nvPr/>
        </p:nvSpPr>
        <p:spPr bwMode="auto">
          <a:xfrm>
            <a:off x="846000" y="795460"/>
            <a:ext cx="10512000" cy="72000"/>
          </a:xfrm>
          <a:prstGeom prst="rect">
            <a:avLst/>
          </a:prstGeom>
          <a:gradFill rotWithShape="1">
            <a:gsLst>
              <a:gs pos="35000">
                <a:srgbClr val="0000FF"/>
              </a:gs>
              <a:gs pos="0">
                <a:srgbClr val="0000FF"/>
              </a:gs>
              <a:gs pos="100000">
                <a:schemeClr val="bg1"/>
              </a:gs>
            </a:gsLst>
            <a:lin ang="0" scaled="1"/>
          </a:gradFill>
          <a:ln>
            <a:noFill/>
          </a:ln>
          <a:effectLst/>
        </p:spPr>
        <p:txBody>
          <a:bodyPr wrap="none" anchor="ctr"/>
          <a:lstStyle/>
          <a:p>
            <a:endParaRPr lang="ja-JP" altLang="en-US" sz="1463" dirty="0"/>
          </a:p>
        </p:txBody>
      </p:sp>
      <p:sp>
        <p:nvSpPr>
          <p:cNvPr id="5" name="タイトル 1">
            <a:extLst>
              <a:ext uri="{FF2B5EF4-FFF2-40B4-BE49-F238E27FC236}">
                <a16:creationId xmlns:a16="http://schemas.microsoft.com/office/drawing/2014/main" id="{60BD394D-B53D-7A7E-E6E2-44A36BD46CCE}"/>
              </a:ext>
            </a:extLst>
          </p:cNvPr>
          <p:cNvSpPr txBox="1">
            <a:spLocks/>
          </p:cNvSpPr>
          <p:nvPr/>
        </p:nvSpPr>
        <p:spPr>
          <a:xfrm>
            <a:off x="838200" y="58310"/>
            <a:ext cx="10515600" cy="8228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2000" b="1" dirty="0">
                <a:effectLst>
                  <a:outerShdw blurRad="38100" dist="38100" dir="2700000" algn="tl">
                    <a:srgbClr val="C0C0C0"/>
                  </a:outerShdw>
                </a:effectLst>
                <a:latin typeface="+mn-lt"/>
                <a:ea typeface="ＭＳ Ｐゴシック" panose="020B0600070205080204" pitchFamily="50" charset="-128"/>
                <a:cs typeface="Times New Roman" panose="02020603050405020304" pitchFamily="18" charset="0"/>
              </a:rPr>
              <a:t>Beam loading compensation 2:</a:t>
            </a:r>
            <a:r>
              <a:rPr lang="en-US" altLang="ja-JP" sz="3200" b="1" dirty="0">
                <a:effectLst>
                  <a:outerShdw blurRad="38100" dist="38100" dir="2700000" algn="tl">
                    <a:srgbClr val="C0C0C0"/>
                  </a:outerShdw>
                </a:effectLst>
                <a:latin typeface="+mn-lt"/>
                <a:ea typeface="ＭＳ Ｐゴシック" panose="020B0600070205080204" pitchFamily="50" charset="-128"/>
                <a:cs typeface="Times New Roman" panose="02020603050405020304" pitchFamily="18" charset="0"/>
              </a:rPr>
              <a:t> field stability</a:t>
            </a:r>
            <a:endParaRPr lang="ja-JP" altLang="en-US" sz="3200" b="1" dirty="0">
              <a:effectLst>
                <a:outerShdw blurRad="38100" dist="38100" dir="2700000" algn="tl">
                  <a:srgbClr val="000000">
                    <a:alpha val="43137"/>
                  </a:srgbClr>
                </a:outerShdw>
              </a:effectLst>
              <a:latin typeface="+mn-lt"/>
              <a:ea typeface="ＭＳ Ｐゴシック" panose="020B0600070205080204" pitchFamily="50" charset="-128"/>
              <a:cs typeface="Times New Roman" panose="02020603050405020304" pitchFamily="18" charset="0"/>
            </a:endParaRPr>
          </a:p>
        </p:txBody>
      </p:sp>
      <p:sp>
        <p:nvSpPr>
          <p:cNvPr id="6" name="スライド番号プレースホルダー 6">
            <a:extLst>
              <a:ext uri="{FF2B5EF4-FFF2-40B4-BE49-F238E27FC236}">
                <a16:creationId xmlns:a16="http://schemas.microsoft.com/office/drawing/2014/main" id="{9439A219-FCB4-3CED-58AD-F783F292AE81}"/>
              </a:ext>
            </a:extLst>
          </p:cNvPr>
          <p:cNvSpPr>
            <a:spLocks noGrp="1"/>
          </p:cNvSpPr>
          <p:nvPr>
            <p:ph type="sldNum" sz="quarter" idx="12"/>
          </p:nvPr>
        </p:nvSpPr>
        <p:spPr>
          <a:xfrm>
            <a:off x="11794270" y="6453427"/>
            <a:ext cx="360000" cy="360000"/>
          </a:xfrm>
        </p:spPr>
        <p:txBody>
          <a:bodyPr/>
          <a:lstStyle/>
          <a:p>
            <a:fld id="{B35871A6-6C48-42D3-8929-C24B522CCE4D}" type="slidenum">
              <a:rPr kumimoji="1" lang="ja-JP" altLang="en-US" smtClean="0"/>
              <a:t>11</a:t>
            </a:fld>
            <a:endParaRPr kumimoji="1" lang="ja-JP" altLang="en-US" dirty="0"/>
          </a:p>
        </p:txBody>
      </p:sp>
      <p:pic>
        <p:nvPicPr>
          <p:cNvPr id="7" name="Picture 2">
            <a:extLst>
              <a:ext uri="{FF2B5EF4-FFF2-40B4-BE49-F238E27FC236}">
                <a16:creationId xmlns:a16="http://schemas.microsoft.com/office/drawing/2014/main" id="{AAA007AC-0228-DA64-2953-2639AABE3A38}"/>
              </a:ext>
            </a:extLst>
          </p:cNvPr>
          <p:cNvPicPr>
            <a:picLocks noChangeAspect="1" noChangeArrowheads="1"/>
          </p:cNvPicPr>
          <p:nvPr/>
        </p:nvPicPr>
        <p:blipFill>
          <a:blip r:embed="rId3" cstate="print"/>
          <a:srcRect/>
          <a:stretch>
            <a:fillRect/>
          </a:stretch>
        </p:blipFill>
        <p:spPr bwMode="auto">
          <a:xfrm>
            <a:off x="10591446" y="56664"/>
            <a:ext cx="1486245" cy="576064"/>
          </a:xfrm>
          <a:prstGeom prst="rect">
            <a:avLst/>
          </a:prstGeom>
          <a:noFill/>
          <a:ln w="9525">
            <a:noFill/>
            <a:miter lim="800000"/>
            <a:headEnd/>
            <a:tailEnd/>
          </a:ln>
        </p:spPr>
      </p:pic>
      <p:pic>
        <p:nvPicPr>
          <p:cNvPr id="8" name="Picture 2">
            <a:extLst>
              <a:ext uri="{FF2B5EF4-FFF2-40B4-BE49-F238E27FC236}">
                <a16:creationId xmlns:a16="http://schemas.microsoft.com/office/drawing/2014/main" id="{E58F8EFC-5263-0613-B9D7-82D9C2B87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9" y="56664"/>
            <a:ext cx="840102" cy="720000"/>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6">
            <a:extLst>
              <a:ext uri="{FF2B5EF4-FFF2-40B4-BE49-F238E27FC236}">
                <a16:creationId xmlns:a16="http://schemas.microsoft.com/office/drawing/2014/main" id="{704B9FCC-B9BA-4642-49BF-13BE5A953E0B}"/>
              </a:ext>
            </a:extLst>
          </p:cNvPr>
          <p:cNvSpPr txBox="1">
            <a:spLocks/>
          </p:cNvSpPr>
          <p:nvPr/>
        </p:nvSpPr>
        <p:spPr>
          <a:xfrm>
            <a:off x="11794270" y="6453427"/>
            <a:ext cx="360000" cy="36000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35871A6-6C48-42D3-8929-C24B522CCE4D}" type="slidenum">
              <a:rPr lang="ja-JP" altLang="en-US" smtClean="0"/>
              <a:pPr/>
              <a:t>11</a:t>
            </a:fld>
            <a:endParaRPr lang="ja-JP" altLang="en-US" dirty="0"/>
          </a:p>
        </p:txBody>
      </p:sp>
      <p:pic>
        <p:nvPicPr>
          <p:cNvPr id="2" name="図 1" descr="コンピュータ, 光, 時計 が含まれている画像&#10;&#10;自動的に生成された説明">
            <a:extLst>
              <a:ext uri="{FF2B5EF4-FFF2-40B4-BE49-F238E27FC236}">
                <a16:creationId xmlns:a16="http://schemas.microsoft.com/office/drawing/2014/main" id="{34652B7C-86D2-D9BB-4435-867AB93E16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892806" y="-1395648"/>
            <a:ext cx="4065517" cy="9597414"/>
          </a:xfrm>
          <a:prstGeom prst="rect">
            <a:avLst/>
          </a:prstGeom>
        </p:spPr>
      </p:pic>
      <p:sp>
        <p:nvSpPr>
          <p:cNvPr id="9" name="正方形/長方形 8">
            <a:extLst>
              <a:ext uri="{FF2B5EF4-FFF2-40B4-BE49-F238E27FC236}">
                <a16:creationId xmlns:a16="http://schemas.microsoft.com/office/drawing/2014/main" id="{E2123BB9-2127-12EB-DADE-613B940D320C}"/>
              </a:ext>
            </a:extLst>
          </p:cNvPr>
          <p:cNvSpPr/>
          <p:nvPr/>
        </p:nvSpPr>
        <p:spPr>
          <a:xfrm>
            <a:off x="2079721" y="889542"/>
            <a:ext cx="4798708" cy="4649873"/>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D6D85640-8D81-F7B4-E023-8C430A6DE957}"/>
              </a:ext>
            </a:extLst>
          </p:cNvPr>
          <p:cNvSpPr/>
          <p:nvPr/>
        </p:nvSpPr>
        <p:spPr>
          <a:xfrm>
            <a:off x="7049218" y="888655"/>
            <a:ext cx="4798708" cy="4649873"/>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262AA6C-925D-7D1B-EF4C-9F78AF6A1A6F}"/>
              </a:ext>
            </a:extLst>
          </p:cNvPr>
          <p:cNvSpPr txBox="1"/>
          <p:nvPr/>
        </p:nvSpPr>
        <p:spPr>
          <a:xfrm>
            <a:off x="2078764" y="888655"/>
            <a:ext cx="1309974" cy="369332"/>
          </a:xfrm>
          <a:prstGeom prst="rect">
            <a:avLst/>
          </a:prstGeom>
          <a:noFill/>
          <a:ln w="38100">
            <a:solidFill>
              <a:srgbClr val="00B050"/>
            </a:solidFill>
          </a:ln>
        </p:spPr>
        <p:txBody>
          <a:bodyPr wrap="none" rtlCol="0">
            <a:spAutoFit/>
          </a:bodyPr>
          <a:lstStyle/>
          <a:p>
            <a:r>
              <a:rPr kumimoji="1" lang="en-US" altLang="ja-JP" b="1" dirty="0">
                <a:effectLst>
                  <a:outerShdw blurRad="38100" dist="38100" dir="2700000" algn="tl">
                    <a:srgbClr val="000000">
                      <a:alpha val="43137"/>
                    </a:srgbClr>
                  </a:outerShdw>
                </a:effectLst>
                <a:ea typeface="ＭＳ Ｐゴシック" panose="020B0600070205080204" pitchFamily="50" charset="-128"/>
              </a:rPr>
              <a:t>amplitude</a:t>
            </a:r>
            <a:endParaRPr kumimoji="1" lang="ja-JP" altLang="en-US" b="1" dirty="0">
              <a:effectLst>
                <a:outerShdw blurRad="38100" dist="38100" dir="2700000" algn="tl">
                  <a:srgbClr val="000000">
                    <a:alpha val="43137"/>
                  </a:srgbClr>
                </a:outerShdw>
              </a:effectLst>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87134F85-96F6-2C5F-3730-29F3433CA05F}"/>
              </a:ext>
            </a:extLst>
          </p:cNvPr>
          <p:cNvSpPr txBox="1"/>
          <p:nvPr/>
        </p:nvSpPr>
        <p:spPr>
          <a:xfrm>
            <a:off x="7050364" y="889625"/>
            <a:ext cx="862737" cy="369332"/>
          </a:xfrm>
          <a:prstGeom prst="rect">
            <a:avLst/>
          </a:prstGeom>
          <a:noFill/>
          <a:ln w="38100">
            <a:solidFill>
              <a:srgbClr val="0070C0"/>
            </a:solidFill>
          </a:ln>
        </p:spPr>
        <p:txBody>
          <a:bodyPr wrap="none" rtlCol="0">
            <a:spAutoFit/>
          </a:bodyPr>
          <a:lstStyle/>
          <a:p>
            <a:r>
              <a:rPr kumimoji="1" lang="en-US" altLang="ja-JP" b="1" dirty="0">
                <a:effectLst>
                  <a:outerShdw blurRad="38100" dist="38100" dir="2700000" algn="tl">
                    <a:srgbClr val="000000">
                      <a:alpha val="43137"/>
                    </a:srgbClr>
                  </a:outerShdw>
                </a:effectLst>
                <a:ea typeface="ＭＳ Ｐゴシック" panose="020B0600070205080204" pitchFamily="50" charset="-128"/>
              </a:rPr>
              <a:t>phase</a:t>
            </a:r>
            <a:endParaRPr kumimoji="1" lang="ja-JP" altLang="en-US" b="1" dirty="0">
              <a:effectLst>
                <a:outerShdw blurRad="38100" dist="38100" dir="2700000" algn="tl">
                  <a:srgbClr val="000000">
                    <a:alpha val="43137"/>
                  </a:srgbClr>
                </a:outerShdw>
              </a:effectLst>
              <a:ea typeface="ＭＳ Ｐゴシック" panose="020B0600070205080204" pitchFamily="50" charset="-128"/>
            </a:endParaRPr>
          </a:p>
        </p:txBody>
      </p:sp>
      <p:sp>
        <p:nvSpPr>
          <p:cNvPr id="13" name="正方形/長方形 12">
            <a:extLst>
              <a:ext uri="{FF2B5EF4-FFF2-40B4-BE49-F238E27FC236}">
                <a16:creationId xmlns:a16="http://schemas.microsoft.com/office/drawing/2014/main" id="{52684DFC-4158-AE74-DB3E-8E678C15FF06}"/>
              </a:ext>
            </a:extLst>
          </p:cNvPr>
          <p:cNvSpPr/>
          <p:nvPr/>
        </p:nvSpPr>
        <p:spPr>
          <a:xfrm>
            <a:off x="218006" y="1348025"/>
            <a:ext cx="11629920" cy="2004371"/>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A8E3C2FD-46DC-A3BE-F8D6-0E4FF8BA1AEE}"/>
              </a:ext>
            </a:extLst>
          </p:cNvPr>
          <p:cNvSpPr/>
          <p:nvPr/>
        </p:nvSpPr>
        <p:spPr>
          <a:xfrm>
            <a:off x="218006" y="3417909"/>
            <a:ext cx="11631600" cy="20052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A70247B5-8050-7A8E-5A08-5EE72CFB1AA4}"/>
              </a:ext>
            </a:extLst>
          </p:cNvPr>
          <p:cNvSpPr txBox="1"/>
          <p:nvPr/>
        </p:nvSpPr>
        <p:spPr>
          <a:xfrm>
            <a:off x="218006" y="1346825"/>
            <a:ext cx="1774845" cy="307777"/>
          </a:xfrm>
          <a:prstGeom prst="rect">
            <a:avLst/>
          </a:prstGeom>
          <a:solidFill>
            <a:schemeClr val="bg1"/>
          </a:solidFill>
          <a:ln w="38100">
            <a:solidFill>
              <a:srgbClr val="FFC000"/>
            </a:solidFill>
          </a:ln>
        </p:spPr>
        <p:txBody>
          <a:bodyPr wrap="none" rtlCol="0">
            <a:spAutoFit/>
          </a:bodyPr>
          <a:lstStyle/>
          <a:p>
            <a:r>
              <a:rPr lang="en-US" altLang="ja-JP" sz="1400" b="1" dirty="0">
                <a:effectLst>
                  <a:outerShdw blurRad="38100" dist="38100" dir="2700000" algn="tl">
                    <a:srgbClr val="000000">
                      <a:alpha val="43137"/>
                    </a:srgbClr>
                  </a:outerShdw>
                </a:effectLst>
                <a:ea typeface="ＭＳ Ｐゴシック" panose="020B0600070205080204" pitchFamily="50" charset="-128"/>
              </a:rPr>
              <a:t>present FF_BEAM</a:t>
            </a:r>
            <a:endParaRPr kumimoji="1" lang="ja-JP" altLang="en-US" sz="1400" b="1" dirty="0">
              <a:effectLst>
                <a:outerShdw blurRad="38100" dist="38100" dir="2700000" algn="tl">
                  <a:srgbClr val="000000">
                    <a:alpha val="43137"/>
                  </a:srgbClr>
                </a:outerShdw>
              </a:effectLst>
              <a:ea typeface="ＭＳ Ｐゴシック" panose="020B0600070205080204" pitchFamily="50" charset="-128"/>
            </a:endParaRPr>
          </a:p>
        </p:txBody>
      </p:sp>
      <p:sp>
        <p:nvSpPr>
          <p:cNvPr id="16" name="テキスト ボックス 15">
            <a:extLst>
              <a:ext uri="{FF2B5EF4-FFF2-40B4-BE49-F238E27FC236}">
                <a16:creationId xmlns:a16="http://schemas.microsoft.com/office/drawing/2014/main" id="{351CAB4E-30E7-765C-AD77-8197F790107C}"/>
              </a:ext>
            </a:extLst>
          </p:cNvPr>
          <p:cNvSpPr txBox="1"/>
          <p:nvPr/>
        </p:nvSpPr>
        <p:spPr>
          <a:xfrm>
            <a:off x="218006" y="3417437"/>
            <a:ext cx="2611612" cy="307777"/>
          </a:xfrm>
          <a:prstGeom prst="rect">
            <a:avLst/>
          </a:prstGeom>
          <a:solidFill>
            <a:schemeClr val="bg1"/>
          </a:solidFill>
          <a:ln w="38100">
            <a:solidFill>
              <a:srgbClr val="FF0000"/>
            </a:solidFill>
          </a:ln>
        </p:spPr>
        <p:txBody>
          <a:bodyPr wrap="none" rtlCol="0">
            <a:spAutoFit/>
          </a:bodyPr>
          <a:lstStyle/>
          <a:p>
            <a:r>
              <a:rPr lang="en-US" altLang="ja-JP" sz="1400" b="1" dirty="0">
                <a:effectLst>
                  <a:outerShdw blurRad="38100" dist="38100" dir="2700000" algn="tl">
                    <a:srgbClr val="000000">
                      <a:alpha val="43137"/>
                    </a:srgbClr>
                  </a:outerShdw>
                </a:effectLst>
                <a:ea typeface="ＭＳ Ｐゴシック" panose="020B0600070205080204" pitchFamily="50" charset="-128"/>
              </a:rPr>
              <a:t>demonstrated FF_BEAM [3]</a:t>
            </a:r>
            <a:endParaRPr kumimoji="1" lang="ja-JP" altLang="en-US" sz="1400" b="1" dirty="0">
              <a:effectLst>
                <a:outerShdw blurRad="38100" dist="38100" dir="2700000" algn="tl">
                  <a:srgbClr val="000000">
                    <a:alpha val="43137"/>
                  </a:srgbClr>
                </a:outerShdw>
              </a:effectLst>
              <a:ea typeface="ＭＳ Ｐゴシック" panose="020B0600070205080204" pitchFamily="50" charset="-128"/>
            </a:endParaRPr>
          </a:p>
        </p:txBody>
      </p:sp>
      <p:sp>
        <p:nvSpPr>
          <p:cNvPr id="17" name="楕円 16">
            <a:extLst>
              <a:ext uri="{FF2B5EF4-FFF2-40B4-BE49-F238E27FC236}">
                <a16:creationId xmlns:a16="http://schemas.microsoft.com/office/drawing/2014/main" id="{0DFDA0D7-4ABC-A74F-885B-49995FB2DB82}"/>
              </a:ext>
            </a:extLst>
          </p:cNvPr>
          <p:cNvSpPr/>
          <p:nvPr/>
        </p:nvSpPr>
        <p:spPr>
          <a:xfrm>
            <a:off x="7375132" y="1408131"/>
            <a:ext cx="360000" cy="1435218"/>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下 17">
            <a:extLst>
              <a:ext uri="{FF2B5EF4-FFF2-40B4-BE49-F238E27FC236}">
                <a16:creationId xmlns:a16="http://schemas.microsoft.com/office/drawing/2014/main" id="{F7DC6858-E024-5134-A9A5-359FEA7BD4BE}"/>
              </a:ext>
            </a:extLst>
          </p:cNvPr>
          <p:cNvSpPr>
            <a:spLocks noChangeAspect="1"/>
          </p:cNvSpPr>
          <p:nvPr/>
        </p:nvSpPr>
        <p:spPr>
          <a:xfrm>
            <a:off x="7421393" y="3330136"/>
            <a:ext cx="267477" cy="540000"/>
          </a:xfrm>
          <a:prstGeom prst="downArrow">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下 18">
            <a:extLst>
              <a:ext uri="{FF2B5EF4-FFF2-40B4-BE49-F238E27FC236}">
                <a16:creationId xmlns:a16="http://schemas.microsoft.com/office/drawing/2014/main" id="{5A03E1CB-0CBF-09E0-F55C-BA0FDF7B8902}"/>
              </a:ext>
            </a:extLst>
          </p:cNvPr>
          <p:cNvSpPr>
            <a:spLocks noChangeAspect="1"/>
          </p:cNvSpPr>
          <p:nvPr/>
        </p:nvSpPr>
        <p:spPr>
          <a:xfrm>
            <a:off x="3323622" y="3336132"/>
            <a:ext cx="267477" cy="540000"/>
          </a:xfrm>
          <a:prstGeom prst="downArrow">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BAE759B6-AFC9-E06E-7F84-A7BD82718859}"/>
              </a:ext>
            </a:extLst>
          </p:cNvPr>
          <p:cNvSpPr txBox="1"/>
          <p:nvPr/>
        </p:nvSpPr>
        <p:spPr>
          <a:xfrm>
            <a:off x="344384" y="5531329"/>
            <a:ext cx="11503541" cy="1077218"/>
          </a:xfrm>
          <a:prstGeom prst="rect">
            <a:avLst/>
          </a:prstGeom>
          <a:noFill/>
        </p:spPr>
        <p:txBody>
          <a:bodyPr wrap="square" rtlCol="0">
            <a:spAutoFit/>
          </a:bodyPr>
          <a:lstStyle/>
          <a:p>
            <a:r>
              <a:rPr lang="en-US" altLang="ja-JP" sz="1600" dirty="0">
                <a:ea typeface="ＭＳ Ｐゴシック" panose="020B0600070205080204" pitchFamily="50" charset="-128"/>
                <a:cs typeface="Times New Roman" panose="02020603050405020304" pitchFamily="18" charset="0"/>
              </a:rPr>
              <a:t>In the present beam loading compensation system, the stability of amplitude and phase (</a:t>
            </a:r>
            <a:r>
              <a:rPr lang="en-US" altLang="ja-JP" sz="1600" b="1" dirty="0">
                <a:latin typeface="Symbol" panose="05050102010706020507" pitchFamily="18" charset="2"/>
                <a:ea typeface="ＭＳ Ｐゴシック" panose="020B0600070205080204" pitchFamily="50" charset="-128"/>
                <a:cs typeface="Times New Roman" panose="02020603050405020304" pitchFamily="18" charset="0"/>
              </a:rPr>
              <a:t>±</a:t>
            </a:r>
            <a:r>
              <a:rPr lang="en-US" altLang="ja-JP" sz="1600" b="1" dirty="0">
                <a:ea typeface="ＭＳ Ｐゴシック" panose="020B0600070205080204" pitchFamily="50" charset="-128"/>
                <a:cs typeface="Times New Roman" panose="02020603050405020304" pitchFamily="18" charset="0"/>
              </a:rPr>
              <a:t>0.5% and </a:t>
            </a:r>
            <a:r>
              <a:rPr lang="en-US" altLang="ja-JP" sz="1600" b="1" dirty="0">
                <a:latin typeface="Symbol" panose="05050102010706020507" pitchFamily="18" charset="2"/>
                <a:ea typeface="ＭＳ Ｐゴシック" panose="020B0600070205080204" pitchFamily="50" charset="-128"/>
                <a:cs typeface="Times New Roman" panose="02020603050405020304" pitchFamily="18" charset="0"/>
              </a:rPr>
              <a:t>±</a:t>
            </a:r>
            <a:r>
              <a:rPr lang="en-US" altLang="ja-JP" sz="1600" b="1" dirty="0">
                <a:ea typeface="ＭＳ Ｐゴシック" panose="020B0600070205080204" pitchFamily="50" charset="-128"/>
                <a:cs typeface="Times New Roman" panose="02020603050405020304" pitchFamily="18" charset="0"/>
              </a:rPr>
              <a:t>0.6 deg.</a:t>
            </a:r>
            <a:r>
              <a:rPr lang="en-US" altLang="ja-JP" sz="1600" dirty="0">
                <a:ea typeface="ＭＳ Ｐゴシック" panose="020B0600070205080204" pitchFamily="50" charset="-128"/>
                <a:cs typeface="Times New Roman" panose="02020603050405020304" pitchFamily="18" charset="0"/>
              </a:rPr>
              <a:t>) has </a:t>
            </a:r>
            <a:r>
              <a:rPr lang="en-US" altLang="ja-JP" sz="1600" dirty="0"/>
              <a:t>deteriorated</a:t>
            </a:r>
            <a:r>
              <a:rPr lang="en-US" altLang="ja-JP" sz="1600" dirty="0">
                <a:ea typeface="ＭＳ Ｐゴシック" panose="020B0600070205080204" pitchFamily="50" charset="-128"/>
                <a:cs typeface="Times New Roman" panose="02020603050405020304" pitchFamily="18" charset="0"/>
              </a:rPr>
              <a:t> worse when the discrete beam parameters were changed. The demonstrated beam loading compensation system for discrete beam structure can significantly suppress the deterioration and achieve </a:t>
            </a:r>
            <a:r>
              <a:rPr lang="en-US" altLang="ja-JP" sz="1600" b="1" dirty="0">
                <a:solidFill>
                  <a:srgbClr val="FF0000"/>
                </a:solidFill>
                <a:ea typeface="ＭＳ Ｐゴシック" panose="020B0600070205080204" pitchFamily="50" charset="-128"/>
                <a:cs typeface="Times New Roman" panose="02020603050405020304" pitchFamily="18" charset="0"/>
              </a:rPr>
              <a:t>the stability of less than </a:t>
            </a:r>
            <a:r>
              <a:rPr lang="en-US" altLang="ja-JP" sz="1600" b="1" dirty="0">
                <a:solidFill>
                  <a:srgbClr val="FF0000"/>
                </a:solidFill>
                <a:latin typeface="Symbol" panose="05050102010706020507" pitchFamily="18" charset="2"/>
                <a:ea typeface="ＭＳ Ｐゴシック" panose="020B0600070205080204" pitchFamily="50" charset="-128"/>
                <a:cs typeface="Times New Roman" panose="02020603050405020304" pitchFamily="18" charset="0"/>
              </a:rPr>
              <a:t>±</a:t>
            </a:r>
            <a:r>
              <a:rPr lang="en-US" altLang="ja-JP" sz="1600" b="1" dirty="0">
                <a:solidFill>
                  <a:srgbClr val="FF0000"/>
                </a:solidFill>
                <a:ea typeface="ＭＳ Ｐゴシック" panose="020B0600070205080204" pitchFamily="50" charset="-128"/>
                <a:cs typeface="Times New Roman" panose="02020603050405020304" pitchFamily="18" charset="0"/>
              </a:rPr>
              <a:t>0.2% in amplitude and less than </a:t>
            </a:r>
            <a:r>
              <a:rPr lang="en-US" altLang="ja-JP" sz="1600" b="1" dirty="0">
                <a:solidFill>
                  <a:srgbClr val="FF0000"/>
                </a:solidFill>
                <a:latin typeface="Symbol" panose="05050102010706020507" pitchFamily="18" charset="2"/>
                <a:ea typeface="ＭＳ Ｐゴシック" panose="020B0600070205080204" pitchFamily="50" charset="-128"/>
                <a:cs typeface="Times New Roman" panose="02020603050405020304" pitchFamily="18" charset="0"/>
              </a:rPr>
              <a:t>±</a:t>
            </a:r>
            <a:r>
              <a:rPr lang="en-US" altLang="ja-JP" sz="1600" b="1" dirty="0">
                <a:solidFill>
                  <a:srgbClr val="FF0000"/>
                </a:solidFill>
                <a:ea typeface="ＭＳ Ｐゴシック" panose="020B0600070205080204" pitchFamily="50" charset="-128"/>
                <a:cs typeface="Times New Roman" panose="02020603050405020304" pitchFamily="18" charset="0"/>
              </a:rPr>
              <a:t>0.15 deg. in phase</a:t>
            </a:r>
            <a:r>
              <a:rPr lang="en-US" altLang="ja-JP" sz="1600" dirty="0">
                <a:ea typeface="ＭＳ Ｐゴシック" panose="020B0600070205080204" pitchFamily="50" charset="-128"/>
                <a:cs typeface="Times New Roman" panose="02020603050405020304" pitchFamily="18" charset="0"/>
              </a:rPr>
              <a:t>.</a:t>
            </a:r>
          </a:p>
        </p:txBody>
      </p:sp>
      <p:sp>
        <p:nvSpPr>
          <p:cNvPr id="22" name="テキスト ボックス 21">
            <a:extLst>
              <a:ext uri="{FF2B5EF4-FFF2-40B4-BE49-F238E27FC236}">
                <a16:creationId xmlns:a16="http://schemas.microsoft.com/office/drawing/2014/main" id="{FEE88341-2185-2ED9-9509-71F5D510CE63}"/>
              </a:ext>
            </a:extLst>
          </p:cNvPr>
          <p:cNvSpPr txBox="1"/>
          <p:nvPr/>
        </p:nvSpPr>
        <p:spPr>
          <a:xfrm>
            <a:off x="954411" y="6560435"/>
            <a:ext cx="6995272" cy="246221"/>
          </a:xfrm>
          <a:prstGeom prst="rect">
            <a:avLst/>
          </a:prstGeom>
          <a:noFill/>
        </p:spPr>
        <p:txBody>
          <a:bodyPr wrap="square" rtlCol="0">
            <a:spAutoFit/>
          </a:bodyPr>
          <a:lstStyle/>
          <a:p>
            <a:pPr algn="l"/>
            <a:r>
              <a:rPr lang="en-US" altLang="ja-JP" sz="1000" b="0" i="0" u="none" strike="noStrike" baseline="0" dirty="0"/>
              <a:t>[3] K. Futatsukawa, et al., </a:t>
            </a:r>
            <a:r>
              <a:rPr lang="en-US" altLang="ja-JP" sz="1000" b="0" i="0" u="none" strike="noStrike" baseline="0" dirty="0" err="1"/>
              <a:t>Nucl</a:t>
            </a:r>
            <a:r>
              <a:rPr lang="en-US" altLang="ja-JP" sz="1000" b="0" i="0" u="none" strike="noStrike" baseline="0" dirty="0"/>
              <a:t>. </a:t>
            </a:r>
            <a:r>
              <a:rPr lang="en-US" altLang="ja-JP" sz="1000" b="0" i="0" u="none" strike="noStrike" baseline="0" dirty="0" err="1"/>
              <a:t>Instrum</a:t>
            </a:r>
            <a:r>
              <a:rPr lang="en-US" altLang="ja-JP" sz="1000" b="0" i="0" u="none" strike="noStrike" baseline="0" dirty="0"/>
              <a:t>. Meth. A 1047 (2023) 167778</a:t>
            </a:r>
          </a:p>
        </p:txBody>
      </p:sp>
      <p:sp>
        <p:nvSpPr>
          <p:cNvPr id="21" name="テキスト ボックス 20">
            <a:extLst>
              <a:ext uri="{FF2B5EF4-FFF2-40B4-BE49-F238E27FC236}">
                <a16:creationId xmlns:a16="http://schemas.microsoft.com/office/drawing/2014/main" id="{46F26C42-2A17-9419-23B3-869693157F2C}"/>
              </a:ext>
            </a:extLst>
          </p:cNvPr>
          <p:cNvSpPr txBox="1"/>
          <p:nvPr/>
        </p:nvSpPr>
        <p:spPr>
          <a:xfrm>
            <a:off x="9688359" y="899981"/>
            <a:ext cx="2159566" cy="338554"/>
          </a:xfrm>
          <a:prstGeom prst="rect">
            <a:avLst/>
          </a:prstGeom>
          <a:noFill/>
        </p:spPr>
        <p:txBody>
          <a:bodyPr wrap="none" rtlCol="0">
            <a:spAutoFit/>
          </a:bodyPr>
          <a:lstStyle/>
          <a:p>
            <a:r>
              <a:rPr kumimoji="1" lang="en-US" altLang="ja-JP" sz="1600" dirty="0"/>
              <a:t>beam current: 25 mA</a:t>
            </a:r>
            <a:endParaRPr kumimoji="1" lang="ja-JP" altLang="en-US" sz="1600" dirty="0"/>
          </a:p>
        </p:txBody>
      </p:sp>
    </p:spTree>
    <p:extLst>
      <p:ext uri="{BB962C8B-B14F-4D97-AF65-F5344CB8AC3E}">
        <p14:creationId xmlns:p14="http://schemas.microsoft.com/office/powerpoint/2010/main" val="3289511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descr="グラフィカル ユーザー インターフェイス, アプリケーション&#10;&#10;自動的に生成された説明">
            <a:extLst>
              <a:ext uri="{FF2B5EF4-FFF2-40B4-BE49-F238E27FC236}">
                <a16:creationId xmlns:a16="http://schemas.microsoft.com/office/drawing/2014/main" id="{0F41E175-A752-C79F-B57E-6A8E0004E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222" y="1364869"/>
            <a:ext cx="9887732" cy="2139700"/>
          </a:xfrm>
          <a:prstGeom prst="rect">
            <a:avLst/>
          </a:prstGeom>
        </p:spPr>
      </p:pic>
      <p:sp>
        <p:nvSpPr>
          <p:cNvPr id="4" name="Rectangle 4">
            <a:extLst>
              <a:ext uri="{FF2B5EF4-FFF2-40B4-BE49-F238E27FC236}">
                <a16:creationId xmlns:a16="http://schemas.microsoft.com/office/drawing/2014/main" id="{378CCA94-02FD-E24F-61D7-91BC5316A11E}"/>
              </a:ext>
            </a:extLst>
          </p:cNvPr>
          <p:cNvSpPr>
            <a:spLocks noChangeArrowheads="1"/>
          </p:cNvSpPr>
          <p:nvPr/>
        </p:nvSpPr>
        <p:spPr bwMode="auto">
          <a:xfrm>
            <a:off x="846000" y="795460"/>
            <a:ext cx="10512000" cy="72000"/>
          </a:xfrm>
          <a:prstGeom prst="rect">
            <a:avLst/>
          </a:prstGeom>
          <a:gradFill rotWithShape="1">
            <a:gsLst>
              <a:gs pos="35000">
                <a:srgbClr val="0000FF"/>
              </a:gs>
              <a:gs pos="0">
                <a:srgbClr val="0000FF"/>
              </a:gs>
              <a:gs pos="100000">
                <a:schemeClr val="bg1"/>
              </a:gs>
            </a:gsLst>
            <a:lin ang="0" scaled="1"/>
          </a:gradFill>
          <a:ln>
            <a:noFill/>
          </a:ln>
          <a:effectLst/>
        </p:spPr>
        <p:txBody>
          <a:bodyPr wrap="none" anchor="ctr"/>
          <a:lstStyle/>
          <a:p>
            <a:endParaRPr lang="ja-JP" altLang="en-US" sz="1463" dirty="0"/>
          </a:p>
        </p:txBody>
      </p:sp>
      <p:sp>
        <p:nvSpPr>
          <p:cNvPr id="5" name="タイトル 1">
            <a:extLst>
              <a:ext uri="{FF2B5EF4-FFF2-40B4-BE49-F238E27FC236}">
                <a16:creationId xmlns:a16="http://schemas.microsoft.com/office/drawing/2014/main" id="{60BD394D-B53D-7A7E-E6E2-44A36BD46CCE}"/>
              </a:ext>
            </a:extLst>
          </p:cNvPr>
          <p:cNvSpPr txBox="1">
            <a:spLocks/>
          </p:cNvSpPr>
          <p:nvPr/>
        </p:nvSpPr>
        <p:spPr>
          <a:xfrm>
            <a:off x="838200" y="58310"/>
            <a:ext cx="10515600" cy="8228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200" b="1" dirty="0">
                <a:effectLst>
                  <a:outerShdw blurRad="38100" dist="38100" dir="2700000" algn="tl">
                    <a:srgbClr val="C0C0C0"/>
                  </a:outerShdw>
                </a:effectLst>
                <a:latin typeface="+mn-lt"/>
                <a:ea typeface="ＭＳ Ｐゴシック" panose="020B0600070205080204" pitchFamily="50" charset="-128"/>
                <a:cs typeface="Times New Roman" panose="02020603050405020304" pitchFamily="18" charset="0"/>
              </a:rPr>
              <a:t>Phase drift correction: reference </a:t>
            </a:r>
            <a:endParaRPr lang="ja-JP" altLang="en-US" sz="3200" b="1" dirty="0">
              <a:effectLst>
                <a:outerShdw blurRad="38100" dist="38100" dir="2700000" algn="tl">
                  <a:srgbClr val="000000">
                    <a:alpha val="43137"/>
                  </a:srgbClr>
                </a:outerShdw>
              </a:effectLst>
              <a:latin typeface="+mn-lt"/>
              <a:ea typeface="ＭＳ Ｐゴシック" panose="020B0600070205080204" pitchFamily="50" charset="-128"/>
              <a:cs typeface="Times New Roman" panose="02020603050405020304" pitchFamily="18" charset="0"/>
            </a:endParaRPr>
          </a:p>
        </p:txBody>
      </p:sp>
      <p:sp>
        <p:nvSpPr>
          <p:cNvPr id="6" name="スライド番号プレースホルダー 6">
            <a:extLst>
              <a:ext uri="{FF2B5EF4-FFF2-40B4-BE49-F238E27FC236}">
                <a16:creationId xmlns:a16="http://schemas.microsoft.com/office/drawing/2014/main" id="{9439A219-FCB4-3CED-58AD-F783F292AE81}"/>
              </a:ext>
            </a:extLst>
          </p:cNvPr>
          <p:cNvSpPr>
            <a:spLocks noGrp="1"/>
          </p:cNvSpPr>
          <p:nvPr>
            <p:ph type="sldNum" sz="quarter" idx="12"/>
          </p:nvPr>
        </p:nvSpPr>
        <p:spPr>
          <a:xfrm>
            <a:off x="11794270" y="6453427"/>
            <a:ext cx="360000" cy="360000"/>
          </a:xfrm>
        </p:spPr>
        <p:txBody>
          <a:bodyPr/>
          <a:lstStyle/>
          <a:p>
            <a:fld id="{B35871A6-6C48-42D3-8929-C24B522CCE4D}" type="slidenum">
              <a:rPr kumimoji="1" lang="ja-JP" altLang="en-US" smtClean="0"/>
              <a:t>12</a:t>
            </a:fld>
            <a:endParaRPr kumimoji="1" lang="ja-JP" altLang="en-US" dirty="0"/>
          </a:p>
        </p:txBody>
      </p:sp>
      <p:pic>
        <p:nvPicPr>
          <p:cNvPr id="7" name="Picture 2">
            <a:extLst>
              <a:ext uri="{FF2B5EF4-FFF2-40B4-BE49-F238E27FC236}">
                <a16:creationId xmlns:a16="http://schemas.microsoft.com/office/drawing/2014/main" id="{AAA007AC-0228-DA64-2953-2639AABE3A38}"/>
              </a:ext>
            </a:extLst>
          </p:cNvPr>
          <p:cNvPicPr>
            <a:picLocks noChangeAspect="1" noChangeArrowheads="1"/>
          </p:cNvPicPr>
          <p:nvPr/>
        </p:nvPicPr>
        <p:blipFill>
          <a:blip r:embed="rId4" cstate="print"/>
          <a:srcRect/>
          <a:stretch>
            <a:fillRect/>
          </a:stretch>
        </p:blipFill>
        <p:spPr bwMode="auto">
          <a:xfrm>
            <a:off x="10591446" y="56664"/>
            <a:ext cx="1486245" cy="576064"/>
          </a:xfrm>
          <a:prstGeom prst="rect">
            <a:avLst/>
          </a:prstGeom>
          <a:noFill/>
          <a:ln w="9525">
            <a:noFill/>
            <a:miter lim="800000"/>
            <a:headEnd/>
            <a:tailEnd/>
          </a:ln>
        </p:spPr>
      </p:pic>
      <p:pic>
        <p:nvPicPr>
          <p:cNvPr id="8" name="Picture 2">
            <a:extLst>
              <a:ext uri="{FF2B5EF4-FFF2-40B4-BE49-F238E27FC236}">
                <a16:creationId xmlns:a16="http://schemas.microsoft.com/office/drawing/2014/main" id="{E58F8EFC-5263-0613-B9D7-82D9C2B876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9" y="56664"/>
            <a:ext cx="840102" cy="720000"/>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6">
            <a:extLst>
              <a:ext uri="{FF2B5EF4-FFF2-40B4-BE49-F238E27FC236}">
                <a16:creationId xmlns:a16="http://schemas.microsoft.com/office/drawing/2014/main" id="{704B9FCC-B9BA-4642-49BF-13BE5A953E0B}"/>
              </a:ext>
            </a:extLst>
          </p:cNvPr>
          <p:cNvSpPr txBox="1">
            <a:spLocks/>
          </p:cNvSpPr>
          <p:nvPr/>
        </p:nvSpPr>
        <p:spPr>
          <a:xfrm>
            <a:off x="11794270" y="6453427"/>
            <a:ext cx="360000" cy="36000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35871A6-6C48-42D3-8929-C24B522CCE4D}" type="slidenum">
              <a:rPr lang="ja-JP" altLang="en-US" smtClean="0"/>
              <a:pPr/>
              <a:t>12</a:t>
            </a:fld>
            <a:endParaRPr lang="ja-JP" altLang="en-US" dirty="0"/>
          </a:p>
        </p:txBody>
      </p:sp>
      <p:sp>
        <p:nvSpPr>
          <p:cNvPr id="9" name="テキスト ボックス 8">
            <a:extLst>
              <a:ext uri="{FF2B5EF4-FFF2-40B4-BE49-F238E27FC236}">
                <a16:creationId xmlns:a16="http://schemas.microsoft.com/office/drawing/2014/main" id="{C5BD130F-AC90-90A1-E577-E491EF52BA08}"/>
              </a:ext>
            </a:extLst>
          </p:cNvPr>
          <p:cNvSpPr txBox="1"/>
          <p:nvPr/>
        </p:nvSpPr>
        <p:spPr>
          <a:xfrm>
            <a:off x="838200" y="915559"/>
            <a:ext cx="10519800" cy="307777"/>
          </a:xfrm>
          <a:prstGeom prst="rect">
            <a:avLst/>
          </a:prstGeom>
          <a:noFill/>
        </p:spPr>
        <p:txBody>
          <a:bodyPr wrap="square" rtlCol="0">
            <a:spAutoFit/>
          </a:bodyPr>
          <a:lstStyle/>
          <a:p>
            <a:pPr marR="0" lvl="0" algn="l" defTabSz="914400" rtl="0" eaLnBrk="1" fontAlgn="auto" latinLnBrk="0" hangingPunct="1">
              <a:lnSpc>
                <a:spcPct val="100000"/>
              </a:lnSpc>
              <a:spcBef>
                <a:spcPct val="20000"/>
              </a:spcBef>
              <a:spcAft>
                <a:spcPts val="0"/>
              </a:spcAft>
              <a:buClrTx/>
              <a:buSzTx/>
              <a:tabLst/>
              <a:defRPr/>
            </a:pPr>
            <a:r>
              <a:rPr kumimoji="1" lang="en-US" altLang="ja-JP" sz="1400" i="0" u="none" strike="noStrike" kern="1200" cap="none" spc="0" normalizeH="0" baseline="0" noProof="0" dirty="0">
                <a:ln>
                  <a:noFill/>
                </a:ln>
                <a:solidFill>
                  <a:srgbClr val="000000"/>
                </a:solidFill>
                <a:effectLst/>
                <a:uLnTx/>
                <a:uFillTx/>
                <a:cs typeface="Times New Roman" pitchFamily="18" charset="0"/>
              </a:rPr>
              <a:t>We installed the four precision air conditioners and airtight 19” racks as the reference no having the phase drift.</a:t>
            </a:r>
          </a:p>
        </p:txBody>
      </p:sp>
      <p:sp>
        <p:nvSpPr>
          <p:cNvPr id="10" name="楕円 9">
            <a:extLst>
              <a:ext uri="{FF2B5EF4-FFF2-40B4-BE49-F238E27FC236}">
                <a16:creationId xmlns:a16="http://schemas.microsoft.com/office/drawing/2014/main" id="{FC5707CD-6069-7E95-CD0A-3F03324AE622}"/>
              </a:ext>
            </a:extLst>
          </p:cNvPr>
          <p:cNvSpPr/>
          <p:nvPr/>
        </p:nvSpPr>
        <p:spPr>
          <a:xfrm>
            <a:off x="1452301" y="1823368"/>
            <a:ext cx="678730" cy="2450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3CB7E8AC-8F61-E251-EDBD-EE7365F1C1F5}"/>
              </a:ext>
            </a:extLst>
          </p:cNvPr>
          <p:cNvSpPr/>
          <p:nvPr/>
        </p:nvSpPr>
        <p:spPr>
          <a:xfrm>
            <a:off x="5711307" y="1832605"/>
            <a:ext cx="263951" cy="2450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7C114FC4-8D40-B536-2C93-E96CDACD01F1}"/>
              </a:ext>
            </a:extLst>
          </p:cNvPr>
          <p:cNvSpPr/>
          <p:nvPr/>
        </p:nvSpPr>
        <p:spPr>
          <a:xfrm>
            <a:off x="5896892" y="1841840"/>
            <a:ext cx="263951" cy="2450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22E2130C-D29B-0B4B-8750-50ABFF9BA865}"/>
              </a:ext>
            </a:extLst>
          </p:cNvPr>
          <p:cNvSpPr/>
          <p:nvPr/>
        </p:nvSpPr>
        <p:spPr>
          <a:xfrm>
            <a:off x="1083898" y="1316956"/>
            <a:ext cx="994283" cy="3471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highlight>
                <a:srgbClr val="FFFF00"/>
              </a:highlight>
            </a:endParaRPr>
          </a:p>
        </p:txBody>
      </p:sp>
      <p:cxnSp>
        <p:nvCxnSpPr>
          <p:cNvPr id="14" name="直線コネクタ 13">
            <a:extLst>
              <a:ext uri="{FF2B5EF4-FFF2-40B4-BE49-F238E27FC236}">
                <a16:creationId xmlns:a16="http://schemas.microsoft.com/office/drawing/2014/main" id="{1329575F-F554-EFA5-691E-464CD55A174C}"/>
              </a:ext>
            </a:extLst>
          </p:cNvPr>
          <p:cNvCxnSpPr>
            <a:cxnSpLocks/>
          </p:cNvCxnSpPr>
          <p:nvPr/>
        </p:nvCxnSpPr>
        <p:spPr>
          <a:xfrm flipV="1">
            <a:off x="5570343" y="1952173"/>
            <a:ext cx="460331" cy="1843474"/>
          </a:xfrm>
          <a:prstGeom prst="line">
            <a:avLst/>
          </a:prstGeom>
          <a:ln w="285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49EFA84C-BB8A-11CD-95CC-F2C8B42604E3}"/>
              </a:ext>
            </a:extLst>
          </p:cNvPr>
          <p:cNvCxnSpPr>
            <a:cxnSpLocks/>
          </p:cNvCxnSpPr>
          <p:nvPr/>
        </p:nvCxnSpPr>
        <p:spPr>
          <a:xfrm flipV="1">
            <a:off x="1065427" y="1514429"/>
            <a:ext cx="263951" cy="2434995"/>
          </a:xfrm>
          <a:prstGeom prst="line">
            <a:avLst/>
          </a:prstGeom>
          <a:ln w="28575">
            <a:solidFill>
              <a:srgbClr val="FFC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2C25FFF6-B81B-B026-1A78-0D78B8C17272}"/>
              </a:ext>
            </a:extLst>
          </p:cNvPr>
          <p:cNvSpPr txBox="1"/>
          <p:nvPr/>
        </p:nvSpPr>
        <p:spPr>
          <a:xfrm>
            <a:off x="5876168" y="4585010"/>
            <a:ext cx="3381054" cy="2262158"/>
          </a:xfrm>
          <a:prstGeom prst="rect">
            <a:avLst/>
          </a:prstGeom>
          <a:noFill/>
        </p:spPr>
        <p:txBody>
          <a:bodyPr wrap="none" rtlCol="0">
            <a:spAutoFit/>
          </a:bodyPr>
          <a:lstStyle/>
          <a:p>
            <a:r>
              <a:rPr kumimoji="1" lang="en-US" altLang="ja-JP" sz="1200" dirty="0">
                <a:cs typeface="Times New Roman" panose="02020603050405020304" pitchFamily="18" charset="0"/>
              </a:rPr>
              <a:t>PAU-A1400-S-HC</a:t>
            </a:r>
          </a:p>
          <a:p>
            <a:r>
              <a:rPr kumimoji="1" lang="en-US" altLang="ja-JP" sz="1200" dirty="0">
                <a:cs typeface="Times New Roman" panose="02020603050405020304" pitchFamily="18" charset="0"/>
              </a:rPr>
              <a:t>- MEBT1: 1</a:t>
            </a:r>
            <a:r>
              <a:rPr kumimoji="1" lang="ja-JP" altLang="en-US" sz="1200" dirty="0">
                <a:cs typeface="Times New Roman" panose="02020603050405020304" pitchFamily="18" charset="0"/>
              </a:rPr>
              <a:t> </a:t>
            </a:r>
            <a:r>
              <a:rPr lang="en-US" altLang="ja-JP" sz="1200" dirty="0">
                <a:cs typeface="Times New Roman" panose="02020603050405020304" pitchFamily="18" charset="0"/>
              </a:rPr>
              <a:t>rack</a:t>
            </a:r>
            <a:endParaRPr kumimoji="1" lang="en-US" altLang="ja-JP" sz="1200" dirty="0">
              <a:cs typeface="Times New Roman" panose="02020603050405020304" pitchFamily="18" charset="0"/>
            </a:endParaRPr>
          </a:p>
          <a:p>
            <a:pPr lvl="1"/>
            <a:r>
              <a:rPr lang="en-US" altLang="ja-JP" sz="1100" dirty="0">
                <a:cs typeface="Times New Roman" panose="02020603050405020304" pitchFamily="18" charset="0"/>
              </a:rPr>
              <a:t>airflow </a:t>
            </a:r>
            <a:r>
              <a:rPr kumimoji="1" lang="en-US" altLang="ja-JP" sz="1100" dirty="0">
                <a:cs typeface="Times New Roman" panose="02020603050405020304" pitchFamily="18" charset="0"/>
              </a:rPr>
              <a:t>(m</a:t>
            </a:r>
            <a:r>
              <a:rPr kumimoji="1" lang="en-US" altLang="ja-JP" sz="1100" baseline="30000" dirty="0">
                <a:cs typeface="Times New Roman" panose="02020603050405020304" pitchFamily="18" charset="0"/>
              </a:rPr>
              <a:t>3</a:t>
            </a:r>
            <a:r>
              <a:rPr kumimoji="1" lang="en-US" altLang="ja-JP" sz="1100" dirty="0">
                <a:cs typeface="Times New Roman" panose="02020603050405020304" pitchFamily="18" charset="0"/>
              </a:rPr>
              <a:t>/min)	     4.8</a:t>
            </a:r>
          </a:p>
          <a:p>
            <a:pPr lvl="1"/>
            <a:r>
              <a:rPr kumimoji="1" lang="en-US" altLang="ja-JP" sz="1100" dirty="0">
                <a:cs typeface="Times New Roman" panose="02020603050405020304" pitchFamily="18" charset="0"/>
              </a:rPr>
              <a:t>cooling capacity (W)  1400</a:t>
            </a:r>
          </a:p>
          <a:p>
            <a:pPr lvl="1"/>
            <a:r>
              <a:rPr kumimoji="1" lang="en-US" altLang="ja-JP" sz="1100" dirty="0">
                <a:cs typeface="Times New Roman" panose="02020603050405020304" pitchFamily="18" charset="0"/>
              </a:rPr>
              <a:t>heating capacity (W)  2000</a:t>
            </a:r>
          </a:p>
          <a:p>
            <a:endParaRPr kumimoji="1" lang="en-US" altLang="ja-JP" sz="1200" dirty="0">
              <a:cs typeface="Times New Roman" panose="02020603050405020304" pitchFamily="18" charset="0"/>
            </a:endParaRPr>
          </a:p>
          <a:p>
            <a:r>
              <a:rPr kumimoji="1" lang="en-US" altLang="ja-JP" sz="1200" dirty="0">
                <a:cs typeface="Times New Roman" panose="02020603050405020304" pitchFamily="18" charset="0"/>
              </a:rPr>
              <a:t>PAP05A1-K</a:t>
            </a:r>
          </a:p>
          <a:p>
            <a:r>
              <a:rPr lang="en-US" altLang="ja-JP" sz="1200" dirty="0">
                <a:cs typeface="Times New Roman" panose="02020603050405020304" pitchFamily="18" charset="0"/>
              </a:rPr>
              <a:t>- MEBT1C: 1 rack</a:t>
            </a:r>
            <a:endParaRPr kumimoji="1" lang="en-US" altLang="ja-JP" sz="1200" dirty="0">
              <a:cs typeface="Times New Roman" panose="02020603050405020304" pitchFamily="18" charset="0"/>
            </a:endParaRPr>
          </a:p>
          <a:p>
            <a:r>
              <a:rPr lang="en-US" altLang="ja-JP" sz="1200" dirty="0">
                <a:cs typeface="Times New Roman" panose="02020603050405020304" pitchFamily="18" charset="0"/>
              </a:rPr>
              <a:t>- </a:t>
            </a:r>
            <a:r>
              <a:rPr kumimoji="1" lang="en-US" altLang="ja-JP" sz="1200" dirty="0">
                <a:cs typeface="Times New Roman" panose="02020603050405020304" pitchFamily="18" charset="0"/>
              </a:rPr>
              <a:t>SDTL16/MEBT2B1: 2 racks / station</a:t>
            </a:r>
          </a:p>
          <a:p>
            <a:pPr lvl="1"/>
            <a:r>
              <a:rPr kumimoji="1" lang="en-US" altLang="ja-JP" sz="1100" dirty="0">
                <a:cs typeface="Times New Roman" panose="02020603050405020304" pitchFamily="18" charset="0"/>
              </a:rPr>
              <a:t>rated airflow</a:t>
            </a:r>
            <a:r>
              <a:rPr kumimoji="1" lang="ja-JP" altLang="en-US" sz="1100" dirty="0">
                <a:cs typeface="Times New Roman" panose="02020603050405020304" pitchFamily="18" charset="0"/>
              </a:rPr>
              <a:t> </a:t>
            </a:r>
            <a:r>
              <a:rPr kumimoji="1" lang="en-US" altLang="ja-JP" sz="1100" dirty="0">
                <a:cs typeface="Times New Roman" panose="02020603050405020304" pitchFamily="18" charset="0"/>
              </a:rPr>
              <a:t>(m</a:t>
            </a:r>
            <a:r>
              <a:rPr kumimoji="1" lang="en-US" altLang="ja-JP" sz="1100" baseline="30000" dirty="0">
                <a:cs typeface="Times New Roman" panose="02020603050405020304" pitchFamily="18" charset="0"/>
              </a:rPr>
              <a:t>3</a:t>
            </a:r>
            <a:r>
              <a:rPr kumimoji="1" lang="en-US" altLang="ja-JP" sz="1100" dirty="0">
                <a:cs typeface="Times New Roman" panose="02020603050405020304" pitchFamily="18" charset="0"/>
              </a:rPr>
              <a:t>/min)	  3~5</a:t>
            </a:r>
          </a:p>
          <a:p>
            <a:pPr lvl="1"/>
            <a:r>
              <a:rPr kumimoji="1" lang="en-US" altLang="ja-JP" sz="1100" dirty="0">
                <a:cs typeface="Times New Roman" panose="02020603050405020304" pitchFamily="18" charset="0"/>
              </a:rPr>
              <a:t>cooling &amp; hearing capacity (W)	  2300</a:t>
            </a:r>
          </a:p>
          <a:p>
            <a:pPr lvl="1"/>
            <a:r>
              <a:rPr kumimoji="1" lang="en-US" altLang="ja-JP" sz="1100" dirty="0">
                <a:cs typeface="Times New Roman" panose="02020603050405020304" pitchFamily="18" charset="0"/>
              </a:rPr>
              <a:t>cooling capacity (W)	  1600</a:t>
            </a:r>
            <a:endParaRPr kumimoji="1" lang="ja-JP" altLang="en-US" sz="1100" dirty="0">
              <a:cs typeface="Times New Roman" panose="02020603050405020304" pitchFamily="18" charset="0"/>
            </a:endParaRPr>
          </a:p>
        </p:txBody>
      </p:sp>
      <p:cxnSp>
        <p:nvCxnSpPr>
          <p:cNvPr id="20" name="直線コネクタ 19">
            <a:extLst>
              <a:ext uri="{FF2B5EF4-FFF2-40B4-BE49-F238E27FC236}">
                <a16:creationId xmlns:a16="http://schemas.microsoft.com/office/drawing/2014/main" id="{48DDB8FE-3545-BAC7-AAD3-D48C09E55CA1}"/>
              </a:ext>
            </a:extLst>
          </p:cNvPr>
          <p:cNvCxnSpPr>
            <a:cxnSpLocks/>
          </p:cNvCxnSpPr>
          <p:nvPr/>
        </p:nvCxnSpPr>
        <p:spPr>
          <a:xfrm flipH="1" flipV="1">
            <a:off x="1744157" y="1948873"/>
            <a:ext cx="1966729" cy="1867669"/>
          </a:xfrm>
          <a:prstGeom prst="line">
            <a:avLst/>
          </a:prstGeom>
          <a:ln w="285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B9A431B-1671-41C1-C176-C375DF1E59E2}"/>
              </a:ext>
            </a:extLst>
          </p:cNvPr>
          <p:cNvCxnSpPr>
            <a:cxnSpLocks/>
          </p:cNvCxnSpPr>
          <p:nvPr/>
        </p:nvCxnSpPr>
        <p:spPr>
          <a:xfrm flipV="1">
            <a:off x="5570343" y="1958109"/>
            <a:ext cx="263951" cy="1771373"/>
          </a:xfrm>
          <a:prstGeom prst="line">
            <a:avLst/>
          </a:prstGeom>
          <a:ln w="285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22" name="図 21">
            <a:extLst>
              <a:ext uri="{FF2B5EF4-FFF2-40B4-BE49-F238E27FC236}">
                <a16:creationId xmlns:a16="http://schemas.microsoft.com/office/drawing/2014/main" id="{AC846E29-CBCA-0362-C7D5-A175B94F451B}"/>
              </a:ext>
            </a:extLst>
          </p:cNvPr>
          <p:cNvPicPr>
            <a:picLocks noChangeAspect="1"/>
          </p:cNvPicPr>
          <p:nvPr/>
        </p:nvPicPr>
        <p:blipFill>
          <a:blip r:embed="rId6"/>
          <a:stretch>
            <a:fillRect/>
          </a:stretch>
        </p:blipFill>
        <p:spPr>
          <a:xfrm>
            <a:off x="8347098" y="3816541"/>
            <a:ext cx="3854004" cy="1766419"/>
          </a:xfrm>
          <a:prstGeom prst="rect">
            <a:avLst/>
          </a:prstGeom>
        </p:spPr>
      </p:pic>
      <p:pic>
        <p:nvPicPr>
          <p:cNvPr id="23" name="図 22">
            <a:extLst>
              <a:ext uri="{FF2B5EF4-FFF2-40B4-BE49-F238E27FC236}">
                <a16:creationId xmlns:a16="http://schemas.microsoft.com/office/drawing/2014/main" id="{44D25E6E-5902-39F2-CC20-70F69E4FDA93}"/>
              </a:ext>
            </a:extLst>
          </p:cNvPr>
          <p:cNvPicPr>
            <a:picLocks noChangeAspect="1"/>
          </p:cNvPicPr>
          <p:nvPr/>
        </p:nvPicPr>
        <p:blipFill>
          <a:blip r:embed="rId7"/>
          <a:stretch>
            <a:fillRect/>
          </a:stretch>
        </p:blipFill>
        <p:spPr>
          <a:xfrm>
            <a:off x="257928" y="3720246"/>
            <a:ext cx="5530476" cy="3079882"/>
          </a:xfrm>
          <a:prstGeom prst="rect">
            <a:avLst/>
          </a:prstGeom>
        </p:spPr>
      </p:pic>
      <p:sp>
        <p:nvSpPr>
          <p:cNvPr id="24" name="テキスト ボックス 23">
            <a:extLst>
              <a:ext uri="{FF2B5EF4-FFF2-40B4-BE49-F238E27FC236}">
                <a16:creationId xmlns:a16="http://schemas.microsoft.com/office/drawing/2014/main" id="{7C1B6976-A04D-E0FE-118F-F3EAD68B56D9}"/>
              </a:ext>
            </a:extLst>
          </p:cNvPr>
          <p:cNvSpPr txBox="1"/>
          <p:nvPr/>
        </p:nvSpPr>
        <p:spPr>
          <a:xfrm>
            <a:off x="3976658" y="5957648"/>
            <a:ext cx="1901483" cy="461665"/>
          </a:xfrm>
          <a:prstGeom prst="rect">
            <a:avLst/>
          </a:prstGeom>
          <a:solidFill>
            <a:schemeClr val="bg1"/>
          </a:solidFill>
          <a:ln>
            <a:solidFill>
              <a:schemeClr val="tx1"/>
            </a:solidFill>
          </a:ln>
        </p:spPr>
        <p:txBody>
          <a:bodyPr wrap="none" rtlCol="0">
            <a:spAutoFit/>
          </a:bodyPr>
          <a:lstStyle/>
          <a:p>
            <a:r>
              <a:rPr kumimoji="1" lang="en-US" altLang="ja-JP" sz="1200" dirty="0">
                <a:cs typeface="Times New Roman" panose="02020603050405020304" pitchFamily="18" charset="0"/>
              </a:rPr>
              <a:t>precision air conditioner</a:t>
            </a:r>
          </a:p>
          <a:p>
            <a:r>
              <a:rPr kumimoji="1" lang="en-US" altLang="ja-JP" sz="1200" dirty="0">
                <a:cs typeface="Times New Roman" panose="02020603050405020304" pitchFamily="18" charset="0"/>
              </a:rPr>
              <a:t>PAP05A1-K</a:t>
            </a:r>
            <a:endParaRPr kumimoji="1" lang="ja-JP" altLang="en-US" sz="1200" dirty="0">
              <a:cs typeface="Times New Roman" panose="02020603050405020304" pitchFamily="18" charset="0"/>
            </a:endParaRPr>
          </a:p>
        </p:txBody>
      </p:sp>
      <p:sp>
        <p:nvSpPr>
          <p:cNvPr id="25" name="テキスト ボックス 24">
            <a:extLst>
              <a:ext uri="{FF2B5EF4-FFF2-40B4-BE49-F238E27FC236}">
                <a16:creationId xmlns:a16="http://schemas.microsoft.com/office/drawing/2014/main" id="{C8AC2AFC-A944-60DD-6827-990245F96906}"/>
              </a:ext>
            </a:extLst>
          </p:cNvPr>
          <p:cNvSpPr txBox="1"/>
          <p:nvPr/>
        </p:nvSpPr>
        <p:spPr>
          <a:xfrm>
            <a:off x="1744157" y="5160328"/>
            <a:ext cx="1901483" cy="461665"/>
          </a:xfrm>
          <a:prstGeom prst="rect">
            <a:avLst/>
          </a:prstGeom>
          <a:solidFill>
            <a:schemeClr val="bg1"/>
          </a:solidFill>
          <a:ln>
            <a:solidFill>
              <a:schemeClr val="tx1"/>
            </a:solidFill>
          </a:ln>
        </p:spPr>
        <p:txBody>
          <a:bodyPr wrap="none" rtlCol="0">
            <a:spAutoFit/>
          </a:bodyPr>
          <a:lstStyle/>
          <a:p>
            <a:r>
              <a:rPr kumimoji="1" lang="en-US" altLang="ja-JP" sz="1200" dirty="0">
                <a:cs typeface="Times New Roman" panose="02020603050405020304" pitchFamily="18" charset="0"/>
              </a:rPr>
              <a:t>precision air conditioner</a:t>
            </a:r>
          </a:p>
          <a:p>
            <a:r>
              <a:rPr kumimoji="1" lang="en-US" altLang="ja-JP" sz="1200" dirty="0">
                <a:cs typeface="Times New Roman" panose="02020603050405020304" pitchFamily="18" charset="0"/>
              </a:rPr>
              <a:t>PAU-A1400-S-HC</a:t>
            </a:r>
          </a:p>
        </p:txBody>
      </p:sp>
      <p:sp>
        <p:nvSpPr>
          <p:cNvPr id="26" name="テキスト ボックス 25">
            <a:extLst>
              <a:ext uri="{FF2B5EF4-FFF2-40B4-BE49-F238E27FC236}">
                <a16:creationId xmlns:a16="http://schemas.microsoft.com/office/drawing/2014/main" id="{B6AF9165-EFFC-304A-79B5-D7A125F55E1B}"/>
              </a:ext>
            </a:extLst>
          </p:cNvPr>
          <p:cNvSpPr txBox="1"/>
          <p:nvPr/>
        </p:nvSpPr>
        <p:spPr>
          <a:xfrm>
            <a:off x="3260784" y="6465152"/>
            <a:ext cx="1619354" cy="276999"/>
          </a:xfrm>
          <a:prstGeom prst="rect">
            <a:avLst/>
          </a:prstGeom>
          <a:solidFill>
            <a:schemeClr val="bg1"/>
          </a:solidFill>
          <a:ln>
            <a:solidFill>
              <a:schemeClr val="tx1"/>
            </a:solidFill>
          </a:ln>
        </p:spPr>
        <p:txBody>
          <a:bodyPr wrap="none" rtlCol="0">
            <a:spAutoFit/>
          </a:bodyPr>
          <a:lstStyle/>
          <a:p>
            <a:r>
              <a:rPr kumimoji="1" lang="en-US" altLang="ja-JP" sz="1200" dirty="0">
                <a:cs typeface="Times New Roman" panose="02020603050405020304" pitchFamily="18" charset="0"/>
              </a:rPr>
              <a:t>airtight 19-inch rack</a:t>
            </a:r>
          </a:p>
        </p:txBody>
      </p:sp>
      <p:sp>
        <p:nvSpPr>
          <p:cNvPr id="27" name="テキスト ボックス 26">
            <a:extLst>
              <a:ext uri="{FF2B5EF4-FFF2-40B4-BE49-F238E27FC236}">
                <a16:creationId xmlns:a16="http://schemas.microsoft.com/office/drawing/2014/main" id="{6C5D2D47-B0B0-0A41-A35E-7968F659DD72}"/>
              </a:ext>
            </a:extLst>
          </p:cNvPr>
          <p:cNvSpPr txBox="1"/>
          <p:nvPr/>
        </p:nvSpPr>
        <p:spPr>
          <a:xfrm>
            <a:off x="237708" y="6511486"/>
            <a:ext cx="1619354" cy="276999"/>
          </a:xfrm>
          <a:prstGeom prst="rect">
            <a:avLst/>
          </a:prstGeom>
          <a:solidFill>
            <a:schemeClr val="bg1"/>
          </a:solidFill>
          <a:ln>
            <a:solidFill>
              <a:schemeClr val="tx1"/>
            </a:solidFill>
          </a:ln>
        </p:spPr>
        <p:txBody>
          <a:bodyPr wrap="none" rtlCol="0">
            <a:spAutoFit/>
          </a:bodyPr>
          <a:lstStyle/>
          <a:p>
            <a:r>
              <a:rPr kumimoji="1" lang="en-US" altLang="ja-JP" sz="1200" dirty="0">
                <a:cs typeface="Times New Roman" panose="02020603050405020304" pitchFamily="18" charset="0"/>
              </a:rPr>
              <a:t>airtight 19-inch rack</a:t>
            </a:r>
          </a:p>
        </p:txBody>
      </p:sp>
      <p:sp>
        <p:nvSpPr>
          <p:cNvPr id="28" name="テキスト ボックス 27">
            <a:extLst>
              <a:ext uri="{FF2B5EF4-FFF2-40B4-BE49-F238E27FC236}">
                <a16:creationId xmlns:a16="http://schemas.microsoft.com/office/drawing/2014/main" id="{563444E8-DE10-D4F1-B770-4A8A578FC8CE}"/>
              </a:ext>
            </a:extLst>
          </p:cNvPr>
          <p:cNvSpPr txBox="1"/>
          <p:nvPr/>
        </p:nvSpPr>
        <p:spPr>
          <a:xfrm>
            <a:off x="255228" y="4519577"/>
            <a:ext cx="2531462" cy="276999"/>
          </a:xfrm>
          <a:prstGeom prst="rect">
            <a:avLst/>
          </a:prstGeom>
          <a:solidFill>
            <a:schemeClr val="bg1"/>
          </a:solidFill>
          <a:ln>
            <a:solidFill>
              <a:schemeClr val="tx1"/>
            </a:solidFill>
          </a:ln>
        </p:spPr>
        <p:txBody>
          <a:bodyPr wrap="none" rtlCol="0">
            <a:spAutoFit/>
          </a:bodyPr>
          <a:lstStyle/>
          <a:p>
            <a:r>
              <a:rPr lang="en-US" altLang="ja-JP" sz="1200" dirty="0">
                <a:cs typeface="Times New Roman" panose="02020603050405020304" pitchFamily="18" charset="0"/>
              </a:rPr>
              <a:t>pure water manufacturing device</a:t>
            </a:r>
            <a:endParaRPr kumimoji="1" lang="en-US" altLang="ja-JP" sz="1200" dirty="0">
              <a:cs typeface="Times New Roman" panose="02020603050405020304" pitchFamily="18" charset="0"/>
            </a:endParaRPr>
          </a:p>
        </p:txBody>
      </p:sp>
      <p:sp>
        <p:nvSpPr>
          <p:cNvPr id="29" name="テキスト ボックス 28">
            <a:extLst>
              <a:ext uri="{FF2B5EF4-FFF2-40B4-BE49-F238E27FC236}">
                <a16:creationId xmlns:a16="http://schemas.microsoft.com/office/drawing/2014/main" id="{2AD78E53-FC13-817E-FFCB-A108287F6D9C}"/>
              </a:ext>
            </a:extLst>
          </p:cNvPr>
          <p:cNvSpPr txBox="1"/>
          <p:nvPr/>
        </p:nvSpPr>
        <p:spPr>
          <a:xfrm>
            <a:off x="759364" y="6191971"/>
            <a:ext cx="1819729" cy="276999"/>
          </a:xfrm>
          <a:prstGeom prst="rect">
            <a:avLst/>
          </a:prstGeom>
          <a:solidFill>
            <a:schemeClr val="bg1"/>
          </a:solidFill>
          <a:ln>
            <a:solidFill>
              <a:schemeClr val="tx1"/>
            </a:solidFill>
          </a:ln>
        </p:spPr>
        <p:txBody>
          <a:bodyPr wrap="none" rtlCol="0">
            <a:spAutoFit/>
          </a:bodyPr>
          <a:lstStyle/>
          <a:p>
            <a:r>
              <a:rPr lang="en-US" altLang="ja-JP" sz="1200" dirty="0">
                <a:cs typeface="Times New Roman" panose="02020603050405020304" pitchFamily="18" charset="0"/>
              </a:rPr>
              <a:t>wastewater evaporator</a:t>
            </a:r>
            <a:endParaRPr kumimoji="1" lang="en-US" altLang="ja-JP" sz="1200" dirty="0">
              <a:cs typeface="Times New Roman" panose="02020603050405020304" pitchFamily="18" charset="0"/>
            </a:endParaRPr>
          </a:p>
        </p:txBody>
      </p:sp>
      <p:sp>
        <p:nvSpPr>
          <p:cNvPr id="40" name="テキスト ボックス 39">
            <a:extLst>
              <a:ext uri="{FF2B5EF4-FFF2-40B4-BE49-F238E27FC236}">
                <a16:creationId xmlns:a16="http://schemas.microsoft.com/office/drawing/2014/main" id="{7B5DF79B-6197-D191-60D7-D078A32A9161}"/>
              </a:ext>
            </a:extLst>
          </p:cNvPr>
          <p:cNvSpPr txBox="1"/>
          <p:nvPr/>
        </p:nvSpPr>
        <p:spPr>
          <a:xfrm>
            <a:off x="5570974" y="3456963"/>
            <a:ext cx="2969083" cy="1015663"/>
          </a:xfrm>
          <a:prstGeom prst="rect">
            <a:avLst/>
          </a:prstGeom>
          <a:noFill/>
        </p:spPr>
        <p:txBody>
          <a:bodyPr wrap="none" rtlCol="0">
            <a:spAutoFit/>
          </a:bodyPr>
          <a:lstStyle/>
          <a:p>
            <a:r>
              <a:rPr kumimoji="1" lang="en-US" altLang="ja-JP" sz="1200" dirty="0"/>
              <a:t>four racks:</a:t>
            </a:r>
          </a:p>
          <a:p>
            <a:pPr lvl="1"/>
            <a:r>
              <a:rPr kumimoji="1" lang="en-US" altLang="ja-JP" sz="1200" dirty="0"/>
              <a:t>RF reference distribution system</a:t>
            </a:r>
          </a:p>
          <a:p>
            <a:pPr lvl="1"/>
            <a:r>
              <a:rPr kumimoji="1" lang="en-US" altLang="ja-JP" sz="1200" dirty="0">
                <a:latin typeface="Symbol" panose="05050102010706020507" pitchFamily="18" charset="2"/>
              </a:rPr>
              <a:t>m</a:t>
            </a:r>
            <a:r>
              <a:rPr kumimoji="1" lang="en-US" altLang="ja-JP" sz="1200" dirty="0"/>
              <a:t>TCA.4 system: MEBT1</a:t>
            </a:r>
          </a:p>
          <a:p>
            <a:pPr lvl="1"/>
            <a:r>
              <a:rPr lang="en-US" altLang="ja-JP" sz="1200" dirty="0"/>
              <a:t>downstream 324-MHz: SDTL16</a:t>
            </a:r>
          </a:p>
          <a:p>
            <a:pPr lvl="1"/>
            <a:r>
              <a:rPr kumimoji="1" lang="en-US" altLang="ja-JP" sz="1200" dirty="0"/>
              <a:t>upstream 972-MHz: MEBT2B1</a:t>
            </a:r>
            <a:endParaRPr kumimoji="1" lang="ja-JP" altLang="en-US" sz="1200" dirty="0"/>
          </a:p>
        </p:txBody>
      </p:sp>
      <p:sp>
        <p:nvSpPr>
          <p:cNvPr id="2" name="テキスト ボックス 1">
            <a:extLst>
              <a:ext uri="{FF2B5EF4-FFF2-40B4-BE49-F238E27FC236}">
                <a16:creationId xmlns:a16="http://schemas.microsoft.com/office/drawing/2014/main" id="{992F52A7-5078-88A5-3CB5-C679943D161B}"/>
              </a:ext>
            </a:extLst>
          </p:cNvPr>
          <p:cNvSpPr txBox="1"/>
          <p:nvPr/>
        </p:nvSpPr>
        <p:spPr>
          <a:xfrm>
            <a:off x="9040385" y="3312388"/>
            <a:ext cx="865943" cy="276999"/>
          </a:xfrm>
          <a:prstGeom prst="rect">
            <a:avLst/>
          </a:prstGeom>
          <a:solidFill>
            <a:srgbClr val="D3F5D3"/>
          </a:solidFill>
          <a:ln>
            <a:solidFill>
              <a:schemeClr val="tx1"/>
            </a:solidFill>
          </a:ln>
        </p:spPr>
        <p:txBody>
          <a:bodyPr wrap="none" rtlCol="0">
            <a:spAutoFit/>
          </a:bodyPr>
          <a:lstStyle/>
          <a:p>
            <a:r>
              <a:rPr lang="en-US" altLang="ja-JP" sz="1200" dirty="0">
                <a:latin typeface="+mn-ea"/>
                <a:cs typeface="Times New Roman" panose="02020603050405020304" pitchFamily="18" charset="0"/>
              </a:rPr>
              <a:t>reference</a:t>
            </a:r>
            <a:endParaRPr kumimoji="1" lang="en-US" altLang="ja-JP" sz="1200" dirty="0">
              <a:latin typeface="+mn-ea"/>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9F887284-8E48-C314-CAD0-69C6EAB447BD}"/>
              </a:ext>
            </a:extLst>
          </p:cNvPr>
          <p:cNvSpPr txBox="1"/>
          <p:nvPr/>
        </p:nvSpPr>
        <p:spPr>
          <a:xfrm>
            <a:off x="9321021" y="5654297"/>
            <a:ext cx="2537048" cy="954107"/>
          </a:xfrm>
          <a:prstGeom prst="rect">
            <a:avLst/>
          </a:prstGeom>
          <a:noFill/>
        </p:spPr>
        <p:txBody>
          <a:bodyPr wrap="square" rtlCol="0">
            <a:spAutoFit/>
          </a:bodyPr>
          <a:lstStyle/>
          <a:p>
            <a:r>
              <a:rPr kumimoji="1" lang="en-US" altLang="ja-JP" sz="1400" dirty="0"/>
              <a:t>We estimates the amount of phase drift by comparing the phase of the reference and neighboring cavities</a:t>
            </a:r>
            <a:endParaRPr kumimoji="1" lang="ja-JP" altLang="en-US" sz="1400" dirty="0"/>
          </a:p>
        </p:txBody>
      </p:sp>
      <p:cxnSp>
        <p:nvCxnSpPr>
          <p:cNvPr id="18" name="直線コネクタ 17">
            <a:extLst>
              <a:ext uri="{FF2B5EF4-FFF2-40B4-BE49-F238E27FC236}">
                <a16:creationId xmlns:a16="http://schemas.microsoft.com/office/drawing/2014/main" id="{0DBF9D1F-116F-0A05-730B-6F2CA9DEBD25}"/>
              </a:ext>
            </a:extLst>
          </p:cNvPr>
          <p:cNvCxnSpPr>
            <a:stCxn id="2" idx="2"/>
          </p:cNvCxnSpPr>
          <p:nvPr/>
        </p:nvCxnSpPr>
        <p:spPr>
          <a:xfrm flipH="1">
            <a:off x="9473356" y="3589387"/>
            <a:ext cx="1" cy="6148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832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78CCA94-02FD-E24F-61D7-91BC5316A11E}"/>
              </a:ext>
            </a:extLst>
          </p:cNvPr>
          <p:cNvSpPr>
            <a:spLocks noChangeArrowheads="1"/>
          </p:cNvSpPr>
          <p:nvPr/>
        </p:nvSpPr>
        <p:spPr bwMode="auto">
          <a:xfrm>
            <a:off x="846000" y="795460"/>
            <a:ext cx="10512000" cy="72000"/>
          </a:xfrm>
          <a:prstGeom prst="rect">
            <a:avLst/>
          </a:prstGeom>
          <a:gradFill rotWithShape="1">
            <a:gsLst>
              <a:gs pos="35000">
                <a:srgbClr val="0000FF"/>
              </a:gs>
              <a:gs pos="0">
                <a:srgbClr val="0000FF"/>
              </a:gs>
              <a:gs pos="100000">
                <a:schemeClr val="bg1"/>
              </a:gs>
            </a:gsLst>
            <a:lin ang="0" scaled="1"/>
          </a:gradFill>
          <a:ln>
            <a:noFill/>
          </a:ln>
          <a:effectLst/>
        </p:spPr>
        <p:txBody>
          <a:bodyPr wrap="none" anchor="ctr"/>
          <a:lstStyle/>
          <a:p>
            <a:endParaRPr lang="ja-JP" altLang="en-US" sz="1463" dirty="0"/>
          </a:p>
        </p:txBody>
      </p:sp>
      <p:sp>
        <p:nvSpPr>
          <p:cNvPr id="5" name="タイトル 1">
            <a:extLst>
              <a:ext uri="{FF2B5EF4-FFF2-40B4-BE49-F238E27FC236}">
                <a16:creationId xmlns:a16="http://schemas.microsoft.com/office/drawing/2014/main" id="{60BD394D-B53D-7A7E-E6E2-44A36BD46CCE}"/>
              </a:ext>
            </a:extLst>
          </p:cNvPr>
          <p:cNvSpPr txBox="1">
            <a:spLocks/>
          </p:cNvSpPr>
          <p:nvPr/>
        </p:nvSpPr>
        <p:spPr>
          <a:xfrm>
            <a:off x="838200" y="58310"/>
            <a:ext cx="10515600" cy="8228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200" b="1" dirty="0">
                <a:effectLst>
                  <a:outerShdw blurRad="38100" dist="38100" dir="2700000" algn="tl">
                    <a:srgbClr val="C0C0C0"/>
                  </a:outerShdw>
                </a:effectLst>
                <a:latin typeface="+mn-lt"/>
                <a:ea typeface="ＭＳ Ｐゴシック" panose="020B0600070205080204" pitchFamily="50" charset="-128"/>
                <a:cs typeface="Times New Roman" panose="02020603050405020304" pitchFamily="18" charset="0"/>
              </a:rPr>
              <a:t>Phase drift correction: results</a:t>
            </a:r>
            <a:endParaRPr lang="ja-JP" altLang="en-US" sz="3200" b="1" dirty="0">
              <a:effectLst>
                <a:outerShdw blurRad="38100" dist="38100" dir="2700000" algn="tl">
                  <a:srgbClr val="000000">
                    <a:alpha val="43137"/>
                  </a:srgbClr>
                </a:outerShdw>
              </a:effectLst>
              <a:latin typeface="+mn-lt"/>
              <a:ea typeface="ＭＳ Ｐゴシック" panose="020B0600070205080204" pitchFamily="50" charset="-128"/>
              <a:cs typeface="Times New Roman" panose="02020603050405020304" pitchFamily="18" charset="0"/>
            </a:endParaRPr>
          </a:p>
        </p:txBody>
      </p:sp>
      <p:sp>
        <p:nvSpPr>
          <p:cNvPr id="6" name="スライド番号プレースホルダー 6">
            <a:extLst>
              <a:ext uri="{FF2B5EF4-FFF2-40B4-BE49-F238E27FC236}">
                <a16:creationId xmlns:a16="http://schemas.microsoft.com/office/drawing/2014/main" id="{9439A219-FCB4-3CED-58AD-F783F292AE81}"/>
              </a:ext>
            </a:extLst>
          </p:cNvPr>
          <p:cNvSpPr>
            <a:spLocks noGrp="1"/>
          </p:cNvSpPr>
          <p:nvPr>
            <p:ph type="sldNum" sz="quarter" idx="12"/>
          </p:nvPr>
        </p:nvSpPr>
        <p:spPr>
          <a:xfrm>
            <a:off x="11794270" y="6453427"/>
            <a:ext cx="360000" cy="360000"/>
          </a:xfrm>
        </p:spPr>
        <p:txBody>
          <a:bodyPr/>
          <a:lstStyle/>
          <a:p>
            <a:fld id="{B35871A6-6C48-42D3-8929-C24B522CCE4D}" type="slidenum">
              <a:rPr kumimoji="1" lang="ja-JP" altLang="en-US" smtClean="0"/>
              <a:t>13</a:t>
            </a:fld>
            <a:endParaRPr kumimoji="1" lang="ja-JP" altLang="en-US" dirty="0"/>
          </a:p>
        </p:txBody>
      </p:sp>
      <p:pic>
        <p:nvPicPr>
          <p:cNvPr id="7" name="Picture 2">
            <a:extLst>
              <a:ext uri="{FF2B5EF4-FFF2-40B4-BE49-F238E27FC236}">
                <a16:creationId xmlns:a16="http://schemas.microsoft.com/office/drawing/2014/main" id="{AAA007AC-0228-DA64-2953-2639AABE3A38}"/>
              </a:ext>
            </a:extLst>
          </p:cNvPr>
          <p:cNvPicPr>
            <a:picLocks noChangeAspect="1" noChangeArrowheads="1"/>
          </p:cNvPicPr>
          <p:nvPr/>
        </p:nvPicPr>
        <p:blipFill>
          <a:blip r:embed="rId3" cstate="print"/>
          <a:srcRect/>
          <a:stretch>
            <a:fillRect/>
          </a:stretch>
        </p:blipFill>
        <p:spPr bwMode="auto">
          <a:xfrm>
            <a:off x="10591446" y="56664"/>
            <a:ext cx="1486245" cy="576064"/>
          </a:xfrm>
          <a:prstGeom prst="rect">
            <a:avLst/>
          </a:prstGeom>
          <a:noFill/>
          <a:ln w="9525">
            <a:noFill/>
            <a:miter lim="800000"/>
            <a:headEnd/>
            <a:tailEnd/>
          </a:ln>
        </p:spPr>
      </p:pic>
      <p:pic>
        <p:nvPicPr>
          <p:cNvPr id="8" name="Picture 2">
            <a:extLst>
              <a:ext uri="{FF2B5EF4-FFF2-40B4-BE49-F238E27FC236}">
                <a16:creationId xmlns:a16="http://schemas.microsoft.com/office/drawing/2014/main" id="{E58F8EFC-5263-0613-B9D7-82D9C2B87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9" y="56664"/>
            <a:ext cx="840102" cy="720000"/>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6">
            <a:extLst>
              <a:ext uri="{FF2B5EF4-FFF2-40B4-BE49-F238E27FC236}">
                <a16:creationId xmlns:a16="http://schemas.microsoft.com/office/drawing/2014/main" id="{704B9FCC-B9BA-4642-49BF-13BE5A953E0B}"/>
              </a:ext>
            </a:extLst>
          </p:cNvPr>
          <p:cNvSpPr txBox="1">
            <a:spLocks/>
          </p:cNvSpPr>
          <p:nvPr/>
        </p:nvSpPr>
        <p:spPr>
          <a:xfrm>
            <a:off x="11794270" y="6453427"/>
            <a:ext cx="360000" cy="36000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35871A6-6C48-42D3-8929-C24B522CCE4D}" type="slidenum">
              <a:rPr lang="ja-JP" altLang="en-US" smtClean="0"/>
              <a:pPr/>
              <a:t>13</a:t>
            </a:fld>
            <a:endParaRPr lang="ja-JP" altLang="en-US" dirty="0"/>
          </a:p>
        </p:txBody>
      </p:sp>
      <p:pic>
        <p:nvPicPr>
          <p:cNvPr id="41" name="図 40" descr="時計 が含まれている画像&#10;&#10;自動的に生成された説明">
            <a:extLst>
              <a:ext uri="{FF2B5EF4-FFF2-40B4-BE49-F238E27FC236}">
                <a16:creationId xmlns:a16="http://schemas.microsoft.com/office/drawing/2014/main" id="{E2A06B4D-0C88-8C96-6B7D-28325F47E2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7" y="1736351"/>
            <a:ext cx="6183979" cy="3288792"/>
          </a:xfrm>
          <a:prstGeom prst="rect">
            <a:avLst/>
          </a:prstGeom>
        </p:spPr>
      </p:pic>
      <p:sp>
        <p:nvSpPr>
          <p:cNvPr id="42" name="テキスト ボックス 41">
            <a:extLst>
              <a:ext uri="{FF2B5EF4-FFF2-40B4-BE49-F238E27FC236}">
                <a16:creationId xmlns:a16="http://schemas.microsoft.com/office/drawing/2014/main" id="{EC4170E0-95D7-BA8A-4879-A22B2E465940}"/>
              </a:ext>
            </a:extLst>
          </p:cNvPr>
          <p:cNvSpPr txBox="1"/>
          <p:nvPr/>
        </p:nvSpPr>
        <p:spPr>
          <a:xfrm>
            <a:off x="2789936" y="1276834"/>
            <a:ext cx="828422" cy="261610"/>
          </a:xfrm>
          <a:prstGeom prst="rect">
            <a:avLst/>
          </a:prstGeom>
          <a:solidFill>
            <a:schemeClr val="bg1"/>
          </a:solidFill>
          <a:ln>
            <a:solidFill>
              <a:srgbClr val="FF0000"/>
            </a:solidFill>
          </a:ln>
        </p:spPr>
        <p:txBody>
          <a:bodyPr wrap="square" rtlCol="0">
            <a:spAutoFit/>
          </a:bodyPr>
          <a:lstStyle/>
          <a:p>
            <a:pPr algn="ctr"/>
            <a:r>
              <a:rPr kumimoji="1" lang="en-US" altLang="ja-JP" sz="1100" dirty="0">
                <a:cs typeface="Times New Roman" panose="02020603050405020304" pitchFamily="18" charset="0"/>
              </a:rPr>
              <a:t>raw data</a:t>
            </a:r>
            <a:endParaRPr kumimoji="1" lang="ja-JP" altLang="en-US" sz="1100" dirty="0">
              <a:cs typeface="Times New Roman" panose="02020603050405020304" pitchFamily="18" charset="0"/>
            </a:endParaRPr>
          </a:p>
        </p:txBody>
      </p:sp>
      <p:cxnSp>
        <p:nvCxnSpPr>
          <p:cNvPr id="43" name="直線矢印コネクタ 42">
            <a:extLst>
              <a:ext uri="{FF2B5EF4-FFF2-40B4-BE49-F238E27FC236}">
                <a16:creationId xmlns:a16="http://schemas.microsoft.com/office/drawing/2014/main" id="{E906EA56-F9FD-225D-65F7-925E6F6901EB}"/>
              </a:ext>
            </a:extLst>
          </p:cNvPr>
          <p:cNvCxnSpPr>
            <a:cxnSpLocks/>
            <a:stCxn id="42" idx="2"/>
          </p:cNvCxnSpPr>
          <p:nvPr/>
        </p:nvCxnSpPr>
        <p:spPr>
          <a:xfrm flipH="1">
            <a:off x="3091992" y="1538444"/>
            <a:ext cx="112155" cy="667428"/>
          </a:xfrm>
          <a:prstGeom prst="straightConnector1">
            <a:avLst/>
          </a:prstGeom>
          <a:ln>
            <a:solidFill>
              <a:srgbClr val="FF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BE7C20A6-869D-4BD7-310A-D2E4DED53AAB}"/>
              </a:ext>
            </a:extLst>
          </p:cNvPr>
          <p:cNvSpPr txBox="1"/>
          <p:nvPr/>
        </p:nvSpPr>
        <p:spPr>
          <a:xfrm>
            <a:off x="3687461" y="1265002"/>
            <a:ext cx="1460308" cy="261610"/>
          </a:xfrm>
          <a:prstGeom prst="rect">
            <a:avLst/>
          </a:prstGeom>
          <a:solidFill>
            <a:schemeClr val="bg1"/>
          </a:solidFill>
          <a:ln>
            <a:solidFill>
              <a:schemeClr val="tx1"/>
            </a:solidFill>
          </a:ln>
        </p:spPr>
        <p:txBody>
          <a:bodyPr wrap="square" rtlCol="0">
            <a:spAutoFit/>
          </a:bodyPr>
          <a:lstStyle/>
          <a:p>
            <a:r>
              <a:rPr kumimoji="1" lang="en-US" altLang="ja-JP" sz="1100" dirty="0">
                <a:cs typeface="Times New Roman" panose="02020603050405020304" pitchFamily="18" charset="0"/>
              </a:rPr>
              <a:t>data after LPF(IIR)</a:t>
            </a:r>
            <a:endParaRPr kumimoji="1" lang="ja-JP" altLang="en-US" sz="1100" dirty="0">
              <a:cs typeface="Times New Roman" panose="02020603050405020304" pitchFamily="18" charset="0"/>
            </a:endParaRPr>
          </a:p>
        </p:txBody>
      </p:sp>
      <p:cxnSp>
        <p:nvCxnSpPr>
          <p:cNvPr id="45" name="直線矢印コネクタ 44">
            <a:extLst>
              <a:ext uri="{FF2B5EF4-FFF2-40B4-BE49-F238E27FC236}">
                <a16:creationId xmlns:a16="http://schemas.microsoft.com/office/drawing/2014/main" id="{7546C82F-E0E2-B34B-5E1E-167BC094AC47}"/>
              </a:ext>
            </a:extLst>
          </p:cNvPr>
          <p:cNvCxnSpPr>
            <a:cxnSpLocks/>
            <a:stCxn id="44" idx="2"/>
          </p:cNvCxnSpPr>
          <p:nvPr/>
        </p:nvCxnSpPr>
        <p:spPr>
          <a:xfrm flipH="1">
            <a:off x="3937168" y="1526612"/>
            <a:ext cx="480447" cy="839516"/>
          </a:xfrm>
          <a:prstGeom prst="straightConnector1">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93C0886F-3CB0-464B-4764-A64A849A2FDC}"/>
              </a:ext>
            </a:extLst>
          </p:cNvPr>
          <p:cNvSpPr txBox="1"/>
          <p:nvPr/>
        </p:nvSpPr>
        <p:spPr>
          <a:xfrm>
            <a:off x="3274055" y="2803305"/>
            <a:ext cx="1326225" cy="261610"/>
          </a:xfrm>
          <a:prstGeom prst="rect">
            <a:avLst/>
          </a:prstGeom>
          <a:solidFill>
            <a:schemeClr val="bg1"/>
          </a:solidFill>
          <a:ln>
            <a:solidFill>
              <a:srgbClr val="00B050"/>
            </a:solidFill>
          </a:ln>
        </p:spPr>
        <p:txBody>
          <a:bodyPr wrap="square" rtlCol="0">
            <a:spAutoFit/>
          </a:bodyPr>
          <a:lstStyle/>
          <a:p>
            <a:r>
              <a:rPr kumimoji="1" lang="en-US" altLang="ja-JP" sz="1100" dirty="0">
                <a:cs typeface="Times New Roman" panose="02020603050405020304" pitchFamily="18" charset="0"/>
              </a:rPr>
              <a:t>correction values</a:t>
            </a:r>
            <a:endParaRPr kumimoji="1" lang="ja-JP" altLang="en-US" sz="1100" dirty="0">
              <a:cs typeface="Times New Roman" panose="02020603050405020304" pitchFamily="18" charset="0"/>
            </a:endParaRPr>
          </a:p>
        </p:txBody>
      </p:sp>
      <p:cxnSp>
        <p:nvCxnSpPr>
          <p:cNvPr id="47" name="直線矢印コネクタ 46">
            <a:extLst>
              <a:ext uri="{FF2B5EF4-FFF2-40B4-BE49-F238E27FC236}">
                <a16:creationId xmlns:a16="http://schemas.microsoft.com/office/drawing/2014/main" id="{4F9CA0F8-B6C1-5574-F3E6-DB26AF531EC5}"/>
              </a:ext>
            </a:extLst>
          </p:cNvPr>
          <p:cNvCxnSpPr>
            <a:cxnSpLocks/>
            <a:stCxn id="46" idx="0"/>
          </p:cNvCxnSpPr>
          <p:nvPr/>
        </p:nvCxnSpPr>
        <p:spPr>
          <a:xfrm flipV="1">
            <a:off x="3937168" y="2441378"/>
            <a:ext cx="0" cy="361927"/>
          </a:xfrm>
          <a:prstGeom prst="straightConnector1">
            <a:avLst/>
          </a:prstGeom>
          <a:ln>
            <a:solidFill>
              <a:srgbClr val="00B05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8BA1E9-239C-C172-6429-1762C3DFF4BB}"/>
              </a:ext>
            </a:extLst>
          </p:cNvPr>
          <p:cNvSpPr txBox="1"/>
          <p:nvPr/>
        </p:nvSpPr>
        <p:spPr>
          <a:xfrm>
            <a:off x="4484060" y="1772371"/>
            <a:ext cx="1483098" cy="261610"/>
          </a:xfrm>
          <a:prstGeom prst="rect">
            <a:avLst/>
          </a:prstGeom>
          <a:solidFill>
            <a:schemeClr val="bg1"/>
          </a:solidFill>
        </p:spPr>
        <p:txBody>
          <a:bodyPr wrap="none" rtlCol="0">
            <a:spAutoFit/>
          </a:bodyPr>
          <a:lstStyle/>
          <a:p>
            <a:r>
              <a:rPr kumimoji="1" lang="en-US" altLang="ja-JP" sz="1050" dirty="0">
                <a:cs typeface="Times New Roman" panose="02020603050405020304" pitchFamily="18" charset="0"/>
              </a:rPr>
              <a:t>0.1 deg. ~ 2.3E-10 s</a:t>
            </a:r>
            <a:endParaRPr kumimoji="1" lang="ja-JP" altLang="en-US" sz="1050" dirty="0">
              <a:cs typeface="Times New Roman" panose="02020603050405020304" pitchFamily="18" charset="0"/>
            </a:endParaRPr>
          </a:p>
        </p:txBody>
      </p:sp>
      <p:cxnSp>
        <p:nvCxnSpPr>
          <p:cNvPr id="49" name="直線コネクタ 48">
            <a:extLst>
              <a:ext uri="{FF2B5EF4-FFF2-40B4-BE49-F238E27FC236}">
                <a16:creationId xmlns:a16="http://schemas.microsoft.com/office/drawing/2014/main" id="{092C6F02-91E0-AFB6-4E7F-73ED3B84D416}"/>
              </a:ext>
            </a:extLst>
          </p:cNvPr>
          <p:cNvCxnSpPr>
            <a:cxnSpLocks/>
          </p:cNvCxnSpPr>
          <p:nvPr/>
        </p:nvCxnSpPr>
        <p:spPr>
          <a:xfrm>
            <a:off x="4425404" y="1795212"/>
            <a:ext cx="0" cy="208711"/>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DC7D0C94-70DD-3F63-3D6E-92535067A014}"/>
              </a:ext>
            </a:extLst>
          </p:cNvPr>
          <p:cNvSpPr txBox="1"/>
          <p:nvPr/>
        </p:nvSpPr>
        <p:spPr>
          <a:xfrm>
            <a:off x="0" y="1043917"/>
            <a:ext cx="2141933" cy="307777"/>
          </a:xfrm>
          <a:prstGeom prst="rect">
            <a:avLst/>
          </a:prstGeom>
          <a:solidFill>
            <a:schemeClr val="bg1"/>
          </a:solidFill>
          <a:ln>
            <a:solidFill>
              <a:schemeClr val="tx1"/>
            </a:solidFill>
          </a:ln>
        </p:spPr>
        <p:txBody>
          <a:bodyPr wrap="none" rtlCol="0">
            <a:spAutoFit/>
          </a:bodyPr>
          <a:lstStyle/>
          <a:p>
            <a:r>
              <a:rPr lang="en-US" altLang="ja-JP" sz="1400" b="1" dirty="0">
                <a:effectLst>
                  <a:outerShdw blurRad="38100" dist="38100" dir="2700000" algn="tl">
                    <a:srgbClr val="000000">
                      <a:alpha val="43137"/>
                    </a:srgbClr>
                  </a:outerShdw>
                </a:effectLst>
                <a:ea typeface="ＭＳ Ｐゴシック" panose="020B0600070205080204" pitchFamily="50" charset="-128"/>
              </a:rPr>
              <a:t>Phase Drift Correction</a:t>
            </a:r>
            <a:endParaRPr kumimoji="1" lang="ja-JP" altLang="en-US" sz="1400" b="1" dirty="0">
              <a:effectLst>
                <a:outerShdw blurRad="38100" dist="38100" dir="2700000" algn="tl">
                  <a:srgbClr val="000000">
                    <a:alpha val="43137"/>
                  </a:srgbClr>
                </a:outerShdw>
              </a:effectLst>
              <a:ea typeface="ＭＳ Ｐゴシック" panose="020B0600070205080204" pitchFamily="50" charset="-128"/>
            </a:endParaRPr>
          </a:p>
        </p:txBody>
      </p:sp>
      <p:sp>
        <p:nvSpPr>
          <p:cNvPr id="58" name="テキスト ボックス 57">
            <a:extLst>
              <a:ext uri="{FF2B5EF4-FFF2-40B4-BE49-F238E27FC236}">
                <a16:creationId xmlns:a16="http://schemas.microsoft.com/office/drawing/2014/main" id="{EBE55AE7-40B5-EEE4-D285-32E93FEFA301}"/>
              </a:ext>
            </a:extLst>
          </p:cNvPr>
          <p:cNvSpPr txBox="1"/>
          <p:nvPr/>
        </p:nvSpPr>
        <p:spPr>
          <a:xfrm>
            <a:off x="36000" y="5020646"/>
            <a:ext cx="6077146" cy="954107"/>
          </a:xfrm>
          <a:prstGeom prst="rect">
            <a:avLst/>
          </a:prstGeom>
          <a:noFill/>
        </p:spPr>
        <p:txBody>
          <a:bodyPr wrap="square" rtlCol="0">
            <a:spAutoFit/>
          </a:bodyPr>
          <a:lstStyle/>
          <a:p>
            <a:pPr marR="0" lvl="0" algn="l" defTabSz="914400" rtl="0" eaLnBrk="1" fontAlgn="auto" latinLnBrk="0" hangingPunct="1">
              <a:lnSpc>
                <a:spcPct val="100000"/>
              </a:lnSpc>
              <a:spcBef>
                <a:spcPct val="20000"/>
              </a:spcBef>
              <a:spcAft>
                <a:spcPts val="0"/>
              </a:spcAft>
              <a:buClrTx/>
              <a:buSzTx/>
              <a:tabLst/>
              <a:defRPr/>
            </a:pPr>
            <a:r>
              <a:rPr kumimoji="1" lang="en-US" altLang="ja-JP" sz="1400" i="0" u="none" strike="noStrike" kern="1200" cap="none" spc="0" normalizeH="0" baseline="0" noProof="0" dirty="0">
                <a:ln>
                  <a:noFill/>
                </a:ln>
                <a:solidFill>
                  <a:srgbClr val="000000"/>
                </a:solidFill>
                <a:effectLst/>
                <a:uLnTx/>
                <a:uFillTx/>
                <a:cs typeface="Times New Roman" pitchFamily="18" charset="0"/>
              </a:rPr>
              <a:t>The all LLRF systems in the klystron galley environment are assumed to have the same amount of the phase drift, and the phase drift compensations are done when they vary by more than 0.075 deg. (0.1 deg. in figure) from the reference.</a:t>
            </a:r>
          </a:p>
        </p:txBody>
      </p:sp>
      <p:pic>
        <p:nvPicPr>
          <p:cNvPr id="61" name="図 60" descr="抽象 が含まれている画像&#10;&#10;自動的に生成された説明">
            <a:extLst>
              <a:ext uri="{FF2B5EF4-FFF2-40B4-BE49-F238E27FC236}">
                <a16:creationId xmlns:a16="http://schemas.microsoft.com/office/drawing/2014/main" id="{CDDE8932-5D5A-2D3B-678D-7DDE4234AB14}"/>
              </a:ext>
            </a:extLst>
          </p:cNvPr>
          <p:cNvPicPr>
            <a:picLocks noChangeAspect="1"/>
          </p:cNvPicPr>
          <p:nvPr/>
        </p:nvPicPr>
        <p:blipFill rotWithShape="1">
          <a:blip r:embed="rId6">
            <a:extLst>
              <a:ext uri="{28A0092B-C50C-407E-A947-70E740481C1C}">
                <a14:useLocalDpi xmlns:a14="http://schemas.microsoft.com/office/drawing/2010/main" val="0"/>
              </a:ext>
            </a:extLst>
          </a:blip>
          <a:srcRect t="14465" b="366"/>
          <a:stretch/>
        </p:blipFill>
        <p:spPr>
          <a:xfrm>
            <a:off x="6120077" y="1756381"/>
            <a:ext cx="5606866" cy="3581414"/>
          </a:xfrm>
          <a:prstGeom prst="rect">
            <a:avLst/>
          </a:prstGeom>
          <a:ln>
            <a:solidFill>
              <a:schemeClr val="tx1"/>
            </a:solidFill>
          </a:ln>
        </p:spPr>
      </p:pic>
      <p:sp>
        <p:nvSpPr>
          <p:cNvPr id="62" name="テキスト ボックス 61">
            <a:extLst>
              <a:ext uri="{FF2B5EF4-FFF2-40B4-BE49-F238E27FC236}">
                <a16:creationId xmlns:a16="http://schemas.microsoft.com/office/drawing/2014/main" id="{0C153C75-FB6F-CF28-E1FB-6BDA10F8E67E}"/>
              </a:ext>
            </a:extLst>
          </p:cNvPr>
          <p:cNvSpPr txBox="1"/>
          <p:nvPr/>
        </p:nvSpPr>
        <p:spPr>
          <a:xfrm>
            <a:off x="6096000" y="1397560"/>
            <a:ext cx="4684296" cy="276999"/>
          </a:xfrm>
          <a:prstGeom prst="rect">
            <a:avLst/>
          </a:prstGeom>
          <a:noFill/>
          <a:ln>
            <a:solidFill>
              <a:schemeClr val="tx1"/>
            </a:solidFill>
          </a:ln>
        </p:spPr>
        <p:txBody>
          <a:bodyPr wrap="none" rtlCol="0">
            <a:spAutoFit/>
          </a:bodyPr>
          <a:lstStyle/>
          <a:p>
            <a:r>
              <a:rPr kumimoji="1" lang="en-US" altLang="ja-JP" sz="1200" b="1" dirty="0">
                <a:effectLst>
                  <a:outerShdw blurRad="38100" dist="38100" dir="2700000" algn="tl">
                    <a:srgbClr val="000000">
                      <a:alpha val="43137"/>
                    </a:srgbClr>
                  </a:outerShdw>
                </a:effectLst>
                <a:cs typeface="Times New Roman" panose="02020603050405020304" pitchFamily="18" charset="0"/>
              </a:rPr>
              <a:t>2018 (first time long-term measurement) [before correction]</a:t>
            </a:r>
            <a:endParaRPr kumimoji="1" lang="ja-JP" altLang="en-US" sz="1200" b="1" dirty="0">
              <a:effectLst>
                <a:outerShdw blurRad="38100" dist="38100" dir="2700000" algn="tl">
                  <a:srgbClr val="000000">
                    <a:alpha val="43137"/>
                  </a:srgbClr>
                </a:outerShdw>
              </a:effectLst>
              <a:cs typeface="Times New Roman" panose="02020603050405020304" pitchFamily="18" charset="0"/>
            </a:endParaRPr>
          </a:p>
        </p:txBody>
      </p:sp>
      <p:cxnSp>
        <p:nvCxnSpPr>
          <p:cNvPr id="63" name="直線コネクタ 62">
            <a:extLst>
              <a:ext uri="{FF2B5EF4-FFF2-40B4-BE49-F238E27FC236}">
                <a16:creationId xmlns:a16="http://schemas.microsoft.com/office/drawing/2014/main" id="{42044B4A-66F6-78F0-42A4-B4568269C480}"/>
              </a:ext>
            </a:extLst>
          </p:cNvPr>
          <p:cNvCxnSpPr>
            <a:cxnSpLocks/>
          </p:cNvCxnSpPr>
          <p:nvPr/>
        </p:nvCxnSpPr>
        <p:spPr>
          <a:xfrm>
            <a:off x="7060600" y="1897567"/>
            <a:ext cx="0" cy="1320522"/>
          </a:xfrm>
          <a:prstGeom prst="line">
            <a:avLst/>
          </a:prstGeom>
          <a:ln>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202E06AE-E2C2-C20B-681F-AEBFC48490DC}"/>
              </a:ext>
            </a:extLst>
          </p:cNvPr>
          <p:cNvSpPr txBox="1"/>
          <p:nvPr/>
        </p:nvSpPr>
        <p:spPr>
          <a:xfrm>
            <a:off x="6516220" y="2042061"/>
            <a:ext cx="1208985" cy="307777"/>
          </a:xfrm>
          <a:prstGeom prst="rect">
            <a:avLst/>
          </a:prstGeom>
          <a:solidFill>
            <a:schemeClr val="bg1"/>
          </a:solidFill>
          <a:ln>
            <a:solidFill>
              <a:srgbClr val="FF0000"/>
            </a:solidFill>
          </a:ln>
        </p:spPr>
        <p:txBody>
          <a:bodyPr wrap="none" rtlCol="0">
            <a:spAutoFit/>
          </a:bodyPr>
          <a:lstStyle/>
          <a:p>
            <a:r>
              <a:rPr kumimoji="1" lang="en-US" altLang="ja-JP" sz="1400" dirty="0" err="1">
                <a:latin typeface="Symbol" panose="05050102010706020507" pitchFamily="18" charset="2"/>
                <a:cs typeface="Times New Roman" panose="02020603050405020304" pitchFamily="18" charset="0"/>
              </a:rPr>
              <a:t>D</a:t>
            </a:r>
            <a:r>
              <a:rPr kumimoji="1" lang="en-US" altLang="ja-JP" sz="1400" dirty="0" err="1">
                <a:cs typeface="Times New Roman" panose="02020603050405020304" pitchFamily="18" charset="0"/>
              </a:rPr>
              <a:t>p</a:t>
            </a:r>
            <a:r>
              <a:rPr kumimoji="1" lang="en-US" altLang="ja-JP" sz="1400" dirty="0">
                <a:cs typeface="Times New Roman" panose="02020603050405020304" pitchFamily="18" charset="0"/>
              </a:rPr>
              <a:t>/p=0.07%</a:t>
            </a:r>
            <a:endParaRPr kumimoji="1" lang="ja-JP" altLang="en-US" sz="1400" dirty="0">
              <a:cs typeface="Times New Roman" panose="02020603050405020304" pitchFamily="18" charset="0"/>
            </a:endParaRPr>
          </a:p>
        </p:txBody>
      </p:sp>
      <p:sp>
        <p:nvSpPr>
          <p:cNvPr id="97" name="テキスト ボックス 96">
            <a:extLst>
              <a:ext uri="{FF2B5EF4-FFF2-40B4-BE49-F238E27FC236}">
                <a16:creationId xmlns:a16="http://schemas.microsoft.com/office/drawing/2014/main" id="{EF7E7136-1CE9-E0AB-8364-1375A22F9F7F}"/>
              </a:ext>
            </a:extLst>
          </p:cNvPr>
          <p:cNvSpPr txBox="1"/>
          <p:nvPr/>
        </p:nvSpPr>
        <p:spPr>
          <a:xfrm>
            <a:off x="36000" y="6156143"/>
            <a:ext cx="6077146" cy="523220"/>
          </a:xfrm>
          <a:prstGeom prst="rect">
            <a:avLst/>
          </a:prstGeom>
          <a:noFill/>
        </p:spPr>
        <p:txBody>
          <a:bodyPr wrap="square" rtlCol="0">
            <a:spAutoFit/>
          </a:bodyPr>
          <a:lstStyle/>
          <a:p>
            <a:pPr marR="0" lvl="0" algn="l" defTabSz="914400" rtl="0" eaLnBrk="1" fontAlgn="auto" latinLnBrk="0" hangingPunct="1">
              <a:lnSpc>
                <a:spcPct val="100000"/>
              </a:lnSpc>
              <a:spcBef>
                <a:spcPct val="20000"/>
              </a:spcBef>
              <a:spcAft>
                <a:spcPts val="0"/>
              </a:spcAft>
              <a:buClrTx/>
              <a:buSzTx/>
              <a:tabLst/>
              <a:defRPr/>
            </a:pPr>
            <a:r>
              <a:rPr kumimoji="1" lang="en-US" altLang="ja-JP" sz="1400" i="0" u="none" strike="noStrike" kern="1200" cap="none" spc="0" normalizeH="0" baseline="0" noProof="0" dirty="0">
                <a:ln>
                  <a:noFill/>
                </a:ln>
                <a:solidFill>
                  <a:srgbClr val="000000"/>
                </a:solidFill>
                <a:effectLst/>
                <a:uLnTx/>
                <a:uFillTx/>
                <a:cs typeface="Times New Roman" pitchFamily="18" charset="0"/>
              </a:rPr>
              <a:t>As the results of the phase drift compensation, </a:t>
            </a:r>
            <a:r>
              <a:rPr kumimoji="1" lang="en-US" altLang="ja-JP" sz="1400" b="1" i="0" u="none" strike="noStrike" kern="1200" cap="none" spc="0" normalizeH="0" baseline="0" noProof="0" dirty="0">
                <a:ln>
                  <a:noFill/>
                </a:ln>
                <a:solidFill>
                  <a:srgbClr val="FF0000"/>
                </a:solidFill>
                <a:effectLst/>
                <a:uLnTx/>
                <a:uFillTx/>
                <a:cs typeface="Times New Roman" pitchFamily="18" charset="0"/>
              </a:rPr>
              <a:t>the stability of the output momentum has improved enormously</a:t>
            </a:r>
            <a:r>
              <a:rPr kumimoji="1" lang="en-US" altLang="ja-JP" sz="1400" i="0" u="none" strike="noStrike" kern="1200" cap="none" spc="0" normalizeH="0" baseline="0" noProof="0" dirty="0">
                <a:ln>
                  <a:noFill/>
                </a:ln>
                <a:solidFill>
                  <a:srgbClr val="000000"/>
                </a:solidFill>
                <a:effectLst/>
                <a:uLnTx/>
                <a:uFillTx/>
                <a:cs typeface="Times New Roman" pitchFamily="18" charset="0"/>
              </a:rPr>
              <a:t>.</a:t>
            </a:r>
          </a:p>
        </p:txBody>
      </p:sp>
      <p:sp>
        <p:nvSpPr>
          <p:cNvPr id="98" name="テキスト ボックス 97">
            <a:extLst>
              <a:ext uri="{FF2B5EF4-FFF2-40B4-BE49-F238E27FC236}">
                <a16:creationId xmlns:a16="http://schemas.microsoft.com/office/drawing/2014/main" id="{7F83EFB2-43F9-0764-AA1E-1A061A404BF6}"/>
              </a:ext>
            </a:extLst>
          </p:cNvPr>
          <p:cNvSpPr txBox="1"/>
          <p:nvPr/>
        </p:nvSpPr>
        <p:spPr>
          <a:xfrm>
            <a:off x="6096000" y="1043917"/>
            <a:ext cx="3722494" cy="307777"/>
          </a:xfrm>
          <a:prstGeom prst="rect">
            <a:avLst/>
          </a:prstGeom>
          <a:solidFill>
            <a:schemeClr val="bg1"/>
          </a:solidFill>
          <a:ln>
            <a:solidFill>
              <a:schemeClr val="tx1"/>
            </a:solidFill>
          </a:ln>
        </p:spPr>
        <p:txBody>
          <a:bodyPr wrap="none" rtlCol="0">
            <a:spAutoFit/>
          </a:bodyPr>
          <a:lstStyle/>
          <a:p>
            <a:r>
              <a:rPr lang="en-US" altLang="ja-JP" sz="1400" b="1" dirty="0">
                <a:effectLst>
                  <a:outerShdw blurRad="38100" dist="38100" dir="2700000" algn="tl">
                    <a:srgbClr val="000000">
                      <a:alpha val="43137"/>
                    </a:srgbClr>
                  </a:outerShdw>
                </a:effectLst>
                <a:ea typeface="ＭＳ Ｐゴシック" panose="020B0600070205080204" pitchFamily="50" charset="-128"/>
              </a:rPr>
              <a:t>Long term stability of output momentum</a:t>
            </a:r>
            <a:endParaRPr kumimoji="1" lang="ja-JP" altLang="en-US" sz="1400" b="1" dirty="0">
              <a:effectLst>
                <a:outerShdw blurRad="38100" dist="38100" dir="2700000" algn="tl">
                  <a:srgbClr val="000000">
                    <a:alpha val="43137"/>
                  </a:srgbClr>
                </a:outerShdw>
              </a:effectLst>
              <a:ea typeface="ＭＳ Ｐゴシック" panose="020B0600070205080204" pitchFamily="50" charset="-128"/>
            </a:endParaRPr>
          </a:p>
        </p:txBody>
      </p:sp>
      <p:sp>
        <p:nvSpPr>
          <p:cNvPr id="100" name="テキスト ボックス 99">
            <a:extLst>
              <a:ext uri="{FF2B5EF4-FFF2-40B4-BE49-F238E27FC236}">
                <a16:creationId xmlns:a16="http://schemas.microsoft.com/office/drawing/2014/main" id="{76D95D4E-504D-DAC1-EB7B-746AE31ECB75}"/>
              </a:ext>
            </a:extLst>
          </p:cNvPr>
          <p:cNvSpPr txBox="1"/>
          <p:nvPr/>
        </p:nvSpPr>
        <p:spPr>
          <a:xfrm>
            <a:off x="7487811" y="4687630"/>
            <a:ext cx="744114" cy="261610"/>
          </a:xfrm>
          <a:prstGeom prst="rect">
            <a:avLst/>
          </a:prstGeom>
          <a:solidFill>
            <a:schemeClr val="bg1"/>
          </a:solidFill>
          <a:ln>
            <a:solidFill>
              <a:srgbClr val="FF0000"/>
            </a:solidFill>
          </a:ln>
        </p:spPr>
        <p:txBody>
          <a:bodyPr wrap="none" rtlCol="0">
            <a:spAutoFit/>
          </a:bodyPr>
          <a:lstStyle/>
          <a:p>
            <a:r>
              <a:rPr kumimoji="1" lang="en-US" altLang="ja-JP" sz="1100" dirty="0"/>
              <a:t>humidity</a:t>
            </a:r>
            <a:endParaRPr kumimoji="1" lang="ja-JP" altLang="en-US" sz="1100" dirty="0"/>
          </a:p>
        </p:txBody>
      </p:sp>
      <p:cxnSp>
        <p:nvCxnSpPr>
          <p:cNvPr id="102" name="直線コネクタ 101">
            <a:extLst>
              <a:ext uri="{FF2B5EF4-FFF2-40B4-BE49-F238E27FC236}">
                <a16:creationId xmlns:a16="http://schemas.microsoft.com/office/drawing/2014/main" id="{CEAE5973-7542-A182-FE6F-BC3FDB217DB4}"/>
              </a:ext>
            </a:extLst>
          </p:cNvPr>
          <p:cNvCxnSpPr>
            <a:cxnSpLocks/>
            <a:stCxn id="100" idx="0"/>
            <a:endCxn id="113" idx="4"/>
          </p:cNvCxnSpPr>
          <p:nvPr/>
        </p:nvCxnSpPr>
        <p:spPr>
          <a:xfrm flipV="1">
            <a:off x="7859868" y="4448974"/>
            <a:ext cx="0" cy="2386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8CC9FDCE-C400-0B8D-464F-BC1A108EDB43}"/>
              </a:ext>
            </a:extLst>
          </p:cNvPr>
          <p:cNvSpPr txBox="1"/>
          <p:nvPr/>
        </p:nvSpPr>
        <p:spPr>
          <a:xfrm>
            <a:off x="9030700" y="4518353"/>
            <a:ext cx="987771" cy="430887"/>
          </a:xfrm>
          <a:prstGeom prst="rect">
            <a:avLst/>
          </a:prstGeom>
          <a:solidFill>
            <a:schemeClr val="bg1"/>
          </a:solidFill>
          <a:ln>
            <a:solidFill>
              <a:srgbClr val="006ABF"/>
            </a:solidFill>
          </a:ln>
        </p:spPr>
        <p:txBody>
          <a:bodyPr wrap="none" rtlCol="0">
            <a:spAutoFit/>
          </a:bodyPr>
          <a:lstStyle/>
          <a:p>
            <a:r>
              <a:rPr lang="en-US" altLang="ja-JP" sz="1100" dirty="0"/>
              <a:t>a</a:t>
            </a:r>
            <a:r>
              <a:rPr kumimoji="1" lang="en-US" altLang="ja-JP" sz="1100" dirty="0"/>
              <a:t>tmospheric</a:t>
            </a:r>
          </a:p>
          <a:p>
            <a:r>
              <a:rPr kumimoji="1" lang="en-US" altLang="ja-JP" sz="1100" dirty="0"/>
              <a:t>pressure</a:t>
            </a:r>
            <a:endParaRPr kumimoji="1" lang="ja-JP" altLang="en-US" sz="1100" dirty="0"/>
          </a:p>
        </p:txBody>
      </p:sp>
      <p:cxnSp>
        <p:nvCxnSpPr>
          <p:cNvPr id="110" name="直線コネクタ 109">
            <a:extLst>
              <a:ext uri="{FF2B5EF4-FFF2-40B4-BE49-F238E27FC236}">
                <a16:creationId xmlns:a16="http://schemas.microsoft.com/office/drawing/2014/main" id="{33B41466-9598-08A3-9BAA-7645AC5DF952}"/>
              </a:ext>
            </a:extLst>
          </p:cNvPr>
          <p:cNvCxnSpPr>
            <a:cxnSpLocks/>
            <a:stCxn id="109" idx="0"/>
            <a:endCxn id="124" idx="4"/>
          </p:cNvCxnSpPr>
          <p:nvPr/>
        </p:nvCxnSpPr>
        <p:spPr>
          <a:xfrm flipH="1" flipV="1">
            <a:off x="9524585" y="4202851"/>
            <a:ext cx="1" cy="315502"/>
          </a:xfrm>
          <a:prstGeom prst="line">
            <a:avLst/>
          </a:prstGeom>
          <a:ln>
            <a:solidFill>
              <a:srgbClr val="006ABF"/>
            </a:solidFill>
          </a:ln>
        </p:spPr>
        <p:style>
          <a:lnRef idx="1">
            <a:schemeClr val="accent1"/>
          </a:lnRef>
          <a:fillRef idx="0">
            <a:schemeClr val="accent1"/>
          </a:fillRef>
          <a:effectRef idx="0">
            <a:schemeClr val="accent1"/>
          </a:effectRef>
          <a:fontRef idx="minor">
            <a:schemeClr val="tx1"/>
          </a:fontRef>
        </p:style>
      </p:cxnSp>
      <p:sp>
        <p:nvSpPr>
          <p:cNvPr id="113" name="楕円 112">
            <a:extLst>
              <a:ext uri="{FF2B5EF4-FFF2-40B4-BE49-F238E27FC236}">
                <a16:creationId xmlns:a16="http://schemas.microsoft.com/office/drawing/2014/main" id="{54F12014-F12F-9627-C5E4-32DD7B327FBF}"/>
              </a:ext>
            </a:extLst>
          </p:cNvPr>
          <p:cNvSpPr/>
          <p:nvPr/>
        </p:nvSpPr>
        <p:spPr>
          <a:xfrm>
            <a:off x="7823868" y="4376974"/>
            <a:ext cx="72000" cy="720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楕円 123">
            <a:extLst>
              <a:ext uri="{FF2B5EF4-FFF2-40B4-BE49-F238E27FC236}">
                <a16:creationId xmlns:a16="http://schemas.microsoft.com/office/drawing/2014/main" id="{EFD05A40-B411-CFFA-DF71-EEB737CF346A}"/>
              </a:ext>
            </a:extLst>
          </p:cNvPr>
          <p:cNvSpPr/>
          <p:nvPr/>
        </p:nvSpPr>
        <p:spPr>
          <a:xfrm>
            <a:off x="9488585" y="4130851"/>
            <a:ext cx="72000" cy="72000"/>
          </a:xfrm>
          <a:prstGeom prst="ellipse">
            <a:avLst/>
          </a:prstGeom>
          <a:solidFill>
            <a:srgbClr val="006A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テキスト ボックス 129">
            <a:extLst>
              <a:ext uri="{FF2B5EF4-FFF2-40B4-BE49-F238E27FC236}">
                <a16:creationId xmlns:a16="http://schemas.microsoft.com/office/drawing/2014/main" id="{6C1B1326-934B-5C66-DA95-9B9DDA3B0781}"/>
              </a:ext>
            </a:extLst>
          </p:cNvPr>
          <p:cNvSpPr txBox="1"/>
          <p:nvPr/>
        </p:nvSpPr>
        <p:spPr>
          <a:xfrm>
            <a:off x="8792618" y="1986770"/>
            <a:ext cx="1396536" cy="261610"/>
          </a:xfrm>
          <a:prstGeom prst="rect">
            <a:avLst/>
          </a:prstGeom>
          <a:solidFill>
            <a:schemeClr val="bg1"/>
          </a:solidFill>
          <a:ln>
            <a:solidFill>
              <a:srgbClr val="FF0000"/>
            </a:solidFill>
          </a:ln>
        </p:spPr>
        <p:txBody>
          <a:bodyPr wrap="none" rtlCol="0">
            <a:spAutoFit/>
          </a:bodyPr>
          <a:lstStyle/>
          <a:p>
            <a:r>
              <a:rPr kumimoji="1" lang="en-US" altLang="ja-JP" sz="1100" dirty="0"/>
              <a:t>center momentum</a:t>
            </a:r>
            <a:endParaRPr kumimoji="1" lang="ja-JP" altLang="en-US" sz="1100" dirty="0"/>
          </a:p>
        </p:txBody>
      </p:sp>
      <p:cxnSp>
        <p:nvCxnSpPr>
          <p:cNvPr id="131" name="直線コネクタ 130">
            <a:extLst>
              <a:ext uri="{FF2B5EF4-FFF2-40B4-BE49-F238E27FC236}">
                <a16:creationId xmlns:a16="http://schemas.microsoft.com/office/drawing/2014/main" id="{32A9F7AD-A224-B969-631B-12E4BC16544B}"/>
              </a:ext>
            </a:extLst>
          </p:cNvPr>
          <p:cNvCxnSpPr>
            <a:cxnSpLocks/>
            <a:endCxn id="132" idx="0"/>
          </p:cNvCxnSpPr>
          <p:nvPr/>
        </p:nvCxnSpPr>
        <p:spPr>
          <a:xfrm>
            <a:off x="8935657" y="2248380"/>
            <a:ext cx="0" cy="2355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2" name="楕円 131">
            <a:extLst>
              <a:ext uri="{FF2B5EF4-FFF2-40B4-BE49-F238E27FC236}">
                <a16:creationId xmlns:a16="http://schemas.microsoft.com/office/drawing/2014/main" id="{34D1B9C7-FC48-D63B-0730-5BA8F3089A8B}"/>
              </a:ext>
            </a:extLst>
          </p:cNvPr>
          <p:cNvSpPr/>
          <p:nvPr/>
        </p:nvSpPr>
        <p:spPr>
          <a:xfrm>
            <a:off x="8899657" y="2483941"/>
            <a:ext cx="72000" cy="720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8" name="グループ化 137">
            <a:extLst>
              <a:ext uri="{FF2B5EF4-FFF2-40B4-BE49-F238E27FC236}">
                <a16:creationId xmlns:a16="http://schemas.microsoft.com/office/drawing/2014/main" id="{A0475D16-7326-EE41-9CEC-6B3EB984B661}"/>
              </a:ext>
            </a:extLst>
          </p:cNvPr>
          <p:cNvGrpSpPr/>
          <p:nvPr/>
        </p:nvGrpSpPr>
        <p:grpSpPr>
          <a:xfrm>
            <a:off x="6096000" y="3633622"/>
            <a:ext cx="5878268" cy="3224378"/>
            <a:chOff x="6096000" y="3633622"/>
            <a:chExt cx="5878268" cy="3224378"/>
          </a:xfrm>
          <a:solidFill>
            <a:schemeClr val="bg1"/>
          </a:solidFill>
        </p:grpSpPr>
        <p:pic>
          <p:nvPicPr>
            <p:cNvPr id="139" name="図 138" descr="グラフ, 折れ線グラフ&#10;&#10;自動的に生成された説明">
              <a:extLst>
                <a:ext uri="{FF2B5EF4-FFF2-40B4-BE49-F238E27FC236}">
                  <a16:creationId xmlns:a16="http://schemas.microsoft.com/office/drawing/2014/main" id="{0147FB01-BF81-D445-1A49-84AB610913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3633622"/>
              <a:ext cx="5159005" cy="3224378"/>
            </a:xfrm>
            <a:prstGeom prst="rect">
              <a:avLst/>
            </a:prstGeom>
            <a:grpFill/>
          </p:spPr>
        </p:pic>
        <p:cxnSp>
          <p:nvCxnSpPr>
            <p:cNvPr id="140" name="直線コネクタ 139">
              <a:extLst>
                <a:ext uri="{FF2B5EF4-FFF2-40B4-BE49-F238E27FC236}">
                  <a16:creationId xmlns:a16="http://schemas.microsoft.com/office/drawing/2014/main" id="{6660C2ED-892A-D84A-EAE2-DCB668BFA4BF}"/>
                </a:ext>
              </a:extLst>
            </p:cNvPr>
            <p:cNvCxnSpPr>
              <a:cxnSpLocks/>
            </p:cNvCxnSpPr>
            <p:nvPr/>
          </p:nvCxnSpPr>
          <p:spPr>
            <a:xfrm>
              <a:off x="7907886" y="3800743"/>
              <a:ext cx="0" cy="2592000"/>
            </a:xfrm>
            <a:prstGeom prst="line">
              <a:avLst/>
            </a:prstGeom>
            <a:grpFill/>
            <a:ln>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C8D8CDA2-A068-1C11-E659-B6408CE65CFD}"/>
                </a:ext>
              </a:extLst>
            </p:cNvPr>
            <p:cNvCxnSpPr>
              <a:cxnSpLocks/>
            </p:cNvCxnSpPr>
            <p:nvPr/>
          </p:nvCxnSpPr>
          <p:spPr>
            <a:xfrm>
              <a:off x="6430984" y="6246597"/>
              <a:ext cx="4781823" cy="0"/>
            </a:xfrm>
            <a:prstGeom prst="line">
              <a:avLst/>
            </a:prstGeom>
            <a:grpFill/>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2" name="テキスト ボックス 141">
              <a:extLst>
                <a:ext uri="{FF2B5EF4-FFF2-40B4-BE49-F238E27FC236}">
                  <a16:creationId xmlns:a16="http://schemas.microsoft.com/office/drawing/2014/main" id="{6CA7B346-EF18-2037-FB51-E0F5593A2854}"/>
                </a:ext>
              </a:extLst>
            </p:cNvPr>
            <p:cNvSpPr txBox="1"/>
            <p:nvPr/>
          </p:nvSpPr>
          <p:spPr>
            <a:xfrm>
              <a:off x="6096000" y="3646854"/>
              <a:ext cx="1756528" cy="276999"/>
            </a:xfrm>
            <a:prstGeom prst="rect">
              <a:avLst/>
            </a:prstGeom>
            <a:grpFill/>
            <a:ln>
              <a:solidFill>
                <a:schemeClr val="tx1"/>
              </a:solidFill>
            </a:ln>
          </p:spPr>
          <p:txBody>
            <a:bodyPr wrap="square" rtlCol="0">
              <a:spAutoFit/>
            </a:bodyPr>
            <a:lstStyle/>
            <a:p>
              <a:r>
                <a:rPr kumimoji="1" lang="en-US" altLang="ja-JP" sz="1200" b="1" dirty="0">
                  <a:effectLst>
                    <a:outerShdw blurRad="38100" dist="38100" dir="2700000" algn="tl">
                      <a:srgbClr val="000000">
                        <a:alpha val="43137"/>
                      </a:srgbClr>
                    </a:outerShdw>
                  </a:effectLst>
                  <a:cs typeface="Times New Roman" panose="02020603050405020304" pitchFamily="18" charset="0"/>
                </a:rPr>
                <a:t>2023/02/01-03/01</a:t>
              </a:r>
              <a:endParaRPr kumimoji="1" lang="ja-JP" altLang="en-US" sz="1200" b="1" dirty="0">
                <a:effectLst>
                  <a:outerShdw blurRad="38100" dist="38100" dir="2700000" algn="tl">
                    <a:srgbClr val="000000">
                      <a:alpha val="43137"/>
                    </a:srgbClr>
                  </a:outerShdw>
                </a:effectLst>
                <a:cs typeface="Times New Roman" panose="02020603050405020304" pitchFamily="18" charset="0"/>
              </a:endParaRPr>
            </a:p>
          </p:txBody>
        </p:sp>
        <p:sp>
          <p:nvSpPr>
            <p:cNvPr id="143" name="テキスト ボックス 142">
              <a:extLst>
                <a:ext uri="{FF2B5EF4-FFF2-40B4-BE49-F238E27FC236}">
                  <a16:creationId xmlns:a16="http://schemas.microsoft.com/office/drawing/2014/main" id="{DA0C6709-7486-3382-FEE8-656457F91F4C}"/>
                </a:ext>
              </a:extLst>
            </p:cNvPr>
            <p:cNvSpPr txBox="1"/>
            <p:nvPr/>
          </p:nvSpPr>
          <p:spPr>
            <a:xfrm>
              <a:off x="7738104" y="6106317"/>
              <a:ext cx="2167581" cy="276999"/>
            </a:xfrm>
            <a:prstGeom prst="rect">
              <a:avLst/>
            </a:prstGeom>
            <a:grpFill/>
            <a:ln>
              <a:solidFill>
                <a:schemeClr val="tx1"/>
              </a:solidFill>
            </a:ln>
          </p:spPr>
          <p:txBody>
            <a:bodyPr wrap="square" rtlCol="0">
              <a:spAutoFit/>
            </a:bodyPr>
            <a:lstStyle/>
            <a:p>
              <a:pPr algn="ctr"/>
              <a:r>
                <a:rPr kumimoji="1" lang="en-US" altLang="ja-JP" sz="1200" dirty="0">
                  <a:cs typeface="Times New Roman" panose="02020603050405020304" pitchFamily="18" charset="0"/>
                </a:rPr>
                <a:t>2023/02/01~2023/03/01</a:t>
              </a:r>
              <a:endParaRPr kumimoji="1" lang="ja-JP" altLang="en-US" sz="1200" dirty="0">
                <a:cs typeface="Times New Roman" panose="02020603050405020304" pitchFamily="18" charset="0"/>
              </a:endParaRPr>
            </a:p>
          </p:txBody>
        </p:sp>
        <p:sp>
          <p:nvSpPr>
            <p:cNvPr id="144" name="テキスト ボックス 143">
              <a:extLst>
                <a:ext uri="{FF2B5EF4-FFF2-40B4-BE49-F238E27FC236}">
                  <a16:creationId xmlns:a16="http://schemas.microsoft.com/office/drawing/2014/main" id="{D28CE0F0-C589-BF18-9783-276CD03BBB79}"/>
                </a:ext>
              </a:extLst>
            </p:cNvPr>
            <p:cNvSpPr txBox="1"/>
            <p:nvPr/>
          </p:nvSpPr>
          <p:spPr>
            <a:xfrm>
              <a:off x="8021673" y="3967336"/>
              <a:ext cx="2569774" cy="276999"/>
            </a:xfrm>
            <a:prstGeom prst="rect">
              <a:avLst/>
            </a:prstGeom>
            <a:grpFill/>
            <a:ln>
              <a:solidFill>
                <a:schemeClr val="tx1"/>
              </a:solidFill>
            </a:ln>
          </p:spPr>
          <p:txBody>
            <a:bodyPr wrap="square" rtlCol="0">
              <a:spAutoFit/>
            </a:bodyPr>
            <a:lstStyle/>
            <a:p>
              <a:pPr algn="ctr"/>
              <a:r>
                <a:rPr kumimoji="1" lang="en-US" altLang="ja-JP" sz="1200" dirty="0">
                  <a:cs typeface="Times New Roman" panose="02020603050405020304" pitchFamily="18" charset="0"/>
                </a:rPr>
                <a:t>momentum correction was done</a:t>
              </a:r>
              <a:endParaRPr kumimoji="1" lang="ja-JP" altLang="en-US" sz="1200" dirty="0">
                <a:cs typeface="Times New Roman" panose="02020603050405020304" pitchFamily="18" charset="0"/>
              </a:endParaRPr>
            </a:p>
          </p:txBody>
        </p:sp>
        <p:cxnSp>
          <p:nvCxnSpPr>
            <p:cNvPr id="145" name="直線コネクタ 144">
              <a:extLst>
                <a:ext uri="{FF2B5EF4-FFF2-40B4-BE49-F238E27FC236}">
                  <a16:creationId xmlns:a16="http://schemas.microsoft.com/office/drawing/2014/main" id="{5F8176B1-D1D1-F4B0-6238-7D7BA89324A6}"/>
                </a:ext>
              </a:extLst>
            </p:cNvPr>
            <p:cNvCxnSpPr>
              <a:cxnSpLocks/>
              <a:stCxn id="144" idx="2"/>
            </p:cNvCxnSpPr>
            <p:nvPr/>
          </p:nvCxnSpPr>
          <p:spPr>
            <a:xfrm flipH="1">
              <a:off x="9228841" y="4244335"/>
              <a:ext cx="77719" cy="776311"/>
            </a:xfrm>
            <a:prstGeom prst="line">
              <a:avLst/>
            </a:prstGeom>
            <a:grpFill/>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6" name="直線コネクタ 145">
              <a:extLst>
                <a:ext uri="{FF2B5EF4-FFF2-40B4-BE49-F238E27FC236}">
                  <a16:creationId xmlns:a16="http://schemas.microsoft.com/office/drawing/2014/main" id="{DF608E19-DEB9-8AE9-C8CE-D3661FBB49A4}"/>
                </a:ext>
              </a:extLst>
            </p:cNvPr>
            <p:cNvCxnSpPr>
              <a:cxnSpLocks/>
              <a:stCxn id="144" idx="2"/>
            </p:cNvCxnSpPr>
            <p:nvPr/>
          </p:nvCxnSpPr>
          <p:spPr>
            <a:xfrm flipH="1">
              <a:off x="6720392" y="4244335"/>
              <a:ext cx="2586168" cy="801139"/>
            </a:xfrm>
            <a:prstGeom prst="line">
              <a:avLst/>
            </a:prstGeom>
            <a:grpFill/>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7" name="テキスト ボックス 146">
              <a:extLst>
                <a:ext uri="{FF2B5EF4-FFF2-40B4-BE49-F238E27FC236}">
                  <a16:creationId xmlns:a16="http://schemas.microsoft.com/office/drawing/2014/main" id="{A387C7DC-C2D1-930A-44C3-137E5304BC16}"/>
                </a:ext>
              </a:extLst>
            </p:cNvPr>
            <p:cNvSpPr txBox="1"/>
            <p:nvPr/>
          </p:nvSpPr>
          <p:spPr>
            <a:xfrm>
              <a:off x="6764433" y="4129159"/>
              <a:ext cx="1208985" cy="307777"/>
            </a:xfrm>
            <a:prstGeom prst="rect">
              <a:avLst/>
            </a:prstGeom>
            <a:grpFill/>
            <a:ln>
              <a:solidFill>
                <a:srgbClr val="FF0000"/>
              </a:solidFill>
            </a:ln>
          </p:spPr>
          <p:txBody>
            <a:bodyPr wrap="none" rtlCol="0">
              <a:spAutoFit/>
            </a:bodyPr>
            <a:lstStyle/>
            <a:p>
              <a:r>
                <a:rPr kumimoji="1" lang="en-US" altLang="ja-JP" sz="1400" dirty="0" err="1">
                  <a:latin typeface="Symbol" panose="05050102010706020507" pitchFamily="18" charset="2"/>
                  <a:cs typeface="Times New Roman" panose="02020603050405020304" pitchFamily="18" charset="0"/>
                </a:rPr>
                <a:t>D</a:t>
              </a:r>
              <a:r>
                <a:rPr kumimoji="1" lang="en-US" altLang="ja-JP" sz="1400" dirty="0" err="1">
                  <a:cs typeface="Times New Roman" panose="02020603050405020304" pitchFamily="18" charset="0"/>
                </a:rPr>
                <a:t>p</a:t>
              </a:r>
              <a:r>
                <a:rPr kumimoji="1" lang="en-US" altLang="ja-JP" sz="1400" dirty="0">
                  <a:cs typeface="Times New Roman" panose="02020603050405020304" pitchFamily="18" charset="0"/>
                </a:rPr>
                <a:t>/p=0.07%</a:t>
              </a:r>
              <a:endParaRPr kumimoji="1" lang="ja-JP" altLang="en-US" sz="1400" dirty="0">
                <a:cs typeface="Times New Roman" panose="02020603050405020304" pitchFamily="18" charset="0"/>
              </a:endParaRPr>
            </a:p>
          </p:txBody>
        </p:sp>
        <p:sp>
          <p:nvSpPr>
            <p:cNvPr id="148" name="テキスト ボックス 147">
              <a:extLst>
                <a:ext uri="{FF2B5EF4-FFF2-40B4-BE49-F238E27FC236}">
                  <a16:creationId xmlns:a16="http://schemas.microsoft.com/office/drawing/2014/main" id="{1BB819F0-84D7-2AED-F44B-B79A2A822A1D}"/>
                </a:ext>
              </a:extLst>
            </p:cNvPr>
            <p:cNvSpPr txBox="1"/>
            <p:nvPr/>
          </p:nvSpPr>
          <p:spPr>
            <a:xfrm>
              <a:off x="9905685" y="4284269"/>
              <a:ext cx="2068583" cy="738664"/>
            </a:xfrm>
            <a:prstGeom prst="rect">
              <a:avLst/>
            </a:prstGeom>
            <a:grpFill/>
            <a:ln>
              <a:solidFill>
                <a:schemeClr val="tx1"/>
              </a:solidFill>
            </a:ln>
          </p:spPr>
          <p:txBody>
            <a:bodyPr wrap="square" rtlCol="0">
              <a:spAutoFit/>
            </a:bodyPr>
            <a:lstStyle/>
            <a:p>
              <a:r>
                <a:rPr kumimoji="1" lang="en-US" altLang="ja-JP" sz="1050" dirty="0">
                  <a:cs typeface="Times New Roman" panose="02020603050405020304" pitchFamily="18" charset="0"/>
                </a:rPr>
                <a:t>The output momentum correction </a:t>
              </a:r>
              <a:r>
                <a:rPr lang="en-US" altLang="ja-JP" sz="1050" dirty="0">
                  <a:cs typeface="Times New Roman" panose="02020603050405020304" pitchFamily="18" charset="0"/>
                </a:rPr>
                <a:t>is carried out about 1 or 2 times per month. (the program is always on work.)</a:t>
              </a:r>
              <a:endParaRPr kumimoji="1" lang="ja-JP" altLang="en-US" sz="1050" dirty="0">
                <a:cs typeface="Times New Roman" panose="02020603050405020304" pitchFamily="18" charset="0"/>
              </a:endParaRPr>
            </a:p>
          </p:txBody>
        </p:sp>
      </p:grpSp>
    </p:spTree>
    <p:extLst>
      <p:ext uri="{BB962C8B-B14F-4D97-AF65-F5344CB8AC3E}">
        <p14:creationId xmlns:p14="http://schemas.microsoft.com/office/powerpoint/2010/main" val="384314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78CCA94-02FD-E24F-61D7-91BC5316A11E}"/>
              </a:ext>
            </a:extLst>
          </p:cNvPr>
          <p:cNvSpPr>
            <a:spLocks noChangeArrowheads="1"/>
          </p:cNvSpPr>
          <p:nvPr/>
        </p:nvSpPr>
        <p:spPr bwMode="auto">
          <a:xfrm>
            <a:off x="846000" y="795460"/>
            <a:ext cx="10512000" cy="72000"/>
          </a:xfrm>
          <a:prstGeom prst="rect">
            <a:avLst/>
          </a:prstGeom>
          <a:gradFill rotWithShape="1">
            <a:gsLst>
              <a:gs pos="35000">
                <a:srgbClr val="0000FF"/>
              </a:gs>
              <a:gs pos="0">
                <a:srgbClr val="0000FF"/>
              </a:gs>
              <a:gs pos="100000">
                <a:schemeClr val="bg1"/>
              </a:gs>
            </a:gsLst>
            <a:lin ang="0" scaled="1"/>
          </a:gradFill>
          <a:ln>
            <a:noFill/>
          </a:ln>
          <a:effectLst/>
        </p:spPr>
        <p:txBody>
          <a:bodyPr wrap="none" anchor="ctr"/>
          <a:lstStyle/>
          <a:p>
            <a:endParaRPr lang="ja-JP" altLang="en-US" sz="1463" dirty="0"/>
          </a:p>
        </p:txBody>
      </p:sp>
      <p:sp>
        <p:nvSpPr>
          <p:cNvPr id="5" name="タイトル 1">
            <a:extLst>
              <a:ext uri="{FF2B5EF4-FFF2-40B4-BE49-F238E27FC236}">
                <a16:creationId xmlns:a16="http://schemas.microsoft.com/office/drawing/2014/main" id="{60BD394D-B53D-7A7E-E6E2-44A36BD46CCE}"/>
              </a:ext>
            </a:extLst>
          </p:cNvPr>
          <p:cNvSpPr txBox="1">
            <a:spLocks/>
          </p:cNvSpPr>
          <p:nvPr/>
        </p:nvSpPr>
        <p:spPr>
          <a:xfrm>
            <a:off x="838200" y="58310"/>
            <a:ext cx="10515600" cy="8228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200" b="1" dirty="0">
                <a:effectLst>
                  <a:outerShdw blurRad="38100" dist="38100" dir="2700000" algn="tl">
                    <a:srgbClr val="C0C0C0"/>
                  </a:outerShdw>
                </a:effectLst>
                <a:latin typeface="+mn-lt"/>
                <a:ea typeface="ＭＳ Ｐゴシック" panose="020B0600070205080204" pitchFamily="50" charset="-128"/>
                <a:cs typeface="Times New Roman" panose="02020603050405020304" pitchFamily="18" charset="0"/>
              </a:rPr>
              <a:t>Summary</a:t>
            </a:r>
            <a:endParaRPr lang="ja-JP" altLang="en-US" sz="3200" b="1" dirty="0">
              <a:effectLst>
                <a:outerShdw blurRad="38100" dist="38100" dir="2700000" algn="tl">
                  <a:srgbClr val="000000">
                    <a:alpha val="43137"/>
                  </a:srgbClr>
                </a:outerShdw>
              </a:effectLst>
              <a:latin typeface="+mn-lt"/>
              <a:ea typeface="ＭＳ Ｐゴシック" panose="020B0600070205080204" pitchFamily="50" charset="-128"/>
              <a:cs typeface="Times New Roman" panose="02020603050405020304" pitchFamily="18" charset="0"/>
            </a:endParaRPr>
          </a:p>
        </p:txBody>
      </p:sp>
      <p:sp>
        <p:nvSpPr>
          <p:cNvPr id="6" name="スライド番号プレースホルダー 6">
            <a:extLst>
              <a:ext uri="{FF2B5EF4-FFF2-40B4-BE49-F238E27FC236}">
                <a16:creationId xmlns:a16="http://schemas.microsoft.com/office/drawing/2014/main" id="{9439A219-FCB4-3CED-58AD-F783F292AE81}"/>
              </a:ext>
            </a:extLst>
          </p:cNvPr>
          <p:cNvSpPr>
            <a:spLocks noGrp="1"/>
          </p:cNvSpPr>
          <p:nvPr>
            <p:ph type="sldNum" sz="quarter" idx="12"/>
          </p:nvPr>
        </p:nvSpPr>
        <p:spPr>
          <a:xfrm>
            <a:off x="11794270" y="6453427"/>
            <a:ext cx="360000" cy="360000"/>
          </a:xfrm>
        </p:spPr>
        <p:txBody>
          <a:bodyPr/>
          <a:lstStyle/>
          <a:p>
            <a:fld id="{B35871A6-6C48-42D3-8929-C24B522CCE4D}" type="slidenum">
              <a:rPr kumimoji="1" lang="ja-JP" altLang="en-US" smtClean="0"/>
              <a:t>14</a:t>
            </a:fld>
            <a:endParaRPr kumimoji="1" lang="ja-JP" altLang="en-US" dirty="0"/>
          </a:p>
        </p:txBody>
      </p:sp>
      <p:pic>
        <p:nvPicPr>
          <p:cNvPr id="7" name="Picture 2">
            <a:extLst>
              <a:ext uri="{FF2B5EF4-FFF2-40B4-BE49-F238E27FC236}">
                <a16:creationId xmlns:a16="http://schemas.microsoft.com/office/drawing/2014/main" id="{AAA007AC-0228-DA64-2953-2639AABE3A38}"/>
              </a:ext>
            </a:extLst>
          </p:cNvPr>
          <p:cNvPicPr>
            <a:picLocks noChangeAspect="1" noChangeArrowheads="1"/>
          </p:cNvPicPr>
          <p:nvPr/>
        </p:nvPicPr>
        <p:blipFill>
          <a:blip r:embed="rId3" cstate="print"/>
          <a:srcRect/>
          <a:stretch>
            <a:fillRect/>
          </a:stretch>
        </p:blipFill>
        <p:spPr bwMode="auto">
          <a:xfrm>
            <a:off x="10591446" y="56664"/>
            <a:ext cx="1486245" cy="576064"/>
          </a:xfrm>
          <a:prstGeom prst="rect">
            <a:avLst/>
          </a:prstGeom>
          <a:noFill/>
          <a:ln w="9525">
            <a:noFill/>
            <a:miter lim="800000"/>
            <a:headEnd/>
            <a:tailEnd/>
          </a:ln>
        </p:spPr>
      </p:pic>
      <p:pic>
        <p:nvPicPr>
          <p:cNvPr id="8" name="Picture 2">
            <a:extLst>
              <a:ext uri="{FF2B5EF4-FFF2-40B4-BE49-F238E27FC236}">
                <a16:creationId xmlns:a16="http://schemas.microsoft.com/office/drawing/2014/main" id="{E58F8EFC-5263-0613-B9D7-82D9C2B87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9" y="56664"/>
            <a:ext cx="840102" cy="720000"/>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6">
            <a:extLst>
              <a:ext uri="{FF2B5EF4-FFF2-40B4-BE49-F238E27FC236}">
                <a16:creationId xmlns:a16="http://schemas.microsoft.com/office/drawing/2014/main" id="{704B9FCC-B9BA-4642-49BF-13BE5A953E0B}"/>
              </a:ext>
            </a:extLst>
          </p:cNvPr>
          <p:cNvSpPr txBox="1">
            <a:spLocks/>
          </p:cNvSpPr>
          <p:nvPr/>
        </p:nvSpPr>
        <p:spPr>
          <a:xfrm>
            <a:off x="11794270" y="6453427"/>
            <a:ext cx="360000" cy="36000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35871A6-6C48-42D3-8929-C24B522CCE4D}" type="slidenum">
              <a:rPr lang="ja-JP" altLang="en-US" smtClean="0"/>
              <a:pPr/>
              <a:t>14</a:t>
            </a:fld>
            <a:endParaRPr lang="ja-JP" altLang="en-US" dirty="0"/>
          </a:p>
        </p:txBody>
      </p:sp>
      <p:sp>
        <p:nvSpPr>
          <p:cNvPr id="2" name="テキスト ボックス 1">
            <a:extLst>
              <a:ext uri="{FF2B5EF4-FFF2-40B4-BE49-F238E27FC236}">
                <a16:creationId xmlns:a16="http://schemas.microsoft.com/office/drawing/2014/main" id="{8198CB90-1AA9-DE86-C72B-0CADDE8A74D8}"/>
              </a:ext>
            </a:extLst>
          </p:cNvPr>
          <p:cNvSpPr txBox="1"/>
          <p:nvPr/>
        </p:nvSpPr>
        <p:spPr>
          <a:xfrm>
            <a:off x="846000" y="1130741"/>
            <a:ext cx="10507800" cy="417960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p"/>
              <a:tabLst/>
              <a:defRPr/>
            </a:pPr>
            <a:r>
              <a:rPr kumimoji="1" lang="en-US" altLang="ja-JP" sz="1600" i="0" u="none" strike="noStrike" kern="1200" cap="none" spc="0" normalizeH="0" baseline="0" noProof="0" dirty="0">
                <a:ln>
                  <a:noFill/>
                </a:ln>
                <a:solidFill>
                  <a:srgbClr val="000000"/>
                </a:solidFill>
                <a:effectLst/>
                <a:uLnTx/>
                <a:uFillTx/>
                <a:cs typeface="Times New Roman" pitchFamily="18" charset="0"/>
              </a:rPr>
              <a:t>We are replacing the next generation digital feedback and feedforward system.</a:t>
            </a:r>
          </a:p>
          <a:p>
            <a:pPr marL="800100" lvl="1" indent="-342900">
              <a:spcBef>
                <a:spcPct val="20000"/>
              </a:spcBef>
              <a:buFont typeface="Wingdings" panose="05000000000000000000" pitchFamily="2" charset="2"/>
              <a:buChar char="ü"/>
              <a:defRPr/>
            </a:pPr>
            <a:r>
              <a:rPr lang="en-US" altLang="ja-JP" sz="1600" dirty="0">
                <a:solidFill>
                  <a:srgbClr val="000000"/>
                </a:solidFill>
                <a:cs typeface="Times New Roman" pitchFamily="18" charset="0"/>
              </a:rPr>
              <a:t>MEBT1: installed and operated </a:t>
            </a:r>
            <a:r>
              <a:rPr lang="en-US" altLang="ja-JP" sz="1600" dirty="0">
                <a:solidFill>
                  <a:srgbClr val="000000"/>
                </a:solidFill>
                <a:latin typeface="Symbol" panose="05050102010706020507" pitchFamily="18" charset="2"/>
                <a:cs typeface="Times New Roman" pitchFamily="18" charset="0"/>
              </a:rPr>
              <a:t>m</a:t>
            </a:r>
            <a:r>
              <a:rPr lang="en-US" altLang="ja-JP" sz="1600" dirty="0">
                <a:solidFill>
                  <a:srgbClr val="000000"/>
                </a:solidFill>
                <a:cs typeface="Times New Roman" pitchFamily="18" charset="0"/>
              </a:rPr>
              <a:t>TCA.4 system</a:t>
            </a:r>
          </a:p>
          <a:p>
            <a:pPr marL="800100" lvl="1" indent="-342900">
              <a:spcBef>
                <a:spcPct val="20000"/>
              </a:spcBef>
              <a:buFont typeface="Wingdings" panose="05000000000000000000" pitchFamily="2" charset="2"/>
              <a:buChar char="ü"/>
              <a:defRPr/>
            </a:pPr>
            <a:r>
              <a:rPr kumimoji="1" lang="en-US" altLang="ja-JP" sz="1600" i="0" u="none" strike="noStrike" kern="1200" cap="none" spc="0" normalizeH="0" baseline="0" noProof="0" dirty="0">
                <a:ln>
                  <a:noFill/>
                </a:ln>
                <a:solidFill>
                  <a:srgbClr val="000000"/>
                </a:solidFill>
                <a:effectLst/>
                <a:uLnTx/>
                <a:uFillTx/>
                <a:cs typeface="Times New Roman" pitchFamily="18" charset="0"/>
              </a:rPr>
              <a:t>other 324-MHz stations: installed digitizer boxes and plan to replace with </a:t>
            </a:r>
            <a:r>
              <a:rPr lang="en-US" altLang="ja-JP" sz="1600" dirty="0">
                <a:solidFill>
                  <a:srgbClr val="000000"/>
                </a:solidFill>
                <a:latin typeface="Symbol" panose="05050102010706020507" pitchFamily="18" charset="2"/>
                <a:cs typeface="Times New Roman" pitchFamily="18" charset="0"/>
              </a:rPr>
              <a:t>m</a:t>
            </a:r>
            <a:r>
              <a:rPr lang="en-US" altLang="ja-JP" sz="1600" dirty="0">
                <a:solidFill>
                  <a:srgbClr val="000000"/>
                </a:solidFill>
                <a:cs typeface="Times New Roman" pitchFamily="18" charset="0"/>
              </a:rPr>
              <a:t>TCA.4 system</a:t>
            </a:r>
            <a:endParaRPr kumimoji="1" lang="en-US" altLang="ja-JP" sz="1600" i="0" u="none" strike="noStrike" kern="1200" cap="none" spc="0" normalizeH="0" baseline="0" noProof="0" dirty="0">
              <a:ln>
                <a:noFill/>
              </a:ln>
              <a:solidFill>
                <a:srgbClr val="000000"/>
              </a:solidFill>
              <a:effectLst/>
              <a:uLnTx/>
              <a:uFillTx/>
              <a:cs typeface="Times New Roman" pitchFamily="18" charset="0"/>
            </a:endParaRPr>
          </a:p>
          <a:p>
            <a:pPr marL="800100" lvl="1" indent="-342900">
              <a:spcBef>
                <a:spcPct val="20000"/>
              </a:spcBef>
              <a:buFont typeface="Wingdings" panose="05000000000000000000" pitchFamily="2" charset="2"/>
              <a:buChar char="ü"/>
              <a:defRPr/>
            </a:pPr>
            <a:r>
              <a:rPr lang="en-US" altLang="ja-JP" sz="1600" dirty="0">
                <a:solidFill>
                  <a:srgbClr val="000000"/>
                </a:solidFill>
                <a:cs typeface="Times New Roman" pitchFamily="18" charset="0"/>
              </a:rPr>
              <a:t>972-MHz stations: </a:t>
            </a:r>
            <a:r>
              <a:rPr kumimoji="1" lang="en-US" altLang="ja-JP" sz="1600" i="0" u="none" strike="noStrike" kern="1200" cap="none" spc="0" normalizeH="0" baseline="0" noProof="0" dirty="0">
                <a:ln>
                  <a:noFill/>
                </a:ln>
                <a:solidFill>
                  <a:srgbClr val="000000"/>
                </a:solidFill>
                <a:effectLst/>
                <a:uLnTx/>
                <a:uFillTx/>
                <a:cs typeface="Times New Roman" pitchFamily="18" charset="0"/>
              </a:rPr>
              <a:t> developing new </a:t>
            </a:r>
            <a:r>
              <a:rPr lang="en-US" altLang="ja-JP" sz="1600" dirty="0">
                <a:solidFill>
                  <a:srgbClr val="000000"/>
                </a:solidFill>
                <a:latin typeface="Symbol" panose="05050102010706020507" pitchFamily="18" charset="2"/>
                <a:cs typeface="Times New Roman" pitchFamily="18" charset="0"/>
              </a:rPr>
              <a:t>m</a:t>
            </a:r>
            <a:r>
              <a:rPr lang="en-US" altLang="ja-JP" sz="1600" dirty="0">
                <a:solidFill>
                  <a:srgbClr val="000000"/>
                </a:solidFill>
                <a:cs typeface="Times New Roman" pitchFamily="18" charset="0"/>
              </a:rPr>
              <a:t>TCA.4 system</a:t>
            </a:r>
            <a:endParaRPr kumimoji="1" lang="en-US" altLang="ja-JP" sz="1600" i="0" u="none" strike="noStrike" kern="1200" cap="none" spc="0" normalizeH="0" baseline="0" noProof="0" dirty="0">
              <a:ln>
                <a:noFill/>
              </a:ln>
              <a:solidFill>
                <a:srgbClr val="000000"/>
              </a:solidFill>
              <a:effectLst/>
              <a:uLnTx/>
              <a:uFillTx/>
              <a:cs typeface="Times New Roman" pitchFamily="18" charset="0"/>
            </a:endParaRPr>
          </a:p>
          <a:p>
            <a:pPr marR="0" lvl="0" algn="l" defTabSz="914400" rtl="0" eaLnBrk="1" fontAlgn="auto" latinLnBrk="0" hangingPunct="1">
              <a:lnSpc>
                <a:spcPct val="100000"/>
              </a:lnSpc>
              <a:spcBef>
                <a:spcPct val="20000"/>
              </a:spcBef>
              <a:spcAft>
                <a:spcPts val="0"/>
              </a:spcAft>
              <a:buClrTx/>
              <a:buSzTx/>
              <a:tabLst/>
              <a:defRPr/>
            </a:pPr>
            <a:endParaRPr lang="en-US" altLang="ja-JP" sz="1600" dirty="0">
              <a:solidFill>
                <a:srgbClr val="000000"/>
              </a:solidFill>
              <a:cs typeface="Times New Roman" pitchFamily="18" charset="0"/>
            </a:endParaRPr>
          </a:p>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p"/>
              <a:tabLst/>
              <a:defRPr/>
            </a:pPr>
            <a:r>
              <a:rPr lang="en-US" altLang="ja-JP" sz="1600" dirty="0">
                <a:solidFill>
                  <a:srgbClr val="000000"/>
                </a:solidFill>
                <a:cs typeface="Times New Roman" pitchFamily="18" charset="0"/>
              </a:rPr>
              <a:t>We developed the beam loading compensation system.</a:t>
            </a:r>
          </a:p>
          <a:p>
            <a:pPr marL="742950" lvl="1" indent="-285750">
              <a:spcBef>
                <a:spcPct val="20000"/>
              </a:spcBef>
              <a:buFont typeface="Wingdings" panose="05000000000000000000" pitchFamily="2" charset="2"/>
              <a:buChar char="ü"/>
              <a:defRPr/>
            </a:pPr>
            <a:r>
              <a:rPr lang="en-US" altLang="ja-JP" sz="1600" dirty="0">
                <a:solidFill>
                  <a:srgbClr val="000000"/>
                </a:solidFill>
                <a:cs typeface="Times New Roman" pitchFamily="18" charset="0"/>
              </a:rPr>
              <a:t>adaptive beam loading compensation system calculated in the frequency domain</a:t>
            </a:r>
          </a:p>
          <a:p>
            <a:pPr marL="1200150" lvl="2" indent="-285750">
              <a:spcBef>
                <a:spcPct val="20000"/>
              </a:spcBef>
              <a:buFont typeface="Arial" panose="020B0604020202020204" pitchFamily="34" charset="0"/>
              <a:buChar char="•"/>
              <a:defRPr/>
            </a:pPr>
            <a:r>
              <a:rPr lang="en-US" altLang="ja-JP" sz="1600" dirty="0">
                <a:solidFill>
                  <a:srgbClr val="000000"/>
                </a:solidFill>
                <a:cs typeface="Times New Roman" pitchFamily="18" charset="0"/>
              </a:rPr>
              <a:t>Calculate optimal parameters in a few iterations</a:t>
            </a:r>
          </a:p>
          <a:p>
            <a:pPr marL="1200150" lvl="2" indent="-285750">
              <a:spcBef>
                <a:spcPct val="20000"/>
              </a:spcBef>
              <a:buFont typeface="Arial" panose="020B0604020202020204" pitchFamily="34" charset="0"/>
              <a:buChar char="•"/>
              <a:defRPr/>
            </a:pPr>
            <a:r>
              <a:rPr kumimoji="1" lang="en-US" altLang="ja-JP" sz="1600" i="0" u="none" strike="noStrike" kern="1200" cap="none" spc="0" normalizeH="0" baseline="0" noProof="0" dirty="0">
                <a:ln>
                  <a:noFill/>
                </a:ln>
                <a:solidFill>
                  <a:srgbClr val="000000"/>
                </a:solidFill>
                <a:effectLst/>
                <a:uLnTx/>
                <a:uFillTx/>
                <a:cs typeface="Times New Roman" pitchFamily="18" charset="0"/>
              </a:rPr>
              <a:t>no accumulation of errors in the FF_BEAM parameters</a:t>
            </a:r>
          </a:p>
          <a:p>
            <a:pPr marL="742950" lvl="1" indent="-285750">
              <a:spcBef>
                <a:spcPct val="20000"/>
              </a:spcBef>
              <a:buFont typeface="Wingdings" panose="05000000000000000000" pitchFamily="2" charset="2"/>
              <a:buChar char="ü"/>
              <a:defRPr/>
            </a:pPr>
            <a:r>
              <a:rPr lang="en-US" altLang="ja-JP" sz="1600" dirty="0">
                <a:solidFill>
                  <a:srgbClr val="000000"/>
                </a:solidFill>
                <a:cs typeface="Times New Roman" pitchFamily="18" charset="0"/>
              </a:rPr>
              <a:t>beam loading compensation system for discrete beam with comb-like structure</a:t>
            </a:r>
            <a:endParaRPr kumimoji="1" lang="en-US" altLang="ja-JP" sz="1600" i="0" u="none" strike="noStrike" kern="1200" cap="none" spc="0" normalizeH="0" baseline="0" noProof="0" dirty="0">
              <a:ln>
                <a:noFill/>
              </a:ln>
              <a:solidFill>
                <a:srgbClr val="000000"/>
              </a:solidFill>
              <a:effectLst/>
              <a:uLnTx/>
              <a:uFillTx/>
              <a:cs typeface="Times New Roman" pitchFamily="18" charset="0"/>
            </a:endParaRPr>
          </a:p>
          <a:p>
            <a:pPr marL="1200150" lvl="2" indent="-285750">
              <a:spcBef>
                <a:spcPct val="20000"/>
              </a:spcBef>
              <a:buFont typeface="Arial" panose="020B0604020202020204" pitchFamily="34" charset="0"/>
              <a:buChar char="•"/>
              <a:defRPr/>
            </a:pPr>
            <a:r>
              <a:rPr lang="en-US" altLang="ja-JP" sz="1600" dirty="0">
                <a:ea typeface="ＭＳ Ｐゴシック" panose="020B0600070205080204" pitchFamily="50" charset="-128"/>
                <a:cs typeface="Times New Roman" panose="02020603050405020304" pitchFamily="18" charset="0"/>
              </a:rPr>
              <a:t>suppressing the deterioration when the beam condition such as thinning operation was changed</a:t>
            </a:r>
            <a:endParaRPr kumimoji="1" lang="en-US" altLang="ja-JP" sz="1600" i="0" u="none" strike="noStrike" kern="1200" cap="none" spc="0" normalizeH="0" baseline="0" noProof="0" dirty="0">
              <a:ln>
                <a:noFill/>
              </a:ln>
              <a:solidFill>
                <a:srgbClr val="000000"/>
              </a:solidFill>
              <a:effectLst/>
              <a:uLnTx/>
              <a:uFillTx/>
              <a:cs typeface="Times New Roman" pitchFamily="18" charset="0"/>
            </a:endParaRPr>
          </a:p>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endParaRPr lang="en-US" altLang="ja-JP" sz="1600" dirty="0">
              <a:solidFill>
                <a:srgbClr val="000000"/>
              </a:solidFill>
              <a:cs typeface="Times New Roman" pitchFamily="18" charset="0"/>
            </a:endParaRPr>
          </a:p>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p"/>
              <a:tabLst/>
              <a:defRPr/>
            </a:pPr>
            <a:r>
              <a:rPr kumimoji="1" lang="en-US" altLang="ja-JP" sz="1600" i="0" u="none" strike="noStrike" kern="1200" cap="none" spc="0" normalizeH="0" baseline="0" noProof="0" dirty="0">
                <a:ln>
                  <a:noFill/>
                </a:ln>
                <a:solidFill>
                  <a:srgbClr val="000000"/>
                </a:solidFill>
                <a:effectLst/>
                <a:uLnTx/>
                <a:uFillTx/>
                <a:cs typeface="Times New Roman" pitchFamily="18" charset="0"/>
              </a:rPr>
              <a:t>We developed the phase drift compensation system.</a:t>
            </a:r>
          </a:p>
          <a:p>
            <a:pPr marL="742950" lvl="1" indent="-285750">
              <a:spcBef>
                <a:spcPct val="20000"/>
              </a:spcBef>
              <a:buFont typeface="Wingdings" panose="05000000000000000000" pitchFamily="2" charset="2"/>
              <a:buChar char="ü"/>
              <a:defRPr/>
            </a:pPr>
            <a:r>
              <a:rPr kumimoji="1" lang="en-US" altLang="ja-JP" sz="1600" i="0" u="none" strike="noStrike" kern="1200" cap="none" spc="0" normalizeH="0" baseline="0" noProof="0" dirty="0">
                <a:ln>
                  <a:noFill/>
                </a:ln>
                <a:solidFill>
                  <a:srgbClr val="000000"/>
                </a:solidFill>
                <a:effectLst/>
                <a:uLnTx/>
                <a:uFillTx/>
                <a:cs typeface="Times New Roman" pitchFamily="18" charset="0"/>
              </a:rPr>
              <a:t> enormously improving the stability of the output momentum from LINAC.</a:t>
            </a:r>
          </a:p>
        </p:txBody>
      </p:sp>
    </p:spTree>
    <p:extLst>
      <p:ext uri="{BB962C8B-B14F-4D97-AF65-F5344CB8AC3E}">
        <p14:creationId xmlns:p14="http://schemas.microsoft.com/office/powerpoint/2010/main" val="3257095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DE944AB3-9B56-ACCD-0469-834FB8BB335C}"/>
              </a:ext>
            </a:extLst>
          </p:cNvPr>
          <p:cNvPicPr>
            <a:picLocks noChangeAspect="1" noChangeArrowheads="1"/>
          </p:cNvPicPr>
          <p:nvPr/>
        </p:nvPicPr>
        <p:blipFill>
          <a:blip r:embed="rId3" cstate="print"/>
          <a:srcRect/>
          <a:stretch>
            <a:fillRect/>
          </a:stretch>
        </p:blipFill>
        <p:spPr bwMode="auto">
          <a:xfrm>
            <a:off x="10591446" y="56664"/>
            <a:ext cx="1486245" cy="576064"/>
          </a:xfrm>
          <a:prstGeom prst="rect">
            <a:avLst/>
          </a:prstGeom>
          <a:noFill/>
          <a:ln w="9525">
            <a:noFill/>
            <a:miter lim="800000"/>
            <a:headEnd/>
            <a:tailEnd/>
          </a:ln>
        </p:spPr>
      </p:pic>
      <p:pic>
        <p:nvPicPr>
          <p:cNvPr id="8" name="Picture 2">
            <a:extLst>
              <a:ext uri="{FF2B5EF4-FFF2-40B4-BE49-F238E27FC236}">
                <a16:creationId xmlns:a16="http://schemas.microsoft.com/office/drawing/2014/main" id="{42745AA7-ECB1-91EF-088F-5EF6329D73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9" y="56664"/>
            <a:ext cx="840102" cy="720000"/>
          </a:xfrm>
          <a:prstGeom prst="rect">
            <a:avLst/>
          </a:prstGeom>
          <a:noFill/>
          <a:extLst>
            <a:ext uri="{909E8E84-426E-40DD-AFC4-6F175D3DCCD1}">
              <a14:hiddenFill xmlns:a14="http://schemas.microsoft.com/office/drawing/2010/main">
                <a:solidFill>
                  <a:srgbClr val="FFFFFF"/>
                </a:solidFill>
              </a14:hiddenFill>
            </a:ext>
          </a:extLst>
        </p:spPr>
      </p:pic>
      <p:sp>
        <p:nvSpPr>
          <p:cNvPr id="10" name="タイトル 1">
            <a:extLst>
              <a:ext uri="{FF2B5EF4-FFF2-40B4-BE49-F238E27FC236}">
                <a16:creationId xmlns:a16="http://schemas.microsoft.com/office/drawing/2014/main" id="{A33158EF-1924-1126-39D1-F48CCE5005CF}"/>
              </a:ext>
            </a:extLst>
          </p:cNvPr>
          <p:cNvSpPr>
            <a:spLocks noGrp="1"/>
          </p:cNvSpPr>
          <p:nvPr>
            <p:ph type="ctrTitle"/>
          </p:nvPr>
        </p:nvSpPr>
        <p:spPr>
          <a:xfrm>
            <a:off x="834000" y="1569739"/>
            <a:ext cx="10512000" cy="2874763"/>
          </a:xfrm>
        </p:spPr>
        <p:txBody>
          <a:bodyPr anchor="ctr">
            <a:normAutofit/>
          </a:bodyPr>
          <a:lstStyle/>
          <a:p>
            <a:r>
              <a:rPr lang="en-US" altLang="ja-JP" sz="4800" b="1" kern="100" dirty="0">
                <a:effectLst>
                  <a:outerShdw blurRad="38100" dist="38100" dir="2700000" algn="tl">
                    <a:srgbClr val="000000">
                      <a:alpha val="43137"/>
                    </a:srgbClr>
                  </a:outerShdw>
                </a:effectLst>
                <a:latin typeface="+mn-lt"/>
                <a:ea typeface="ＭＳ Ｐゴシック" panose="020B0600070205080204" pitchFamily="50" charset="-128"/>
                <a:cs typeface="Courier New" panose="02070309020205020404" pitchFamily="49" charset="0"/>
              </a:rPr>
              <a:t>Thank you for your attention</a:t>
            </a:r>
            <a:endParaRPr kumimoji="1" lang="ja-JP" altLang="en-US" sz="8000" b="1" dirty="0">
              <a:effectLst>
                <a:outerShdw blurRad="38100" dist="38100" dir="2700000" algn="tl">
                  <a:srgbClr val="000000">
                    <a:alpha val="43137"/>
                  </a:srgbClr>
                </a:outerShdw>
              </a:effectLst>
              <a:latin typeface="+mn-lt"/>
              <a:ea typeface="ＭＳ Ｐゴシック" panose="020B0600070205080204" pitchFamily="50" charset="-128"/>
            </a:endParaRPr>
          </a:p>
        </p:txBody>
      </p:sp>
    </p:spTree>
    <p:extLst>
      <p:ext uri="{BB962C8B-B14F-4D97-AF65-F5344CB8AC3E}">
        <p14:creationId xmlns:p14="http://schemas.microsoft.com/office/powerpoint/2010/main" val="1848688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DE944AB3-9B56-ACCD-0469-834FB8BB335C}"/>
              </a:ext>
            </a:extLst>
          </p:cNvPr>
          <p:cNvPicPr>
            <a:picLocks noChangeAspect="1" noChangeArrowheads="1"/>
          </p:cNvPicPr>
          <p:nvPr/>
        </p:nvPicPr>
        <p:blipFill>
          <a:blip r:embed="rId3" cstate="print"/>
          <a:srcRect/>
          <a:stretch>
            <a:fillRect/>
          </a:stretch>
        </p:blipFill>
        <p:spPr bwMode="auto">
          <a:xfrm>
            <a:off x="10591446" y="56664"/>
            <a:ext cx="1486245" cy="576064"/>
          </a:xfrm>
          <a:prstGeom prst="rect">
            <a:avLst/>
          </a:prstGeom>
          <a:noFill/>
          <a:ln w="9525">
            <a:noFill/>
            <a:miter lim="800000"/>
            <a:headEnd/>
            <a:tailEnd/>
          </a:ln>
        </p:spPr>
      </p:pic>
      <p:pic>
        <p:nvPicPr>
          <p:cNvPr id="8" name="Picture 2">
            <a:extLst>
              <a:ext uri="{FF2B5EF4-FFF2-40B4-BE49-F238E27FC236}">
                <a16:creationId xmlns:a16="http://schemas.microsoft.com/office/drawing/2014/main" id="{42745AA7-ECB1-91EF-088F-5EF6329D73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9" y="56664"/>
            <a:ext cx="840102" cy="720000"/>
          </a:xfrm>
          <a:prstGeom prst="rect">
            <a:avLst/>
          </a:prstGeom>
          <a:noFill/>
          <a:extLst>
            <a:ext uri="{909E8E84-426E-40DD-AFC4-6F175D3DCCD1}">
              <a14:hiddenFill xmlns:a14="http://schemas.microsoft.com/office/drawing/2010/main">
                <a:solidFill>
                  <a:srgbClr val="FFFFFF"/>
                </a:solidFill>
              </a14:hiddenFill>
            </a:ext>
          </a:extLst>
        </p:spPr>
      </p:pic>
      <p:sp>
        <p:nvSpPr>
          <p:cNvPr id="10" name="タイトル 1">
            <a:extLst>
              <a:ext uri="{FF2B5EF4-FFF2-40B4-BE49-F238E27FC236}">
                <a16:creationId xmlns:a16="http://schemas.microsoft.com/office/drawing/2014/main" id="{A33158EF-1924-1126-39D1-F48CCE5005CF}"/>
              </a:ext>
            </a:extLst>
          </p:cNvPr>
          <p:cNvSpPr>
            <a:spLocks noGrp="1"/>
          </p:cNvSpPr>
          <p:nvPr>
            <p:ph type="ctrTitle"/>
          </p:nvPr>
        </p:nvSpPr>
        <p:spPr>
          <a:xfrm>
            <a:off x="834000" y="1569739"/>
            <a:ext cx="10512000" cy="2874763"/>
          </a:xfrm>
        </p:spPr>
        <p:txBody>
          <a:bodyPr anchor="ctr">
            <a:normAutofit/>
          </a:bodyPr>
          <a:lstStyle/>
          <a:p>
            <a:r>
              <a:rPr lang="en-US" altLang="ja-JP" sz="4800" b="1" kern="100" dirty="0">
                <a:effectLst>
                  <a:outerShdw blurRad="38100" dist="38100" dir="2700000" algn="tl">
                    <a:srgbClr val="000000">
                      <a:alpha val="43137"/>
                    </a:srgbClr>
                  </a:outerShdw>
                </a:effectLst>
                <a:latin typeface="+mn-lt"/>
                <a:ea typeface="ＭＳ Ｐゴシック" panose="020B0600070205080204" pitchFamily="50" charset="-128"/>
                <a:cs typeface="Courier New" panose="02070309020205020404" pitchFamily="49" charset="0"/>
              </a:rPr>
              <a:t>BACKUP</a:t>
            </a:r>
            <a:endParaRPr kumimoji="1" lang="ja-JP" altLang="en-US" sz="8000" b="1" dirty="0">
              <a:effectLst>
                <a:outerShdw blurRad="38100" dist="38100" dir="2700000" algn="tl">
                  <a:srgbClr val="000000">
                    <a:alpha val="43137"/>
                  </a:srgbClr>
                </a:outerShdw>
              </a:effectLst>
              <a:latin typeface="+mn-lt"/>
              <a:ea typeface="ＭＳ Ｐゴシック" panose="020B0600070205080204" pitchFamily="50" charset="-128"/>
            </a:endParaRPr>
          </a:p>
        </p:txBody>
      </p:sp>
    </p:spTree>
    <p:extLst>
      <p:ext uri="{BB962C8B-B14F-4D97-AF65-F5344CB8AC3E}">
        <p14:creationId xmlns:p14="http://schemas.microsoft.com/office/powerpoint/2010/main" val="346538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78CCA94-02FD-E24F-61D7-91BC5316A11E}"/>
              </a:ext>
            </a:extLst>
          </p:cNvPr>
          <p:cNvSpPr>
            <a:spLocks noChangeArrowheads="1"/>
          </p:cNvSpPr>
          <p:nvPr/>
        </p:nvSpPr>
        <p:spPr bwMode="auto">
          <a:xfrm>
            <a:off x="846000" y="795460"/>
            <a:ext cx="10512000" cy="72000"/>
          </a:xfrm>
          <a:prstGeom prst="rect">
            <a:avLst/>
          </a:prstGeom>
          <a:gradFill rotWithShape="1">
            <a:gsLst>
              <a:gs pos="35000">
                <a:srgbClr val="0000FF"/>
              </a:gs>
              <a:gs pos="0">
                <a:srgbClr val="0000FF"/>
              </a:gs>
              <a:gs pos="100000">
                <a:schemeClr val="bg1"/>
              </a:gs>
            </a:gsLst>
            <a:lin ang="0" scaled="1"/>
          </a:gradFill>
          <a:ln>
            <a:noFill/>
          </a:ln>
          <a:effectLst/>
        </p:spPr>
        <p:txBody>
          <a:bodyPr wrap="none" anchor="ctr"/>
          <a:lstStyle/>
          <a:p>
            <a:endParaRPr lang="ja-JP" altLang="en-US" sz="1463" dirty="0"/>
          </a:p>
        </p:txBody>
      </p:sp>
      <p:sp>
        <p:nvSpPr>
          <p:cNvPr id="5" name="タイトル 1">
            <a:extLst>
              <a:ext uri="{FF2B5EF4-FFF2-40B4-BE49-F238E27FC236}">
                <a16:creationId xmlns:a16="http://schemas.microsoft.com/office/drawing/2014/main" id="{60BD394D-B53D-7A7E-E6E2-44A36BD46CCE}"/>
              </a:ext>
            </a:extLst>
          </p:cNvPr>
          <p:cNvSpPr txBox="1">
            <a:spLocks/>
          </p:cNvSpPr>
          <p:nvPr/>
        </p:nvSpPr>
        <p:spPr>
          <a:xfrm>
            <a:off x="838200" y="58310"/>
            <a:ext cx="10515600" cy="8228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200" b="1" dirty="0">
                <a:effectLst>
                  <a:outerShdw blurRad="38100" dist="38100" dir="2700000" algn="tl">
                    <a:srgbClr val="C0C0C0"/>
                  </a:outerShdw>
                </a:effectLst>
                <a:latin typeface="+mn-lt"/>
                <a:ea typeface="ＭＳ Ｐゴシック" panose="020B0600070205080204" pitchFamily="50" charset="-128"/>
                <a:cs typeface="Times New Roman" panose="02020603050405020304" pitchFamily="18" charset="0"/>
              </a:rPr>
              <a:t>Outlook</a:t>
            </a:r>
            <a:endParaRPr lang="ja-JP" altLang="en-US" sz="3200" b="1" dirty="0">
              <a:effectLst>
                <a:outerShdw blurRad="38100" dist="38100" dir="2700000" algn="tl">
                  <a:srgbClr val="000000">
                    <a:alpha val="43137"/>
                  </a:srgbClr>
                </a:outerShdw>
              </a:effectLst>
              <a:latin typeface="+mn-lt"/>
              <a:ea typeface="ＭＳ Ｐゴシック" panose="020B0600070205080204" pitchFamily="50" charset="-128"/>
              <a:cs typeface="Times New Roman" panose="02020603050405020304" pitchFamily="18" charset="0"/>
            </a:endParaRPr>
          </a:p>
        </p:txBody>
      </p:sp>
      <p:sp>
        <p:nvSpPr>
          <p:cNvPr id="6" name="スライド番号プレースホルダー 6">
            <a:extLst>
              <a:ext uri="{FF2B5EF4-FFF2-40B4-BE49-F238E27FC236}">
                <a16:creationId xmlns:a16="http://schemas.microsoft.com/office/drawing/2014/main" id="{9439A219-FCB4-3CED-58AD-F783F292AE81}"/>
              </a:ext>
            </a:extLst>
          </p:cNvPr>
          <p:cNvSpPr>
            <a:spLocks noGrp="1"/>
          </p:cNvSpPr>
          <p:nvPr>
            <p:ph type="sldNum" sz="quarter" idx="12"/>
          </p:nvPr>
        </p:nvSpPr>
        <p:spPr>
          <a:xfrm>
            <a:off x="11794270" y="6453427"/>
            <a:ext cx="360000" cy="360000"/>
          </a:xfrm>
        </p:spPr>
        <p:txBody>
          <a:bodyPr/>
          <a:lstStyle/>
          <a:p>
            <a:fld id="{B35871A6-6C48-42D3-8929-C24B522CCE4D}" type="slidenum">
              <a:rPr kumimoji="1" lang="ja-JP" altLang="en-US" smtClean="0"/>
              <a:t>2</a:t>
            </a:fld>
            <a:endParaRPr kumimoji="1" lang="ja-JP" altLang="en-US" dirty="0"/>
          </a:p>
        </p:txBody>
      </p:sp>
      <p:pic>
        <p:nvPicPr>
          <p:cNvPr id="7" name="Picture 2">
            <a:extLst>
              <a:ext uri="{FF2B5EF4-FFF2-40B4-BE49-F238E27FC236}">
                <a16:creationId xmlns:a16="http://schemas.microsoft.com/office/drawing/2014/main" id="{AAA007AC-0228-DA64-2953-2639AABE3A38}"/>
              </a:ext>
            </a:extLst>
          </p:cNvPr>
          <p:cNvPicPr>
            <a:picLocks noChangeAspect="1" noChangeArrowheads="1"/>
          </p:cNvPicPr>
          <p:nvPr/>
        </p:nvPicPr>
        <p:blipFill>
          <a:blip r:embed="rId3" cstate="print"/>
          <a:srcRect/>
          <a:stretch>
            <a:fillRect/>
          </a:stretch>
        </p:blipFill>
        <p:spPr bwMode="auto">
          <a:xfrm>
            <a:off x="10591446" y="56664"/>
            <a:ext cx="1486245" cy="576064"/>
          </a:xfrm>
          <a:prstGeom prst="rect">
            <a:avLst/>
          </a:prstGeom>
          <a:noFill/>
          <a:ln w="9525">
            <a:noFill/>
            <a:miter lim="800000"/>
            <a:headEnd/>
            <a:tailEnd/>
          </a:ln>
        </p:spPr>
      </p:pic>
      <p:pic>
        <p:nvPicPr>
          <p:cNvPr id="8" name="Picture 2">
            <a:extLst>
              <a:ext uri="{FF2B5EF4-FFF2-40B4-BE49-F238E27FC236}">
                <a16:creationId xmlns:a16="http://schemas.microsoft.com/office/drawing/2014/main" id="{E58F8EFC-5263-0613-B9D7-82D9C2B87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9" y="56664"/>
            <a:ext cx="840102" cy="72000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CB1AAA70-DACB-6716-A9F3-77AB24F5FC30}"/>
              </a:ext>
            </a:extLst>
          </p:cNvPr>
          <p:cNvSpPr txBox="1"/>
          <p:nvPr/>
        </p:nvSpPr>
        <p:spPr>
          <a:xfrm>
            <a:off x="846000" y="1130741"/>
            <a:ext cx="10507800" cy="270227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p"/>
              <a:tabLst/>
              <a:defRPr/>
            </a:pPr>
            <a:r>
              <a:rPr kumimoji="1" lang="en-US" altLang="ja-JP" sz="1600" i="0" u="none" strike="noStrike" kern="1200" cap="none" spc="0" normalizeH="0" baseline="0" noProof="0" dirty="0">
                <a:ln>
                  <a:noFill/>
                </a:ln>
                <a:solidFill>
                  <a:srgbClr val="000000"/>
                </a:solidFill>
                <a:effectLst/>
                <a:uLnTx/>
                <a:uFillTx/>
                <a:cs typeface="Times New Roman" pitchFamily="18" charset="0"/>
              </a:rPr>
              <a:t>Introduction of J-PARC and J-PARC LINAC </a:t>
            </a:r>
          </a:p>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p"/>
              <a:tabLst/>
              <a:defRPr/>
            </a:pPr>
            <a:r>
              <a:rPr lang="en-US" altLang="ja-JP" sz="1600" dirty="0">
                <a:solidFill>
                  <a:srgbClr val="000000"/>
                </a:solidFill>
                <a:cs typeface="Times New Roman" pitchFamily="18" charset="0"/>
              </a:rPr>
              <a:t>Replacing digital feedback and feedforward system</a:t>
            </a:r>
            <a:r>
              <a:rPr lang="ja-JP" altLang="en-US" sz="1600" dirty="0">
                <a:solidFill>
                  <a:srgbClr val="000000"/>
                </a:solidFill>
                <a:cs typeface="Times New Roman" pitchFamily="18" charset="0"/>
              </a:rPr>
              <a:t>：</a:t>
            </a:r>
            <a:endParaRPr lang="en-US" altLang="ja-JP" sz="1600" dirty="0">
              <a:solidFill>
                <a:srgbClr val="000000"/>
              </a:solidFill>
              <a:cs typeface="Times New Roman" pitchFamily="18" charset="0"/>
            </a:endParaRPr>
          </a:p>
          <a:p>
            <a:pPr marL="742950" lvl="1" indent="-285750">
              <a:spcBef>
                <a:spcPct val="20000"/>
              </a:spcBef>
              <a:buFont typeface="Arial" panose="020B0604020202020204" pitchFamily="34" charset="0"/>
              <a:buChar char="•"/>
              <a:defRPr/>
            </a:pPr>
            <a:r>
              <a:rPr lang="en-US" altLang="ja-JP" sz="1600" dirty="0">
                <a:solidFill>
                  <a:srgbClr val="000000"/>
                </a:solidFill>
                <a:cs typeface="Times New Roman" pitchFamily="18" charset="0"/>
              </a:rPr>
              <a:t>1</a:t>
            </a:r>
            <a:r>
              <a:rPr lang="en-US" altLang="ja-JP" sz="1600" baseline="30000" dirty="0">
                <a:solidFill>
                  <a:srgbClr val="000000"/>
                </a:solidFill>
                <a:cs typeface="Times New Roman" pitchFamily="18" charset="0"/>
              </a:rPr>
              <a:t>st</a:t>
            </a:r>
            <a:r>
              <a:rPr lang="en-US" altLang="ja-JP" sz="1600" dirty="0">
                <a:solidFill>
                  <a:srgbClr val="000000"/>
                </a:solidFill>
                <a:cs typeface="Times New Roman" pitchFamily="18" charset="0"/>
              </a:rPr>
              <a:t> step: digitizer box for 324-MHz stations </a:t>
            </a:r>
          </a:p>
          <a:p>
            <a:pPr marL="742950" lvl="1" indent="-285750">
              <a:spcBef>
                <a:spcPct val="20000"/>
              </a:spcBef>
              <a:buFont typeface="Arial" panose="020B0604020202020204" pitchFamily="34" charset="0"/>
              <a:buChar char="•"/>
              <a:defRPr/>
            </a:pPr>
            <a:r>
              <a:rPr lang="en-US" altLang="ja-JP" sz="1600" dirty="0">
                <a:solidFill>
                  <a:srgbClr val="000000"/>
                </a:solidFill>
                <a:latin typeface="Symbol" panose="05050102010706020507" pitchFamily="18" charset="2"/>
                <a:cs typeface="Times New Roman" pitchFamily="18" charset="0"/>
              </a:rPr>
              <a:t>m</a:t>
            </a:r>
            <a:r>
              <a:rPr lang="en-US" altLang="ja-JP" sz="1600" dirty="0">
                <a:solidFill>
                  <a:srgbClr val="000000"/>
                </a:solidFill>
                <a:cs typeface="Times New Roman" pitchFamily="18" charset="0"/>
              </a:rPr>
              <a:t>TCA.4 system at MEBT1</a:t>
            </a:r>
          </a:p>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p"/>
              <a:tabLst/>
              <a:defRPr/>
            </a:pPr>
            <a:r>
              <a:rPr kumimoji="1" lang="en-US" altLang="ja-JP" sz="1600" i="0" u="none" strike="noStrike" kern="1200" cap="none" spc="0" normalizeH="0" baseline="0" noProof="0" dirty="0">
                <a:ln>
                  <a:noFill/>
                </a:ln>
                <a:solidFill>
                  <a:srgbClr val="000000"/>
                </a:solidFill>
                <a:effectLst/>
                <a:uLnTx/>
                <a:uFillTx/>
                <a:cs typeface="Times New Roman" pitchFamily="18" charset="0"/>
              </a:rPr>
              <a:t>Beam loading compensation system</a:t>
            </a:r>
          </a:p>
          <a:p>
            <a:pPr marL="742950" lvl="1" indent="-285750">
              <a:spcBef>
                <a:spcPct val="20000"/>
              </a:spcBef>
              <a:buFont typeface="Arial" panose="020B0604020202020204" pitchFamily="34" charset="0"/>
              <a:buChar char="•"/>
              <a:defRPr/>
            </a:pPr>
            <a:r>
              <a:rPr lang="en-US" altLang="ja-JP" sz="1600" dirty="0">
                <a:solidFill>
                  <a:srgbClr val="000000"/>
                </a:solidFill>
                <a:cs typeface="Times New Roman" pitchFamily="18" charset="0"/>
              </a:rPr>
              <a:t>novel and superior adaptive beam loading compensation system calculated in the frequency domain </a:t>
            </a:r>
          </a:p>
          <a:p>
            <a:pPr marL="742950" lvl="1" indent="-285750">
              <a:spcBef>
                <a:spcPct val="20000"/>
              </a:spcBef>
              <a:buFont typeface="Arial" panose="020B0604020202020204" pitchFamily="34" charset="0"/>
              <a:buChar char="•"/>
              <a:defRPr/>
            </a:pPr>
            <a:r>
              <a:rPr lang="en-US" altLang="ja-JP" sz="1600" dirty="0">
                <a:solidFill>
                  <a:srgbClr val="000000"/>
                </a:solidFill>
                <a:cs typeface="Times New Roman" pitchFamily="18" charset="0"/>
              </a:rPr>
              <a:t>demonstration of beam loading compensation system for discrete beam with comb-like structure</a:t>
            </a:r>
            <a:endParaRPr kumimoji="1" lang="en-US" altLang="ja-JP" sz="1600" i="0" u="none" strike="noStrike" kern="1200" cap="none" spc="0" normalizeH="0" baseline="0" noProof="0" dirty="0">
              <a:ln>
                <a:noFill/>
              </a:ln>
              <a:solidFill>
                <a:srgbClr val="000000"/>
              </a:solidFill>
              <a:effectLst/>
              <a:uLnTx/>
              <a:uFillTx/>
              <a:cs typeface="Times New Roman" pitchFamily="18" charset="0"/>
            </a:endParaRPr>
          </a:p>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p"/>
              <a:tabLst/>
              <a:defRPr/>
            </a:pPr>
            <a:r>
              <a:rPr lang="en-US" altLang="ja-JP" sz="1600" dirty="0">
                <a:solidFill>
                  <a:srgbClr val="000000"/>
                </a:solidFill>
                <a:cs typeface="Times New Roman" pitchFamily="18" charset="0"/>
              </a:rPr>
              <a:t>Phase drift compensation system to suppress the variation of output momentum</a:t>
            </a:r>
          </a:p>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p"/>
              <a:tabLst/>
              <a:defRPr/>
            </a:pPr>
            <a:r>
              <a:rPr kumimoji="1" lang="en-US" altLang="ja-JP" sz="1600" i="0" u="none" strike="noStrike" kern="1200" cap="none" spc="0" normalizeH="0" baseline="0" noProof="0" dirty="0">
                <a:ln>
                  <a:noFill/>
                </a:ln>
                <a:solidFill>
                  <a:srgbClr val="000000"/>
                </a:solidFill>
                <a:effectLst/>
                <a:uLnTx/>
                <a:uFillTx/>
                <a:cs typeface="Times New Roman" pitchFamily="18" charset="0"/>
              </a:rPr>
              <a:t>Summary</a:t>
            </a:r>
          </a:p>
        </p:txBody>
      </p:sp>
    </p:spTree>
    <p:extLst>
      <p:ext uri="{BB962C8B-B14F-4D97-AF65-F5344CB8AC3E}">
        <p14:creationId xmlns:p14="http://schemas.microsoft.com/office/powerpoint/2010/main" val="1528911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78CCA94-02FD-E24F-61D7-91BC5316A11E}"/>
              </a:ext>
            </a:extLst>
          </p:cNvPr>
          <p:cNvSpPr>
            <a:spLocks noChangeArrowheads="1"/>
          </p:cNvSpPr>
          <p:nvPr/>
        </p:nvSpPr>
        <p:spPr bwMode="auto">
          <a:xfrm>
            <a:off x="846000" y="795460"/>
            <a:ext cx="10512000" cy="72000"/>
          </a:xfrm>
          <a:prstGeom prst="rect">
            <a:avLst/>
          </a:prstGeom>
          <a:gradFill rotWithShape="1">
            <a:gsLst>
              <a:gs pos="35000">
                <a:srgbClr val="0000FF"/>
              </a:gs>
              <a:gs pos="0">
                <a:srgbClr val="0000FF"/>
              </a:gs>
              <a:gs pos="100000">
                <a:schemeClr val="bg1"/>
              </a:gs>
            </a:gsLst>
            <a:lin ang="0" scaled="1"/>
          </a:gradFill>
          <a:ln>
            <a:noFill/>
          </a:ln>
          <a:effectLst/>
        </p:spPr>
        <p:txBody>
          <a:bodyPr wrap="none" anchor="ctr"/>
          <a:lstStyle/>
          <a:p>
            <a:endParaRPr lang="ja-JP" altLang="en-US" sz="1463" dirty="0"/>
          </a:p>
        </p:txBody>
      </p:sp>
      <p:sp>
        <p:nvSpPr>
          <p:cNvPr id="5" name="タイトル 1">
            <a:extLst>
              <a:ext uri="{FF2B5EF4-FFF2-40B4-BE49-F238E27FC236}">
                <a16:creationId xmlns:a16="http://schemas.microsoft.com/office/drawing/2014/main" id="{60BD394D-B53D-7A7E-E6E2-44A36BD46CCE}"/>
              </a:ext>
            </a:extLst>
          </p:cNvPr>
          <p:cNvSpPr txBox="1">
            <a:spLocks/>
          </p:cNvSpPr>
          <p:nvPr/>
        </p:nvSpPr>
        <p:spPr>
          <a:xfrm>
            <a:off x="838200" y="58310"/>
            <a:ext cx="10515600" cy="8228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200" b="1" dirty="0">
                <a:effectLst>
                  <a:outerShdw blurRad="38100" dist="38100" dir="2700000" algn="tl">
                    <a:srgbClr val="C0C0C0"/>
                  </a:outerShdw>
                </a:effectLst>
                <a:latin typeface="+mn-lt"/>
                <a:ea typeface="ＭＳ Ｐゴシック" panose="020B0600070205080204" pitchFamily="50" charset="-128"/>
                <a:cs typeface="Times New Roman" panose="02020603050405020304" pitchFamily="18" charset="0"/>
              </a:rPr>
              <a:t>J-PARC &amp; J-PARC LINAC</a:t>
            </a:r>
            <a:endParaRPr lang="ja-JP" altLang="en-US" sz="3200" b="1" dirty="0">
              <a:effectLst>
                <a:outerShdw blurRad="38100" dist="38100" dir="2700000" algn="tl">
                  <a:srgbClr val="000000">
                    <a:alpha val="43137"/>
                  </a:srgbClr>
                </a:outerShdw>
              </a:effectLst>
              <a:latin typeface="+mn-lt"/>
              <a:ea typeface="ＭＳ Ｐゴシック" panose="020B0600070205080204" pitchFamily="50" charset="-128"/>
              <a:cs typeface="Times New Roman" panose="02020603050405020304" pitchFamily="18" charset="0"/>
            </a:endParaRPr>
          </a:p>
        </p:txBody>
      </p:sp>
      <p:sp>
        <p:nvSpPr>
          <p:cNvPr id="6" name="スライド番号プレースホルダー 6">
            <a:extLst>
              <a:ext uri="{FF2B5EF4-FFF2-40B4-BE49-F238E27FC236}">
                <a16:creationId xmlns:a16="http://schemas.microsoft.com/office/drawing/2014/main" id="{9439A219-FCB4-3CED-58AD-F783F292AE81}"/>
              </a:ext>
            </a:extLst>
          </p:cNvPr>
          <p:cNvSpPr>
            <a:spLocks noGrp="1"/>
          </p:cNvSpPr>
          <p:nvPr>
            <p:ph type="sldNum" sz="quarter" idx="12"/>
          </p:nvPr>
        </p:nvSpPr>
        <p:spPr>
          <a:xfrm>
            <a:off x="11794270" y="6453427"/>
            <a:ext cx="360000" cy="360000"/>
          </a:xfrm>
        </p:spPr>
        <p:txBody>
          <a:bodyPr/>
          <a:lstStyle/>
          <a:p>
            <a:fld id="{B35871A6-6C48-42D3-8929-C24B522CCE4D}" type="slidenum">
              <a:rPr kumimoji="1" lang="ja-JP" altLang="en-US" smtClean="0"/>
              <a:t>3</a:t>
            </a:fld>
            <a:endParaRPr kumimoji="1" lang="ja-JP" altLang="en-US" dirty="0"/>
          </a:p>
        </p:txBody>
      </p:sp>
      <p:pic>
        <p:nvPicPr>
          <p:cNvPr id="7" name="Picture 2">
            <a:extLst>
              <a:ext uri="{FF2B5EF4-FFF2-40B4-BE49-F238E27FC236}">
                <a16:creationId xmlns:a16="http://schemas.microsoft.com/office/drawing/2014/main" id="{AAA007AC-0228-DA64-2953-2639AABE3A38}"/>
              </a:ext>
            </a:extLst>
          </p:cNvPr>
          <p:cNvPicPr>
            <a:picLocks noChangeAspect="1" noChangeArrowheads="1"/>
          </p:cNvPicPr>
          <p:nvPr/>
        </p:nvPicPr>
        <p:blipFill>
          <a:blip r:embed="rId3" cstate="print"/>
          <a:srcRect/>
          <a:stretch>
            <a:fillRect/>
          </a:stretch>
        </p:blipFill>
        <p:spPr bwMode="auto">
          <a:xfrm>
            <a:off x="10591446" y="56664"/>
            <a:ext cx="1486245" cy="576064"/>
          </a:xfrm>
          <a:prstGeom prst="rect">
            <a:avLst/>
          </a:prstGeom>
          <a:noFill/>
          <a:ln w="9525">
            <a:noFill/>
            <a:miter lim="800000"/>
            <a:headEnd/>
            <a:tailEnd/>
          </a:ln>
        </p:spPr>
      </p:pic>
      <p:pic>
        <p:nvPicPr>
          <p:cNvPr id="8" name="Picture 2">
            <a:extLst>
              <a:ext uri="{FF2B5EF4-FFF2-40B4-BE49-F238E27FC236}">
                <a16:creationId xmlns:a16="http://schemas.microsoft.com/office/drawing/2014/main" id="{E58F8EFC-5263-0613-B9D7-82D9C2B87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9" y="56664"/>
            <a:ext cx="840102" cy="720000"/>
          </a:xfrm>
          <a:prstGeom prst="rect">
            <a:avLst/>
          </a:prstGeom>
          <a:noFill/>
          <a:extLst>
            <a:ext uri="{909E8E84-426E-40DD-AFC4-6F175D3DCCD1}">
              <a14:hiddenFill xmlns:a14="http://schemas.microsoft.com/office/drawing/2010/main">
                <a:solidFill>
                  <a:srgbClr val="FFFFFF"/>
                </a:solidFill>
              </a14:hiddenFill>
            </a:ext>
          </a:extLst>
        </p:spPr>
      </p:pic>
      <p:pic>
        <p:nvPicPr>
          <p:cNvPr id="50" name="図 49">
            <a:extLst>
              <a:ext uri="{FF2B5EF4-FFF2-40B4-BE49-F238E27FC236}">
                <a16:creationId xmlns:a16="http://schemas.microsoft.com/office/drawing/2014/main" id="{86DD46C6-0E8F-6AF8-EAE3-21E263D3FA67}"/>
              </a:ext>
            </a:extLst>
          </p:cNvPr>
          <p:cNvPicPr>
            <a:picLocks noChangeAspect="1"/>
          </p:cNvPicPr>
          <p:nvPr/>
        </p:nvPicPr>
        <p:blipFill>
          <a:blip r:embed="rId5"/>
          <a:stretch>
            <a:fillRect/>
          </a:stretch>
        </p:blipFill>
        <p:spPr>
          <a:xfrm>
            <a:off x="0" y="1431236"/>
            <a:ext cx="6096000" cy="3534729"/>
          </a:xfrm>
          <a:prstGeom prst="rect">
            <a:avLst/>
          </a:prstGeom>
        </p:spPr>
      </p:pic>
      <p:sp>
        <p:nvSpPr>
          <p:cNvPr id="51" name="Rectangle 32">
            <a:extLst>
              <a:ext uri="{FF2B5EF4-FFF2-40B4-BE49-F238E27FC236}">
                <a16:creationId xmlns:a16="http://schemas.microsoft.com/office/drawing/2014/main" id="{B5ED8C7D-2045-F271-3663-7E3438D962D2}"/>
              </a:ext>
            </a:extLst>
          </p:cNvPr>
          <p:cNvSpPr>
            <a:spLocks noChangeArrowheads="1"/>
          </p:cNvSpPr>
          <p:nvPr/>
        </p:nvSpPr>
        <p:spPr bwMode="auto">
          <a:xfrm>
            <a:off x="53159" y="1069722"/>
            <a:ext cx="5970569" cy="338554"/>
          </a:xfrm>
          <a:prstGeom prst="rect">
            <a:avLst/>
          </a:prstGeom>
          <a:noFill/>
          <a:ln w="9525">
            <a:noFill/>
            <a:miter lim="800000"/>
            <a:headEnd/>
            <a:tailEnd/>
          </a:ln>
        </p:spPr>
        <p:txBody>
          <a:bodyPr wrap="square">
            <a:spAutoFit/>
          </a:bodyPr>
          <a:lstStyle/>
          <a:p>
            <a:r>
              <a:rPr kumimoji="0" lang="en-US" altLang="ja-JP" sz="1600" b="1" dirty="0">
                <a:solidFill>
                  <a:srgbClr val="000000"/>
                </a:solidFill>
                <a:ea typeface="ＭＳ Ｐゴシック" panose="020B0600070205080204" pitchFamily="50" charset="-128"/>
                <a:cs typeface="Times New Roman" panose="02020603050405020304" pitchFamily="18" charset="0"/>
              </a:rPr>
              <a:t>J-PARC (</a:t>
            </a:r>
            <a:r>
              <a:rPr kumimoji="0" lang="en-US" altLang="ja-JP" sz="1600" b="1" dirty="0">
                <a:solidFill>
                  <a:srgbClr val="FF0000"/>
                </a:solidFill>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J</a:t>
            </a:r>
            <a:r>
              <a:rPr kumimoji="0" lang="en-US" altLang="ja-JP" sz="1600" b="1" dirty="0">
                <a:solidFill>
                  <a:srgbClr val="000000"/>
                </a:solidFill>
                <a:ea typeface="ＭＳ Ｐゴシック" panose="020B0600070205080204" pitchFamily="50" charset="-128"/>
                <a:cs typeface="Times New Roman" panose="02020603050405020304" pitchFamily="18" charset="0"/>
              </a:rPr>
              <a:t>apan </a:t>
            </a:r>
            <a:r>
              <a:rPr kumimoji="0" lang="en-US" altLang="ja-JP" sz="1600" b="1" dirty="0">
                <a:solidFill>
                  <a:srgbClr val="FF0000"/>
                </a:solidFill>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P</a:t>
            </a:r>
            <a:r>
              <a:rPr kumimoji="0" lang="en-US" altLang="ja-JP" sz="1600" b="1" dirty="0">
                <a:solidFill>
                  <a:srgbClr val="000000"/>
                </a:solidFill>
                <a:ea typeface="ＭＳ Ｐゴシック" panose="020B0600070205080204" pitchFamily="50" charset="-128"/>
                <a:cs typeface="Times New Roman" panose="02020603050405020304" pitchFamily="18" charset="0"/>
              </a:rPr>
              <a:t>roton </a:t>
            </a:r>
            <a:r>
              <a:rPr kumimoji="0" lang="en-US" altLang="ja-JP" sz="1600" b="1" dirty="0">
                <a:solidFill>
                  <a:srgbClr val="FF0000"/>
                </a:solidFill>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A</a:t>
            </a:r>
            <a:r>
              <a:rPr kumimoji="0" lang="en-US" altLang="ja-JP" sz="1600" b="1" dirty="0">
                <a:solidFill>
                  <a:srgbClr val="000000"/>
                </a:solidFill>
                <a:ea typeface="ＭＳ Ｐゴシック" panose="020B0600070205080204" pitchFamily="50" charset="-128"/>
                <a:cs typeface="Times New Roman" panose="02020603050405020304" pitchFamily="18" charset="0"/>
              </a:rPr>
              <a:t>ccelerator </a:t>
            </a:r>
            <a:r>
              <a:rPr kumimoji="0" lang="en-US" altLang="ja-JP" sz="1600" b="1" dirty="0">
                <a:solidFill>
                  <a:srgbClr val="FF0000"/>
                </a:solidFill>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R</a:t>
            </a:r>
            <a:r>
              <a:rPr kumimoji="0" lang="en-US" altLang="ja-JP" sz="1600" b="1" dirty="0">
                <a:solidFill>
                  <a:srgbClr val="000000"/>
                </a:solidFill>
                <a:ea typeface="ＭＳ Ｐゴシック" panose="020B0600070205080204" pitchFamily="50" charset="-128"/>
                <a:cs typeface="Times New Roman" panose="02020603050405020304" pitchFamily="18" charset="0"/>
              </a:rPr>
              <a:t>esearch </a:t>
            </a:r>
            <a:r>
              <a:rPr kumimoji="0" lang="en-US" altLang="ja-JP" sz="1600" b="1" dirty="0">
                <a:solidFill>
                  <a:srgbClr val="FF0000"/>
                </a:solidFill>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C</a:t>
            </a:r>
            <a:r>
              <a:rPr kumimoji="0" lang="en-US" altLang="ja-JP" sz="1600" b="1" dirty="0">
                <a:solidFill>
                  <a:srgbClr val="000000"/>
                </a:solidFill>
                <a:ea typeface="ＭＳ Ｐゴシック" panose="020B0600070205080204" pitchFamily="50" charset="-128"/>
                <a:cs typeface="Times New Roman" panose="02020603050405020304" pitchFamily="18" charset="0"/>
              </a:rPr>
              <a:t>omplex)</a:t>
            </a:r>
          </a:p>
        </p:txBody>
      </p:sp>
      <p:pic>
        <p:nvPicPr>
          <p:cNvPr id="52" name="図 51">
            <a:extLst>
              <a:ext uri="{FF2B5EF4-FFF2-40B4-BE49-F238E27FC236}">
                <a16:creationId xmlns:a16="http://schemas.microsoft.com/office/drawing/2014/main" id="{4DE3F54C-CFE3-600B-A906-117370BE9C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6068" y="999936"/>
            <a:ext cx="5940000" cy="1593660"/>
          </a:xfrm>
          <a:prstGeom prst="rect">
            <a:avLst/>
          </a:prstGeom>
        </p:spPr>
      </p:pic>
      <p:sp>
        <p:nvSpPr>
          <p:cNvPr id="53" name="テキスト ボックス 52">
            <a:extLst>
              <a:ext uri="{FF2B5EF4-FFF2-40B4-BE49-F238E27FC236}">
                <a16:creationId xmlns:a16="http://schemas.microsoft.com/office/drawing/2014/main" id="{BE546F9A-4DA4-5D29-5AB3-0522BEE4F9CA}"/>
              </a:ext>
            </a:extLst>
          </p:cNvPr>
          <p:cNvSpPr txBox="1"/>
          <p:nvPr/>
        </p:nvSpPr>
        <p:spPr>
          <a:xfrm>
            <a:off x="6098162" y="4296277"/>
            <a:ext cx="6084213" cy="2492990"/>
          </a:xfrm>
          <a:prstGeom prst="rect">
            <a:avLst/>
          </a:prstGeom>
          <a:noFill/>
        </p:spPr>
        <p:txBody>
          <a:bodyPr wrap="square" rtlCol="0">
            <a:spAutoFit/>
          </a:bodyPr>
          <a:lstStyle/>
          <a:p>
            <a:r>
              <a:rPr lang="en-US" altLang="ja-JP" sz="1600" dirty="0">
                <a:ea typeface="ＭＳ Ｐゴシック" panose="020B0600070205080204" pitchFamily="50" charset="-128"/>
                <a:cs typeface="Times New Roman" panose="02020603050405020304" pitchFamily="18" charset="0"/>
              </a:rPr>
              <a:t>J-PARC LINAC </a:t>
            </a:r>
            <a:r>
              <a:rPr kumimoji="1" lang="en-US" altLang="ja-JP" sz="1600" dirty="0">
                <a:ea typeface="ＭＳ Ｐゴシック" panose="020B0600070205080204" pitchFamily="50" charset="-128"/>
                <a:cs typeface="Times New Roman" panose="02020603050405020304" pitchFamily="18" charset="0"/>
              </a:rPr>
              <a:t>beam </a:t>
            </a:r>
            <a:r>
              <a:rPr lang="en-US" altLang="ja-JP" sz="1600" dirty="0">
                <a:ea typeface="ＭＳ Ｐゴシック" panose="020B0600070205080204" pitchFamily="50" charset="-128"/>
                <a:cs typeface="Times New Roman" panose="02020603050405020304" pitchFamily="18" charset="0"/>
              </a:rPr>
              <a:t>parameter</a:t>
            </a:r>
            <a:endParaRPr kumimoji="1" lang="en-US" altLang="ja-JP" sz="1600" dirty="0">
              <a:ea typeface="ＭＳ Ｐゴシック" panose="020B0600070205080204" pitchFamily="50" charset="-128"/>
              <a:cs typeface="Times New Roman" panose="02020603050405020304" pitchFamily="18" charset="0"/>
            </a:endParaRPr>
          </a:p>
          <a:p>
            <a:pPr marL="742950" lvl="1" indent="-285750">
              <a:buFont typeface="Arial" panose="020B0604020202020204" pitchFamily="34" charset="0"/>
              <a:buChar char="•"/>
            </a:pPr>
            <a:r>
              <a:rPr kumimoji="1" lang="en-US" altLang="ja-JP" sz="1400" dirty="0">
                <a:ea typeface="ＭＳ Ｐゴシック" panose="020B0600070205080204" pitchFamily="50" charset="-128"/>
                <a:cs typeface="Times New Roman" panose="02020603050405020304" pitchFamily="18" charset="0"/>
              </a:rPr>
              <a:t>particles:		     H</a:t>
            </a:r>
            <a:r>
              <a:rPr kumimoji="1" lang="en-US" altLang="ja-JP" sz="1400" baseline="30000" dirty="0">
                <a:latin typeface="Symbol" panose="05050102010706020507" pitchFamily="18" charset="2"/>
                <a:ea typeface="ＭＳ Ｐゴシック" panose="020B0600070205080204" pitchFamily="50" charset="-128"/>
                <a:cs typeface="Times New Roman" panose="02020603050405020304" pitchFamily="18" charset="0"/>
              </a:rPr>
              <a:t>-</a:t>
            </a:r>
            <a:r>
              <a:rPr kumimoji="1" lang="en-US" altLang="ja-JP" sz="1400" dirty="0">
                <a:ea typeface="ＭＳ Ｐゴシック" panose="020B0600070205080204" pitchFamily="50" charset="-128"/>
                <a:cs typeface="Times New Roman" panose="02020603050405020304" pitchFamily="18" charset="0"/>
              </a:rPr>
              <a:t> (negative hydrogen)</a:t>
            </a:r>
          </a:p>
          <a:p>
            <a:pPr marL="742950" lvl="1" indent="-285750">
              <a:buFont typeface="Arial" panose="020B0604020202020204" pitchFamily="34" charset="0"/>
              <a:buChar char="•"/>
            </a:pPr>
            <a:r>
              <a:rPr lang="en-US" altLang="ja-JP" sz="1400" dirty="0">
                <a:ea typeface="ＭＳ Ｐゴシック" panose="020B0600070205080204" pitchFamily="50" charset="-128"/>
                <a:cs typeface="Times New Roman" panose="02020603050405020304" pitchFamily="18" charset="0"/>
              </a:rPr>
              <a:t>kinematic energy:	     400 MeV</a:t>
            </a:r>
          </a:p>
          <a:p>
            <a:pPr marL="742950" lvl="1" indent="-285750">
              <a:buFont typeface="Arial" panose="020B0604020202020204" pitchFamily="34" charset="0"/>
              <a:buChar char="•"/>
            </a:pPr>
            <a:r>
              <a:rPr kumimoji="1" lang="en-US" altLang="ja-JP" sz="1400" dirty="0">
                <a:solidFill>
                  <a:srgbClr val="FF0000"/>
                </a:solidFill>
                <a:ea typeface="ＭＳ Ｐゴシック" panose="020B0600070205080204" pitchFamily="50" charset="-128"/>
                <a:cs typeface="Times New Roman" panose="02020603050405020304" pitchFamily="18" charset="0"/>
              </a:rPr>
              <a:t>peak beam current:	</a:t>
            </a:r>
            <a:r>
              <a:rPr lang="ja-JP" altLang="en-US" sz="1400" dirty="0">
                <a:solidFill>
                  <a:srgbClr val="FF0000"/>
                </a:solidFill>
                <a:ea typeface="ＭＳ Ｐゴシック" panose="020B0600070205080204" pitchFamily="50" charset="-128"/>
                <a:cs typeface="Times New Roman" panose="02020603050405020304" pitchFamily="18" charset="0"/>
              </a:rPr>
              <a:t>     </a:t>
            </a:r>
            <a:r>
              <a:rPr kumimoji="1" lang="en-US" altLang="ja-JP" sz="1400" dirty="0">
                <a:solidFill>
                  <a:srgbClr val="FF0000"/>
                </a:solidFill>
                <a:ea typeface="ＭＳ Ｐゴシック" panose="020B0600070205080204" pitchFamily="50" charset="-128"/>
                <a:cs typeface="Times New Roman" panose="02020603050405020304" pitchFamily="18" charset="0"/>
              </a:rPr>
              <a:t>50 mA</a:t>
            </a:r>
          </a:p>
          <a:p>
            <a:pPr marL="742950" lvl="1" indent="-285750">
              <a:buFont typeface="Arial" panose="020B0604020202020204" pitchFamily="34" charset="0"/>
              <a:buChar char="•"/>
            </a:pPr>
            <a:r>
              <a:rPr lang="en-US" altLang="ja-JP" sz="1400" dirty="0">
                <a:ea typeface="ＭＳ Ｐゴシック" panose="020B0600070205080204" pitchFamily="50" charset="-128"/>
                <a:cs typeface="Times New Roman" panose="02020603050405020304" pitchFamily="18" charset="0"/>
              </a:rPr>
              <a:t>acceleration frequencies:   324 MHz / 972 MHz </a:t>
            </a:r>
          </a:p>
          <a:p>
            <a:pPr marL="742950" lvl="1" indent="-285750">
              <a:buFont typeface="Arial" panose="020B0604020202020204" pitchFamily="34" charset="0"/>
              <a:buChar char="•"/>
            </a:pPr>
            <a:r>
              <a:rPr kumimoji="1" lang="en-US" altLang="ja-JP" sz="1400" dirty="0">
                <a:ea typeface="ＭＳ Ｐゴシック" panose="020B0600070205080204" pitchFamily="50" charset="-128"/>
                <a:cs typeface="Times New Roman" panose="02020603050405020304" pitchFamily="18" charset="0"/>
              </a:rPr>
              <a:t>pulse width:		     500 </a:t>
            </a:r>
            <a:r>
              <a:rPr kumimoji="1" lang="en-US" altLang="ja-JP" sz="1400" dirty="0" err="1">
                <a:latin typeface="Symbol" panose="05050102010706020507" pitchFamily="18" charset="2"/>
                <a:ea typeface="ＭＳ Ｐゴシック" panose="020B0600070205080204" pitchFamily="50" charset="-128"/>
                <a:cs typeface="Times New Roman" panose="02020603050405020304" pitchFamily="18" charset="0"/>
              </a:rPr>
              <a:t>m</a:t>
            </a:r>
            <a:r>
              <a:rPr kumimoji="1" lang="en-US" altLang="ja-JP" sz="1400" dirty="0" err="1">
                <a:ea typeface="ＭＳ Ｐゴシック" panose="020B0600070205080204" pitchFamily="50" charset="-128"/>
                <a:cs typeface="Times New Roman" panose="02020603050405020304" pitchFamily="18" charset="0"/>
              </a:rPr>
              <a:t>s</a:t>
            </a:r>
            <a:r>
              <a:rPr kumimoji="1" lang="en-US" altLang="ja-JP" sz="1400" dirty="0">
                <a:ea typeface="ＭＳ Ｐゴシック" panose="020B0600070205080204" pitchFamily="50" charset="-128"/>
                <a:cs typeface="Times New Roman" panose="02020603050405020304" pitchFamily="18" charset="0"/>
              </a:rPr>
              <a:t> (beam), ~650 </a:t>
            </a:r>
            <a:r>
              <a:rPr kumimoji="1" lang="en-US" altLang="ja-JP" sz="1400" dirty="0" err="1">
                <a:latin typeface="Symbol" panose="05050102010706020507" pitchFamily="18" charset="2"/>
                <a:ea typeface="ＭＳ Ｐゴシック" panose="020B0600070205080204" pitchFamily="50" charset="-128"/>
                <a:cs typeface="Times New Roman" panose="02020603050405020304" pitchFamily="18" charset="0"/>
              </a:rPr>
              <a:t>m</a:t>
            </a:r>
            <a:r>
              <a:rPr kumimoji="1" lang="en-US" altLang="ja-JP" sz="1400" dirty="0" err="1">
                <a:ea typeface="ＭＳ Ｐゴシック" panose="020B0600070205080204" pitchFamily="50" charset="-128"/>
                <a:cs typeface="Times New Roman" panose="02020603050405020304" pitchFamily="18" charset="0"/>
              </a:rPr>
              <a:t>s</a:t>
            </a:r>
            <a:r>
              <a:rPr kumimoji="1" lang="en-US" altLang="ja-JP" sz="1400" dirty="0">
                <a:ea typeface="ＭＳ Ｐゴシック" panose="020B0600070205080204" pitchFamily="50" charset="-128"/>
                <a:cs typeface="Times New Roman" panose="02020603050405020304" pitchFamily="18" charset="0"/>
              </a:rPr>
              <a:t> (RF)</a:t>
            </a:r>
          </a:p>
          <a:p>
            <a:pPr marL="742950" lvl="1" indent="-285750">
              <a:buFont typeface="Arial" panose="020B0604020202020204" pitchFamily="34" charset="0"/>
              <a:buChar char="•"/>
            </a:pPr>
            <a:r>
              <a:rPr lang="en-US" altLang="ja-JP" sz="1400" dirty="0">
                <a:ea typeface="ＭＳ Ｐゴシック" panose="020B0600070205080204" pitchFamily="50" charset="-128"/>
                <a:cs typeface="Times New Roman" panose="02020603050405020304" pitchFamily="18" charset="0"/>
              </a:rPr>
              <a:t>repetition: 		     25 Hz (except of ADS)</a:t>
            </a:r>
          </a:p>
          <a:p>
            <a:pPr marL="285750" indent="-285750">
              <a:buFont typeface="Times New Roman" panose="02020603050405020304" pitchFamily="18" charset="0"/>
              <a:buChar char="→"/>
            </a:pPr>
            <a:r>
              <a:rPr kumimoji="1" lang="en-US" altLang="ja-JP" sz="1400" dirty="0">
                <a:solidFill>
                  <a:srgbClr val="FF0000"/>
                </a:solidFill>
                <a:ea typeface="ＭＳ Ｐゴシック" panose="020B0600070205080204" pitchFamily="50" charset="-128"/>
                <a:cs typeface="Times New Roman" panose="02020603050405020304" pitchFamily="18" charset="0"/>
              </a:rPr>
              <a:t>The beam load on the field gradient is large due to the acceleration of high-current beams. For the J-PARC LINAC, the performance of the beam load compensation contributes greatly to the stability of the field gradient.</a:t>
            </a:r>
            <a:endParaRPr kumimoji="1" lang="ja-JP" altLang="en-US" sz="1400" dirty="0">
              <a:solidFill>
                <a:srgbClr val="FF0000"/>
              </a:solidFill>
              <a:ea typeface="ＭＳ Ｐゴシック" panose="020B0600070205080204" pitchFamily="50" charset="-128"/>
              <a:cs typeface="Times New Roman" panose="02020603050405020304" pitchFamily="18" charset="0"/>
            </a:endParaRPr>
          </a:p>
        </p:txBody>
      </p:sp>
      <p:sp>
        <p:nvSpPr>
          <p:cNvPr id="55" name="Rectangle 10">
            <a:extLst>
              <a:ext uri="{FF2B5EF4-FFF2-40B4-BE49-F238E27FC236}">
                <a16:creationId xmlns:a16="http://schemas.microsoft.com/office/drawing/2014/main" id="{83039EB2-5858-290A-25F3-0B6CEB32203B}"/>
              </a:ext>
            </a:extLst>
          </p:cNvPr>
          <p:cNvSpPr>
            <a:spLocks noChangeArrowheads="1"/>
          </p:cNvSpPr>
          <p:nvPr/>
        </p:nvSpPr>
        <p:spPr bwMode="auto">
          <a:xfrm>
            <a:off x="7970983" y="2588348"/>
            <a:ext cx="3897364" cy="1107996"/>
          </a:xfrm>
          <a:prstGeom prst="rect">
            <a:avLst/>
          </a:prstGeom>
          <a:noFill/>
          <a:ln w="9525">
            <a:noFill/>
            <a:miter lim="800000"/>
            <a:headEnd/>
            <a:tailEnd/>
          </a:ln>
        </p:spPr>
        <p:txBody>
          <a:bodyPr wrap="square">
            <a:spAutoFit/>
          </a:bodyPr>
          <a:lstStyle/>
          <a:p>
            <a:r>
              <a:rPr kumimoji="0" lang="en-US" altLang="ja-JP" sz="1100" dirty="0">
                <a:solidFill>
                  <a:srgbClr val="000000"/>
                </a:solidFill>
                <a:cs typeface="Times New Roman" pitchFamily="18" charset="0"/>
              </a:rPr>
              <a:t>IS: H</a:t>
            </a:r>
            <a:r>
              <a:rPr kumimoji="0" lang="en-US" altLang="ja-JP" sz="1100" baseline="30000" dirty="0">
                <a:solidFill>
                  <a:srgbClr val="000000"/>
                </a:solidFill>
                <a:cs typeface="Times New Roman" pitchFamily="18" charset="0"/>
              </a:rPr>
              <a:t>-</a:t>
            </a:r>
            <a:r>
              <a:rPr kumimoji="0" lang="en-US" altLang="ja-JP" sz="1100" dirty="0">
                <a:solidFill>
                  <a:srgbClr val="000000"/>
                </a:solidFill>
                <a:cs typeface="Times New Roman" pitchFamily="18" charset="0"/>
              </a:rPr>
              <a:t> Ion Source</a:t>
            </a:r>
          </a:p>
          <a:p>
            <a:r>
              <a:rPr kumimoji="0" lang="en-US" altLang="ja-JP" sz="1100" dirty="0">
                <a:solidFill>
                  <a:srgbClr val="000000"/>
                </a:solidFill>
                <a:cs typeface="Times New Roman" pitchFamily="18" charset="0"/>
              </a:rPr>
              <a:t>RFQ: Radio Frequency Quadrupole </a:t>
            </a:r>
            <a:r>
              <a:rPr kumimoji="0" lang="en-US" altLang="ja-JP" sz="1100" dirty="0" err="1">
                <a:solidFill>
                  <a:srgbClr val="000000"/>
                </a:solidFill>
                <a:cs typeface="Times New Roman" pitchFamily="18" charset="0"/>
              </a:rPr>
              <a:t>Linac</a:t>
            </a:r>
            <a:endParaRPr kumimoji="0" lang="en-US" altLang="ja-JP" sz="1100" dirty="0">
              <a:solidFill>
                <a:srgbClr val="000000"/>
              </a:solidFill>
              <a:cs typeface="Times New Roman" pitchFamily="18" charset="0"/>
            </a:endParaRPr>
          </a:p>
          <a:p>
            <a:r>
              <a:rPr kumimoji="0" lang="en-US" altLang="ja-JP" sz="1100" dirty="0">
                <a:solidFill>
                  <a:srgbClr val="000000"/>
                </a:solidFill>
                <a:cs typeface="Times New Roman" pitchFamily="18" charset="0"/>
              </a:rPr>
              <a:t>DTL: Drift Tube </a:t>
            </a:r>
            <a:r>
              <a:rPr kumimoji="0" lang="en-US" altLang="ja-JP" sz="1100" dirty="0" err="1">
                <a:solidFill>
                  <a:srgbClr val="000000"/>
                </a:solidFill>
                <a:cs typeface="Times New Roman" pitchFamily="18" charset="0"/>
              </a:rPr>
              <a:t>Linac</a:t>
            </a:r>
            <a:r>
              <a:rPr kumimoji="0" lang="en-US" altLang="ja-JP" sz="1100" dirty="0">
                <a:solidFill>
                  <a:srgbClr val="000000"/>
                </a:solidFill>
                <a:cs typeface="Times New Roman" pitchFamily="18" charset="0"/>
              </a:rPr>
              <a:t> (3 cavity modules)</a:t>
            </a:r>
          </a:p>
          <a:p>
            <a:r>
              <a:rPr kumimoji="0" lang="en-US" altLang="ja-JP" sz="1100" dirty="0">
                <a:solidFill>
                  <a:srgbClr val="000000"/>
                </a:solidFill>
                <a:cs typeface="Times New Roman" pitchFamily="18" charset="0"/>
              </a:rPr>
              <a:t>SDTL: Separate-type Drift Tube </a:t>
            </a:r>
            <a:r>
              <a:rPr kumimoji="0" lang="en-US" altLang="ja-JP" sz="1100" dirty="0" err="1">
                <a:solidFill>
                  <a:srgbClr val="000000"/>
                </a:solidFill>
                <a:cs typeface="Times New Roman" pitchFamily="18" charset="0"/>
              </a:rPr>
              <a:t>Linac</a:t>
            </a:r>
            <a:r>
              <a:rPr kumimoji="0" lang="en-US" altLang="ja-JP" sz="1100" dirty="0">
                <a:solidFill>
                  <a:srgbClr val="000000"/>
                </a:solidFill>
                <a:cs typeface="Times New Roman" pitchFamily="18" charset="0"/>
              </a:rPr>
              <a:t> (16 cavity stations)</a:t>
            </a:r>
            <a:endParaRPr kumimoji="0" lang="en-US" altLang="ja-JP" sz="1100" dirty="0">
              <a:cs typeface="Times New Roman" pitchFamily="18" charset="0"/>
            </a:endParaRPr>
          </a:p>
          <a:p>
            <a:r>
              <a:rPr kumimoji="0" lang="en-US" altLang="ja-JP" sz="1100" dirty="0">
                <a:cs typeface="Times New Roman" pitchFamily="18" charset="0"/>
              </a:rPr>
              <a:t>ACS: Annual Coupled Structure </a:t>
            </a:r>
            <a:r>
              <a:rPr kumimoji="0" lang="en-US" altLang="ja-JP" sz="1100" dirty="0" err="1">
                <a:cs typeface="Times New Roman" pitchFamily="18" charset="0"/>
              </a:rPr>
              <a:t>Linac</a:t>
            </a:r>
            <a:r>
              <a:rPr kumimoji="0" lang="en-US" altLang="ja-JP" sz="1100" dirty="0">
                <a:cs typeface="Times New Roman" pitchFamily="18" charset="0"/>
              </a:rPr>
              <a:t> (21 cavity stations)</a:t>
            </a:r>
          </a:p>
          <a:p>
            <a:r>
              <a:rPr kumimoji="0" lang="en-US" altLang="ja-JP" sz="1100" dirty="0">
                <a:cs typeface="Times New Roman" pitchFamily="18" charset="0"/>
              </a:rPr>
              <a:t>※ all normal conducting cavities</a:t>
            </a:r>
          </a:p>
        </p:txBody>
      </p:sp>
      <p:pic>
        <p:nvPicPr>
          <p:cNvPr id="3" name="図 2">
            <a:extLst>
              <a:ext uri="{FF2B5EF4-FFF2-40B4-BE49-F238E27FC236}">
                <a16:creationId xmlns:a16="http://schemas.microsoft.com/office/drawing/2014/main" id="{897B935A-0B4A-0457-BEBC-82F140653800}"/>
              </a:ext>
            </a:extLst>
          </p:cNvPr>
          <p:cNvPicPr>
            <a:picLocks noChangeAspect="1"/>
          </p:cNvPicPr>
          <p:nvPr/>
        </p:nvPicPr>
        <p:blipFill rotWithShape="1">
          <a:blip r:embed="rId7">
            <a:extLst>
              <a:ext uri="{28A0092B-C50C-407E-A947-70E740481C1C}">
                <a14:useLocalDpi xmlns:a14="http://schemas.microsoft.com/office/drawing/2010/main" val="0"/>
              </a:ext>
            </a:extLst>
          </a:blip>
          <a:srcRect l="25960" b="37061"/>
          <a:stretch/>
        </p:blipFill>
        <p:spPr>
          <a:xfrm>
            <a:off x="1930610" y="5093934"/>
            <a:ext cx="3273513" cy="1696330"/>
          </a:xfrm>
          <a:prstGeom prst="rect">
            <a:avLst/>
          </a:prstGeom>
        </p:spPr>
      </p:pic>
      <p:sp>
        <p:nvSpPr>
          <p:cNvPr id="11" name="テキスト ボックス 10">
            <a:extLst>
              <a:ext uri="{FF2B5EF4-FFF2-40B4-BE49-F238E27FC236}">
                <a16:creationId xmlns:a16="http://schemas.microsoft.com/office/drawing/2014/main" id="{6A90803A-9284-E252-6D75-3966036B7E59}"/>
              </a:ext>
            </a:extLst>
          </p:cNvPr>
          <p:cNvSpPr txBox="1"/>
          <p:nvPr/>
        </p:nvSpPr>
        <p:spPr>
          <a:xfrm>
            <a:off x="121862" y="5238224"/>
            <a:ext cx="1643399" cy="253916"/>
          </a:xfrm>
          <a:prstGeom prst="rect">
            <a:avLst/>
          </a:prstGeom>
          <a:noFill/>
          <a:ln>
            <a:solidFill>
              <a:schemeClr val="tx1"/>
            </a:solidFill>
          </a:ln>
        </p:spPr>
        <p:txBody>
          <a:bodyPr wrap="none" rtlCol="0">
            <a:spAutoFit/>
          </a:bodyPr>
          <a:lstStyle/>
          <a:p>
            <a:r>
              <a:rPr lang="en-US" altLang="ja-JP" sz="1050" b="1" dirty="0">
                <a:effectLst>
                  <a:outerShdw blurRad="38100" dist="38100" dir="2700000" algn="tl">
                    <a:srgbClr val="000000">
                      <a:alpha val="43137"/>
                    </a:srgbClr>
                  </a:outerShdw>
                </a:effectLst>
                <a:ea typeface="ＭＳ Ｐゴシック" panose="020B0600070205080204" pitchFamily="50" charset="-128"/>
              </a:rPr>
              <a:t>macro-pulse structure</a:t>
            </a:r>
            <a:endParaRPr kumimoji="1" lang="ja-JP" altLang="en-US" sz="1050" b="1" dirty="0">
              <a:effectLst>
                <a:outerShdw blurRad="38100" dist="38100" dir="2700000" algn="tl">
                  <a:srgbClr val="000000">
                    <a:alpha val="43137"/>
                  </a:srgbClr>
                </a:outerShdw>
              </a:effectLst>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483DE609-FA84-F07F-734C-D541F7E4C01B}"/>
              </a:ext>
            </a:extLst>
          </p:cNvPr>
          <p:cNvSpPr txBox="1"/>
          <p:nvPr/>
        </p:nvSpPr>
        <p:spPr>
          <a:xfrm>
            <a:off x="122687" y="6264887"/>
            <a:ext cx="2071401" cy="253916"/>
          </a:xfrm>
          <a:prstGeom prst="rect">
            <a:avLst/>
          </a:prstGeom>
          <a:noFill/>
          <a:ln>
            <a:solidFill>
              <a:schemeClr val="tx1"/>
            </a:solidFill>
          </a:ln>
        </p:spPr>
        <p:txBody>
          <a:bodyPr wrap="none" rtlCol="0">
            <a:spAutoFit/>
          </a:bodyPr>
          <a:lstStyle/>
          <a:p>
            <a:r>
              <a:rPr lang="en-US" altLang="ja-JP" sz="1050" b="1" dirty="0">
                <a:effectLst>
                  <a:outerShdw blurRad="38100" dist="38100" dir="2700000" algn="tl">
                    <a:srgbClr val="000000">
                      <a:alpha val="43137"/>
                    </a:srgbClr>
                  </a:outerShdw>
                </a:effectLst>
                <a:ea typeface="ＭＳ Ｐゴシック" panose="020B0600070205080204" pitchFamily="50" charset="-128"/>
              </a:rPr>
              <a:t>intermediate-pulse structure</a:t>
            </a:r>
            <a:endParaRPr kumimoji="1" lang="ja-JP" altLang="en-US" sz="1050" b="1" dirty="0">
              <a:effectLst>
                <a:outerShdw blurRad="38100" dist="38100" dir="2700000" algn="tl">
                  <a:srgbClr val="000000">
                    <a:alpha val="43137"/>
                  </a:srgbClr>
                </a:outerShdw>
              </a:effectLst>
              <a:ea typeface="ＭＳ Ｐゴシック" panose="020B0600070205080204" pitchFamily="50" charset="-128"/>
            </a:endParaRPr>
          </a:p>
        </p:txBody>
      </p:sp>
      <p:sp>
        <p:nvSpPr>
          <p:cNvPr id="13" name="テキスト ボックス 12">
            <a:extLst>
              <a:ext uri="{FF2B5EF4-FFF2-40B4-BE49-F238E27FC236}">
                <a16:creationId xmlns:a16="http://schemas.microsoft.com/office/drawing/2014/main" id="{5CA6141C-D4CC-DB69-9E2C-B926770CE946}"/>
              </a:ext>
            </a:extLst>
          </p:cNvPr>
          <p:cNvSpPr txBox="1"/>
          <p:nvPr/>
        </p:nvSpPr>
        <p:spPr>
          <a:xfrm>
            <a:off x="5198611" y="5238000"/>
            <a:ext cx="1069524" cy="523220"/>
          </a:xfrm>
          <a:prstGeom prst="rect">
            <a:avLst/>
          </a:prstGeom>
          <a:noFill/>
        </p:spPr>
        <p:txBody>
          <a:bodyPr wrap="none" rtlCol="0">
            <a:spAutoFit/>
          </a:bodyPr>
          <a:lstStyle/>
          <a:p>
            <a:r>
              <a:rPr lang="en-US" altLang="ja-JP" sz="1400" dirty="0">
                <a:ea typeface="ＭＳ Ｐゴシック" panose="020B0600070205080204" pitchFamily="50" charset="-128"/>
                <a:cs typeface="Times New Roman" panose="02020603050405020304" pitchFamily="18" charset="0"/>
              </a:rPr>
              <a:t>repetition</a:t>
            </a:r>
            <a:r>
              <a:rPr lang="ja-JP" altLang="en-US" sz="1400" dirty="0">
                <a:ea typeface="ＭＳ Ｐゴシック" panose="020B0600070205080204" pitchFamily="50" charset="-128"/>
                <a:cs typeface="Times New Roman" panose="02020603050405020304" pitchFamily="18" charset="0"/>
              </a:rPr>
              <a:t>：</a:t>
            </a:r>
            <a:endParaRPr lang="en-US" altLang="ja-JP" sz="1400" dirty="0">
              <a:ea typeface="ＭＳ Ｐゴシック" panose="020B0600070205080204" pitchFamily="50" charset="-128"/>
              <a:cs typeface="Times New Roman" panose="02020603050405020304" pitchFamily="18" charset="0"/>
            </a:endParaRPr>
          </a:p>
          <a:p>
            <a:r>
              <a:rPr kumimoji="1" lang="ja-JP" altLang="en-US" sz="1400" dirty="0">
                <a:ea typeface="ＭＳ Ｐゴシック" panose="020B0600070205080204" pitchFamily="50" charset="-128"/>
                <a:cs typeface="Times New Roman" panose="02020603050405020304" pitchFamily="18" charset="0"/>
              </a:rPr>
              <a:t>　　</a:t>
            </a:r>
            <a:r>
              <a:rPr kumimoji="1" lang="en-US" altLang="ja-JP" sz="1400" dirty="0">
                <a:ea typeface="ＭＳ Ｐゴシック" panose="020B0600070205080204" pitchFamily="50" charset="-128"/>
                <a:cs typeface="Times New Roman" panose="02020603050405020304" pitchFamily="18" charset="0"/>
              </a:rPr>
              <a:t>25 Hz</a:t>
            </a:r>
            <a:endParaRPr kumimoji="1" lang="ja-JP" altLang="en-US" sz="1400" dirty="0">
              <a:ea typeface="ＭＳ Ｐゴシック" panose="020B0600070205080204" pitchFamily="50"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5BA2F562-AA46-DD40-44A4-38E6FFE81DAC}"/>
              </a:ext>
            </a:extLst>
          </p:cNvPr>
          <p:cNvSpPr txBox="1"/>
          <p:nvPr/>
        </p:nvSpPr>
        <p:spPr>
          <a:xfrm>
            <a:off x="5197339" y="6264000"/>
            <a:ext cx="1326004" cy="523220"/>
          </a:xfrm>
          <a:prstGeom prst="rect">
            <a:avLst/>
          </a:prstGeom>
          <a:noFill/>
        </p:spPr>
        <p:txBody>
          <a:bodyPr wrap="none" rtlCol="0">
            <a:spAutoFit/>
          </a:bodyPr>
          <a:lstStyle/>
          <a:p>
            <a:r>
              <a:rPr kumimoji="1" lang="en-US" altLang="ja-JP" sz="1400" dirty="0">
                <a:ea typeface="ＭＳ Ｐゴシック" panose="020B0600070205080204" pitchFamily="50" charset="-128"/>
                <a:cs typeface="Times New Roman" panose="02020603050405020304" pitchFamily="18" charset="0"/>
              </a:rPr>
              <a:t>frequency</a:t>
            </a:r>
            <a:r>
              <a:rPr kumimoji="1" lang="ja-JP" altLang="en-US" sz="1400" dirty="0">
                <a:ea typeface="ＭＳ Ｐゴシック" panose="020B0600070205080204" pitchFamily="50" charset="-128"/>
                <a:cs typeface="Times New Roman" panose="02020603050405020304" pitchFamily="18" charset="0"/>
              </a:rPr>
              <a:t>：</a:t>
            </a:r>
            <a:endParaRPr kumimoji="1" lang="en-US" altLang="ja-JP" sz="1400" dirty="0">
              <a:ea typeface="ＭＳ Ｐゴシック" panose="020B0600070205080204" pitchFamily="50" charset="-128"/>
              <a:cs typeface="Times New Roman" panose="02020603050405020304" pitchFamily="18" charset="0"/>
            </a:endParaRPr>
          </a:p>
          <a:p>
            <a:r>
              <a:rPr kumimoji="1" lang="ja-JP" altLang="en-US" sz="1400" dirty="0">
                <a:ea typeface="ＭＳ Ｐゴシック" panose="020B0600070205080204" pitchFamily="50" charset="-128"/>
                <a:cs typeface="Times New Roman" panose="02020603050405020304" pitchFamily="18" charset="0"/>
              </a:rPr>
              <a:t>　　</a:t>
            </a:r>
            <a:r>
              <a:rPr kumimoji="1" lang="en-US" altLang="ja-JP" sz="1400" dirty="0">
                <a:ea typeface="ＭＳ Ｐゴシック" panose="020B0600070205080204" pitchFamily="50" charset="-128"/>
                <a:cs typeface="Times New Roman" panose="02020603050405020304" pitchFamily="18" charset="0"/>
              </a:rPr>
              <a:t>~1.23 MHz</a:t>
            </a:r>
            <a:endParaRPr kumimoji="1" lang="ja-JP" altLang="en-US" sz="1400" dirty="0">
              <a:ea typeface="ＭＳ Ｐゴシック" panose="020B0600070205080204" pitchFamily="50" charset="-128"/>
              <a:cs typeface="Times New Roman" panose="02020603050405020304" pitchFamily="18" charset="0"/>
            </a:endParaRPr>
          </a:p>
        </p:txBody>
      </p:sp>
      <p:sp>
        <p:nvSpPr>
          <p:cNvPr id="2" name="Rectangle 10">
            <a:extLst>
              <a:ext uri="{FF2B5EF4-FFF2-40B4-BE49-F238E27FC236}">
                <a16:creationId xmlns:a16="http://schemas.microsoft.com/office/drawing/2014/main" id="{350D5402-6BB8-B996-0652-85E6F1351554}"/>
              </a:ext>
            </a:extLst>
          </p:cNvPr>
          <p:cNvSpPr>
            <a:spLocks noChangeArrowheads="1"/>
          </p:cNvSpPr>
          <p:nvPr/>
        </p:nvSpPr>
        <p:spPr bwMode="auto">
          <a:xfrm>
            <a:off x="9506474" y="3664241"/>
            <a:ext cx="2465734" cy="600164"/>
          </a:xfrm>
          <a:prstGeom prst="rect">
            <a:avLst/>
          </a:prstGeom>
          <a:ln>
            <a:headEnd/>
            <a:tailEnd/>
          </a:ln>
          <a:effectLst>
            <a:outerShdw blurRad="76200" dir="13500000" sy="23000" kx="1200000" algn="br" rotWithShape="0">
              <a:prstClr val="black">
                <a:alpha val="2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r>
              <a:rPr kumimoji="0" lang="en-US" altLang="ja-JP" sz="1100" b="1" i="1" dirty="0">
                <a:solidFill>
                  <a:schemeClr val="tx1"/>
                </a:solidFill>
                <a:effectLst>
                  <a:glow rad="101600">
                    <a:schemeClr val="accent2">
                      <a:satMod val="175000"/>
                      <a:alpha val="40000"/>
                    </a:schemeClr>
                  </a:glow>
                </a:effectLst>
                <a:latin typeface="+mn-ea"/>
                <a:cs typeface="Times New Roman" pitchFamily="18" charset="0"/>
              </a:rPr>
              <a:t>required gradient stability :</a:t>
            </a:r>
          </a:p>
          <a:p>
            <a:pPr lvl="2"/>
            <a:r>
              <a:rPr lang="en-US" altLang="ja-JP" sz="1100" b="1" i="1" dirty="0">
                <a:solidFill>
                  <a:schemeClr val="tx1"/>
                </a:solidFill>
                <a:effectLst>
                  <a:glow rad="101600">
                    <a:schemeClr val="accent2">
                      <a:satMod val="175000"/>
                      <a:alpha val="40000"/>
                    </a:schemeClr>
                  </a:glow>
                  <a:outerShdw blurRad="38100" dist="38100" dir="2700000" algn="tl">
                    <a:srgbClr val="000000">
                      <a:alpha val="43137"/>
                    </a:srgbClr>
                  </a:outerShdw>
                </a:effectLst>
                <a:latin typeface="+mn-ea"/>
                <a:cs typeface="Times New Roman" pitchFamily="18" charset="0"/>
              </a:rPr>
              <a:t>±</a:t>
            </a:r>
            <a:r>
              <a:rPr kumimoji="0" lang="en-US" altLang="ja-JP" sz="1100" b="1" i="1" dirty="0">
                <a:solidFill>
                  <a:schemeClr val="tx1"/>
                </a:solidFill>
                <a:effectLst>
                  <a:glow rad="101600">
                    <a:schemeClr val="accent2">
                      <a:satMod val="175000"/>
                      <a:alpha val="40000"/>
                    </a:schemeClr>
                  </a:glow>
                  <a:outerShdw blurRad="38100" dist="38100" dir="2700000" algn="tl">
                    <a:srgbClr val="000000">
                      <a:alpha val="43137"/>
                    </a:srgbClr>
                  </a:outerShdw>
                </a:effectLst>
                <a:latin typeface="+mn-ea"/>
                <a:cs typeface="Times New Roman" pitchFamily="18" charset="0"/>
              </a:rPr>
              <a:t>1% in amplitude,</a:t>
            </a:r>
          </a:p>
          <a:p>
            <a:pPr lvl="2"/>
            <a:r>
              <a:rPr lang="en-US" altLang="ja-JP" sz="1100" b="1" i="1" dirty="0">
                <a:solidFill>
                  <a:schemeClr val="tx1"/>
                </a:solidFill>
                <a:effectLst>
                  <a:glow rad="101600">
                    <a:schemeClr val="accent2">
                      <a:satMod val="175000"/>
                      <a:alpha val="40000"/>
                    </a:schemeClr>
                  </a:glow>
                  <a:outerShdw blurRad="38100" dist="38100" dir="2700000" algn="tl">
                    <a:srgbClr val="000000">
                      <a:alpha val="43137"/>
                    </a:srgbClr>
                  </a:outerShdw>
                </a:effectLst>
                <a:latin typeface="+mn-ea"/>
                <a:cs typeface="Times New Roman" pitchFamily="18" charset="0"/>
              </a:rPr>
              <a:t>±</a:t>
            </a:r>
            <a:r>
              <a:rPr kumimoji="0" lang="en-US" altLang="ja-JP" sz="1100" b="1" i="1" dirty="0">
                <a:solidFill>
                  <a:schemeClr val="tx1"/>
                </a:solidFill>
                <a:effectLst>
                  <a:glow rad="101600">
                    <a:schemeClr val="accent2">
                      <a:satMod val="175000"/>
                      <a:alpha val="40000"/>
                    </a:schemeClr>
                  </a:glow>
                  <a:outerShdw blurRad="38100" dist="38100" dir="2700000" algn="tl">
                    <a:srgbClr val="000000">
                      <a:alpha val="43137"/>
                    </a:srgbClr>
                  </a:outerShdw>
                </a:effectLst>
                <a:latin typeface="+mn-ea"/>
                <a:cs typeface="Times New Roman" pitchFamily="18" charset="0"/>
              </a:rPr>
              <a:t>1 deg. in phase</a:t>
            </a:r>
          </a:p>
        </p:txBody>
      </p:sp>
      <p:sp>
        <p:nvSpPr>
          <p:cNvPr id="9" name="テキスト ボックス 8">
            <a:extLst>
              <a:ext uri="{FF2B5EF4-FFF2-40B4-BE49-F238E27FC236}">
                <a16:creationId xmlns:a16="http://schemas.microsoft.com/office/drawing/2014/main" id="{11518F87-26E0-F4BE-1162-1E0C25FD58B3}"/>
              </a:ext>
            </a:extLst>
          </p:cNvPr>
          <p:cNvSpPr txBox="1"/>
          <p:nvPr/>
        </p:nvSpPr>
        <p:spPr>
          <a:xfrm>
            <a:off x="3212210" y="6136133"/>
            <a:ext cx="1583075" cy="276999"/>
          </a:xfrm>
          <a:prstGeom prst="rect">
            <a:avLst/>
          </a:prstGeom>
          <a:solidFill>
            <a:schemeClr val="bg1"/>
          </a:solidFill>
          <a:ln>
            <a:solidFill>
              <a:schemeClr val="tx1"/>
            </a:solidFill>
          </a:ln>
        </p:spPr>
        <p:txBody>
          <a:bodyPr wrap="square" rtlCol="0">
            <a:spAutoFit/>
          </a:bodyPr>
          <a:lstStyle/>
          <a:p>
            <a:r>
              <a:rPr lang="en-US" altLang="ja-JP" sz="1200" dirty="0">
                <a:ea typeface="ＭＳ Ｐゴシック" panose="020B0600070205080204" pitchFamily="50" charset="-128"/>
                <a:cs typeface="Times New Roman" panose="02020603050405020304" pitchFamily="18" charset="0"/>
              </a:rPr>
              <a:t>comb-like structure</a:t>
            </a:r>
            <a:endParaRPr lang="ja-JP" altLang="en-US" sz="1200" dirty="0">
              <a:ea typeface="ＭＳ Ｐゴシック" panose="020B0600070205080204" pitchFamily="50" charset="-128"/>
              <a:cs typeface="Times New Roman" panose="02020603050405020304" pitchFamily="18" charset="0"/>
            </a:endParaRPr>
          </a:p>
        </p:txBody>
      </p:sp>
      <p:cxnSp>
        <p:nvCxnSpPr>
          <p:cNvPr id="15" name="直線コネクタ 14">
            <a:extLst>
              <a:ext uri="{FF2B5EF4-FFF2-40B4-BE49-F238E27FC236}">
                <a16:creationId xmlns:a16="http://schemas.microsoft.com/office/drawing/2014/main" id="{DC2A4121-257B-C88D-7E48-B7D37D8B682F}"/>
              </a:ext>
            </a:extLst>
          </p:cNvPr>
          <p:cNvCxnSpPr>
            <a:cxnSpLocks/>
            <a:stCxn id="9" idx="2"/>
            <a:endCxn id="19" idx="0"/>
          </p:cNvCxnSpPr>
          <p:nvPr/>
        </p:nvCxnSpPr>
        <p:spPr>
          <a:xfrm flipH="1">
            <a:off x="4003747" y="6413132"/>
            <a:ext cx="1" cy="157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楕円 18">
            <a:extLst>
              <a:ext uri="{FF2B5EF4-FFF2-40B4-BE49-F238E27FC236}">
                <a16:creationId xmlns:a16="http://schemas.microsoft.com/office/drawing/2014/main" id="{814A1B22-2369-9051-547D-0147D66200A3}"/>
              </a:ext>
            </a:extLst>
          </p:cNvPr>
          <p:cNvSpPr>
            <a:spLocks noChangeAspect="1"/>
          </p:cNvSpPr>
          <p:nvPr/>
        </p:nvSpPr>
        <p:spPr>
          <a:xfrm>
            <a:off x="3967747" y="6571014"/>
            <a:ext cx="72000" cy="72000"/>
          </a:xfrm>
          <a:prstGeom prst="ellipse">
            <a:avLst/>
          </a:prstGeom>
          <a:solidFill>
            <a:schemeClr val="tx1"/>
          </a:solid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92825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78CCA94-02FD-E24F-61D7-91BC5316A11E}"/>
              </a:ext>
            </a:extLst>
          </p:cNvPr>
          <p:cNvSpPr>
            <a:spLocks noChangeArrowheads="1"/>
          </p:cNvSpPr>
          <p:nvPr/>
        </p:nvSpPr>
        <p:spPr bwMode="auto">
          <a:xfrm>
            <a:off x="846000" y="795460"/>
            <a:ext cx="10512000" cy="72000"/>
          </a:xfrm>
          <a:prstGeom prst="rect">
            <a:avLst/>
          </a:prstGeom>
          <a:gradFill rotWithShape="1">
            <a:gsLst>
              <a:gs pos="35000">
                <a:srgbClr val="0000FF"/>
              </a:gs>
              <a:gs pos="0">
                <a:srgbClr val="0000FF"/>
              </a:gs>
              <a:gs pos="100000">
                <a:schemeClr val="bg1"/>
              </a:gs>
            </a:gsLst>
            <a:lin ang="0" scaled="1"/>
          </a:gradFill>
          <a:ln>
            <a:noFill/>
          </a:ln>
          <a:effectLst/>
        </p:spPr>
        <p:txBody>
          <a:bodyPr wrap="none" anchor="ctr"/>
          <a:lstStyle/>
          <a:p>
            <a:endParaRPr lang="ja-JP" altLang="en-US" sz="1463" dirty="0"/>
          </a:p>
        </p:txBody>
      </p:sp>
      <p:sp>
        <p:nvSpPr>
          <p:cNvPr id="5" name="タイトル 1">
            <a:extLst>
              <a:ext uri="{FF2B5EF4-FFF2-40B4-BE49-F238E27FC236}">
                <a16:creationId xmlns:a16="http://schemas.microsoft.com/office/drawing/2014/main" id="{60BD394D-B53D-7A7E-E6E2-44A36BD46CCE}"/>
              </a:ext>
            </a:extLst>
          </p:cNvPr>
          <p:cNvSpPr txBox="1">
            <a:spLocks/>
          </p:cNvSpPr>
          <p:nvPr/>
        </p:nvSpPr>
        <p:spPr>
          <a:xfrm>
            <a:off x="838200" y="58310"/>
            <a:ext cx="10515600" cy="8228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200" b="1" dirty="0">
                <a:effectLst>
                  <a:outerShdw blurRad="38100" dist="38100" dir="2700000" algn="tl">
                    <a:srgbClr val="C0C0C0"/>
                  </a:outerShdw>
                </a:effectLst>
                <a:latin typeface="+mn-lt"/>
                <a:ea typeface="ＭＳ Ｐゴシック" panose="020B0600070205080204" pitchFamily="50" charset="-128"/>
                <a:cs typeface="Times New Roman" panose="02020603050405020304" pitchFamily="18" charset="0"/>
              </a:rPr>
              <a:t>J-PARC LINAC LLRF system</a:t>
            </a:r>
            <a:endParaRPr lang="ja-JP" altLang="en-US" sz="3200" b="1" dirty="0">
              <a:effectLst>
                <a:outerShdw blurRad="38100" dist="38100" dir="2700000" algn="tl">
                  <a:srgbClr val="000000">
                    <a:alpha val="43137"/>
                  </a:srgbClr>
                </a:outerShdw>
              </a:effectLst>
              <a:latin typeface="+mn-lt"/>
              <a:ea typeface="ＭＳ Ｐゴシック" panose="020B0600070205080204" pitchFamily="50" charset="-128"/>
              <a:cs typeface="Times New Roman" panose="02020603050405020304" pitchFamily="18" charset="0"/>
            </a:endParaRPr>
          </a:p>
        </p:txBody>
      </p:sp>
      <p:sp>
        <p:nvSpPr>
          <p:cNvPr id="6" name="スライド番号プレースホルダー 6">
            <a:extLst>
              <a:ext uri="{FF2B5EF4-FFF2-40B4-BE49-F238E27FC236}">
                <a16:creationId xmlns:a16="http://schemas.microsoft.com/office/drawing/2014/main" id="{9439A219-FCB4-3CED-58AD-F783F292AE81}"/>
              </a:ext>
            </a:extLst>
          </p:cNvPr>
          <p:cNvSpPr>
            <a:spLocks noGrp="1"/>
          </p:cNvSpPr>
          <p:nvPr>
            <p:ph type="sldNum" sz="quarter" idx="12"/>
          </p:nvPr>
        </p:nvSpPr>
        <p:spPr>
          <a:xfrm>
            <a:off x="11794270" y="6453427"/>
            <a:ext cx="360000" cy="360000"/>
          </a:xfrm>
        </p:spPr>
        <p:txBody>
          <a:bodyPr/>
          <a:lstStyle/>
          <a:p>
            <a:fld id="{B35871A6-6C48-42D3-8929-C24B522CCE4D}" type="slidenum">
              <a:rPr kumimoji="1" lang="ja-JP" altLang="en-US" smtClean="0"/>
              <a:t>4</a:t>
            </a:fld>
            <a:endParaRPr kumimoji="1" lang="ja-JP" altLang="en-US" dirty="0"/>
          </a:p>
        </p:txBody>
      </p:sp>
      <p:pic>
        <p:nvPicPr>
          <p:cNvPr id="7" name="Picture 2">
            <a:extLst>
              <a:ext uri="{FF2B5EF4-FFF2-40B4-BE49-F238E27FC236}">
                <a16:creationId xmlns:a16="http://schemas.microsoft.com/office/drawing/2014/main" id="{AAA007AC-0228-DA64-2953-2639AABE3A38}"/>
              </a:ext>
            </a:extLst>
          </p:cNvPr>
          <p:cNvPicPr>
            <a:picLocks noChangeAspect="1" noChangeArrowheads="1"/>
          </p:cNvPicPr>
          <p:nvPr/>
        </p:nvPicPr>
        <p:blipFill>
          <a:blip r:embed="rId3" cstate="print"/>
          <a:srcRect/>
          <a:stretch>
            <a:fillRect/>
          </a:stretch>
        </p:blipFill>
        <p:spPr bwMode="auto">
          <a:xfrm>
            <a:off x="10591446" y="56664"/>
            <a:ext cx="1486245" cy="576064"/>
          </a:xfrm>
          <a:prstGeom prst="rect">
            <a:avLst/>
          </a:prstGeom>
          <a:noFill/>
          <a:ln w="9525">
            <a:noFill/>
            <a:miter lim="800000"/>
            <a:headEnd/>
            <a:tailEnd/>
          </a:ln>
        </p:spPr>
      </p:pic>
      <p:pic>
        <p:nvPicPr>
          <p:cNvPr id="8" name="Picture 2">
            <a:extLst>
              <a:ext uri="{FF2B5EF4-FFF2-40B4-BE49-F238E27FC236}">
                <a16:creationId xmlns:a16="http://schemas.microsoft.com/office/drawing/2014/main" id="{E58F8EFC-5263-0613-B9D7-82D9C2B87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9" y="56664"/>
            <a:ext cx="84010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descr="建物の窓&#10;&#10;中程度の精度で自動的に生成された説明">
            <a:extLst>
              <a:ext uri="{FF2B5EF4-FFF2-40B4-BE49-F238E27FC236}">
                <a16:creationId xmlns:a16="http://schemas.microsoft.com/office/drawing/2014/main" id="{8B8410E3-CB08-9DAE-1B90-21E82D1815CD}"/>
              </a:ext>
            </a:extLst>
          </p:cNvPr>
          <p:cNvPicPr>
            <a:picLocks noChangeAspect="1"/>
          </p:cNvPicPr>
          <p:nvPr/>
        </p:nvPicPr>
        <p:blipFill rotWithShape="1">
          <a:blip r:embed="rId5">
            <a:extLst>
              <a:ext uri="{28A0092B-C50C-407E-A947-70E740481C1C}">
                <a14:useLocalDpi xmlns:a14="http://schemas.microsoft.com/office/drawing/2010/main" val="0"/>
              </a:ext>
            </a:extLst>
          </a:blip>
          <a:srcRect t="5987"/>
          <a:stretch/>
        </p:blipFill>
        <p:spPr>
          <a:xfrm rot="5400000">
            <a:off x="1066204" y="2427896"/>
            <a:ext cx="3968859" cy="2798446"/>
          </a:xfrm>
          <a:prstGeom prst="rect">
            <a:avLst/>
          </a:prstGeom>
          <a:ln w="38100">
            <a:solidFill>
              <a:schemeClr val="bg1"/>
            </a:solidFill>
          </a:ln>
        </p:spPr>
      </p:pic>
      <p:pic>
        <p:nvPicPr>
          <p:cNvPr id="9" name="図 8" descr="ゲームの画面&#10;&#10;低い精度で自動的に生成された説明">
            <a:extLst>
              <a:ext uri="{FF2B5EF4-FFF2-40B4-BE49-F238E27FC236}">
                <a16:creationId xmlns:a16="http://schemas.microsoft.com/office/drawing/2014/main" id="{C19CC6C4-F4C7-D209-9BCD-92C9E1E8B0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5020" y="1750850"/>
            <a:ext cx="7537637" cy="3894307"/>
          </a:xfrm>
          <a:prstGeom prst="rect">
            <a:avLst/>
          </a:prstGeom>
        </p:spPr>
      </p:pic>
      <p:sp>
        <p:nvSpPr>
          <p:cNvPr id="10" name="テキスト ボックス 9">
            <a:extLst>
              <a:ext uri="{FF2B5EF4-FFF2-40B4-BE49-F238E27FC236}">
                <a16:creationId xmlns:a16="http://schemas.microsoft.com/office/drawing/2014/main" id="{923F95E7-89EB-D29D-86F7-CF20AC12DCCA}"/>
              </a:ext>
            </a:extLst>
          </p:cNvPr>
          <p:cNvSpPr txBox="1"/>
          <p:nvPr/>
        </p:nvSpPr>
        <p:spPr>
          <a:xfrm>
            <a:off x="10010393" y="991633"/>
            <a:ext cx="2124000" cy="307777"/>
          </a:xfrm>
          <a:prstGeom prst="rect">
            <a:avLst/>
          </a:prstGeom>
          <a:noFill/>
          <a:ln w="38100">
            <a:solidFill>
              <a:srgbClr val="FF6A00"/>
            </a:solidFill>
          </a:ln>
        </p:spPr>
        <p:txBody>
          <a:bodyPr wrap="square" rtlCol="0">
            <a:spAutoFit/>
          </a:bodyPr>
          <a:lstStyle/>
          <a:p>
            <a:r>
              <a:rPr kumimoji="1" lang="en-US" altLang="ja-JP" sz="1400" dirty="0">
                <a:ea typeface="ＭＳ Ｐゴシック" panose="020B0600070205080204" pitchFamily="50" charset="-128"/>
                <a:cs typeface="Times New Roman" panose="02020603050405020304" pitchFamily="18" charset="0"/>
              </a:rPr>
              <a:t>Jan. 2020 @ SDTL12</a:t>
            </a:r>
            <a:endParaRPr kumimoji="1" lang="ja-JP" altLang="en-US" sz="1400" dirty="0">
              <a:ea typeface="ＭＳ Ｐゴシック" panose="020B0600070205080204"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D07861C3-0BA6-387F-DD16-F639CB566BFF}"/>
              </a:ext>
            </a:extLst>
          </p:cNvPr>
          <p:cNvSpPr txBox="1"/>
          <p:nvPr/>
        </p:nvSpPr>
        <p:spPr>
          <a:xfrm>
            <a:off x="7721634" y="998652"/>
            <a:ext cx="2123718" cy="307777"/>
          </a:xfrm>
          <a:prstGeom prst="rect">
            <a:avLst/>
          </a:prstGeom>
          <a:noFill/>
          <a:ln w="38100">
            <a:solidFill>
              <a:srgbClr val="FF6A00"/>
            </a:solidFill>
          </a:ln>
        </p:spPr>
        <p:txBody>
          <a:bodyPr wrap="square" rtlCol="0">
            <a:spAutoFit/>
          </a:bodyPr>
          <a:lstStyle/>
          <a:p>
            <a:r>
              <a:rPr lang="en-US" altLang="ja-JP" sz="1400" dirty="0">
                <a:ea typeface="ＭＳ Ｐゴシック" panose="020B0600070205080204" pitchFamily="50" charset="-128"/>
                <a:cs typeface="Times New Roman" panose="02020603050405020304" pitchFamily="18" charset="0"/>
              </a:rPr>
              <a:t>May </a:t>
            </a:r>
            <a:r>
              <a:rPr kumimoji="1" lang="en-US" altLang="ja-JP" sz="1400" dirty="0">
                <a:ea typeface="ＭＳ Ｐゴシック" panose="020B0600070205080204" pitchFamily="50" charset="-128"/>
                <a:cs typeface="Times New Roman" panose="02020603050405020304" pitchFamily="18" charset="0"/>
              </a:rPr>
              <a:t>2020 @ SDTL02</a:t>
            </a:r>
            <a:endParaRPr kumimoji="1" lang="ja-JP" altLang="en-US" sz="1400" dirty="0">
              <a:ea typeface="ＭＳ Ｐゴシック" panose="020B0600070205080204" pitchFamily="50" charset="-128"/>
              <a:cs typeface="Times New Roman" panose="02020603050405020304" pitchFamily="18" charset="0"/>
            </a:endParaRPr>
          </a:p>
        </p:txBody>
      </p:sp>
      <p:cxnSp>
        <p:nvCxnSpPr>
          <p:cNvPr id="12" name="直線コネクタ 11">
            <a:extLst>
              <a:ext uri="{FF2B5EF4-FFF2-40B4-BE49-F238E27FC236}">
                <a16:creationId xmlns:a16="http://schemas.microsoft.com/office/drawing/2014/main" id="{741F2E10-6C30-82E8-187C-AC2B0FE4BEA9}"/>
              </a:ext>
            </a:extLst>
          </p:cNvPr>
          <p:cNvCxnSpPr>
            <a:cxnSpLocks/>
            <a:endCxn id="24" idx="7"/>
          </p:cNvCxnSpPr>
          <p:nvPr/>
        </p:nvCxnSpPr>
        <p:spPr>
          <a:xfrm flipH="1">
            <a:off x="6000273" y="1293091"/>
            <a:ext cx="1915291" cy="2562026"/>
          </a:xfrm>
          <a:prstGeom prst="line">
            <a:avLst/>
          </a:prstGeom>
          <a:ln w="25400">
            <a:solidFill>
              <a:srgbClr val="FF6A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589077FA-9C98-B868-FE60-7E40E9E22C9C}"/>
              </a:ext>
            </a:extLst>
          </p:cNvPr>
          <p:cNvCxnSpPr>
            <a:cxnSpLocks/>
            <a:endCxn id="25" idx="7"/>
          </p:cNvCxnSpPr>
          <p:nvPr/>
        </p:nvCxnSpPr>
        <p:spPr>
          <a:xfrm flipH="1">
            <a:off x="7496885" y="1304213"/>
            <a:ext cx="2573216" cy="2560331"/>
          </a:xfrm>
          <a:prstGeom prst="line">
            <a:avLst/>
          </a:prstGeom>
          <a:ln w="25400">
            <a:solidFill>
              <a:srgbClr val="FF6A00"/>
            </a:solidFill>
          </a:ln>
        </p:spPr>
        <p:style>
          <a:lnRef idx="1">
            <a:schemeClr val="accent1"/>
          </a:lnRef>
          <a:fillRef idx="0">
            <a:schemeClr val="accent1"/>
          </a:fillRef>
          <a:effectRef idx="0">
            <a:schemeClr val="accent1"/>
          </a:effectRef>
          <a:fontRef idx="minor">
            <a:schemeClr val="tx1"/>
          </a:fontRef>
        </p:style>
      </p:cxnSp>
      <p:sp>
        <p:nvSpPr>
          <p:cNvPr id="14" name="右中かっこ 13">
            <a:extLst>
              <a:ext uri="{FF2B5EF4-FFF2-40B4-BE49-F238E27FC236}">
                <a16:creationId xmlns:a16="http://schemas.microsoft.com/office/drawing/2014/main" id="{002CCB1E-BF85-99EF-7CA0-D9F6D053D0D6}"/>
              </a:ext>
            </a:extLst>
          </p:cNvPr>
          <p:cNvSpPr/>
          <p:nvPr/>
        </p:nvSpPr>
        <p:spPr>
          <a:xfrm rot="5400000">
            <a:off x="6802477" y="4502682"/>
            <a:ext cx="144000" cy="2484000"/>
          </a:xfrm>
          <a:prstGeom prst="rightBrace">
            <a:avLst/>
          </a:prstGeom>
          <a:ln w="38100">
            <a:solidFill>
              <a:srgbClr val="FF6A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5" name="テキスト ボックス 14">
            <a:extLst>
              <a:ext uri="{FF2B5EF4-FFF2-40B4-BE49-F238E27FC236}">
                <a16:creationId xmlns:a16="http://schemas.microsoft.com/office/drawing/2014/main" id="{27DC151B-4390-85BC-9352-0DA9CEDDF3D5}"/>
              </a:ext>
            </a:extLst>
          </p:cNvPr>
          <p:cNvSpPr txBox="1"/>
          <p:nvPr/>
        </p:nvSpPr>
        <p:spPr>
          <a:xfrm>
            <a:off x="9362469" y="6203345"/>
            <a:ext cx="2484001" cy="523220"/>
          </a:xfrm>
          <a:prstGeom prst="rect">
            <a:avLst/>
          </a:prstGeom>
          <a:noFill/>
          <a:ln w="38100">
            <a:solidFill>
              <a:srgbClr val="FF6A00"/>
            </a:solidFill>
          </a:ln>
        </p:spPr>
        <p:txBody>
          <a:bodyPr wrap="square" rtlCol="0">
            <a:spAutoFit/>
          </a:bodyPr>
          <a:lstStyle/>
          <a:p>
            <a:r>
              <a:rPr kumimoji="1" lang="en-US" altLang="ja-JP" sz="1400" dirty="0">
                <a:ea typeface="ＭＳ Ｐゴシック" panose="020B0600070205080204" pitchFamily="50" charset="-128"/>
                <a:cs typeface="Times New Roman" panose="02020603050405020304" pitchFamily="18" charset="0"/>
              </a:rPr>
              <a:t>summer shutdown of 2020 @ DTL2, SDTL01-16</a:t>
            </a:r>
            <a:endParaRPr kumimoji="1" lang="ja-JP" altLang="en-US" sz="1400" dirty="0">
              <a:ea typeface="ＭＳ Ｐゴシック" panose="020B0600070205080204" pitchFamily="50" charset="-128"/>
              <a:cs typeface="Times New Roman" panose="02020603050405020304" pitchFamily="18" charset="0"/>
            </a:endParaRPr>
          </a:p>
        </p:txBody>
      </p:sp>
      <p:sp>
        <p:nvSpPr>
          <p:cNvPr id="16" name="右中かっこ 15">
            <a:extLst>
              <a:ext uri="{FF2B5EF4-FFF2-40B4-BE49-F238E27FC236}">
                <a16:creationId xmlns:a16="http://schemas.microsoft.com/office/drawing/2014/main" id="{1E5EC760-4573-1DDC-6615-6EFC57A4D390}"/>
              </a:ext>
            </a:extLst>
          </p:cNvPr>
          <p:cNvSpPr/>
          <p:nvPr/>
        </p:nvSpPr>
        <p:spPr>
          <a:xfrm rot="5400000">
            <a:off x="5115078" y="5299285"/>
            <a:ext cx="144001" cy="890795"/>
          </a:xfrm>
          <a:prstGeom prst="rightBrace">
            <a:avLst/>
          </a:prstGeom>
          <a:ln w="38100">
            <a:solidFill>
              <a:srgbClr val="FF6A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1A9C0CFF-1F9B-77D1-26E0-27DB4C6BC349}"/>
              </a:ext>
            </a:extLst>
          </p:cNvPr>
          <p:cNvSpPr txBox="1"/>
          <p:nvPr/>
        </p:nvSpPr>
        <p:spPr>
          <a:xfrm>
            <a:off x="6758473" y="6203344"/>
            <a:ext cx="2484000" cy="523220"/>
          </a:xfrm>
          <a:prstGeom prst="rect">
            <a:avLst/>
          </a:prstGeom>
          <a:noFill/>
          <a:ln w="38100">
            <a:solidFill>
              <a:srgbClr val="FF6A00"/>
            </a:solidFill>
          </a:ln>
        </p:spPr>
        <p:txBody>
          <a:bodyPr wrap="square" rtlCol="0">
            <a:spAutoFit/>
          </a:bodyPr>
          <a:lstStyle/>
          <a:p>
            <a:r>
              <a:rPr kumimoji="1" lang="en-US" altLang="ja-JP" sz="1400" dirty="0">
                <a:ea typeface="ＭＳ Ｐゴシック" panose="020B0600070205080204" pitchFamily="50" charset="-128"/>
                <a:cs typeface="Times New Roman" panose="02020603050405020304" pitchFamily="18" charset="0"/>
              </a:rPr>
              <a:t>summer shutdown of 2021</a:t>
            </a:r>
          </a:p>
          <a:p>
            <a:r>
              <a:rPr kumimoji="1" lang="en-US" altLang="ja-JP" sz="1400" dirty="0">
                <a:ea typeface="ＭＳ Ｐゴシック" panose="020B0600070205080204" pitchFamily="50" charset="-128"/>
                <a:cs typeface="Times New Roman" panose="02020603050405020304" pitchFamily="18" charset="0"/>
              </a:rPr>
              <a:t>@ RFQ, DTL1-2</a:t>
            </a:r>
            <a:endParaRPr kumimoji="1" lang="ja-JP" altLang="en-US" sz="1400" dirty="0">
              <a:ea typeface="ＭＳ Ｐゴシック" panose="020B0600070205080204" pitchFamily="50" charset="-128"/>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B7C204CA-2A6D-E205-38BE-4AAD88C4B75F}"/>
              </a:ext>
            </a:extLst>
          </p:cNvPr>
          <p:cNvSpPr txBox="1"/>
          <p:nvPr/>
        </p:nvSpPr>
        <p:spPr>
          <a:xfrm>
            <a:off x="4994787" y="1002884"/>
            <a:ext cx="2484000" cy="523220"/>
          </a:xfrm>
          <a:prstGeom prst="rect">
            <a:avLst/>
          </a:prstGeom>
          <a:noFill/>
          <a:ln w="38100">
            <a:solidFill>
              <a:srgbClr val="0070C0"/>
            </a:solidFill>
          </a:ln>
        </p:spPr>
        <p:txBody>
          <a:bodyPr wrap="square" rtlCol="0">
            <a:spAutoFit/>
          </a:bodyPr>
          <a:lstStyle/>
          <a:p>
            <a:r>
              <a:rPr kumimoji="1" lang="en-US" altLang="ja-JP" sz="1400" dirty="0">
                <a:ea typeface="ＭＳ Ｐゴシック" panose="020B0600070205080204" pitchFamily="50" charset="-128"/>
                <a:cs typeface="Times New Roman" panose="02020603050405020304" pitchFamily="18" charset="0"/>
              </a:rPr>
              <a:t>summer shutdown of 2021</a:t>
            </a:r>
          </a:p>
          <a:p>
            <a:r>
              <a:rPr kumimoji="1" lang="en-US" altLang="ja-JP" sz="1400" dirty="0">
                <a:ea typeface="ＭＳ Ｐゴシック" panose="020B0600070205080204" pitchFamily="50" charset="-128"/>
                <a:cs typeface="Times New Roman" panose="02020603050405020304" pitchFamily="18" charset="0"/>
              </a:rPr>
              <a:t>@ MEBT1</a:t>
            </a:r>
            <a:endParaRPr kumimoji="1" lang="ja-JP" altLang="en-US" sz="1400" dirty="0">
              <a:ea typeface="ＭＳ Ｐゴシック" panose="020B0600070205080204" pitchFamily="50" charset="-128"/>
              <a:cs typeface="Times New Roman" panose="02020603050405020304" pitchFamily="18" charset="0"/>
            </a:endParaRPr>
          </a:p>
        </p:txBody>
      </p:sp>
      <p:sp>
        <p:nvSpPr>
          <p:cNvPr id="19" name="テキスト ボックス 18">
            <a:extLst>
              <a:ext uri="{FF2B5EF4-FFF2-40B4-BE49-F238E27FC236}">
                <a16:creationId xmlns:a16="http://schemas.microsoft.com/office/drawing/2014/main" id="{27CE620D-C367-36DD-2341-DBDF29A11E76}"/>
              </a:ext>
            </a:extLst>
          </p:cNvPr>
          <p:cNvSpPr txBox="1"/>
          <p:nvPr/>
        </p:nvSpPr>
        <p:spPr>
          <a:xfrm>
            <a:off x="8201256" y="2456984"/>
            <a:ext cx="2133918" cy="261610"/>
          </a:xfrm>
          <a:prstGeom prst="rect">
            <a:avLst/>
          </a:prstGeom>
          <a:solidFill>
            <a:schemeClr val="bg1"/>
          </a:solidFill>
          <a:ln w="38100">
            <a:solidFill>
              <a:srgbClr val="FF0000"/>
            </a:solidFill>
          </a:ln>
        </p:spPr>
        <p:txBody>
          <a:bodyPr wrap="none" rtlCol="0">
            <a:spAutoFit/>
          </a:bodyPr>
          <a:lstStyle/>
          <a:p>
            <a:r>
              <a:rPr lang="en-US" altLang="ja-JP" sz="1100" b="1"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old DFB&amp;DFF system</a:t>
            </a:r>
            <a:r>
              <a:rPr lang="ja-JP" altLang="en-US" sz="1100" b="1"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 </a:t>
            </a:r>
            <a:r>
              <a:rPr lang="en-US" altLang="ja-JP" sz="1100" b="1"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a:t>
            </a:r>
            <a:r>
              <a:rPr lang="en-US" altLang="ja-JP" sz="1100" b="1" dirty="0" err="1">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cPCI</a:t>
            </a:r>
            <a:r>
              <a:rPr lang="en-US" altLang="ja-JP" sz="1100" b="1"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a:t>
            </a:r>
          </a:p>
        </p:txBody>
      </p:sp>
      <p:sp>
        <p:nvSpPr>
          <p:cNvPr id="20" name="テキスト ボックス 19">
            <a:extLst>
              <a:ext uri="{FF2B5EF4-FFF2-40B4-BE49-F238E27FC236}">
                <a16:creationId xmlns:a16="http://schemas.microsoft.com/office/drawing/2014/main" id="{B5F0D1B0-1049-FC1A-7D82-AB1BB6D3DA4C}"/>
              </a:ext>
            </a:extLst>
          </p:cNvPr>
          <p:cNvSpPr txBox="1"/>
          <p:nvPr/>
        </p:nvSpPr>
        <p:spPr>
          <a:xfrm>
            <a:off x="5228660" y="2460027"/>
            <a:ext cx="1662635" cy="261610"/>
          </a:xfrm>
          <a:prstGeom prst="rect">
            <a:avLst/>
          </a:prstGeom>
          <a:solidFill>
            <a:schemeClr val="bg1"/>
          </a:solidFill>
          <a:ln w="38100">
            <a:solidFill>
              <a:srgbClr val="FF6600"/>
            </a:solidFill>
          </a:ln>
        </p:spPr>
        <p:txBody>
          <a:bodyPr wrap="none" rtlCol="0">
            <a:spAutoFit/>
          </a:bodyPr>
          <a:lstStyle/>
          <a:p>
            <a:r>
              <a:rPr lang="en-US" altLang="ja-JP" sz="1100" b="1"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updated only digitizer</a:t>
            </a:r>
          </a:p>
        </p:txBody>
      </p:sp>
      <p:cxnSp>
        <p:nvCxnSpPr>
          <p:cNvPr id="21" name="コネクタ: カギ線 20">
            <a:extLst>
              <a:ext uri="{FF2B5EF4-FFF2-40B4-BE49-F238E27FC236}">
                <a16:creationId xmlns:a16="http://schemas.microsoft.com/office/drawing/2014/main" id="{8BDA20CC-8F8E-0269-DDDD-EB2B5C8CE954}"/>
              </a:ext>
            </a:extLst>
          </p:cNvPr>
          <p:cNvCxnSpPr>
            <a:cxnSpLocks/>
            <a:stCxn id="16" idx="1"/>
            <a:endCxn id="17" idx="0"/>
          </p:cNvCxnSpPr>
          <p:nvPr/>
        </p:nvCxnSpPr>
        <p:spPr>
          <a:xfrm rot="16200000" flipH="1">
            <a:off x="6400444" y="4603316"/>
            <a:ext cx="386661" cy="2813395"/>
          </a:xfrm>
          <a:prstGeom prst="bentConnector3">
            <a:avLst>
              <a:gd name="adj1" fmla="val 33998"/>
            </a:avLst>
          </a:prstGeom>
          <a:ln w="25400">
            <a:solidFill>
              <a:srgbClr val="FF6A00"/>
            </a:solidFill>
          </a:ln>
        </p:spPr>
        <p:style>
          <a:lnRef idx="1">
            <a:schemeClr val="accent1"/>
          </a:lnRef>
          <a:fillRef idx="0">
            <a:schemeClr val="accent1"/>
          </a:fillRef>
          <a:effectRef idx="0">
            <a:schemeClr val="accent1"/>
          </a:effectRef>
          <a:fontRef idx="minor">
            <a:schemeClr val="tx1"/>
          </a:fontRef>
        </p:style>
      </p:cxnSp>
      <p:cxnSp>
        <p:nvCxnSpPr>
          <p:cNvPr id="22" name="コネクタ: カギ線 21">
            <a:extLst>
              <a:ext uri="{FF2B5EF4-FFF2-40B4-BE49-F238E27FC236}">
                <a16:creationId xmlns:a16="http://schemas.microsoft.com/office/drawing/2014/main" id="{F217BFC8-9B83-B8E5-CB04-8E94E7388728}"/>
              </a:ext>
            </a:extLst>
          </p:cNvPr>
          <p:cNvCxnSpPr>
            <a:cxnSpLocks/>
            <a:stCxn id="14" idx="1"/>
            <a:endCxn id="15" idx="0"/>
          </p:cNvCxnSpPr>
          <p:nvPr/>
        </p:nvCxnSpPr>
        <p:spPr>
          <a:xfrm rot="16200000" flipH="1">
            <a:off x="8546141" y="4145017"/>
            <a:ext cx="386663" cy="3729993"/>
          </a:xfrm>
          <a:prstGeom prst="bentConnector3">
            <a:avLst>
              <a:gd name="adj1" fmla="val 14300"/>
            </a:avLst>
          </a:prstGeom>
          <a:ln w="25400">
            <a:solidFill>
              <a:srgbClr val="FF6A00"/>
            </a:solidFill>
          </a:ln>
        </p:spPr>
        <p:style>
          <a:lnRef idx="1">
            <a:schemeClr val="accent1"/>
          </a:lnRef>
          <a:fillRef idx="0">
            <a:schemeClr val="accent1"/>
          </a:fillRef>
          <a:effectRef idx="0">
            <a:schemeClr val="accent1"/>
          </a:effectRef>
          <a:fontRef idx="minor">
            <a:schemeClr val="tx1"/>
          </a:fontRef>
        </p:style>
      </p:cxnSp>
      <p:cxnSp>
        <p:nvCxnSpPr>
          <p:cNvPr id="23" name="コネクタ: カギ線 22">
            <a:extLst>
              <a:ext uri="{FF2B5EF4-FFF2-40B4-BE49-F238E27FC236}">
                <a16:creationId xmlns:a16="http://schemas.microsoft.com/office/drawing/2014/main" id="{AD33439A-20DB-3DE8-CAD9-8EE907FFA529}"/>
              </a:ext>
            </a:extLst>
          </p:cNvPr>
          <p:cNvCxnSpPr>
            <a:cxnSpLocks/>
            <a:stCxn id="26" idx="0"/>
            <a:endCxn id="18" idx="2"/>
          </p:cNvCxnSpPr>
          <p:nvPr/>
        </p:nvCxnSpPr>
        <p:spPr>
          <a:xfrm rot="5400000" flipH="1" flipV="1">
            <a:off x="4976097" y="1482196"/>
            <a:ext cx="1216781" cy="1304599"/>
          </a:xfrm>
          <a:prstGeom prst="bentConnector3">
            <a:avLst>
              <a:gd name="adj1" fmla="val 50000"/>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楕円 23">
            <a:extLst>
              <a:ext uri="{FF2B5EF4-FFF2-40B4-BE49-F238E27FC236}">
                <a16:creationId xmlns:a16="http://schemas.microsoft.com/office/drawing/2014/main" id="{48BD43F8-45A5-813C-9CB2-7C63823CE623}"/>
              </a:ext>
            </a:extLst>
          </p:cNvPr>
          <p:cNvSpPr>
            <a:spLocks noChangeAspect="1"/>
          </p:cNvSpPr>
          <p:nvPr/>
        </p:nvSpPr>
        <p:spPr>
          <a:xfrm>
            <a:off x="5938817" y="3844573"/>
            <a:ext cx="72000" cy="72000"/>
          </a:xfrm>
          <a:prstGeom prst="ellipse">
            <a:avLst/>
          </a:prstGeom>
          <a:solidFill>
            <a:schemeClr val="tx1"/>
          </a:solidFill>
          <a:ln w="25400">
            <a:solidFill>
              <a:srgbClr val="FF6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2A313D4D-1F14-BB22-AA1F-51DDF78EEA51}"/>
              </a:ext>
            </a:extLst>
          </p:cNvPr>
          <p:cNvSpPr>
            <a:spLocks noChangeAspect="1"/>
          </p:cNvSpPr>
          <p:nvPr/>
        </p:nvSpPr>
        <p:spPr>
          <a:xfrm>
            <a:off x="7435429" y="3854000"/>
            <a:ext cx="72000" cy="72000"/>
          </a:xfrm>
          <a:prstGeom prst="ellipse">
            <a:avLst/>
          </a:prstGeom>
          <a:solidFill>
            <a:schemeClr val="tx1"/>
          </a:solidFill>
          <a:ln w="25400">
            <a:solidFill>
              <a:srgbClr val="FF6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3DD8DAF3-FEF5-9254-0330-077E899340A7}"/>
              </a:ext>
            </a:extLst>
          </p:cNvPr>
          <p:cNvSpPr>
            <a:spLocks noChangeAspect="1"/>
          </p:cNvSpPr>
          <p:nvPr/>
        </p:nvSpPr>
        <p:spPr>
          <a:xfrm>
            <a:off x="4644188" y="2742885"/>
            <a:ext cx="576000" cy="576000"/>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61EDE854-F988-23AF-8DA2-71C3DA46D504}"/>
              </a:ext>
            </a:extLst>
          </p:cNvPr>
          <p:cNvSpPr txBox="1"/>
          <p:nvPr/>
        </p:nvSpPr>
        <p:spPr>
          <a:xfrm>
            <a:off x="4564624" y="1997531"/>
            <a:ext cx="1253869" cy="261610"/>
          </a:xfrm>
          <a:prstGeom prst="rect">
            <a:avLst/>
          </a:prstGeom>
          <a:solidFill>
            <a:schemeClr val="bg1"/>
          </a:solidFill>
          <a:ln w="38100">
            <a:solidFill>
              <a:srgbClr val="0070C0"/>
            </a:solidFill>
          </a:ln>
        </p:spPr>
        <p:txBody>
          <a:bodyPr wrap="none" rtlCol="0">
            <a:spAutoFit/>
          </a:bodyPr>
          <a:lstStyle/>
          <a:p>
            <a:r>
              <a:rPr lang="en-US" altLang="ja-JP" sz="1100" b="1" dirty="0">
                <a:effectLst>
                  <a:outerShdw blurRad="38100" dist="38100" dir="2700000" algn="tl">
                    <a:srgbClr val="000000">
                      <a:alpha val="43137"/>
                    </a:srgbClr>
                  </a:outerShdw>
                </a:effectLst>
                <a:latin typeface="Symbol" panose="05050102010706020507" pitchFamily="18" charset="2"/>
                <a:ea typeface="ＭＳ Ｐゴシック" panose="020B0600070205080204" pitchFamily="50" charset="-128"/>
                <a:cs typeface="Times New Roman" panose="02020603050405020304" pitchFamily="18" charset="0"/>
              </a:rPr>
              <a:t>m</a:t>
            </a:r>
            <a:r>
              <a:rPr lang="en-US" altLang="ja-JP" sz="1100" b="1"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TCA.4</a:t>
            </a:r>
            <a:r>
              <a:rPr lang="ja-JP" altLang="en-US" sz="1100" b="1"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 </a:t>
            </a:r>
            <a:r>
              <a:rPr lang="en-US" altLang="ja-JP" sz="1100" b="1"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system</a:t>
            </a:r>
          </a:p>
        </p:txBody>
      </p:sp>
      <p:pic>
        <p:nvPicPr>
          <p:cNvPr id="28" name="図 27" descr="座る, 暮らし, 火, 暖炉 が含まれている画像&#10;&#10;自動的に生成された説明">
            <a:extLst>
              <a:ext uri="{FF2B5EF4-FFF2-40B4-BE49-F238E27FC236}">
                <a16:creationId xmlns:a16="http://schemas.microsoft.com/office/drawing/2014/main" id="{7A0A1B3B-4006-82E0-808A-3BEB1F9D6012}"/>
              </a:ext>
            </a:extLst>
          </p:cNvPr>
          <p:cNvPicPr>
            <a:picLocks noChangeAspect="1"/>
          </p:cNvPicPr>
          <p:nvPr/>
        </p:nvPicPr>
        <p:blipFill rotWithShape="1">
          <a:blip r:embed="rId7"/>
          <a:srcRect l="4051" r="30771"/>
          <a:stretch/>
        </p:blipFill>
        <p:spPr>
          <a:xfrm>
            <a:off x="53903" y="1842689"/>
            <a:ext cx="1595260" cy="3968858"/>
          </a:xfrm>
          <a:prstGeom prst="rect">
            <a:avLst/>
          </a:prstGeom>
          <a:ln w="38100">
            <a:solidFill>
              <a:schemeClr val="bg1"/>
            </a:solidFill>
          </a:ln>
        </p:spPr>
      </p:pic>
      <p:sp>
        <p:nvSpPr>
          <p:cNvPr id="29" name="テキスト ボックス 28">
            <a:extLst>
              <a:ext uri="{FF2B5EF4-FFF2-40B4-BE49-F238E27FC236}">
                <a16:creationId xmlns:a16="http://schemas.microsoft.com/office/drawing/2014/main" id="{BABBF158-D887-E140-F213-C8CE709ABD15}"/>
              </a:ext>
            </a:extLst>
          </p:cNvPr>
          <p:cNvSpPr txBox="1"/>
          <p:nvPr/>
        </p:nvSpPr>
        <p:spPr>
          <a:xfrm>
            <a:off x="519552" y="2332622"/>
            <a:ext cx="1109599" cy="246221"/>
          </a:xfrm>
          <a:prstGeom prst="rect">
            <a:avLst/>
          </a:prstGeom>
          <a:solidFill>
            <a:schemeClr val="bg1"/>
          </a:solidFill>
          <a:ln>
            <a:solidFill>
              <a:srgbClr val="0070C0"/>
            </a:solidFill>
          </a:ln>
        </p:spPr>
        <p:txBody>
          <a:bodyPr wrap="none" rtlCol="0">
            <a:spAutoFit/>
          </a:bodyPr>
          <a:lstStyle/>
          <a:p>
            <a:r>
              <a:rPr kumimoji="1" lang="en-US" altLang="ja-JP" sz="1000" dirty="0">
                <a:latin typeface="Symbol" panose="05050102010706020507" pitchFamily="18" charset="2"/>
                <a:cs typeface="Times New Roman" panose="02020603050405020304" pitchFamily="18" charset="0"/>
              </a:rPr>
              <a:t>m</a:t>
            </a:r>
            <a:r>
              <a:rPr kumimoji="1" lang="en-US" altLang="ja-JP" sz="1000" dirty="0">
                <a:latin typeface="+mn-ea"/>
                <a:cs typeface="Times New Roman" panose="02020603050405020304" pitchFamily="18" charset="0"/>
              </a:rPr>
              <a:t>TCA.4 system</a:t>
            </a:r>
            <a:endParaRPr kumimoji="1" lang="ja-JP" altLang="en-US" sz="1000" dirty="0">
              <a:latin typeface="+mn-ea"/>
              <a:cs typeface="Times New Roman" panose="02020603050405020304" pitchFamily="18" charset="0"/>
            </a:endParaRPr>
          </a:p>
        </p:txBody>
      </p:sp>
      <p:cxnSp>
        <p:nvCxnSpPr>
          <p:cNvPr id="30" name="直線コネクタ 29">
            <a:extLst>
              <a:ext uri="{FF2B5EF4-FFF2-40B4-BE49-F238E27FC236}">
                <a16:creationId xmlns:a16="http://schemas.microsoft.com/office/drawing/2014/main" id="{55130017-09CA-EF83-1EAC-1D5FB039C3DB}"/>
              </a:ext>
            </a:extLst>
          </p:cNvPr>
          <p:cNvCxnSpPr>
            <a:cxnSpLocks/>
            <a:endCxn id="31" idx="0"/>
          </p:cNvCxnSpPr>
          <p:nvPr/>
        </p:nvCxnSpPr>
        <p:spPr>
          <a:xfrm>
            <a:off x="766819" y="2578843"/>
            <a:ext cx="0" cy="956355"/>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31" name="楕円 30">
            <a:extLst>
              <a:ext uri="{FF2B5EF4-FFF2-40B4-BE49-F238E27FC236}">
                <a16:creationId xmlns:a16="http://schemas.microsoft.com/office/drawing/2014/main" id="{929CD845-3421-8F7A-E141-F3120CA1A888}"/>
              </a:ext>
            </a:extLst>
          </p:cNvPr>
          <p:cNvSpPr>
            <a:spLocks noChangeAspect="1"/>
          </p:cNvSpPr>
          <p:nvPr/>
        </p:nvSpPr>
        <p:spPr>
          <a:xfrm>
            <a:off x="712819" y="3535198"/>
            <a:ext cx="108000" cy="1080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C0C748D0-16E0-F01D-3851-16DC54C8332E}"/>
              </a:ext>
            </a:extLst>
          </p:cNvPr>
          <p:cNvSpPr txBox="1"/>
          <p:nvPr/>
        </p:nvSpPr>
        <p:spPr>
          <a:xfrm>
            <a:off x="354639" y="5526896"/>
            <a:ext cx="1260281" cy="246221"/>
          </a:xfrm>
          <a:prstGeom prst="rect">
            <a:avLst/>
          </a:prstGeom>
          <a:solidFill>
            <a:schemeClr val="bg1"/>
          </a:solidFill>
          <a:ln>
            <a:solidFill>
              <a:srgbClr val="FFC000"/>
            </a:solidFill>
          </a:ln>
        </p:spPr>
        <p:txBody>
          <a:bodyPr wrap="none" rtlCol="0">
            <a:spAutoFit/>
          </a:bodyPr>
          <a:lstStyle/>
          <a:p>
            <a:r>
              <a:rPr lang="en-US" altLang="ja-JP" sz="1000" dirty="0">
                <a:latin typeface="+mn-ea"/>
                <a:cs typeface="Times New Roman" panose="02020603050405020304" pitchFamily="18" charset="0"/>
              </a:rPr>
              <a:t>chopper controller</a:t>
            </a:r>
            <a:endParaRPr kumimoji="1" lang="ja-JP" altLang="en-US" sz="1000" dirty="0">
              <a:latin typeface="+mn-ea"/>
              <a:cs typeface="Times New Roman" panose="02020603050405020304" pitchFamily="18" charset="0"/>
            </a:endParaRPr>
          </a:p>
        </p:txBody>
      </p:sp>
      <p:cxnSp>
        <p:nvCxnSpPr>
          <p:cNvPr id="33" name="直線コネクタ 32">
            <a:extLst>
              <a:ext uri="{FF2B5EF4-FFF2-40B4-BE49-F238E27FC236}">
                <a16:creationId xmlns:a16="http://schemas.microsoft.com/office/drawing/2014/main" id="{FAFA5EB3-C55E-DA55-9B55-D6E1DADE70C0}"/>
              </a:ext>
            </a:extLst>
          </p:cNvPr>
          <p:cNvCxnSpPr>
            <a:cxnSpLocks/>
            <a:stCxn id="32" idx="0"/>
            <a:endCxn id="34" idx="5"/>
          </p:cNvCxnSpPr>
          <p:nvPr/>
        </p:nvCxnSpPr>
        <p:spPr>
          <a:xfrm flipH="1" flipV="1">
            <a:off x="706681" y="4851503"/>
            <a:ext cx="278099" cy="675393"/>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楕円 33">
            <a:extLst>
              <a:ext uri="{FF2B5EF4-FFF2-40B4-BE49-F238E27FC236}">
                <a16:creationId xmlns:a16="http://schemas.microsoft.com/office/drawing/2014/main" id="{C6D63866-6CD5-E3B7-A01B-5BAFD854B6CC}"/>
              </a:ext>
            </a:extLst>
          </p:cNvPr>
          <p:cNvSpPr>
            <a:spLocks noChangeAspect="1"/>
          </p:cNvSpPr>
          <p:nvPr/>
        </p:nvSpPr>
        <p:spPr>
          <a:xfrm>
            <a:off x="614497" y="4759319"/>
            <a:ext cx="108000" cy="108000"/>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コネクタ 34">
            <a:extLst>
              <a:ext uri="{FF2B5EF4-FFF2-40B4-BE49-F238E27FC236}">
                <a16:creationId xmlns:a16="http://schemas.microsoft.com/office/drawing/2014/main" id="{4DDCF1BF-C32F-9FE4-3B68-267364B1CAF0}"/>
              </a:ext>
            </a:extLst>
          </p:cNvPr>
          <p:cNvCxnSpPr>
            <a:cxnSpLocks/>
            <a:stCxn id="32" idx="0"/>
            <a:endCxn id="36" idx="5"/>
          </p:cNvCxnSpPr>
          <p:nvPr/>
        </p:nvCxnSpPr>
        <p:spPr>
          <a:xfrm flipH="1" flipV="1">
            <a:off x="692274" y="5145451"/>
            <a:ext cx="292506" cy="381445"/>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楕円 35">
            <a:extLst>
              <a:ext uri="{FF2B5EF4-FFF2-40B4-BE49-F238E27FC236}">
                <a16:creationId xmlns:a16="http://schemas.microsoft.com/office/drawing/2014/main" id="{E4E42FE8-C869-E797-90C6-81AAD0D21F7F}"/>
              </a:ext>
            </a:extLst>
          </p:cNvPr>
          <p:cNvSpPr>
            <a:spLocks noChangeAspect="1"/>
          </p:cNvSpPr>
          <p:nvPr/>
        </p:nvSpPr>
        <p:spPr>
          <a:xfrm>
            <a:off x="600090" y="5053267"/>
            <a:ext cx="108000" cy="108000"/>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FB933D5A-80E8-5BC5-2DF3-566C6471DB0A}"/>
              </a:ext>
            </a:extLst>
          </p:cNvPr>
          <p:cNvSpPr/>
          <p:nvPr/>
        </p:nvSpPr>
        <p:spPr>
          <a:xfrm rot="21146056">
            <a:off x="1885937" y="4698828"/>
            <a:ext cx="1117534" cy="41168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51"/>
          </a:p>
        </p:txBody>
      </p:sp>
      <p:sp>
        <p:nvSpPr>
          <p:cNvPr id="38" name="楕円 37">
            <a:extLst>
              <a:ext uri="{FF2B5EF4-FFF2-40B4-BE49-F238E27FC236}">
                <a16:creationId xmlns:a16="http://schemas.microsoft.com/office/drawing/2014/main" id="{1A964111-96A6-7C16-B01C-B2A55335B992}"/>
              </a:ext>
            </a:extLst>
          </p:cNvPr>
          <p:cNvSpPr/>
          <p:nvPr/>
        </p:nvSpPr>
        <p:spPr>
          <a:xfrm rot="20999120">
            <a:off x="1897140" y="4062634"/>
            <a:ext cx="1118689" cy="522823"/>
          </a:xfrm>
          <a:prstGeom prst="ellipse">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51"/>
          </a:p>
        </p:txBody>
      </p:sp>
      <p:sp>
        <p:nvSpPr>
          <p:cNvPr id="39" name="テキスト ボックス 38">
            <a:extLst>
              <a:ext uri="{FF2B5EF4-FFF2-40B4-BE49-F238E27FC236}">
                <a16:creationId xmlns:a16="http://schemas.microsoft.com/office/drawing/2014/main" id="{6296241E-DEE9-466E-7C65-BE931C489EC8}"/>
              </a:ext>
            </a:extLst>
          </p:cNvPr>
          <p:cNvSpPr txBox="1"/>
          <p:nvPr/>
        </p:nvSpPr>
        <p:spPr>
          <a:xfrm>
            <a:off x="3066990" y="4871801"/>
            <a:ext cx="966931" cy="261610"/>
          </a:xfrm>
          <a:prstGeom prst="rect">
            <a:avLst/>
          </a:prstGeom>
          <a:solidFill>
            <a:schemeClr val="bg1"/>
          </a:solidFill>
          <a:ln>
            <a:solidFill>
              <a:srgbClr val="FF0000"/>
            </a:solidFill>
          </a:ln>
        </p:spPr>
        <p:txBody>
          <a:bodyPr wrap="none" rtlCol="0">
            <a:spAutoFit/>
          </a:bodyPr>
          <a:lstStyle/>
          <a:p>
            <a:r>
              <a:rPr lang="en-US" altLang="ja-JP" sz="1100" dirty="0">
                <a:latin typeface="+mn-ea"/>
                <a:cs typeface="Times New Roman" panose="02020603050405020304" pitchFamily="18" charset="0"/>
              </a:rPr>
              <a:t>digitizer box</a:t>
            </a:r>
          </a:p>
        </p:txBody>
      </p:sp>
      <p:sp>
        <p:nvSpPr>
          <p:cNvPr id="40" name="テキスト ボックス 39">
            <a:extLst>
              <a:ext uri="{FF2B5EF4-FFF2-40B4-BE49-F238E27FC236}">
                <a16:creationId xmlns:a16="http://schemas.microsoft.com/office/drawing/2014/main" id="{A899305B-BE89-497E-4221-5A38491E838A}"/>
              </a:ext>
            </a:extLst>
          </p:cNvPr>
          <p:cNvSpPr txBox="1"/>
          <p:nvPr/>
        </p:nvSpPr>
        <p:spPr>
          <a:xfrm>
            <a:off x="2732147" y="3874266"/>
            <a:ext cx="1478290" cy="261610"/>
          </a:xfrm>
          <a:prstGeom prst="rect">
            <a:avLst/>
          </a:prstGeom>
          <a:solidFill>
            <a:schemeClr val="bg1"/>
          </a:solidFill>
          <a:ln>
            <a:solidFill>
              <a:srgbClr val="00B050"/>
            </a:solidFill>
          </a:ln>
        </p:spPr>
        <p:txBody>
          <a:bodyPr wrap="none" rtlCol="0">
            <a:spAutoFit/>
          </a:bodyPr>
          <a:lstStyle/>
          <a:p>
            <a:r>
              <a:rPr lang="en-US" altLang="ja-JP" sz="1100" dirty="0" err="1">
                <a:latin typeface="+mn-ea"/>
                <a:cs typeface="Times New Roman" panose="02020603050405020304" pitchFamily="18" charset="0"/>
              </a:rPr>
              <a:t>cPCI</a:t>
            </a:r>
            <a:r>
              <a:rPr lang="ja-JP" altLang="en-US" sz="1100" dirty="0">
                <a:latin typeface="+mn-ea"/>
                <a:cs typeface="Times New Roman" panose="02020603050405020304" pitchFamily="18" charset="0"/>
              </a:rPr>
              <a:t> </a:t>
            </a:r>
            <a:r>
              <a:rPr lang="en-US" altLang="ja-JP" sz="1100" dirty="0">
                <a:latin typeface="+mn-ea"/>
                <a:cs typeface="Times New Roman" panose="02020603050405020304" pitchFamily="18" charset="0"/>
              </a:rPr>
              <a:t>analog module</a:t>
            </a:r>
          </a:p>
        </p:txBody>
      </p:sp>
      <p:sp>
        <p:nvSpPr>
          <p:cNvPr id="41" name="テキスト ボックス 40">
            <a:extLst>
              <a:ext uri="{FF2B5EF4-FFF2-40B4-BE49-F238E27FC236}">
                <a16:creationId xmlns:a16="http://schemas.microsoft.com/office/drawing/2014/main" id="{4D147750-19ED-F060-45D3-E5F0BB9A85C3}"/>
              </a:ext>
            </a:extLst>
          </p:cNvPr>
          <p:cNvSpPr txBox="1"/>
          <p:nvPr/>
        </p:nvSpPr>
        <p:spPr>
          <a:xfrm>
            <a:off x="1804133" y="2511754"/>
            <a:ext cx="2953053" cy="261610"/>
          </a:xfrm>
          <a:prstGeom prst="rect">
            <a:avLst/>
          </a:prstGeom>
          <a:solidFill>
            <a:schemeClr val="bg1"/>
          </a:solidFill>
          <a:ln>
            <a:solidFill>
              <a:srgbClr val="00B050"/>
            </a:solidFill>
          </a:ln>
        </p:spPr>
        <p:txBody>
          <a:bodyPr wrap="none" rtlCol="0">
            <a:spAutoFit/>
          </a:bodyPr>
          <a:lstStyle/>
          <a:p>
            <a:r>
              <a:rPr lang="en-US" altLang="ja-JP" sz="1100" dirty="0">
                <a:latin typeface="+mn-ea"/>
                <a:cs typeface="Times New Roman" panose="02020603050405020304" pitchFamily="18" charset="0"/>
              </a:rPr>
              <a:t>PC + display with the touch panel function</a:t>
            </a:r>
          </a:p>
        </p:txBody>
      </p:sp>
      <p:sp>
        <p:nvSpPr>
          <p:cNvPr id="42" name="テキスト ボックス 41">
            <a:extLst>
              <a:ext uri="{FF2B5EF4-FFF2-40B4-BE49-F238E27FC236}">
                <a16:creationId xmlns:a16="http://schemas.microsoft.com/office/drawing/2014/main" id="{14D50F04-D40A-5458-9A01-917415D38FF8}"/>
              </a:ext>
            </a:extLst>
          </p:cNvPr>
          <p:cNvSpPr txBox="1"/>
          <p:nvPr/>
        </p:nvSpPr>
        <p:spPr>
          <a:xfrm>
            <a:off x="53903" y="1148008"/>
            <a:ext cx="1348446" cy="276999"/>
          </a:xfrm>
          <a:prstGeom prst="rect">
            <a:avLst/>
          </a:prstGeom>
          <a:solidFill>
            <a:schemeClr val="bg1"/>
          </a:solidFill>
          <a:ln w="38100">
            <a:solidFill>
              <a:srgbClr val="0070C0"/>
            </a:solidFill>
          </a:ln>
        </p:spPr>
        <p:txBody>
          <a:bodyPr wrap="none" rtlCol="0">
            <a:spAutoFit/>
          </a:bodyPr>
          <a:lstStyle/>
          <a:p>
            <a:r>
              <a:rPr lang="en-US" altLang="ja-JP" sz="1200" b="1" dirty="0">
                <a:effectLst>
                  <a:outerShdw blurRad="38100" dist="38100" dir="2700000" algn="tl">
                    <a:srgbClr val="000000">
                      <a:alpha val="43137"/>
                    </a:srgbClr>
                  </a:outerShdw>
                </a:effectLst>
                <a:latin typeface="Symbol" panose="05050102010706020507" pitchFamily="18" charset="2"/>
                <a:ea typeface="ＭＳ Ｐゴシック" panose="020B0600070205080204" pitchFamily="50" charset="-128"/>
                <a:cs typeface="Times New Roman" panose="02020603050405020304" pitchFamily="18" charset="0"/>
              </a:rPr>
              <a:t>m</a:t>
            </a:r>
            <a:r>
              <a:rPr lang="en-US" altLang="ja-JP" sz="1200" b="1"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TCA.4 system</a:t>
            </a:r>
          </a:p>
        </p:txBody>
      </p:sp>
      <p:sp>
        <p:nvSpPr>
          <p:cNvPr id="43" name="テキスト ボックス 42">
            <a:extLst>
              <a:ext uri="{FF2B5EF4-FFF2-40B4-BE49-F238E27FC236}">
                <a16:creationId xmlns:a16="http://schemas.microsoft.com/office/drawing/2014/main" id="{C3AE1F84-BBB2-8D06-AE89-285EC9A20845}"/>
              </a:ext>
            </a:extLst>
          </p:cNvPr>
          <p:cNvSpPr txBox="1"/>
          <p:nvPr/>
        </p:nvSpPr>
        <p:spPr>
          <a:xfrm>
            <a:off x="1728000" y="1146536"/>
            <a:ext cx="1795684" cy="276999"/>
          </a:xfrm>
          <a:prstGeom prst="rect">
            <a:avLst/>
          </a:prstGeom>
          <a:solidFill>
            <a:schemeClr val="bg1"/>
          </a:solidFill>
          <a:ln w="38100">
            <a:solidFill>
              <a:srgbClr val="FF6600"/>
            </a:solidFill>
          </a:ln>
        </p:spPr>
        <p:txBody>
          <a:bodyPr wrap="none" rtlCol="0">
            <a:spAutoFit/>
          </a:bodyPr>
          <a:lstStyle/>
          <a:p>
            <a:r>
              <a:rPr lang="en-US" altLang="ja-JP" sz="1200" b="1"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updated only digitizer</a:t>
            </a:r>
          </a:p>
        </p:txBody>
      </p:sp>
      <p:sp>
        <p:nvSpPr>
          <p:cNvPr id="44" name="テキスト ボックス 43">
            <a:extLst>
              <a:ext uri="{FF2B5EF4-FFF2-40B4-BE49-F238E27FC236}">
                <a16:creationId xmlns:a16="http://schemas.microsoft.com/office/drawing/2014/main" id="{0EB0D489-9DF5-910B-2377-51C3ACD97E85}"/>
              </a:ext>
            </a:extLst>
          </p:cNvPr>
          <p:cNvSpPr txBox="1"/>
          <p:nvPr/>
        </p:nvSpPr>
        <p:spPr>
          <a:xfrm>
            <a:off x="54000" y="1531512"/>
            <a:ext cx="1754006" cy="276999"/>
          </a:xfrm>
          <a:prstGeom prst="rect">
            <a:avLst/>
          </a:prstGeom>
          <a:solidFill>
            <a:schemeClr val="bg1"/>
          </a:solidFill>
          <a:ln>
            <a:solidFill>
              <a:schemeClr val="bg1"/>
            </a:solidFill>
          </a:ln>
        </p:spPr>
        <p:txBody>
          <a:bodyPr wrap="none" rtlCol="0">
            <a:spAutoFit/>
          </a:bodyPr>
          <a:lstStyle/>
          <a:p>
            <a:r>
              <a:rPr kumimoji="1" lang="en-US" altLang="ja-JP" sz="1200" dirty="0">
                <a:ea typeface="ＭＳ Ｐゴシック" panose="020B0600070205080204" pitchFamily="50" charset="-128"/>
                <a:cs typeface="Times New Roman" panose="02020603050405020304" pitchFamily="18" charset="0"/>
              </a:rPr>
              <a:t>for MEBT1 B1-2, C1-2</a:t>
            </a:r>
          </a:p>
        </p:txBody>
      </p:sp>
      <p:sp>
        <p:nvSpPr>
          <p:cNvPr id="45" name="テキスト ボックス 44">
            <a:extLst>
              <a:ext uri="{FF2B5EF4-FFF2-40B4-BE49-F238E27FC236}">
                <a16:creationId xmlns:a16="http://schemas.microsoft.com/office/drawing/2014/main" id="{3E9B0176-6834-F0CC-6F60-81C3F7932184}"/>
              </a:ext>
            </a:extLst>
          </p:cNvPr>
          <p:cNvSpPr txBox="1"/>
          <p:nvPr/>
        </p:nvSpPr>
        <p:spPr>
          <a:xfrm>
            <a:off x="1692131" y="1531512"/>
            <a:ext cx="2182008" cy="276999"/>
          </a:xfrm>
          <a:prstGeom prst="rect">
            <a:avLst/>
          </a:prstGeom>
          <a:solidFill>
            <a:schemeClr val="bg1"/>
          </a:solidFill>
          <a:ln>
            <a:solidFill>
              <a:schemeClr val="bg1"/>
            </a:solidFill>
          </a:ln>
        </p:spPr>
        <p:txBody>
          <a:bodyPr wrap="none" rtlCol="0">
            <a:spAutoFit/>
          </a:bodyPr>
          <a:lstStyle/>
          <a:p>
            <a:r>
              <a:rPr kumimoji="1" lang="en-US" altLang="ja-JP" sz="1200" dirty="0">
                <a:ea typeface="ＭＳ Ｐゴシック" panose="020B0600070205080204" pitchFamily="50" charset="-128"/>
                <a:cs typeface="Times New Roman" panose="02020603050405020304" pitchFamily="18" charset="0"/>
              </a:rPr>
              <a:t>@ RFQ, DTL1-3, SDTL01-16</a:t>
            </a:r>
          </a:p>
        </p:txBody>
      </p:sp>
      <p:sp>
        <p:nvSpPr>
          <p:cNvPr id="46" name="テキスト ボックス 45">
            <a:extLst>
              <a:ext uri="{FF2B5EF4-FFF2-40B4-BE49-F238E27FC236}">
                <a16:creationId xmlns:a16="http://schemas.microsoft.com/office/drawing/2014/main" id="{E3641D3F-751B-E6DE-34CD-D48A1428472F}"/>
              </a:ext>
            </a:extLst>
          </p:cNvPr>
          <p:cNvSpPr txBox="1"/>
          <p:nvPr/>
        </p:nvSpPr>
        <p:spPr>
          <a:xfrm>
            <a:off x="938609" y="3889655"/>
            <a:ext cx="705642" cy="246221"/>
          </a:xfrm>
          <a:prstGeom prst="rect">
            <a:avLst/>
          </a:prstGeom>
          <a:solidFill>
            <a:schemeClr val="bg1"/>
          </a:solidFill>
          <a:ln>
            <a:solidFill>
              <a:srgbClr val="0070C0"/>
            </a:solidFill>
          </a:ln>
        </p:spPr>
        <p:txBody>
          <a:bodyPr wrap="none" rtlCol="0">
            <a:spAutoFit/>
          </a:bodyPr>
          <a:lstStyle/>
          <a:p>
            <a:r>
              <a:rPr kumimoji="1" lang="en-US" altLang="ja-JP" sz="1000" dirty="0">
                <a:latin typeface="+mn-ea"/>
                <a:cs typeface="Times New Roman" panose="02020603050405020304" pitchFamily="18" charset="0"/>
              </a:rPr>
              <a:t>NIM</a:t>
            </a:r>
            <a:r>
              <a:rPr lang="ja-JP" altLang="en-US" sz="1000" dirty="0">
                <a:latin typeface="+mn-ea"/>
                <a:cs typeface="Times New Roman" panose="02020603050405020304" pitchFamily="18" charset="0"/>
              </a:rPr>
              <a:t> </a:t>
            </a:r>
            <a:r>
              <a:rPr lang="en-US" altLang="ja-JP" sz="1000" dirty="0">
                <a:latin typeface="+mn-ea"/>
                <a:cs typeface="Times New Roman" panose="02020603050405020304" pitchFamily="18" charset="0"/>
              </a:rPr>
              <a:t>P.S.</a:t>
            </a:r>
            <a:endParaRPr kumimoji="1" lang="en-US" altLang="ja-JP" sz="1000" dirty="0">
              <a:latin typeface="+mn-ea"/>
              <a:cs typeface="Times New Roman" panose="02020603050405020304" pitchFamily="18" charset="0"/>
            </a:endParaRPr>
          </a:p>
        </p:txBody>
      </p:sp>
      <p:sp>
        <p:nvSpPr>
          <p:cNvPr id="47" name="テキスト ボックス 46">
            <a:extLst>
              <a:ext uri="{FF2B5EF4-FFF2-40B4-BE49-F238E27FC236}">
                <a16:creationId xmlns:a16="http://schemas.microsoft.com/office/drawing/2014/main" id="{FA84967A-2061-0928-76E2-9BD182F1BEB5}"/>
              </a:ext>
            </a:extLst>
          </p:cNvPr>
          <p:cNvSpPr txBox="1"/>
          <p:nvPr/>
        </p:nvSpPr>
        <p:spPr>
          <a:xfrm>
            <a:off x="0" y="5919325"/>
            <a:ext cx="6734199" cy="954107"/>
          </a:xfrm>
          <a:prstGeom prst="rect">
            <a:avLst/>
          </a:prstGeom>
          <a:noFill/>
          <a:ln>
            <a:noFill/>
          </a:ln>
        </p:spPr>
        <p:txBody>
          <a:bodyPr wrap="square" rtlCol="0">
            <a:spAutoFit/>
          </a:bodyPr>
          <a:lstStyle/>
          <a:p>
            <a:r>
              <a:rPr kumimoji="1" lang="en-US" altLang="ja-JP" sz="1400" dirty="0">
                <a:ea typeface="ＭＳ Ｐゴシック" panose="020B0600070205080204" pitchFamily="50" charset="-128"/>
                <a:cs typeface="Times New Roman" panose="02020603050405020304" pitchFamily="18" charset="0"/>
              </a:rPr>
              <a:t>The digital system of the 324-MHz LLRF system was completely updated until the summer shutdown of 2021. </a:t>
            </a:r>
            <a:r>
              <a:rPr lang="en-US" altLang="ja-JP" sz="1400" dirty="0">
                <a:ea typeface="ＭＳ Ｐゴシック" panose="020B0600070205080204" pitchFamily="50" charset="-128"/>
                <a:cs typeface="Times New Roman" panose="02020603050405020304" pitchFamily="18" charset="0"/>
              </a:rPr>
              <a:t>We are planning to replace the 324-MHz analog part to </a:t>
            </a:r>
            <a:r>
              <a:rPr lang="en-US" altLang="ja-JP" sz="1400" dirty="0" err="1">
                <a:latin typeface="Symbol" panose="05050102010706020507" pitchFamily="18" charset="2"/>
                <a:ea typeface="ＭＳ Ｐゴシック" panose="020B0600070205080204" pitchFamily="50" charset="-128"/>
                <a:cs typeface="Times New Roman" panose="02020603050405020304" pitchFamily="18" charset="0"/>
              </a:rPr>
              <a:t>m</a:t>
            </a:r>
            <a:r>
              <a:rPr lang="en-US" altLang="ja-JP" sz="1400" dirty="0" err="1">
                <a:ea typeface="ＭＳ Ｐゴシック" panose="020B0600070205080204" pitchFamily="50" charset="-128"/>
                <a:cs typeface="Times New Roman" panose="02020603050405020304" pitchFamily="18" charset="0"/>
              </a:rPr>
              <a:t>RTM</a:t>
            </a:r>
            <a:r>
              <a:rPr lang="en-US" altLang="ja-JP" sz="1400" dirty="0">
                <a:ea typeface="ＭＳ Ｐゴシック" panose="020B0600070205080204" pitchFamily="50" charset="-128"/>
                <a:cs typeface="Times New Roman" panose="02020603050405020304" pitchFamily="18" charset="0"/>
              </a:rPr>
              <a:t> and </a:t>
            </a:r>
            <a:r>
              <a:rPr lang="en-US" altLang="ja-JP" sz="1400" dirty="0" err="1">
                <a:ea typeface="ＭＳ Ｐゴシック" panose="020B0600070205080204" pitchFamily="50" charset="-128"/>
                <a:cs typeface="Times New Roman" panose="02020603050405020304" pitchFamily="18" charset="0"/>
              </a:rPr>
              <a:t>eRTM</a:t>
            </a:r>
            <a:r>
              <a:rPr lang="en-US" altLang="ja-JP" sz="1400" dirty="0">
                <a:ea typeface="ＭＳ Ｐゴシック" panose="020B0600070205080204" pitchFamily="50" charset="-128"/>
                <a:cs typeface="Times New Roman" panose="02020603050405020304" pitchFamily="18" charset="0"/>
              </a:rPr>
              <a:t> boards of </a:t>
            </a:r>
            <a:r>
              <a:rPr lang="en-US" altLang="ja-JP" sz="1400" dirty="0">
                <a:latin typeface="Symbol" panose="05050102010706020507" pitchFamily="18" charset="2"/>
                <a:ea typeface="ＭＳ Ｐゴシック" panose="020B0600070205080204" pitchFamily="50" charset="-128"/>
                <a:cs typeface="Times New Roman" panose="02020603050405020304" pitchFamily="18" charset="0"/>
              </a:rPr>
              <a:t>m</a:t>
            </a:r>
            <a:r>
              <a:rPr lang="en-US" altLang="ja-JP" sz="1400" dirty="0">
                <a:ea typeface="ＭＳ Ｐゴシック" panose="020B0600070205080204" pitchFamily="50" charset="-128"/>
                <a:cs typeface="Times New Roman" panose="02020603050405020304" pitchFamily="18" charset="0"/>
              </a:rPr>
              <a:t>TCA.4 and to develop the </a:t>
            </a:r>
            <a:r>
              <a:rPr lang="en-US" altLang="ja-JP" sz="1400" dirty="0">
                <a:latin typeface="Symbol" panose="05050102010706020507" pitchFamily="18" charset="2"/>
                <a:ea typeface="ＭＳ Ｐゴシック" panose="020B0600070205080204" pitchFamily="50" charset="-128"/>
                <a:cs typeface="Times New Roman" panose="02020603050405020304" pitchFamily="18" charset="0"/>
              </a:rPr>
              <a:t>m</a:t>
            </a:r>
            <a:r>
              <a:rPr lang="en-US" altLang="ja-JP" sz="1400" dirty="0">
                <a:ea typeface="ＭＳ Ｐゴシック" panose="020B0600070205080204" pitchFamily="50" charset="-128"/>
                <a:cs typeface="Times New Roman" panose="02020603050405020304" pitchFamily="18" charset="0"/>
              </a:rPr>
              <a:t>TCA.4 system of 972-MHz stations.</a:t>
            </a:r>
            <a:endParaRPr kumimoji="1" lang="en-US" altLang="ja-JP" sz="1400" u="sng" dirty="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875925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78CCA94-02FD-E24F-61D7-91BC5316A11E}"/>
              </a:ext>
            </a:extLst>
          </p:cNvPr>
          <p:cNvSpPr>
            <a:spLocks noChangeArrowheads="1"/>
          </p:cNvSpPr>
          <p:nvPr/>
        </p:nvSpPr>
        <p:spPr bwMode="auto">
          <a:xfrm>
            <a:off x="846000" y="795460"/>
            <a:ext cx="10512000" cy="72000"/>
          </a:xfrm>
          <a:prstGeom prst="rect">
            <a:avLst/>
          </a:prstGeom>
          <a:gradFill rotWithShape="1">
            <a:gsLst>
              <a:gs pos="35000">
                <a:srgbClr val="0000FF"/>
              </a:gs>
              <a:gs pos="0">
                <a:srgbClr val="0000FF"/>
              </a:gs>
              <a:gs pos="100000">
                <a:schemeClr val="bg1"/>
              </a:gs>
            </a:gsLst>
            <a:lin ang="0" scaled="1"/>
          </a:gradFill>
          <a:ln>
            <a:noFill/>
          </a:ln>
          <a:effectLst/>
        </p:spPr>
        <p:txBody>
          <a:bodyPr wrap="none" anchor="ctr"/>
          <a:lstStyle/>
          <a:p>
            <a:endParaRPr lang="ja-JP" altLang="en-US" sz="1463" dirty="0"/>
          </a:p>
        </p:txBody>
      </p:sp>
      <p:sp>
        <p:nvSpPr>
          <p:cNvPr id="5" name="タイトル 1">
            <a:extLst>
              <a:ext uri="{FF2B5EF4-FFF2-40B4-BE49-F238E27FC236}">
                <a16:creationId xmlns:a16="http://schemas.microsoft.com/office/drawing/2014/main" id="{60BD394D-B53D-7A7E-E6E2-44A36BD46CCE}"/>
              </a:ext>
            </a:extLst>
          </p:cNvPr>
          <p:cNvSpPr txBox="1">
            <a:spLocks/>
          </p:cNvSpPr>
          <p:nvPr/>
        </p:nvSpPr>
        <p:spPr>
          <a:xfrm>
            <a:off x="838200" y="58310"/>
            <a:ext cx="10515600" cy="8228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2000" b="1" dirty="0">
                <a:effectLst>
                  <a:outerShdw blurRad="38100" dist="38100" dir="2700000" algn="tl">
                    <a:srgbClr val="C0C0C0"/>
                  </a:outerShdw>
                </a:effectLst>
                <a:latin typeface="+mn-lt"/>
                <a:ea typeface="ＭＳ Ｐゴシック" panose="020B0600070205080204" pitchFamily="50" charset="-128"/>
                <a:cs typeface="Times New Roman" panose="02020603050405020304" pitchFamily="18" charset="0"/>
              </a:rPr>
              <a:t>324-MHz DFB&amp;DFF system</a:t>
            </a:r>
            <a:r>
              <a:rPr lang="en-US" altLang="ja-JP" sz="3200" b="1" dirty="0">
                <a:effectLst>
                  <a:outerShdw blurRad="38100" dist="38100" dir="2700000" algn="tl">
                    <a:srgbClr val="C0C0C0"/>
                  </a:outerShdw>
                </a:effectLst>
                <a:latin typeface="+mn-lt"/>
                <a:ea typeface="ＭＳ Ｐゴシック" panose="020B0600070205080204" pitchFamily="50" charset="-128"/>
                <a:cs typeface="Times New Roman" panose="02020603050405020304" pitchFamily="18" charset="0"/>
              </a:rPr>
              <a:t>: digitizer box</a:t>
            </a:r>
            <a:endParaRPr lang="ja-JP" altLang="en-US" sz="3200" b="1" dirty="0">
              <a:effectLst>
                <a:outerShdw blurRad="38100" dist="38100" dir="2700000" algn="tl">
                  <a:srgbClr val="000000">
                    <a:alpha val="43137"/>
                  </a:srgbClr>
                </a:outerShdw>
              </a:effectLst>
              <a:latin typeface="+mn-lt"/>
              <a:ea typeface="ＭＳ Ｐゴシック" panose="020B0600070205080204" pitchFamily="50" charset="-128"/>
              <a:cs typeface="Times New Roman" panose="02020603050405020304" pitchFamily="18" charset="0"/>
            </a:endParaRPr>
          </a:p>
        </p:txBody>
      </p:sp>
      <p:sp>
        <p:nvSpPr>
          <p:cNvPr id="6" name="スライド番号プレースホルダー 6">
            <a:extLst>
              <a:ext uri="{FF2B5EF4-FFF2-40B4-BE49-F238E27FC236}">
                <a16:creationId xmlns:a16="http://schemas.microsoft.com/office/drawing/2014/main" id="{9439A219-FCB4-3CED-58AD-F783F292AE81}"/>
              </a:ext>
            </a:extLst>
          </p:cNvPr>
          <p:cNvSpPr>
            <a:spLocks noGrp="1"/>
          </p:cNvSpPr>
          <p:nvPr>
            <p:ph type="sldNum" sz="quarter" idx="12"/>
          </p:nvPr>
        </p:nvSpPr>
        <p:spPr>
          <a:xfrm>
            <a:off x="11794270" y="6453427"/>
            <a:ext cx="360000" cy="360000"/>
          </a:xfrm>
        </p:spPr>
        <p:txBody>
          <a:bodyPr/>
          <a:lstStyle/>
          <a:p>
            <a:fld id="{B35871A6-6C48-42D3-8929-C24B522CCE4D}" type="slidenum">
              <a:rPr kumimoji="1" lang="ja-JP" altLang="en-US" smtClean="0"/>
              <a:t>5</a:t>
            </a:fld>
            <a:endParaRPr kumimoji="1" lang="ja-JP" altLang="en-US" dirty="0"/>
          </a:p>
        </p:txBody>
      </p:sp>
      <p:pic>
        <p:nvPicPr>
          <p:cNvPr id="7" name="Picture 2">
            <a:extLst>
              <a:ext uri="{FF2B5EF4-FFF2-40B4-BE49-F238E27FC236}">
                <a16:creationId xmlns:a16="http://schemas.microsoft.com/office/drawing/2014/main" id="{AAA007AC-0228-DA64-2953-2639AABE3A38}"/>
              </a:ext>
            </a:extLst>
          </p:cNvPr>
          <p:cNvPicPr>
            <a:picLocks noChangeAspect="1" noChangeArrowheads="1"/>
          </p:cNvPicPr>
          <p:nvPr/>
        </p:nvPicPr>
        <p:blipFill>
          <a:blip r:embed="rId3" cstate="print"/>
          <a:srcRect/>
          <a:stretch>
            <a:fillRect/>
          </a:stretch>
        </p:blipFill>
        <p:spPr bwMode="auto">
          <a:xfrm>
            <a:off x="10591446" y="56664"/>
            <a:ext cx="1486245" cy="576064"/>
          </a:xfrm>
          <a:prstGeom prst="rect">
            <a:avLst/>
          </a:prstGeom>
          <a:noFill/>
          <a:ln w="9525">
            <a:noFill/>
            <a:miter lim="800000"/>
            <a:headEnd/>
            <a:tailEnd/>
          </a:ln>
        </p:spPr>
      </p:pic>
      <p:pic>
        <p:nvPicPr>
          <p:cNvPr id="8" name="Picture 2">
            <a:extLst>
              <a:ext uri="{FF2B5EF4-FFF2-40B4-BE49-F238E27FC236}">
                <a16:creationId xmlns:a16="http://schemas.microsoft.com/office/drawing/2014/main" id="{E58F8EFC-5263-0613-B9D7-82D9C2B87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9" y="56664"/>
            <a:ext cx="840102" cy="720000"/>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6">
            <a:extLst>
              <a:ext uri="{FF2B5EF4-FFF2-40B4-BE49-F238E27FC236}">
                <a16:creationId xmlns:a16="http://schemas.microsoft.com/office/drawing/2014/main" id="{704B9FCC-B9BA-4642-49BF-13BE5A953E0B}"/>
              </a:ext>
            </a:extLst>
          </p:cNvPr>
          <p:cNvSpPr txBox="1">
            <a:spLocks/>
          </p:cNvSpPr>
          <p:nvPr/>
        </p:nvSpPr>
        <p:spPr>
          <a:xfrm>
            <a:off x="11794270" y="6453427"/>
            <a:ext cx="360000" cy="36000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35871A6-6C48-42D3-8929-C24B522CCE4D}" type="slidenum">
              <a:rPr lang="ja-JP" altLang="en-US" smtClean="0"/>
              <a:pPr/>
              <a:t>5</a:t>
            </a:fld>
            <a:endParaRPr lang="ja-JP" altLang="en-US" dirty="0"/>
          </a:p>
        </p:txBody>
      </p:sp>
      <p:pic>
        <p:nvPicPr>
          <p:cNvPr id="57" name="図 56" descr="ダイアグラム&#10;&#10;自動的に生成された説明">
            <a:extLst>
              <a:ext uri="{FF2B5EF4-FFF2-40B4-BE49-F238E27FC236}">
                <a16:creationId xmlns:a16="http://schemas.microsoft.com/office/drawing/2014/main" id="{57B854A5-C204-51E9-0ED0-357C88A08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254" y="1714423"/>
            <a:ext cx="11857963" cy="4729286"/>
          </a:xfrm>
          <a:prstGeom prst="rect">
            <a:avLst/>
          </a:prstGeom>
        </p:spPr>
      </p:pic>
      <p:pic>
        <p:nvPicPr>
          <p:cNvPr id="59" name="図 58">
            <a:extLst>
              <a:ext uri="{FF2B5EF4-FFF2-40B4-BE49-F238E27FC236}">
                <a16:creationId xmlns:a16="http://schemas.microsoft.com/office/drawing/2014/main" id="{313A723F-2B03-2653-3985-95DDA946DBD7}"/>
              </a:ext>
            </a:extLst>
          </p:cNvPr>
          <p:cNvPicPr>
            <a:picLocks noChangeAspect="1"/>
          </p:cNvPicPr>
          <p:nvPr/>
        </p:nvPicPr>
        <p:blipFill>
          <a:blip r:embed="rId6"/>
          <a:stretch>
            <a:fillRect/>
          </a:stretch>
        </p:blipFill>
        <p:spPr>
          <a:xfrm>
            <a:off x="8001647" y="931078"/>
            <a:ext cx="3016700" cy="1699233"/>
          </a:xfrm>
          <a:prstGeom prst="rect">
            <a:avLst/>
          </a:prstGeom>
        </p:spPr>
      </p:pic>
      <p:sp>
        <p:nvSpPr>
          <p:cNvPr id="60" name="テキスト ボックス 59">
            <a:extLst>
              <a:ext uri="{FF2B5EF4-FFF2-40B4-BE49-F238E27FC236}">
                <a16:creationId xmlns:a16="http://schemas.microsoft.com/office/drawing/2014/main" id="{81C348DB-2228-309F-062C-483C70C747FB}"/>
              </a:ext>
            </a:extLst>
          </p:cNvPr>
          <p:cNvSpPr txBox="1"/>
          <p:nvPr/>
        </p:nvSpPr>
        <p:spPr>
          <a:xfrm>
            <a:off x="10163913" y="1007706"/>
            <a:ext cx="1027845" cy="261610"/>
          </a:xfrm>
          <a:prstGeom prst="rect">
            <a:avLst/>
          </a:prstGeom>
          <a:solidFill>
            <a:schemeClr val="bg1"/>
          </a:solidFill>
          <a:ln w="38100">
            <a:solidFill>
              <a:srgbClr val="0070C0"/>
            </a:solidFill>
          </a:ln>
        </p:spPr>
        <p:txBody>
          <a:bodyPr wrap="none" rtlCol="0">
            <a:spAutoFit/>
          </a:bodyPr>
          <a:lstStyle/>
          <a:p>
            <a:r>
              <a:rPr lang="en-US" altLang="ja-JP" sz="1100" b="1" dirty="0" err="1">
                <a:effectLst>
                  <a:outerShdw blurRad="38100" dist="38100" dir="2700000" algn="tl">
                    <a:srgbClr val="000000">
                      <a:alpha val="43137"/>
                    </a:srgbClr>
                  </a:outerShdw>
                </a:effectLst>
                <a:latin typeface="Symbol" panose="05050102010706020507" pitchFamily="18" charset="2"/>
                <a:ea typeface="ＭＳ Ｐゴシック" panose="020B0600070205080204" pitchFamily="50" charset="-128"/>
                <a:cs typeface="Times New Roman" panose="02020603050405020304" pitchFamily="18" charset="0"/>
              </a:rPr>
              <a:t>m</a:t>
            </a:r>
            <a:r>
              <a:rPr lang="en-US" altLang="ja-JP" sz="1100" b="1" dirty="0" err="1">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RTM</a:t>
            </a:r>
            <a:r>
              <a:rPr lang="en-US" altLang="ja-JP" sz="1100" b="1"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 board</a:t>
            </a:r>
          </a:p>
        </p:txBody>
      </p:sp>
      <p:sp>
        <p:nvSpPr>
          <p:cNvPr id="61" name="テキスト ボックス 60">
            <a:extLst>
              <a:ext uri="{FF2B5EF4-FFF2-40B4-BE49-F238E27FC236}">
                <a16:creationId xmlns:a16="http://schemas.microsoft.com/office/drawing/2014/main" id="{F7CA7C51-BEDB-440F-8B35-219C18834FB1}"/>
              </a:ext>
            </a:extLst>
          </p:cNvPr>
          <p:cNvSpPr txBox="1"/>
          <p:nvPr/>
        </p:nvSpPr>
        <p:spPr>
          <a:xfrm>
            <a:off x="10163912" y="1504128"/>
            <a:ext cx="950901" cy="261610"/>
          </a:xfrm>
          <a:prstGeom prst="rect">
            <a:avLst/>
          </a:prstGeom>
          <a:solidFill>
            <a:schemeClr val="bg1"/>
          </a:solidFill>
          <a:ln w="38100">
            <a:solidFill>
              <a:srgbClr val="FF0000"/>
            </a:solidFill>
          </a:ln>
        </p:spPr>
        <p:txBody>
          <a:bodyPr wrap="none" rtlCol="0">
            <a:spAutoFit/>
          </a:bodyPr>
          <a:lstStyle/>
          <a:p>
            <a:r>
              <a:rPr lang="en-US" altLang="ja-JP" sz="1100" b="1"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AMC board</a:t>
            </a:r>
          </a:p>
        </p:txBody>
      </p:sp>
      <p:sp>
        <p:nvSpPr>
          <p:cNvPr id="62" name="楕円 61">
            <a:extLst>
              <a:ext uri="{FF2B5EF4-FFF2-40B4-BE49-F238E27FC236}">
                <a16:creationId xmlns:a16="http://schemas.microsoft.com/office/drawing/2014/main" id="{66E0BC1D-8EE7-6C97-28C0-D3D852BD75E5}"/>
              </a:ext>
            </a:extLst>
          </p:cNvPr>
          <p:cNvSpPr>
            <a:spLocks noChangeAspect="1"/>
          </p:cNvSpPr>
          <p:nvPr/>
        </p:nvSpPr>
        <p:spPr>
          <a:xfrm>
            <a:off x="9509997" y="1107535"/>
            <a:ext cx="72000" cy="72000"/>
          </a:xfrm>
          <a:prstGeom prst="ellipse">
            <a:avLst/>
          </a:prstGeom>
          <a:solidFill>
            <a:schemeClr val="tx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a:extLst>
              <a:ext uri="{FF2B5EF4-FFF2-40B4-BE49-F238E27FC236}">
                <a16:creationId xmlns:a16="http://schemas.microsoft.com/office/drawing/2014/main" id="{D3A1184B-18DE-FB86-7323-0F15C9D1728C}"/>
              </a:ext>
            </a:extLst>
          </p:cNvPr>
          <p:cNvCxnSpPr>
            <a:stCxn id="60" idx="1"/>
            <a:endCxn id="62" idx="6"/>
          </p:cNvCxnSpPr>
          <p:nvPr/>
        </p:nvCxnSpPr>
        <p:spPr>
          <a:xfrm flipH="1">
            <a:off x="9581997" y="1138511"/>
            <a:ext cx="581916" cy="502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65" name="楕円 64">
            <a:extLst>
              <a:ext uri="{FF2B5EF4-FFF2-40B4-BE49-F238E27FC236}">
                <a16:creationId xmlns:a16="http://schemas.microsoft.com/office/drawing/2014/main" id="{6133C925-4ABF-FF52-7AAD-7EF1838431B6}"/>
              </a:ext>
            </a:extLst>
          </p:cNvPr>
          <p:cNvSpPr>
            <a:spLocks noChangeAspect="1"/>
          </p:cNvSpPr>
          <p:nvPr/>
        </p:nvSpPr>
        <p:spPr>
          <a:xfrm>
            <a:off x="9509997" y="1611300"/>
            <a:ext cx="72000" cy="72000"/>
          </a:xfrm>
          <a:prstGeom prst="ellipse">
            <a:avLst/>
          </a:prstGeom>
          <a:solidFill>
            <a:schemeClr val="tx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6" name="直線コネクタ 65">
            <a:extLst>
              <a:ext uri="{FF2B5EF4-FFF2-40B4-BE49-F238E27FC236}">
                <a16:creationId xmlns:a16="http://schemas.microsoft.com/office/drawing/2014/main" id="{F7325D9B-8276-4D38-172D-ED803E664F55}"/>
              </a:ext>
            </a:extLst>
          </p:cNvPr>
          <p:cNvCxnSpPr>
            <a:cxnSpLocks/>
            <a:stCxn id="61" idx="1"/>
            <a:endCxn id="65" idx="6"/>
          </p:cNvCxnSpPr>
          <p:nvPr/>
        </p:nvCxnSpPr>
        <p:spPr>
          <a:xfrm flipH="1">
            <a:off x="9581997" y="1634933"/>
            <a:ext cx="581915" cy="123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1" name="テキスト ボックス 70">
            <a:extLst>
              <a:ext uri="{FF2B5EF4-FFF2-40B4-BE49-F238E27FC236}">
                <a16:creationId xmlns:a16="http://schemas.microsoft.com/office/drawing/2014/main" id="{05145E26-716A-7ACD-6507-20310717B9F3}"/>
              </a:ext>
            </a:extLst>
          </p:cNvPr>
          <p:cNvSpPr txBox="1"/>
          <p:nvPr/>
        </p:nvSpPr>
        <p:spPr>
          <a:xfrm>
            <a:off x="347841" y="856746"/>
            <a:ext cx="5751385" cy="769441"/>
          </a:xfrm>
          <a:prstGeom prst="rect">
            <a:avLst/>
          </a:prstGeom>
          <a:noFill/>
        </p:spPr>
        <p:txBody>
          <a:bodyPr wrap="square" rtlCol="0">
            <a:spAutoFit/>
          </a:bodyPr>
          <a:lstStyle/>
          <a:p>
            <a:r>
              <a:rPr kumimoji="1" lang="en-US" altLang="ja-JP" sz="1100" dirty="0">
                <a:latin typeface="Times New Roman" panose="02020603050405020304" pitchFamily="18" charset="0"/>
                <a:ea typeface="ＭＳ Ｐゴシック" panose="020B0600070205080204" pitchFamily="50" charset="-128"/>
                <a:cs typeface="Times New Roman" panose="02020603050405020304" pitchFamily="18" charset="0"/>
              </a:rPr>
              <a:t>Comparison with </a:t>
            </a:r>
            <a:r>
              <a:rPr kumimoji="1" lang="en-US" altLang="ja-JP" sz="1100" dirty="0" err="1">
                <a:latin typeface="Times New Roman" panose="02020603050405020304" pitchFamily="18" charset="0"/>
                <a:ea typeface="ＭＳ Ｐゴシック" panose="020B0600070205080204" pitchFamily="50" charset="-128"/>
                <a:cs typeface="Times New Roman" panose="02020603050405020304" pitchFamily="18" charset="0"/>
              </a:rPr>
              <a:t>cPCI</a:t>
            </a:r>
            <a:r>
              <a:rPr kumimoji="1" lang="en-US" altLang="ja-JP" sz="1100" dirty="0">
                <a:latin typeface="Times New Roman" panose="02020603050405020304" pitchFamily="18" charset="0"/>
                <a:ea typeface="ＭＳ Ｐゴシック" panose="020B0600070205080204" pitchFamily="50" charset="-128"/>
                <a:cs typeface="Times New Roman" panose="02020603050405020304" pitchFamily="18" charset="0"/>
              </a:rPr>
              <a:t> system</a:t>
            </a:r>
          </a:p>
          <a:p>
            <a:pPr marL="171450" indent="-171450" defTabSz="615744">
              <a:buFont typeface="Arial" panose="020B0604020202020204" pitchFamily="34" charset="0"/>
              <a:buChar char="•"/>
            </a:pPr>
            <a:r>
              <a:rPr lang="en-US" altLang="ja-JP" sz="1100" dirty="0">
                <a:latin typeface="Times New Roman" panose="02020603050405020304" pitchFamily="18" charset="0"/>
                <a:ea typeface="ＭＳ Ｐゴシック" panose="020B0600070205080204" pitchFamily="50" charset="-128"/>
                <a:cs typeface="Times New Roman" panose="02020603050405020304" pitchFamily="18" charset="0"/>
              </a:rPr>
              <a:t>increasing number of elements: 1024 </a:t>
            </a:r>
            <a:r>
              <a:rPr lang="ja-JP" altLang="en-US" sz="1100" dirty="0">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1100" dirty="0">
                <a:latin typeface="Times New Roman" panose="02020603050405020304" pitchFamily="18" charset="0"/>
                <a:ea typeface="ＭＳ Ｐゴシック" panose="020B0600070205080204" pitchFamily="50" charset="-128"/>
                <a:cs typeface="Times New Roman" panose="02020603050405020304" pitchFamily="18" charset="0"/>
              </a:rPr>
              <a:t>4096 (or 8192)</a:t>
            </a:r>
          </a:p>
          <a:p>
            <a:pPr marL="171450" indent="-171450" defTabSz="615744">
              <a:buFont typeface="Arial" panose="020B0604020202020204" pitchFamily="34" charset="0"/>
              <a:buChar char="•"/>
            </a:pPr>
            <a:r>
              <a:rPr lang="en-US" altLang="ja-JP" sz="1100" dirty="0">
                <a:latin typeface="Times New Roman" panose="02020603050405020304" pitchFamily="18" charset="0"/>
                <a:ea typeface="ＭＳ Ｐゴシック" panose="020B0600070205080204" pitchFamily="50" charset="-128"/>
                <a:cs typeface="Times New Roman" panose="02020603050405020304" pitchFamily="18" charset="0"/>
              </a:rPr>
              <a:t>increasing monitor points: before/after the PI controller, before rotation matrix</a:t>
            </a:r>
          </a:p>
          <a:p>
            <a:pPr marL="171450" indent="-171450" defTabSz="615744">
              <a:buFont typeface="Arial" panose="020B0604020202020204" pitchFamily="34" charset="0"/>
              <a:buChar char="•"/>
            </a:pPr>
            <a:r>
              <a:rPr lang="en-US" altLang="ja-JP" sz="1100" dirty="0">
                <a:latin typeface="Times New Roman" panose="02020603050405020304" pitchFamily="18" charset="0"/>
                <a:ea typeface="ＭＳ Ｐゴシック" panose="020B0600070205080204" pitchFamily="50" charset="-128"/>
                <a:cs typeface="Times New Roman" panose="02020603050405020304" pitchFamily="18" charset="0"/>
              </a:rPr>
              <a:t>increasing flexibility in table inputs: FB_REF/FF_BASE/PI_GAIN/FF_BEAM/rotation matrix</a:t>
            </a:r>
          </a:p>
        </p:txBody>
      </p:sp>
      <p:sp>
        <p:nvSpPr>
          <p:cNvPr id="73" name="テキスト ボックス 72">
            <a:extLst>
              <a:ext uri="{FF2B5EF4-FFF2-40B4-BE49-F238E27FC236}">
                <a16:creationId xmlns:a16="http://schemas.microsoft.com/office/drawing/2014/main" id="{BB39EC69-44B4-D0E0-60A0-76827425D57E}"/>
              </a:ext>
            </a:extLst>
          </p:cNvPr>
          <p:cNvSpPr txBox="1"/>
          <p:nvPr/>
        </p:nvSpPr>
        <p:spPr>
          <a:xfrm>
            <a:off x="493575" y="6326763"/>
            <a:ext cx="10507800" cy="430887"/>
          </a:xfrm>
          <a:prstGeom prst="rect">
            <a:avLst/>
          </a:prstGeom>
          <a:noFill/>
        </p:spPr>
        <p:txBody>
          <a:bodyPr wrap="square" rtlCol="0">
            <a:spAutoFit/>
          </a:bodyPr>
          <a:lstStyle/>
          <a:p>
            <a:pPr algn="l"/>
            <a:r>
              <a:rPr lang="en-US" altLang="ja-JP" sz="1100" dirty="0">
                <a:ea typeface="ＭＳ Ｐゴシック" panose="020B0600070205080204" pitchFamily="50" charset="-128"/>
                <a:cs typeface="Times New Roman" panose="02020603050405020304" pitchFamily="18" charset="0"/>
              </a:rPr>
              <a:t>4 </a:t>
            </a:r>
            <a:r>
              <a:rPr lang="en-US" altLang="ja-JP" sz="1100" dirty="0" err="1">
                <a:ea typeface="ＭＳ Ｐゴシック" panose="020B0600070205080204" pitchFamily="50" charset="-128"/>
                <a:cs typeface="Times New Roman" panose="02020603050405020304" pitchFamily="18" charset="0"/>
              </a:rPr>
              <a:t>ch</a:t>
            </a:r>
            <a:r>
              <a:rPr lang="en-US" altLang="ja-JP" sz="1100" dirty="0">
                <a:ea typeface="ＭＳ Ｐゴシック" panose="020B0600070205080204" pitchFamily="50" charset="-128"/>
                <a:cs typeface="Times New Roman" panose="02020603050405020304" pitchFamily="18" charset="0"/>
              </a:rPr>
              <a:t>: 12-MHz IF sampling (utilizing downconverter of </a:t>
            </a:r>
            <a:r>
              <a:rPr lang="en-US" altLang="ja-JP" sz="1100" dirty="0" err="1">
                <a:ea typeface="ＭＳ Ｐゴシック" panose="020B0600070205080204" pitchFamily="50" charset="-128"/>
                <a:cs typeface="Times New Roman" panose="02020603050405020304" pitchFamily="18" charset="0"/>
              </a:rPr>
              <a:t>cPCI</a:t>
            </a:r>
            <a:r>
              <a:rPr lang="en-US" altLang="ja-JP" sz="1100" dirty="0">
                <a:ea typeface="ＭＳ Ｐゴシック" panose="020B0600070205080204" pitchFamily="50" charset="-128"/>
                <a:cs typeface="Times New Roman" panose="02020603050405020304" pitchFamily="18" charset="0"/>
              </a:rPr>
              <a:t>), 4 </a:t>
            </a:r>
            <a:r>
              <a:rPr lang="en-US" altLang="ja-JP" sz="1100" dirty="0" err="1">
                <a:ea typeface="ＭＳ Ｐゴシック" panose="020B0600070205080204" pitchFamily="50" charset="-128"/>
                <a:cs typeface="Times New Roman" panose="02020603050405020304" pitchFamily="18" charset="0"/>
              </a:rPr>
              <a:t>ch</a:t>
            </a:r>
            <a:r>
              <a:rPr lang="en-US" altLang="ja-JP" sz="1100" dirty="0">
                <a:ea typeface="ＭＳ Ｐゴシック" panose="020B0600070205080204" pitchFamily="50" charset="-128"/>
                <a:cs typeface="Times New Roman" panose="02020603050405020304" pitchFamily="18" charset="0"/>
              </a:rPr>
              <a:t>: direct sampling</a:t>
            </a:r>
          </a:p>
          <a:p>
            <a:pPr algn="l"/>
            <a:r>
              <a:rPr lang="en-US" altLang="ja-JP" sz="1100" dirty="0">
                <a:ea typeface="ＭＳ Ｐゴシック" panose="020B0600070205080204" pitchFamily="50" charset="-128"/>
                <a:cs typeface="Times New Roman" panose="02020603050405020304" pitchFamily="18" charset="0"/>
              </a:rPr>
              <a:t>The AMC board in digitizer box is same as the AMC board for 324-MHz </a:t>
            </a:r>
            <a:r>
              <a:rPr lang="en-US" altLang="ja-JP" sz="1100" dirty="0">
                <a:latin typeface="Symbol" panose="05050102010706020507" pitchFamily="18" charset="2"/>
                <a:ea typeface="ＭＳ Ｐゴシック" panose="020B0600070205080204" pitchFamily="50" charset="-128"/>
                <a:cs typeface="Times New Roman" panose="02020603050405020304" pitchFamily="18" charset="0"/>
              </a:rPr>
              <a:t>m</a:t>
            </a:r>
            <a:r>
              <a:rPr lang="en-US" altLang="ja-JP" sz="1100" dirty="0">
                <a:ea typeface="ＭＳ Ｐゴシック" panose="020B0600070205080204" pitchFamily="50" charset="-128"/>
                <a:cs typeface="Times New Roman" panose="02020603050405020304" pitchFamily="18" charset="0"/>
              </a:rPr>
              <a:t>TCA.4 system to use the shelf.</a:t>
            </a:r>
          </a:p>
        </p:txBody>
      </p:sp>
    </p:spTree>
    <p:extLst>
      <p:ext uri="{BB962C8B-B14F-4D97-AF65-F5344CB8AC3E}">
        <p14:creationId xmlns:p14="http://schemas.microsoft.com/office/powerpoint/2010/main" val="2496783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78CCA94-02FD-E24F-61D7-91BC5316A11E}"/>
              </a:ext>
            </a:extLst>
          </p:cNvPr>
          <p:cNvSpPr>
            <a:spLocks noChangeArrowheads="1"/>
          </p:cNvSpPr>
          <p:nvPr/>
        </p:nvSpPr>
        <p:spPr bwMode="auto">
          <a:xfrm>
            <a:off x="846000" y="795460"/>
            <a:ext cx="10512000" cy="72000"/>
          </a:xfrm>
          <a:prstGeom prst="rect">
            <a:avLst/>
          </a:prstGeom>
          <a:gradFill rotWithShape="1">
            <a:gsLst>
              <a:gs pos="35000">
                <a:srgbClr val="0000FF"/>
              </a:gs>
              <a:gs pos="0">
                <a:srgbClr val="0000FF"/>
              </a:gs>
              <a:gs pos="100000">
                <a:schemeClr val="bg1"/>
              </a:gs>
            </a:gsLst>
            <a:lin ang="0" scaled="1"/>
          </a:gradFill>
          <a:ln>
            <a:noFill/>
          </a:ln>
          <a:effectLst/>
        </p:spPr>
        <p:txBody>
          <a:bodyPr wrap="none" anchor="ctr"/>
          <a:lstStyle/>
          <a:p>
            <a:endParaRPr lang="ja-JP" altLang="en-US" sz="1463" dirty="0"/>
          </a:p>
        </p:txBody>
      </p:sp>
      <p:sp>
        <p:nvSpPr>
          <p:cNvPr id="5" name="タイトル 1">
            <a:extLst>
              <a:ext uri="{FF2B5EF4-FFF2-40B4-BE49-F238E27FC236}">
                <a16:creationId xmlns:a16="http://schemas.microsoft.com/office/drawing/2014/main" id="{60BD394D-B53D-7A7E-E6E2-44A36BD46CCE}"/>
              </a:ext>
            </a:extLst>
          </p:cNvPr>
          <p:cNvSpPr txBox="1">
            <a:spLocks/>
          </p:cNvSpPr>
          <p:nvPr/>
        </p:nvSpPr>
        <p:spPr>
          <a:xfrm>
            <a:off x="838200" y="58310"/>
            <a:ext cx="10515600" cy="8228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2000" b="1" dirty="0">
                <a:effectLst>
                  <a:outerShdw blurRad="38100" dist="38100" dir="2700000" algn="tl">
                    <a:srgbClr val="C0C0C0"/>
                  </a:outerShdw>
                </a:effectLst>
                <a:latin typeface="+mn-lt"/>
                <a:ea typeface="ＭＳ Ｐゴシック" panose="020B0600070205080204" pitchFamily="50" charset="-128"/>
                <a:cs typeface="Times New Roman" panose="02020603050405020304" pitchFamily="18" charset="0"/>
              </a:rPr>
              <a:t>324-MHz DFB&amp;DFF system:</a:t>
            </a:r>
            <a:r>
              <a:rPr lang="en-US" altLang="ja-JP" sz="3200" b="1" dirty="0">
                <a:effectLst>
                  <a:outerShdw blurRad="38100" dist="38100" dir="2700000" algn="tl">
                    <a:srgbClr val="C0C0C0"/>
                  </a:outerShdw>
                </a:effectLst>
                <a:latin typeface="+mn-lt"/>
                <a:ea typeface="ＭＳ Ｐゴシック" panose="020B0600070205080204" pitchFamily="50" charset="-128"/>
                <a:cs typeface="Times New Roman" panose="02020603050405020304" pitchFamily="18" charset="0"/>
              </a:rPr>
              <a:t> </a:t>
            </a:r>
            <a:r>
              <a:rPr lang="en-US" altLang="ja-JP" sz="3200" b="1" dirty="0">
                <a:effectLst>
                  <a:outerShdw blurRad="38100" dist="38100" dir="2700000" algn="tl">
                    <a:srgbClr val="000000">
                      <a:alpha val="43137"/>
                    </a:srgbClr>
                  </a:outerShdw>
                </a:effectLst>
                <a:latin typeface="Symbol" panose="05050102010706020507" pitchFamily="18" charset="2"/>
                <a:ea typeface="+mn-ea"/>
              </a:rPr>
              <a:t>m</a:t>
            </a:r>
            <a:r>
              <a:rPr lang="en-US" altLang="ja-JP" sz="3200" b="1" dirty="0">
                <a:effectLst>
                  <a:outerShdw blurRad="38100" dist="38100" dir="2700000" algn="tl">
                    <a:srgbClr val="000000">
                      <a:alpha val="43137"/>
                    </a:srgbClr>
                  </a:outerShdw>
                </a:effectLst>
                <a:latin typeface="+mn-lt"/>
                <a:ea typeface="ＭＳ Ｐゴシック" panose="020B0600070205080204" pitchFamily="50" charset="-128"/>
              </a:rPr>
              <a:t>TCA.4 system</a:t>
            </a:r>
            <a:endParaRPr lang="ja-JP" altLang="en-US" sz="3200" b="1" dirty="0">
              <a:effectLst>
                <a:outerShdw blurRad="38100" dist="38100" dir="2700000" algn="tl">
                  <a:srgbClr val="000000">
                    <a:alpha val="43137"/>
                  </a:srgbClr>
                </a:outerShdw>
              </a:effectLst>
              <a:latin typeface="+mn-lt"/>
              <a:ea typeface="ＭＳ Ｐゴシック" panose="020B0600070205080204" pitchFamily="50" charset="-128"/>
              <a:cs typeface="Times New Roman" panose="02020603050405020304" pitchFamily="18" charset="0"/>
            </a:endParaRPr>
          </a:p>
        </p:txBody>
      </p:sp>
      <p:sp>
        <p:nvSpPr>
          <p:cNvPr id="6" name="スライド番号プレースホルダー 6">
            <a:extLst>
              <a:ext uri="{FF2B5EF4-FFF2-40B4-BE49-F238E27FC236}">
                <a16:creationId xmlns:a16="http://schemas.microsoft.com/office/drawing/2014/main" id="{9439A219-FCB4-3CED-58AD-F783F292AE81}"/>
              </a:ext>
            </a:extLst>
          </p:cNvPr>
          <p:cNvSpPr>
            <a:spLocks noGrp="1"/>
          </p:cNvSpPr>
          <p:nvPr>
            <p:ph type="sldNum" sz="quarter" idx="12"/>
          </p:nvPr>
        </p:nvSpPr>
        <p:spPr>
          <a:xfrm>
            <a:off x="11794270" y="6453427"/>
            <a:ext cx="360000" cy="360000"/>
          </a:xfrm>
        </p:spPr>
        <p:txBody>
          <a:bodyPr/>
          <a:lstStyle/>
          <a:p>
            <a:fld id="{B35871A6-6C48-42D3-8929-C24B522CCE4D}" type="slidenum">
              <a:rPr kumimoji="1" lang="ja-JP" altLang="en-US" smtClean="0"/>
              <a:t>6</a:t>
            </a:fld>
            <a:endParaRPr kumimoji="1" lang="ja-JP" altLang="en-US" dirty="0"/>
          </a:p>
        </p:txBody>
      </p:sp>
      <p:pic>
        <p:nvPicPr>
          <p:cNvPr id="7" name="Picture 2">
            <a:extLst>
              <a:ext uri="{FF2B5EF4-FFF2-40B4-BE49-F238E27FC236}">
                <a16:creationId xmlns:a16="http://schemas.microsoft.com/office/drawing/2014/main" id="{AAA007AC-0228-DA64-2953-2639AABE3A38}"/>
              </a:ext>
            </a:extLst>
          </p:cNvPr>
          <p:cNvPicPr>
            <a:picLocks noChangeAspect="1" noChangeArrowheads="1"/>
          </p:cNvPicPr>
          <p:nvPr/>
        </p:nvPicPr>
        <p:blipFill>
          <a:blip r:embed="rId3" cstate="print"/>
          <a:srcRect/>
          <a:stretch>
            <a:fillRect/>
          </a:stretch>
        </p:blipFill>
        <p:spPr bwMode="auto">
          <a:xfrm>
            <a:off x="10591446" y="56664"/>
            <a:ext cx="1486245" cy="576064"/>
          </a:xfrm>
          <a:prstGeom prst="rect">
            <a:avLst/>
          </a:prstGeom>
          <a:noFill/>
          <a:ln w="9525">
            <a:noFill/>
            <a:miter lim="800000"/>
            <a:headEnd/>
            <a:tailEnd/>
          </a:ln>
        </p:spPr>
      </p:pic>
      <p:pic>
        <p:nvPicPr>
          <p:cNvPr id="8" name="Picture 2">
            <a:extLst>
              <a:ext uri="{FF2B5EF4-FFF2-40B4-BE49-F238E27FC236}">
                <a16:creationId xmlns:a16="http://schemas.microsoft.com/office/drawing/2014/main" id="{E58F8EFC-5263-0613-B9D7-82D9C2B87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9" y="56664"/>
            <a:ext cx="840102" cy="720000"/>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6">
            <a:extLst>
              <a:ext uri="{FF2B5EF4-FFF2-40B4-BE49-F238E27FC236}">
                <a16:creationId xmlns:a16="http://schemas.microsoft.com/office/drawing/2014/main" id="{704B9FCC-B9BA-4642-49BF-13BE5A953E0B}"/>
              </a:ext>
            </a:extLst>
          </p:cNvPr>
          <p:cNvSpPr txBox="1">
            <a:spLocks/>
          </p:cNvSpPr>
          <p:nvPr/>
        </p:nvSpPr>
        <p:spPr>
          <a:xfrm>
            <a:off x="11794270" y="6453427"/>
            <a:ext cx="360000" cy="36000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35871A6-6C48-42D3-8929-C24B522CCE4D}" type="slidenum">
              <a:rPr lang="ja-JP" altLang="en-US" smtClean="0"/>
              <a:pPr/>
              <a:t>6</a:t>
            </a:fld>
            <a:endParaRPr lang="ja-JP" altLang="en-US" dirty="0"/>
          </a:p>
        </p:txBody>
      </p:sp>
      <p:pic>
        <p:nvPicPr>
          <p:cNvPr id="16" name="図 15" descr="ダイアグラム, 概略図&#10;&#10;自動的に生成された説明">
            <a:extLst>
              <a:ext uri="{FF2B5EF4-FFF2-40B4-BE49-F238E27FC236}">
                <a16:creationId xmlns:a16="http://schemas.microsoft.com/office/drawing/2014/main" id="{CFA4E16A-8DDD-EE66-4557-055743A59C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238" y="991768"/>
            <a:ext cx="11093524" cy="4824384"/>
          </a:xfrm>
          <a:prstGeom prst="rect">
            <a:avLst/>
          </a:prstGeom>
        </p:spPr>
      </p:pic>
      <p:sp>
        <p:nvSpPr>
          <p:cNvPr id="17" name="テキスト ボックス 16">
            <a:extLst>
              <a:ext uri="{FF2B5EF4-FFF2-40B4-BE49-F238E27FC236}">
                <a16:creationId xmlns:a16="http://schemas.microsoft.com/office/drawing/2014/main" id="{ABB90B97-2E4A-3783-7EBF-F32127606083}"/>
              </a:ext>
            </a:extLst>
          </p:cNvPr>
          <p:cNvSpPr txBox="1"/>
          <p:nvPr/>
        </p:nvSpPr>
        <p:spPr>
          <a:xfrm>
            <a:off x="341175" y="5948583"/>
            <a:ext cx="10507800" cy="769441"/>
          </a:xfrm>
          <a:prstGeom prst="rect">
            <a:avLst/>
          </a:prstGeom>
          <a:noFill/>
        </p:spPr>
        <p:txBody>
          <a:bodyPr wrap="square" rtlCol="0">
            <a:spAutoFit/>
          </a:bodyPr>
          <a:lstStyle/>
          <a:p>
            <a:pPr algn="l"/>
            <a:r>
              <a:rPr lang="en-US" altLang="ja-JP" sz="1100" dirty="0" err="1">
                <a:ea typeface="ＭＳ Ｐゴシック" panose="020B0600070205080204" pitchFamily="50" charset="-128"/>
                <a:cs typeface="Times New Roman" panose="02020603050405020304" pitchFamily="18" charset="0"/>
              </a:rPr>
              <a:t>eRTM</a:t>
            </a:r>
            <a:r>
              <a:rPr lang="en-US" altLang="ja-JP" sz="1100" dirty="0">
                <a:ea typeface="ＭＳ Ｐゴシック" panose="020B0600070205080204" pitchFamily="50" charset="-128"/>
                <a:cs typeface="Times New Roman" panose="02020603050405020304" pitchFamily="18" charset="0"/>
              </a:rPr>
              <a:t> board </a:t>
            </a:r>
            <a:r>
              <a:rPr lang="ja-JP" altLang="en-US" sz="1100" dirty="0">
                <a:ea typeface="ＭＳ Ｐゴシック" panose="020B0600070205080204" pitchFamily="50" charset="-128"/>
                <a:cs typeface="Times New Roman" panose="02020603050405020304" pitchFamily="18" charset="0"/>
              </a:rPr>
              <a:t>： </a:t>
            </a:r>
            <a:r>
              <a:rPr lang="en-US" altLang="ja-JP" sz="1100" dirty="0">
                <a:ea typeface="ＭＳ Ｐゴシック" panose="020B0600070205080204" pitchFamily="50" charset="-128"/>
                <a:cs typeface="Times New Roman" panose="02020603050405020304" pitchFamily="18" charset="0"/>
              </a:rPr>
              <a:t>generating 312 MHz (LO), 324 MHz (RF), 12 MHz (reference), 120 MHz (FPGA clock), 240 MHz (ADC clock)</a:t>
            </a:r>
          </a:p>
          <a:p>
            <a:pPr algn="l"/>
            <a:r>
              <a:rPr lang="en-US" altLang="ja-JP" sz="1100" dirty="0" err="1">
                <a:latin typeface="Symbol" panose="05050102010706020507" pitchFamily="18" charset="2"/>
                <a:ea typeface="ＭＳ Ｐゴシック" panose="020B0600070205080204" pitchFamily="50" charset="-128"/>
                <a:cs typeface="Times New Roman" panose="02020603050405020304" pitchFamily="18" charset="0"/>
              </a:rPr>
              <a:t>m</a:t>
            </a:r>
            <a:r>
              <a:rPr lang="en-US" altLang="ja-JP" sz="1100" dirty="0" err="1">
                <a:ea typeface="ＭＳ Ｐゴシック" panose="020B0600070205080204" pitchFamily="50" charset="-128"/>
                <a:cs typeface="Times New Roman" panose="02020603050405020304" pitchFamily="18" charset="0"/>
              </a:rPr>
              <a:t>RTM</a:t>
            </a:r>
            <a:r>
              <a:rPr lang="en-US" altLang="ja-JP" sz="1100" dirty="0">
                <a:ea typeface="ＭＳ Ｐゴシック" panose="020B0600070205080204" pitchFamily="50" charset="-128"/>
                <a:cs typeface="Times New Roman" panose="02020603050405020304" pitchFamily="18" charset="0"/>
              </a:rPr>
              <a:t> board </a:t>
            </a:r>
            <a:r>
              <a:rPr lang="ja-JP" altLang="en-US" sz="1100" dirty="0">
                <a:ea typeface="ＭＳ Ｐゴシック" panose="020B0600070205080204" pitchFamily="50" charset="-128"/>
                <a:cs typeface="Times New Roman" panose="02020603050405020304" pitchFamily="18" charset="0"/>
              </a:rPr>
              <a:t>： </a:t>
            </a:r>
            <a:r>
              <a:rPr lang="en-US" altLang="ja-JP" sz="1100" dirty="0">
                <a:ea typeface="ＭＳ Ｐゴシック" panose="020B0600070205080204" pitchFamily="50" charset="-128"/>
                <a:cs typeface="Times New Roman" panose="02020603050405020304" pitchFamily="18" charset="0"/>
              </a:rPr>
              <a:t>implementing 8 </a:t>
            </a:r>
            <a:r>
              <a:rPr lang="en-US" altLang="ja-JP" sz="1100" dirty="0" err="1">
                <a:ea typeface="ＭＳ Ｐゴシック" panose="020B0600070205080204" pitchFamily="50" charset="-128"/>
                <a:cs typeface="Times New Roman" panose="02020603050405020304" pitchFamily="18" charset="0"/>
              </a:rPr>
              <a:t>ch</a:t>
            </a:r>
            <a:r>
              <a:rPr lang="en-US" altLang="ja-JP" sz="1100" dirty="0">
                <a:ea typeface="ＭＳ Ｐゴシック" panose="020B0600070205080204" pitchFamily="50" charset="-128"/>
                <a:cs typeface="Times New Roman" panose="02020603050405020304" pitchFamily="18" charset="0"/>
              </a:rPr>
              <a:t> down converter, 1 </a:t>
            </a:r>
            <a:r>
              <a:rPr lang="en-US" altLang="ja-JP" sz="1100" dirty="0" err="1">
                <a:ea typeface="ＭＳ Ｐゴシック" panose="020B0600070205080204" pitchFamily="50" charset="-128"/>
                <a:cs typeface="Times New Roman" panose="02020603050405020304" pitchFamily="18" charset="0"/>
              </a:rPr>
              <a:t>ch</a:t>
            </a:r>
            <a:r>
              <a:rPr lang="en-US" altLang="ja-JP" sz="1100" dirty="0">
                <a:ea typeface="ＭＳ Ｐゴシック" panose="020B0600070205080204" pitchFamily="50" charset="-128"/>
                <a:cs typeface="Times New Roman" panose="02020603050405020304" pitchFamily="18" charset="0"/>
              </a:rPr>
              <a:t> IQ modulator</a:t>
            </a:r>
          </a:p>
          <a:p>
            <a:pPr algn="l"/>
            <a:r>
              <a:rPr lang="ja-JP" altLang="en-US" sz="1100" dirty="0">
                <a:ea typeface="ＭＳ Ｐゴシック" panose="020B0600070205080204" pitchFamily="50" charset="-128"/>
                <a:cs typeface="Times New Roman" panose="02020603050405020304" pitchFamily="18" charset="0"/>
              </a:rPr>
              <a:t>       → </a:t>
            </a:r>
            <a:r>
              <a:rPr lang="en-US" altLang="ja-JP" sz="1100" dirty="0">
                <a:ea typeface="ＭＳ Ｐゴシック" panose="020B0600070205080204" pitchFamily="50" charset="-128"/>
                <a:cs typeface="Times New Roman" panose="02020603050405020304" pitchFamily="18" charset="0"/>
              </a:rPr>
              <a:t>8 </a:t>
            </a:r>
            <a:r>
              <a:rPr lang="en-US" altLang="ja-JP" sz="1100" dirty="0" err="1">
                <a:ea typeface="ＭＳ Ｐゴシック" panose="020B0600070205080204" pitchFamily="50" charset="-128"/>
                <a:cs typeface="Times New Roman" panose="02020603050405020304" pitchFamily="18" charset="0"/>
              </a:rPr>
              <a:t>ch</a:t>
            </a:r>
            <a:r>
              <a:rPr lang="en-US" altLang="ja-JP" sz="1100" dirty="0">
                <a:ea typeface="ＭＳ Ｐゴシック" panose="020B0600070205080204" pitchFamily="50" charset="-128"/>
                <a:cs typeface="Times New Roman" panose="02020603050405020304" pitchFamily="18" charset="0"/>
              </a:rPr>
              <a:t> 12 MHz IF signals input to an AMC board</a:t>
            </a:r>
          </a:p>
          <a:p>
            <a:pPr algn="l"/>
            <a:r>
              <a:rPr lang="en-US" altLang="ja-JP" sz="1100" dirty="0">
                <a:ea typeface="ＭＳ Ｐゴシック" panose="020B0600070205080204" pitchFamily="50" charset="-128"/>
                <a:cs typeface="Times New Roman" panose="02020603050405020304" pitchFamily="18" charset="0"/>
              </a:rPr>
              <a:t>            (digitizer box </a:t>
            </a:r>
            <a:r>
              <a:rPr lang="ja-JP" altLang="en-US" sz="1100" dirty="0">
                <a:ea typeface="ＭＳ Ｐゴシック" panose="020B0600070205080204" pitchFamily="50" charset="-128"/>
                <a:cs typeface="Times New Roman" panose="02020603050405020304" pitchFamily="18" charset="0"/>
              </a:rPr>
              <a:t>：</a:t>
            </a:r>
            <a:r>
              <a:rPr lang="en-US" altLang="ja-JP" sz="1100" dirty="0">
                <a:ea typeface="ＭＳ Ｐゴシック" panose="020B0600070205080204" pitchFamily="50" charset="-128"/>
                <a:cs typeface="Times New Roman" panose="02020603050405020304" pitchFamily="18" charset="0"/>
              </a:rPr>
              <a:t> 4 </a:t>
            </a:r>
            <a:r>
              <a:rPr lang="en-US" altLang="ja-JP" sz="1100" dirty="0" err="1">
                <a:ea typeface="ＭＳ Ｐゴシック" panose="020B0600070205080204" pitchFamily="50" charset="-128"/>
                <a:cs typeface="Times New Roman" panose="02020603050405020304" pitchFamily="18" charset="0"/>
              </a:rPr>
              <a:t>ch</a:t>
            </a:r>
            <a:r>
              <a:rPr lang="en-US" altLang="ja-JP" sz="1100" dirty="0">
                <a:ea typeface="ＭＳ Ｐゴシック" panose="020B0600070205080204" pitchFamily="50" charset="-128"/>
                <a:cs typeface="Times New Roman" panose="02020603050405020304" pitchFamily="18" charset="0"/>
              </a:rPr>
              <a:t> 12 MHz IF, 4 </a:t>
            </a:r>
            <a:r>
              <a:rPr lang="en-US" altLang="ja-JP" sz="1100" dirty="0" err="1">
                <a:ea typeface="ＭＳ Ｐゴシック" panose="020B0600070205080204" pitchFamily="50" charset="-128"/>
                <a:cs typeface="Times New Roman" panose="02020603050405020304" pitchFamily="18" charset="0"/>
              </a:rPr>
              <a:t>ch</a:t>
            </a:r>
            <a:r>
              <a:rPr lang="en-US" altLang="ja-JP" sz="1100" dirty="0">
                <a:ea typeface="ＭＳ Ｐゴシック" panose="020B0600070205080204" pitchFamily="50" charset="-128"/>
                <a:cs typeface="Times New Roman" panose="02020603050405020304" pitchFamily="18" charset="0"/>
              </a:rPr>
              <a:t> 324 MHz RF(direct sampling)</a:t>
            </a:r>
          </a:p>
        </p:txBody>
      </p:sp>
      <p:pic>
        <p:nvPicPr>
          <p:cNvPr id="18" name="図 17" descr="回路, コンピュータ が含まれている画像&#10;&#10;自動的に生成された説明">
            <a:extLst>
              <a:ext uri="{FF2B5EF4-FFF2-40B4-BE49-F238E27FC236}">
                <a16:creationId xmlns:a16="http://schemas.microsoft.com/office/drawing/2014/main" id="{A3FDD77E-DB08-4EE5-4B7F-ABBB352F2F8D}"/>
              </a:ext>
            </a:extLst>
          </p:cNvPr>
          <p:cNvPicPr>
            <a:picLocks noChangeAspect="1"/>
          </p:cNvPicPr>
          <p:nvPr/>
        </p:nvPicPr>
        <p:blipFill>
          <a:blip r:embed="rId6"/>
          <a:stretch>
            <a:fillRect/>
          </a:stretch>
        </p:blipFill>
        <p:spPr>
          <a:xfrm>
            <a:off x="11011510" y="5246460"/>
            <a:ext cx="782760" cy="1581494"/>
          </a:xfrm>
          <a:prstGeom prst="rect">
            <a:avLst/>
          </a:prstGeom>
        </p:spPr>
      </p:pic>
      <p:pic>
        <p:nvPicPr>
          <p:cNvPr id="55" name="図 54">
            <a:extLst>
              <a:ext uri="{FF2B5EF4-FFF2-40B4-BE49-F238E27FC236}">
                <a16:creationId xmlns:a16="http://schemas.microsoft.com/office/drawing/2014/main" id="{4D868E57-9240-E0A9-CC2D-B6EF7FE574C5}"/>
              </a:ext>
            </a:extLst>
          </p:cNvPr>
          <p:cNvPicPr>
            <a:picLocks noChangeAspect="1"/>
          </p:cNvPicPr>
          <p:nvPr/>
        </p:nvPicPr>
        <p:blipFill>
          <a:blip r:embed="rId7"/>
          <a:stretch>
            <a:fillRect/>
          </a:stretch>
        </p:blipFill>
        <p:spPr>
          <a:xfrm>
            <a:off x="8334375" y="5701510"/>
            <a:ext cx="2611997" cy="1156490"/>
          </a:xfrm>
          <a:prstGeom prst="rect">
            <a:avLst/>
          </a:prstGeom>
        </p:spPr>
      </p:pic>
    </p:spTree>
    <p:extLst>
      <p:ext uri="{BB962C8B-B14F-4D97-AF65-F5344CB8AC3E}">
        <p14:creationId xmlns:p14="http://schemas.microsoft.com/office/powerpoint/2010/main" val="484459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グループ化 108">
            <a:extLst>
              <a:ext uri="{FF2B5EF4-FFF2-40B4-BE49-F238E27FC236}">
                <a16:creationId xmlns:a16="http://schemas.microsoft.com/office/drawing/2014/main" id="{B07E0B87-6EB1-93E7-BF51-C5509A94E635}"/>
              </a:ext>
            </a:extLst>
          </p:cNvPr>
          <p:cNvGrpSpPr/>
          <p:nvPr/>
        </p:nvGrpSpPr>
        <p:grpSpPr>
          <a:xfrm>
            <a:off x="0" y="1522633"/>
            <a:ext cx="12036000" cy="5245154"/>
            <a:chOff x="0" y="1522633"/>
            <a:chExt cx="12036000" cy="5245154"/>
          </a:xfrm>
        </p:grpSpPr>
        <p:pic>
          <p:nvPicPr>
            <p:cNvPr id="110" name="図 109" descr="グラフ, 折れ線グラフ&#10;&#10;自動的に生成された説明">
              <a:extLst>
                <a:ext uri="{FF2B5EF4-FFF2-40B4-BE49-F238E27FC236}">
                  <a16:creationId xmlns:a16="http://schemas.microsoft.com/office/drawing/2014/main" id="{58791B02-D7AF-91C2-235C-7EF0AAEAA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2633"/>
              <a:ext cx="5940000" cy="4707395"/>
            </a:xfrm>
            <a:prstGeom prst="rect">
              <a:avLst/>
            </a:prstGeom>
          </p:spPr>
        </p:pic>
        <p:sp>
          <p:nvSpPr>
            <p:cNvPr id="111" name="テキスト ボックス 110">
              <a:extLst>
                <a:ext uri="{FF2B5EF4-FFF2-40B4-BE49-F238E27FC236}">
                  <a16:creationId xmlns:a16="http://schemas.microsoft.com/office/drawing/2014/main" id="{ED1E30DB-385C-451F-F09B-51D17C616AF6}"/>
                </a:ext>
              </a:extLst>
            </p:cNvPr>
            <p:cNvSpPr txBox="1"/>
            <p:nvPr/>
          </p:nvSpPr>
          <p:spPr>
            <a:xfrm>
              <a:off x="316645" y="6244567"/>
              <a:ext cx="11570556" cy="523220"/>
            </a:xfrm>
            <a:prstGeom prst="rect">
              <a:avLst/>
            </a:prstGeom>
            <a:noFill/>
          </p:spPr>
          <p:txBody>
            <a:bodyPr wrap="square" rtlCol="0">
              <a:spAutoFit/>
            </a:bodyPr>
            <a:lstStyle/>
            <a:p>
              <a:r>
                <a:rPr lang="en-US" altLang="ja-JP" sz="1400" dirty="0">
                  <a:latin typeface="+mn-ea"/>
                  <a:cs typeface="Times New Roman" panose="02020603050405020304" pitchFamily="18" charset="0"/>
                </a:rPr>
                <a:t>The time delay amount of the impulse response for DTL3 was clearly larger than that for SDTL01.</a:t>
              </a:r>
            </a:p>
            <a:p>
              <a:r>
                <a:rPr lang="ja-JP" altLang="en-US" sz="1400" b="1" dirty="0">
                  <a:solidFill>
                    <a:srgbClr val="FF0000"/>
                  </a:solidFill>
                  <a:latin typeface="+mn-ea"/>
                  <a:cs typeface="Times New Roman" panose="02020603050405020304" pitchFamily="18" charset="0"/>
                </a:rPr>
                <a:t>→ </a:t>
              </a:r>
              <a:r>
                <a:rPr lang="en-US" altLang="ja-JP" sz="1400" b="1" dirty="0">
                  <a:solidFill>
                    <a:srgbClr val="FF0000"/>
                  </a:solidFill>
                  <a:latin typeface="+mn-ea"/>
                  <a:cs typeface="Times New Roman" panose="02020603050405020304" pitchFamily="18" charset="0"/>
                </a:rPr>
                <a:t>For actual measurement, the estimated transfer function includes not only general RF device but also circuits in digital board.</a:t>
              </a:r>
            </a:p>
          </p:txBody>
        </p:sp>
        <p:pic>
          <p:nvPicPr>
            <p:cNvPr id="112" name="図 111" descr="グラフ, 折れ線グラフ&#10;&#10;自動的に生成された説明">
              <a:extLst>
                <a:ext uri="{FF2B5EF4-FFF2-40B4-BE49-F238E27FC236}">
                  <a16:creationId xmlns:a16="http://schemas.microsoft.com/office/drawing/2014/main" id="{ADC9E26C-E44E-8677-8E54-74840CA1B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522633"/>
              <a:ext cx="5940000" cy="4707395"/>
            </a:xfrm>
            <a:prstGeom prst="rect">
              <a:avLst/>
            </a:prstGeom>
          </p:spPr>
        </p:pic>
        <p:sp>
          <p:nvSpPr>
            <p:cNvPr id="113" name="正方形/長方形 112">
              <a:extLst>
                <a:ext uri="{FF2B5EF4-FFF2-40B4-BE49-F238E27FC236}">
                  <a16:creationId xmlns:a16="http://schemas.microsoft.com/office/drawing/2014/main" id="{9544D5FE-EF65-4CD3-D74D-607A129D524D}"/>
                </a:ext>
              </a:extLst>
            </p:cNvPr>
            <p:cNvSpPr/>
            <p:nvPr/>
          </p:nvSpPr>
          <p:spPr>
            <a:xfrm>
              <a:off x="6985032" y="1994233"/>
              <a:ext cx="651010" cy="351096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4" name="グループ化 113">
              <a:extLst>
                <a:ext uri="{FF2B5EF4-FFF2-40B4-BE49-F238E27FC236}">
                  <a16:creationId xmlns:a16="http://schemas.microsoft.com/office/drawing/2014/main" id="{C0652527-58C5-19E0-F6E7-1FBA2B49193C}"/>
                </a:ext>
              </a:extLst>
            </p:cNvPr>
            <p:cNvGrpSpPr/>
            <p:nvPr/>
          </p:nvGrpSpPr>
          <p:grpSpPr>
            <a:xfrm>
              <a:off x="7851332" y="2098633"/>
              <a:ext cx="731255" cy="725968"/>
              <a:chOff x="6703843" y="2382328"/>
              <a:chExt cx="731255" cy="725968"/>
            </a:xfrm>
          </p:grpSpPr>
          <p:sp>
            <p:nvSpPr>
              <p:cNvPr id="123" name="矢印: 右 122">
                <a:extLst>
                  <a:ext uri="{FF2B5EF4-FFF2-40B4-BE49-F238E27FC236}">
                    <a16:creationId xmlns:a16="http://schemas.microsoft.com/office/drawing/2014/main" id="{E8D14FB9-56ED-65C3-390A-ECEEA3C88091}"/>
                  </a:ext>
                </a:extLst>
              </p:cNvPr>
              <p:cNvSpPr>
                <a:spLocks noChangeAspect="1"/>
              </p:cNvSpPr>
              <p:nvPr/>
            </p:nvSpPr>
            <p:spPr>
              <a:xfrm>
                <a:off x="6703843" y="2751660"/>
                <a:ext cx="720000" cy="356636"/>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テキスト ボックス 123">
                <a:extLst>
                  <a:ext uri="{FF2B5EF4-FFF2-40B4-BE49-F238E27FC236}">
                    <a16:creationId xmlns:a16="http://schemas.microsoft.com/office/drawing/2014/main" id="{E0D1AC05-A0B7-A090-1D59-1E41779B14FE}"/>
                  </a:ext>
                </a:extLst>
              </p:cNvPr>
              <p:cNvSpPr txBox="1"/>
              <p:nvPr/>
            </p:nvSpPr>
            <p:spPr>
              <a:xfrm>
                <a:off x="6740677" y="2382328"/>
                <a:ext cx="694421" cy="369332"/>
              </a:xfrm>
              <a:prstGeom prst="rect">
                <a:avLst/>
              </a:prstGeom>
              <a:noFill/>
            </p:spPr>
            <p:txBody>
              <a:bodyPr wrap="none" rtlCol="0">
                <a:spAutoFit/>
              </a:bodyPr>
              <a:lstStyle/>
              <a:p>
                <a:r>
                  <a:rPr lang="en-US" altLang="ja-JP" dirty="0">
                    <a:latin typeface="ＭＳ Ｐゴシック" panose="020B0600070205080204" pitchFamily="50" charset="-128"/>
                    <a:ea typeface="ＭＳ Ｐゴシック" panose="020B0600070205080204" pitchFamily="50" charset="-128"/>
                  </a:rPr>
                  <a:t>zoom</a:t>
                </a:r>
                <a:endParaRPr kumimoji="1" lang="ja-JP" altLang="en-US" dirty="0">
                  <a:latin typeface="ＭＳ Ｐゴシック" panose="020B0600070205080204" pitchFamily="50" charset="-128"/>
                  <a:ea typeface="ＭＳ Ｐゴシック" panose="020B0600070205080204" pitchFamily="50" charset="-128"/>
                </a:endParaRPr>
              </a:p>
            </p:txBody>
          </p:sp>
        </p:grpSp>
        <p:cxnSp>
          <p:nvCxnSpPr>
            <p:cNvPr id="115" name="直線コネクタ 114">
              <a:extLst>
                <a:ext uri="{FF2B5EF4-FFF2-40B4-BE49-F238E27FC236}">
                  <a16:creationId xmlns:a16="http://schemas.microsoft.com/office/drawing/2014/main" id="{1470B8D2-454E-C31A-A730-F0960894231A}"/>
                </a:ext>
              </a:extLst>
            </p:cNvPr>
            <p:cNvCxnSpPr>
              <a:cxnSpLocks/>
            </p:cNvCxnSpPr>
            <p:nvPr/>
          </p:nvCxnSpPr>
          <p:spPr>
            <a:xfrm flipV="1">
              <a:off x="9503343" y="2206633"/>
              <a:ext cx="0" cy="1780674"/>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sp>
          <p:nvSpPr>
            <p:cNvPr id="116" name="正方形/長方形 115">
              <a:extLst>
                <a:ext uri="{FF2B5EF4-FFF2-40B4-BE49-F238E27FC236}">
                  <a16:creationId xmlns:a16="http://schemas.microsoft.com/office/drawing/2014/main" id="{A85BB2E1-E7DE-AFE1-7564-265372D6C275}"/>
                </a:ext>
              </a:extLst>
            </p:cNvPr>
            <p:cNvSpPr/>
            <p:nvPr/>
          </p:nvSpPr>
          <p:spPr>
            <a:xfrm>
              <a:off x="889032" y="1995697"/>
              <a:ext cx="651010" cy="351096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7" name="グループ化 116">
              <a:extLst>
                <a:ext uri="{FF2B5EF4-FFF2-40B4-BE49-F238E27FC236}">
                  <a16:creationId xmlns:a16="http://schemas.microsoft.com/office/drawing/2014/main" id="{AE7B04DE-8639-5B42-E06A-7DDFFFD075F1}"/>
                </a:ext>
              </a:extLst>
            </p:cNvPr>
            <p:cNvGrpSpPr/>
            <p:nvPr/>
          </p:nvGrpSpPr>
          <p:grpSpPr>
            <a:xfrm>
              <a:off x="1750533" y="2098633"/>
              <a:ext cx="731255" cy="725968"/>
              <a:chOff x="6703843" y="2382328"/>
              <a:chExt cx="731255" cy="725968"/>
            </a:xfrm>
          </p:grpSpPr>
          <p:sp>
            <p:nvSpPr>
              <p:cNvPr id="121" name="矢印: 右 120">
                <a:extLst>
                  <a:ext uri="{FF2B5EF4-FFF2-40B4-BE49-F238E27FC236}">
                    <a16:creationId xmlns:a16="http://schemas.microsoft.com/office/drawing/2014/main" id="{B011A636-D95F-5460-808C-97CAE433BE6D}"/>
                  </a:ext>
                </a:extLst>
              </p:cNvPr>
              <p:cNvSpPr>
                <a:spLocks noChangeAspect="1"/>
              </p:cNvSpPr>
              <p:nvPr/>
            </p:nvSpPr>
            <p:spPr>
              <a:xfrm>
                <a:off x="6703843" y="2751660"/>
                <a:ext cx="720000" cy="356636"/>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テキスト ボックス 121">
                <a:extLst>
                  <a:ext uri="{FF2B5EF4-FFF2-40B4-BE49-F238E27FC236}">
                    <a16:creationId xmlns:a16="http://schemas.microsoft.com/office/drawing/2014/main" id="{C42DC86B-CB4C-E025-0C8C-2240C7470FF5}"/>
                  </a:ext>
                </a:extLst>
              </p:cNvPr>
              <p:cNvSpPr txBox="1"/>
              <p:nvPr/>
            </p:nvSpPr>
            <p:spPr>
              <a:xfrm>
                <a:off x="6740677" y="2382328"/>
                <a:ext cx="694421" cy="369332"/>
              </a:xfrm>
              <a:prstGeom prst="rect">
                <a:avLst/>
              </a:prstGeom>
              <a:noFill/>
            </p:spPr>
            <p:txBody>
              <a:bodyPr wrap="none" rtlCol="0">
                <a:spAutoFit/>
              </a:bodyPr>
              <a:lstStyle/>
              <a:p>
                <a:r>
                  <a:rPr lang="en-US" altLang="ja-JP" dirty="0">
                    <a:latin typeface="ＭＳ Ｐゴシック" panose="020B0600070205080204" pitchFamily="50" charset="-128"/>
                    <a:ea typeface="ＭＳ Ｐゴシック" panose="020B0600070205080204" pitchFamily="50" charset="-128"/>
                  </a:rPr>
                  <a:t>zoom</a:t>
                </a:r>
                <a:endParaRPr kumimoji="1" lang="ja-JP" altLang="en-US" dirty="0">
                  <a:latin typeface="ＭＳ Ｐゴシック" panose="020B0600070205080204" pitchFamily="50" charset="-128"/>
                  <a:ea typeface="ＭＳ Ｐゴシック" panose="020B0600070205080204" pitchFamily="50" charset="-128"/>
                </a:endParaRPr>
              </a:p>
            </p:txBody>
          </p:sp>
        </p:grpSp>
        <p:cxnSp>
          <p:nvCxnSpPr>
            <p:cNvPr id="118" name="直線コネクタ 117">
              <a:extLst>
                <a:ext uri="{FF2B5EF4-FFF2-40B4-BE49-F238E27FC236}">
                  <a16:creationId xmlns:a16="http://schemas.microsoft.com/office/drawing/2014/main" id="{068477B2-19D2-DEB8-A8AF-E027A06DCAF5}"/>
                </a:ext>
              </a:extLst>
            </p:cNvPr>
            <p:cNvCxnSpPr>
              <a:cxnSpLocks/>
            </p:cNvCxnSpPr>
            <p:nvPr/>
          </p:nvCxnSpPr>
          <p:spPr>
            <a:xfrm flipV="1">
              <a:off x="3407343" y="2206633"/>
              <a:ext cx="0" cy="1780674"/>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sp>
          <p:nvSpPr>
            <p:cNvPr id="119" name="テキスト ボックス 118">
              <a:extLst>
                <a:ext uri="{FF2B5EF4-FFF2-40B4-BE49-F238E27FC236}">
                  <a16:creationId xmlns:a16="http://schemas.microsoft.com/office/drawing/2014/main" id="{5A4D72D1-C6EC-9866-D8DB-2E0ABD417CEC}"/>
                </a:ext>
              </a:extLst>
            </p:cNvPr>
            <p:cNvSpPr txBox="1"/>
            <p:nvPr/>
          </p:nvSpPr>
          <p:spPr>
            <a:xfrm>
              <a:off x="3589200" y="3545644"/>
              <a:ext cx="1071127" cy="307777"/>
            </a:xfrm>
            <a:prstGeom prst="rect">
              <a:avLst/>
            </a:prstGeom>
            <a:solidFill>
              <a:schemeClr val="bg1"/>
            </a:solidFill>
            <a:ln>
              <a:solidFill>
                <a:srgbClr val="FF0000"/>
              </a:solidFill>
            </a:ln>
          </p:spPr>
          <p:txBody>
            <a:bodyPr wrap="none" rtlCol="0">
              <a:spAutoFit/>
            </a:bodyPr>
            <a:lstStyle/>
            <a:p>
              <a:r>
                <a:rPr kumimoji="1" lang="en-US" altLang="ja-JP" sz="1400" dirty="0">
                  <a:latin typeface="Times New Roman" panose="02020603050405020304" pitchFamily="18" charset="0"/>
                  <a:ea typeface="ＭＳ Ｐゴシック" panose="020B0600070205080204" pitchFamily="50" charset="-128"/>
                  <a:cs typeface="Times New Roman" panose="02020603050405020304" pitchFamily="18" charset="0"/>
                </a:rPr>
                <a:t>delay</a:t>
              </a:r>
              <a:r>
                <a:rPr kumimoji="1" lang="ja-JP" altLang="en-US" sz="1400" dirty="0">
                  <a:latin typeface="Times New Roman" panose="02020603050405020304" pitchFamily="18" charset="0"/>
                  <a:ea typeface="ＭＳ Ｐゴシック" panose="020B0600070205080204" pitchFamily="50" charset="-128"/>
                  <a:cs typeface="Times New Roman" panose="02020603050405020304" pitchFamily="18" charset="0"/>
                </a:rPr>
                <a:t>：</a:t>
              </a:r>
              <a:r>
                <a:rPr kumimoji="1" lang="en-US" altLang="ja-JP" sz="1400" dirty="0">
                  <a:latin typeface="Times New Roman" panose="02020603050405020304" pitchFamily="18" charset="0"/>
                  <a:ea typeface="ＭＳ Ｐゴシック" panose="020B0600070205080204" pitchFamily="50" charset="-128"/>
                  <a:cs typeface="Times New Roman" panose="02020603050405020304" pitchFamily="18" charset="0"/>
                </a:rPr>
                <a:t>~3 </a:t>
              </a:r>
              <a:r>
                <a:rPr kumimoji="1" lang="en-US" altLang="ja-JP" sz="1400" dirty="0" err="1">
                  <a:latin typeface="Symbol" panose="05050102010706020507" pitchFamily="18" charset="2"/>
                  <a:ea typeface="ＭＳ Ｐゴシック" panose="020B0600070205080204" pitchFamily="50" charset="-128"/>
                  <a:cs typeface="Times New Roman" panose="02020603050405020304" pitchFamily="18" charset="0"/>
                </a:rPr>
                <a:t>m</a:t>
              </a:r>
              <a:r>
                <a:rPr kumimoji="1" lang="en-US" altLang="ja-JP" sz="1400" dirty="0" err="1">
                  <a:latin typeface="Times New Roman" panose="02020603050405020304" pitchFamily="18" charset="0"/>
                  <a:ea typeface="ＭＳ Ｐゴシック" panose="020B0600070205080204" pitchFamily="50" charset="-128"/>
                  <a:cs typeface="Times New Roman" panose="02020603050405020304" pitchFamily="18" charset="0"/>
                </a:rPr>
                <a:t>s</a:t>
              </a:r>
              <a:endParaRPr kumimoji="1" lang="ja-JP" altLang="en-US" sz="14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0" name="テキスト ボックス 119">
              <a:extLst>
                <a:ext uri="{FF2B5EF4-FFF2-40B4-BE49-F238E27FC236}">
                  <a16:creationId xmlns:a16="http://schemas.microsoft.com/office/drawing/2014/main" id="{555EF7C9-FB01-C45B-3BFC-45C89B991221}"/>
                </a:ext>
              </a:extLst>
            </p:cNvPr>
            <p:cNvSpPr txBox="1"/>
            <p:nvPr/>
          </p:nvSpPr>
          <p:spPr>
            <a:xfrm>
              <a:off x="9683999" y="3545643"/>
              <a:ext cx="1205779" cy="307777"/>
            </a:xfrm>
            <a:prstGeom prst="rect">
              <a:avLst/>
            </a:prstGeom>
            <a:solidFill>
              <a:schemeClr val="bg1"/>
            </a:solidFill>
            <a:ln>
              <a:solidFill>
                <a:srgbClr val="FF0000"/>
              </a:solidFill>
            </a:ln>
          </p:spPr>
          <p:txBody>
            <a:bodyPr wrap="none" rtlCol="0">
              <a:spAutoFit/>
            </a:bodyPr>
            <a:lstStyle/>
            <a:p>
              <a:r>
                <a:rPr kumimoji="1" lang="en-US" altLang="ja-JP" sz="1400" dirty="0">
                  <a:latin typeface="Times New Roman" panose="02020603050405020304" pitchFamily="18" charset="0"/>
                  <a:ea typeface="ＭＳ Ｐゴシック" panose="020B0600070205080204" pitchFamily="50" charset="-128"/>
                  <a:cs typeface="Times New Roman" panose="02020603050405020304" pitchFamily="18" charset="0"/>
                </a:rPr>
                <a:t>delay</a:t>
              </a:r>
              <a:r>
                <a:rPr kumimoji="1" lang="ja-JP" altLang="en-US" sz="1400" dirty="0">
                  <a:latin typeface="Times New Roman" panose="02020603050405020304" pitchFamily="18" charset="0"/>
                  <a:ea typeface="ＭＳ Ｐゴシック" panose="020B0600070205080204" pitchFamily="50" charset="-128"/>
                  <a:cs typeface="Times New Roman" panose="02020603050405020304" pitchFamily="18" charset="0"/>
                </a:rPr>
                <a:t>：</a:t>
              </a:r>
              <a:r>
                <a:rPr kumimoji="1" lang="en-US" altLang="ja-JP" sz="1400" dirty="0">
                  <a:latin typeface="Times New Roman" panose="02020603050405020304" pitchFamily="18" charset="0"/>
                  <a:ea typeface="ＭＳ Ｐゴシック" panose="020B0600070205080204" pitchFamily="50" charset="-128"/>
                  <a:cs typeface="Times New Roman" panose="02020603050405020304" pitchFamily="18" charset="0"/>
                </a:rPr>
                <a:t>~1.5 </a:t>
              </a:r>
              <a:r>
                <a:rPr kumimoji="1" lang="en-US" altLang="ja-JP" sz="1400" dirty="0" err="1">
                  <a:latin typeface="Symbol" panose="05050102010706020507" pitchFamily="18" charset="2"/>
                  <a:ea typeface="ＭＳ Ｐゴシック" panose="020B0600070205080204" pitchFamily="50" charset="-128"/>
                  <a:cs typeface="Times New Roman" panose="02020603050405020304" pitchFamily="18" charset="0"/>
                </a:rPr>
                <a:t>m</a:t>
              </a:r>
              <a:r>
                <a:rPr kumimoji="1" lang="en-US" altLang="ja-JP" sz="1400" dirty="0" err="1">
                  <a:latin typeface="Times New Roman" panose="02020603050405020304" pitchFamily="18" charset="0"/>
                  <a:ea typeface="ＭＳ Ｐゴシック" panose="020B0600070205080204" pitchFamily="50" charset="-128"/>
                  <a:cs typeface="Times New Roman" panose="02020603050405020304" pitchFamily="18" charset="0"/>
                </a:rPr>
                <a:t>s</a:t>
              </a:r>
              <a:endParaRPr kumimoji="1" lang="ja-JP" altLang="en-US" sz="14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grpSp>
      <p:sp>
        <p:nvSpPr>
          <p:cNvPr id="4" name="Rectangle 4">
            <a:extLst>
              <a:ext uri="{FF2B5EF4-FFF2-40B4-BE49-F238E27FC236}">
                <a16:creationId xmlns:a16="http://schemas.microsoft.com/office/drawing/2014/main" id="{378CCA94-02FD-E24F-61D7-91BC5316A11E}"/>
              </a:ext>
            </a:extLst>
          </p:cNvPr>
          <p:cNvSpPr>
            <a:spLocks noChangeArrowheads="1"/>
          </p:cNvSpPr>
          <p:nvPr/>
        </p:nvSpPr>
        <p:spPr bwMode="auto">
          <a:xfrm>
            <a:off x="846000" y="795460"/>
            <a:ext cx="10512000" cy="72000"/>
          </a:xfrm>
          <a:prstGeom prst="rect">
            <a:avLst/>
          </a:prstGeom>
          <a:gradFill rotWithShape="1">
            <a:gsLst>
              <a:gs pos="35000">
                <a:srgbClr val="0000FF"/>
              </a:gs>
              <a:gs pos="0">
                <a:srgbClr val="0000FF"/>
              </a:gs>
              <a:gs pos="100000">
                <a:schemeClr val="bg1"/>
              </a:gs>
            </a:gsLst>
            <a:lin ang="0" scaled="1"/>
          </a:gradFill>
          <a:ln>
            <a:noFill/>
          </a:ln>
          <a:effectLst/>
        </p:spPr>
        <p:txBody>
          <a:bodyPr wrap="none" anchor="ctr"/>
          <a:lstStyle/>
          <a:p>
            <a:endParaRPr lang="ja-JP" altLang="en-US" sz="1463" dirty="0"/>
          </a:p>
        </p:txBody>
      </p:sp>
      <p:sp>
        <p:nvSpPr>
          <p:cNvPr id="5" name="タイトル 1">
            <a:extLst>
              <a:ext uri="{FF2B5EF4-FFF2-40B4-BE49-F238E27FC236}">
                <a16:creationId xmlns:a16="http://schemas.microsoft.com/office/drawing/2014/main" id="{60BD394D-B53D-7A7E-E6E2-44A36BD46CCE}"/>
              </a:ext>
            </a:extLst>
          </p:cNvPr>
          <p:cNvSpPr txBox="1">
            <a:spLocks/>
          </p:cNvSpPr>
          <p:nvPr/>
        </p:nvSpPr>
        <p:spPr>
          <a:xfrm>
            <a:off x="838200" y="58310"/>
            <a:ext cx="10515600" cy="8228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2000" b="1" dirty="0">
                <a:effectLst>
                  <a:outerShdw blurRad="38100" dist="38100" dir="2700000" algn="tl">
                    <a:srgbClr val="C0C0C0"/>
                  </a:outerShdw>
                </a:effectLst>
                <a:latin typeface="+mn-lt"/>
                <a:ea typeface="ＭＳ Ｐゴシック" panose="020B0600070205080204" pitchFamily="50" charset="-128"/>
                <a:cs typeface="Times New Roman" panose="02020603050405020304" pitchFamily="18" charset="0"/>
              </a:rPr>
              <a:t>Beam loading compensation 1: </a:t>
            </a:r>
            <a:r>
              <a:rPr lang="en-US" altLang="ja-JP" sz="3200" b="1" dirty="0">
                <a:effectLst>
                  <a:outerShdw blurRad="38100" dist="38100" dir="2700000" algn="tl">
                    <a:srgbClr val="C0C0C0"/>
                  </a:outerShdw>
                </a:effectLst>
                <a:latin typeface="+mn-lt"/>
                <a:ea typeface="ＭＳ Ｐゴシック" panose="020B0600070205080204" pitchFamily="50" charset="-128"/>
                <a:cs typeface="Times New Roman" panose="02020603050405020304" pitchFamily="18" charset="0"/>
              </a:rPr>
              <a:t>transfer function</a:t>
            </a:r>
            <a:endParaRPr lang="ja-JP" altLang="en-US" sz="3200" b="1" dirty="0">
              <a:effectLst>
                <a:outerShdw blurRad="38100" dist="38100" dir="2700000" algn="tl">
                  <a:srgbClr val="000000">
                    <a:alpha val="43137"/>
                  </a:srgbClr>
                </a:outerShdw>
              </a:effectLst>
              <a:latin typeface="+mn-lt"/>
              <a:ea typeface="ＭＳ Ｐゴシック" panose="020B0600070205080204" pitchFamily="50" charset="-128"/>
              <a:cs typeface="Times New Roman" panose="02020603050405020304" pitchFamily="18" charset="0"/>
            </a:endParaRPr>
          </a:p>
        </p:txBody>
      </p:sp>
      <p:sp>
        <p:nvSpPr>
          <p:cNvPr id="6" name="スライド番号プレースホルダー 6">
            <a:extLst>
              <a:ext uri="{FF2B5EF4-FFF2-40B4-BE49-F238E27FC236}">
                <a16:creationId xmlns:a16="http://schemas.microsoft.com/office/drawing/2014/main" id="{9439A219-FCB4-3CED-58AD-F783F292AE81}"/>
              </a:ext>
            </a:extLst>
          </p:cNvPr>
          <p:cNvSpPr>
            <a:spLocks noGrp="1"/>
          </p:cNvSpPr>
          <p:nvPr>
            <p:ph type="sldNum" sz="quarter" idx="12"/>
          </p:nvPr>
        </p:nvSpPr>
        <p:spPr>
          <a:xfrm>
            <a:off x="11794270" y="6453427"/>
            <a:ext cx="360000" cy="360000"/>
          </a:xfrm>
        </p:spPr>
        <p:txBody>
          <a:bodyPr/>
          <a:lstStyle/>
          <a:p>
            <a:fld id="{B35871A6-6C48-42D3-8929-C24B522CCE4D}" type="slidenum">
              <a:rPr kumimoji="1" lang="ja-JP" altLang="en-US" smtClean="0"/>
              <a:t>7</a:t>
            </a:fld>
            <a:endParaRPr kumimoji="1" lang="ja-JP" altLang="en-US" dirty="0"/>
          </a:p>
        </p:txBody>
      </p:sp>
      <p:pic>
        <p:nvPicPr>
          <p:cNvPr id="7" name="Picture 2">
            <a:extLst>
              <a:ext uri="{FF2B5EF4-FFF2-40B4-BE49-F238E27FC236}">
                <a16:creationId xmlns:a16="http://schemas.microsoft.com/office/drawing/2014/main" id="{AAA007AC-0228-DA64-2953-2639AABE3A38}"/>
              </a:ext>
            </a:extLst>
          </p:cNvPr>
          <p:cNvPicPr>
            <a:picLocks noChangeAspect="1" noChangeArrowheads="1"/>
          </p:cNvPicPr>
          <p:nvPr/>
        </p:nvPicPr>
        <p:blipFill>
          <a:blip r:embed="rId5" cstate="print"/>
          <a:srcRect/>
          <a:stretch>
            <a:fillRect/>
          </a:stretch>
        </p:blipFill>
        <p:spPr bwMode="auto">
          <a:xfrm>
            <a:off x="10591446" y="56664"/>
            <a:ext cx="1486245" cy="576064"/>
          </a:xfrm>
          <a:prstGeom prst="rect">
            <a:avLst/>
          </a:prstGeom>
          <a:noFill/>
          <a:ln w="9525">
            <a:noFill/>
            <a:miter lim="800000"/>
            <a:headEnd/>
            <a:tailEnd/>
          </a:ln>
        </p:spPr>
      </p:pic>
      <p:pic>
        <p:nvPicPr>
          <p:cNvPr id="8" name="Picture 2">
            <a:extLst>
              <a:ext uri="{FF2B5EF4-FFF2-40B4-BE49-F238E27FC236}">
                <a16:creationId xmlns:a16="http://schemas.microsoft.com/office/drawing/2014/main" id="{E58F8EFC-5263-0613-B9D7-82D9C2B876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9" y="56664"/>
            <a:ext cx="840102" cy="720000"/>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6">
            <a:extLst>
              <a:ext uri="{FF2B5EF4-FFF2-40B4-BE49-F238E27FC236}">
                <a16:creationId xmlns:a16="http://schemas.microsoft.com/office/drawing/2014/main" id="{704B9FCC-B9BA-4642-49BF-13BE5A953E0B}"/>
              </a:ext>
            </a:extLst>
          </p:cNvPr>
          <p:cNvSpPr txBox="1">
            <a:spLocks/>
          </p:cNvSpPr>
          <p:nvPr/>
        </p:nvSpPr>
        <p:spPr>
          <a:xfrm>
            <a:off x="11794270" y="6453427"/>
            <a:ext cx="360000" cy="36000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35871A6-6C48-42D3-8929-C24B522CCE4D}" type="slidenum">
              <a:rPr lang="ja-JP" altLang="en-US" smtClean="0"/>
              <a:pPr/>
              <a:t>7</a:t>
            </a:fld>
            <a:endParaRPr lang="ja-JP" altLang="en-US" dirty="0"/>
          </a:p>
        </p:txBody>
      </p:sp>
      <p:sp>
        <p:nvSpPr>
          <p:cNvPr id="2" name="テキスト ボックス 1">
            <a:extLst>
              <a:ext uri="{FF2B5EF4-FFF2-40B4-BE49-F238E27FC236}">
                <a16:creationId xmlns:a16="http://schemas.microsoft.com/office/drawing/2014/main" id="{220F003D-DC2D-479E-A998-11592BA69030}"/>
              </a:ext>
            </a:extLst>
          </p:cNvPr>
          <p:cNvSpPr txBox="1"/>
          <p:nvPr/>
        </p:nvSpPr>
        <p:spPr>
          <a:xfrm>
            <a:off x="838200" y="915559"/>
            <a:ext cx="10519800" cy="307777"/>
          </a:xfrm>
          <a:prstGeom prst="rect">
            <a:avLst/>
          </a:prstGeom>
          <a:noFill/>
        </p:spPr>
        <p:txBody>
          <a:bodyPr wrap="square" rtlCol="0">
            <a:spAutoFit/>
          </a:bodyPr>
          <a:lstStyle/>
          <a:p>
            <a:pPr marR="0" lvl="0" algn="l" defTabSz="914400" rtl="0" eaLnBrk="1" fontAlgn="auto" latinLnBrk="0" hangingPunct="1">
              <a:lnSpc>
                <a:spcPct val="100000"/>
              </a:lnSpc>
              <a:spcBef>
                <a:spcPct val="20000"/>
              </a:spcBef>
              <a:spcAft>
                <a:spcPts val="0"/>
              </a:spcAft>
              <a:buClrTx/>
              <a:buSzTx/>
              <a:tabLst/>
              <a:defRPr/>
            </a:pPr>
            <a:r>
              <a:rPr lang="en-US" altLang="ja-JP" sz="1400" dirty="0">
                <a:solidFill>
                  <a:srgbClr val="000000"/>
                </a:solidFill>
                <a:cs typeface="Times New Roman" pitchFamily="18" charset="0"/>
              </a:rPr>
              <a:t>Firstly, we calculated the transfer function of our system to use the “actual time-domain measurement”.</a:t>
            </a:r>
            <a:endParaRPr kumimoji="1" lang="en-US" altLang="ja-JP" sz="1400" i="0" u="none" strike="noStrike" kern="1200" cap="none" spc="0" normalizeH="0" baseline="0" noProof="0" dirty="0">
              <a:ln>
                <a:noFill/>
              </a:ln>
              <a:solidFill>
                <a:srgbClr val="000000"/>
              </a:solidFill>
              <a:effectLst/>
              <a:uLnTx/>
              <a:uFillTx/>
              <a:cs typeface="Times New Roman" pitchFamily="18" charset="0"/>
            </a:endParaRPr>
          </a:p>
        </p:txBody>
      </p:sp>
      <p:sp>
        <p:nvSpPr>
          <p:cNvPr id="67" name="テキスト ボックス 66">
            <a:extLst>
              <a:ext uri="{FF2B5EF4-FFF2-40B4-BE49-F238E27FC236}">
                <a16:creationId xmlns:a16="http://schemas.microsoft.com/office/drawing/2014/main" id="{18BD11E1-38CE-4DB2-B782-BAF54524543C}"/>
              </a:ext>
            </a:extLst>
          </p:cNvPr>
          <p:cNvSpPr txBox="1"/>
          <p:nvPr/>
        </p:nvSpPr>
        <p:spPr>
          <a:xfrm>
            <a:off x="47135" y="1200059"/>
            <a:ext cx="859531" cy="400110"/>
          </a:xfrm>
          <a:prstGeom prst="rect">
            <a:avLst/>
          </a:prstGeom>
          <a:solidFill>
            <a:schemeClr val="bg1"/>
          </a:solidFill>
          <a:ln>
            <a:solidFill>
              <a:schemeClr val="tx1"/>
            </a:solidFill>
          </a:ln>
        </p:spPr>
        <p:txBody>
          <a:bodyPr wrap="none" rtlCol="0">
            <a:spAutoFit/>
          </a:bodyPr>
          <a:lstStyle/>
          <a:p>
            <a:r>
              <a:rPr kumimoji="1" lang="en-US" altLang="ja-JP" sz="2000" b="1" dirty="0">
                <a:effectLst>
                  <a:outerShdw blurRad="38100" dist="38100" dir="2700000" algn="tl">
                    <a:srgbClr val="000000">
                      <a:alpha val="43137"/>
                    </a:srgbClr>
                  </a:outerShdw>
                </a:effectLst>
                <a:latin typeface="+mn-ea"/>
                <a:cs typeface="Times New Roman" panose="02020603050405020304" pitchFamily="18" charset="0"/>
              </a:rPr>
              <a:t>DTL3</a:t>
            </a:r>
            <a:endParaRPr kumimoji="1" lang="ja-JP" altLang="en-US" sz="2000" b="1" dirty="0">
              <a:effectLst>
                <a:outerShdw blurRad="38100" dist="38100" dir="2700000" algn="tl">
                  <a:srgbClr val="000000">
                    <a:alpha val="43137"/>
                  </a:srgbClr>
                </a:outerShdw>
              </a:effectLst>
              <a:latin typeface="+mn-ea"/>
              <a:cs typeface="Times New Roman" panose="02020603050405020304" pitchFamily="18" charset="0"/>
            </a:endParaRPr>
          </a:p>
        </p:txBody>
      </p:sp>
      <p:sp>
        <p:nvSpPr>
          <p:cNvPr id="68" name="テキスト ボックス 67">
            <a:extLst>
              <a:ext uri="{FF2B5EF4-FFF2-40B4-BE49-F238E27FC236}">
                <a16:creationId xmlns:a16="http://schemas.microsoft.com/office/drawing/2014/main" id="{D925BC6C-7F54-114E-1841-7409A6C058DB}"/>
              </a:ext>
            </a:extLst>
          </p:cNvPr>
          <p:cNvSpPr txBox="1"/>
          <p:nvPr/>
        </p:nvSpPr>
        <p:spPr>
          <a:xfrm>
            <a:off x="6141935" y="1200058"/>
            <a:ext cx="1175322" cy="400110"/>
          </a:xfrm>
          <a:prstGeom prst="rect">
            <a:avLst/>
          </a:prstGeom>
          <a:solidFill>
            <a:schemeClr val="bg1"/>
          </a:solidFill>
          <a:ln>
            <a:solidFill>
              <a:schemeClr val="tx1"/>
            </a:solidFill>
          </a:ln>
        </p:spPr>
        <p:txBody>
          <a:bodyPr wrap="none" rtlCol="0">
            <a:spAutoFit/>
          </a:bodyPr>
          <a:lstStyle/>
          <a:p>
            <a:r>
              <a:rPr kumimoji="1" lang="en-US" altLang="ja-JP" sz="2000" b="1" dirty="0">
                <a:effectLst>
                  <a:outerShdw blurRad="38100" dist="38100" dir="2700000" algn="tl">
                    <a:srgbClr val="000000">
                      <a:alpha val="43137"/>
                    </a:srgbClr>
                  </a:outerShdw>
                </a:effectLst>
                <a:latin typeface="+mn-ea"/>
                <a:cs typeface="Times New Roman" panose="02020603050405020304" pitchFamily="18" charset="0"/>
              </a:rPr>
              <a:t>SDTL01</a:t>
            </a:r>
            <a:endParaRPr kumimoji="1" lang="ja-JP" altLang="en-US" sz="2000" b="1" dirty="0">
              <a:effectLst>
                <a:outerShdw blurRad="38100" dist="38100" dir="2700000" algn="tl">
                  <a:srgbClr val="000000">
                    <a:alpha val="43137"/>
                  </a:srgbClr>
                </a:outerShdw>
              </a:effectLst>
              <a:latin typeface="+mn-ea"/>
              <a:cs typeface="Times New Roman" panose="02020603050405020304" pitchFamily="18" charset="0"/>
            </a:endParaRPr>
          </a:p>
        </p:txBody>
      </p:sp>
      <p:grpSp>
        <p:nvGrpSpPr>
          <p:cNvPr id="88" name="グループ化 87">
            <a:extLst>
              <a:ext uri="{FF2B5EF4-FFF2-40B4-BE49-F238E27FC236}">
                <a16:creationId xmlns:a16="http://schemas.microsoft.com/office/drawing/2014/main" id="{0DCFB718-9C79-3E50-C690-EB16D467AF51}"/>
              </a:ext>
            </a:extLst>
          </p:cNvPr>
          <p:cNvGrpSpPr/>
          <p:nvPr/>
        </p:nvGrpSpPr>
        <p:grpSpPr>
          <a:xfrm>
            <a:off x="0" y="1641600"/>
            <a:ext cx="12142800" cy="4917585"/>
            <a:chOff x="0" y="1641600"/>
            <a:chExt cx="12142800" cy="4917585"/>
          </a:xfrm>
        </p:grpSpPr>
        <p:pic>
          <p:nvPicPr>
            <p:cNvPr id="87" name="図 86" descr="グラフ, 折れ線グラフ&#10;&#10;自動的に生成された説明">
              <a:extLst>
                <a:ext uri="{FF2B5EF4-FFF2-40B4-BE49-F238E27FC236}">
                  <a16:creationId xmlns:a16="http://schemas.microsoft.com/office/drawing/2014/main" id="{8480051D-2805-2C82-622F-8E15915A8C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4800" y="1641600"/>
              <a:ext cx="6048000" cy="4640802"/>
            </a:xfrm>
            <a:prstGeom prst="rect">
              <a:avLst/>
            </a:prstGeom>
          </p:spPr>
        </p:pic>
        <p:pic>
          <p:nvPicPr>
            <p:cNvPr id="85" name="図 84" descr="グラフ&#10;&#10;自動的に生成された説明">
              <a:extLst>
                <a:ext uri="{FF2B5EF4-FFF2-40B4-BE49-F238E27FC236}">
                  <a16:creationId xmlns:a16="http://schemas.microsoft.com/office/drawing/2014/main" id="{B09D86EF-A45C-73A9-4D8D-7414ACAB6E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641600"/>
              <a:ext cx="6048000" cy="4640802"/>
            </a:xfrm>
            <a:prstGeom prst="rect">
              <a:avLst/>
            </a:prstGeom>
          </p:spPr>
        </p:pic>
        <p:sp>
          <p:nvSpPr>
            <p:cNvPr id="72" name="楕円 71">
              <a:extLst>
                <a:ext uri="{FF2B5EF4-FFF2-40B4-BE49-F238E27FC236}">
                  <a16:creationId xmlns:a16="http://schemas.microsoft.com/office/drawing/2014/main" id="{6B418CA0-E1C0-1AFF-E0F2-1C4B017CFAC4}"/>
                </a:ext>
              </a:extLst>
            </p:cNvPr>
            <p:cNvSpPr/>
            <p:nvPr/>
          </p:nvSpPr>
          <p:spPr>
            <a:xfrm>
              <a:off x="1828800" y="2468083"/>
              <a:ext cx="443060" cy="91440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楕円 72">
              <a:extLst>
                <a:ext uri="{FF2B5EF4-FFF2-40B4-BE49-F238E27FC236}">
                  <a16:creationId xmlns:a16="http://schemas.microsoft.com/office/drawing/2014/main" id="{7BFE1BFE-7F7D-A53B-779A-38B09A2C9313}"/>
                </a:ext>
              </a:extLst>
            </p:cNvPr>
            <p:cNvSpPr/>
            <p:nvPr/>
          </p:nvSpPr>
          <p:spPr>
            <a:xfrm>
              <a:off x="3508340" y="2714753"/>
              <a:ext cx="443060" cy="91440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楕円 73">
              <a:extLst>
                <a:ext uri="{FF2B5EF4-FFF2-40B4-BE49-F238E27FC236}">
                  <a16:creationId xmlns:a16="http://schemas.microsoft.com/office/drawing/2014/main" id="{EEBD0984-5B4D-4BC7-B03D-69490FE4ABA8}"/>
                </a:ext>
              </a:extLst>
            </p:cNvPr>
            <p:cNvSpPr/>
            <p:nvPr/>
          </p:nvSpPr>
          <p:spPr>
            <a:xfrm>
              <a:off x="4216923" y="2518355"/>
              <a:ext cx="443060" cy="91440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7364D620-72BF-4965-61AB-EDB49414E050}"/>
                </a:ext>
              </a:extLst>
            </p:cNvPr>
            <p:cNvSpPr txBox="1"/>
            <p:nvPr/>
          </p:nvSpPr>
          <p:spPr>
            <a:xfrm>
              <a:off x="2793135" y="2024078"/>
              <a:ext cx="1582484" cy="307777"/>
            </a:xfrm>
            <a:prstGeom prst="rect">
              <a:avLst/>
            </a:prstGeom>
            <a:solidFill>
              <a:schemeClr val="bg1"/>
            </a:solidFill>
            <a:ln>
              <a:solidFill>
                <a:srgbClr val="FF0000"/>
              </a:solidFill>
            </a:ln>
          </p:spPr>
          <p:txBody>
            <a:bodyPr wrap="none" rtlCol="0">
              <a:spAutoFit/>
            </a:bodyPr>
            <a:lstStyle/>
            <a:p>
              <a:r>
                <a:rPr lang="en-US" altLang="ja-JP" sz="1400" dirty="0">
                  <a:latin typeface="Times New Roman" panose="02020603050405020304" pitchFamily="18" charset="0"/>
                  <a:ea typeface="ＭＳ Ｐゴシック" panose="020B0600070205080204" pitchFamily="50" charset="-128"/>
                  <a:cs typeface="Times New Roman" panose="02020603050405020304" pitchFamily="18" charset="0"/>
                </a:rPr>
                <a:t>post coupler modes</a:t>
              </a:r>
              <a:endParaRPr kumimoji="1" lang="ja-JP" altLang="en-US" sz="14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cxnSp>
          <p:nvCxnSpPr>
            <p:cNvPr id="76" name="直線矢印コネクタ 75">
              <a:extLst>
                <a:ext uri="{FF2B5EF4-FFF2-40B4-BE49-F238E27FC236}">
                  <a16:creationId xmlns:a16="http://schemas.microsoft.com/office/drawing/2014/main" id="{35756440-0E26-BD6A-1A1E-50D88C079673}"/>
                </a:ext>
              </a:extLst>
            </p:cNvPr>
            <p:cNvCxnSpPr>
              <a:cxnSpLocks/>
              <a:stCxn id="75" idx="2"/>
              <a:endCxn id="72" idx="6"/>
            </p:cNvCxnSpPr>
            <p:nvPr/>
          </p:nvCxnSpPr>
          <p:spPr>
            <a:xfrm flipH="1">
              <a:off x="2271860" y="2331855"/>
              <a:ext cx="1312517" cy="5934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矢印コネクタ 76">
              <a:extLst>
                <a:ext uri="{FF2B5EF4-FFF2-40B4-BE49-F238E27FC236}">
                  <a16:creationId xmlns:a16="http://schemas.microsoft.com/office/drawing/2014/main" id="{BE92841A-AA82-1743-FC3C-13E33F6D47B4}"/>
                </a:ext>
              </a:extLst>
            </p:cNvPr>
            <p:cNvCxnSpPr>
              <a:cxnSpLocks/>
              <a:stCxn id="75" idx="2"/>
              <a:endCxn id="73" idx="0"/>
            </p:cNvCxnSpPr>
            <p:nvPr/>
          </p:nvCxnSpPr>
          <p:spPr>
            <a:xfrm>
              <a:off x="3584377" y="2331855"/>
              <a:ext cx="145493" cy="3828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矢印コネクタ 77">
              <a:extLst>
                <a:ext uri="{FF2B5EF4-FFF2-40B4-BE49-F238E27FC236}">
                  <a16:creationId xmlns:a16="http://schemas.microsoft.com/office/drawing/2014/main" id="{BBCDA312-8A9B-24CE-DDCD-2A07489A0BEA}"/>
                </a:ext>
              </a:extLst>
            </p:cNvPr>
            <p:cNvCxnSpPr>
              <a:cxnSpLocks/>
              <a:stCxn id="75" idx="2"/>
              <a:endCxn id="74" idx="1"/>
            </p:cNvCxnSpPr>
            <p:nvPr/>
          </p:nvCxnSpPr>
          <p:spPr>
            <a:xfrm>
              <a:off x="3584377" y="2331855"/>
              <a:ext cx="697431" cy="3204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9" name="テキスト ボックス 78">
                  <a:extLst>
                    <a:ext uri="{FF2B5EF4-FFF2-40B4-BE49-F238E27FC236}">
                      <a16:creationId xmlns:a16="http://schemas.microsoft.com/office/drawing/2014/main" id="{42D79D00-E542-C803-6F31-1FE9CFD9E576}"/>
                    </a:ext>
                  </a:extLst>
                </p:cNvPr>
                <p:cNvSpPr txBox="1"/>
                <p:nvPr/>
              </p:nvSpPr>
              <p:spPr>
                <a:xfrm>
                  <a:off x="316645" y="6247625"/>
                  <a:ext cx="11570556" cy="311560"/>
                </a:xfrm>
                <a:prstGeom prst="rect">
                  <a:avLst/>
                </a:prstGeom>
                <a:noFill/>
              </p:spPr>
              <p:txBody>
                <a:bodyPr wrap="square" rtlCol="0">
                  <a:spAutoFit/>
                </a:bodyPr>
                <a:lstStyle/>
                <a:p>
                  <a:r>
                    <a:rPr lang="en-US" altLang="ja-JP" sz="1400" dirty="0">
                      <a:latin typeface="+mn-ea"/>
                      <a:cs typeface="Times New Roman" panose="02020603050405020304" pitchFamily="18" charset="0"/>
                    </a:rPr>
                    <a:t>The transfer function of DTL3 has a larger phase variation than that of SDTL01 at first measurement. </a:t>
                  </a:r>
                  <a:r>
                    <a:rPr lang="ja-JP" altLang="en-US" sz="1400" dirty="0">
                      <a:latin typeface="+mn-ea"/>
                      <a:cs typeface="Times New Roman" panose="02020603050405020304" pitchFamily="18" charset="0"/>
                    </a:rPr>
                    <a:t>→ </a:t>
                  </a:r>
                  <a:r>
                    <a:rPr lang="en-US" altLang="ja-JP" sz="1400" dirty="0">
                      <a:latin typeface="+mn-ea"/>
                      <a:cs typeface="Times New Roman" panose="02020603050405020304" pitchFamily="18" charset="0"/>
                    </a:rPr>
                    <a:t>the time delay(</a:t>
                  </a:r>
                  <a14:m>
                    <m:oMath xmlns:m="http://schemas.openxmlformats.org/officeDocument/2006/math">
                      <m:sSup>
                        <m:sSupPr>
                          <m:ctrlPr>
                            <a:rPr lang="en-US" altLang="ja-JP" sz="1400" i="1" smtClean="0">
                              <a:latin typeface="Cambria Math" panose="02040503050406030204" pitchFamily="18" charset="0"/>
                              <a:cs typeface="Times New Roman" panose="02020603050405020304" pitchFamily="18" charset="0"/>
                            </a:rPr>
                          </m:ctrlPr>
                        </m:sSupPr>
                        <m:e>
                          <m:r>
                            <a:rPr lang="en-US" altLang="ja-JP" sz="1400" b="0" i="1" smtClean="0">
                              <a:latin typeface="Cambria Math" panose="02040503050406030204" pitchFamily="18" charset="0"/>
                              <a:cs typeface="Times New Roman" panose="02020603050405020304" pitchFamily="18" charset="0"/>
                            </a:rPr>
                            <m:t>𝑒</m:t>
                          </m:r>
                        </m:e>
                        <m:sup>
                          <m:r>
                            <a:rPr lang="en-US" altLang="ja-JP" sz="1400" b="0" i="1" smtClean="0">
                              <a:latin typeface="Cambria Math" panose="02040503050406030204" pitchFamily="18" charset="0"/>
                              <a:cs typeface="Times New Roman" panose="02020603050405020304" pitchFamily="18" charset="0"/>
                            </a:rPr>
                            <m:t>−</m:t>
                          </m:r>
                          <m:r>
                            <a:rPr lang="en-US" altLang="ja-JP" sz="1400" b="0" i="1" smtClean="0">
                              <a:latin typeface="Cambria Math" panose="02040503050406030204" pitchFamily="18" charset="0"/>
                              <a:cs typeface="Times New Roman" panose="02020603050405020304" pitchFamily="18" charset="0"/>
                            </a:rPr>
                            <m:t>𝑠𝑇</m:t>
                          </m:r>
                        </m:sup>
                      </m:sSup>
                    </m:oMath>
                  </a14:m>
                  <a:r>
                    <a:rPr lang="en-US" altLang="ja-JP" sz="1400" dirty="0">
                      <a:latin typeface="+mn-ea"/>
                      <a:cs typeface="Times New Roman" panose="02020603050405020304" pitchFamily="18" charset="0"/>
                    </a:rPr>
                    <a:t>) is larger</a:t>
                  </a:r>
                </a:p>
              </p:txBody>
            </p:sp>
          </mc:Choice>
          <mc:Fallback xmlns="">
            <p:sp>
              <p:nvSpPr>
                <p:cNvPr id="79" name="テキスト ボックス 78">
                  <a:extLst>
                    <a:ext uri="{FF2B5EF4-FFF2-40B4-BE49-F238E27FC236}">
                      <a16:creationId xmlns:a16="http://schemas.microsoft.com/office/drawing/2014/main" id="{42D79D00-E542-C803-6F31-1FE9CFD9E576}"/>
                    </a:ext>
                  </a:extLst>
                </p:cNvPr>
                <p:cNvSpPr txBox="1">
                  <a:spLocks noRot="1" noChangeAspect="1" noMove="1" noResize="1" noEditPoints="1" noAdjustHandles="1" noChangeArrowheads="1" noChangeShapeType="1" noTextEdit="1"/>
                </p:cNvSpPr>
                <p:nvPr/>
              </p:nvSpPr>
              <p:spPr>
                <a:xfrm>
                  <a:off x="316645" y="6247625"/>
                  <a:ext cx="11570556" cy="311560"/>
                </a:xfrm>
                <a:prstGeom prst="rect">
                  <a:avLst/>
                </a:prstGeom>
                <a:blipFill>
                  <a:blip r:embed="rId9"/>
                  <a:stretch>
                    <a:fillRect l="-158" t="-3922" b="-17647"/>
                  </a:stretch>
                </a:blipFill>
              </p:spPr>
              <p:txBody>
                <a:bodyPr/>
                <a:lstStyle/>
                <a:p>
                  <a:r>
                    <a:rPr lang="ja-JP" altLang="en-US">
                      <a:noFill/>
                    </a:rPr>
                    <a:t> </a:t>
                  </a:r>
                </a:p>
              </p:txBody>
            </p:sp>
          </mc:Fallback>
        </mc:AlternateContent>
      </p:grpSp>
      <p:sp>
        <p:nvSpPr>
          <p:cNvPr id="80" name="テキスト ボックス 79">
            <a:extLst>
              <a:ext uri="{FF2B5EF4-FFF2-40B4-BE49-F238E27FC236}">
                <a16:creationId xmlns:a16="http://schemas.microsoft.com/office/drawing/2014/main" id="{7FC88592-4DFD-9C09-1191-2373F10AAA23}"/>
              </a:ext>
            </a:extLst>
          </p:cNvPr>
          <p:cNvSpPr txBox="1"/>
          <p:nvPr/>
        </p:nvSpPr>
        <p:spPr>
          <a:xfrm>
            <a:off x="1002537" y="1212058"/>
            <a:ext cx="1762021" cy="338554"/>
          </a:xfrm>
          <a:prstGeom prst="rect">
            <a:avLst/>
          </a:prstGeom>
          <a:noFill/>
        </p:spPr>
        <p:txBody>
          <a:bodyPr wrap="none" rtlCol="0">
            <a:spAutoFit/>
          </a:bodyPr>
          <a:lstStyle/>
          <a:p>
            <a:r>
              <a:rPr kumimoji="1" lang="en-US" altLang="ja-JP" sz="1600" dirty="0">
                <a:ea typeface="ＭＳ Ｐゴシック" panose="020B0600070205080204" pitchFamily="50" charset="-128"/>
              </a:rPr>
              <a:t>transfer function</a:t>
            </a:r>
            <a:endParaRPr kumimoji="1" lang="ja-JP" altLang="en-US" sz="1600" dirty="0">
              <a:ea typeface="ＭＳ Ｐゴシック" panose="020B0600070205080204" pitchFamily="50" charset="-128"/>
            </a:endParaRPr>
          </a:p>
        </p:txBody>
      </p:sp>
      <p:sp>
        <p:nvSpPr>
          <p:cNvPr id="81" name="テキスト ボックス 80">
            <a:extLst>
              <a:ext uri="{FF2B5EF4-FFF2-40B4-BE49-F238E27FC236}">
                <a16:creationId xmlns:a16="http://schemas.microsoft.com/office/drawing/2014/main" id="{D89FFE56-04F0-B68E-3330-4694DEADDB4C}"/>
              </a:ext>
            </a:extLst>
          </p:cNvPr>
          <p:cNvSpPr txBox="1"/>
          <p:nvPr/>
        </p:nvSpPr>
        <p:spPr>
          <a:xfrm>
            <a:off x="7363436" y="1213200"/>
            <a:ext cx="1762021" cy="338554"/>
          </a:xfrm>
          <a:prstGeom prst="rect">
            <a:avLst/>
          </a:prstGeom>
          <a:noFill/>
        </p:spPr>
        <p:txBody>
          <a:bodyPr wrap="none" rtlCol="0">
            <a:spAutoFit/>
          </a:bodyPr>
          <a:lstStyle/>
          <a:p>
            <a:r>
              <a:rPr kumimoji="1" lang="en-US" altLang="ja-JP" sz="1600" dirty="0">
                <a:ea typeface="ＭＳ Ｐゴシック" panose="020B0600070205080204" pitchFamily="50" charset="-128"/>
              </a:rPr>
              <a:t>transfer function</a:t>
            </a:r>
            <a:endParaRPr kumimoji="1" lang="ja-JP" altLang="en-US" sz="1600" dirty="0">
              <a:ea typeface="ＭＳ Ｐゴシック" panose="020B0600070205080204" pitchFamily="50" charset="-128"/>
            </a:endParaRPr>
          </a:p>
        </p:txBody>
      </p:sp>
      <p:sp>
        <p:nvSpPr>
          <p:cNvPr id="82" name="テキスト ボックス 81">
            <a:extLst>
              <a:ext uri="{FF2B5EF4-FFF2-40B4-BE49-F238E27FC236}">
                <a16:creationId xmlns:a16="http://schemas.microsoft.com/office/drawing/2014/main" id="{B850A3A1-17AD-99A7-5D89-22A2610E22A6}"/>
              </a:ext>
            </a:extLst>
          </p:cNvPr>
          <p:cNvSpPr txBox="1"/>
          <p:nvPr/>
        </p:nvSpPr>
        <p:spPr>
          <a:xfrm>
            <a:off x="2764558" y="1213200"/>
            <a:ext cx="2113079" cy="338554"/>
          </a:xfrm>
          <a:prstGeom prst="rect">
            <a:avLst/>
          </a:prstGeom>
          <a:noFill/>
        </p:spPr>
        <p:txBody>
          <a:bodyPr wrap="none" rtlCol="0">
            <a:spAutoFit/>
          </a:bodyPr>
          <a:lstStyle/>
          <a:p>
            <a:r>
              <a:rPr kumimoji="1" lang="ja-JP" altLang="en-US" sz="1600" dirty="0">
                <a:ea typeface="ＭＳ Ｐゴシック" panose="020B0600070205080204" pitchFamily="50" charset="-128"/>
              </a:rPr>
              <a:t>→ </a:t>
            </a:r>
            <a:r>
              <a:rPr lang="en-US" altLang="ja-JP" sz="1600" dirty="0">
                <a:ea typeface="ＭＳ Ｐゴシック" panose="020B0600070205080204" pitchFamily="50" charset="-128"/>
              </a:rPr>
              <a:t>impulse response</a:t>
            </a:r>
            <a:endParaRPr kumimoji="1" lang="ja-JP" altLang="en-US" sz="1600" dirty="0">
              <a:ea typeface="ＭＳ Ｐゴシック" panose="020B0600070205080204" pitchFamily="50" charset="-128"/>
            </a:endParaRPr>
          </a:p>
        </p:txBody>
      </p:sp>
      <p:sp>
        <p:nvSpPr>
          <p:cNvPr id="83" name="テキスト ボックス 82">
            <a:extLst>
              <a:ext uri="{FF2B5EF4-FFF2-40B4-BE49-F238E27FC236}">
                <a16:creationId xmlns:a16="http://schemas.microsoft.com/office/drawing/2014/main" id="{E8A69F74-C00C-AA53-1F5D-0B43D84E5E6F}"/>
              </a:ext>
            </a:extLst>
          </p:cNvPr>
          <p:cNvSpPr txBox="1"/>
          <p:nvPr/>
        </p:nvSpPr>
        <p:spPr>
          <a:xfrm>
            <a:off x="9120000" y="1213200"/>
            <a:ext cx="2113079" cy="338554"/>
          </a:xfrm>
          <a:prstGeom prst="rect">
            <a:avLst/>
          </a:prstGeom>
          <a:noFill/>
        </p:spPr>
        <p:txBody>
          <a:bodyPr wrap="none" rtlCol="0">
            <a:spAutoFit/>
          </a:bodyPr>
          <a:lstStyle/>
          <a:p>
            <a:r>
              <a:rPr lang="ja-JP" altLang="en-US" sz="1600" dirty="0">
                <a:ea typeface="ＭＳ Ｐゴシック" panose="020B0600070205080204" pitchFamily="50" charset="-128"/>
              </a:rPr>
              <a:t>→ </a:t>
            </a:r>
            <a:r>
              <a:rPr lang="en-US" altLang="ja-JP" sz="1600" dirty="0">
                <a:ea typeface="ＭＳ Ｐゴシック" panose="020B0600070205080204" pitchFamily="50" charset="-128"/>
              </a:rPr>
              <a:t>impulse response</a:t>
            </a:r>
            <a:endParaRPr lang="ja-JP" altLang="en-US" sz="1600" dirty="0">
              <a:ea typeface="ＭＳ Ｐゴシック" panose="020B0600070205080204" pitchFamily="50" charset="-128"/>
            </a:endParaRPr>
          </a:p>
        </p:txBody>
      </p:sp>
      <p:pic>
        <p:nvPicPr>
          <p:cNvPr id="90" name="図 89" descr="グラフ&#10;&#10;自動的に生成された説明">
            <a:extLst>
              <a:ext uri="{FF2B5EF4-FFF2-40B4-BE49-F238E27FC236}">
                <a16:creationId xmlns:a16="http://schemas.microsoft.com/office/drawing/2014/main" id="{5A9701E7-A9F6-5946-9771-BD65EEEC28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641600"/>
            <a:ext cx="6048000" cy="4640802"/>
          </a:xfrm>
          <a:prstGeom prst="rect">
            <a:avLst/>
          </a:prstGeom>
        </p:spPr>
      </p:pic>
      <p:sp>
        <p:nvSpPr>
          <p:cNvPr id="107" name="テキスト ボックス 106">
            <a:extLst>
              <a:ext uri="{FF2B5EF4-FFF2-40B4-BE49-F238E27FC236}">
                <a16:creationId xmlns:a16="http://schemas.microsoft.com/office/drawing/2014/main" id="{35511447-06BD-3D72-6869-F3D604B6430E}"/>
              </a:ext>
            </a:extLst>
          </p:cNvPr>
          <p:cNvSpPr txBox="1"/>
          <p:nvPr/>
        </p:nvSpPr>
        <p:spPr>
          <a:xfrm>
            <a:off x="304799" y="6610704"/>
            <a:ext cx="11570556" cy="261610"/>
          </a:xfrm>
          <a:prstGeom prst="rect">
            <a:avLst/>
          </a:prstGeom>
          <a:noFill/>
        </p:spPr>
        <p:txBody>
          <a:bodyPr wrap="square" rtlCol="0">
            <a:spAutoFit/>
          </a:bodyPr>
          <a:lstStyle/>
          <a:p>
            <a:r>
              <a:rPr lang="en-US" altLang="ja-JP" sz="1100" dirty="0">
                <a:solidFill>
                  <a:srgbClr val="FF0000"/>
                </a:solidFill>
                <a:latin typeface="+mn-ea"/>
                <a:cs typeface="Times New Roman" panose="02020603050405020304" pitchFamily="18" charset="0"/>
              </a:rPr>
              <a:t>※ It is a problem of setting the delay amount of ADC on the digital board, and this issue has now been fixed.</a:t>
            </a:r>
          </a:p>
        </p:txBody>
      </p:sp>
    </p:spTree>
    <p:extLst>
      <p:ext uri="{BB962C8B-B14F-4D97-AF65-F5344CB8AC3E}">
        <p14:creationId xmlns:p14="http://schemas.microsoft.com/office/powerpoint/2010/main" val="414307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fade">
                                      <p:cBhvr>
                                        <p:cTn id="10" dur="500"/>
                                        <p:tgtEl>
                                          <p:spTgt spid="10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8"/>
                                        </p:tgtEl>
                                      </p:cBhvr>
                                    </p:animEffect>
                                    <p:set>
                                      <p:cBhvr>
                                        <p:cTn id="15" dur="1" fill="hold">
                                          <p:stCondLst>
                                            <p:cond delay="499"/>
                                          </p:stCondLst>
                                        </p:cTn>
                                        <p:tgtEl>
                                          <p:spTgt spid="88"/>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90"/>
                                        </p:tgtEl>
                                      </p:cBhvr>
                                    </p:animEffect>
                                    <p:set>
                                      <p:cBhvr>
                                        <p:cTn id="18" dur="1" fill="hold">
                                          <p:stCondLst>
                                            <p:cond delay="499"/>
                                          </p:stCondLst>
                                        </p:cTn>
                                        <p:tgtEl>
                                          <p:spTgt spid="9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82">
                                            <p:txEl>
                                              <p:pRg st="0" end="0"/>
                                            </p:txEl>
                                          </p:spTgt>
                                        </p:tgtEl>
                                        <p:attrNameLst>
                                          <p:attrName>style.visibility</p:attrName>
                                        </p:attrNameLst>
                                      </p:cBhvr>
                                      <p:to>
                                        <p:strVal val="visible"/>
                                      </p:to>
                                    </p:set>
                                    <p:animEffect transition="in" filter="fade">
                                      <p:cBhvr>
                                        <p:cTn id="21" dur="500"/>
                                        <p:tgtEl>
                                          <p:spTgt spid="82">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3">
                                            <p:txEl>
                                              <p:pRg st="0" end="0"/>
                                            </p:txEl>
                                          </p:spTgt>
                                        </p:tgtEl>
                                        <p:attrNameLst>
                                          <p:attrName>style.visibility</p:attrName>
                                        </p:attrNameLst>
                                      </p:cBhvr>
                                      <p:to>
                                        <p:strVal val="visible"/>
                                      </p:to>
                                    </p:set>
                                    <p:animEffect transition="in" filter="fade">
                                      <p:cBhvr>
                                        <p:cTn id="24" dur="500"/>
                                        <p:tgtEl>
                                          <p:spTgt spid="83">
                                            <p:txEl>
                                              <p:pRg st="0" end="0"/>
                                            </p:txEl>
                                          </p:spTgt>
                                        </p:tgtEl>
                                      </p:cBhvr>
                                    </p:animEffect>
                                  </p:childTnLst>
                                </p:cTn>
                              </p:par>
                              <p:par>
                                <p:cTn id="25" presetID="10" presetClass="exit" presetSubtype="0" fill="hold" grpId="1" nodeType="withEffect">
                                  <p:stCondLst>
                                    <p:cond delay="0"/>
                                  </p:stCondLst>
                                  <p:childTnLst>
                                    <p:animEffect transition="out" filter="fade">
                                      <p:cBhvr>
                                        <p:cTn id="26" dur="500"/>
                                        <p:tgtEl>
                                          <p:spTgt spid="107"/>
                                        </p:tgtEl>
                                      </p:cBhvr>
                                    </p:animEffect>
                                    <p:set>
                                      <p:cBhvr>
                                        <p:cTn id="27" dur="1" fill="hold">
                                          <p:stCondLst>
                                            <p:cond delay="499"/>
                                          </p:stCondLst>
                                        </p:cTn>
                                        <p:tgtEl>
                                          <p:spTgt spid="107"/>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09"/>
                                        </p:tgtEl>
                                        <p:attrNameLst>
                                          <p:attrName>style.visibility</p:attrName>
                                        </p:attrNameLst>
                                      </p:cBhvr>
                                      <p:to>
                                        <p:strVal val="visible"/>
                                      </p:to>
                                    </p:set>
                                    <p:animEffect transition="in" filter="fade">
                                      <p:cBhvr>
                                        <p:cTn id="30"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78CCA94-02FD-E24F-61D7-91BC5316A11E}"/>
              </a:ext>
            </a:extLst>
          </p:cNvPr>
          <p:cNvSpPr>
            <a:spLocks noChangeArrowheads="1"/>
          </p:cNvSpPr>
          <p:nvPr/>
        </p:nvSpPr>
        <p:spPr bwMode="auto">
          <a:xfrm>
            <a:off x="846000" y="795460"/>
            <a:ext cx="10512000" cy="72000"/>
          </a:xfrm>
          <a:prstGeom prst="rect">
            <a:avLst/>
          </a:prstGeom>
          <a:gradFill rotWithShape="1">
            <a:gsLst>
              <a:gs pos="35000">
                <a:srgbClr val="0000FF"/>
              </a:gs>
              <a:gs pos="0">
                <a:srgbClr val="0000FF"/>
              </a:gs>
              <a:gs pos="100000">
                <a:schemeClr val="bg1"/>
              </a:gs>
            </a:gsLst>
            <a:lin ang="0" scaled="1"/>
          </a:gradFill>
          <a:ln>
            <a:noFill/>
          </a:ln>
          <a:effectLst/>
        </p:spPr>
        <p:txBody>
          <a:bodyPr wrap="none" anchor="ctr"/>
          <a:lstStyle/>
          <a:p>
            <a:endParaRPr lang="ja-JP" altLang="en-US" sz="1463" dirty="0"/>
          </a:p>
        </p:txBody>
      </p:sp>
      <p:sp>
        <p:nvSpPr>
          <p:cNvPr id="5" name="タイトル 1">
            <a:extLst>
              <a:ext uri="{FF2B5EF4-FFF2-40B4-BE49-F238E27FC236}">
                <a16:creationId xmlns:a16="http://schemas.microsoft.com/office/drawing/2014/main" id="{60BD394D-B53D-7A7E-E6E2-44A36BD46CCE}"/>
              </a:ext>
            </a:extLst>
          </p:cNvPr>
          <p:cNvSpPr txBox="1">
            <a:spLocks/>
          </p:cNvSpPr>
          <p:nvPr/>
        </p:nvSpPr>
        <p:spPr>
          <a:xfrm>
            <a:off x="838200" y="58310"/>
            <a:ext cx="10515600" cy="8228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2000" b="1" dirty="0">
                <a:effectLst>
                  <a:outerShdw blurRad="38100" dist="38100" dir="2700000" algn="tl">
                    <a:srgbClr val="C0C0C0"/>
                  </a:outerShdw>
                </a:effectLst>
                <a:latin typeface="+mn-lt"/>
                <a:ea typeface="ＭＳ Ｐゴシック" panose="020B0600070205080204" pitchFamily="50" charset="-128"/>
                <a:cs typeface="Times New Roman" panose="02020603050405020304" pitchFamily="18" charset="0"/>
              </a:rPr>
              <a:t>Beam loading compensation 1:</a:t>
            </a:r>
            <a:r>
              <a:rPr lang="en-US" altLang="ja-JP" sz="3200" b="1" dirty="0">
                <a:effectLst>
                  <a:outerShdw blurRad="38100" dist="38100" dir="2700000" algn="tl">
                    <a:srgbClr val="C0C0C0"/>
                  </a:outerShdw>
                </a:effectLst>
                <a:latin typeface="+mn-lt"/>
                <a:ea typeface="ＭＳ Ｐゴシック" panose="020B0600070205080204" pitchFamily="50" charset="-128"/>
                <a:cs typeface="Times New Roman" panose="02020603050405020304" pitchFamily="18" charset="0"/>
              </a:rPr>
              <a:t> field stability and iteration</a:t>
            </a:r>
            <a:endParaRPr lang="ja-JP" altLang="en-US" sz="3200" b="1" dirty="0">
              <a:effectLst>
                <a:outerShdw blurRad="38100" dist="38100" dir="2700000" algn="tl">
                  <a:srgbClr val="000000">
                    <a:alpha val="43137"/>
                  </a:srgbClr>
                </a:outerShdw>
              </a:effectLst>
              <a:latin typeface="+mn-lt"/>
              <a:ea typeface="ＭＳ Ｐゴシック" panose="020B0600070205080204" pitchFamily="50" charset="-128"/>
              <a:cs typeface="Times New Roman" panose="02020603050405020304" pitchFamily="18" charset="0"/>
            </a:endParaRPr>
          </a:p>
        </p:txBody>
      </p:sp>
      <p:sp>
        <p:nvSpPr>
          <p:cNvPr id="6" name="スライド番号プレースホルダー 6">
            <a:extLst>
              <a:ext uri="{FF2B5EF4-FFF2-40B4-BE49-F238E27FC236}">
                <a16:creationId xmlns:a16="http://schemas.microsoft.com/office/drawing/2014/main" id="{9439A219-FCB4-3CED-58AD-F783F292AE81}"/>
              </a:ext>
            </a:extLst>
          </p:cNvPr>
          <p:cNvSpPr>
            <a:spLocks noGrp="1"/>
          </p:cNvSpPr>
          <p:nvPr>
            <p:ph type="sldNum" sz="quarter" idx="12"/>
          </p:nvPr>
        </p:nvSpPr>
        <p:spPr>
          <a:xfrm>
            <a:off x="11794270" y="6453427"/>
            <a:ext cx="360000" cy="360000"/>
          </a:xfrm>
        </p:spPr>
        <p:txBody>
          <a:bodyPr/>
          <a:lstStyle/>
          <a:p>
            <a:fld id="{B35871A6-6C48-42D3-8929-C24B522CCE4D}" type="slidenum">
              <a:rPr kumimoji="1" lang="ja-JP" altLang="en-US" smtClean="0"/>
              <a:t>8</a:t>
            </a:fld>
            <a:endParaRPr kumimoji="1" lang="ja-JP" altLang="en-US" dirty="0"/>
          </a:p>
        </p:txBody>
      </p:sp>
      <p:pic>
        <p:nvPicPr>
          <p:cNvPr id="7" name="Picture 2">
            <a:extLst>
              <a:ext uri="{FF2B5EF4-FFF2-40B4-BE49-F238E27FC236}">
                <a16:creationId xmlns:a16="http://schemas.microsoft.com/office/drawing/2014/main" id="{AAA007AC-0228-DA64-2953-2639AABE3A38}"/>
              </a:ext>
            </a:extLst>
          </p:cNvPr>
          <p:cNvPicPr>
            <a:picLocks noChangeAspect="1" noChangeArrowheads="1"/>
          </p:cNvPicPr>
          <p:nvPr/>
        </p:nvPicPr>
        <p:blipFill>
          <a:blip r:embed="rId3" cstate="print"/>
          <a:srcRect/>
          <a:stretch>
            <a:fillRect/>
          </a:stretch>
        </p:blipFill>
        <p:spPr bwMode="auto">
          <a:xfrm>
            <a:off x="10591446" y="56664"/>
            <a:ext cx="1486245" cy="576064"/>
          </a:xfrm>
          <a:prstGeom prst="rect">
            <a:avLst/>
          </a:prstGeom>
          <a:noFill/>
          <a:ln w="9525">
            <a:noFill/>
            <a:miter lim="800000"/>
            <a:headEnd/>
            <a:tailEnd/>
          </a:ln>
        </p:spPr>
      </p:pic>
      <p:pic>
        <p:nvPicPr>
          <p:cNvPr id="8" name="Picture 2">
            <a:extLst>
              <a:ext uri="{FF2B5EF4-FFF2-40B4-BE49-F238E27FC236}">
                <a16:creationId xmlns:a16="http://schemas.microsoft.com/office/drawing/2014/main" id="{E58F8EFC-5263-0613-B9D7-82D9C2B87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9" y="56664"/>
            <a:ext cx="840102" cy="720000"/>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6">
            <a:extLst>
              <a:ext uri="{FF2B5EF4-FFF2-40B4-BE49-F238E27FC236}">
                <a16:creationId xmlns:a16="http://schemas.microsoft.com/office/drawing/2014/main" id="{704B9FCC-B9BA-4642-49BF-13BE5A953E0B}"/>
              </a:ext>
            </a:extLst>
          </p:cNvPr>
          <p:cNvSpPr txBox="1">
            <a:spLocks/>
          </p:cNvSpPr>
          <p:nvPr/>
        </p:nvSpPr>
        <p:spPr>
          <a:xfrm>
            <a:off x="11794270" y="6453427"/>
            <a:ext cx="360000" cy="36000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35871A6-6C48-42D3-8929-C24B522CCE4D}" type="slidenum">
              <a:rPr lang="ja-JP" altLang="en-US" smtClean="0"/>
              <a:pPr/>
              <a:t>8</a:t>
            </a:fld>
            <a:endParaRPr lang="ja-JP" altLang="en-US" dirty="0"/>
          </a:p>
        </p:txBody>
      </p:sp>
      <p:pic>
        <p:nvPicPr>
          <p:cNvPr id="9" name="図 8" descr="地図, テキスト が含まれている画像&#10;&#10;自動的に生成された説明">
            <a:extLst>
              <a:ext uri="{FF2B5EF4-FFF2-40B4-BE49-F238E27FC236}">
                <a16:creationId xmlns:a16="http://schemas.microsoft.com/office/drawing/2014/main" id="{825DFA21-A5B8-FED8-EAA4-837C8BAB75C7}"/>
              </a:ext>
            </a:extLst>
          </p:cNvPr>
          <p:cNvPicPr>
            <a:picLocks noChangeAspect="1"/>
          </p:cNvPicPr>
          <p:nvPr/>
        </p:nvPicPr>
        <p:blipFill rotWithShape="1">
          <a:blip r:embed="rId5">
            <a:extLst>
              <a:ext uri="{28A0092B-C50C-407E-A947-70E740481C1C}">
                <a14:useLocalDpi xmlns:a14="http://schemas.microsoft.com/office/drawing/2010/main" val="0"/>
              </a:ext>
            </a:extLst>
          </a:blip>
          <a:srcRect r="68062"/>
          <a:stretch/>
        </p:blipFill>
        <p:spPr>
          <a:xfrm>
            <a:off x="313197" y="1296997"/>
            <a:ext cx="2675100" cy="4061279"/>
          </a:xfrm>
          <a:prstGeom prst="rect">
            <a:avLst/>
          </a:prstGeom>
        </p:spPr>
      </p:pic>
      <p:pic>
        <p:nvPicPr>
          <p:cNvPr id="27" name="図 26" descr="グラフ&#10;&#10;自動的に生成された説明">
            <a:extLst>
              <a:ext uri="{FF2B5EF4-FFF2-40B4-BE49-F238E27FC236}">
                <a16:creationId xmlns:a16="http://schemas.microsoft.com/office/drawing/2014/main" id="{EF1CE50B-1B52-733D-E077-74C8485267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1901" y="1549039"/>
            <a:ext cx="4589383" cy="4973431"/>
          </a:xfrm>
          <a:prstGeom prst="rect">
            <a:avLst/>
          </a:prstGeom>
        </p:spPr>
      </p:pic>
      <p:sp>
        <p:nvSpPr>
          <p:cNvPr id="29" name="テキスト ボックス 28">
            <a:extLst>
              <a:ext uri="{FF2B5EF4-FFF2-40B4-BE49-F238E27FC236}">
                <a16:creationId xmlns:a16="http://schemas.microsoft.com/office/drawing/2014/main" id="{39D5CBB9-7E1A-AAA9-4D13-CC79D171E211}"/>
              </a:ext>
            </a:extLst>
          </p:cNvPr>
          <p:cNvSpPr txBox="1"/>
          <p:nvPr/>
        </p:nvSpPr>
        <p:spPr>
          <a:xfrm>
            <a:off x="181684" y="5370354"/>
            <a:ext cx="2873988" cy="954107"/>
          </a:xfrm>
          <a:prstGeom prst="rect">
            <a:avLst/>
          </a:prstGeom>
          <a:solidFill>
            <a:schemeClr val="bg1"/>
          </a:solidFill>
          <a:ln>
            <a:solidFill>
              <a:schemeClr val="tx1"/>
            </a:solidFill>
          </a:ln>
        </p:spPr>
        <p:txBody>
          <a:bodyPr wrap="square" rtlCol="0">
            <a:spAutoFit/>
          </a:bodyPr>
          <a:lstStyle/>
          <a:p>
            <a:r>
              <a:rPr lang="en-US" altLang="ja-JP" sz="1400" b="1" dirty="0">
                <a:solidFill>
                  <a:srgbClr val="FF0000"/>
                </a:solidFill>
                <a:ea typeface="ＭＳ Ｐゴシック" panose="020B0600070205080204" pitchFamily="50" charset="-128"/>
                <a:cs typeface="Times New Roman" panose="02020603050405020304" pitchFamily="18" charset="0"/>
              </a:rPr>
              <a:t>calculating optimal parameters in a few iterations. </a:t>
            </a:r>
            <a:r>
              <a:rPr lang="en-US" altLang="ja-JP" sz="1400" dirty="0">
                <a:ea typeface="ＭＳ Ｐゴシック" panose="020B0600070205080204" pitchFamily="50" charset="-128"/>
                <a:cs typeface="Times New Roman" panose="02020603050405020304" pitchFamily="18" charset="0"/>
              </a:rPr>
              <a:t>(The reason why not once is due to the nonlinearity of the klystron)</a:t>
            </a:r>
            <a:endParaRPr lang="ja-JP" altLang="en-US" sz="1400" dirty="0">
              <a:ea typeface="ＭＳ Ｐゴシック" panose="020B0600070205080204" pitchFamily="50" charset="-128"/>
              <a:cs typeface="Times New Roman" panose="02020603050405020304" pitchFamily="18" charset="0"/>
            </a:endParaRPr>
          </a:p>
        </p:txBody>
      </p:sp>
      <p:cxnSp>
        <p:nvCxnSpPr>
          <p:cNvPr id="30" name="直線矢印コネクタ 29">
            <a:extLst>
              <a:ext uri="{FF2B5EF4-FFF2-40B4-BE49-F238E27FC236}">
                <a16:creationId xmlns:a16="http://schemas.microsoft.com/office/drawing/2014/main" id="{6A8CD010-8F96-2F9C-A07F-D8B90DB4CCBD}"/>
              </a:ext>
            </a:extLst>
          </p:cNvPr>
          <p:cNvCxnSpPr>
            <a:cxnSpLocks/>
            <a:stCxn id="29" idx="3"/>
          </p:cNvCxnSpPr>
          <p:nvPr/>
        </p:nvCxnSpPr>
        <p:spPr>
          <a:xfrm flipV="1">
            <a:off x="3055672" y="3205160"/>
            <a:ext cx="1941083" cy="26422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566E135B-FA93-E30E-DB21-BDBD1106C687}"/>
              </a:ext>
            </a:extLst>
          </p:cNvPr>
          <p:cNvCxnSpPr>
            <a:cxnSpLocks/>
            <a:stCxn id="29" idx="3"/>
          </p:cNvCxnSpPr>
          <p:nvPr/>
        </p:nvCxnSpPr>
        <p:spPr>
          <a:xfrm flipV="1">
            <a:off x="3055672" y="5636832"/>
            <a:ext cx="1805086" cy="2105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テキスト ボックス 86">
            <a:extLst>
              <a:ext uri="{FF2B5EF4-FFF2-40B4-BE49-F238E27FC236}">
                <a16:creationId xmlns:a16="http://schemas.microsoft.com/office/drawing/2014/main" id="{3EBF388C-142C-E817-65CB-F949A2419EAD}"/>
              </a:ext>
            </a:extLst>
          </p:cNvPr>
          <p:cNvSpPr txBox="1"/>
          <p:nvPr/>
        </p:nvSpPr>
        <p:spPr>
          <a:xfrm>
            <a:off x="4007542" y="1221168"/>
            <a:ext cx="2914580" cy="369332"/>
          </a:xfrm>
          <a:prstGeom prst="rect">
            <a:avLst/>
          </a:prstGeom>
          <a:solidFill>
            <a:schemeClr val="bg1"/>
          </a:solidFill>
          <a:ln>
            <a:solidFill>
              <a:schemeClr val="tx1"/>
            </a:solidFill>
          </a:ln>
        </p:spPr>
        <p:txBody>
          <a:bodyPr wrap="none" rtlCol="0">
            <a:spAutoFit/>
          </a:bodyPr>
          <a:lstStyle/>
          <a:p>
            <a:pPr algn="ctr"/>
            <a:r>
              <a:rPr kumimoji="1" lang="en-US" altLang="ja-JP" b="1" dirty="0">
                <a:effectLst>
                  <a:outerShdw blurRad="38100" dist="38100" dir="2700000" algn="tl">
                    <a:srgbClr val="000000">
                      <a:alpha val="43137"/>
                    </a:srgbClr>
                  </a:outerShdw>
                </a:effectLst>
                <a:cs typeface="Times New Roman" panose="02020603050405020304" pitchFamily="18" charset="0"/>
              </a:rPr>
              <a:t>stability vs iterations [1]</a:t>
            </a:r>
            <a:endParaRPr kumimoji="1" lang="ja-JP" altLang="en-US" b="1" dirty="0">
              <a:effectLst>
                <a:outerShdw blurRad="38100" dist="38100" dir="2700000" algn="tl">
                  <a:srgbClr val="000000">
                    <a:alpha val="43137"/>
                  </a:srgbClr>
                </a:outerShdw>
              </a:effectLst>
              <a:cs typeface="Times New Roman" panose="02020603050405020304" pitchFamily="18" charset="0"/>
            </a:endParaRPr>
          </a:p>
        </p:txBody>
      </p:sp>
      <p:grpSp>
        <p:nvGrpSpPr>
          <p:cNvPr id="116" name="グループ化 115">
            <a:extLst>
              <a:ext uri="{FF2B5EF4-FFF2-40B4-BE49-F238E27FC236}">
                <a16:creationId xmlns:a16="http://schemas.microsoft.com/office/drawing/2014/main" id="{7196C848-EADD-AB61-3D1F-43AAD64DD377}"/>
              </a:ext>
            </a:extLst>
          </p:cNvPr>
          <p:cNvGrpSpPr/>
          <p:nvPr/>
        </p:nvGrpSpPr>
        <p:grpSpPr>
          <a:xfrm>
            <a:off x="7532018" y="1217060"/>
            <a:ext cx="4589383" cy="5305411"/>
            <a:chOff x="7532018" y="1217060"/>
            <a:chExt cx="4589383" cy="5305411"/>
          </a:xfrm>
        </p:grpSpPr>
        <p:pic>
          <p:nvPicPr>
            <p:cNvPr id="28" name="図 27" descr="グラフ&#10;&#10;自動的に生成された説明">
              <a:extLst>
                <a:ext uri="{FF2B5EF4-FFF2-40B4-BE49-F238E27FC236}">
                  <a16:creationId xmlns:a16="http://schemas.microsoft.com/office/drawing/2014/main" id="{6BDFD618-3BF6-AB8F-0A78-230E15D067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2018" y="1549040"/>
              <a:ext cx="4589383" cy="4973431"/>
            </a:xfrm>
            <a:prstGeom prst="rect">
              <a:avLst/>
            </a:prstGeom>
          </p:spPr>
        </p:pic>
        <p:sp>
          <p:nvSpPr>
            <p:cNvPr id="64" name="テキスト ボックス 63">
              <a:extLst>
                <a:ext uri="{FF2B5EF4-FFF2-40B4-BE49-F238E27FC236}">
                  <a16:creationId xmlns:a16="http://schemas.microsoft.com/office/drawing/2014/main" id="{A58A9ECD-086E-7868-4C68-2E7BB125E3E6}"/>
                </a:ext>
              </a:extLst>
            </p:cNvPr>
            <p:cNvSpPr txBox="1"/>
            <p:nvPr/>
          </p:nvSpPr>
          <p:spPr>
            <a:xfrm>
              <a:off x="8572456" y="1754003"/>
              <a:ext cx="2053767" cy="430887"/>
            </a:xfrm>
            <a:prstGeom prst="rect">
              <a:avLst/>
            </a:prstGeom>
            <a:solidFill>
              <a:schemeClr val="bg1"/>
            </a:solidFill>
            <a:ln>
              <a:solidFill>
                <a:schemeClr val="tx1"/>
              </a:solidFill>
            </a:ln>
          </p:spPr>
          <p:txBody>
            <a:bodyPr wrap="none" rtlCol="0">
              <a:spAutoFit/>
            </a:bodyPr>
            <a:lstStyle/>
            <a:p>
              <a:r>
                <a:rPr lang="en-US" altLang="ja-JP" sz="1100" dirty="0">
                  <a:ea typeface="ＭＳ Ｐゴシック" panose="020B0600070205080204" pitchFamily="50" charset="-128"/>
                  <a:cs typeface="Times New Roman" panose="02020603050405020304" pitchFamily="18" charset="0"/>
                </a:rPr>
                <a:t>intermediate-pulse structure</a:t>
              </a:r>
            </a:p>
            <a:p>
              <a:r>
                <a:rPr lang="en-US" altLang="ja-JP" sz="1100" dirty="0">
                  <a:ea typeface="ＭＳ Ｐゴシック" panose="020B0600070205080204" pitchFamily="50" charset="-128"/>
                  <a:cs typeface="Times New Roman" panose="02020603050405020304" pitchFamily="18" charset="0"/>
                </a:rPr>
                <a:t>1.23-MHz components</a:t>
              </a:r>
              <a:endParaRPr lang="ja-JP" altLang="en-US" sz="1100" dirty="0">
                <a:ea typeface="ＭＳ Ｐゴシック" panose="020B0600070205080204" pitchFamily="50" charset="-128"/>
                <a:cs typeface="Times New Roman" panose="02020603050405020304" pitchFamily="18" charset="0"/>
              </a:endParaRPr>
            </a:p>
          </p:txBody>
        </p:sp>
        <p:cxnSp>
          <p:nvCxnSpPr>
            <p:cNvPr id="65" name="直線矢印コネクタ 64">
              <a:extLst>
                <a:ext uri="{FF2B5EF4-FFF2-40B4-BE49-F238E27FC236}">
                  <a16:creationId xmlns:a16="http://schemas.microsoft.com/office/drawing/2014/main" id="{14B27CC1-B2FD-96B0-C968-E402CFE32B44}"/>
                </a:ext>
              </a:extLst>
            </p:cNvPr>
            <p:cNvCxnSpPr>
              <a:cxnSpLocks/>
              <a:stCxn id="64" idx="2"/>
            </p:cNvCxnSpPr>
            <p:nvPr/>
          </p:nvCxnSpPr>
          <p:spPr>
            <a:xfrm flipH="1">
              <a:off x="9413817" y="2184890"/>
              <a:ext cx="185523" cy="4086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439D3EC0-230A-FBAA-9371-48C90F1728F2}"/>
                </a:ext>
              </a:extLst>
            </p:cNvPr>
            <p:cNvCxnSpPr>
              <a:cxnSpLocks/>
              <a:stCxn id="64" idx="2"/>
            </p:cNvCxnSpPr>
            <p:nvPr/>
          </p:nvCxnSpPr>
          <p:spPr>
            <a:xfrm flipH="1">
              <a:off x="8751769" y="2184890"/>
              <a:ext cx="847571" cy="29800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テキスト ボックス 83">
              <a:extLst>
                <a:ext uri="{FF2B5EF4-FFF2-40B4-BE49-F238E27FC236}">
                  <a16:creationId xmlns:a16="http://schemas.microsoft.com/office/drawing/2014/main" id="{276C0869-01D4-EDE4-2D55-199D7ECF4FF9}"/>
                </a:ext>
              </a:extLst>
            </p:cNvPr>
            <p:cNvSpPr txBox="1"/>
            <p:nvPr/>
          </p:nvSpPr>
          <p:spPr>
            <a:xfrm>
              <a:off x="9488016" y="3291310"/>
              <a:ext cx="2151551" cy="369332"/>
            </a:xfrm>
            <a:prstGeom prst="rect">
              <a:avLst/>
            </a:prstGeom>
            <a:solidFill>
              <a:schemeClr val="bg1"/>
            </a:solidFill>
            <a:ln>
              <a:solidFill>
                <a:schemeClr val="tx1"/>
              </a:solidFill>
            </a:ln>
          </p:spPr>
          <p:txBody>
            <a:bodyPr wrap="none" rtlCol="0">
              <a:spAutoFit/>
            </a:bodyPr>
            <a:lstStyle/>
            <a:p>
              <a:r>
                <a:rPr lang="en-US" altLang="ja-JP" dirty="0">
                  <a:solidFill>
                    <a:srgbClr val="FF0000"/>
                  </a:solidFill>
                  <a:ea typeface="ＭＳ Ｐゴシック" panose="020B0600070205080204" pitchFamily="50" charset="-128"/>
                  <a:cs typeface="Arial" panose="020B0604020202020204" pitchFamily="34" charset="0"/>
                </a:rPr>
                <a:t>±</a:t>
              </a:r>
              <a:r>
                <a:rPr lang="en-US" altLang="ja-JP" dirty="0">
                  <a:solidFill>
                    <a:srgbClr val="FF0000"/>
                  </a:solidFill>
                  <a:ea typeface="ＭＳ Ｐゴシック" panose="020B0600070205080204" pitchFamily="50" charset="-128"/>
                  <a:cs typeface="Times New Roman" panose="02020603050405020304" pitchFamily="18" charset="0"/>
                </a:rPr>
                <a:t>0.23% </a:t>
              </a:r>
              <a:r>
                <a:rPr lang="en-US" altLang="ja-JP" sz="1200" dirty="0">
                  <a:solidFill>
                    <a:srgbClr val="FF0000"/>
                  </a:solidFill>
                  <a:ea typeface="ＭＳ Ｐゴシック" panose="020B0600070205080204" pitchFamily="50" charset="-128"/>
                  <a:cs typeface="Times New Roman" panose="02020603050405020304" pitchFamily="18" charset="0"/>
                </a:rPr>
                <a:t>@50-mA beam</a:t>
              </a:r>
              <a:endParaRPr lang="ja-JP" altLang="en-US" dirty="0">
                <a:solidFill>
                  <a:srgbClr val="FF0000"/>
                </a:solidFill>
                <a:ea typeface="ＭＳ Ｐゴシック" panose="020B0600070205080204" pitchFamily="50" charset="-128"/>
                <a:cs typeface="Times New Roman" panose="02020603050405020304" pitchFamily="18" charset="0"/>
              </a:endParaRPr>
            </a:p>
          </p:txBody>
        </p:sp>
        <p:sp>
          <p:nvSpPr>
            <p:cNvPr id="85" name="テキスト ボックス 84">
              <a:extLst>
                <a:ext uri="{FF2B5EF4-FFF2-40B4-BE49-F238E27FC236}">
                  <a16:creationId xmlns:a16="http://schemas.microsoft.com/office/drawing/2014/main" id="{D1C78C2F-B6F2-1224-0F40-5979C90EACC1}"/>
                </a:ext>
              </a:extLst>
            </p:cNvPr>
            <p:cNvSpPr txBox="1"/>
            <p:nvPr/>
          </p:nvSpPr>
          <p:spPr>
            <a:xfrm>
              <a:off x="9488016" y="5861219"/>
              <a:ext cx="2608406" cy="369332"/>
            </a:xfrm>
            <a:prstGeom prst="rect">
              <a:avLst/>
            </a:prstGeom>
            <a:solidFill>
              <a:schemeClr val="bg1"/>
            </a:solidFill>
            <a:ln>
              <a:solidFill>
                <a:schemeClr val="tx1"/>
              </a:solidFill>
            </a:ln>
          </p:spPr>
          <p:txBody>
            <a:bodyPr wrap="none" rtlCol="0">
              <a:spAutoFit/>
            </a:bodyPr>
            <a:lstStyle/>
            <a:p>
              <a:r>
                <a:rPr lang="en-US" altLang="ja-JP" dirty="0">
                  <a:solidFill>
                    <a:srgbClr val="FF0000"/>
                  </a:solidFill>
                  <a:ea typeface="ＭＳ Ｐゴシック" panose="020B0600070205080204" pitchFamily="50" charset="-128"/>
                  <a:cs typeface="Arial" panose="020B0604020202020204" pitchFamily="34" charset="0"/>
                </a:rPr>
                <a:t>±</a:t>
              </a:r>
              <a:r>
                <a:rPr lang="en-US" altLang="ja-JP" dirty="0">
                  <a:solidFill>
                    <a:srgbClr val="FF0000"/>
                  </a:solidFill>
                  <a:ea typeface="ＭＳ Ｐゴシック" panose="020B0600070205080204" pitchFamily="50" charset="-128"/>
                  <a:cs typeface="Times New Roman" panose="02020603050405020304" pitchFamily="18" charset="0"/>
                </a:rPr>
                <a:t>0.036 deg. </a:t>
              </a:r>
              <a:r>
                <a:rPr lang="en-US" altLang="ja-JP" sz="1200" dirty="0">
                  <a:solidFill>
                    <a:srgbClr val="FF0000"/>
                  </a:solidFill>
                  <a:ea typeface="ＭＳ Ｐゴシック" panose="020B0600070205080204" pitchFamily="50" charset="-128"/>
                  <a:cs typeface="Times New Roman" panose="02020603050405020304" pitchFamily="18" charset="0"/>
                </a:rPr>
                <a:t>@50-mA beam</a:t>
              </a:r>
              <a:endParaRPr lang="ja-JP" altLang="en-US" dirty="0">
                <a:solidFill>
                  <a:srgbClr val="FF0000"/>
                </a:solidFill>
                <a:ea typeface="ＭＳ Ｐゴシック" panose="020B0600070205080204" pitchFamily="50" charset="-128"/>
                <a:cs typeface="Times New Roman" panose="02020603050405020304" pitchFamily="18" charset="0"/>
              </a:endParaRPr>
            </a:p>
          </p:txBody>
        </p:sp>
        <p:sp>
          <p:nvSpPr>
            <p:cNvPr id="90" name="テキスト ボックス 89">
              <a:extLst>
                <a:ext uri="{FF2B5EF4-FFF2-40B4-BE49-F238E27FC236}">
                  <a16:creationId xmlns:a16="http://schemas.microsoft.com/office/drawing/2014/main" id="{2B2E794C-F68B-5838-8BD5-1BBFA779C45A}"/>
                </a:ext>
              </a:extLst>
            </p:cNvPr>
            <p:cNvSpPr txBox="1"/>
            <p:nvPr/>
          </p:nvSpPr>
          <p:spPr>
            <a:xfrm>
              <a:off x="7949683" y="3300585"/>
              <a:ext cx="1061509" cy="307777"/>
            </a:xfrm>
            <a:prstGeom prst="rect">
              <a:avLst/>
            </a:prstGeom>
            <a:solidFill>
              <a:schemeClr val="bg1"/>
            </a:solidFill>
            <a:ln>
              <a:solidFill>
                <a:schemeClr val="tx1"/>
              </a:solidFill>
            </a:ln>
          </p:spPr>
          <p:txBody>
            <a:bodyPr wrap="none" rtlCol="0">
              <a:spAutoFit/>
            </a:bodyPr>
            <a:lstStyle/>
            <a:p>
              <a:r>
                <a:rPr kumimoji="1" lang="en-US" altLang="ja-JP" sz="1400" b="1" dirty="0">
                  <a:effectLst>
                    <a:outerShdw blurRad="38100" dist="38100" dir="2700000" algn="tl">
                      <a:srgbClr val="000000">
                        <a:alpha val="43137"/>
                      </a:srgbClr>
                    </a:outerShdw>
                  </a:effectLst>
                  <a:cs typeface="Times New Roman" panose="02020603050405020304" pitchFamily="18" charset="0"/>
                </a:rPr>
                <a:t>amplitude</a:t>
              </a:r>
              <a:endParaRPr kumimoji="1" lang="ja-JP" altLang="en-US" sz="1400" b="1" dirty="0">
                <a:effectLst>
                  <a:outerShdw blurRad="38100" dist="38100" dir="2700000" algn="tl">
                    <a:srgbClr val="000000">
                      <a:alpha val="43137"/>
                    </a:srgbClr>
                  </a:outerShdw>
                </a:effectLst>
                <a:cs typeface="Times New Roman" panose="02020603050405020304" pitchFamily="18" charset="0"/>
              </a:endParaRPr>
            </a:p>
          </p:txBody>
        </p:sp>
        <p:sp>
          <p:nvSpPr>
            <p:cNvPr id="91" name="テキスト ボックス 90">
              <a:extLst>
                <a:ext uri="{FF2B5EF4-FFF2-40B4-BE49-F238E27FC236}">
                  <a16:creationId xmlns:a16="http://schemas.microsoft.com/office/drawing/2014/main" id="{717DA665-B75A-F4B7-45D9-6F7DCD9D2819}"/>
                </a:ext>
              </a:extLst>
            </p:cNvPr>
            <p:cNvSpPr txBox="1"/>
            <p:nvPr/>
          </p:nvSpPr>
          <p:spPr>
            <a:xfrm>
              <a:off x="7949683" y="5900080"/>
              <a:ext cx="712054" cy="307777"/>
            </a:xfrm>
            <a:prstGeom prst="rect">
              <a:avLst/>
            </a:prstGeom>
            <a:solidFill>
              <a:schemeClr val="bg1"/>
            </a:solidFill>
            <a:ln>
              <a:solidFill>
                <a:schemeClr val="tx1"/>
              </a:solidFill>
            </a:ln>
          </p:spPr>
          <p:txBody>
            <a:bodyPr wrap="none" rtlCol="0">
              <a:spAutoFit/>
            </a:bodyPr>
            <a:lstStyle/>
            <a:p>
              <a:r>
                <a:rPr kumimoji="1" lang="en-US" altLang="ja-JP" sz="1400" b="1" dirty="0">
                  <a:effectLst>
                    <a:outerShdw blurRad="38100" dist="38100" dir="2700000" algn="tl">
                      <a:srgbClr val="000000">
                        <a:alpha val="43137"/>
                      </a:srgbClr>
                    </a:outerShdw>
                  </a:effectLst>
                  <a:cs typeface="Times New Roman" panose="02020603050405020304" pitchFamily="18" charset="0"/>
                </a:rPr>
                <a:t>phase</a:t>
              </a:r>
              <a:endParaRPr kumimoji="1" lang="ja-JP" altLang="en-US" sz="1400" b="1" dirty="0">
                <a:effectLst>
                  <a:outerShdw blurRad="38100" dist="38100" dir="2700000" algn="tl">
                    <a:srgbClr val="000000">
                      <a:alpha val="43137"/>
                    </a:srgbClr>
                  </a:outerShdw>
                </a:effectLst>
                <a:cs typeface="Times New Roman" panose="02020603050405020304" pitchFamily="18" charset="0"/>
              </a:endParaRPr>
            </a:p>
          </p:txBody>
        </p:sp>
        <p:sp>
          <p:nvSpPr>
            <p:cNvPr id="92" name="テキスト ボックス 91">
              <a:extLst>
                <a:ext uri="{FF2B5EF4-FFF2-40B4-BE49-F238E27FC236}">
                  <a16:creationId xmlns:a16="http://schemas.microsoft.com/office/drawing/2014/main" id="{E9E10F10-3766-078D-5B9A-7F8248377099}"/>
                </a:ext>
              </a:extLst>
            </p:cNvPr>
            <p:cNvSpPr txBox="1"/>
            <p:nvPr/>
          </p:nvSpPr>
          <p:spPr>
            <a:xfrm>
              <a:off x="8146461" y="1217060"/>
              <a:ext cx="3565400" cy="369332"/>
            </a:xfrm>
            <a:prstGeom prst="rect">
              <a:avLst/>
            </a:prstGeom>
            <a:solidFill>
              <a:schemeClr val="bg1"/>
            </a:solidFill>
            <a:ln>
              <a:solidFill>
                <a:schemeClr val="tx1"/>
              </a:solidFill>
            </a:ln>
          </p:spPr>
          <p:txBody>
            <a:bodyPr wrap="none" rtlCol="0">
              <a:spAutoFit/>
            </a:bodyPr>
            <a:lstStyle/>
            <a:p>
              <a:pPr algn="ctr"/>
              <a:r>
                <a:rPr kumimoji="1" lang="en-US" altLang="ja-JP" b="1" dirty="0">
                  <a:effectLst>
                    <a:outerShdw blurRad="38100" dist="38100" dir="2700000" algn="tl">
                      <a:srgbClr val="000000">
                        <a:alpha val="43137"/>
                      </a:srgbClr>
                    </a:outerShdw>
                  </a:effectLst>
                  <a:cs typeface="Times New Roman" panose="02020603050405020304" pitchFamily="18" charset="0"/>
                </a:rPr>
                <a:t>RF</a:t>
              </a:r>
              <a:r>
                <a:rPr kumimoji="1" lang="ja-JP" altLang="en-US" b="1" dirty="0">
                  <a:effectLst>
                    <a:outerShdw blurRad="38100" dist="38100" dir="2700000" algn="tl">
                      <a:srgbClr val="000000">
                        <a:alpha val="43137"/>
                      </a:srgbClr>
                    </a:outerShdw>
                  </a:effectLst>
                  <a:cs typeface="Times New Roman" panose="02020603050405020304" pitchFamily="18" charset="0"/>
                </a:rPr>
                <a:t> </a:t>
              </a:r>
              <a:r>
                <a:rPr kumimoji="1" lang="en-US" altLang="ja-JP" b="1" dirty="0">
                  <a:effectLst>
                    <a:outerShdw blurRad="38100" dist="38100" dir="2700000" algn="tl">
                      <a:srgbClr val="000000">
                        <a:alpha val="43137"/>
                      </a:srgbClr>
                    </a:outerShdw>
                  </a:effectLst>
                  <a:cs typeface="Times New Roman" panose="02020603050405020304" pitchFamily="18" charset="0"/>
                </a:rPr>
                <a:t>waveform </a:t>
              </a:r>
              <a:r>
                <a:rPr lang="en-US" altLang="ja-JP" b="1" dirty="0">
                  <a:effectLst>
                    <a:outerShdw blurRad="38100" dist="38100" dir="2700000" algn="tl">
                      <a:srgbClr val="000000">
                        <a:alpha val="43137"/>
                      </a:srgbClr>
                    </a:outerShdw>
                  </a:effectLst>
                  <a:cs typeface="Times New Roman" panose="02020603050405020304" pitchFamily="18" charset="0"/>
                </a:rPr>
                <a:t>(MLF</a:t>
              </a:r>
              <a:r>
                <a:rPr lang="ja-JP" altLang="en-US" b="1" dirty="0">
                  <a:effectLst>
                    <a:outerShdw blurRad="38100" dist="38100" dir="2700000" algn="tl">
                      <a:srgbClr val="000000">
                        <a:alpha val="43137"/>
                      </a:srgbClr>
                    </a:outerShdw>
                  </a:effectLst>
                  <a:cs typeface="Times New Roman" panose="02020603050405020304" pitchFamily="18" charset="0"/>
                </a:rPr>
                <a:t> </a:t>
              </a:r>
              <a:r>
                <a:rPr lang="en-US" altLang="ja-JP" b="1" dirty="0">
                  <a:effectLst>
                    <a:outerShdw blurRad="38100" dist="38100" dir="2700000" algn="tl">
                      <a:srgbClr val="000000">
                        <a:alpha val="43137"/>
                      </a:srgbClr>
                    </a:outerShdw>
                  </a:effectLst>
                  <a:cs typeface="Times New Roman" panose="02020603050405020304" pitchFamily="18" charset="0"/>
                </a:rPr>
                <a:t>operation)</a:t>
              </a:r>
              <a:endParaRPr kumimoji="1" lang="ja-JP" altLang="en-US" b="1" dirty="0">
                <a:effectLst>
                  <a:outerShdw blurRad="38100" dist="38100" dir="2700000" algn="tl">
                    <a:srgbClr val="000000">
                      <a:alpha val="43137"/>
                    </a:srgbClr>
                  </a:outerShdw>
                </a:effectLst>
                <a:cs typeface="Times New Roman" panose="02020603050405020304" pitchFamily="18" charset="0"/>
              </a:endParaRPr>
            </a:p>
          </p:txBody>
        </p:sp>
        <p:pic>
          <p:nvPicPr>
            <p:cNvPr id="95" name="図 94">
              <a:extLst>
                <a:ext uri="{FF2B5EF4-FFF2-40B4-BE49-F238E27FC236}">
                  <a16:creationId xmlns:a16="http://schemas.microsoft.com/office/drawing/2014/main" id="{19D111E7-B4A7-DC75-C827-42531DED7CD1}"/>
                </a:ext>
              </a:extLst>
            </p:cNvPr>
            <p:cNvPicPr>
              <a:picLocks noChangeAspect="1"/>
            </p:cNvPicPr>
            <p:nvPr/>
          </p:nvPicPr>
          <p:blipFill rotWithShape="1">
            <a:blip r:embed="rId8">
              <a:extLst>
                <a:ext uri="{28A0092B-C50C-407E-A947-70E740481C1C}">
                  <a14:useLocalDpi xmlns:a14="http://schemas.microsoft.com/office/drawing/2010/main" val="0"/>
                </a:ext>
              </a:extLst>
            </a:blip>
            <a:srcRect l="25960" b="37061"/>
            <a:stretch/>
          </p:blipFill>
          <p:spPr>
            <a:xfrm>
              <a:off x="9076448" y="3994497"/>
              <a:ext cx="1691610" cy="876587"/>
            </a:xfrm>
            <a:prstGeom prst="rect">
              <a:avLst/>
            </a:prstGeom>
            <a:solidFill>
              <a:schemeClr val="bg1"/>
            </a:solidFill>
            <a:ln>
              <a:solidFill>
                <a:schemeClr val="tx1"/>
              </a:solidFill>
            </a:ln>
          </p:spPr>
        </p:pic>
      </p:grpSp>
      <p:sp>
        <p:nvSpPr>
          <p:cNvPr id="103" name="テキスト ボックス 102">
            <a:extLst>
              <a:ext uri="{FF2B5EF4-FFF2-40B4-BE49-F238E27FC236}">
                <a16:creationId xmlns:a16="http://schemas.microsoft.com/office/drawing/2014/main" id="{43EEA9D6-CF02-95B5-49EF-3324F1BFEB3B}"/>
              </a:ext>
            </a:extLst>
          </p:cNvPr>
          <p:cNvSpPr txBox="1"/>
          <p:nvPr/>
        </p:nvSpPr>
        <p:spPr>
          <a:xfrm>
            <a:off x="838200" y="915559"/>
            <a:ext cx="10519800" cy="307777"/>
          </a:xfrm>
          <a:prstGeom prst="rect">
            <a:avLst/>
          </a:prstGeom>
          <a:noFill/>
        </p:spPr>
        <p:txBody>
          <a:bodyPr wrap="square" rtlCol="0">
            <a:spAutoFit/>
          </a:bodyPr>
          <a:lstStyle/>
          <a:p>
            <a:pPr marR="0" lvl="0" algn="l" defTabSz="914400" rtl="0" eaLnBrk="1" fontAlgn="auto" latinLnBrk="0" hangingPunct="1">
              <a:lnSpc>
                <a:spcPct val="100000"/>
              </a:lnSpc>
              <a:spcBef>
                <a:spcPct val="20000"/>
              </a:spcBef>
              <a:spcAft>
                <a:spcPts val="0"/>
              </a:spcAft>
              <a:buClrTx/>
              <a:buSzTx/>
              <a:tabLst/>
              <a:defRPr/>
            </a:pPr>
            <a:r>
              <a:rPr lang="en-US" altLang="ja-JP" sz="1400" dirty="0">
                <a:solidFill>
                  <a:srgbClr val="000000"/>
                </a:solidFill>
                <a:cs typeface="Times New Roman" pitchFamily="18" charset="0"/>
              </a:rPr>
              <a:t>The optimal parameters of beam loading correction (FF_BEAM) </a:t>
            </a:r>
            <a:r>
              <a:rPr lang="en-US" altLang="ja-JP" sz="1400" dirty="0">
                <a:cs typeface="Times New Roman" pitchFamily="18" charset="0"/>
              </a:rPr>
              <a:t>using the </a:t>
            </a:r>
            <a:r>
              <a:rPr lang="en-US" altLang="ja-JP" sz="1400" dirty="0">
                <a:solidFill>
                  <a:srgbClr val="FF0000"/>
                </a:solidFill>
                <a:cs typeface="Times New Roman" pitchFamily="18" charset="0"/>
              </a:rPr>
              <a:t>frequency-domain</a:t>
            </a:r>
            <a:r>
              <a:rPr lang="en-US" altLang="ja-JP" sz="1400" dirty="0">
                <a:solidFill>
                  <a:srgbClr val="000000"/>
                </a:solidFill>
                <a:cs typeface="Times New Roman" pitchFamily="18" charset="0"/>
              </a:rPr>
              <a:t> calculations are estimated</a:t>
            </a:r>
            <a:endParaRPr kumimoji="1" lang="en-US" altLang="ja-JP" sz="1400" i="0" u="none" strike="noStrike" kern="1200" cap="none" spc="0" normalizeH="0" baseline="0" noProof="0" dirty="0">
              <a:ln>
                <a:noFill/>
              </a:ln>
              <a:solidFill>
                <a:srgbClr val="000000"/>
              </a:solidFill>
              <a:effectLst/>
              <a:uLnTx/>
              <a:uFillTx/>
              <a:cs typeface="Times New Roman" pitchFamily="18" charset="0"/>
            </a:endParaRPr>
          </a:p>
        </p:txBody>
      </p:sp>
      <p:sp>
        <p:nvSpPr>
          <p:cNvPr id="104" name="テキスト ボックス 103">
            <a:extLst>
              <a:ext uri="{FF2B5EF4-FFF2-40B4-BE49-F238E27FC236}">
                <a16:creationId xmlns:a16="http://schemas.microsoft.com/office/drawing/2014/main" id="{17CFB20D-3CA6-E58B-7D59-B3C14D66A62D}"/>
              </a:ext>
            </a:extLst>
          </p:cNvPr>
          <p:cNvSpPr txBox="1"/>
          <p:nvPr/>
        </p:nvSpPr>
        <p:spPr>
          <a:xfrm>
            <a:off x="1827756" y="1477615"/>
            <a:ext cx="1061509" cy="307777"/>
          </a:xfrm>
          <a:prstGeom prst="rect">
            <a:avLst/>
          </a:prstGeom>
          <a:solidFill>
            <a:schemeClr val="bg1"/>
          </a:solidFill>
          <a:ln>
            <a:solidFill>
              <a:schemeClr val="tx1"/>
            </a:solidFill>
          </a:ln>
        </p:spPr>
        <p:txBody>
          <a:bodyPr wrap="none" rtlCol="0">
            <a:spAutoFit/>
          </a:bodyPr>
          <a:lstStyle/>
          <a:p>
            <a:r>
              <a:rPr kumimoji="1" lang="en-US" altLang="ja-JP" sz="1400" b="1" dirty="0">
                <a:effectLst>
                  <a:outerShdw blurRad="38100" dist="38100" dir="2700000" algn="tl">
                    <a:srgbClr val="000000">
                      <a:alpha val="43137"/>
                    </a:srgbClr>
                  </a:outerShdw>
                </a:effectLst>
                <a:cs typeface="Times New Roman" panose="02020603050405020304" pitchFamily="18" charset="0"/>
              </a:rPr>
              <a:t>amplitude</a:t>
            </a:r>
            <a:endParaRPr kumimoji="1" lang="ja-JP" altLang="en-US" sz="1400" b="1" dirty="0">
              <a:effectLst>
                <a:outerShdw blurRad="38100" dist="38100" dir="2700000" algn="tl">
                  <a:srgbClr val="000000">
                    <a:alpha val="43137"/>
                  </a:srgbClr>
                </a:outerShdw>
              </a:effectLst>
              <a:cs typeface="Times New Roman" panose="02020603050405020304" pitchFamily="18" charset="0"/>
            </a:endParaRPr>
          </a:p>
        </p:txBody>
      </p:sp>
      <p:sp>
        <p:nvSpPr>
          <p:cNvPr id="105" name="テキスト ボックス 104">
            <a:extLst>
              <a:ext uri="{FF2B5EF4-FFF2-40B4-BE49-F238E27FC236}">
                <a16:creationId xmlns:a16="http://schemas.microsoft.com/office/drawing/2014/main" id="{79712EAC-2099-4F80-EA30-F7E922D95BBA}"/>
              </a:ext>
            </a:extLst>
          </p:cNvPr>
          <p:cNvSpPr txBox="1"/>
          <p:nvPr/>
        </p:nvSpPr>
        <p:spPr>
          <a:xfrm>
            <a:off x="2177211" y="3525428"/>
            <a:ext cx="712054" cy="307777"/>
          </a:xfrm>
          <a:prstGeom prst="rect">
            <a:avLst/>
          </a:prstGeom>
          <a:solidFill>
            <a:schemeClr val="bg1"/>
          </a:solidFill>
          <a:ln>
            <a:solidFill>
              <a:schemeClr val="tx1"/>
            </a:solidFill>
          </a:ln>
        </p:spPr>
        <p:txBody>
          <a:bodyPr wrap="none" rtlCol="0">
            <a:spAutoFit/>
          </a:bodyPr>
          <a:lstStyle/>
          <a:p>
            <a:r>
              <a:rPr kumimoji="1" lang="en-US" altLang="ja-JP" sz="1400" b="1" dirty="0">
                <a:effectLst>
                  <a:outerShdw blurRad="38100" dist="38100" dir="2700000" algn="tl">
                    <a:srgbClr val="000000">
                      <a:alpha val="43137"/>
                    </a:srgbClr>
                  </a:outerShdw>
                </a:effectLst>
                <a:cs typeface="Times New Roman" panose="02020603050405020304" pitchFamily="18" charset="0"/>
              </a:rPr>
              <a:t>phase</a:t>
            </a:r>
            <a:endParaRPr kumimoji="1" lang="ja-JP" altLang="en-US" sz="1400" b="1" dirty="0">
              <a:effectLst>
                <a:outerShdw blurRad="38100" dist="38100" dir="2700000" algn="tl">
                  <a:srgbClr val="000000">
                    <a:alpha val="43137"/>
                  </a:srgbClr>
                </a:outerShdw>
              </a:effectLst>
              <a:cs typeface="Times New Roman" panose="02020603050405020304" pitchFamily="18" charset="0"/>
            </a:endParaRPr>
          </a:p>
        </p:txBody>
      </p:sp>
      <p:sp>
        <p:nvSpPr>
          <p:cNvPr id="117" name="テキスト ボックス 116">
            <a:extLst>
              <a:ext uri="{FF2B5EF4-FFF2-40B4-BE49-F238E27FC236}">
                <a16:creationId xmlns:a16="http://schemas.microsoft.com/office/drawing/2014/main" id="{9F2157BF-93FF-3CEA-B320-A07B439A23BA}"/>
              </a:ext>
            </a:extLst>
          </p:cNvPr>
          <p:cNvSpPr txBox="1"/>
          <p:nvPr/>
        </p:nvSpPr>
        <p:spPr>
          <a:xfrm>
            <a:off x="6539940" y="3205160"/>
            <a:ext cx="1061509" cy="307777"/>
          </a:xfrm>
          <a:prstGeom prst="rect">
            <a:avLst/>
          </a:prstGeom>
          <a:solidFill>
            <a:schemeClr val="bg1"/>
          </a:solidFill>
          <a:ln>
            <a:solidFill>
              <a:schemeClr val="tx1"/>
            </a:solidFill>
          </a:ln>
        </p:spPr>
        <p:txBody>
          <a:bodyPr wrap="none" rtlCol="0">
            <a:spAutoFit/>
          </a:bodyPr>
          <a:lstStyle/>
          <a:p>
            <a:r>
              <a:rPr kumimoji="1" lang="en-US" altLang="ja-JP" sz="1400" b="1" dirty="0">
                <a:effectLst>
                  <a:outerShdw blurRad="38100" dist="38100" dir="2700000" algn="tl">
                    <a:srgbClr val="000000">
                      <a:alpha val="43137"/>
                    </a:srgbClr>
                  </a:outerShdw>
                </a:effectLst>
                <a:cs typeface="Times New Roman" panose="02020603050405020304" pitchFamily="18" charset="0"/>
              </a:rPr>
              <a:t>amplitude</a:t>
            </a:r>
            <a:endParaRPr kumimoji="1" lang="ja-JP" altLang="en-US" sz="1400" b="1" dirty="0">
              <a:effectLst>
                <a:outerShdw blurRad="38100" dist="38100" dir="2700000" algn="tl">
                  <a:srgbClr val="000000">
                    <a:alpha val="43137"/>
                  </a:srgbClr>
                </a:outerShdw>
              </a:effectLst>
              <a:cs typeface="Times New Roman" panose="02020603050405020304" pitchFamily="18" charset="0"/>
            </a:endParaRPr>
          </a:p>
        </p:txBody>
      </p:sp>
      <p:sp>
        <p:nvSpPr>
          <p:cNvPr id="118" name="テキスト ボックス 117">
            <a:extLst>
              <a:ext uri="{FF2B5EF4-FFF2-40B4-BE49-F238E27FC236}">
                <a16:creationId xmlns:a16="http://schemas.microsoft.com/office/drawing/2014/main" id="{70E88BE1-5526-DA20-D6C9-AAF23A89B2F1}"/>
              </a:ext>
            </a:extLst>
          </p:cNvPr>
          <p:cNvSpPr txBox="1"/>
          <p:nvPr/>
        </p:nvSpPr>
        <p:spPr>
          <a:xfrm>
            <a:off x="6539940" y="5804655"/>
            <a:ext cx="712054" cy="307777"/>
          </a:xfrm>
          <a:prstGeom prst="rect">
            <a:avLst/>
          </a:prstGeom>
          <a:solidFill>
            <a:schemeClr val="bg1"/>
          </a:solidFill>
          <a:ln>
            <a:solidFill>
              <a:schemeClr val="tx1"/>
            </a:solidFill>
          </a:ln>
        </p:spPr>
        <p:txBody>
          <a:bodyPr wrap="none" rtlCol="0">
            <a:spAutoFit/>
          </a:bodyPr>
          <a:lstStyle/>
          <a:p>
            <a:r>
              <a:rPr kumimoji="1" lang="en-US" altLang="ja-JP" sz="1400" b="1" dirty="0">
                <a:effectLst>
                  <a:outerShdw blurRad="38100" dist="38100" dir="2700000" algn="tl">
                    <a:srgbClr val="000000">
                      <a:alpha val="43137"/>
                    </a:srgbClr>
                  </a:outerShdw>
                </a:effectLst>
                <a:cs typeface="Times New Roman" panose="02020603050405020304" pitchFamily="18" charset="0"/>
              </a:rPr>
              <a:t>phase</a:t>
            </a:r>
            <a:endParaRPr kumimoji="1" lang="ja-JP" altLang="en-US" sz="1400" b="1" dirty="0">
              <a:effectLst>
                <a:outerShdw blurRad="38100" dist="38100" dir="2700000" algn="tl">
                  <a:srgbClr val="000000">
                    <a:alpha val="43137"/>
                  </a:srgbClr>
                </a:outerShdw>
              </a:effectLst>
              <a:cs typeface="Times New Roman" panose="02020603050405020304" pitchFamily="18" charset="0"/>
            </a:endParaRPr>
          </a:p>
        </p:txBody>
      </p:sp>
      <p:sp>
        <p:nvSpPr>
          <p:cNvPr id="122" name="テキスト ボックス 121">
            <a:extLst>
              <a:ext uri="{FF2B5EF4-FFF2-40B4-BE49-F238E27FC236}">
                <a16:creationId xmlns:a16="http://schemas.microsoft.com/office/drawing/2014/main" id="{02F99B2D-D8F4-1A5C-6231-4AF7BCC300B3}"/>
              </a:ext>
            </a:extLst>
          </p:cNvPr>
          <p:cNvSpPr txBox="1"/>
          <p:nvPr/>
        </p:nvSpPr>
        <p:spPr>
          <a:xfrm>
            <a:off x="954411" y="6424243"/>
            <a:ext cx="6995272" cy="400110"/>
          </a:xfrm>
          <a:prstGeom prst="rect">
            <a:avLst/>
          </a:prstGeom>
          <a:noFill/>
        </p:spPr>
        <p:txBody>
          <a:bodyPr wrap="square" rtlCol="0">
            <a:spAutoFit/>
          </a:bodyPr>
          <a:lstStyle/>
          <a:p>
            <a:pPr algn="l"/>
            <a:r>
              <a:rPr lang="en-US" altLang="ja-JP" sz="1000" b="0" i="0" u="none" strike="noStrike" baseline="0" dirty="0"/>
              <a:t>[1] K. Futatsukawa, et al., J. </a:t>
            </a:r>
            <a:r>
              <a:rPr lang="en-US" altLang="ja-JP" sz="1000" b="0" i="0" u="none" strike="noStrike" baseline="0" dirty="0" err="1"/>
              <a:t>Instrum</a:t>
            </a:r>
            <a:r>
              <a:rPr lang="en-US" altLang="ja-JP" sz="1000" b="0" i="0" u="none" strike="noStrike" baseline="0" dirty="0"/>
              <a:t>., 17 (11) (2022), p. T11002</a:t>
            </a:r>
          </a:p>
          <a:p>
            <a:pPr algn="l"/>
            <a:r>
              <a:rPr kumimoji="1" lang="en-US" altLang="ja-JP" sz="1000" dirty="0"/>
              <a:t>[2] S. Li</a:t>
            </a:r>
            <a:r>
              <a:rPr lang="en-US" altLang="ja-JP" sz="1000" dirty="0"/>
              <a:t>, et al., </a:t>
            </a:r>
            <a:r>
              <a:rPr lang="en-US" altLang="ja-JP" sz="1000" dirty="0" err="1"/>
              <a:t>Nucl</a:t>
            </a:r>
            <a:r>
              <a:rPr lang="en-US" altLang="ja-JP" sz="1000" dirty="0"/>
              <a:t>. </a:t>
            </a:r>
            <a:r>
              <a:rPr lang="en-US" altLang="ja-JP" sz="1000" dirty="0" err="1"/>
              <a:t>Instrum</a:t>
            </a:r>
            <a:r>
              <a:rPr lang="en-US" altLang="ja-JP" sz="1000" dirty="0"/>
              <a:t>. Meth. A 945 (2019) 162612</a:t>
            </a:r>
            <a:endParaRPr kumimoji="1" lang="ja-JP" altLang="en-US" sz="1000" dirty="0"/>
          </a:p>
        </p:txBody>
      </p:sp>
      <p:pic>
        <p:nvPicPr>
          <p:cNvPr id="130" name="図 129">
            <a:extLst>
              <a:ext uri="{FF2B5EF4-FFF2-40B4-BE49-F238E27FC236}">
                <a16:creationId xmlns:a16="http://schemas.microsoft.com/office/drawing/2014/main" id="{6352C2D7-01E1-4637-DA75-418E91467938}"/>
              </a:ext>
            </a:extLst>
          </p:cNvPr>
          <p:cNvPicPr>
            <a:picLocks noChangeAspect="1"/>
          </p:cNvPicPr>
          <p:nvPr/>
        </p:nvPicPr>
        <p:blipFill>
          <a:blip r:embed="rId9"/>
          <a:stretch>
            <a:fillRect/>
          </a:stretch>
        </p:blipFill>
        <p:spPr>
          <a:xfrm>
            <a:off x="8239467" y="1217060"/>
            <a:ext cx="3546000" cy="5332265"/>
          </a:xfrm>
          <a:prstGeom prst="rect">
            <a:avLst/>
          </a:prstGeom>
          <a:solidFill>
            <a:schemeClr val="bg1"/>
          </a:solidFill>
        </p:spPr>
      </p:pic>
    </p:spTree>
    <p:extLst>
      <p:ext uri="{BB962C8B-B14F-4D97-AF65-F5344CB8AC3E}">
        <p14:creationId xmlns:p14="http://schemas.microsoft.com/office/powerpoint/2010/main" val="413254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xit" presetSubtype="0" fill="hold" nodeType="withEffect">
                                  <p:stCondLst>
                                    <p:cond delay="0"/>
                                  </p:stCondLst>
                                  <p:childTnLst>
                                    <p:animEffect transition="out" filter="fade">
                                      <p:cBhvr>
                                        <p:cTn id="9" dur="500"/>
                                        <p:tgtEl>
                                          <p:spTgt spid="130"/>
                                        </p:tgtEl>
                                      </p:cBhvr>
                                    </p:animEffect>
                                    <p:set>
                                      <p:cBhvr>
                                        <p:cTn id="10"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78CCA94-02FD-E24F-61D7-91BC5316A11E}"/>
              </a:ext>
            </a:extLst>
          </p:cNvPr>
          <p:cNvSpPr>
            <a:spLocks noChangeArrowheads="1"/>
          </p:cNvSpPr>
          <p:nvPr/>
        </p:nvSpPr>
        <p:spPr bwMode="auto">
          <a:xfrm>
            <a:off x="846000" y="795460"/>
            <a:ext cx="10512000" cy="72000"/>
          </a:xfrm>
          <a:prstGeom prst="rect">
            <a:avLst/>
          </a:prstGeom>
          <a:gradFill rotWithShape="1">
            <a:gsLst>
              <a:gs pos="35000">
                <a:srgbClr val="0000FF"/>
              </a:gs>
              <a:gs pos="0">
                <a:srgbClr val="0000FF"/>
              </a:gs>
              <a:gs pos="100000">
                <a:schemeClr val="bg1"/>
              </a:gs>
            </a:gsLst>
            <a:lin ang="0" scaled="1"/>
          </a:gradFill>
          <a:ln>
            <a:noFill/>
          </a:ln>
          <a:effectLst/>
        </p:spPr>
        <p:txBody>
          <a:bodyPr wrap="none" anchor="ctr"/>
          <a:lstStyle/>
          <a:p>
            <a:endParaRPr lang="ja-JP" altLang="en-US" sz="1463" dirty="0"/>
          </a:p>
        </p:txBody>
      </p:sp>
      <p:sp>
        <p:nvSpPr>
          <p:cNvPr id="5" name="タイトル 1">
            <a:extLst>
              <a:ext uri="{FF2B5EF4-FFF2-40B4-BE49-F238E27FC236}">
                <a16:creationId xmlns:a16="http://schemas.microsoft.com/office/drawing/2014/main" id="{60BD394D-B53D-7A7E-E6E2-44A36BD46CCE}"/>
              </a:ext>
            </a:extLst>
          </p:cNvPr>
          <p:cNvSpPr txBox="1">
            <a:spLocks/>
          </p:cNvSpPr>
          <p:nvPr/>
        </p:nvSpPr>
        <p:spPr>
          <a:xfrm>
            <a:off x="838200" y="58310"/>
            <a:ext cx="10515600" cy="8228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2000" b="1" dirty="0">
                <a:effectLst>
                  <a:outerShdw blurRad="38100" dist="38100" dir="2700000" algn="tl">
                    <a:srgbClr val="C0C0C0"/>
                  </a:outerShdw>
                </a:effectLst>
                <a:latin typeface="+mn-lt"/>
                <a:ea typeface="ＭＳ Ｐゴシック" panose="020B0600070205080204" pitchFamily="50" charset="-128"/>
                <a:cs typeface="Times New Roman" panose="02020603050405020304" pitchFamily="18" charset="0"/>
              </a:rPr>
              <a:t>Beam loading compensation 1:</a:t>
            </a:r>
            <a:r>
              <a:rPr lang="en-US" altLang="ja-JP" sz="3200" b="1" dirty="0">
                <a:effectLst>
                  <a:outerShdw blurRad="38100" dist="38100" dir="2700000" algn="tl">
                    <a:srgbClr val="C0C0C0"/>
                  </a:outerShdw>
                </a:effectLst>
                <a:latin typeface="+mn-lt"/>
                <a:ea typeface="ＭＳ Ｐゴシック" panose="020B0600070205080204" pitchFamily="50" charset="-128"/>
                <a:cs typeface="Times New Roman" panose="02020603050405020304" pitchFamily="18" charset="0"/>
              </a:rPr>
              <a:t> accumulation of errors</a:t>
            </a:r>
            <a:endParaRPr lang="ja-JP" altLang="en-US" sz="3200" b="1" dirty="0">
              <a:effectLst>
                <a:outerShdw blurRad="38100" dist="38100" dir="2700000" algn="tl">
                  <a:srgbClr val="000000">
                    <a:alpha val="43137"/>
                  </a:srgbClr>
                </a:outerShdw>
              </a:effectLst>
              <a:latin typeface="+mn-lt"/>
              <a:ea typeface="ＭＳ Ｐゴシック" panose="020B0600070205080204" pitchFamily="50" charset="-128"/>
              <a:cs typeface="Times New Roman" panose="02020603050405020304" pitchFamily="18" charset="0"/>
            </a:endParaRPr>
          </a:p>
        </p:txBody>
      </p:sp>
      <p:sp>
        <p:nvSpPr>
          <p:cNvPr id="6" name="スライド番号プレースホルダー 6">
            <a:extLst>
              <a:ext uri="{FF2B5EF4-FFF2-40B4-BE49-F238E27FC236}">
                <a16:creationId xmlns:a16="http://schemas.microsoft.com/office/drawing/2014/main" id="{9439A219-FCB4-3CED-58AD-F783F292AE81}"/>
              </a:ext>
            </a:extLst>
          </p:cNvPr>
          <p:cNvSpPr>
            <a:spLocks noGrp="1"/>
          </p:cNvSpPr>
          <p:nvPr>
            <p:ph type="sldNum" sz="quarter" idx="12"/>
          </p:nvPr>
        </p:nvSpPr>
        <p:spPr>
          <a:xfrm>
            <a:off x="11794270" y="6453427"/>
            <a:ext cx="360000" cy="360000"/>
          </a:xfrm>
        </p:spPr>
        <p:txBody>
          <a:bodyPr/>
          <a:lstStyle/>
          <a:p>
            <a:fld id="{B35871A6-6C48-42D3-8929-C24B522CCE4D}" type="slidenum">
              <a:rPr kumimoji="1" lang="ja-JP" altLang="en-US" smtClean="0"/>
              <a:t>9</a:t>
            </a:fld>
            <a:endParaRPr kumimoji="1" lang="ja-JP" altLang="en-US" dirty="0"/>
          </a:p>
        </p:txBody>
      </p:sp>
      <p:pic>
        <p:nvPicPr>
          <p:cNvPr id="7" name="Picture 2">
            <a:extLst>
              <a:ext uri="{FF2B5EF4-FFF2-40B4-BE49-F238E27FC236}">
                <a16:creationId xmlns:a16="http://schemas.microsoft.com/office/drawing/2014/main" id="{AAA007AC-0228-DA64-2953-2639AABE3A38}"/>
              </a:ext>
            </a:extLst>
          </p:cNvPr>
          <p:cNvPicPr>
            <a:picLocks noChangeAspect="1" noChangeArrowheads="1"/>
          </p:cNvPicPr>
          <p:nvPr/>
        </p:nvPicPr>
        <p:blipFill>
          <a:blip r:embed="rId3" cstate="print"/>
          <a:srcRect/>
          <a:stretch>
            <a:fillRect/>
          </a:stretch>
        </p:blipFill>
        <p:spPr bwMode="auto">
          <a:xfrm>
            <a:off x="10591446" y="56664"/>
            <a:ext cx="1486245" cy="576064"/>
          </a:xfrm>
          <a:prstGeom prst="rect">
            <a:avLst/>
          </a:prstGeom>
          <a:noFill/>
          <a:ln w="9525">
            <a:noFill/>
            <a:miter lim="800000"/>
            <a:headEnd/>
            <a:tailEnd/>
          </a:ln>
        </p:spPr>
      </p:pic>
      <p:pic>
        <p:nvPicPr>
          <p:cNvPr id="8" name="Picture 2">
            <a:extLst>
              <a:ext uri="{FF2B5EF4-FFF2-40B4-BE49-F238E27FC236}">
                <a16:creationId xmlns:a16="http://schemas.microsoft.com/office/drawing/2014/main" id="{E58F8EFC-5263-0613-B9D7-82D9C2B87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9" y="56664"/>
            <a:ext cx="840102" cy="720000"/>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6">
            <a:extLst>
              <a:ext uri="{FF2B5EF4-FFF2-40B4-BE49-F238E27FC236}">
                <a16:creationId xmlns:a16="http://schemas.microsoft.com/office/drawing/2014/main" id="{704B9FCC-B9BA-4642-49BF-13BE5A953E0B}"/>
              </a:ext>
            </a:extLst>
          </p:cNvPr>
          <p:cNvSpPr txBox="1">
            <a:spLocks/>
          </p:cNvSpPr>
          <p:nvPr/>
        </p:nvSpPr>
        <p:spPr>
          <a:xfrm>
            <a:off x="11794270" y="6453427"/>
            <a:ext cx="360000" cy="36000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35871A6-6C48-42D3-8929-C24B522CCE4D}" type="slidenum">
              <a:rPr lang="ja-JP" altLang="en-US" smtClean="0"/>
              <a:pPr/>
              <a:t>9</a:t>
            </a:fld>
            <a:endParaRPr lang="ja-JP" altLang="en-US" dirty="0"/>
          </a:p>
        </p:txBody>
      </p:sp>
      <p:pic>
        <p:nvPicPr>
          <p:cNvPr id="10" name="図 9" descr="グラフィカル ユーザー インターフェイス, テキスト&#10;&#10;自動的に生成された説明">
            <a:extLst>
              <a:ext uri="{FF2B5EF4-FFF2-40B4-BE49-F238E27FC236}">
                <a16:creationId xmlns:a16="http://schemas.microsoft.com/office/drawing/2014/main" id="{2C21A5BC-23DC-5E78-5098-9B28807634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3021" y="4011619"/>
            <a:ext cx="4536165" cy="2383297"/>
          </a:xfrm>
          <a:prstGeom prst="rect">
            <a:avLst/>
          </a:prstGeom>
        </p:spPr>
      </p:pic>
      <p:pic>
        <p:nvPicPr>
          <p:cNvPr id="11" name="図 10" descr="グラフィカル ユーザー インターフェイス, テキスト&#10;&#10;自動的に生成された説明">
            <a:extLst>
              <a:ext uri="{FF2B5EF4-FFF2-40B4-BE49-F238E27FC236}">
                <a16:creationId xmlns:a16="http://schemas.microsoft.com/office/drawing/2014/main" id="{C559C380-EE55-4D9A-F2C8-80993F35E7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3021" y="1567133"/>
            <a:ext cx="4533970" cy="2385492"/>
          </a:xfrm>
          <a:prstGeom prst="rect">
            <a:avLst/>
          </a:prstGeom>
        </p:spPr>
      </p:pic>
      <p:sp>
        <p:nvSpPr>
          <p:cNvPr id="12" name="テキスト ボックス 11">
            <a:extLst>
              <a:ext uri="{FF2B5EF4-FFF2-40B4-BE49-F238E27FC236}">
                <a16:creationId xmlns:a16="http://schemas.microsoft.com/office/drawing/2014/main" id="{D23B5689-7A68-2501-2D27-6FA4879359A7}"/>
              </a:ext>
            </a:extLst>
          </p:cNvPr>
          <p:cNvSpPr txBox="1"/>
          <p:nvPr/>
        </p:nvSpPr>
        <p:spPr>
          <a:xfrm>
            <a:off x="7147600" y="1645443"/>
            <a:ext cx="1277914" cy="307777"/>
          </a:xfrm>
          <a:prstGeom prst="rect">
            <a:avLst/>
          </a:prstGeom>
          <a:solidFill>
            <a:schemeClr val="bg1"/>
          </a:solidFill>
          <a:ln>
            <a:solidFill>
              <a:schemeClr val="tx1"/>
            </a:solidFill>
          </a:ln>
        </p:spPr>
        <p:txBody>
          <a:bodyPr wrap="none" rtlCol="0">
            <a:spAutoFit/>
          </a:bodyPr>
          <a:lstStyle/>
          <a:p>
            <a:r>
              <a:rPr kumimoji="1" lang="en-US" altLang="ja-JP" sz="1400" b="1" dirty="0">
                <a:effectLst>
                  <a:outerShdw blurRad="38100" dist="38100" dir="2700000" algn="tl">
                    <a:srgbClr val="000000">
                      <a:alpha val="43137"/>
                    </a:srgbClr>
                  </a:outerShdw>
                </a:effectLst>
                <a:cs typeface="Times New Roman" panose="02020603050405020304" pitchFamily="18" charset="0"/>
              </a:rPr>
              <a:t>FF_BEAM</a:t>
            </a:r>
            <a:r>
              <a:rPr kumimoji="1" lang="ja-JP" altLang="en-US" sz="1400" b="1" dirty="0">
                <a:effectLst>
                  <a:outerShdw blurRad="38100" dist="38100" dir="2700000" algn="tl">
                    <a:srgbClr val="000000">
                      <a:alpha val="43137"/>
                    </a:srgbClr>
                  </a:outerShdw>
                </a:effectLst>
                <a:cs typeface="Times New Roman" panose="02020603050405020304" pitchFamily="18" charset="0"/>
              </a:rPr>
              <a:t>：</a:t>
            </a:r>
            <a:r>
              <a:rPr lang="en-US" altLang="ja-JP" sz="1400" b="1" dirty="0">
                <a:effectLst>
                  <a:outerShdw blurRad="38100" dist="38100" dir="2700000" algn="tl">
                    <a:srgbClr val="000000">
                      <a:alpha val="43137"/>
                    </a:srgbClr>
                  </a:outerShdw>
                </a:effectLst>
                <a:cs typeface="Times New Roman" panose="02020603050405020304" pitchFamily="18" charset="0"/>
              </a:rPr>
              <a:t>I</a:t>
            </a:r>
            <a:endParaRPr kumimoji="1" lang="ja-JP" altLang="en-US" sz="1400" b="1" dirty="0">
              <a:effectLst>
                <a:outerShdw blurRad="38100" dist="38100" dir="2700000" algn="tl">
                  <a:srgbClr val="000000">
                    <a:alpha val="43137"/>
                  </a:srgbClr>
                </a:outerShdw>
              </a:effectLst>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D5476381-7628-AF56-F10D-47B2502D7B5C}"/>
              </a:ext>
            </a:extLst>
          </p:cNvPr>
          <p:cNvSpPr txBox="1"/>
          <p:nvPr/>
        </p:nvSpPr>
        <p:spPr>
          <a:xfrm>
            <a:off x="7147694" y="4089928"/>
            <a:ext cx="1358064" cy="307777"/>
          </a:xfrm>
          <a:prstGeom prst="rect">
            <a:avLst/>
          </a:prstGeom>
          <a:solidFill>
            <a:schemeClr val="bg1"/>
          </a:solidFill>
          <a:ln>
            <a:solidFill>
              <a:schemeClr val="tx1"/>
            </a:solidFill>
          </a:ln>
        </p:spPr>
        <p:txBody>
          <a:bodyPr wrap="none" rtlCol="0">
            <a:spAutoFit/>
          </a:bodyPr>
          <a:lstStyle/>
          <a:p>
            <a:r>
              <a:rPr kumimoji="1" lang="en-US" altLang="ja-JP" sz="1400" b="1" dirty="0">
                <a:effectLst>
                  <a:outerShdw blurRad="38100" dist="38100" dir="2700000" algn="tl">
                    <a:srgbClr val="000000">
                      <a:alpha val="43137"/>
                    </a:srgbClr>
                  </a:outerShdw>
                </a:effectLst>
                <a:cs typeface="Times New Roman" panose="02020603050405020304" pitchFamily="18" charset="0"/>
              </a:rPr>
              <a:t>FF_BEAM</a:t>
            </a:r>
            <a:r>
              <a:rPr kumimoji="1" lang="ja-JP" altLang="en-US" sz="1400" b="1" dirty="0">
                <a:effectLst>
                  <a:outerShdw blurRad="38100" dist="38100" dir="2700000" algn="tl">
                    <a:srgbClr val="000000">
                      <a:alpha val="43137"/>
                    </a:srgbClr>
                  </a:outerShdw>
                </a:effectLst>
                <a:cs typeface="Times New Roman" panose="02020603050405020304" pitchFamily="18" charset="0"/>
              </a:rPr>
              <a:t>：</a:t>
            </a:r>
            <a:r>
              <a:rPr lang="en-US" altLang="ja-JP" sz="1400" b="1" dirty="0">
                <a:effectLst>
                  <a:outerShdw blurRad="38100" dist="38100" dir="2700000" algn="tl">
                    <a:srgbClr val="000000">
                      <a:alpha val="43137"/>
                    </a:srgbClr>
                  </a:outerShdw>
                </a:effectLst>
                <a:cs typeface="Times New Roman" panose="02020603050405020304" pitchFamily="18" charset="0"/>
              </a:rPr>
              <a:t>Q</a:t>
            </a:r>
            <a:endParaRPr kumimoji="1" lang="ja-JP" altLang="en-US" sz="1400" b="1" dirty="0">
              <a:effectLst>
                <a:outerShdw blurRad="38100" dist="38100" dir="2700000" algn="tl">
                  <a:srgbClr val="000000">
                    <a:alpha val="43137"/>
                  </a:srgbClr>
                </a:outerShdw>
              </a:effectLst>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62DE1ECD-6AF0-B8A2-B91E-7A429BFD980B}"/>
              </a:ext>
            </a:extLst>
          </p:cNvPr>
          <p:cNvSpPr txBox="1"/>
          <p:nvPr/>
        </p:nvSpPr>
        <p:spPr>
          <a:xfrm>
            <a:off x="838200" y="5468645"/>
            <a:ext cx="4927333" cy="954107"/>
          </a:xfrm>
          <a:prstGeom prst="rect">
            <a:avLst/>
          </a:prstGeom>
          <a:noFill/>
        </p:spPr>
        <p:txBody>
          <a:bodyPr wrap="square" rtlCol="0">
            <a:spAutoFit/>
          </a:bodyPr>
          <a:lstStyle/>
          <a:p>
            <a:r>
              <a:rPr lang="en-US" altLang="ja-JP" sz="1400" b="1" dirty="0">
                <a:solidFill>
                  <a:srgbClr val="FF0000"/>
                </a:solidFill>
                <a:latin typeface="+mn-ea"/>
                <a:cs typeface="Times New Roman" panose="02020603050405020304" pitchFamily="18" charset="0"/>
              </a:rPr>
              <a:t>There is no accumulation of errors in the FF_BEAM parameters after 3000 iterations.</a:t>
            </a:r>
          </a:p>
          <a:p>
            <a:pPr marL="285750" indent="-285750">
              <a:buFont typeface="游ゴシック" panose="020B0400000000000000" pitchFamily="50" charset="-128"/>
              <a:buChar char="→"/>
            </a:pPr>
            <a:r>
              <a:rPr lang="en-US" altLang="ja-JP" sz="1400" dirty="0">
                <a:latin typeface="+mn-ea"/>
                <a:cs typeface="Times New Roman" panose="02020603050405020304" pitchFamily="18" charset="0"/>
              </a:rPr>
              <a:t>expecting no divergence even after infinite iterations</a:t>
            </a:r>
          </a:p>
          <a:p>
            <a:pPr marL="285750" indent="-285750">
              <a:buFont typeface="游ゴシック" panose="020B0400000000000000" pitchFamily="50" charset="-128"/>
              <a:buChar char="→"/>
            </a:pPr>
            <a:r>
              <a:rPr lang="en-US" altLang="ja-JP" sz="1400" u="sng" dirty="0">
                <a:latin typeface="+mn-ea"/>
                <a:cs typeface="Times New Roman" panose="02020603050405020304" pitchFamily="18" charset="0"/>
              </a:rPr>
              <a:t>no limit on number of iterations</a:t>
            </a:r>
          </a:p>
        </p:txBody>
      </p:sp>
      <p:pic>
        <p:nvPicPr>
          <p:cNvPr id="15" name="図 14" descr="挿絵 が含まれている画像&#10;&#10;自動的に生成された説明">
            <a:extLst>
              <a:ext uri="{FF2B5EF4-FFF2-40B4-BE49-F238E27FC236}">
                <a16:creationId xmlns:a16="http://schemas.microsoft.com/office/drawing/2014/main" id="{15DC35A4-7351-C4CD-F97F-75F0DA0B889C}"/>
              </a:ext>
            </a:extLst>
          </p:cNvPr>
          <p:cNvPicPr>
            <a:picLocks noChangeAspect="1"/>
          </p:cNvPicPr>
          <p:nvPr/>
        </p:nvPicPr>
        <p:blipFill rotWithShape="1">
          <a:blip r:embed="rId7">
            <a:extLst>
              <a:ext uri="{28A0092B-C50C-407E-A947-70E740481C1C}">
                <a14:useLocalDpi xmlns:a14="http://schemas.microsoft.com/office/drawing/2010/main" val="0"/>
              </a:ext>
            </a:extLst>
          </a:blip>
          <a:srcRect t="51980" r="50000"/>
          <a:stretch/>
        </p:blipFill>
        <p:spPr>
          <a:xfrm>
            <a:off x="1076580" y="1567133"/>
            <a:ext cx="4532400" cy="2814765"/>
          </a:xfrm>
          <a:prstGeom prst="rect">
            <a:avLst/>
          </a:prstGeom>
        </p:spPr>
      </p:pic>
      <p:sp>
        <p:nvSpPr>
          <p:cNvPr id="16" name="テキスト ボックス 15">
            <a:extLst>
              <a:ext uri="{FF2B5EF4-FFF2-40B4-BE49-F238E27FC236}">
                <a16:creationId xmlns:a16="http://schemas.microsoft.com/office/drawing/2014/main" id="{9E8F2AA4-0C00-656D-2431-BA5B8783107A}"/>
              </a:ext>
            </a:extLst>
          </p:cNvPr>
          <p:cNvSpPr txBox="1"/>
          <p:nvPr/>
        </p:nvSpPr>
        <p:spPr>
          <a:xfrm>
            <a:off x="2936203" y="1789683"/>
            <a:ext cx="2305888" cy="46166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kumimoji="1" lang="en-US" altLang="ja-JP" sz="1200" b="1" dirty="0">
                <a:latin typeface="Times New Roman" panose="02020603050405020304" pitchFamily="18" charset="0"/>
                <a:ea typeface="ＭＳ Ｐゴシック" panose="020B0600070205080204" pitchFamily="50" charset="-128"/>
                <a:cs typeface="Times New Roman" panose="02020603050405020304" pitchFamily="18" charset="0"/>
              </a:rPr>
              <a:t>Black</a:t>
            </a:r>
            <a:r>
              <a:rPr kumimoji="1" lang="ja-JP" altLang="en-US" sz="1200" b="1" dirty="0">
                <a:latin typeface="Times New Roman" panose="02020603050405020304" pitchFamily="18" charset="0"/>
                <a:ea typeface="ＭＳ Ｐゴシック" panose="020B0600070205080204" pitchFamily="50" charset="-128"/>
                <a:cs typeface="Times New Roman" panose="02020603050405020304" pitchFamily="18" charset="0"/>
              </a:rPr>
              <a:t>：</a:t>
            </a:r>
            <a:r>
              <a:rPr kumimoji="1" lang="en-US" altLang="ja-JP" sz="1200" b="1" dirty="0">
                <a:latin typeface="Times New Roman" panose="02020603050405020304" pitchFamily="18" charset="0"/>
                <a:ea typeface="ＭＳ Ｐゴシック" panose="020B0600070205080204" pitchFamily="50" charset="-128"/>
                <a:cs typeface="Times New Roman" panose="02020603050405020304" pitchFamily="18" charset="0"/>
              </a:rPr>
              <a:t>number of iterations = 10</a:t>
            </a:r>
          </a:p>
          <a:p>
            <a:r>
              <a:rPr kumimoji="1" lang="en-US" altLang="ja-JP" sz="1200" b="1" dirty="0">
                <a:solidFill>
                  <a:srgbClr val="FF2525"/>
                </a:solidFill>
                <a:latin typeface="Times New Roman" panose="02020603050405020304" pitchFamily="18" charset="0"/>
                <a:ea typeface="ＭＳ Ｐゴシック" panose="020B0600070205080204" pitchFamily="50" charset="-128"/>
                <a:cs typeface="Times New Roman" panose="02020603050405020304" pitchFamily="18" charset="0"/>
              </a:rPr>
              <a:t>Red</a:t>
            </a:r>
            <a:r>
              <a:rPr kumimoji="1" lang="ja-JP" altLang="en-US" sz="1200" b="1" dirty="0">
                <a:solidFill>
                  <a:srgbClr val="FF2525"/>
                </a:solidFill>
                <a:latin typeface="Times New Roman" panose="02020603050405020304" pitchFamily="18" charset="0"/>
                <a:ea typeface="ＭＳ Ｐゴシック" panose="020B0600070205080204" pitchFamily="50" charset="-128"/>
                <a:cs typeface="Times New Roman" panose="02020603050405020304" pitchFamily="18" charset="0"/>
              </a:rPr>
              <a:t>：</a:t>
            </a:r>
            <a:r>
              <a:rPr kumimoji="1" lang="en-US" altLang="ja-JP" sz="1200" b="1" dirty="0">
                <a:solidFill>
                  <a:srgbClr val="FF2525"/>
                </a:solidFill>
                <a:latin typeface="Times New Roman" panose="02020603050405020304" pitchFamily="18" charset="0"/>
                <a:ea typeface="ＭＳ Ｐゴシック" panose="020B0600070205080204" pitchFamily="50" charset="-128"/>
                <a:cs typeface="Times New Roman" panose="02020603050405020304" pitchFamily="18" charset="0"/>
              </a:rPr>
              <a:t>number of iterations = 500</a:t>
            </a:r>
          </a:p>
        </p:txBody>
      </p:sp>
      <p:sp>
        <p:nvSpPr>
          <p:cNvPr id="17" name="テキスト ボックス 16">
            <a:extLst>
              <a:ext uri="{FF2B5EF4-FFF2-40B4-BE49-F238E27FC236}">
                <a16:creationId xmlns:a16="http://schemas.microsoft.com/office/drawing/2014/main" id="{D0518102-B601-16E5-8F0F-FCA920E011B5}"/>
              </a:ext>
            </a:extLst>
          </p:cNvPr>
          <p:cNvSpPr txBox="1"/>
          <p:nvPr/>
        </p:nvSpPr>
        <p:spPr>
          <a:xfrm>
            <a:off x="803940" y="4299094"/>
            <a:ext cx="5077678" cy="1169551"/>
          </a:xfrm>
          <a:prstGeom prst="rect">
            <a:avLst/>
          </a:prstGeom>
          <a:noFill/>
        </p:spPr>
        <p:txBody>
          <a:bodyPr wrap="square" rtlCol="0">
            <a:spAutoFit/>
          </a:bodyPr>
          <a:lstStyle/>
          <a:p>
            <a:r>
              <a:rPr lang="en-US" altLang="ja-JP" sz="1400" dirty="0">
                <a:ea typeface="ＭＳ Ｐゴシック" panose="020B0600070205080204" pitchFamily="50" charset="-128"/>
                <a:cs typeface="Times New Roman" panose="02020603050405020304" pitchFamily="18" charset="0"/>
              </a:rPr>
              <a:t>For example) if </a:t>
            </a:r>
            <a:r>
              <a:rPr lang="ja-JP" altLang="en-US" sz="1400" dirty="0">
                <a:latin typeface="Times New Roman" panose="02020603050405020304" pitchFamily="18" charset="0"/>
                <a:ea typeface="ＭＳ Ｐゴシック" panose="020B0600070205080204" pitchFamily="50" charset="-128"/>
                <a:cs typeface="Times New Roman" panose="02020603050405020304" pitchFamily="18" charset="0"/>
              </a:rPr>
              <a:t>𝑥</a:t>
            </a:r>
            <a:r>
              <a:rPr lang="en-US" altLang="ja-JP" sz="1400" dirty="0">
                <a:latin typeface="Times New Roman" panose="02020603050405020304" pitchFamily="18" charset="0"/>
                <a:ea typeface="ＭＳ Ｐゴシック" panose="020B0600070205080204" pitchFamily="50" charset="-128"/>
                <a:cs typeface="Times New Roman" panose="02020603050405020304" pitchFamily="18" charset="0"/>
              </a:rPr>
              <a:t>′(</a:t>
            </a:r>
            <a:r>
              <a:rPr lang="ja-JP" altLang="en-US" sz="1400" dirty="0">
                <a:latin typeface="Times New Roman" panose="02020603050405020304" pitchFamily="18" charset="0"/>
                <a:ea typeface="ＭＳ Ｐゴシック" panose="020B0600070205080204" pitchFamily="50" charset="-128"/>
                <a:cs typeface="Times New Roman" panose="02020603050405020304" pitchFamily="18" charset="0"/>
              </a:rPr>
              <a:t>𝑡</a:t>
            </a:r>
            <a:r>
              <a:rPr lang="en-US" altLang="ja-JP" sz="1400" dirty="0">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dirty="0">
                <a:latin typeface="+mn-ea"/>
                <a:cs typeface="Times New Roman" panose="02020603050405020304" pitchFamily="18" charset="0"/>
              </a:rPr>
              <a:t> has noise </a:t>
            </a:r>
            <a:r>
              <a:rPr lang="ja-JP" altLang="en-US" sz="1400" dirty="0">
                <a:latin typeface="Times New Roman" panose="02020603050405020304" pitchFamily="18" charset="0"/>
                <a:ea typeface="ＭＳ Ｐゴシック" panose="020B0600070205080204" pitchFamily="50" charset="-128"/>
                <a:cs typeface="Times New Roman" panose="02020603050405020304" pitchFamily="18" charset="0"/>
              </a:rPr>
              <a:t>𝜎</a:t>
            </a:r>
            <a:r>
              <a:rPr lang="ja-JP" altLang="en-US" sz="1400" dirty="0">
                <a:ea typeface="ＭＳ Ｐゴシック" panose="020B0600070205080204" pitchFamily="50" charset="-128"/>
                <a:cs typeface="Times New Roman" panose="02020603050405020304" pitchFamily="18" charset="0"/>
              </a:rPr>
              <a:t> </a:t>
            </a:r>
            <a:r>
              <a:rPr lang="en-US" altLang="ja-JP" sz="1400" dirty="0">
                <a:ea typeface="ＭＳ Ｐゴシック" panose="020B0600070205080204" pitchFamily="50" charset="-128"/>
                <a:cs typeface="Times New Roman" panose="02020603050405020304" pitchFamily="18" charset="0"/>
              </a:rPr>
              <a:t>that cannot be removed by the LPF, </a:t>
            </a:r>
            <a:r>
              <a:rPr lang="en-US" altLang="ja-JP" sz="1400" dirty="0">
                <a:latin typeface="Times New Roman" panose="02020603050405020304" pitchFamily="18" charset="0"/>
                <a:ea typeface="ＭＳ Ｐゴシック" panose="020B0600070205080204" pitchFamily="50" charset="-128"/>
                <a:cs typeface="Times New Roman" panose="02020603050405020304" pitchFamily="18" charset="0"/>
              </a:rPr>
              <a:t>√</a:t>
            </a:r>
            <a:r>
              <a:rPr lang="ja-JP" altLang="en-US" sz="1400" dirty="0">
                <a:latin typeface="Times New Roman" panose="02020603050405020304" pitchFamily="18" charset="0"/>
                <a:ea typeface="ＭＳ Ｐゴシック" panose="020B0600070205080204" pitchFamily="50" charset="-128"/>
                <a:cs typeface="Times New Roman" panose="02020603050405020304" pitchFamily="18" charset="0"/>
              </a:rPr>
              <a:t>𝑛 𝜎</a:t>
            </a:r>
            <a:r>
              <a:rPr lang="ja-JP" altLang="en-US" sz="1400" dirty="0">
                <a:ea typeface="ＭＳ Ｐゴシック" panose="020B0600070205080204" pitchFamily="50" charset="-128"/>
                <a:cs typeface="Times New Roman" panose="02020603050405020304" pitchFamily="18" charset="0"/>
              </a:rPr>
              <a:t> </a:t>
            </a:r>
            <a:r>
              <a:rPr lang="en-US" altLang="ja-JP" sz="1400" dirty="0">
                <a:ea typeface="ＭＳ Ｐゴシック" panose="020B0600070205080204" pitchFamily="50" charset="-128"/>
                <a:cs typeface="Times New Roman" panose="02020603050405020304" pitchFamily="18" charset="0"/>
              </a:rPr>
              <a:t>of noise will be accumulated in the FF_BEAM parameters in </a:t>
            </a:r>
            <a:r>
              <a:rPr lang="ja-JP" altLang="en-US" sz="1400" dirty="0">
                <a:latin typeface="Times New Roman" panose="02020603050405020304" pitchFamily="18" charset="0"/>
                <a:ea typeface="ＭＳ Ｐゴシック" panose="020B0600070205080204" pitchFamily="50" charset="-128"/>
                <a:cs typeface="Times New Roman" panose="02020603050405020304" pitchFamily="18" charset="0"/>
              </a:rPr>
              <a:t>𝑛 </a:t>
            </a:r>
            <a:r>
              <a:rPr lang="en-US" altLang="ja-JP" sz="1400" dirty="0">
                <a:ea typeface="ＭＳ Ｐゴシック" panose="020B0600070205080204" pitchFamily="50" charset="-128"/>
                <a:cs typeface="Times New Roman" panose="02020603050405020304" pitchFamily="18" charset="0"/>
              </a:rPr>
              <a:t>iterations.</a:t>
            </a:r>
          </a:p>
          <a:p>
            <a:r>
              <a:rPr lang="ja-JP" altLang="en-US" sz="1400" dirty="0">
                <a:latin typeface="+mn-ea"/>
                <a:cs typeface="Times New Roman" panose="02020603050405020304" pitchFamily="18" charset="0"/>
              </a:rPr>
              <a:t>→ </a:t>
            </a:r>
            <a:r>
              <a:rPr lang="en-US" altLang="ja-JP" sz="1400" dirty="0">
                <a:latin typeface="+mn-ea"/>
                <a:cs typeface="Times New Roman" panose="02020603050405020304" pitchFamily="18" charset="0"/>
              </a:rPr>
              <a:t>divergence after finite iterations</a:t>
            </a:r>
          </a:p>
          <a:p>
            <a:r>
              <a:rPr lang="ja-JP" altLang="en-US" sz="1400" dirty="0">
                <a:latin typeface="+mn-ea"/>
                <a:cs typeface="Times New Roman" panose="02020603050405020304" pitchFamily="18" charset="0"/>
              </a:rPr>
              <a:t>→ </a:t>
            </a:r>
            <a:r>
              <a:rPr lang="en-US" altLang="ja-JP" sz="1400" dirty="0">
                <a:latin typeface="+mn-ea"/>
                <a:cs typeface="Times New Roman" panose="02020603050405020304" pitchFamily="18" charset="0"/>
              </a:rPr>
              <a:t>need to limit the number of iterations</a:t>
            </a:r>
          </a:p>
        </p:txBody>
      </p:sp>
      <p:sp>
        <p:nvSpPr>
          <p:cNvPr id="19" name="テキスト ボックス 18">
            <a:extLst>
              <a:ext uri="{FF2B5EF4-FFF2-40B4-BE49-F238E27FC236}">
                <a16:creationId xmlns:a16="http://schemas.microsoft.com/office/drawing/2014/main" id="{FFBC6EFE-7792-346F-3C87-5FDB7D487048}"/>
              </a:ext>
            </a:extLst>
          </p:cNvPr>
          <p:cNvSpPr txBox="1"/>
          <p:nvPr/>
        </p:nvSpPr>
        <p:spPr>
          <a:xfrm>
            <a:off x="9129452" y="1683887"/>
            <a:ext cx="1736343" cy="261610"/>
          </a:xfrm>
          <a:prstGeom prst="rect">
            <a:avLst/>
          </a:prstGeom>
          <a:solidFill>
            <a:schemeClr val="bg1"/>
          </a:solidFill>
          <a:ln>
            <a:solidFill>
              <a:schemeClr val="tx1"/>
            </a:solidFill>
          </a:ln>
        </p:spPr>
        <p:txBody>
          <a:bodyPr wrap="square" rtlCol="0">
            <a:spAutoFit/>
          </a:bodyPr>
          <a:lstStyle/>
          <a:p>
            <a:pPr algn="ctr"/>
            <a:r>
              <a:rPr lang="en-US" altLang="ja-JP" sz="1100" dirty="0">
                <a:ea typeface="ＭＳ Ｐゴシック" panose="020B0600070205080204" pitchFamily="50" charset="-128"/>
                <a:cs typeface="Times New Roman" panose="02020603050405020304" pitchFamily="18" charset="0"/>
              </a:rPr>
              <a:t>effect of brick-wall filter</a:t>
            </a:r>
          </a:p>
        </p:txBody>
      </p:sp>
      <p:cxnSp>
        <p:nvCxnSpPr>
          <p:cNvPr id="20" name="直線矢印コネクタ 19">
            <a:extLst>
              <a:ext uri="{FF2B5EF4-FFF2-40B4-BE49-F238E27FC236}">
                <a16:creationId xmlns:a16="http://schemas.microsoft.com/office/drawing/2014/main" id="{5081E5DC-CD4C-0EF6-4710-A5B1B330F22D}"/>
              </a:ext>
            </a:extLst>
          </p:cNvPr>
          <p:cNvCxnSpPr>
            <a:cxnSpLocks/>
            <a:stCxn id="19" idx="2"/>
          </p:cNvCxnSpPr>
          <p:nvPr/>
        </p:nvCxnSpPr>
        <p:spPr>
          <a:xfrm>
            <a:off x="9997624" y="1945497"/>
            <a:ext cx="176304" cy="3233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AACDD723-F608-7EC2-B2BC-AF4CDD88056B}"/>
              </a:ext>
            </a:extLst>
          </p:cNvPr>
          <p:cNvCxnSpPr>
            <a:cxnSpLocks/>
            <a:stCxn id="19" idx="2"/>
          </p:cNvCxnSpPr>
          <p:nvPr/>
        </p:nvCxnSpPr>
        <p:spPr>
          <a:xfrm>
            <a:off x="9997624" y="1945497"/>
            <a:ext cx="173973" cy="13139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C5DE6225-6E4B-2969-8E43-D4EBA0F38D4A}"/>
              </a:ext>
            </a:extLst>
          </p:cNvPr>
          <p:cNvSpPr txBox="1"/>
          <p:nvPr/>
        </p:nvSpPr>
        <p:spPr>
          <a:xfrm>
            <a:off x="954411" y="6560435"/>
            <a:ext cx="6995272" cy="246221"/>
          </a:xfrm>
          <a:prstGeom prst="rect">
            <a:avLst/>
          </a:prstGeom>
          <a:noFill/>
        </p:spPr>
        <p:txBody>
          <a:bodyPr wrap="square" rtlCol="0">
            <a:spAutoFit/>
          </a:bodyPr>
          <a:lstStyle/>
          <a:p>
            <a:pPr algn="l"/>
            <a:r>
              <a:rPr lang="en-US" altLang="ja-JP" sz="1000" b="0" i="0" u="none" strike="noStrike" baseline="0" dirty="0"/>
              <a:t>[1] K. Futatsukawa, et al., J. </a:t>
            </a:r>
            <a:r>
              <a:rPr lang="en-US" altLang="ja-JP" sz="1000" b="0" i="0" u="none" strike="noStrike" baseline="0" dirty="0" err="1"/>
              <a:t>Instrum</a:t>
            </a:r>
            <a:r>
              <a:rPr lang="en-US" altLang="ja-JP" sz="1000" b="0" i="0" u="none" strike="noStrike" baseline="0" dirty="0"/>
              <a:t>., 17 (11) (2022), p. T11002</a:t>
            </a:r>
          </a:p>
        </p:txBody>
      </p:sp>
      <p:sp>
        <p:nvSpPr>
          <p:cNvPr id="67" name="テキスト ボックス 66">
            <a:extLst>
              <a:ext uri="{FF2B5EF4-FFF2-40B4-BE49-F238E27FC236}">
                <a16:creationId xmlns:a16="http://schemas.microsoft.com/office/drawing/2014/main" id="{82626CFB-CD10-79A7-F27F-D6EA990670DD}"/>
              </a:ext>
            </a:extLst>
          </p:cNvPr>
          <p:cNvSpPr txBox="1"/>
          <p:nvPr/>
        </p:nvSpPr>
        <p:spPr>
          <a:xfrm>
            <a:off x="7341424" y="1106661"/>
            <a:ext cx="3017173" cy="369332"/>
          </a:xfrm>
          <a:prstGeom prst="rect">
            <a:avLst/>
          </a:prstGeom>
          <a:solidFill>
            <a:schemeClr val="bg1"/>
          </a:solidFill>
          <a:ln>
            <a:solidFill>
              <a:schemeClr val="tx1"/>
            </a:solidFill>
          </a:ln>
        </p:spPr>
        <p:txBody>
          <a:bodyPr wrap="none" rtlCol="0">
            <a:spAutoFit/>
          </a:bodyPr>
          <a:lstStyle/>
          <a:p>
            <a:pPr algn="ctr"/>
            <a:r>
              <a:rPr kumimoji="1" lang="en-US" altLang="ja-JP" b="1" dirty="0">
                <a:effectLst>
                  <a:outerShdw blurRad="38100" dist="38100" dir="2700000" algn="tl">
                    <a:srgbClr val="000000">
                      <a:alpha val="43137"/>
                    </a:srgbClr>
                  </a:outerShdw>
                </a:effectLst>
                <a:cs typeface="Times New Roman" panose="02020603050405020304" pitchFamily="18" charset="0"/>
              </a:rPr>
              <a:t>FF_BEAM parameters [1]</a:t>
            </a:r>
            <a:endParaRPr kumimoji="1" lang="ja-JP" altLang="en-US" b="1" dirty="0">
              <a:effectLst>
                <a:outerShdw blurRad="38100" dist="38100" dir="2700000" algn="tl">
                  <a:srgbClr val="000000">
                    <a:alpha val="43137"/>
                  </a:srgbClr>
                </a:outerShdw>
              </a:effectLst>
              <a:cs typeface="Times New Roman" panose="02020603050405020304" pitchFamily="18" charset="0"/>
            </a:endParaRPr>
          </a:p>
        </p:txBody>
      </p:sp>
      <p:sp>
        <p:nvSpPr>
          <p:cNvPr id="68" name="テキスト ボックス 67">
            <a:extLst>
              <a:ext uri="{FF2B5EF4-FFF2-40B4-BE49-F238E27FC236}">
                <a16:creationId xmlns:a16="http://schemas.microsoft.com/office/drawing/2014/main" id="{05F7599E-7831-A507-2A44-5B8D8A7945EE}"/>
              </a:ext>
            </a:extLst>
          </p:cNvPr>
          <p:cNvSpPr txBox="1"/>
          <p:nvPr/>
        </p:nvSpPr>
        <p:spPr>
          <a:xfrm>
            <a:off x="1325240" y="1104075"/>
            <a:ext cx="4035079" cy="369332"/>
          </a:xfrm>
          <a:prstGeom prst="rect">
            <a:avLst/>
          </a:prstGeom>
          <a:solidFill>
            <a:schemeClr val="bg1"/>
          </a:solidFill>
          <a:ln>
            <a:solidFill>
              <a:schemeClr val="tx1"/>
            </a:solidFill>
          </a:ln>
        </p:spPr>
        <p:txBody>
          <a:bodyPr wrap="none" rtlCol="0">
            <a:spAutoFit/>
          </a:bodyPr>
          <a:lstStyle/>
          <a:p>
            <a:pPr algn="ctr"/>
            <a:r>
              <a:rPr kumimoji="1" lang="en-US" altLang="ja-JP" b="1" dirty="0">
                <a:effectLst>
                  <a:outerShdw blurRad="38100" dist="38100" dir="2700000" algn="tl">
                    <a:srgbClr val="000000">
                      <a:alpha val="43137"/>
                    </a:srgbClr>
                  </a:outerShdw>
                </a:effectLst>
                <a:cs typeface="Times New Roman" panose="02020603050405020304" pitchFamily="18" charset="0"/>
              </a:rPr>
              <a:t>Example of accumulation of errors</a:t>
            </a:r>
            <a:endParaRPr kumimoji="1" lang="ja-JP" altLang="en-US" b="1" dirty="0">
              <a:effectLst>
                <a:outerShdw blurRad="38100" dist="38100" dir="2700000" algn="tl">
                  <a:srgbClr val="000000">
                    <a:alpha val="43137"/>
                  </a:srgbClr>
                </a:outerShdw>
              </a:effectLst>
              <a:cs typeface="Times New Roman" panose="02020603050405020304" pitchFamily="18" charset="0"/>
            </a:endParaRPr>
          </a:p>
        </p:txBody>
      </p:sp>
      <p:sp>
        <p:nvSpPr>
          <p:cNvPr id="69" name="矢印: 右 68">
            <a:extLst>
              <a:ext uri="{FF2B5EF4-FFF2-40B4-BE49-F238E27FC236}">
                <a16:creationId xmlns:a16="http://schemas.microsoft.com/office/drawing/2014/main" id="{33326DF9-3924-5061-8901-668A9CA17917}"/>
              </a:ext>
            </a:extLst>
          </p:cNvPr>
          <p:cNvSpPr>
            <a:spLocks noChangeAspect="1"/>
          </p:cNvSpPr>
          <p:nvPr/>
        </p:nvSpPr>
        <p:spPr>
          <a:xfrm>
            <a:off x="5765533" y="5702540"/>
            <a:ext cx="726793" cy="36000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1597195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6055</TotalTime>
  <Words>1859</Words>
  <Application>Microsoft Office PowerPoint</Application>
  <PresentationFormat>ワイド画面</PresentationFormat>
  <Paragraphs>263</Paragraphs>
  <Slides>16</Slides>
  <Notes>16</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16</vt:i4>
      </vt:variant>
    </vt:vector>
  </HeadingPairs>
  <TitlesOfParts>
    <vt:vector size="25" baseType="lpstr">
      <vt:lpstr>ＭＳ Ｐゴシック</vt:lpstr>
      <vt:lpstr>游ゴシック</vt:lpstr>
      <vt:lpstr>游ゴシック Light</vt:lpstr>
      <vt:lpstr>Arial</vt:lpstr>
      <vt:lpstr>Cambria Math</vt:lpstr>
      <vt:lpstr>Symbol</vt:lpstr>
      <vt:lpstr>Times New Roman</vt:lpstr>
      <vt:lpstr>Wingdings</vt:lpstr>
      <vt:lpstr>Office テーマ</vt:lpstr>
      <vt:lpstr>Present Status of  J-PARC Linac LLRF System</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Thank you for your attention</vt:lpstr>
      <vt:lpstr>BACKUP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 Status of  J-PARC Linac LLRF System</dc:title>
  <dc:creator>Kenta Futatsukawa</dc:creator>
  <cp:lastModifiedBy>Kenta Futatsukawa</cp:lastModifiedBy>
  <cp:revision>109</cp:revision>
  <dcterms:created xsi:type="dcterms:W3CDTF">2023-10-17T06:35:39Z</dcterms:created>
  <dcterms:modified xsi:type="dcterms:W3CDTF">2023-10-23T07:35:24Z</dcterms:modified>
</cp:coreProperties>
</file>