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93" r:id="rId3"/>
    <p:sldId id="476" r:id="rId4"/>
    <p:sldId id="477" r:id="rId5"/>
    <p:sldId id="479" r:id="rId6"/>
    <p:sldId id="478" r:id="rId7"/>
    <p:sldId id="482" r:id="rId8"/>
    <p:sldId id="483" r:id="rId9"/>
    <p:sldId id="492" r:id="rId10"/>
    <p:sldId id="498" r:id="rId11"/>
    <p:sldId id="485" r:id="rId12"/>
    <p:sldId id="487" r:id="rId13"/>
    <p:sldId id="488" r:id="rId14"/>
    <p:sldId id="494" r:id="rId15"/>
    <p:sldId id="501" r:id="rId16"/>
    <p:sldId id="499" r:id="rId17"/>
    <p:sldId id="259" r:id="rId18"/>
    <p:sldId id="502" r:id="rId19"/>
    <p:sldId id="509" r:id="rId20"/>
  </p:sldIdLst>
  <p:sldSz cx="9144000" cy="6858000" type="overhead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9258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8516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07774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77033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462916" algn="l" defTabSz="138516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4155498" algn="l" defTabSz="138516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848081" algn="l" defTabSz="138516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5540663" algn="l" defTabSz="1385165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ECFF"/>
    <a:srgbClr val="FF9201"/>
    <a:srgbClr val="005C2A"/>
    <a:srgbClr val="99CCFF"/>
    <a:srgbClr val="5AB414"/>
    <a:srgbClr val="00CC00"/>
    <a:srgbClr val="B2B2B2"/>
    <a:srgbClr val="80BF4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98" autoAdjust="0"/>
    <p:restoredTop sz="94659" autoAdjust="0"/>
  </p:normalViewPr>
  <p:slideViewPr>
    <p:cSldViewPr>
      <p:cViewPr>
        <p:scale>
          <a:sx n="100" d="100"/>
          <a:sy n="100" d="100"/>
        </p:scale>
        <p:origin x="-2550" y="-33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13T11:42:57.142" idx="1">
    <p:pos x="5443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F9F1AE-F0DB-46E0-B360-8011951E0EC9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889E3C-6147-478D-B26A-64E5060C3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34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9258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8516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2077749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770331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462916" algn="l" defTabSz="13851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55498" algn="l" defTabSz="13851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848081" algn="l" defTabSz="13851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540663" algn="l" defTabSz="13851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5F4C57-1895-4874-B142-BAA5031B702E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66" y="2131493"/>
            <a:ext cx="7773283" cy="1468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723" y="3885030"/>
            <a:ext cx="6402564" cy="1753553"/>
          </a:xfrm>
        </p:spPr>
        <p:txBody>
          <a:bodyPr/>
          <a:lstStyle>
            <a:lvl1pPr marL="0" indent="0" algn="ctr">
              <a:buNone/>
              <a:defRPr/>
            </a:lvl1pPr>
            <a:lvl2pPr marL="692584" indent="0" algn="ctr">
              <a:buNone/>
              <a:defRPr/>
            </a:lvl2pPr>
            <a:lvl3pPr marL="1385165" indent="0" algn="ctr">
              <a:buNone/>
              <a:defRPr/>
            </a:lvl3pPr>
            <a:lvl4pPr marL="2077749" indent="0" algn="ctr">
              <a:buNone/>
              <a:defRPr/>
            </a:lvl4pPr>
            <a:lvl5pPr marL="2770331" indent="0" algn="ctr">
              <a:buNone/>
              <a:defRPr/>
            </a:lvl5pPr>
            <a:lvl6pPr marL="3462916" indent="0" algn="ctr">
              <a:buNone/>
              <a:defRPr/>
            </a:lvl6pPr>
            <a:lvl7pPr marL="4155498" indent="0" algn="ctr">
              <a:buNone/>
              <a:defRPr/>
            </a:lvl7pPr>
            <a:lvl8pPr marL="4848081" indent="0" algn="ctr">
              <a:buNone/>
              <a:defRPr/>
            </a:lvl8pPr>
            <a:lvl9pPr marL="554066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32AD-F2E2-4F66-B60D-6488C57B8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DC67-1471-4AE9-A4B4-88236924C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1866" y="274636"/>
            <a:ext cx="2056079" cy="58502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075" y="274636"/>
            <a:ext cx="5933899" cy="58502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DF37-6FFE-47FC-A078-01D0911CB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5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CD76C-7582-4E4A-8AC3-487AEDC71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163" y="4406573"/>
            <a:ext cx="7770763" cy="1363036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163" y="2907482"/>
            <a:ext cx="7770763" cy="1499086"/>
          </a:xfrm>
        </p:spPr>
        <p:txBody>
          <a:bodyPr anchor="b"/>
          <a:lstStyle>
            <a:lvl1pPr marL="0" indent="0">
              <a:buNone/>
              <a:defRPr sz="3100"/>
            </a:lvl1pPr>
            <a:lvl2pPr marL="692584" indent="0">
              <a:buNone/>
              <a:defRPr sz="2700"/>
            </a:lvl2pPr>
            <a:lvl3pPr marL="1385165" indent="0">
              <a:buNone/>
              <a:defRPr sz="2300"/>
            </a:lvl3pPr>
            <a:lvl4pPr marL="2077749" indent="0">
              <a:buNone/>
              <a:defRPr sz="2100"/>
            </a:lvl4pPr>
            <a:lvl5pPr marL="2770331" indent="0">
              <a:buNone/>
              <a:defRPr sz="2100"/>
            </a:lvl5pPr>
            <a:lvl6pPr marL="3462916" indent="0">
              <a:buNone/>
              <a:defRPr sz="2100"/>
            </a:lvl6pPr>
            <a:lvl7pPr marL="4155498" indent="0">
              <a:buNone/>
              <a:defRPr sz="2100"/>
            </a:lvl7pPr>
            <a:lvl8pPr marL="4848081" indent="0">
              <a:buNone/>
              <a:defRPr sz="2100"/>
            </a:lvl8pPr>
            <a:lvl9pPr marL="5540663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41B6-98D1-4D9A-AF97-8A4D16623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5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072" y="1599874"/>
            <a:ext cx="3993728" cy="452496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1693" y="1599874"/>
            <a:ext cx="3996249" cy="452496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0D2E-97AB-494B-ADF2-7BF554E2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075" y="1534367"/>
            <a:ext cx="4041601" cy="63994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2584" indent="0">
              <a:buNone/>
              <a:defRPr sz="3100" b="1"/>
            </a:lvl2pPr>
            <a:lvl3pPr marL="1385165" indent="0">
              <a:buNone/>
              <a:defRPr sz="2700" b="1"/>
            </a:lvl3pPr>
            <a:lvl4pPr marL="2077749" indent="0">
              <a:buNone/>
              <a:defRPr sz="2300" b="1"/>
            </a:lvl4pPr>
            <a:lvl5pPr marL="2770331" indent="0">
              <a:buNone/>
              <a:defRPr sz="2300" b="1"/>
            </a:lvl5pPr>
            <a:lvl6pPr marL="3462916" indent="0">
              <a:buNone/>
              <a:defRPr sz="2300" b="1"/>
            </a:lvl6pPr>
            <a:lvl7pPr marL="4155498" indent="0">
              <a:buNone/>
              <a:defRPr sz="2300" b="1"/>
            </a:lvl7pPr>
            <a:lvl8pPr marL="4848081" indent="0">
              <a:buNone/>
              <a:defRPr sz="2300" b="1"/>
            </a:lvl8pPr>
            <a:lvl9pPr marL="554066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075" y="2174325"/>
            <a:ext cx="4041601" cy="395304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827" y="1534367"/>
            <a:ext cx="4044121" cy="63994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2584" indent="0">
              <a:buNone/>
              <a:defRPr sz="3100" b="1"/>
            </a:lvl2pPr>
            <a:lvl3pPr marL="1385165" indent="0">
              <a:buNone/>
              <a:defRPr sz="2700" b="1"/>
            </a:lvl3pPr>
            <a:lvl4pPr marL="2077749" indent="0">
              <a:buNone/>
              <a:defRPr sz="2300" b="1"/>
            </a:lvl4pPr>
            <a:lvl5pPr marL="2770331" indent="0">
              <a:buNone/>
              <a:defRPr sz="2300" b="1"/>
            </a:lvl5pPr>
            <a:lvl6pPr marL="3462916" indent="0">
              <a:buNone/>
              <a:defRPr sz="2300" b="1"/>
            </a:lvl6pPr>
            <a:lvl7pPr marL="4155498" indent="0">
              <a:buNone/>
              <a:defRPr sz="2300" b="1"/>
            </a:lvl7pPr>
            <a:lvl8pPr marL="4848081" indent="0">
              <a:buNone/>
              <a:defRPr sz="2300" b="1"/>
            </a:lvl8pPr>
            <a:lvl9pPr marL="554066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3827" y="2174325"/>
            <a:ext cx="4044121" cy="395304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35AC4-B7A5-4418-BC17-854FA90DE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3C30E-6B37-44EA-AC6E-D09C271DE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8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237E-8988-40A0-8849-F24E22602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1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70" y="272123"/>
            <a:ext cx="3008524" cy="116399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467" y="272110"/>
            <a:ext cx="5112475" cy="5855250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070" y="1436113"/>
            <a:ext cx="3008524" cy="4691258"/>
          </a:xfrm>
        </p:spPr>
        <p:txBody>
          <a:bodyPr/>
          <a:lstStyle>
            <a:lvl1pPr marL="0" indent="0">
              <a:buNone/>
              <a:defRPr sz="2100"/>
            </a:lvl1pPr>
            <a:lvl2pPr marL="692584" indent="0">
              <a:buNone/>
              <a:defRPr sz="1700"/>
            </a:lvl2pPr>
            <a:lvl3pPr marL="1385165" indent="0">
              <a:buNone/>
              <a:defRPr sz="1600"/>
            </a:lvl3pPr>
            <a:lvl4pPr marL="2077749" indent="0">
              <a:buNone/>
              <a:defRPr sz="1400"/>
            </a:lvl4pPr>
            <a:lvl5pPr marL="2770331" indent="0">
              <a:buNone/>
              <a:defRPr sz="1400"/>
            </a:lvl5pPr>
            <a:lvl6pPr marL="3462916" indent="0">
              <a:buNone/>
              <a:defRPr sz="1400"/>
            </a:lvl6pPr>
            <a:lvl7pPr marL="4155498" indent="0">
              <a:buNone/>
              <a:defRPr sz="1400"/>
            </a:lvl7pPr>
            <a:lvl8pPr marL="4848081" indent="0">
              <a:buNone/>
              <a:defRPr sz="1400"/>
            </a:lvl8pPr>
            <a:lvl9pPr marL="554066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23AD-721F-4B5F-AF02-3773D1D0D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28" y="4799603"/>
            <a:ext cx="5487911" cy="56688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28" y="612253"/>
            <a:ext cx="5487911" cy="4114298"/>
          </a:xfrm>
        </p:spPr>
        <p:txBody>
          <a:bodyPr/>
          <a:lstStyle>
            <a:lvl1pPr marL="0" indent="0">
              <a:buNone/>
              <a:defRPr sz="4900"/>
            </a:lvl1pPr>
            <a:lvl2pPr marL="692584" indent="0">
              <a:buNone/>
              <a:defRPr sz="4300"/>
            </a:lvl2pPr>
            <a:lvl3pPr marL="1385165" indent="0">
              <a:buNone/>
              <a:defRPr sz="3700"/>
            </a:lvl3pPr>
            <a:lvl4pPr marL="2077749" indent="0">
              <a:buNone/>
              <a:defRPr sz="3100"/>
            </a:lvl4pPr>
            <a:lvl5pPr marL="2770331" indent="0">
              <a:buNone/>
              <a:defRPr sz="3100"/>
            </a:lvl5pPr>
            <a:lvl6pPr marL="3462916" indent="0">
              <a:buNone/>
              <a:defRPr sz="3100"/>
            </a:lvl6pPr>
            <a:lvl7pPr marL="4155498" indent="0">
              <a:buNone/>
              <a:defRPr sz="3100"/>
            </a:lvl7pPr>
            <a:lvl8pPr marL="4848081" indent="0">
              <a:buNone/>
              <a:defRPr sz="3100"/>
            </a:lvl8pPr>
            <a:lvl9pPr marL="5540663" indent="0">
              <a:buNone/>
              <a:defRPr sz="3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28" y="5366488"/>
            <a:ext cx="5487911" cy="806228"/>
          </a:xfrm>
        </p:spPr>
        <p:txBody>
          <a:bodyPr/>
          <a:lstStyle>
            <a:lvl1pPr marL="0" indent="0">
              <a:buNone/>
              <a:defRPr sz="2100"/>
            </a:lvl1pPr>
            <a:lvl2pPr marL="692584" indent="0">
              <a:buNone/>
              <a:defRPr sz="1700"/>
            </a:lvl2pPr>
            <a:lvl3pPr marL="1385165" indent="0">
              <a:buNone/>
              <a:defRPr sz="1600"/>
            </a:lvl3pPr>
            <a:lvl4pPr marL="2077749" indent="0">
              <a:buNone/>
              <a:defRPr sz="1400"/>
            </a:lvl4pPr>
            <a:lvl5pPr marL="2770331" indent="0">
              <a:buNone/>
              <a:defRPr sz="1400"/>
            </a:lvl5pPr>
            <a:lvl6pPr marL="3462916" indent="0">
              <a:buNone/>
              <a:defRPr sz="1400"/>
            </a:lvl6pPr>
            <a:lvl7pPr marL="4155498" indent="0">
              <a:buNone/>
              <a:defRPr sz="1400"/>
            </a:lvl7pPr>
            <a:lvl8pPr marL="4848081" indent="0">
              <a:buNone/>
              <a:defRPr sz="1400"/>
            </a:lvl8pPr>
            <a:lvl9pPr marL="554066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FD6B-A2E5-4796-AEE7-05ABCC21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078" y="274628"/>
            <a:ext cx="8231867" cy="11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3" tIns="43632" rIns="87263" bIns="43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078" y="1599874"/>
            <a:ext cx="8231867" cy="45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3" tIns="43632" rIns="87263" bIns="43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070" y="6243271"/>
            <a:ext cx="2134188" cy="47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3" tIns="43632" rIns="87263" bIns="43632" numCol="1" anchor="t" anchorCtr="0" compatLnSpc="1">
            <a:prstTxWarp prst="textNoShape">
              <a:avLst/>
            </a:prstTxWarp>
          </a:bodyPr>
          <a:lstStyle>
            <a:lvl1pPr defTabSz="872944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39" y="6243271"/>
            <a:ext cx="2895140" cy="47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3" tIns="43632" rIns="87263" bIns="43632" numCol="1" anchor="t" anchorCtr="0" compatLnSpc="1">
            <a:prstTxWarp prst="textNoShape">
              <a:avLst/>
            </a:prstTxWarp>
          </a:bodyPr>
          <a:lstStyle>
            <a:lvl1pPr algn="ctr" defTabSz="872944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KEK Student Day 2021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47" y="6243271"/>
            <a:ext cx="2134188" cy="47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3" tIns="43632" rIns="87263" bIns="43632" numCol="1" anchor="t" anchorCtr="0" compatLnSpc="1">
            <a:prstTxWarp prst="textNoShape">
              <a:avLst/>
            </a:prstTxWarp>
          </a:bodyPr>
          <a:lstStyle>
            <a:lvl1pPr algn="r" defTabSz="872944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BDA757-C9C6-41AA-8AE1-A6190B0B5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872944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2944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72944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72944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72944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692584" algn="ctr" defTabSz="87294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1385165" algn="ctr" defTabSz="87294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2077749" algn="ctr" defTabSz="87294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2770331" algn="ctr" defTabSz="87294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27052" indent="-327052" algn="l" defTabSz="872944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9418" indent="-274147" algn="l" defTabSz="872944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9377" indent="-216433" algn="l" defTabSz="872944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7050" indent="-218836" algn="l" defTabSz="872944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2318" indent="-216433" algn="l" defTabSz="872944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654901" indent="-216433" algn="l" defTabSz="87294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3347485" indent="-216433" algn="l" defTabSz="87294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4040068" indent="-216433" algn="l" defTabSz="87294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4732650" indent="-216433" algn="l" defTabSz="87294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92584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85165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77749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0331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62916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55498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48081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40663" algn="l" defTabSz="138516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5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4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3542712" y="6056813"/>
            <a:ext cx="2058599" cy="801196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24th</a:t>
            </a:r>
            <a:r>
              <a:rPr lang="ru-RU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endParaRPr lang="ru-RU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0" y="2285175"/>
            <a:ext cx="9144000" cy="2367968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515" tIns="69258" rIns="138515" bIns="69258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86" y="4746683"/>
            <a:ext cx="9141523" cy="91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63" tIns="43632" rIns="87263" bIns="43632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900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POPOV</a:t>
            </a:r>
            <a:r>
              <a:rPr lang="en-US" altLang="en-US" sz="19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Konstantin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9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ARYSHEV Alexander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9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TERUNUMA </a:t>
            </a:r>
            <a:r>
              <a:rPr lang="en-US" altLang="en-US" sz="19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Nobuhiro</a:t>
            </a:r>
            <a:endParaRPr lang="ru-RU" altLang="en-US" sz="19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6" y="2852937"/>
            <a:ext cx="9144000" cy="64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63" tIns="43632" rIns="87263" bIns="43632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“Digital LLRF feedbacks development, implementation and test at KEK LUCX facility”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" y="8"/>
            <a:ext cx="2855140" cy="14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0319" y="114845"/>
            <a:ext cx="2514427" cy="1063198"/>
          </a:xfrm>
          <a:prstGeom prst="rect">
            <a:avLst/>
          </a:prstGeom>
          <a:noFill/>
        </p:spPr>
        <p:txBody>
          <a:bodyPr wrap="square" lIns="138515" tIns="69258" rIns="138515" bIns="69258" rtlCol="0">
            <a:spAutoFit/>
          </a:bodyPr>
          <a:lstStyle/>
          <a:p>
            <a:pPr algn="ctr"/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1309" y="0"/>
            <a:ext cx="3543752" cy="1247864"/>
          </a:xfrm>
          <a:prstGeom prst="rect">
            <a:avLst/>
          </a:prstGeom>
          <a:noFill/>
        </p:spPr>
        <p:txBody>
          <a:bodyPr wrap="square" lIns="138515" tIns="69258" rIns="138515" bIns="69258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Category: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and control</a:t>
            </a: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5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4" y="1700808"/>
            <a:ext cx="9142576" cy="570756"/>
          </a:xfrm>
          <a:prstGeom prst="rect">
            <a:avLst/>
          </a:prstGeom>
          <a:noFill/>
        </p:spPr>
        <p:txBody>
          <a:bodyPr wrap="square" lIns="138515" tIns="69258" rIns="138515" bIns="69258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Level RF Workshop 2023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3154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setup </a:t>
            </a:r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(RF-Gun cavity</a:t>
            </a:r>
            <a:r>
              <a:rPr lang="en-US" alt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10</a:t>
            </a:r>
            <a:endParaRPr lang="ru-RU" altLang="en-US" sz="1400" dirty="0"/>
          </a:p>
        </p:txBody>
      </p: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>
            <a:off x="0" y="260648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-108520" y="6496023"/>
            <a:ext cx="6153719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19: Experimental setup of the feedback performance for the RF-Gun cavity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53" y="2852935"/>
            <a:ext cx="3731952" cy="34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4168" y="6235947"/>
            <a:ext cx="2699792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21: CW signals phase noise map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9" y="345240"/>
            <a:ext cx="5030435" cy="62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5240"/>
            <a:ext cx="3892222" cy="218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2534615"/>
            <a:ext cx="3923928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20: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Keysight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E5052B SSA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3154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feedback performance results (RF-Gun)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AutoShape 12"/>
          <p:cNvCxnSpPr>
            <a:cxnSpLocks noChangeShapeType="1"/>
          </p:cNvCxnSpPr>
          <p:nvPr/>
        </p:nvCxnSpPr>
        <p:spPr bwMode="auto">
          <a:xfrm>
            <a:off x="0" y="260648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332954"/>
            <a:ext cx="9001125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6512" y="6128265"/>
            <a:ext cx="9144007" cy="792872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22: RF-Gun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fr-FR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fr-FR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 OFF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dirty="0" smtClean="0">
                <a:solidFill>
                  <a:srgbClr val="FF9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line</a:t>
            </a:r>
            <a:r>
              <a:rPr lang="fr-FR" sz="1400" dirty="0" smtClean="0">
                <a:solidFill>
                  <a:srgbClr val="FF9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 avr. 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 avr. +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(a), (b) and (c) are RF-Gun phase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first 10 minutes 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(d), (e) and (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RF-Gun phase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 10 minutes and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748467" y="6480722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11</a:t>
            </a:r>
            <a:endParaRPr lang="ru-R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310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3154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 with electron beam: setup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12</a:t>
            </a:r>
            <a:endParaRPr lang="ru-RU" altLang="en-US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67" y="301427"/>
            <a:ext cx="3872260" cy="361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991" y="6525349"/>
            <a:ext cx="5245097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23: Experimental setup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7171" y="3788256"/>
            <a:ext cx="3824064" cy="792872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 Average energy vs image centroid position calibration curve (blue dots is exp. data and redline is linear fit)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50" y="5976349"/>
            <a:ext cx="2561847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25: Typical image on screen measured by CCD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53" y="4519050"/>
            <a:ext cx="1979356" cy="147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20272" y="6361588"/>
                <a:ext cx="1707328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∆</m:t>
                    </m:r>
                    <m:r>
                      <a:rPr lang="en-US" sz="1400" b="1" i="1">
                        <a:latin typeface="Cambria Math"/>
                      </a:rPr>
                      <m:t>𝑬</m:t>
                    </m:r>
                    <m:r>
                      <a:rPr lang="en-US" sz="1400" b="1" i="1">
                        <a:latin typeface="Cambria Math"/>
                      </a:rPr>
                      <m:t>=∆</m:t>
                    </m:r>
                    <m:r>
                      <a:rPr lang="en-US" sz="1400" b="1" i="1">
                        <a:latin typeface="Cambria Math"/>
                      </a:rPr>
                      <m:t>𝒙</m:t>
                    </m:r>
                    <m:r>
                      <a:rPr lang="en-US" sz="1400" b="1" i="1">
                        <a:latin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</a:rPr>
                      <m:t>𝑬</m:t>
                    </m:r>
                    <m:r>
                      <a:rPr lang="en-US" sz="1400" b="1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6361583"/>
                <a:ext cx="1707328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2000" r="-1071" b="-2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512024" y="4435172"/>
            <a:ext cx="1552591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Detect image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3543" y="4701698"/>
            <a:ext cx="1552591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Fit with Gauss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2657" y="5157196"/>
            <a:ext cx="1552591" cy="1008316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Calculate horizontal dispersion at 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creen loc.</a:t>
            </a:r>
            <a:endPara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7905" y="6084075"/>
            <a:ext cx="1552591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Use eq. 1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>
            <a:off x="0" y="332656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84752" y="6564931"/>
                <a:ext cx="1707328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7.7 MeV</a:t>
                </a: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752" y="6564929"/>
                <a:ext cx="1707328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2000" b="-2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80119" y="6474822"/>
                <a:ext cx="13521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590 mm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474822"/>
                <a:ext cx="1352165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r="-90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40352" y="1268761"/>
                <a:ext cx="1167286" cy="116955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mbria Math"/>
                  </a:rPr>
                  <a:t>Note: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/>
                        </a:rPr>
                        <m:t>𝐅𝐃𝐁</m:t>
                      </m:r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  <m:r>
                        <a:rPr lang="en-US" sz="1400" b="1" i="0" smtClean="0">
                          <a:latin typeface="Cambria Math"/>
                        </a:rPr>
                        <m:t>𝐚𝐯𝐫</m:t>
                      </m:r>
                      <m:r>
                        <a:rPr lang="en-US" sz="1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1400" b="1" dirty="0">
                    <a:latin typeface="Times New Roman" panose="02020603050405020304" pitchFamily="18" charset="0"/>
                  </a:rPr>
                  <a:t>+</a:t>
                </a:r>
                <a:endParaRPr lang="en-US" sz="1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fluct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268760"/>
                <a:ext cx="1167286" cy="1169551"/>
              </a:xfrm>
              <a:prstGeom prst="rect">
                <a:avLst/>
              </a:prstGeom>
              <a:blipFill rotWithShape="1">
                <a:blip r:embed="rId9"/>
                <a:stretch>
                  <a:fillRect t="-1042" b="-41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" y="377345"/>
            <a:ext cx="5285120" cy="62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 with electron beam: results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13</a:t>
            </a:r>
            <a:endParaRPr lang="ru-RU" altLang="en-US" sz="1400" dirty="0"/>
          </a:p>
        </p:txBody>
      </p: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0" y="332656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5" y="404664"/>
            <a:ext cx="8105775" cy="58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6512" y="6128265"/>
            <a:ext cx="9144007" cy="792872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26: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FDB. OFF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 avr.+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(b)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amplitude, (c)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phase, (d)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(e)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spread,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vs time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 with electron beam: results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14</a:t>
            </a:r>
            <a:endParaRPr lang="ru-RU" altLang="en-US" sz="1400" dirty="0"/>
          </a:p>
        </p:txBody>
      </p: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0" y="332656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-36512" y="6128265"/>
            <a:ext cx="9144007" cy="792872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27: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FDB. OFF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 avr.+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(b)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amplitude, (c)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phase, (d)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(e)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spread,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vs time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" y="364579"/>
            <a:ext cx="8124825" cy="58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5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748464" y="6453336"/>
            <a:ext cx="395540" cy="4046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364" tIns="54182" rIns="108364" bIns="54182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15</a:t>
            </a:r>
            <a:endParaRPr lang="ru-RU" altLang="en-US" sz="1400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 with electron beam: histograms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32656"/>
            <a:ext cx="8953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5576" y="30315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4" y="30315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0232" y="32688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3454" y="337847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66216" y="3378479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>
            <a:off x="0" y="332656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07504" y="6362164"/>
            <a:ext cx="876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28: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histogram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FDB. OFF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histogram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FDB.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amplitude,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spread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(e)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4"/>
          <p:cNvSpPr txBox="1"/>
          <p:nvPr/>
        </p:nvSpPr>
        <p:spPr>
          <a:xfrm>
            <a:off x="5256076" y="879931"/>
            <a:ext cx="648072" cy="73748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11.5 deg.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Text Box 84"/>
          <p:cNvSpPr txBox="1"/>
          <p:nvPr/>
        </p:nvSpPr>
        <p:spPr>
          <a:xfrm>
            <a:off x="3779912" y="659074"/>
            <a:ext cx="648072" cy="68169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1.0 deg.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1" name="Text Box 84"/>
          <p:cNvSpPr txBox="1"/>
          <p:nvPr/>
        </p:nvSpPr>
        <p:spPr>
          <a:xfrm>
            <a:off x="867878" y="1007189"/>
            <a:ext cx="648072" cy="765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50</a:t>
            </a: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arb.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units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stCxn id="41" idx="3"/>
          </p:cNvCxnSpPr>
          <p:nvPr/>
        </p:nvCxnSpPr>
        <p:spPr bwMode="auto">
          <a:xfrm>
            <a:off x="1515950" y="1390002"/>
            <a:ext cx="319746" cy="4548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84"/>
          <p:cNvSpPr txBox="1"/>
          <p:nvPr/>
        </p:nvSpPr>
        <p:spPr>
          <a:xfrm>
            <a:off x="2263454" y="476673"/>
            <a:ext cx="648072" cy="94097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254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arb.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units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2123730" y="1404428"/>
            <a:ext cx="471637" cy="8004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087961" y="1340769"/>
            <a:ext cx="340025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5166216" y="1606056"/>
            <a:ext cx="367542" cy="7428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84"/>
          <p:cNvSpPr txBox="1"/>
          <p:nvPr/>
        </p:nvSpPr>
        <p:spPr>
          <a:xfrm>
            <a:off x="8226154" y="888330"/>
            <a:ext cx="648072" cy="73748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keV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8136294" y="1614455"/>
            <a:ext cx="367542" cy="7428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84"/>
          <p:cNvSpPr txBox="1"/>
          <p:nvPr/>
        </p:nvSpPr>
        <p:spPr>
          <a:xfrm>
            <a:off x="6750092" y="683134"/>
            <a:ext cx="648072" cy="68169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keV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7058141" y="1364829"/>
            <a:ext cx="538197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84"/>
          <p:cNvSpPr txBox="1"/>
          <p:nvPr/>
        </p:nvSpPr>
        <p:spPr>
          <a:xfrm>
            <a:off x="3707904" y="3861048"/>
            <a:ext cx="648072" cy="73748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58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keV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3491880" y="4587174"/>
            <a:ext cx="493706" cy="10020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 Box 84"/>
          <p:cNvSpPr txBox="1"/>
          <p:nvPr/>
        </p:nvSpPr>
        <p:spPr>
          <a:xfrm>
            <a:off x="2930907" y="3573664"/>
            <a:ext cx="648072" cy="68169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keV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H="1">
            <a:off x="2771800" y="4255359"/>
            <a:ext cx="467154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 Box 84"/>
          <p:cNvSpPr txBox="1"/>
          <p:nvPr/>
        </p:nvSpPr>
        <p:spPr>
          <a:xfrm>
            <a:off x="5256076" y="3849691"/>
            <a:ext cx="540060" cy="73748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148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pC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5533758" y="4575817"/>
            <a:ext cx="370390" cy="6876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 Box 84"/>
          <p:cNvSpPr txBox="1"/>
          <p:nvPr/>
        </p:nvSpPr>
        <p:spPr>
          <a:xfrm>
            <a:off x="6867181" y="3580873"/>
            <a:ext cx="514995" cy="68169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 is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pC</a:t>
            </a:r>
            <a:endParaRPr lang="en-US" sz="1200" b="1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>
            <a:off x="6750092" y="4262566"/>
            <a:ext cx="292058" cy="10009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55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and conclusion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16</a:t>
            </a:r>
            <a:endParaRPr lang="ru-RU" altLang="en-US" sz="1400" dirty="0"/>
          </a:p>
        </p:txBody>
      </p: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0" y="457680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758183"/>
                  </p:ext>
                </p:extLst>
              </p:nvPr>
            </p:nvGraphicFramePr>
            <p:xfrm>
              <a:off x="648072" y="935720"/>
              <a:ext cx="7668344" cy="3645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88577"/>
                    <a:gridCol w="1435120"/>
                    <a:gridCol w="1435120"/>
                    <a:gridCol w="1580359"/>
                    <a:gridCol w="1229168"/>
                  </a:tblGrid>
                  <a:tr h="11216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Parameter 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Peak-to-peak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stability with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FDB. </a:t>
                          </a:r>
                          <a:r>
                            <a:rPr lang="en-US" sz="1600" b="1" dirty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OFF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Peak-to-peak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stability with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FDB. </a:t>
                          </a:r>
                          <a:r>
                            <a:rPr lang="en-US" sz="1600" b="1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avr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+ </a:t>
                          </a:r>
                          <a:r>
                            <a:rPr lang="en-US" sz="1600" b="1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fluct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1600" b="1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elim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ON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OFF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ON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RF-Gun accelerating field amplitude, </a:t>
                          </a:r>
                          <a:r>
                            <a:rPr lang="en-US" sz="16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arb</a:t>
                          </a: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16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units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7900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𝟐𝟓𝟒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RF-Gun accelerating field phase, </a:t>
                          </a:r>
                          <a:r>
                            <a:rPr lang="en-US" sz="16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degree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11.5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Average energy, MeV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7.7 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0.220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0.021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10.5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Energy spread (RMS), </a:t>
                          </a:r>
                          <a:r>
                            <a:rPr lang="en-US" sz="16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keV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58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11.6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Bunch charge, </a:t>
                          </a:r>
                          <a:r>
                            <a:rPr lang="en-US" sz="16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pC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148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10.0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758183"/>
                  </p:ext>
                </p:extLst>
              </p:nvPr>
            </p:nvGraphicFramePr>
            <p:xfrm>
              <a:off x="648072" y="935720"/>
              <a:ext cx="7668344" cy="3645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88577"/>
                    <a:gridCol w="1435120"/>
                    <a:gridCol w="1435120"/>
                    <a:gridCol w="1580359"/>
                    <a:gridCol w="1229168"/>
                  </a:tblGrid>
                  <a:tr h="11216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Parameter 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Peak-to-peak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stability with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FDB. </a:t>
                          </a:r>
                          <a:r>
                            <a:rPr lang="en-US" sz="1600" b="1" dirty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OFF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Peak-to-peak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stability with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FDB. </a:t>
                          </a:r>
                          <a:r>
                            <a:rPr lang="en-US" sz="1600" b="1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avr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+ </a:t>
                          </a:r>
                          <a:r>
                            <a:rPr lang="en-US" sz="1600" b="1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fluct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1600" b="1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elim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ON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OFF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en-US" sz="16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ON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RF-Gun accelerating field amplitude, </a:t>
                          </a:r>
                          <a:r>
                            <a:rPr lang="en-US" sz="16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arb</a:t>
                          </a: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16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units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7900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9149" t="-138406" r="-196596" b="-2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7722" t="-138406" r="-78378" b="-2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RF-Gun accelerating field phase, </a:t>
                          </a:r>
                          <a:r>
                            <a:rPr lang="en-US" sz="16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degree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11.5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Average energy, MeV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7.7 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0.220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0.021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10.5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Energy spread (RMS), </a:t>
                          </a:r>
                          <a:r>
                            <a:rPr lang="en-US" sz="16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keV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58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11.6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Bunch charge, </a:t>
                          </a:r>
                          <a:r>
                            <a:rPr lang="en-US" sz="16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pC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70C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148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10.0</a:t>
                          </a: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0" y="45811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Low-Level Radio Frequency Feedback based on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RedPitaya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STEMlab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125-14 FPGA board was developed, implemented and tested at KEK LUCX facility. The phase and amplitude were stabilized 11.5 times and 5 times, respectively. As a result, beam average energy, energy spread and bunch charge stability was improved 10 times. As an optimistic prediction, laser-Compton X-Ray characteristics stability will be improved 10 times too.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8602" y="548681"/>
            <a:ext cx="6402783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Summary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5996356"/>
            <a:ext cx="4001288" cy="8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71834" y="3314820"/>
            <a:ext cx="6019569" cy="159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3" tIns="43632" rIns="87263" bIns="43632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kern="0" dirty="0">
                <a:solidFill>
                  <a:srgbClr val="FF0000"/>
                </a:solidFill>
                <a:latin typeface="Calibri" pitchFamily="34" charset="0"/>
              </a:rPr>
              <a:t>THANK YOU FOR ATTENTION</a:t>
            </a:r>
            <a:r>
              <a:rPr lang="ru-RU" altLang="en-US" sz="5400" b="1" kern="0" dirty="0">
                <a:solidFill>
                  <a:srgbClr val="FF0000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2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" y="-228013"/>
            <a:ext cx="9144003" cy="86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defTabSz="914587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587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587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587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587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725622" algn="ctr" defTabSz="91458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1451244" algn="ctr" defTabSz="91458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2176866" algn="ctr" defTabSz="91458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2902488" algn="ctr" defTabSz="91458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 beam parameters jitter influence on Compton X-ray photons parameters</a:t>
            </a:r>
            <a:endParaRPr lang="en-US" altLang="en-US" sz="19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>
            <a:off x="0" y="457678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612467" y="3188474"/>
            <a:ext cx="4496037" cy="1131426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Bc.2.: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Compton scattering phenomena.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case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means, feedback is turned ON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9922" y="3188474"/>
            <a:ext cx="4496037" cy="1131426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Bc.1.: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Compton scattering phenomena.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case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means, feedback is turned OFF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33" y="1555721"/>
            <a:ext cx="3495104" cy="14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7" y="1554177"/>
            <a:ext cx="3498918" cy="14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4650523"/>
            <a:ext cx="4176464" cy="93871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laser pulse (RMS) length at IP is equal to 3 ps.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 arrival time jitter is 1.1ps, while the bunch length is 4ps. So, 27.5% the bunch charge is lost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time arrival jitter of electron bunch =&gt;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photons intensity is quarter less because of </a:t>
            </a:r>
            <a:r>
              <a:rPr lang="en-US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arrival jitter of electron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bunch.</a:t>
            </a:r>
            <a:endParaRPr lang="en-US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2253" y="4650523"/>
            <a:ext cx="4176465" cy="93871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laser pulse (RMS) length at IP is equal to 3 ps. 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 arrival time jitter is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100fs , </a:t>
            </a:r>
            <a:r>
              <a:rPr lang="en-US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bunch length is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4ps. As a conclusion, 3% of the bunch charge is lost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time arrival jitter of electron bunch =&gt; </a:t>
            </a:r>
            <a:r>
              <a:rPr lang="en-US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photons intensity is close to the ideal case.</a:t>
            </a:r>
            <a:endParaRPr lang="en-US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8748464" y="6453336"/>
            <a:ext cx="395540" cy="4046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364" tIns="54182" rIns="108364" bIns="54182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Bc.1</a:t>
            </a:r>
            <a:endParaRPr lang="ru-R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391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 plan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</a:t>
            </a:r>
            <a:endParaRPr lang="ru-RU" alt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" y="332656"/>
            <a:ext cx="2539480" cy="12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>
            <a:off x="0" y="332656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666087" y="421586"/>
            <a:ext cx="2514427" cy="1063198"/>
          </a:xfrm>
          <a:prstGeom prst="rect">
            <a:avLst/>
          </a:prstGeom>
          <a:noFill/>
        </p:spPr>
        <p:txBody>
          <a:bodyPr wrap="square" lIns="138515" tIns="69258" rIns="138515" bIns="69258" rtlCol="0">
            <a:spAutoFit/>
          </a:bodyPr>
          <a:lstStyle/>
          <a:p>
            <a:pPr algn="ctr"/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ATF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185598"/>
            <a:ext cx="4800600" cy="16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2809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into KEK LUCX facility and research motivation;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Low-Level Radio Frequency feedback implementation technique; 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signal processing and feedback algorithm;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performed at KEK LUCX facility;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conclusion</a:t>
            </a:r>
          </a:p>
          <a:p>
            <a:pPr marL="514350" indent="-514350" algn="ctr"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Laser-Compton X-Ray </a:t>
            </a:r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generation experiment </a:t>
            </a:r>
            <a:r>
              <a:rPr lang="en-US" alt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KEK LUCX facility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7" y="4221091"/>
            <a:ext cx="4752528" cy="303572"/>
          </a:xfrm>
          <a:prstGeom prst="rect">
            <a:avLst/>
          </a:prstGeom>
          <a:noFill/>
        </p:spPr>
        <p:txBody>
          <a:bodyPr wrap="square" lIns="87276" tIns="43638" rIns="87276" bIns="43638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18: KEK LUCX facility beamline schematics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3</a:t>
            </a:r>
            <a:endParaRPr lang="ru-RU" altLang="en-US" sz="14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" y="476679"/>
            <a:ext cx="4637247" cy="20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40" y="509584"/>
            <a:ext cx="4283975" cy="20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AutoShape 12"/>
          <p:cNvCxnSpPr>
            <a:cxnSpLocks noChangeShapeType="1"/>
          </p:cNvCxnSpPr>
          <p:nvPr/>
        </p:nvCxnSpPr>
        <p:spPr bwMode="auto">
          <a:xfrm>
            <a:off x="0" y="457680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2371"/>
            <a:ext cx="8064898" cy="35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1316" y="2547137"/>
            <a:ext cx="3368136" cy="519015"/>
          </a:xfrm>
          <a:prstGeom prst="rect">
            <a:avLst/>
          </a:prstGeom>
          <a:noFill/>
        </p:spPr>
        <p:txBody>
          <a:bodyPr wrap="square" lIns="87276" tIns="43638" rIns="87276" bIns="43638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Laser-Compton backscattering geometry schematics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4" y="2547137"/>
            <a:ext cx="4176467" cy="519015"/>
          </a:xfrm>
          <a:prstGeom prst="rect">
            <a:avLst/>
          </a:prstGeom>
          <a:noFill/>
        </p:spPr>
        <p:txBody>
          <a:bodyPr wrap="square" lIns="87276" tIns="43638" rIns="87276" bIns="43638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Schematics of the Laser-Compton X-Ray generation at KEK LUCX 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" y="6490222"/>
            <a:ext cx="8748464" cy="303572"/>
          </a:xfrm>
          <a:prstGeom prst="rect">
            <a:avLst/>
          </a:prstGeom>
          <a:noFill/>
        </p:spPr>
        <p:txBody>
          <a:bodyPr wrap="square" lIns="87276" tIns="43638" rIns="87276" bIns="43638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KEK LUCX facility beamline schematic: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quadrupole doublet,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steering magnet</a:t>
            </a:r>
          </a:p>
        </p:txBody>
      </p:sp>
    </p:spTree>
    <p:extLst>
      <p:ext uri="{BB962C8B-B14F-4D97-AF65-F5344CB8AC3E}">
        <p14:creationId xmlns:p14="http://schemas.microsoft.com/office/powerpoint/2010/main" val="6287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motivation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4</a:t>
            </a:r>
            <a:endParaRPr lang="ru-RU" altLang="en-US" sz="14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3" y="551495"/>
            <a:ext cx="4637247" cy="20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01354" y="2564905"/>
            <a:ext cx="3368136" cy="519015"/>
          </a:xfrm>
          <a:prstGeom prst="rect">
            <a:avLst/>
          </a:prstGeom>
          <a:noFill/>
        </p:spPr>
        <p:txBody>
          <a:bodyPr wrap="square" lIns="87276" tIns="43638" rIns="87276" bIns="43638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Laser-Compton backscattering geometry schematics</a:t>
            </a:r>
          </a:p>
        </p:txBody>
      </p:sp>
      <p:cxnSp>
        <p:nvCxnSpPr>
          <p:cNvPr id="24" name="AutoShape 12"/>
          <p:cNvCxnSpPr>
            <a:cxnSpLocks noChangeShapeType="1"/>
          </p:cNvCxnSpPr>
          <p:nvPr/>
        </p:nvCxnSpPr>
        <p:spPr bwMode="auto">
          <a:xfrm>
            <a:off x="0" y="457680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436097" y="3084412"/>
            <a:ext cx="3707911" cy="734459"/>
          </a:xfrm>
          <a:prstGeom prst="rect">
            <a:avLst/>
          </a:prstGeom>
          <a:noFill/>
        </p:spPr>
        <p:txBody>
          <a:bodyPr wrap="square" lIns="87276" tIns="43638" rIns="87276" bIns="43638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X-Ray energy distribution calculated at the X-Ray Detector location in CAIN (calculated by K.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Sakaue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Y.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Koshiba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78399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42384" y="908721"/>
            <a:ext cx="27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width(FWHM): ~4%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5473" y="692697"/>
            <a:ext cx="27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is HyPix-3000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81037" y="1124744"/>
                <a:ext cx="27180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pixel size is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100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37" y="1124744"/>
                <a:ext cx="271804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54352" y="1556792"/>
            <a:ext cx="3006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at the HyPix-3000: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11.83 photons/sec/pixel </a:t>
            </a:r>
          </a:p>
          <a:p>
            <a:pPr algn="ctr"/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pixel size is 100um x 100um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8" y="3068961"/>
                <a:ext cx="3067763" cy="1005147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Laser-Compton X-Ray bandwidth: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sz="1500" i="1" smtClean="0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15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sz="15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5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5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b="0" i="1" smtClean="0">
                                          <a:latin typeface="Cambria Math"/>
                                          <a:ea typeface="Cambria Math"/>
                                        </a:rPr>
                                        <m:t>𝑑𝐸</m:t>
                                      </m:r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68960"/>
                <a:ext cx="3067763" cy="1005147"/>
              </a:xfrm>
              <a:prstGeom prst="rect">
                <a:avLst/>
              </a:prstGeom>
              <a:blipFill rotWithShape="1">
                <a:blip r:embed="rId6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4" y="4120186"/>
            <a:ext cx="4762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4514" y="6381329"/>
            <a:ext cx="4889534" cy="519015"/>
          </a:xfrm>
          <a:prstGeom prst="rect">
            <a:avLst/>
          </a:prstGeom>
          <a:noFill/>
        </p:spPr>
        <p:txBody>
          <a:bodyPr wrap="square" lIns="87276" tIns="43638" rIns="87276" bIns="43638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Bunch parameters: (a) is the norm. trans. emittance vs RF-Gun phase, (b) is the bunch charge vs RF-Gun phase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46406" y="3100328"/>
                <a:ext cx="1436419" cy="826188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X-Ray energy: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5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5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15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=9 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𝑘𝑒𝑉</m:t>
                      </m:r>
                    </m:oMath>
                  </m:oMathPara>
                </a14:m>
                <a:endParaRPr lang="en-US" sz="15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82" y="3100328"/>
                <a:ext cx="1478866" cy="832728"/>
              </a:xfrm>
              <a:prstGeom prst="rect">
                <a:avLst/>
              </a:prstGeom>
              <a:blipFill rotWithShape="1">
                <a:blip r:embed="rId8"/>
                <a:stretch>
                  <a:fillRect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895" y="548680"/>
                <a:ext cx="1392753" cy="992516"/>
              </a:xfrm>
              <a:prstGeom prst="rect">
                <a:avLst/>
              </a:prstGeom>
              <a:solidFill>
                <a:srgbClr val="CCCC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𝟏𝟎𝟔𝟒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𝒏𝒎</m:t>
                      </m:r>
                    </m:oMath>
                  </m:oMathPara>
                </a14:m>
                <a:endParaRPr lang="en-US" sz="1500" b="1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5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5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5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15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5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l-GR" sz="15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𝝀</m:t>
                          </m:r>
                        </m:den>
                      </m:f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500" b="1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𝟏𝟔𝟓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𝒆𝑽</m:t>
                      </m:r>
                    </m:oMath>
                  </m:oMathPara>
                </a14:m>
                <a:endParaRPr lang="en-US" sz="1500" b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" y="548680"/>
                <a:ext cx="1392754" cy="9925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64795" y="1305637"/>
                <a:ext cx="1471300" cy="323165"/>
              </a:xfrm>
              <a:prstGeom prst="rect">
                <a:avLst/>
              </a:prstGeom>
              <a:solidFill>
                <a:srgbClr val="CCCC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𝟐𝟐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500" b="1" i="1" smtClean="0">
                          <a:latin typeface="Cambria Math"/>
                          <a:cs typeface="Times New Roman" panose="02020603050405020304" pitchFamily="18" charset="0"/>
                        </a:rPr>
                        <m:t>𝑴𝒆𝑽</m:t>
                      </m:r>
                    </m:oMath>
                  </m:oMathPara>
                </a14:m>
                <a:endParaRPr lang="en-US" sz="1500" b="1" i="1" dirty="0" smtClean="0"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95" y="1305635"/>
                <a:ext cx="1471300" cy="3231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6056" y="4005065"/>
            <a:ext cx="4032448" cy="2308324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accelerating field = stable beam parameters = stable laser-Compton X-Ray source at KEK LUCX facility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Develop, implement and test a digital Low-Level Radio Frequency (LLRF) feedback for precise control of RF field at KEK LUCX facility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" y="-228013"/>
            <a:ext cx="9144003" cy="864178"/>
          </a:xfrm>
        </p:spPr>
        <p:txBody>
          <a:bodyPr/>
          <a:lstStyle/>
          <a:p>
            <a:pPr eaLnBrk="1" hangingPunct="1"/>
            <a:r>
              <a:rPr lang="en-US" altLang="en-US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RedPitya</a:t>
            </a:r>
            <a:r>
              <a:rPr lang="en-US" altLang="en-US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STEMlab</a:t>
            </a:r>
            <a:r>
              <a:rPr lang="en-US" altLang="en-US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125-14 FPGA board overview</a:t>
            </a:r>
            <a:endParaRPr lang="ru-RU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6591" y="5875908"/>
            <a:ext cx="4235931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Schematic of single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RedPitaya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STEMlab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125-14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FPGA board communication logic with PC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>
            <a:off x="0" y="457678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2011" y="5875331"/>
            <a:ext cx="4860031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RedPitaya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STEMlab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125-14 FPGA board</a:t>
            </a:r>
          </a:p>
        </p:txBody>
      </p:sp>
      <p:pic>
        <p:nvPicPr>
          <p:cNvPr id="11" name="Picture 10" descr="E:\ADC_Samples\Pictures_for_PASJ_2022\RedPitaya_125_14_FPGA_board_pictur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932040" cy="5181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748465" y="6453336"/>
            <a:ext cx="395540" cy="4046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364" tIns="54182" rIns="108364" bIns="54182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5</a:t>
            </a:r>
            <a:endParaRPr lang="ru-RU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21" y="1268760"/>
            <a:ext cx="4164144" cy="43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3154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Digital Down Conversion (DDC)&amp;Digital Up Conversion (DUC) technique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6</a:t>
            </a:r>
            <a:endParaRPr lang="ru-RU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260651"/>
            <a:ext cx="5030435" cy="62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023" y="6381327"/>
            <a:ext cx="4869651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DDC&amp;DUC technique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LLRF system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E:\download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83" y="4428585"/>
            <a:ext cx="2088231" cy="15200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830307" y="5659884"/>
            <a:ext cx="2306035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 40 MHz 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Band-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E:\K18_SM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51" y="2419527"/>
            <a:ext cx="2078659" cy="1512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984275" y="3944994"/>
            <a:ext cx="2159737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 RF-Mixer: Mini-circuits ZFM-4212+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3909" y="5659884"/>
            <a:ext cx="1992488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 2856 MHz Band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photo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58521" y="4462624"/>
            <a:ext cx="1689024" cy="12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>
            <a:off x="0" y="260648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1" y="2419527"/>
            <a:ext cx="2016220" cy="151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85802" y="3931688"/>
            <a:ext cx="2034475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 10 MHz REF Input (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47" y="293440"/>
            <a:ext cx="2176604" cy="163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85796" y="1925896"/>
            <a:ext cx="4150539" cy="361985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divider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(1/4)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012163" y="2996952"/>
            <a:ext cx="360039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76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2056" y="2668850"/>
            <a:ext cx="136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 Input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RF-Gun accelerating field waveform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7</a:t>
            </a:r>
            <a:endParaRPr lang="ru-RU" altLang="en-US" sz="1400" dirty="0"/>
          </a:p>
        </p:txBody>
      </p:sp>
      <p:cxnSp>
        <p:nvCxnSpPr>
          <p:cNvPr id="24" name="AutoShape 12"/>
          <p:cNvCxnSpPr>
            <a:cxnSpLocks noChangeShapeType="1"/>
          </p:cNvCxnSpPr>
          <p:nvPr/>
        </p:nvCxnSpPr>
        <p:spPr bwMode="auto">
          <a:xfrm>
            <a:off x="0" y="457680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2475"/>
            <a:ext cx="73152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" y="6078243"/>
            <a:ext cx="9144007" cy="577428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 RF-Gun RF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RF-Gun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 and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zoomed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stable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phase,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RF-Gun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zoomed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stable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 processing and feedback algorithm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48467" y="6453345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8</a:t>
            </a:r>
            <a:endParaRPr lang="ru-RU" altLang="en-US" sz="1400" dirty="0"/>
          </a:p>
        </p:txBody>
      </p: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>
            <a:off x="0" y="457680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490538"/>
            <a:ext cx="9001125" cy="58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" y="6303500"/>
            <a:ext cx="9144007" cy="638984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 Block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signal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feedback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RedPitaya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STEMlab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125-15 FPGA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" y="-228016"/>
            <a:ext cx="9144003" cy="864180"/>
          </a:xfrm>
        </p:spPr>
        <p:txBody>
          <a:bodyPr/>
          <a:lstStyle/>
          <a:p>
            <a:pPr eaLnBrk="1" hangingPunct="1"/>
            <a:r>
              <a:rPr lang="en-US" alt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 processing and feedback algorithm: illustration example</a:t>
            </a:r>
            <a:endParaRPr lang="ru-RU" alt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>
            <a:off x="0" y="404664"/>
            <a:ext cx="9144000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" y="1786312"/>
            <a:ext cx="4292342" cy="347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66" y="1786312"/>
            <a:ext cx="4586574" cy="347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7868" y="5094272"/>
            <a:ext cx="3635892" cy="638984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 Amplitude correction illustration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020" y="5094272"/>
            <a:ext cx="3635892" cy="638984"/>
          </a:xfrm>
          <a:prstGeom prst="rect">
            <a:avLst/>
          </a:prstGeom>
          <a:noFill/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 Phase correction </a:t>
            </a:r>
          </a:p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8748467" y="6480722"/>
            <a:ext cx="395540" cy="404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430" tIns="51713" rIns="103430" bIns="51713" anchor="ctr"/>
          <a:lstStyle>
            <a:lvl1pPr defTabSz="57626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7626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7626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76263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76263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9</a:t>
            </a:r>
            <a:endParaRPr lang="ru-RU" altLang="en-US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56792"/>
            <a:ext cx="619125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35" y="1556792"/>
            <a:ext cx="619125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26550</TotalTime>
  <Words>1447</Words>
  <Application>Microsoft Office PowerPoint</Application>
  <PresentationFormat>Overhead</PresentationFormat>
  <Paragraphs>215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PowerPoint Presentation</vt:lpstr>
      <vt:lpstr>Presentation plan</vt:lpstr>
      <vt:lpstr>Laser-Compton X-Ray generation experiment at KEK LUCX facility</vt:lpstr>
      <vt:lpstr>Research motivation</vt:lpstr>
      <vt:lpstr>RedPitya STEMlab 125-14 FPGA board overview</vt:lpstr>
      <vt:lpstr>Digital Down Conversion (DDC)&amp;Digital Up Conversion (DUC) technique</vt:lpstr>
      <vt:lpstr>RF-Gun accelerating field waveform</vt:lpstr>
      <vt:lpstr>Signal processing and feedback algorithm</vt:lpstr>
      <vt:lpstr>Signal processing and feedback algorithm: illustration example</vt:lpstr>
      <vt:lpstr>Experimental setup (RF-Gun cavity)</vt:lpstr>
      <vt:lpstr>The feedback performance results (RF-Gun)</vt:lpstr>
      <vt:lpstr>Experiment with electron beam: setup</vt:lpstr>
      <vt:lpstr>Experiment with electron beam: results</vt:lpstr>
      <vt:lpstr>Experiment with electron beam: results</vt:lpstr>
      <vt:lpstr>Experiment with electron beam: histograms</vt:lpstr>
      <vt:lpstr>Summary and conclusion</vt:lpstr>
      <vt:lpstr>PowerPoint Presentation</vt:lpstr>
      <vt:lpstr>PowerPoint Presentation</vt:lpstr>
      <vt:lpstr>PowerPoint Presentation</vt:lpstr>
    </vt:vector>
  </TitlesOfParts>
  <Company>Holding "Digest"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Windows User</cp:lastModifiedBy>
  <cp:revision>2010</cp:revision>
  <dcterms:created xsi:type="dcterms:W3CDTF">2015-03-13T05:37:25Z</dcterms:created>
  <dcterms:modified xsi:type="dcterms:W3CDTF">2023-10-20T13:07:02Z</dcterms:modified>
</cp:coreProperties>
</file>