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7" r:id="rId5"/>
    <p:sldId id="284" r:id="rId6"/>
    <p:sldId id="272" r:id="rId7"/>
    <p:sldId id="273" r:id="rId8"/>
    <p:sldId id="274" r:id="rId9"/>
    <p:sldId id="278" r:id="rId10"/>
    <p:sldId id="283" r:id="rId11"/>
    <p:sldId id="309" r:id="rId12"/>
    <p:sldId id="311" r:id="rId13"/>
    <p:sldId id="312" r:id="rId14"/>
    <p:sldId id="306" r:id="rId15"/>
    <p:sldId id="300" r:id="rId16"/>
    <p:sldId id="287" r:id="rId17"/>
    <p:sldId id="315" r:id="rId18"/>
    <p:sldId id="303" r:id="rId19"/>
    <p:sldId id="289" r:id="rId20"/>
    <p:sldId id="290" r:id="rId21"/>
    <p:sldId id="308" r:id="rId22"/>
    <p:sldId id="305" r:id="rId23"/>
    <p:sldId id="313" r:id="rId24"/>
    <p:sldId id="314" r:id="rId25"/>
    <p:sldId id="270" r:id="rId26"/>
  </p:sldIdLst>
  <p:sldSz cx="12192000" cy="6858000"/>
  <p:notesSz cx="6950075" cy="9236075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536" userDrawn="1">
          <p15:clr>
            <a:srgbClr val="A4A3A4"/>
          </p15:clr>
        </p15:guide>
        <p15:guide id="3" pos="14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1515"/>
    <a:srgbClr val="0000FF"/>
    <a:srgbClr val="5F574F"/>
    <a:srgbClr val="544948"/>
    <a:srgbClr val="E04F39"/>
    <a:srgbClr val="B6B1A9"/>
    <a:srgbClr val="006983"/>
    <a:srgbClr val="53565A"/>
    <a:srgbClr val="AF2D24"/>
    <a:srgbClr val="B83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7A6307-5297-893C-6F00-79D2FD630FD5}" v="18" dt="2023-10-19T04:56:09.261"/>
    <p1510:client id="{8046D68E-59C8-DA88-7333-A4628024E14E}" v="19" dt="2023-10-19T22:16:18.091"/>
    <p1510:client id="{A8A8616B-F77C-479A-B098-A7B1A009E75D}" v="45" dt="2023-10-19T22:52:49.8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7536"/>
        <p:guide pos="14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8525D4-E4E5-6E45-BFBF-755A0F7A75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2"/>
            <a:ext cx="3011698" cy="463408"/>
          </a:xfrm>
          <a:prstGeom prst="rect">
            <a:avLst/>
          </a:prstGeom>
        </p:spPr>
        <p:txBody>
          <a:bodyPr vert="horz" lIns="92480" tIns="46239" rIns="92480" bIns="4623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9E07B5-71C0-1E4A-9609-69B224A346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9" y="2"/>
            <a:ext cx="3011698" cy="463408"/>
          </a:xfrm>
          <a:prstGeom prst="rect">
            <a:avLst/>
          </a:prstGeom>
        </p:spPr>
        <p:txBody>
          <a:bodyPr vert="horz" lIns="92480" tIns="46239" rIns="92480" bIns="46239" rtlCol="0"/>
          <a:lstStyle>
            <a:lvl1pPr algn="r">
              <a:defRPr sz="1300"/>
            </a:lvl1pPr>
          </a:lstStyle>
          <a:p>
            <a:fld id="{8508A84D-9016-7B4D-AE65-909C2A7514BF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AE2EBD-498C-D449-B6F4-FFA039BB1E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8772672"/>
            <a:ext cx="3011698" cy="463405"/>
          </a:xfrm>
          <a:prstGeom prst="rect">
            <a:avLst/>
          </a:prstGeom>
        </p:spPr>
        <p:txBody>
          <a:bodyPr vert="horz" lIns="92480" tIns="46239" rIns="92480" bIns="4623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BEE4D-F77F-5149-AA40-7A0562E845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 vert="horz" lIns="92480" tIns="46239" rIns="92480" bIns="46239" rtlCol="0" anchor="b"/>
          <a:lstStyle>
            <a:lvl1pPr algn="r">
              <a:defRPr sz="1300"/>
            </a:lvl1pPr>
          </a:lstStyle>
          <a:p>
            <a:fld id="{D3B44D06-E9C5-794B-8F2E-AE51760E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672"/>
            <a:ext cx="3011698" cy="463405"/>
          </a:xfrm>
          <a:prstGeom prst="rect">
            <a:avLst/>
          </a:prstGeom>
        </p:spPr>
        <p:txBody>
          <a:bodyPr vert="horz" lIns="92480" tIns="46239" rIns="92480" bIns="4623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AA0B16-0F44-AB23-2A1F-BC2C908F24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4ED5F-9A8E-493A-9C2C-A2E46F4360D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44E67D90-AC57-F2B8-CF00-C6873BD9DB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27171" y="177800"/>
            <a:ext cx="6132352" cy="4094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Notes Placeholder 9">
            <a:extLst>
              <a:ext uri="{FF2B5EF4-FFF2-40B4-BE49-F238E27FC236}">
                <a16:creationId xmlns:a16="http://schemas.microsoft.com/office/drawing/2014/main" id="{997A790D-03ED-CB44-1227-1A57BDFC7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7172" y="4445000"/>
            <a:ext cx="6132352" cy="41621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4ED5F-9A8E-493A-9C2C-A2E46F4360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2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4ED5F-9A8E-493A-9C2C-A2E46F4360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79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4ED5F-9A8E-493A-9C2C-A2E46F4360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6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4ED5F-9A8E-493A-9C2C-A2E46F4360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50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54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itle Slid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2915" y="647701"/>
            <a:ext cx="7104228" cy="2246574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8365" y="4636952"/>
            <a:ext cx="7106503" cy="375870"/>
          </a:xfrm>
        </p:spPr>
        <p:txBody>
          <a:bodyPr anchor="t">
            <a:noAutofit/>
          </a:bodyPr>
          <a:lstStyle>
            <a:lvl1pPr>
              <a:defRPr sz="2000">
                <a:solidFill>
                  <a:srgbClr val="5F574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90B93FCF-4DBA-0C20-40ED-D13E1728E8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641" y="3051579"/>
            <a:ext cx="9292291" cy="835167"/>
          </a:xfrm>
        </p:spPr>
        <p:txBody>
          <a:bodyPr anchor="b">
            <a:noAutofit/>
          </a:bodyPr>
          <a:lstStyle>
            <a:lvl1pPr>
              <a:defRPr sz="2800" i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LCLS-II-HE Machine Advisory Committee (MAC)</a:t>
            </a:r>
          </a:p>
          <a:p>
            <a:pPr lvl="0"/>
            <a:r>
              <a:rPr lang="en-US"/>
              <a:t>Review of the Final Design Report (FDR)</a:t>
            </a:r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931E12A1-5B61-81B4-62B2-658E1E6E59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7" y="5055690"/>
            <a:ext cx="7104227" cy="374251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5F574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8" name="Picture 17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F5D34F9D-AC22-FBCB-B9BB-4265343422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5" y="647706"/>
            <a:ext cx="3795215" cy="107947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C7C190-7167-4D5E-E8C1-467D94321D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134178"/>
            <a:ext cx="12192000" cy="723265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/>
          </a:p>
        </p:txBody>
      </p:sp>
      <p:pic>
        <p:nvPicPr>
          <p:cNvPr id="15" name="Graphic 12">
            <a:extLst>
              <a:ext uri="{FF2B5EF4-FFF2-40B4-BE49-F238E27FC236}">
                <a16:creationId xmlns:a16="http://schemas.microsoft.com/office/drawing/2014/main" id="{775F71FC-B827-B1EA-AC78-71CEACE43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0920" y="6350072"/>
            <a:ext cx="1746885" cy="290830"/>
          </a:xfrm>
          <a:prstGeom prst="rect">
            <a:avLst/>
          </a:prstGeom>
        </p:spPr>
      </p:pic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0300B569-5C74-D4CF-4EA0-321E25A8C5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291" y="6276418"/>
            <a:ext cx="1610360" cy="438785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ED5B17-1F0B-42AB-5D7C-0167076EFB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53974" y="6350713"/>
            <a:ext cx="1358265" cy="290195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8864A33F-CF64-FEB3-BBD2-EF9AD1E372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323083" y="6219897"/>
            <a:ext cx="1840231" cy="551180"/>
          </a:xfrm>
          <a:prstGeom prst="rect">
            <a:avLst/>
          </a:prstGeom>
        </p:spPr>
      </p:pic>
      <p:pic>
        <p:nvPicPr>
          <p:cNvPr id="27" name="Picture 26" descr="A picture containing text, wheel, transport, gear&#10;&#10;Description automatically generated">
            <a:extLst>
              <a:ext uri="{FF2B5EF4-FFF2-40B4-BE49-F238E27FC236}">
                <a16:creationId xmlns:a16="http://schemas.microsoft.com/office/drawing/2014/main" id="{C8D69213-ACB5-3DBD-42B3-848C34D6EF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097523" y="6379923"/>
            <a:ext cx="1403351" cy="231775"/>
          </a:xfrm>
          <a:prstGeom prst="rect">
            <a:avLst/>
          </a:prstGeom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8E15BEF5-C898-3D5E-BE13-8B2A555520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rcRect/>
          <a:stretch/>
        </p:blipFill>
        <p:spPr>
          <a:xfrm>
            <a:off x="6566536" y="6318957"/>
            <a:ext cx="1126491" cy="35306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712700-0C4F-784D-B4E4-5B2A2CE750CD}"/>
              </a:ext>
            </a:extLst>
          </p:cNvPr>
          <p:cNvCxnSpPr>
            <a:cxnSpLocks/>
          </p:cNvCxnSpPr>
          <p:nvPr userDrawn="1"/>
        </p:nvCxnSpPr>
        <p:spPr>
          <a:xfrm>
            <a:off x="538361" y="3973115"/>
            <a:ext cx="9362559" cy="0"/>
          </a:xfrm>
          <a:prstGeom prst="line">
            <a:avLst/>
          </a:prstGeom>
          <a:ln w="2857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161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CLS-II-HE One Column_Bullet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One-</a:t>
            </a:r>
            <a:r>
              <a:rPr lang="en-US" err="1"/>
              <a:t>Column_Bullets_Text</a:t>
            </a:r>
            <a:r>
              <a:rPr lang="en-US"/>
              <a:t> Slide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5" y="6579853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825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A07E6D6-33DC-7C9B-61CE-F206DB790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3" y="1298450"/>
            <a:ext cx="10553700" cy="459152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2pPr marL="457200" indent="-225425">
              <a:buSzPct val="100000"/>
              <a:defRPr/>
            </a:lvl2pPr>
            <a:lvl3pPr marL="688975" indent="-231775">
              <a:defRPr/>
            </a:lvl3pPr>
            <a:lvl4pPr marL="914400" indent="-225425">
              <a:buSzPct val="100000"/>
              <a:defRPr/>
            </a:lvl4pPr>
            <a:lvl5pPr marL="1146175" indent="-2317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39690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One Column_Bullet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One-</a:t>
            </a:r>
            <a:r>
              <a:rPr lang="en-US" err="1"/>
              <a:t>Column_Bullets_Text</a:t>
            </a:r>
            <a:r>
              <a:rPr lang="en-US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CFD74C04-729A-496F-9C50-B79C2DE9E1C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10972800" cy="537156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571486" indent="-228594">
              <a:buClr>
                <a:srgbClr val="8C1515"/>
              </a:buClr>
              <a:buSzPct val="12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3295" indent="-16827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164177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CLS-II-HE_One Column_Numer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One-</a:t>
            </a:r>
            <a:r>
              <a:rPr lang="en-US" err="1"/>
              <a:t>Column_Numerical_Text</a:t>
            </a:r>
            <a:r>
              <a:rPr lang="en-US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A8900E0F-28D7-424F-9525-C32A5E1B05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10972800" cy="537156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800092" indent="-457200">
              <a:buClr>
                <a:srgbClr val="8C1515"/>
              </a:buClr>
              <a:buSzPct val="90000"/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386" indent="-342900">
              <a:buClr>
                <a:srgbClr val="8C1515"/>
              </a:buClr>
              <a:buSzPct val="90000"/>
              <a:buFont typeface="+mj-lt"/>
              <a:buAutoNum type="alphaLcPeriod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142980" indent="-342900">
              <a:buClr>
                <a:srgbClr val="8C1515"/>
              </a:buClr>
              <a:buSzPct val="90000"/>
              <a:buFont typeface="+mj-lt"/>
              <a:buAutoNum type="arabicParenR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77925" indent="-342900">
              <a:buClr>
                <a:srgbClr val="8C1515"/>
              </a:buClr>
              <a:buSzPct val="90000"/>
              <a:buFont typeface="+mj-lt"/>
              <a:buAutoNum type="alphaLcParenR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723406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ake Away_One Column_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Take </a:t>
            </a:r>
            <a:r>
              <a:rPr lang="en-US" err="1"/>
              <a:t>Away_One-Column_Bullets_Text</a:t>
            </a:r>
            <a:r>
              <a:rPr lang="en-US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BDB9946B-5B98-491E-8C92-693E80582C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10972800" cy="52651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571486" indent="-228594">
              <a:buClr>
                <a:srgbClr val="8C1515"/>
              </a:buClr>
              <a:buSzPct val="12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3295" indent="-16827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21551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CLS-II-HE Take Away_One-Column_Numer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Take </a:t>
            </a:r>
            <a:r>
              <a:rPr lang="en-US" err="1"/>
              <a:t>Away_One-Column_Numerical_Text</a:t>
            </a:r>
            <a:r>
              <a:rPr lang="en-US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9F98452C-5F37-4D13-9A99-AF12B297F6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10972800" cy="529641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800092" indent="-457200">
              <a:buClr>
                <a:srgbClr val="8C1515"/>
              </a:buClr>
              <a:buSzPct val="90000"/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386" indent="-342900">
              <a:buClr>
                <a:srgbClr val="8C1515"/>
              </a:buClr>
              <a:buSzPct val="90000"/>
              <a:buFont typeface="+mj-lt"/>
              <a:buAutoNum type="alphaLcPeriod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142980" indent="-342900">
              <a:buClr>
                <a:srgbClr val="8C1515"/>
              </a:buClr>
              <a:buSzPct val="90000"/>
              <a:buFont typeface="+mj-lt"/>
              <a:buAutoNum type="arabicParenR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77925" indent="-342900">
              <a:buClr>
                <a:srgbClr val="8C1515"/>
              </a:buClr>
              <a:buSzPct val="90000"/>
              <a:buFont typeface="+mj-lt"/>
              <a:buAutoNum type="alphaLcParenR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45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wo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E85F4AE-8C31-4DC0-B0F0-1CF63A6BB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Two-Column Text Slide –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BA3048-A13F-4292-9A2E-11D4117D5B07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4120259-0FA4-4A76-90B1-F00606DC0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07EE06CA-9EEB-48BF-8C1C-67D03CDBF4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1DC9EE3-392F-415F-A850-42E2B809F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5334000" cy="543420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8C1515"/>
              </a:buClr>
              <a:buSzPct val="120000"/>
              <a:buFont typeface="Arial" panose="020B0604020202020204" pitchFamily="34" charset="0"/>
              <a:buNone/>
              <a:defRPr sz="2400">
                <a:solidFill>
                  <a:srgbClr val="8C1515"/>
                </a:solidFill>
              </a:defRPr>
            </a:lvl1pPr>
            <a:lvl2pPr marL="571486" indent="-282568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269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FFE774F-FADD-4813-F2E7-F9CACB38EEB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8400" y="1066801"/>
            <a:ext cx="5334000" cy="5434201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8C1515"/>
              </a:buClr>
              <a:buSzPct val="120000"/>
              <a:buFont typeface="Arial" panose="020B0604020202020204" pitchFamily="34" charset="0"/>
              <a:buNone/>
              <a:defRPr sz="2400">
                <a:solidFill>
                  <a:srgbClr val="8C1515"/>
                </a:solidFill>
              </a:defRPr>
            </a:lvl1pPr>
            <a:lvl2pPr marL="571486" indent="-282568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269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74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On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5" y="1107626"/>
            <a:ext cx="6929879" cy="5393383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9051" y="1107621"/>
            <a:ext cx="3713351" cy="39848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21CDA69-321C-44F8-8792-49CF7CDB2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Picture Slide –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CC9877-C055-4691-8C6D-2AD61E840EC3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D4D98FE-9D3E-4384-A871-87C9B47FC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FDF74AAB-87B9-4184-9E14-E2080DA246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9F804B0-4B47-F364-E7FF-3EC05894D7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69048" y="1617028"/>
            <a:ext cx="3713352" cy="488397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8C1515"/>
              </a:buClr>
              <a:buSzPct val="120000"/>
              <a:buFont typeface="Arial" panose="020B0604020202020204" pitchFamily="34" charset="0"/>
              <a:buNone/>
              <a:defRPr sz="2000">
                <a:solidFill>
                  <a:srgbClr val="8C1515"/>
                </a:solidFill>
              </a:defRPr>
            </a:lvl1pPr>
            <a:lvl2pPr marL="571486" indent="-282568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269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5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47D6A6E-644D-3D6A-FBF2-30D7EDA4D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ctr" defTabSz="914377" rtl="0" eaLnBrk="1" latinLnBrk="0" hangingPunct="1">
              <a:defRPr sz="11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280ADC-DE9F-49E7-9E9C-A3AEBE2AC0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59B69E-56AF-14F6-DD13-C77B0FAD64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" y="2161315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 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855074-782E-32A5-608B-7C4D5E8CAB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4693" y="6016717"/>
            <a:ext cx="1747163" cy="291194"/>
          </a:xfrm>
          <a:prstGeom prst="rect">
            <a:avLst/>
          </a:prstGeom>
        </p:spPr>
      </p:pic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E0F044E-F3D7-2D92-9151-DD5148D6A5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3548" y="5942774"/>
            <a:ext cx="1610701" cy="439080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F259E46-05ED-3A4F-8B92-83D5D47F94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92949" y="6017140"/>
            <a:ext cx="1358416" cy="290361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6D48170E-CFD9-4F9F-4DDC-D378BE59CA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200070" y="5886585"/>
            <a:ext cx="1840727" cy="551458"/>
          </a:xfrm>
          <a:prstGeom prst="rect">
            <a:avLst/>
          </a:prstGeom>
        </p:spPr>
      </p:pic>
      <p:pic>
        <p:nvPicPr>
          <p:cNvPr id="12" name="Picture 11" descr="A picture containing text, wheel, transport, gear&#10;&#10;Description automatically generated">
            <a:extLst>
              <a:ext uri="{FF2B5EF4-FFF2-40B4-BE49-F238E27FC236}">
                <a16:creationId xmlns:a16="http://schemas.microsoft.com/office/drawing/2014/main" id="{3D4333D8-E8F6-F7BA-68A6-91FFE611A4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142097" y="6046367"/>
            <a:ext cx="1403897" cy="231907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C56F2AB-5991-0AB0-32E1-026AA8A3C6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9"/>
          <a:srcRect l="43913" t="32797" r="37361" b="25323"/>
          <a:stretch/>
        </p:blipFill>
        <p:spPr>
          <a:xfrm>
            <a:off x="6389493" y="5948619"/>
            <a:ext cx="1403899" cy="427403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2B1086-E559-068F-0502-48D87B59E5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575939"/>
            <a:ext cx="10532301" cy="278155"/>
          </a:xfrm>
          <a:prstGeom prst="rect">
            <a:avLst/>
          </a:prstGeom>
        </p:spPr>
        <p:txBody>
          <a:bodyPr/>
          <a:lstStyle>
            <a:lvl1pPr algn="l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6-7 September 2023 | LCLS-II-HE Machine Advisory Committee (MAC) Review of the Final Design Report (FDR) | 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654637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1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D. Gonnella, LCLS-II Commissioning</a:t>
            </a:r>
          </a:p>
        </p:txBody>
      </p:sp>
    </p:spTree>
    <p:extLst>
      <p:ext uri="{BB962C8B-B14F-4D97-AF65-F5344CB8AC3E}">
        <p14:creationId xmlns:p14="http://schemas.microsoft.com/office/powerpoint/2010/main" val="2233531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3" y="405678"/>
            <a:ext cx="10553700" cy="693450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3" y="1403933"/>
            <a:ext cx="10553700" cy="459152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8" r:id="rId3"/>
    <p:sldLayoutId id="2147483707" r:id="rId4"/>
    <p:sldLayoutId id="2147483709" r:id="rId5"/>
    <p:sldLayoutId id="2147483700" r:id="rId6"/>
    <p:sldLayoutId id="2147483701" r:id="rId7"/>
    <p:sldLayoutId id="2147483706" r:id="rId8"/>
    <p:sldLayoutId id="2147483710" r:id="rId9"/>
    <p:sldLayoutId id="2147483712" r:id="rId10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377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2400" kern="1200">
          <a:solidFill>
            <a:srgbClr val="8C1515"/>
          </a:solidFill>
          <a:latin typeface="Lato" panose="020F0502020204030203" pitchFamily="34" charset="77"/>
          <a:ea typeface="+mn-ea"/>
          <a:cs typeface="+mn-cs"/>
        </a:defRPr>
      </a:lvl1pPr>
      <a:lvl2pPr marL="457189" marR="0" indent="-168270" algn="l" defTabSz="914377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627063" marR="0" indent="-166688" algn="l" defTabSz="914377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Lato" panose="020F0502020204030203" pitchFamily="34" charset="0"/>
        <a:buChar char="-"/>
        <a:tabLst/>
        <a:defRPr sz="18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801688" indent="-166688" algn="l" defTabSz="914377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971550" indent="-169863" algn="l" defTabSz="914377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Lato" panose="020F0502020204030203" pitchFamily="34" charset="0"/>
        <a:buChar char="-"/>
        <a:tabLst/>
        <a:defRPr sz="16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0E69B-112E-CCE1-52C0-8F0195F24D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LCLS-II-HE Project Status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2B0BF-D694-DFC0-9E63-E1CEF41E7F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Andy Benwell, on behalf of the LCLS-II-HE LLRF Team </a:t>
            </a:r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FDDBC-F04D-947D-D71E-362769C6D1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LLRF Workshop 2023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5EF970-2E57-5414-962E-6AA6F2C6B6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/>
              <a:t>23 October, 2023</a:t>
            </a:r>
          </a:p>
        </p:txBody>
      </p:sp>
    </p:spTree>
    <p:extLst>
      <p:ext uri="{BB962C8B-B14F-4D97-AF65-F5344CB8AC3E}">
        <p14:creationId xmlns:p14="http://schemas.microsoft.com/office/powerpoint/2010/main" val="2849378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1927C-F818-B48A-BEE7-1760643D1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SSA Design Status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A595E0-7C1E-76B1-DFD2-CBD098118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3516A-EB40-0388-5913-52FFE5B540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9101" y="1231086"/>
            <a:ext cx="6534150" cy="5371569"/>
          </a:xfrm>
        </p:spPr>
        <p:txBody>
          <a:bodyPr/>
          <a:lstStyle/>
          <a:p>
            <a:r>
              <a:rPr lang="en-US" sz="2000"/>
              <a:t>SSA vendor R&amp;K was awarded funds for building 184 SSAs at 7 kW </a:t>
            </a:r>
          </a:p>
          <a:p>
            <a:endParaRPr lang="en-US" sz="2000"/>
          </a:p>
          <a:p>
            <a:r>
              <a:rPr lang="en-US" sz="2000"/>
              <a:t>18 prototype SSAs used for evaluation at SLAC and CM testing at partner laboratories</a:t>
            </a:r>
          </a:p>
          <a:p>
            <a:endParaRPr lang="en-US" sz="2000"/>
          </a:p>
          <a:p>
            <a:r>
              <a:rPr lang="en-US" sz="2000"/>
              <a:t>Slight architecture changes, but basic design is similar to LCLS-II</a:t>
            </a:r>
          </a:p>
          <a:p>
            <a:pPr lvl="1"/>
            <a:r>
              <a:rPr lang="en-US" sz="1800"/>
              <a:t>Uses 10 new-generation LDMOS transistors </a:t>
            </a:r>
          </a:p>
          <a:p>
            <a:pPr lvl="2"/>
            <a:r>
              <a:rPr lang="en-US" sz="1600"/>
              <a:t>max power ~ 700 W per transistor (up from 350W)</a:t>
            </a:r>
          </a:p>
          <a:p>
            <a:pPr lvl="1"/>
            <a:r>
              <a:rPr lang="en-US" sz="1800"/>
              <a:t>New power supplies with higher estimated lifetime (MTBF)</a:t>
            </a:r>
          </a:p>
          <a:p>
            <a:pPr lvl="1"/>
            <a:r>
              <a:rPr lang="en-US" sz="1800"/>
              <a:t>5 separate RF modules with 2 RF pallets each</a:t>
            </a:r>
          </a:p>
          <a:p>
            <a:pPr lvl="1"/>
            <a:r>
              <a:rPr lang="en-US" sz="1800"/>
              <a:t>Same physical footprint</a:t>
            </a:r>
          </a:p>
          <a:p>
            <a:pPr lvl="1"/>
            <a:r>
              <a:rPr lang="en-US" sz="1800"/>
              <a:t>Very similar controls interface</a:t>
            </a:r>
          </a:p>
          <a:p>
            <a:pPr lvl="1"/>
            <a:r>
              <a:rPr lang="en-US" sz="1800"/>
              <a:t>Modbus TCP/IP</a:t>
            </a:r>
          </a:p>
          <a:p>
            <a:pPr lvl="1"/>
            <a:r>
              <a:rPr lang="en-US" sz="1800"/>
              <a:t>Recognizable control registers</a:t>
            </a:r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6294339-4218-E879-3E8D-579323E2B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355" y="3804132"/>
            <a:ext cx="1126720" cy="83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icture containing text, sign, device, miller&#10;&#10;Description automatically generated">
            <a:extLst>
              <a:ext uri="{FF2B5EF4-FFF2-40B4-BE49-F238E27FC236}">
                <a16:creationId xmlns:a16="http://schemas.microsoft.com/office/drawing/2014/main" id="{943E9060-87A5-1C72-A3CF-1A72F40BD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627" y="1483270"/>
            <a:ext cx="3610744" cy="48907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FE7643-A30E-7D6C-0F52-6AF5C6833BD4}"/>
              </a:ext>
            </a:extLst>
          </p:cNvPr>
          <p:cNvSpPr txBox="1"/>
          <p:nvPr/>
        </p:nvSpPr>
        <p:spPr>
          <a:xfrm>
            <a:off x="9562767" y="975914"/>
            <a:ext cx="1148712" cy="369332"/>
          </a:xfrm>
          <a:prstGeom prst="rect">
            <a:avLst/>
          </a:prstGeom>
          <a:noFill/>
        </p:spPr>
        <p:txBody>
          <a:bodyPr wrap="none" lIns="121920" tIns="60960" rIns="121920" bIns="60960" rtlCol="0" anchor="t">
            <a:spAutoFit/>
          </a:bodyPr>
          <a:lstStyle/>
          <a:p>
            <a:r>
              <a:rPr lang="en-US" sz="1600"/>
              <a:t>7 kW SSA</a:t>
            </a:r>
          </a:p>
        </p:txBody>
      </p:sp>
    </p:spTree>
    <p:extLst>
      <p:ext uri="{BB962C8B-B14F-4D97-AF65-F5344CB8AC3E}">
        <p14:creationId xmlns:p14="http://schemas.microsoft.com/office/powerpoint/2010/main" val="3555269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59C91-B301-852B-6816-E86833D3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7 kW SSA Key 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E6C68F-6E06-7932-A6B3-B031BC65C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ED58B-C12E-0337-4C1B-908773F30B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1"/>
            <a:r>
              <a:rPr lang="en-US"/>
              <a:t>Phase vs frequency: linear within 5%</a:t>
            </a:r>
          </a:p>
          <a:p>
            <a:pPr lvl="1"/>
            <a:r>
              <a:rPr lang="en-US"/>
              <a:t>Bandwidth at 7 kW &gt; 1 MHz</a:t>
            </a:r>
          </a:p>
          <a:p>
            <a:pPr lvl="1"/>
            <a:r>
              <a:rPr lang="en-US"/>
              <a:t>Efficiency &gt; 40%</a:t>
            </a:r>
          </a:p>
          <a:p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6B0B100D-CA48-196E-517B-29E06CB26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89" y="3152802"/>
            <a:ext cx="4349261" cy="30178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FFD5DC-F9B8-378D-D6D0-BED30FB0D8DF}"/>
              </a:ext>
            </a:extLst>
          </p:cNvPr>
          <p:cNvSpPr txBox="1"/>
          <p:nvPr/>
        </p:nvSpPr>
        <p:spPr>
          <a:xfrm>
            <a:off x="2152651" y="2790031"/>
            <a:ext cx="185980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/>
              <a:t>1 dB Bandwidth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FCC097D7-C863-6EAD-7336-6870BF9EF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133" y="1803401"/>
            <a:ext cx="5569091" cy="501845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D3FA51-E5F8-C58A-48AE-37B66F8EE39F}"/>
              </a:ext>
            </a:extLst>
          </p:cNvPr>
          <p:cNvCxnSpPr/>
          <p:nvPr/>
        </p:nvCxnSpPr>
        <p:spPr>
          <a:xfrm>
            <a:off x="6096000" y="2108200"/>
            <a:ext cx="81280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D2183E6-9B28-98B1-D08C-B59E52834040}"/>
              </a:ext>
            </a:extLst>
          </p:cNvPr>
          <p:cNvSpPr txBox="1"/>
          <p:nvPr/>
        </p:nvSpPr>
        <p:spPr>
          <a:xfrm>
            <a:off x="5907275" y="2067463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7 kW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ECB37D-A11B-4CA8-14E3-6C3C6820A8E5}"/>
              </a:ext>
            </a:extLst>
          </p:cNvPr>
          <p:cNvSpPr txBox="1"/>
          <p:nvPr/>
        </p:nvSpPr>
        <p:spPr>
          <a:xfrm>
            <a:off x="11330351" y="2989496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66308"/>
                </a:solidFill>
              </a:rPr>
              <a:t>45%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0C5B0D-285F-CA09-1941-6FA3C80B5DED}"/>
              </a:ext>
            </a:extLst>
          </p:cNvPr>
          <p:cNvSpPr txBox="1"/>
          <p:nvPr/>
        </p:nvSpPr>
        <p:spPr>
          <a:xfrm>
            <a:off x="8097127" y="1575067"/>
            <a:ext cx="200138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/>
              <a:t>Gain &amp; Efficiency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A943417-57CE-AE30-5982-9D89544C5722}"/>
              </a:ext>
            </a:extLst>
          </p:cNvPr>
          <p:cNvCxnSpPr/>
          <p:nvPr/>
        </p:nvCxnSpPr>
        <p:spPr>
          <a:xfrm flipH="1">
            <a:off x="11260812" y="3474454"/>
            <a:ext cx="711200" cy="0"/>
          </a:xfrm>
          <a:prstGeom prst="straightConnector1">
            <a:avLst/>
          </a:prstGeom>
          <a:ln w="57150">
            <a:solidFill>
              <a:srgbClr val="FF9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902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5D30E-89DD-4AD0-281E-D2FDE7899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LLRF Systems Overview</a:t>
            </a:r>
            <a:endParaRPr lang="en-US">
              <a:latin typeface="Lato"/>
              <a:ea typeface="Lato"/>
              <a:cs typeface="Lato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51E43F-FC1D-7E12-29FA-938DE60BA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A46AE157-A579-D0F6-0B83-C783413A5E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0617" y="1230580"/>
            <a:ext cx="5602454" cy="4898920"/>
          </a:xfrm>
        </p:spPr>
        <p:txBody>
          <a:bodyPr numCol="2"/>
          <a:lstStyle/>
          <a:p>
            <a:r>
              <a:rPr lang="en-US" sz="1300" dirty="0"/>
              <a:t>Hardware/Firmware</a:t>
            </a:r>
          </a:p>
          <a:p>
            <a:pPr lvl="1"/>
            <a:r>
              <a:rPr lang="en-US" sz="1300" dirty="0"/>
              <a:t>Precision Receiver Chassis (PRC)</a:t>
            </a:r>
          </a:p>
          <a:p>
            <a:pPr lvl="2"/>
            <a:r>
              <a:rPr lang="en-US" sz="1300" dirty="0"/>
              <a:t>Exclusively for cavity signals</a:t>
            </a:r>
          </a:p>
          <a:p>
            <a:pPr lvl="2"/>
            <a:r>
              <a:rPr lang="en-US" sz="1300" dirty="0"/>
              <a:t>Fiber communication for high Isolation necessary for 0.01°/0.01%</a:t>
            </a:r>
          </a:p>
          <a:p>
            <a:r>
              <a:rPr lang="en-US" sz="1300" dirty="0"/>
              <a:t>RF Station (RFS) </a:t>
            </a:r>
          </a:p>
          <a:p>
            <a:pPr lvl="1"/>
            <a:r>
              <a:rPr lang="en-US" sz="1300" dirty="0"/>
              <a:t>Generates independent RF signal for 2 cavities</a:t>
            </a:r>
          </a:p>
          <a:p>
            <a:pPr lvl="1"/>
            <a:r>
              <a:rPr lang="en-US" sz="1300" dirty="0"/>
              <a:t>Forward, Reverse and SSA Drive signals</a:t>
            </a:r>
          </a:p>
          <a:p>
            <a:pPr lvl="1"/>
            <a:r>
              <a:rPr lang="en-US" sz="1300" dirty="0"/>
              <a:t>Detune frequency calculation, PI loop control</a:t>
            </a:r>
          </a:p>
          <a:p>
            <a:r>
              <a:rPr lang="en-US" sz="1300" dirty="0"/>
              <a:t>Resonance Control</a:t>
            </a:r>
          </a:p>
          <a:p>
            <a:pPr lvl="1"/>
            <a:r>
              <a:rPr lang="en-US" sz="1300" dirty="0"/>
              <a:t>Piezo Tuner Control</a:t>
            </a:r>
          </a:p>
          <a:p>
            <a:pPr lvl="1"/>
            <a:r>
              <a:rPr lang="en-US" sz="1300" dirty="0"/>
              <a:t>Stepper Motor Control   </a:t>
            </a:r>
          </a:p>
          <a:p>
            <a:pPr lvl="1"/>
            <a:r>
              <a:rPr lang="en-US" sz="1300" dirty="0"/>
              <a:t>Temperature Monitoring</a:t>
            </a:r>
          </a:p>
          <a:p>
            <a:pPr lvl="1"/>
            <a:r>
              <a:rPr lang="en-US" sz="1300" dirty="0"/>
              <a:t>Interlock processing</a:t>
            </a:r>
          </a:p>
          <a:p>
            <a:r>
              <a:rPr lang="en-US" sz="1300" dirty="0"/>
              <a:t>Software</a:t>
            </a:r>
          </a:p>
          <a:p>
            <a:pPr lvl="1"/>
            <a:r>
              <a:rPr lang="en-US" sz="1300" dirty="0"/>
              <a:t>Automated Scripting</a:t>
            </a:r>
          </a:p>
          <a:p>
            <a:pPr lvl="2"/>
            <a:r>
              <a:rPr lang="en-US" sz="1300" dirty="0"/>
              <a:t>Cavity and SSA characterization</a:t>
            </a:r>
          </a:p>
          <a:p>
            <a:pPr lvl="1"/>
            <a:r>
              <a:rPr lang="en-US" sz="1300" dirty="0"/>
              <a:t>Smooth transition between modes</a:t>
            </a:r>
          </a:p>
          <a:p>
            <a:pPr lvl="1"/>
            <a:r>
              <a:rPr lang="en-US" sz="1300" dirty="0"/>
              <a:t>Channel Access</a:t>
            </a:r>
          </a:p>
          <a:p>
            <a:r>
              <a:rPr lang="en-US" sz="1300" dirty="0"/>
              <a:t>EPICS</a:t>
            </a:r>
          </a:p>
          <a:p>
            <a:pPr lvl="1"/>
            <a:r>
              <a:rPr lang="en-US" sz="1300" dirty="0"/>
              <a:t>All control displays and waveform readouts</a:t>
            </a:r>
          </a:p>
          <a:p>
            <a:pPr lvl="1"/>
            <a:r>
              <a:rPr lang="en-US" sz="1300" dirty="0"/>
              <a:t>Cavity control interface</a:t>
            </a:r>
          </a:p>
          <a:p>
            <a:pPr lvl="1"/>
            <a:r>
              <a:rPr lang="en-US" sz="1300" dirty="0"/>
              <a:t>Modes of Operation</a:t>
            </a:r>
          </a:p>
          <a:p>
            <a:pPr lvl="1"/>
            <a:r>
              <a:rPr lang="en-US" sz="1300" dirty="0"/>
              <a:t>Hardware health 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8769690E-6A19-273F-BBD1-7F218206E522}"/>
              </a:ext>
            </a:extLst>
          </p:cNvPr>
          <p:cNvSpPr txBox="1">
            <a:spLocks/>
          </p:cNvSpPr>
          <p:nvPr/>
        </p:nvSpPr>
        <p:spPr>
          <a:xfrm>
            <a:off x="2490787" y="6334125"/>
            <a:ext cx="7210425" cy="435176"/>
          </a:xfrm>
          <a:prstGeom prst="rect">
            <a:avLst/>
          </a:prstGeom>
          <a:solidFill>
            <a:srgbClr val="8C1515"/>
          </a:solidFill>
        </p:spPr>
        <p:txBody>
          <a:bodyPr/>
          <a:lstStyle>
            <a:lvl1pPr marL="0" marR="0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Tx/>
              <a:buNone/>
              <a:defRPr sz="2400" kern="1200">
                <a:solidFill>
                  <a:srgbClr val="8C1515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189" marR="0" indent="-168270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627063" marR="0" indent="-166688" algn="l" defTabSz="914377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801688" indent="-166688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971550" indent="-169863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/>
              <a:defRPr sz="16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>
                <a:solidFill>
                  <a:schemeClr val="bg1"/>
                </a:solidFill>
              </a:rPr>
              <a:t>Only minor LLRF system changes from LCLS-II</a:t>
            </a:r>
          </a:p>
          <a:p>
            <a:pPr lvl="1" algn="ctr"/>
            <a:endParaRPr lang="en-US" sz="220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1AC8694-0CBC-5688-ACA6-07C7F2EB24BF}"/>
              </a:ext>
            </a:extLst>
          </p:cNvPr>
          <p:cNvGrpSpPr/>
          <p:nvPr/>
        </p:nvGrpSpPr>
        <p:grpSpPr>
          <a:xfrm>
            <a:off x="5684698" y="1274876"/>
            <a:ext cx="6117312" cy="4801236"/>
            <a:chOff x="5592335" y="1274876"/>
            <a:chExt cx="6117312" cy="48012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AD0EF6-52BB-86C9-FE22-335D232B3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2336" y="1274876"/>
              <a:ext cx="6117311" cy="4801236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FE3B4B8-2751-BBB5-0039-36AC53709D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2335" y="1440873"/>
              <a:ext cx="1" cy="241934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7BC8CEF-501F-99CC-09BB-55E2706166D4}"/>
                </a:ext>
              </a:extLst>
            </p:cNvPr>
            <p:cNvCxnSpPr>
              <a:cxnSpLocks/>
            </p:cNvCxnSpPr>
            <p:nvPr/>
          </p:nvCxnSpPr>
          <p:spPr>
            <a:xfrm>
              <a:off x="5592336" y="3860222"/>
              <a:ext cx="6117311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21349C-2A56-4840-47D4-9CF6373361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09647" y="2789382"/>
              <a:ext cx="0" cy="107084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51DC3C9-AF4D-CC79-A558-8C3C08A3F63A}"/>
                </a:ext>
              </a:extLst>
            </p:cNvPr>
            <p:cNvCxnSpPr/>
            <p:nvPr/>
          </p:nvCxnSpPr>
          <p:spPr>
            <a:xfrm flipH="1" flipV="1">
              <a:off x="9393382" y="1440873"/>
              <a:ext cx="2316265" cy="135774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6537A00-567E-303E-A411-3B5FEFB53B83}"/>
                </a:ext>
              </a:extLst>
            </p:cNvPr>
            <p:cNvCxnSpPr/>
            <p:nvPr/>
          </p:nvCxnSpPr>
          <p:spPr>
            <a:xfrm flipH="1">
              <a:off x="5592335" y="1440873"/>
              <a:ext cx="3801048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3992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1927C-F818-B48A-BEE7-1760643D1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1">
                <a:latin typeface="+mj-lt"/>
                <a:ea typeface="+mn-ea"/>
                <a:cs typeface="+mn-cs"/>
              </a:rPr>
              <a:t>LCLS-II LLRF Hardware</a:t>
            </a:r>
            <a:endParaRPr lang="en-US" sz="400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A595E0-7C1E-76B1-DFD2-CBD098118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F32CD9-C0C4-17BA-1813-DC4B9AD86E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671564" y="2513151"/>
            <a:ext cx="5657403" cy="26044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3479DC3-AB87-3784-7E7E-8D1AB68B2E71}"/>
              </a:ext>
            </a:extLst>
          </p:cNvPr>
          <p:cNvGrpSpPr>
            <a:grpSpLocks noChangeAspect="1"/>
          </p:cNvGrpSpPr>
          <p:nvPr/>
        </p:nvGrpSpPr>
        <p:grpSpPr>
          <a:xfrm>
            <a:off x="6282485" y="4359369"/>
            <a:ext cx="5756717" cy="2288823"/>
            <a:chOff x="12048698" y="14384068"/>
            <a:chExt cx="9609289" cy="3820566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1D4CD7AF-ADFC-3805-39DB-DBF509EE6C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5108685" y="14384068"/>
              <a:ext cx="5169001" cy="3820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24BE1B-59BC-5B35-788C-D2632A4BA7E8}"/>
                </a:ext>
              </a:extLst>
            </p:cNvPr>
            <p:cNvSpPr txBox="1"/>
            <p:nvPr/>
          </p:nvSpPr>
          <p:spPr>
            <a:xfrm>
              <a:off x="20145707" y="14749013"/>
              <a:ext cx="1499538" cy="778329"/>
            </a:xfrm>
            <a:prstGeom prst="rect">
              <a:avLst/>
            </a:prstGeom>
            <a:noFill/>
          </p:spPr>
          <p:txBody>
            <a:bodyPr wrap="square" lIns="96012" tIns="48006" rIns="96012" bIns="48006" rtlCol="0">
              <a:spAutoFit/>
            </a:bodyPr>
            <a:lstStyle/>
            <a:p>
              <a:r>
                <a:rPr lang="en-US" sz="1200"/>
                <a:t>Down </a:t>
              </a:r>
            </a:p>
            <a:p>
              <a:r>
                <a:rPr lang="en-US" sz="1200"/>
                <a:t>Converter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CBB3A5D-E993-21ED-7927-4293626F0730}"/>
                </a:ext>
              </a:extLst>
            </p:cNvPr>
            <p:cNvCxnSpPr>
              <a:stCxn id="10" idx="1"/>
            </p:cNvCxnSpPr>
            <p:nvPr/>
          </p:nvCxnSpPr>
          <p:spPr>
            <a:xfrm flipH="1" flipV="1">
              <a:off x="18533520" y="15130039"/>
              <a:ext cx="1612186" cy="8139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76C73F-28A4-2E04-C82D-B4C2E9C73F00}"/>
                </a:ext>
              </a:extLst>
            </p:cNvPr>
            <p:cNvSpPr txBox="1"/>
            <p:nvPr/>
          </p:nvSpPr>
          <p:spPr>
            <a:xfrm>
              <a:off x="13085035" y="15496892"/>
              <a:ext cx="1980045" cy="746531"/>
            </a:xfrm>
            <a:prstGeom prst="rect">
              <a:avLst/>
            </a:prstGeom>
            <a:noFill/>
          </p:spPr>
          <p:txBody>
            <a:bodyPr wrap="none" lIns="96012" tIns="48006" rIns="96012" bIns="48006" rtlCol="0">
              <a:spAutoFit/>
            </a:bodyPr>
            <a:lstStyle/>
            <a:p>
              <a:r>
                <a:rPr lang="en-US" sz="1200"/>
                <a:t>Digitizer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81900BE-30AA-974E-B9C7-EF823302CC8B}"/>
                </a:ext>
              </a:extLst>
            </p:cNvPr>
            <p:cNvCxnSpPr/>
            <p:nvPr/>
          </p:nvCxnSpPr>
          <p:spPr>
            <a:xfrm>
              <a:off x="14766309" y="15861530"/>
              <a:ext cx="2100168" cy="2829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3F367C-3EFD-7588-117C-FFDC1C324F21}"/>
                </a:ext>
              </a:extLst>
            </p:cNvPr>
            <p:cNvSpPr txBox="1"/>
            <p:nvPr/>
          </p:nvSpPr>
          <p:spPr>
            <a:xfrm>
              <a:off x="20145707" y="16736318"/>
              <a:ext cx="1512280" cy="778329"/>
            </a:xfrm>
            <a:prstGeom prst="rect">
              <a:avLst/>
            </a:prstGeom>
            <a:noFill/>
          </p:spPr>
          <p:txBody>
            <a:bodyPr wrap="square" lIns="96012" tIns="48006" rIns="96012" bIns="48006" rtlCol="0">
              <a:spAutoFit/>
            </a:bodyPr>
            <a:lstStyle/>
            <a:p>
              <a:r>
                <a:rPr lang="en-US" sz="1200"/>
                <a:t>Up </a:t>
              </a:r>
            </a:p>
            <a:p>
              <a:r>
                <a:rPr lang="en-US" sz="1200"/>
                <a:t>Converter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1689FBF-BDD8-43E2-B98B-43111D2D4E12}"/>
                </a:ext>
              </a:extLst>
            </p:cNvPr>
            <p:cNvCxnSpPr>
              <a:stCxn id="14" idx="1"/>
            </p:cNvCxnSpPr>
            <p:nvPr/>
          </p:nvCxnSpPr>
          <p:spPr>
            <a:xfrm flipH="1" flipV="1">
              <a:off x="18659725" y="16842770"/>
              <a:ext cx="1485983" cy="282714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6AE22C-11CC-C48C-9EC4-24C2239C8ECE}"/>
                </a:ext>
              </a:extLst>
            </p:cNvPr>
            <p:cNvSpPr txBox="1"/>
            <p:nvPr/>
          </p:nvSpPr>
          <p:spPr>
            <a:xfrm>
              <a:off x="12048698" y="16176917"/>
              <a:ext cx="2858335" cy="1041207"/>
            </a:xfrm>
            <a:prstGeom prst="rect">
              <a:avLst/>
            </a:prstGeom>
            <a:noFill/>
          </p:spPr>
          <p:txBody>
            <a:bodyPr wrap="square" lIns="96012" tIns="48006" rIns="96012" bIns="48006" rtlCol="0">
              <a:spAutoFit/>
            </a:bodyPr>
            <a:lstStyle/>
            <a:p>
              <a:pPr algn="r"/>
              <a:r>
                <a:rPr lang="en-US" sz="1200"/>
                <a:t>Digital Carrier</a:t>
              </a:r>
            </a:p>
            <a:p>
              <a:pPr algn="r"/>
              <a:r>
                <a:rPr lang="en-US" sz="1200"/>
                <a:t>(FPGA)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57C3625-63C3-BFEC-284A-54B066CB0A00}"/>
                </a:ext>
              </a:extLst>
            </p:cNvPr>
            <p:cNvCxnSpPr>
              <a:stCxn id="16" idx="3"/>
            </p:cNvCxnSpPr>
            <p:nvPr/>
          </p:nvCxnSpPr>
          <p:spPr>
            <a:xfrm flipV="1">
              <a:off x="14907033" y="16245488"/>
              <a:ext cx="1588935" cy="452034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94FC49-84C1-471A-CA67-87912D24515A}"/>
                </a:ext>
              </a:extLst>
            </p:cNvPr>
            <p:cNvSpPr txBox="1"/>
            <p:nvPr/>
          </p:nvSpPr>
          <p:spPr>
            <a:xfrm>
              <a:off x="12368037" y="14865977"/>
              <a:ext cx="2412452" cy="628849"/>
            </a:xfrm>
            <a:prstGeom prst="rect">
              <a:avLst/>
            </a:prstGeom>
            <a:noFill/>
          </p:spPr>
          <p:txBody>
            <a:bodyPr wrap="none" lIns="96012" tIns="48006" rIns="96012" bIns="48006" rtlCol="0">
              <a:spAutoFit/>
            </a:bodyPr>
            <a:lstStyle/>
            <a:p>
              <a:r>
                <a:rPr lang="en-US" sz="1200"/>
                <a:t>Power Board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BA1128F-80E1-D46F-3C2C-9019CDEEBD37}"/>
                </a:ext>
              </a:extLst>
            </p:cNvPr>
            <p:cNvCxnSpPr>
              <a:stCxn id="18" idx="3"/>
            </p:cNvCxnSpPr>
            <p:nvPr/>
          </p:nvCxnSpPr>
          <p:spPr>
            <a:xfrm>
              <a:off x="14780489" y="15180402"/>
              <a:ext cx="2085988" cy="209322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1DE60E7-50A8-EF5F-2EFF-519B73648F7B}"/>
              </a:ext>
            </a:extLst>
          </p:cNvPr>
          <p:cNvGrpSpPr>
            <a:grpSpLocks noChangeAspect="1"/>
          </p:cNvGrpSpPr>
          <p:nvPr/>
        </p:nvGrpSpPr>
        <p:grpSpPr>
          <a:xfrm>
            <a:off x="6282485" y="1003484"/>
            <a:ext cx="5833321" cy="3051815"/>
            <a:chOff x="12506551" y="18605538"/>
            <a:chExt cx="9022616" cy="459548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9F13DB2-E0C1-76A0-B55C-9069A788D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15262937" y="18805157"/>
              <a:ext cx="4228641" cy="456308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C1F3E0-94DB-C196-AEE1-91363ACFAFC9}"/>
                </a:ext>
              </a:extLst>
            </p:cNvPr>
            <p:cNvSpPr txBox="1"/>
            <p:nvPr/>
          </p:nvSpPr>
          <p:spPr>
            <a:xfrm>
              <a:off x="12506551" y="21242327"/>
              <a:ext cx="2397346" cy="939279"/>
            </a:xfrm>
            <a:prstGeom prst="rect">
              <a:avLst/>
            </a:prstGeom>
            <a:noFill/>
          </p:spPr>
          <p:txBody>
            <a:bodyPr wrap="square" lIns="96012" tIns="48006" rIns="96012" bIns="48006" rtlCol="0">
              <a:spAutoFit/>
            </a:bodyPr>
            <a:lstStyle/>
            <a:p>
              <a:pPr algn="r"/>
              <a:r>
                <a:rPr lang="en-US" sz="1200"/>
                <a:t>Digital Carrier (FPGA)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F321235-800E-04F6-C06E-66BB396CD0C3}"/>
                </a:ext>
              </a:extLst>
            </p:cNvPr>
            <p:cNvCxnSpPr/>
            <p:nvPr/>
          </p:nvCxnSpPr>
          <p:spPr>
            <a:xfrm>
              <a:off x="14871174" y="20767533"/>
              <a:ext cx="1473503" cy="697984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874E786-6E2A-3692-4D5D-5882A087CF8C}"/>
                </a:ext>
              </a:extLst>
            </p:cNvPr>
            <p:cNvSpPr txBox="1"/>
            <p:nvPr/>
          </p:nvSpPr>
          <p:spPr>
            <a:xfrm>
              <a:off x="12735057" y="20437561"/>
              <a:ext cx="2071777" cy="479515"/>
            </a:xfrm>
            <a:prstGeom prst="rect">
              <a:avLst/>
            </a:prstGeom>
            <a:noFill/>
          </p:spPr>
          <p:txBody>
            <a:bodyPr wrap="none" lIns="96012" tIns="48006" rIns="96012" bIns="48006" rtlCol="0">
              <a:spAutoFit/>
            </a:bodyPr>
            <a:lstStyle/>
            <a:p>
              <a:pPr algn="r"/>
              <a:r>
                <a:rPr lang="en-US" sz="1200"/>
                <a:t>FMC Breakout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265D328-79D7-4C5B-D4B9-C87C5F8A1E5F}"/>
                </a:ext>
              </a:extLst>
            </p:cNvPr>
            <p:cNvCxnSpPr>
              <a:stCxn id="22" idx="3"/>
            </p:cNvCxnSpPr>
            <p:nvPr/>
          </p:nvCxnSpPr>
          <p:spPr>
            <a:xfrm>
              <a:off x="14903897" y="21711967"/>
              <a:ext cx="1479636" cy="469639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AB2058-1727-7332-E07B-976695738373}"/>
                </a:ext>
              </a:extLst>
            </p:cNvPr>
            <p:cNvSpPr txBox="1"/>
            <p:nvPr/>
          </p:nvSpPr>
          <p:spPr>
            <a:xfrm>
              <a:off x="12765775" y="19488273"/>
              <a:ext cx="1965241" cy="793948"/>
            </a:xfrm>
            <a:prstGeom prst="rect">
              <a:avLst/>
            </a:prstGeom>
            <a:noFill/>
          </p:spPr>
          <p:txBody>
            <a:bodyPr wrap="none" lIns="96012" tIns="48006" rIns="96012" bIns="48006" rtlCol="0">
              <a:spAutoFit/>
            </a:bodyPr>
            <a:lstStyle/>
            <a:p>
              <a:r>
                <a:rPr lang="en-US" sz="1200"/>
                <a:t>Stepper tuner</a:t>
              </a:r>
            </a:p>
            <a:p>
              <a:pPr algn="r"/>
              <a:r>
                <a:rPr lang="en-US" sz="1200"/>
                <a:t> driver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13F4B00-340B-44B5-7762-9682D03AF9AB}"/>
                </a:ext>
              </a:extLst>
            </p:cNvPr>
            <p:cNvCxnSpPr/>
            <p:nvPr/>
          </p:nvCxnSpPr>
          <p:spPr>
            <a:xfrm>
              <a:off x="14903897" y="20011942"/>
              <a:ext cx="1440779" cy="20360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B365F02-75B2-CAA9-DE7C-F889EC6944C3}"/>
                </a:ext>
              </a:extLst>
            </p:cNvPr>
            <p:cNvSpPr txBox="1"/>
            <p:nvPr/>
          </p:nvSpPr>
          <p:spPr>
            <a:xfrm>
              <a:off x="12740911" y="18605538"/>
              <a:ext cx="2316119" cy="702135"/>
            </a:xfrm>
            <a:prstGeom prst="rect">
              <a:avLst/>
            </a:prstGeom>
            <a:noFill/>
          </p:spPr>
          <p:txBody>
            <a:bodyPr wrap="square" lIns="96012" tIns="48006" rIns="96012" bIns="48006" rtlCol="0">
              <a:spAutoFit/>
            </a:bodyPr>
            <a:lstStyle/>
            <a:p>
              <a:pPr algn="r"/>
              <a:r>
                <a:rPr lang="en-US" sz="1200"/>
                <a:t>Coupler/Stepper</a:t>
              </a:r>
            </a:p>
            <a:p>
              <a:pPr algn="r"/>
              <a:r>
                <a:rPr lang="en-US" sz="1200"/>
                <a:t>Temperature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E26685E-A4A5-D0D8-B634-285881153D4E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>
              <a:off x="15057030" y="18956606"/>
              <a:ext cx="1454855" cy="44288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C5C6BA4-DE26-65AC-3B40-E70405257BE8}"/>
                </a:ext>
              </a:extLst>
            </p:cNvPr>
            <p:cNvSpPr txBox="1"/>
            <p:nvPr/>
          </p:nvSpPr>
          <p:spPr>
            <a:xfrm>
              <a:off x="19658802" y="20798011"/>
              <a:ext cx="1870365" cy="450925"/>
            </a:xfrm>
            <a:prstGeom prst="rect">
              <a:avLst/>
            </a:prstGeom>
            <a:noFill/>
          </p:spPr>
          <p:txBody>
            <a:bodyPr wrap="square" lIns="96012" tIns="48006" rIns="96012" bIns="48006" rtlCol="0">
              <a:spAutoFit/>
            </a:bodyPr>
            <a:lstStyle/>
            <a:p>
              <a:r>
                <a:rPr lang="en-US" sz="1200"/>
                <a:t>Piezo tuner </a:t>
              </a:r>
            </a:p>
            <a:p>
              <a:r>
                <a:rPr lang="en-US" sz="1200"/>
                <a:t>drivers (x4)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A46EE18-85BC-1D06-EE26-52D29A3603C5}"/>
                </a:ext>
              </a:extLst>
            </p:cNvPr>
            <p:cNvCxnSpPr>
              <a:stCxn id="30" idx="1"/>
            </p:cNvCxnSpPr>
            <p:nvPr/>
          </p:nvCxnSpPr>
          <p:spPr>
            <a:xfrm flipH="1">
              <a:off x="18875994" y="21023474"/>
              <a:ext cx="782809" cy="5396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2F4073B-13D1-909E-A19C-0BBB64D802AF}"/>
                </a:ext>
              </a:extLst>
            </p:cNvPr>
            <p:cNvSpPr txBox="1"/>
            <p:nvPr/>
          </p:nvSpPr>
          <p:spPr>
            <a:xfrm>
              <a:off x="19658802" y="19589815"/>
              <a:ext cx="1300072" cy="567289"/>
            </a:xfrm>
            <a:prstGeom prst="rect">
              <a:avLst/>
            </a:prstGeom>
            <a:noFill/>
          </p:spPr>
          <p:txBody>
            <a:bodyPr wrap="none" lIns="96012" tIns="48006" rIns="96012" bIns="48006" rtlCol="0">
              <a:spAutoFit/>
            </a:bodyPr>
            <a:lstStyle/>
            <a:p>
              <a:r>
                <a:rPr lang="en-US" sz="1200"/>
                <a:t>Power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D1AEF35-80FA-9E51-8113-6D5832C245B8}"/>
                </a:ext>
              </a:extLst>
            </p:cNvPr>
            <p:cNvCxnSpPr>
              <a:stCxn id="32" idx="1"/>
            </p:cNvCxnSpPr>
            <p:nvPr/>
          </p:nvCxnSpPr>
          <p:spPr>
            <a:xfrm flipH="1">
              <a:off x="18419127" y="19873459"/>
              <a:ext cx="1239675" cy="408761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5AA4A5F-783D-2D9F-2C7E-AB3875B67766}"/>
              </a:ext>
            </a:extLst>
          </p:cNvPr>
          <p:cNvSpPr txBox="1"/>
          <p:nvPr/>
        </p:nvSpPr>
        <p:spPr>
          <a:xfrm>
            <a:off x="8358942" y="959622"/>
            <a:ext cx="1795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Resonance Control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05A2C6-C677-6E8F-2031-759014455BA1}"/>
              </a:ext>
            </a:extLst>
          </p:cNvPr>
          <p:cNvSpPr txBox="1"/>
          <p:nvPr/>
        </p:nvSpPr>
        <p:spPr>
          <a:xfrm>
            <a:off x="9374640" y="4062828"/>
            <a:ext cx="1176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RF Station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54C559F-E94E-4F4B-6A34-B72589F99ABC}"/>
              </a:ext>
            </a:extLst>
          </p:cNvPr>
          <p:cNvCxnSpPr>
            <a:cxnSpLocks/>
          </p:cNvCxnSpPr>
          <p:nvPr/>
        </p:nvCxnSpPr>
        <p:spPr>
          <a:xfrm>
            <a:off x="486215" y="2822127"/>
            <a:ext cx="1290721" cy="0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989A2BE-44B5-D46C-504F-AF5ADB89FC0B}"/>
              </a:ext>
            </a:extLst>
          </p:cNvPr>
          <p:cNvCxnSpPr>
            <a:cxnSpLocks/>
          </p:cNvCxnSpPr>
          <p:nvPr/>
        </p:nvCxnSpPr>
        <p:spPr>
          <a:xfrm>
            <a:off x="600765" y="4264877"/>
            <a:ext cx="1217324" cy="0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>
            <a:extLst>
              <a:ext uri="{FF2B5EF4-FFF2-40B4-BE49-F238E27FC236}">
                <a16:creationId xmlns:a16="http://schemas.microsoft.com/office/drawing/2014/main" id="{010171B4-A395-46A0-5DA7-9486498FB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71" y="843527"/>
            <a:ext cx="3425250" cy="580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9D41EE3-2D37-3E4C-034E-5A9B530F7EF1}"/>
              </a:ext>
            </a:extLst>
          </p:cNvPr>
          <p:cNvCxnSpPr>
            <a:cxnSpLocks/>
          </p:cNvCxnSpPr>
          <p:nvPr/>
        </p:nvCxnSpPr>
        <p:spPr>
          <a:xfrm flipV="1">
            <a:off x="600765" y="4741944"/>
            <a:ext cx="1217324" cy="43658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1A38D3C-5C15-3B6A-0D40-C1E3E9E8DB48}"/>
              </a:ext>
            </a:extLst>
          </p:cNvPr>
          <p:cNvCxnSpPr>
            <a:cxnSpLocks/>
          </p:cNvCxnSpPr>
          <p:nvPr/>
        </p:nvCxnSpPr>
        <p:spPr>
          <a:xfrm>
            <a:off x="600765" y="3915484"/>
            <a:ext cx="1217324" cy="0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9" descr="A picture containing text, indoor, appliance, kitchen appliance&#10;&#10;Description automatically generated">
            <a:extLst>
              <a:ext uri="{FF2B5EF4-FFF2-40B4-BE49-F238E27FC236}">
                <a16:creationId xmlns:a16="http://schemas.microsoft.com/office/drawing/2014/main" id="{4BD90CA6-9476-52F4-9B32-62E3512EFDFE}"/>
              </a:ext>
            </a:extLst>
          </p:cNvPr>
          <p:cNvPicPr/>
          <p:nvPr/>
        </p:nvPicPr>
        <p:blipFill rotWithShape="1">
          <a:blip r:embed="rId7"/>
          <a:srcRect l="1944" t="20988" r="1389" b="12407"/>
          <a:stretch/>
        </p:blipFill>
        <p:spPr>
          <a:xfrm rot="5400000">
            <a:off x="2272670" y="2434982"/>
            <a:ext cx="5723495" cy="2776620"/>
          </a:xfrm>
          <a:prstGeom prst="rect">
            <a:avLst/>
          </a:prstGeom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0107159-022B-58F3-904A-179B304AC568}"/>
              </a:ext>
            </a:extLst>
          </p:cNvPr>
          <p:cNvSpPr txBox="1"/>
          <p:nvPr/>
        </p:nvSpPr>
        <p:spPr>
          <a:xfrm rot="16200000">
            <a:off x="-578042" y="3396768"/>
            <a:ext cx="1653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Fiber links</a:t>
            </a:r>
          </a:p>
        </p:txBody>
      </p:sp>
    </p:spTree>
    <p:extLst>
      <p:ext uri="{BB962C8B-B14F-4D97-AF65-F5344CB8AC3E}">
        <p14:creationId xmlns:p14="http://schemas.microsoft.com/office/powerpoint/2010/main" val="30081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27FA1-7782-9AA8-6B4D-330CA7C3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LLRF Systems Scale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36A69A-99C2-9A89-5ECC-7E4649F0C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C3F3C9-AD8D-53F6-593B-785E60A865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2875" y="1066799"/>
            <a:ext cx="6915150" cy="4862053"/>
          </a:xfrm>
        </p:spPr>
        <p:txBody>
          <a:bodyPr/>
          <a:lstStyle/>
          <a:p>
            <a:pPr lvl="1"/>
            <a:r>
              <a:rPr lang="en-US"/>
              <a:t>LCLS-II currently has 74 fully functional LLRF rack systems from sector 0 to 7 </a:t>
            </a:r>
          </a:p>
          <a:p>
            <a:pPr lvl="1"/>
            <a:r>
              <a:rPr lang="en-US"/>
              <a:t>HE will add 46 nearly identical racks from sector 7 to 10</a:t>
            </a:r>
          </a:p>
          <a:p>
            <a:pPr lvl="1"/>
            <a:r>
              <a:rPr lang="en-US"/>
              <a:t>After yield, HE LLRF consists of:</a:t>
            </a:r>
          </a:p>
          <a:p>
            <a:pPr lvl="2"/>
            <a:r>
              <a:rPr lang="en-US"/>
              <a:t>RF station chassis (x2) : 100</a:t>
            </a:r>
          </a:p>
          <a:p>
            <a:pPr lvl="2"/>
            <a:r>
              <a:rPr lang="en-US"/>
              <a:t>Precision receiver chassis : 50</a:t>
            </a:r>
          </a:p>
          <a:p>
            <a:pPr lvl="2"/>
            <a:r>
              <a:rPr lang="en-US"/>
              <a:t>Resonance control chassis : 50</a:t>
            </a:r>
          </a:p>
          <a:p>
            <a:pPr lvl="2"/>
            <a:r>
              <a:rPr lang="en-US"/>
              <a:t>LO amplifier chassis : 50</a:t>
            </a:r>
          </a:p>
          <a:p>
            <a:pPr lvl="2"/>
            <a:r>
              <a:rPr lang="en-US"/>
              <a:t>Power supply chassis : 50</a:t>
            </a:r>
          </a:p>
          <a:p>
            <a:pPr lvl="2"/>
            <a:r>
              <a:rPr lang="en-US"/>
              <a:t>LLRF fiber patch panel : 50</a:t>
            </a:r>
          </a:p>
          <a:p>
            <a:endParaRPr lang="en-US"/>
          </a:p>
        </p:txBody>
      </p:sp>
      <p:pic>
        <p:nvPicPr>
          <p:cNvPr id="10" name="Picture 9" descr="A picture containing text, indoor, kitchen appliance, vending machine&#10;&#10;Description automatically generated">
            <a:extLst>
              <a:ext uri="{FF2B5EF4-FFF2-40B4-BE49-F238E27FC236}">
                <a16:creationId xmlns:a16="http://schemas.microsoft.com/office/drawing/2014/main" id="{1205DF07-BB3B-76D5-2E2A-F7B5B8F1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t="2778" r="1389" b="12406"/>
          <a:stretch/>
        </p:blipFill>
        <p:spPr>
          <a:xfrm rot="5400000">
            <a:off x="6625226" y="1890911"/>
            <a:ext cx="4862053" cy="3213830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D45FD979-A0E2-73F2-5165-BF0947A91EAB}"/>
              </a:ext>
            </a:extLst>
          </p:cNvPr>
          <p:cNvSpPr txBox="1"/>
          <p:nvPr/>
        </p:nvSpPr>
        <p:spPr>
          <a:xfrm>
            <a:off x="1977465" y="6057208"/>
            <a:ext cx="8237069" cy="661720"/>
          </a:xfrm>
          <a:prstGeom prst="rect">
            <a:avLst/>
          </a:prstGeom>
          <a:solidFill>
            <a:srgbClr val="8C1515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50">
                <a:solidFill>
                  <a:schemeClr val="bg1"/>
                </a:solidFill>
                <a:ea typeface="+mn-lt"/>
                <a:cs typeface="+mn-lt"/>
              </a:rPr>
              <a:t>SLAC now has a lot of experience</a:t>
            </a:r>
            <a:endParaRPr lang="en-US">
              <a:solidFill>
                <a:schemeClr val="bg1"/>
              </a:solidFill>
              <a:ea typeface="Lato"/>
              <a:cs typeface="Lato"/>
            </a:endParaRPr>
          </a:p>
          <a:p>
            <a:pPr algn="ctr"/>
            <a:r>
              <a:rPr lang="en-US" sz="1850">
                <a:solidFill>
                  <a:schemeClr val="bg1"/>
                </a:solidFill>
              </a:rPr>
              <a:t> with building,  testing and checking out the LCLS-II style LLRF system</a:t>
            </a:r>
            <a:endParaRPr lang="en-US" sz="1850">
              <a:solidFill>
                <a:schemeClr val="bg1"/>
              </a:solidFill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88216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6417CDD2-ED34-2D58-3172-B7F95F78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145" y="3275789"/>
            <a:ext cx="4105072" cy="30788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D1927C-F818-B48A-BEE7-1760643D1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Firmware – Software tools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A595E0-7C1E-76B1-DFD2-CBD098118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39B08D-1CFB-45EC-9989-706234E320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960638"/>
            <a:ext cx="6838545" cy="5371569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sz="1600">
                <a:latin typeface="Lato"/>
                <a:ea typeface="Lato"/>
                <a:cs typeface="Lato"/>
              </a:rPr>
              <a:t>System characterization</a:t>
            </a:r>
          </a:p>
          <a:p>
            <a:pPr marL="570865" lvl="1" indent="-227965"/>
            <a:r>
              <a:rPr lang="en-US" sz="1400">
                <a:latin typeface="Lato"/>
                <a:ea typeface="Lato"/>
                <a:cs typeface="Lato"/>
              </a:rPr>
              <a:t>SSA, frequency tune, cavity and piezo tuner</a:t>
            </a:r>
          </a:p>
          <a:p>
            <a:r>
              <a:rPr lang="en-US" sz="1600">
                <a:latin typeface="Lato"/>
                <a:ea typeface="Lato"/>
                <a:cs typeface="Lato"/>
              </a:rPr>
              <a:t>Field Control</a:t>
            </a:r>
          </a:p>
          <a:p>
            <a:pPr marL="570865" lvl="1" indent="-227965"/>
            <a:r>
              <a:rPr lang="en-US" sz="1400">
                <a:latin typeface="Lato"/>
                <a:ea typeface="Lato"/>
                <a:cs typeface="Lato"/>
              </a:rPr>
              <a:t>Chirp, Pulsed, SEL raw, SEL, SELA, SELAP operation modes</a:t>
            </a:r>
          </a:p>
          <a:p>
            <a:pPr marL="570865" lvl="1" indent="-227965"/>
            <a:r>
              <a:rPr lang="en-US" sz="1400">
                <a:latin typeface="Lato"/>
                <a:ea typeface="Lato"/>
                <a:cs typeface="Lato"/>
              </a:rPr>
              <a:t>PI gain optimization</a:t>
            </a:r>
          </a:p>
          <a:p>
            <a:pPr marL="570865" lvl="1" indent="-227965"/>
            <a:r>
              <a:rPr lang="en-US" sz="1400">
                <a:latin typeface="Lato"/>
                <a:ea typeface="Lato"/>
                <a:cs typeface="Lato"/>
              </a:rPr>
              <a:t>Automatic mitigation for slow phase drifts </a:t>
            </a:r>
            <a:r>
              <a:rPr lang="en-US" sz="1400" i="1">
                <a:latin typeface="Lato"/>
                <a:ea typeface="Lato"/>
                <a:cs typeface="Lato"/>
              </a:rPr>
              <a:t>(see talk by </a:t>
            </a:r>
            <a:r>
              <a:rPr lang="en-US" sz="1400" i="1" err="1">
                <a:latin typeface="Lato"/>
                <a:ea typeface="Lato"/>
                <a:cs typeface="Lato"/>
              </a:rPr>
              <a:t>L.Doolittle</a:t>
            </a:r>
            <a:r>
              <a:rPr lang="en-US" sz="1400" i="1">
                <a:latin typeface="Lato"/>
                <a:ea typeface="Lato"/>
                <a:cs typeface="Lato"/>
              </a:rPr>
              <a:t>)</a:t>
            </a:r>
          </a:p>
          <a:p>
            <a:r>
              <a:rPr lang="en-US" sz="1600">
                <a:latin typeface="Lato"/>
                <a:ea typeface="Lato"/>
                <a:cs typeface="Lato"/>
              </a:rPr>
              <a:t>Resonance Control</a:t>
            </a:r>
          </a:p>
          <a:p>
            <a:pPr marL="570865" lvl="1" indent="-227965"/>
            <a:r>
              <a:rPr lang="en-US" sz="1400">
                <a:latin typeface="Lato"/>
                <a:ea typeface="Lato"/>
                <a:cs typeface="Lato"/>
              </a:rPr>
              <a:t>Manual stepper motor operation</a:t>
            </a:r>
          </a:p>
          <a:p>
            <a:pPr marL="570865" lvl="1" indent="-227965"/>
            <a:r>
              <a:rPr lang="en-US" sz="1400">
                <a:latin typeface="Lato"/>
                <a:ea typeface="Lato"/>
                <a:cs typeface="Lato"/>
              </a:rPr>
              <a:t>Manual or feedback (Integral loop) piezo-tuner operation with low-pass filter</a:t>
            </a:r>
          </a:p>
          <a:p>
            <a:pPr marL="570865" lvl="1" indent="-227965"/>
            <a:r>
              <a:rPr lang="en-US" sz="1400">
                <a:latin typeface="Lato"/>
                <a:ea typeface="Lato"/>
                <a:cs typeface="Lato"/>
              </a:rPr>
              <a:t>Detune frequency waveform</a:t>
            </a:r>
          </a:p>
          <a:p>
            <a:pPr marL="570865" lvl="1" indent="-227965"/>
            <a:r>
              <a:rPr lang="en-US" sz="1400">
                <a:latin typeface="Lato"/>
                <a:ea typeface="Lato"/>
                <a:cs typeface="Lato"/>
              </a:rPr>
              <a:t>Forward power vs detune</a:t>
            </a:r>
          </a:p>
          <a:p>
            <a:pPr marL="570865" lvl="1" indent="-227965"/>
            <a:r>
              <a:rPr lang="en-US" sz="1400">
                <a:latin typeface="Lato"/>
                <a:ea typeface="Lato"/>
                <a:cs typeface="Lato"/>
              </a:rPr>
              <a:t>Microphonics compensation (ARC)</a:t>
            </a:r>
          </a:p>
          <a:p>
            <a:r>
              <a:rPr lang="en-US" sz="1600">
                <a:latin typeface="Lato"/>
                <a:ea typeface="Lato"/>
                <a:cs typeface="Lato"/>
              </a:rPr>
              <a:t>Waveforms</a:t>
            </a:r>
          </a:p>
          <a:p>
            <a:pPr marL="570865" lvl="1" indent="-227965"/>
            <a:r>
              <a:rPr lang="en-US" sz="1400">
                <a:latin typeface="Lato"/>
                <a:ea typeface="Lato"/>
                <a:cs typeface="Lato"/>
              </a:rPr>
              <a:t>Cavity, forward, reverse, drive, DAC</a:t>
            </a:r>
          </a:p>
          <a:p>
            <a:pPr marL="570865" lvl="1" indent="-227965"/>
            <a:r>
              <a:rPr lang="en-US" sz="1400">
                <a:latin typeface="Lato"/>
                <a:ea typeface="Lato"/>
                <a:cs typeface="Lato"/>
              </a:rPr>
              <a:t>Cavity bandwidth and detune</a:t>
            </a:r>
          </a:p>
          <a:p>
            <a:pPr marL="570865" lvl="1" indent="-227965"/>
            <a:r>
              <a:rPr lang="en-US" sz="1400">
                <a:latin typeface="Lato"/>
                <a:ea typeface="Lato"/>
                <a:cs typeface="Lato"/>
              </a:rPr>
              <a:t>FFTs</a:t>
            </a:r>
          </a:p>
          <a:p>
            <a:pPr marL="570865" lvl="1" indent="-227965"/>
            <a:r>
              <a:rPr lang="en-US" sz="1400">
                <a:latin typeface="Lato"/>
                <a:ea typeface="Lato"/>
                <a:cs typeface="Lato"/>
              </a:rPr>
              <a:t>Piezo tuner </a:t>
            </a:r>
          </a:p>
          <a:p>
            <a:pPr marL="570865" lvl="1" indent="-227965"/>
            <a:r>
              <a:rPr lang="en-US" sz="1400">
                <a:latin typeface="Lato"/>
                <a:ea typeface="Lato"/>
                <a:cs typeface="Lato"/>
              </a:rPr>
              <a:t>Phase Reference Line (PRL)</a:t>
            </a:r>
          </a:p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B91FCD-2543-11E1-80B8-CCD0E60B00A7}"/>
              </a:ext>
            </a:extLst>
          </p:cNvPr>
          <p:cNvSpPr txBox="1"/>
          <p:nvPr/>
        </p:nvSpPr>
        <p:spPr>
          <a:xfrm>
            <a:off x="770648" y="6397922"/>
            <a:ext cx="10076184" cy="377026"/>
          </a:xfrm>
          <a:prstGeom prst="rect">
            <a:avLst/>
          </a:prstGeom>
          <a:solidFill>
            <a:srgbClr val="8C151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850">
                <a:solidFill>
                  <a:schemeClr val="bg1"/>
                </a:solidFill>
                <a:ea typeface="Lato"/>
                <a:cs typeface="Lato"/>
              </a:rPr>
              <a:t>All new developments in support of LCLS-II commissioning are compatible with LCLS-II-HE </a:t>
            </a:r>
            <a:endParaRPr lang="en-US" sz="1867">
              <a:solidFill>
                <a:schemeClr val="bg1"/>
              </a:solidFill>
            </a:endParaRPr>
          </a:p>
        </p:txBody>
      </p:sp>
      <p:pic>
        <p:nvPicPr>
          <p:cNvPr id="9" name="Picture 9" descr="Chart&#10;&#10;Description automatically generated">
            <a:extLst>
              <a:ext uri="{FF2B5EF4-FFF2-40B4-BE49-F238E27FC236}">
                <a16:creationId xmlns:a16="http://schemas.microsoft.com/office/drawing/2014/main" id="{7A2C3F3E-D24C-6E31-D394-F868BE439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407" y="945407"/>
            <a:ext cx="2608635" cy="2109687"/>
          </a:xfrm>
          <a:prstGeom prst="rect">
            <a:avLst/>
          </a:prstGeom>
        </p:spPr>
      </p:pic>
      <p:pic>
        <p:nvPicPr>
          <p:cNvPr id="10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1360C651-D60D-CCF7-0E71-55017D235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579" y="942367"/>
            <a:ext cx="2601947" cy="210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8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228E7-FC19-88C7-8B22-CBA5487CB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1">
                <a:latin typeface="+mj-lt"/>
                <a:ea typeface="+mn-ea"/>
                <a:cs typeface="+mn-cs"/>
              </a:rPr>
              <a:t>RF Cavity Setup &amp; Control</a:t>
            </a:r>
            <a:endParaRPr lang="en-US" sz="400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6A2604-4E62-4C30-6EF3-AF80BDF633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4533" y="6591298"/>
            <a:ext cx="685801" cy="278155"/>
          </a:xfrm>
        </p:spPr>
        <p:txBody>
          <a:bodyPr/>
          <a:lstStyle/>
          <a:p>
            <a:fld id="{52B60363-7E9F-BF4A-894A-A30319D3939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C09B4D-9138-3D09-B217-BB38C2C048D0}"/>
              </a:ext>
            </a:extLst>
          </p:cNvPr>
          <p:cNvSpPr txBox="1">
            <a:spLocks/>
          </p:cNvSpPr>
          <p:nvPr/>
        </p:nvSpPr>
        <p:spPr>
          <a:xfrm>
            <a:off x="748747" y="1219199"/>
            <a:ext cx="4313179" cy="547260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solidFill>
                  <a:srgbClr val="8C1515"/>
                </a:solidFill>
              </a:rPr>
              <a:t>4-Step Process</a:t>
            </a:r>
          </a:p>
          <a:p>
            <a:pPr marL="457200" indent="-2254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8C1515"/>
              </a:buClr>
              <a:buFont typeface="+mj-lt"/>
              <a:buAutoNum type="arabicPeriod"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SSA calibration</a:t>
            </a:r>
          </a:p>
          <a:p>
            <a:pPr marL="457200" indent="-2254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8C1515"/>
              </a:buClr>
              <a:buFont typeface="+mj-lt"/>
              <a:buAutoNum type="arabicPeriod"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Chirp detune scan</a:t>
            </a:r>
          </a:p>
          <a:p>
            <a:pPr marL="688975" lvl="1" indent="-2317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C1515"/>
              </a:buClr>
              <a:buFont typeface="+mj-lt"/>
              <a:buAutoNum type="alphaLcParenR"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Immediately “find” cavity and enter in SEL mode</a:t>
            </a:r>
            <a:endParaRPr lang="en-US" sz="1800">
              <a:solidFill>
                <a:schemeClr val="tx1">
                  <a:lumMod val="75000"/>
                  <a:lumOff val="25000"/>
                </a:schemeClr>
              </a:solidFill>
              <a:ea typeface="Lato"/>
              <a:cs typeface="Lato"/>
            </a:endParaRPr>
          </a:p>
          <a:p>
            <a:pPr marL="688975" lvl="1" indent="-2317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C1515"/>
              </a:buClr>
              <a:buFont typeface="+mj-lt"/>
              <a:buAutoNum type="alphaLcParenR"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Enable piezo tuner response to center cavity at nominal frequency</a:t>
            </a:r>
          </a:p>
          <a:p>
            <a:pPr marL="457200" indent="-2254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8C1515"/>
              </a:buClr>
              <a:buFont typeface="+mj-lt"/>
              <a:buAutoNum type="arabicPeriod"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Pulsed SEL calibration</a:t>
            </a:r>
          </a:p>
          <a:p>
            <a:pPr marL="688975" lvl="1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C1515"/>
              </a:buClr>
              <a:buFont typeface="+mj-lt"/>
              <a:buAutoNum type="alphaLcParenR"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Measures loaded Q of cavity</a:t>
            </a:r>
            <a:endParaRPr lang="en-US" sz="1800">
              <a:solidFill>
                <a:schemeClr val="tx1">
                  <a:lumMod val="75000"/>
                  <a:lumOff val="25000"/>
                </a:schemeClr>
              </a:solidFill>
              <a:ea typeface="Lato"/>
              <a:cs typeface="Lato"/>
            </a:endParaRPr>
          </a:p>
          <a:p>
            <a:pPr marL="688975" lvl="1" indent="-2254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8C1515"/>
              </a:buClr>
              <a:buFont typeface="+mj-lt"/>
              <a:buAutoNum type="alphaLcParenR"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Calculates cavity scale factor, based on energy integration</a:t>
            </a:r>
          </a:p>
          <a:p>
            <a:pPr marL="457200" indent="-2254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8C1515"/>
              </a:buClr>
              <a:buFont typeface="+mj-lt"/>
              <a:buAutoNum type="arabicPeriod"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Set to target field in SELAP mode</a:t>
            </a:r>
          </a:p>
          <a:p>
            <a:pPr marL="457200" indent="-457200">
              <a:buFont typeface="+mj-lt"/>
              <a:buAutoNum type="arabicPeriod"/>
            </a:pPr>
            <a:endParaRPr lang="en-US" sz="18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>
                <a:solidFill>
                  <a:schemeClr val="tx1">
                    <a:lumMod val="75000"/>
                    <a:lumOff val="25000"/>
                  </a:schemeClr>
                </a:solidFill>
              </a:rPr>
              <a:t>* Some user interfaces have been updated in production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45402D8A-28C3-95CC-EB64-2E0B60341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13" y="900639"/>
            <a:ext cx="6429268" cy="569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13B41F3-93EB-ED7C-EBB8-0162D5313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008" y="1795997"/>
            <a:ext cx="3595962" cy="328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65CE6A1B-0710-BBB6-B50B-6A2170EC1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18608"/>
            <a:ext cx="5891522" cy="527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18E5F523-C9FA-2CB7-A8D2-93C53BD77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54839" y="2018586"/>
            <a:ext cx="6425858" cy="401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E5CF3E4-D3B0-E33A-2659-2EAEF31B0F70}"/>
              </a:ext>
            </a:extLst>
          </p:cNvPr>
          <p:cNvSpPr txBox="1"/>
          <p:nvPr/>
        </p:nvSpPr>
        <p:spPr>
          <a:xfrm>
            <a:off x="6856392" y="5962982"/>
            <a:ext cx="473719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Cavity</a:t>
            </a:r>
            <a:r>
              <a:rPr lang="en-US" b="1"/>
              <a:t>		</a:t>
            </a:r>
            <a:r>
              <a:rPr lang="en-US" b="1">
                <a:solidFill>
                  <a:srgbClr val="FF0000"/>
                </a:solidFill>
              </a:rPr>
              <a:t>Forward	</a:t>
            </a:r>
            <a:r>
              <a:rPr lang="en-US" b="1"/>
              <a:t>	</a:t>
            </a:r>
            <a:r>
              <a:rPr lang="en-US" b="1">
                <a:solidFill>
                  <a:schemeClr val="accent2"/>
                </a:solidFill>
              </a:rPr>
              <a:t>Reverse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3B1734C-8AA5-0A7F-7413-B56DBBC8F504}"/>
              </a:ext>
            </a:extLst>
          </p:cNvPr>
          <p:cNvGrpSpPr/>
          <p:nvPr/>
        </p:nvGrpSpPr>
        <p:grpSpPr>
          <a:xfrm>
            <a:off x="7238538" y="2487369"/>
            <a:ext cx="3606446" cy="3384232"/>
            <a:chOff x="4713641" y="1473517"/>
            <a:chExt cx="3606446" cy="338423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8F96B3-6552-A67C-4A20-1125D43CF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13641" y="1473517"/>
              <a:ext cx="2805341" cy="284824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22FC37D-24BE-5627-BA23-6CB9B3E6F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79245" y="3274267"/>
              <a:ext cx="3540842" cy="1583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895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5F3C7-8F6C-FA43-DFF1-7D7DC0435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ato"/>
              </a:rPr>
              <a:t>Learning from the Past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ED81A7-217A-5975-12AA-7F9444646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25DE1-BBB1-6380-541A-F3A8AF150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225285"/>
            <a:ext cx="5083451" cy="5127890"/>
          </a:xfrm>
        </p:spPr>
        <p:txBody>
          <a:bodyPr vert="horz" lIns="0" tIns="45720" rIns="91440" bIns="45720" rtlCol="0" anchor="t">
            <a:noAutofit/>
          </a:bodyPr>
          <a:lstStyle/>
          <a:p>
            <a:pPr marL="285750" indent="-285750">
              <a:buClr>
                <a:srgbClr val="8C1515"/>
              </a:buClr>
              <a:buFont typeface="Arial"/>
              <a:buChar char="•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ea typeface="Lato"/>
                <a:cs typeface="Lato"/>
              </a:rPr>
              <a:t>Practice for Commissioning of LLRF really began at Cryomodule test facilities</a:t>
            </a:r>
          </a:p>
          <a:p>
            <a:pPr marL="285750" indent="-285750">
              <a:buClr>
                <a:srgbClr val="8C1515"/>
              </a:buClr>
              <a:buFont typeface="Arial"/>
              <a:buChar char="•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ea typeface="Lato"/>
                <a:cs typeface="Lato"/>
              </a:rPr>
              <a:t>FNAL's CMTF and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ea typeface="Lato"/>
                <a:cs typeface="Lato"/>
              </a:rPr>
              <a:t>JLab's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ea typeface="Lato"/>
                <a:cs typeface="Lato"/>
              </a:rPr>
              <a:t> LERF used LCLS-II LLRF for testing CMs</a:t>
            </a:r>
          </a:p>
          <a:p>
            <a:pPr marL="285750" indent="-285750">
              <a:buClr>
                <a:srgbClr val="8C1515"/>
              </a:buClr>
              <a:buFont typeface="Arial"/>
              <a:buChar char="•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ea typeface="Lato" panose="020F0502020204030203" pitchFamily="34" charset="77"/>
                <a:cs typeface="Lato" panose="020F0502020204030203" pitchFamily="34" charset="77"/>
              </a:rPr>
              <a:t>These systems have been updated for LCLS-II-HE CM testing and are actively in use</a:t>
            </a:r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ea typeface="Lato" panose="020F0502020204030203" pitchFamily="34" charset="77"/>
              <a:cs typeface="Lato" panose="020F0502020204030203" pitchFamily="34" charset="77"/>
            </a:endParaRPr>
          </a:p>
          <a:p>
            <a:pPr marL="285750" indent="-285750">
              <a:buClr>
                <a:srgbClr val="8C1515"/>
              </a:buClr>
              <a:buFont typeface="Arial"/>
              <a:buChar char="•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ea typeface="Lato"/>
                <a:cs typeface="Lato"/>
              </a:rPr>
              <a:t>Mandate has always been for the LLRF system to be as close to production as possible</a:t>
            </a:r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ea typeface="Lato" panose="020F0502020204030203" pitchFamily="34" charset="77"/>
              <a:cs typeface="Lato" panose="020F0502020204030203" pitchFamily="34" charset="77"/>
            </a:endParaRPr>
          </a:p>
          <a:p>
            <a:pPr marL="576580" lvl="1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1400">
                <a:latin typeface="Lato"/>
                <a:ea typeface="Lato"/>
                <a:cs typeface="Lato"/>
              </a:rPr>
              <a:t>All modes of operation (SEL, SELAP, Pulsed)</a:t>
            </a:r>
            <a:endParaRPr lang="en-US" sz="1400">
              <a:ea typeface="Lato" panose="020F0502020204030203" pitchFamily="34" charset="77"/>
              <a:cs typeface="Lato" panose="020F0502020204030203" pitchFamily="34" charset="77"/>
            </a:endParaRPr>
          </a:p>
          <a:p>
            <a:pPr marL="576580" lvl="1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1400">
                <a:latin typeface="Lato"/>
                <a:ea typeface="Lato"/>
                <a:cs typeface="Lato"/>
              </a:rPr>
              <a:t>SSA and LLRF control</a:t>
            </a:r>
            <a:endParaRPr lang="en-US" sz="1400">
              <a:ea typeface="Lato" panose="020F0502020204030203" pitchFamily="34" charset="77"/>
              <a:cs typeface="Lato" panose="020F0502020204030203" pitchFamily="34" charset="77"/>
            </a:endParaRPr>
          </a:p>
          <a:p>
            <a:pPr marL="576580" lvl="1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1400">
                <a:latin typeface="Lato"/>
                <a:ea typeface="Lato"/>
                <a:cs typeface="Lato"/>
              </a:rPr>
              <a:t>User interfaces</a:t>
            </a:r>
            <a:endParaRPr lang="en-US" sz="1400">
              <a:ea typeface="Lato" panose="020F0502020204030203" pitchFamily="34" charset="77"/>
              <a:cs typeface="Lato" panose="020F0502020204030203" pitchFamily="34" charset="77"/>
            </a:endParaRPr>
          </a:p>
          <a:p>
            <a:pPr marL="576580" lvl="1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1400">
                <a:latin typeface="Lato"/>
                <a:ea typeface="Lato"/>
                <a:cs typeface="Lato"/>
              </a:rPr>
              <a:t>Calibration routines</a:t>
            </a:r>
            <a:endParaRPr lang="en-US" sz="1400">
              <a:ea typeface="Lato" panose="020F0502020204030203" pitchFamily="34" charset="77"/>
              <a:cs typeface="Lato" panose="020F0502020204030203" pitchFamily="34" charset="77"/>
            </a:endParaRPr>
          </a:p>
          <a:p>
            <a:pPr marL="576580" lvl="1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1400">
                <a:latin typeface="Lato"/>
                <a:ea typeface="Lato"/>
                <a:cs typeface="Lato"/>
              </a:rPr>
              <a:t>Tuning scripts</a:t>
            </a:r>
            <a:endParaRPr lang="en-US" sz="1400">
              <a:ea typeface="Lato" panose="020F0502020204030203" pitchFamily="34" charset="77"/>
              <a:cs typeface="Lato" panose="020F0502020204030203" pitchFamily="34" charset="77"/>
            </a:endParaRPr>
          </a:p>
          <a:p>
            <a:pPr marL="285750" indent="-285750">
              <a:buClr>
                <a:srgbClr val="8C1515"/>
              </a:buClr>
              <a:buFont typeface="Arial"/>
              <a:buChar char="•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ea typeface="Lato"/>
                <a:cs typeface="Lato"/>
              </a:rPr>
              <a:t>Cryomodules controlled by physicists, operators and LLRF experts</a:t>
            </a:r>
          </a:p>
          <a:p>
            <a:pPr marL="576580" lvl="1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1400">
                <a:latin typeface="Lato"/>
                <a:ea typeface="Lato"/>
                <a:cs typeface="Lato"/>
              </a:rPr>
              <a:t>Their feedback makes us stronger</a:t>
            </a:r>
          </a:p>
          <a:p>
            <a:pPr marL="285750" indent="-285750">
              <a:buClr>
                <a:srgbClr val="8C1515"/>
              </a:buClr>
              <a:buFont typeface="Arial"/>
              <a:buChar char="•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Lato"/>
                <a:ea typeface="Lato"/>
                <a:cs typeface="Lato"/>
              </a:rPr>
              <a:t>Because of this, the LLRF controls system software and firmware were very mature for LCLS-II Commissioning</a:t>
            </a:r>
          </a:p>
          <a:p>
            <a:endParaRPr lang="en-US" sz="1400">
              <a:latin typeface="Lato"/>
              <a:ea typeface="Lato"/>
              <a:cs typeface="La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096FBC-18F2-24DC-5F4F-F0C87F02E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186" y="2277252"/>
            <a:ext cx="3701251" cy="2784566"/>
          </a:xfrm>
          <a:prstGeom prst="rect">
            <a:avLst/>
          </a:prstGeom>
        </p:spPr>
      </p:pic>
      <p:pic>
        <p:nvPicPr>
          <p:cNvPr id="7" name="Picture 6" descr="A close-up of a machine&#10;&#10;Description automatically generated">
            <a:extLst>
              <a:ext uri="{FF2B5EF4-FFF2-40B4-BE49-F238E27FC236}">
                <a16:creationId xmlns:a16="http://schemas.microsoft.com/office/drawing/2014/main" id="{6311BD1D-A9C7-56B8-7539-1DA254F18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0" y="1612135"/>
            <a:ext cx="2057400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76F9D6-394E-17DF-FAA5-EB1709011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0" y="1137392"/>
            <a:ext cx="2057400" cy="590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688F7D-D128-8099-2F4C-9D0EE08D2CE0}"/>
              </a:ext>
            </a:extLst>
          </p:cNvPr>
          <p:cNvSpPr txBox="1"/>
          <p:nvPr/>
        </p:nvSpPr>
        <p:spPr>
          <a:xfrm>
            <a:off x="5582186" y="5061818"/>
            <a:ext cx="3701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JLab LERF Gallery</a:t>
            </a:r>
          </a:p>
        </p:txBody>
      </p:sp>
    </p:spTree>
    <p:extLst>
      <p:ext uri="{BB962C8B-B14F-4D97-AF65-F5344CB8AC3E}">
        <p14:creationId xmlns:p14="http://schemas.microsoft.com/office/powerpoint/2010/main" val="982290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28035-99E3-E18A-A495-8F69B6FE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vCM</a:t>
            </a:r>
            <a:r>
              <a:rPr lang="en-US"/>
              <a:t> Testing with LCLS-II LLRF in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694FF3-A789-2221-39E1-5586BBCFB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457189" indent="-457189">
              <a:spcAft>
                <a:spcPts val="1600"/>
              </a:spcAft>
              <a:buFont typeface="Arial" pitchFamily="34" charset="0"/>
              <a:buChar char="•"/>
            </a:pPr>
            <a:r>
              <a:rPr lang="en-US" err="1">
                <a:latin typeface="Arial"/>
                <a:cs typeface="Arial"/>
              </a:rPr>
              <a:t>vCM</a:t>
            </a:r>
            <a:r>
              <a:rPr lang="en-US">
                <a:latin typeface="Arial"/>
                <a:cs typeface="Arial"/>
              </a:rPr>
              <a:t> performance was excellent:</a:t>
            </a:r>
          </a:p>
          <a:p>
            <a:pPr lvl="1" indent="-298019">
              <a:spcAft>
                <a:spcPts val="1600"/>
              </a:spcAft>
              <a:buClr>
                <a:srgbClr val="A4001D"/>
              </a:buClr>
            </a:pPr>
            <a:r>
              <a:rPr lang="en-US">
                <a:latin typeface="Arial"/>
                <a:cs typeface="Arial"/>
              </a:rPr>
              <a:t>Exceeded Q</a:t>
            </a:r>
            <a:r>
              <a:rPr lang="en-US" baseline="-25000">
                <a:latin typeface="Arial"/>
                <a:cs typeface="Arial"/>
              </a:rPr>
              <a:t>0</a:t>
            </a:r>
            <a:r>
              <a:rPr lang="en-US">
                <a:latin typeface="Arial"/>
                <a:cs typeface="Arial"/>
              </a:rPr>
              <a:t> and voltage specifications</a:t>
            </a:r>
          </a:p>
          <a:p>
            <a:pPr lvl="1" indent="-298019">
              <a:spcAft>
                <a:spcPts val="1600"/>
              </a:spcAft>
              <a:buClr>
                <a:srgbClr val="A4001D"/>
              </a:buClr>
            </a:pPr>
            <a:r>
              <a:rPr lang="en-US">
                <a:latin typeface="Arial"/>
                <a:cs typeface="Arial"/>
              </a:rPr>
              <a:t>World record 210 MV CW operation for 8 cavities</a:t>
            </a: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145E71-D242-4991-B158-5E6496335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597" y="1202593"/>
            <a:ext cx="3742004" cy="4989337"/>
          </a:xfrm>
          <a:prstGeom prst="rect">
            <a:avLst/>
          </a:prstGeom>
        </p:spPr>
      </p:pic>
      <p:pic>
        <p:nvPicPr>
          <p:cNvPr id="8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44956"/>
            <a:ext cx="6465844" cy="33256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998C37-6EBA-4C26-A7DB-EBFE107F0701}"/>
              </a:ext>
            </a:extLst>
          </p:cNvPr>
          <p:cNvSpPr txBox="1"/>
          <p:nvPr/>
        </p:nvSpPr>
        <p:spPr>
          <a:xfrm>
            <a:off x="745739" y="2767956"/>
            <a:ext cx="15394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/>
              <a:t>VTS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E6FED-05F9-4079-916F-0B3A309BEE25}"/>
              </a:ext>
            </a:extLst>
          </p:cNvPr>
          <p:cNvSpPr txBox="1"/>
          <p:nvPr/>
        </p:nvSpPr>
        <p:spPr>
          <a:xfrm>
            <a:off x="2872031" y="2780905"/>
            <a:ext cx="16697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/>
              <a:t>CM before plasma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A11E45-9E87-486C-B585-E42D1A948209}"/>
              </a:ext>
            </a:extLst>
          </p:cNvPr>
          <p:cNvSpPr txBox="1"/>
          <p:nvPr/>
        </p:nvSpPr>
        <p:spPr>
          <a:xfrm>
            <a:off x="5128574" y="2774431"/>
            <a:ext cx="16697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b="1"/>
              <a:t>CM after plasma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75629" y="6349596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S. Posen </a:t>
            </a:r>
            <a:r>
              <a:rPr lang="en-US" i="1"/>
              <a:t>et. al.</a:t>
            </a:r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09600" y="5743575"/>
            <a:ext cx="6465844" cy="627035"/>
          </a:xfrm>
          <a:prstGeom prst="roundRect">
            <a:avLst/>
          </a:prstGeom>
          <a:noFill/>
          <a:ln w="28575">
            <a:solidFill>
              <a:srgbClr val="8C15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1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28035-99E3-E18A-A495-8F69B6FE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LLRF System Maturity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694FF3-A789-2221-39E1-5586BBCFB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EB383-3D9E-BF74-691D-4D76BD75E4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LCLS-II-HE LLRF is sufficiently mature and technically sound to meet all performance requirements</a:t>
            </a:r>
          </a:p>
          <a:p>
            <a:pPr lvl="1"/>
            <a:r>
              <a:rPr lang="en-US"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 is building on the success of LCLS-II, and inheriting all the designs and experience of LCLS-II</a:t>
            </a:r>
          </a:p>
          <a:p>
            <a:pPr lvl="1"/>
            <a:endParaRPr lang="en-US" sz="18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LCLS-II LLRF has experience in numbers </a:t>
            </a:r>
          </a:p>
          <a:p>
            <a:pPr lvl="2"/>
            <a:r>
              <a: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74 LLRF racks of hardware</a:t>
            </a:r>
          </a:p>
          <a:p>
            <a:pPr lvl="2"/>
            <a:r>
              <a: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296 RFS/PRC/Resonance chassis</a:t>
            </a:r>
          </a:p>
          <a:p>
            <a:pPr lvl="2"/>
            <a:r>
              <a: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74 LO amplifier chassis</a:t>
            </a:r>
          </a:p>
          <a:p>
            <a:pPr lvl="2"/>
            <a:r>
              <a: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74 fiber patch chassis, power supply chassis</a:t>
            </a:r>
          </a:p>
          <a:p>
            <a:pPr lvl="2"/>
            <a:r>
              <a: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Countless LLRF related components.</a:t>
            </a:r>
          </a:p>
          <a:p>
            <a:pPr marL="571486" lvl="2" indent="0">
              <a:buNone/>
            </a:pPr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LCLS-II LLRF has successfully complete all checkout tasks of the installed LLRF hardware</a:t>
            </a:r>
          </a:p>
          <a:p>
            <a:pPr lvl="2"/>
            <a:r>
              <a: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LCLS-II LLRF has successfully complete software/firmware initialization for over 296 LLRF chassis over 300,000 times!</a:t>
            </a:r>
          </a:p>
        </p:txBody>
      </p:sp>
    </p:spTree>
    <p:extLst>
      <p:ext uri="{BB962C8B-B14F-4D97-AF65-F5344CB8AC3E}">
        <p14:creationId xmlns:p14="http://schemas.microsoft.com/office/powerpoint/2010/main" val="167835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Gonnella, LCLS-II Commissioning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098"/>
            <a:ext cx="12192000" cy="69087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3136" y="2796521"/>
            <a:ext cx="376417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>
                <a:solidFill>
                  <a:srgbClr val="981E32"/>
                </a:solidFill>
              </a:rPr>
              <a:t>LCLS-II-HE Upgrade @ SLAC</a:t>
            </a:r>
          </a:p>
        </p:txBody>
      </p:sp>
      <p:sp>
        <p:nvSpPr>
          <p:cNvPr id="9" name="Explosion 1 8"/>
          <p:cNvSpPr/>
          <p:nvPr/>
        </p:nvSpPr>
        <p:spPr>
          <a:xfrm>
            <a:off x="1522348" y="3416302"/>
            <a:ext cx="228600" cy="274319"/>
          </a:xfrm>
          <a:prstGeom prst="irregularSeal1">
            <a:avLst/>
          </a:prstGeom>
          <a:solidFill>
            <a:srgbClr val="A4001D"/>
          </a:solidFill>
          <a:ln w="25400" cap="flat" cmpd="sng" algn="ctr">
            <a:solidFill>
              <a:srgbClr val="A4001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42" y="4528869"/>
            <a:ext cx="8578460" cy="23291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79335" y="141885"/>
            <a:ext cx="6607588" cy="3647152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Lato" panose="020B0604020202020204" charset="0"/>
              </a:rPr>
              <a:t>SLAC is extending the capability of its recently completed SRF </a:t>
            </a:r>
            <a:r>
              <a:rPr lang="en-US" sz="2000" b="1" err="1">
                <a:solidFill>
                  <a:srgbClr val="C00000"/>
                </a:solidFill>
                <a:latin typeface="Lato" panose="020B0604020202020204" charset="0"/>
              </a:rPr>
              <a:t>Linac</a:t>
            </a:r>
            <a:r>
              <a:rPr lang="en-US" sz="2000" b="1">
                <a:solidFill>
                  <a:srgbClr val="C00000"/>
                </a:solidFill>
                <a:latin typeface="Lato" panose="020B0604020202020204" charset="0"/>
              </a:rPr>
              <a:t> Coherent Light Source (LCLS-II)</a:t>
            </a:r>
            <a:r>
              <a:rPr lang="en-US" sz="2000">
                <a:latin typeface="Lato" panose="020B0604020202020204" charset="0"/>
              </a:rPr>
              <a:t> accelerator to keep it at the forefront of X-ray science.</a:t>
            </a:r>
          </a:p>
          <a:p>
            <a:endParaRPr lang="en-US" sz="1650" b="1"/>
          </a:p>
          <a:p>
            <a:r>
              <a:rPr lang="en-US" sz="1650" b="1"/>
              <a:t>Double the electron energy of the accelerator (4 </a:t>
            </a:r>
            <a:r>
              <a:rPr lang="en-US" sz="1650" b="1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50" b="1">
                <a:sym typeface="Wingdings"/>
              </a:rPr>
              <a:t> 8 GeV)</a:t>
            </a:r>
          </a:p>
          <a:p>
            <a:pPr marL="471170" lvl="1" indent="-216535">
              <a:buClr>
                <a:srgbClr val="8C1515"/>
              </a:buClr>
              <a:buFont typeface="Arial"/>
              <a:buChar char="•"/>
            </a:pPr>
            <a:r>
              <a:rPr lang="en-US" sz="1500">
                <a:latin typeface="Arial"/>
                <a:cs typeface="Arial"/>
                <a:sym typeface="Wingdings"/>
              </a:rPr>
              <a:t>Extends X-ray energy range from 5 </a:t>
            </a:r>
            <a:r>
              <a:rPr lang="en-US" sz="1500" err="1">
                <a:latin typeface="Arial"/>
                <a:cs typeface="Arial"/>
                <a:sym typeface="Wingdings"/>
              </a:rPr>
              <a:t>keV</a:t>
            </a:r>
            <a:r>
              <a:rPr lang="en-US" sz="1500">
                <a:latin typeface="Arial"/>
                <a:cs typeface="Arial"/>
                <a:sym typeface="Wingdings"/>
              </a:rPr>
              <a:t> to 12.8 </a:t>
            </a:r>
            <a:r>
              <a:rPr lang="en-US" sz="1500" err="1">
                <a:latin typeface="Arial"/>
                <a:cs typeface="Arial"/>
                <a:sym typeface="Wingdings"/>
              </a:rPr>
              <a:t>keV</a:t>
            </a:r>
            <a:endParaRPr lang="en-US" sz="1500">
              <a:latin typeface="Arial"/>
              <a:cs typeface="Arial"/>
            </a:endParaRPr>
          </a:p>
          <a:p>
            <a:pPr marL="256540" indent="-256540">
              <a:buFont typeface="Arial"/>
              <a:buChar char="•"/>
            </a:pPr>
            <a:endParaRPr lang="en-US" sz="1500" b="1"/>
          </a:p>
          <a:p>
            <a:r>
              <a:rPr lang="en-US" sz="1650" b="1">
                <a:sym typeface="Wingdings"/>
              </a:rPr>
              <a:t>Provide a dual source X-ray capability</a:t>
            </a:r>
          </a:p>
          <a:p>
            <a:pPr marL="471170" lvl="1" indent="-216535">
              <a:buClr>
                <a:srgbClr val="8C1515"/>
              </a:buClr>
              <a:buFont typeface="Arial"/>
              <a:buChar char="•"/>
            </a:pPr>
            <a:r>
              <a:rPr lang="en-US" sz="1500">
                <a:latin typeface="Arial"/>
                <a:cs typeface="Arial"/>
                <a:sym typeface="Wingdings"/>
              </a:rPr>
              <a:t>Delivers simultaneous soft X-ray and hard X-ray beams at high repetition rate</a:t>
            </a:r>
            <a:endParaRPr lang="en-US" sz="1500"/>
          </a:p>
          <a:p>
            <a:pPr marL="256540" indent="-256540">
              <a:buFont typeface="Arial"/>
              <a:buChar char="•"/>
            </a:pPr>
            <a:endParaRPr lang="en-US" sz="1500"/>
          </a:p>
          <a:p>
            <a:r>
              <a:rPr lang="en-US" sz="1650" b="1">
                <a:sym typeface="Wingdings"/>
              </a:rPr>
              <a:t>Provide specialized instrument for unique new source</a:t>
            </a:r>
          </a:p>
          <a:p>
            <a:pPr marL="471170" lvl="1" indent="-216535">
              <a:buClr>
                <a:srgbClr val="8C1515"/>
              </a:buClr>
              <a:buFont typeface="Arial"/>
              <a:buChar char="•"/>
            </a:pPr>
            <a:r>
              <a:rPr lang="en-US" sz="1500">
                <a:latin typeface="Arial"/>
                <a:cs typeface="Arial"/>
                <a:sym typeface="Wingdings"/>
              </a:rPr>
              <a:t>Delivers optimized measurement capabilities and enables science immediately after accelerator commissioning</a:t>
            </a:r>
            <a:endParaRPr lang="en-US" sz="150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5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28035-99E3-E18A-A495-8F69B6FE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LLRF System Maturity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694FF3-A789-2221-39E1-5586BBCFB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EB383-3D9E-BF74-691D-4D76BD75E4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LCLS-II-HE LLRF is sufficiently mature and technically sound to meet all performance requirements</a:t>
            </a:r>
          </a:p>
          <a:p>
            <a:pPr lvl="1"/>
            <a:r>
              <a:rPr lang="en-US"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LCLS-II LLRF control system has been used by LLRF &amp; SRF experts for cryomodule testing and accelerator operations</a:t>
            </a:r>
          </a:p>
          <a:p>
            <a:pPr lvl="1"/>
            <a:endParaRPr lang="en-US" sz="18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LCLS-II has achieved 4 GeV of total stable voltage on SRF cavities July 7th 2022 (operated independently without beam)</a:t>
            </a:r>
          </a:p>
          <a:p>
            <a:pPr lvl="2"/>
            <a:r>
              <a: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Turn on time of all cavities was &lt; 3 hours</a:t>
            </a:r>
          </a:p>
          <a:p>
            <a:pPr lvl="2"/>
            <a:r>
              <a: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Turn on time of all cavities now less than 20 minutes</a:t>
            </a:r>
          </a:p>
          <a:p>
            <a:pPr lvl="1"/>
            <a:endParaRPr lang="en-US" sz="18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LCLS-II has achieved 3.6 GeV of stable beam on SRF cavities October 9th, 2022.  LLRF calibration was measured with beam to have &lt; 2% error</a:t>
            </a:r>
          </a:p>
          <a:p>
            <a:pPr lvl="2"/>
            <a:r>
              <a: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160 cavities in L3 were phased in about 2 hours using LLRF features</a:t>
            </a:r>
          </a:p>
          <a:p>
            <a:pPr lvl="1"/>
            <a:endParaRPr lang="en-US" sz="18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LCLS-II-HE </a:t>
            </a:r>
            <a:r>
              <a:rPr lang="en-US" sz="18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vCM</a:t>
            </a:r>
            <a:r>
              <a:rPr lang="en-US" sz="18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testing at FNAL validated the performance of the LCLS-II-HE LLRF system</a:t>
            </a:r>
          </a:p>
          <a:p>
            <a:pPr lvl="2"/>
            <a:r>
              <a: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210 MV regulation achieved over 8 cavities</a:t>
            </a:r>
          </a:p>
          <a:p>
            <a:pPr marL="342892" lvl="1" indent="0">
              <a:buNone/>
            </a:pPr>
            <a:endParaRPr lang="en-US" sz="18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76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CA41C-A9CC-45EC-490C-B202DD3C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 for your time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B10B7C-084D-6A48-B6AB-BDDE34D9F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72C0E4-F833-516B-4448-5B1817A743E6}"/>
              </a:ext>
            </a:extLst>
          </p:cNvPr>
          <p:cNvSpPr txBox="1"/>
          <p:nvPr/>
        </p:nvSpPr>
        <p:spPr>
          <a:xfrm>
            <a:off x="10460370" y="143590"/>
            <a:ext cx="8980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*not in photo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B629E-0DF9-4C82-B2B5-741119064A07}"/>
              </a:ext>
            </a:extLst>
          </p:cNvPr>
          <p:cNvSpPr txBox="1"/>
          <p:nvPr/>
        </p:nvSpPr>
        <p:spPr>
          <a:xfrm>
            <a:off x="5201589" y="1818896"/>
            <a:ext cx="1645920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LBNL</a:t>
            </a: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K. Campbell</a:t>
            </a: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Q. Du</a:t>
            </a: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M. </a:t>
            </a:r>
            <a:r>
              <a:rPr lang="en-US" sz="1300" err="1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Davidsaver</a:t>
            </a:r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L. Doolittle</a:t>
            </a: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J. Greer</a:t>
            </a: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G. Huang</a:t>
            </a: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S. Murthy*</a:t>
            </a: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C. Serrano</a:t>
            </a: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V. </a:t>
            </a:r>
            <a:r>
              <a:rPr lang="en-US" sz="1300" err="1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Vytla</a:t>
            </a:r>
            <a:endParaRPr lang="en-US" sz="1300">
              <a:ln w="3175">
                <a:noFill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Y. Xu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1CE80-5536-CB06-30BE-12B494F4EA9B}"/>
              </a:ext>
            </a:extLst>
          </p:cNvPr>
          <p:cNvSpPr txBox="1"/>
          <p:nvPr/>
        </p:nvSpPr>
        <p:spPr>
          <a:xfrm>
            <a:off x="7472141" y="1818896"/>
            <a:ext cx="1645920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FNAL</a:t>
            </a: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B. Chase</a:t>
            </a: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E. Cullerton</a:t>
            </a: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J. Einstein</a:t>
            </a: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Dan Klepec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4A4DFF-1101-D196-FF8A-BE57C3BA8754}"/>
              </a:ext>
            </a:extLst>
          </p:cNvPr>
          <p:cNvSpPr txBox="1"/>
          <p:nvPr/>
        </p:nvSpPr>
        <p:spPr>
          <a:xfrm>
            <a:off x="9866738" y="1818896"/>
            <a:ext cx="1645920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JLab</a:t>
            </a: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R. Bachimanchi</a:t>
            </a: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C. Hovater</a:t>
            </a: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O. Kumar</a:t>
            </a: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D. Seidman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18AE62-EFAE-208D-E1CC-3FFC398747F3}"/>
              </a:ext>
            </a:extLst>
          </p:cNvPr>
          <p:cNvSpPr txBox="1"/>
          <p:nvPr/>
        </p:nvSpPr>
        <p:spPr>
          <a:xfrm>
            <a:off x="1018625" y="1818896"/>
            <a:ext cx="3092273" cy="147982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shade val="50000"/>
              </a:schemeClr>
            </a:solidFill>
          </a:ln>
        </p:spPr>
        <p:txBody>
          <a:bodyPr wrap="square" lIns="91440" tIns="45720" rIns="91440" bIns="45720" numCol="2" rtlCol="0" anchor="t">
            <a:noAutofit/>
          </a:bodyPr>
          <a:lstStyle/>
          <a:p>
            <a:pPr algn="r"/>
            <a:r>
              <a:rPr lang="en-US" sz="1400" b="1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SLAC</a:t>
            </a: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A. Benwell</a:t>
            </a:r>
            <a:endParaRPr lang="en-US" sz="1300">
              <a:ln w="31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a typeface="Lato"/>
              <a:cs typeface="Lato"/>
            </a:endParaRP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M. Boyes</a:t>
            </a:r>
            <a:endParaRPr lang="en-US" sz="1300">
              <a:ln w="31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a typeface="Lato"/>
              <a:cs typeface="Lato"/>
            </a:endParaRP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G. Brown*</a:t>
            </a:r>
            <a:endParaRPr lang="en-US" sz="1300">
              <a:ln w="31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a typeface="Lato"/>
              <a:cs typeface="Lato"/>
            </a:endParaRP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J. Diaz</a:t>
            </a:r>
            <a:endParaRPr lang="en-US" sz="1300">
              <a:ln w="31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a typeface="Lato"/>
              <a:cs typeface="Lato"/>
            </a:endParaRP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S. </a:t>
            </a:r>
            <a:r>
              <a:rPr lang="en-US" sz="1300" err="1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Hoobler</a:t>
            </a:r>
            <a:endParaRPr lang="en-US" sz="1300">
              <a:ln w="3175">
                <a:noFill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300">
              <a:ln w="31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a typeface="Lato"/>
              <a:cs typeface="Lato"/>
            </a:endParaRP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R. Kelly</a:t>
            </a:r>
            <a:endParaRPr lang="en-US" sz="1300">
              <a:ln w="31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a typeface="Lato"/>
              <a:cs typeface="Lato"/>
            </a:endParaRP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A. McCollough</a:t>
            </a:r>
            <a:endParaRPr lang="en-US" sz="1300">
              <a:ln w="31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a typeface="Lato"/>
              <a:cs typeface="Lato"/>
            </a:endParaRP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P. Nguyen</a:t>
            </a:r>
            <a:endParaRPr lang="en-US" sz="1300">
              <a:ln w="31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a typeface="Lato"/>
              <a:cs typeface="Lato"/>
            </a:endParaRP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M. </a:t>
            </a:r>
            <a:r>
              <a:rPr lang="en-US" sz="1300" err="1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Petree</a:t>
            </a:r>
            <a:endParaRPr lang="en-US" sz="1300">
              <a:ln w="31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a typeface="Lato"/>
              <a:cs typeface="Lato"/>
            </a:endParaRP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A. Ratti*</a:t>
            </a:r>
            <a:endParaRPr lang="en-US" sz="1300">
              <a:ln w="31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a typeface="Lato"/>
              <a:cs typeface="Lato"/>
            </a:endParaRPr>
          </a:p>
          <a:p>
            <a:r>
              <a:rPr lang="en-US" sz="130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D. Steele</a:t>
            </a:r>
            <a:endParaRPr lang="en-US" sz="1300">
              <a:ln w="31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a typeface="Lato"/>
              <a:cs typeface="Lato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549339-4563-AF69-5CC2-B0C76DB6EE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6738" y="4408962"/>
            <a:ext cx="2032123" cy="1454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53FA66-EBD3-6568-7C19-6B55B02C95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65" t="8307" r="4398" b="16591"/>
          <a:stretch/>
        </p:blipFill>
        <p:spPr>
          <a:xfrm rot="10800000">
            <a:off x="7472141" y="4408961"/>
            <a:ext cx="2140717" cy="145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36DA0D-1479-B461-F5AD-B9946E770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77" y="3559276"/>
            <a:ext cx="2780996" cy="15851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7DF58C-5467-59A0-0ABA-5536B3A168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180" y="4408961"/>
            <a:ext cx="2077847" cy="16733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E1329E-49AF-3477-4CA2-6E9244A38A2C}"/>
              </a:ext>
            </a:extLst>
          </p:cNvPr>
          <p:cNvSpPr txBox="1"/>
          <p:nvPr/>
        </p:nvSpPr>
        <p:spPr>
          <a:xfrm>
            <a:off x="609600" y="6492060"/>
            <a:ext cx="10748773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i="1" spc="-1">
                <a:solidFill>
                  <a:schemeClr val="tx1">
                    <a:lumMod val="75000"/>
                    <a:lumOff val="25000"/>
                  </a:schemeClr>
                </a:solidFill>
              </a:rPr>
              <a:t>Special thanks to the entire LCLS-II collaboration for all their hard work to make this possible!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B91FCD-2543-11E1-80B8-CCD0E60B00A7}"/>
              </a:ext>
            </a:extLst>
          </p:cNvPr>
          <p:cNvSpPr txBox="1"/>
          <p:nvPr/>
        </p:nvSpPr>
        <p:spPr>
          <a:xfrm>
            <a:off x="833187" y="1074348"/>
            <a:ext cx="10076184" cy="377026"/>
          </a:xfrm>
          <a:prstGeom prst="rect">
            <a:avLst/>
          </a:prstGeom>
          <a:solidFill>
            <a:srgbClr val="8C1515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850">
                <a:solidFill>
                  <a:schemeClr val="bg1"/>
                </a:solidFill>
                <a:ea typeface="Lato"/>
                <a:cs typeface="Lato"/>
              </a:rPr>
              <a:t>LCLS-II-HE is grateful to this ongoing LLRF collaboration for a high performing LLRF system</a:t>
            </a:r>
            <a:endParaRPr lang="en-US" sz="1867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BCBA58-558B-E9C0-24C9-45BC0283B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7" t="1899" r="15664" b="11643"/>
          <a:stretch/>
        </p:blipFill>
        <p:spPr bwMode="auto">
          <a:xfrm>
            <a:off x="2682412" y="4408961"/>
            <a:ext cx="1764673" cy="15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017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CEAC97-7483-4CE2-86D8-37D98021D83F}" type="slidenum">
              <a:rPr lang="en-US" smtClean="0"/>
              <a:t>22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353612-E61C-7C9B-6FA3-D7DBE349F2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6-7 September 2023 | LCLS-II-HE MAC Review of the Final Design Report | Fernanda G. Garcia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208890-416A-4047-D8E9-2E5324C7A6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6700"/>
            <a:ext cx="10972800" cy="631825"/>
          </a:xfrm>
        </p:spPr>
        <p:txBody>
          <a:bodyPr/>
          <a:lstStyle/>
          <a:p>
            <a:r>
              <a:rPr lang="en-US"/>
              <a:t>Title of slide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76701" y="2152650"/>
            <a:ext cx="4067174" cy="984885"/>
          </a:xfrm>
          <a:prstGeom prst="rect">
            <a:avLst/>
          </a:prstGeom>
          <a:solidFill>
            <a:schemeClr val="accent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5800" b="1">
                <a:solidFill>
                  <a:schemeClr val="bg1"/>
                </a:solidFill>
              </a:rPr>
              <a:t>감사합니다</a:t>
            </a:r>
            <a:endParaRPr lang="en-US" sz="5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36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A8617-0D82-2772-3CB0-783CC6916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C90DBC-13DE-A09C-59FA-1D9FDD206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57864-2DCA-2A9D-19B4-7765D1AACE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342900" indent="-342900">
              <a:buClr>
                <a:srgbClr val="8C1515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  <a:p>
            <a:pPr marL="342900" indent="-34290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LCLS-II-HE Scope &amp; Schedule</a:t>
            </a:r>
          </a:p>
          <a:p>
            <a:pPr marL="342900" indent="-34290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RF Systems Overview</a:t>
            </a:r>
          </a:p>
          <a:p>
            <a:pPr marL="342900" indent="-34290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Updates to HPRF</a:t>
            </a:r>
          </a:p>
          <a:p>
            <a:pPr marL="342900" indent="-34290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Updates to LLRF</a:t>
            </a:r>
          </a:p>
          <a:p>
            <a:pPr marL="342900" indent="-34290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LLRF System details</a:t>
            </a:r>
          </a:p>
          <a:p>
            <a:pPr marL="342900" indent="-34290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CM testing with the LCLS-II-HE LLRF system</a:t>
            </a:r>
          </a:p>
          <a:p>
            <a:pPr>
              <a:buClr>
                <a:srgbClr val="8C1515"/>
              </a:buClr>
            </a:pPr>
            <a:endParaRPr lang="en-US">
              <a:solidFill>
                <a:schemeClr val="tx1"/>
              </a:solidFill>
            </a:endParaRPr>
          </a:p>
          <a:p>
            <a:pPr marL="342900" indent="-342900">
              <a:buClr>
                <a:srgbClr val="8C1515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  <a:p>
            <a:pPr marL="342900" indent="-342900">
              <a:buClr>
                <a:srgbClr val="8C1515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55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0AC1D-80D6-1F53-50B9-3835121A4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LCLS-II-HE Project Scope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28AEF9-9149-580A-84B6-9C3B0AA82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D74C04-729A-496F-9C50-B79C2DE9E1C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D6082C-6D11-ACF1-F974-6040162F2D9D}"/>
              </a:ext>
            </a:extLst>
          </p:cNvPr>
          <p:cNvSpPr txBox="1">
            <a:spLocks noGrp="1"/>
          </p:cNvSpPr>
          <p:nvPr>
            <p:ph type="body" sz="quarter" idx="18"/>
          </p:nvPr>
        </p:nvSpPr>
        <p:spPr>
          <a:xfrm>
            <a:off x="434340" y="4437167"/>
            <a:ext cx="11148060" cy="2154131"/>
          </a:xfrm>
          <a:prstGeom prst="rect">
            <a:avLst/>
          </a:prstGeom>
          <a:noFill/>
        </p:spPr>
        <p:txBody>
          <a:bodyPr vert="horz" wrap="square" lIns="0" tIns="45720" rIns="91440" bIns="45720" rtlCol="0" anchor="t">
            <a:normAutofit/>
          </a:bodyPr>
          <a:lstStyle/>
          <a:p>
            <a:pPr marL="256540" indent="-256540">
              <a:spcAft>
                <a:spcPts val="500"/>
              </a:spcAft>
              <a:buFont typeface="+mj-lt"/>
              <a:buAutoNum type="arabicPeriod"/>
            </a:pPr>
            <a:r>
              <a:rPr lang="en-US" sz="1400" b="1">
                <a:solidFill>
                  <a:srgbClr val="0055FB"/>
                </a:solidFill>
                <a:latin typeface="Lato"/>
                <a:ea typeface="Lato"/>
                <a:cs typeface="Lato"/>
              </a:rPr>
              <a:t>Install 23 additional cryomodules (L4 </a:t>
            </a:r>
            <a:r>
              <a:rPr lang="en-US" sz="1400" b="1" err="1">
                <a:solidFill>
                  <a:srgbClr val="0055FB"/>
                </a:solidFill>
                <a:latin typeface="Lato"/>
                <a:ea typeface="Lato"/>
                <a:cs typeface="Lato"/>
              </a:rPr>
              <a:t>Linac</a:t>
            </a:r>
            <a:r>
              <a:rPr lang="en-US" sz="1400" b="1">
                <a:solidFill>
                  <a:srgbClr val="0055FB"/>
                </a:solidFill>
                <a:latin typeface="Lato"/>
                <a:ea typeface="Lato"/>
                <a:cs typeface="Lato"/>
              </a:rPr>
              <a:t>) to increase the LCLS-II accelerator energy to 8 GeV.</a:t>
            </a:r>
            <a:endParaRPr lang="en-US">
              <a:latin typeface="Lato"/>
              <a:ea typeface="Lato"/>
              <a:cs typeface="Lato"/>
            </a:endParaRPr>
          </a:p>
          <a:p>
            <a:pPr marL="256540" indent="-256540">
              <a:spcAft>
                <a:spcPts val="500"/>
              </a:spcAft>
              <a:buFont typeface="+mj-lt"/>
              <a:buAutoNum type="arabicPeriod"/>
            </a:pPr>
            <a:r>
              <a:rPr lang="en-US" sz="1400" b="1">
                <a:solidFill>
                  <a:srgbClr val="00B050"/>
                </a:solidFill>
                <a:latin typeface="Lato"/>
                <a:ea typeface="Lato"/>
                <a:cs typeface="Lato"/>
              </a:rPr>
              <a:t>Install new cryogenic distribution system between Cryoplant-2 and the new L4 </a:t>
            </a:r>
            <a:r>
              <a:rPr lang="en-US" sz="1400" b="1" err="1">
                <a:solidFill>
                  <a:srgbClr val="00B050"/>
                </a:solidFill>
                <a:latin typeface="Lato"/>
                <a:ea typeface="Lato"/>
                <a:cs typeface="Lato"/>
              </a:rPr>
              <a:t>Linac</a:t>
            </a:r>
            <a:r>
              <a:rPr lang="en-US" sz="1400" b="1">
                <a:solidFill>
                  <a:srgbClr val="00B050"/>
                </a:solidFill>
                <a:latin typeface="Lato"/>
                <a:ea typeface="Lato"/>
                <a:cs typeface="Lato"/>
              </a:rPr>
              <a:t>.</a:t>
            </a:r>
          </a:p>
          <a:p>
            <a:pPr marL="256540" indent="-256540">
              <a:spcAft>
                <a:spcPts val="500"/>
              </a:spcAft>
              <a:buFont typeface="+mj-lt"/>
              <a:buAutoNum type="arabicPeriod"/>
            </a:pPr>
            <a:r>
              <a:rPr lang="en-US" sz="1400" b="1">
                <a:solidFill>
                  <a:srgbClr val="FF9300"/>
                </a:solidFill>
                <a:latin typeface="Lato"/>
                <a:ea typeface="Lato"/>
                <a:cs typeface="Lato"/>
              </a:rPr>
              <a:t>Upgrade soft X-ray undulator for 8 GeV operation.</a:t>
            </a:r>
            <a:endParaRPr lang="en-US" sz="1400" b="1">
              <a:solidFill>
                <a:srgbClr val="FF9300"/>
              </a:solidFill>
              <a:ea typeface="Lato"/>
              <a:cs typeface="Lato"/>
            </a:endParaRPr>
          </a:p>
          <a:p>
            <a:pPr marL="256540" indent="-256540">
              <a:spcAft>
                <a:spcPts val="500"/>
              </a:spcAft>
              <a:buFont typeface="+mj-lt"/>
              <a:buAutoNum type="arabicPeriod"/>
            </a:pPr>
            <a:r>
              <a:rPr lang="en-US" sz="1400" b="1">
                <a:solidFill>
                  <a:srgbClr val="FF0000"/>
                </a:solidFill>
                <a:latin typeface="Lato"/>
                <a:ea typeface="Lato"/>
                <a:cs typeface="Lato"/>
              </a:rPr>
              <a:t>Upgrade the </a:t>
            </a:r>
            <a:r>
              <a:rPr lang="en-US" sz="1400" b="1">
                <a:solidFill>
                  <a:srgbClr val="00B0F0"/>
                </a:solidFill>
                <a:latin typeface="Lato"/>
                <a:ea typeface="Lato"/>
                <a:cs typeface="Lato"/>
              </a:rPr>
              <a:t>X-ray Pump Probe (XPP) instrument for MHz beam and data rates </a:t>
            </a:r>
            <a:r>
              <a:rPr lang="en-US" sz="1400" b="1">
                <a:solidFill>
                  <a:srgbClr val="FF0000"/>
                </a:solidFill>
                <a:latin typeface="Lato"/>
                <a:ea typeface="Lato"/>
                <a:cs typeface="Lato"/>
              </a:rPr>
              <a:t>and upgrade the photon transport optics and beamline components through the Hard X-ray instruments. </a:t>
            </a:r>
          </a:p>
          <a:p>
            <a:pPr marL="256540" indent="-256540">
              <a:spcAft>
                <a:spcPts val="500"/>
              </a:spcAft>
              <a:buFont typeface="+mj-lt"/>
              <a:buAutoNum type="arabicPeriod"/>
            </a:pPr>
            <a:r>
              <a:rPr lang="en-US" sz="1400" b="1">
                <a:solidFill>
                  <a:srgbClr val="7030A0"/>
                </a:solidFill>
                <a:latin typeface="Lato"/>
                <a:ea typeface="Lato"/>
                <a:cs typeface="Lato"/>
              </a:rPr>
              <a:t>For extended hard X-ray performance, develop conceptual design of a Low-Emittance Injector (LEI) including a tunnel design to support its construction. Also fund  construction of a prototype high gradient SRF gun (30 MV/m cathode field) for the LEI.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4C6123E-7BA8-3731-0A5F-C603E357AC47}"/>
              </a:ext>
            </a:extLst>
          </p:cNvPr>
          <p:cNvGrpSpPr/>
          <p:nvPr/>
        </p:nvGrpSpPr>
        <p:grpSpPr>
          <a:xfrm>
            <a:off x="1070896" y="1342623"/>
            <a:ext cx="9524714" cy="2929438"/>
            <a:chOff x="1070896" y="1664086"/>
            <a:chExt cx="9111336" cy="27983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A98F190-2D36-65D9-49A2-479705F5A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2528" y="1664086"/>
              <a:ext cx="8949704" cy="279830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A459B8-903A-04BE-96CE-5B4942AF4912}"/>
                </a:ext>
              </a:extLst>
            </p:cNvPr>
            <p:cNvSpPr/>
            <p:nvPr/>
          </p:nvSpPr>
          <p:spPr>
            <a:xfrm>
              <a:off x="8305801" y="3429000"/>
              <a:ext cx="1320800" cy="71232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FF71250-FB06-44EF-EAE7-7A4CD563633B}"/>
                </a:ext>
              </a:extLst>
            </p:cNvPr>
            <p:cNvGrpSpPr/>
            <p:nvPr/>
          </p:nvGrpSpPr>
          <p:grpSpPr>
            <a:xfrm>
              <a:off x="4472720" y="3206659"/>
              <a:ext cx="658368" cy="578505"/>
              <a:chOff x="3367733" y="2409920"/>
              <a:chExt cx="877824" cy="637471"/>
            </a:xfrm>
          </p:grpSpPr>
          <p:sp>
            <p:nvSpPr>
              <p:cNvPr id="10" name="Rounded Rectangle 10">
                <a:extLst>
                  <a:ext uri="{FF2B5EF4-FFF2-40B4-BE49-F238E27FC236}">
                    <a16:creationId xmlns:a16="http://schemas.microsoft.com/office/drawing/2014/main" id="{4F25A7EF-B251-10D6-64CE-41350C8F13E6}"/>
                  </a:ext>
                </a:extLst>
              </p:cNvPr>
              <p:cNvSpPr/>
              <p:nvPr/>
            </p:nvSpPr>
            <p:spPr>
              <a:xfrm>
                <a:off x="3367733" y="2409920"/>
                <a:ext cx="877824" cy="170688"/>
              </a:xfrm>
              <a:prstGeom prst="roundRect">
                <a:avLst/>
              </a:prstGeom>
              <a:solidFill>
                <a:srgbClr val="7030A0">
                  <a:alpha val="16078"/>
                </a:srgbClr>
              </a:solidFill>
              <a:ln w="28575">
                <a:solidFill>
                  <a:srgbClr val="0055F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6B05FD4C-CD7E-6E0C-DAAC-09A365B3A1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60498" y="2654924"/>
                <a:ext cx="324012" cy="392467"/>
              </a:xfrm>
              <a:prstGeom prst="straightConnector1">
                <a:avLst/>
              </a:prstGeom>
              <a:ln w="57150">
                <a:solidFill>
                  <a:srgbClr val="0055FB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914CF8-589A-B119-4A92-8E47F121D90C}"/>
                </a:ext>
              </a:extLst>
            </p:cNvPr>
            <p:cNvSpPr/>
            <p:nvPr/>
          </p:nvSpPr>
          <p:spPr>
            <a:xfrm>
              <a:off x="6267346" y="2679569"/>
              <a:ext cx="649219" cy="68425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E58B57A-AA5F-207C-D065-83822F412E93}"/>
                </a:ext>
              </a:extLst>
            </p:cNvPr>
            <p:cNvSpPr/>
            <p:nvPr/>
          </p:nvSpPr>
          <p:spPr>
            <a:xfrm>
              <a:off x="1070896" y="2370002"/>
              <a:ext cx="938872" cy="1058998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3F8CD21-F033-FC8F-4691-FAD5C5F17C28}"/>
              </a:ext>
            </a:extLst>
          </p:cNvPr>
          <p:cNvSpPr/>
          <p:nvPr/>
        </p:nvSpPr>
        <p:spPr>
          <a:xfrm>
            <a:off x="8650088" y="3206284"/>
            <a:ext cx="381617" cy="547569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34841F-E134-4F54-FEC5-B3CB969B61CE}"/>
              </a:ext>
            </a:extLst>
          </p:cNvPr>
          <p:cNvGrpSpPr/>
          <p:nvPr/>
        </p:nvGrpSpPr>
        <p:grpSpPr>
          <a:xfrm>
            <a:off x="4058653" y="2389650"/>
            <a:ext cx="568407" cy="471878"/>
            <a:chOff x="4058653" y="2389650"/>
            <a:chExt cx="568407" cy="471878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1C87C82-4007-04D6-B55F-D8547155D2C1}"/>
                </a:ext>
              </a:extLst>
            </p:cNvPr>
            <p:cNvCxnSpPr/>
            <p:nvPr/>
          </p:nvCxnSpPr>
          <p:spPr>
            <a:xfrm>
              <a:off x="4058653" y="2389650"/>
              <a:ext cx="0" cy="448439"/>
            </a:xfrm>
            <a:prstGeom prst="line">
              <a:avLst/>
            </a:prstGeom>
            <a:ln w="3810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DA51AE-541B-AA96-5056-2A4770C77299}"/>
                </a:ext>
              </a:extLst>
            </p:cNvPr>
            <p:cNvCxnSpPr>
              <a:cxnSpLocks/>
            </p:cNvCxnSpPr>
            <p:nvPr/>
          </p:nvCxnSpPr>
          <p:spPr>
            <a:xfrm>
              <a:off x="4058653" y="2861528"/>
              <a:ext cx="568407" cy="0"/>
            </a:xfrm>
            <a:prstGeom prst="line">
              <a:avLst/>
            </a:prstGeom>
            <a:ln w="3810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2829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EC70-2092-EE70-1F6B-2DF4C3224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LCLS-II-HE Project Metrics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1064D8-4257-9B5D-F822-0A9D07390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D74C04-729A-496F-9C50-B79C2DE9E1C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53E598-D8EE-73EB-BAC9-401425A1B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34" y="1489644"/>
            <a:ext cx="10573970" cy="384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45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98AA1-4AC4-186D-33A5-D964FBEA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LCLS-II-HE Preliminary Schedule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71BFED-6847-5044-B026-8F117BE2D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D74C04-729A-496F-9C50-B79C2DE9E1C7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8BAF64-DE46-5095-2E27-875314EE3075}"/>
              </a:ext>
            </a:extLst>
          </p:cNvPr>
          <p:cNvGrpSpPr/>
          <p:nvPr/>
        </p:nvGrpSpPr>
        <p:grpSpPr>
          <a:xfrm>
            <a:off x="433146" y="1133656"/>
            <a:ext cx="10683345" cy="4884371"/>
            <a:chOff x="433146" y="1133656"/>
            <a:chExt cx="10683345" cy="4884371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5E24C0F3-CAAF-FD05-C158-C090F42B6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3146" y="1133656"/>
              <a:ext cx="10683345" cy="48843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C7ECF75-CC77-EE2F-16F2-181A98D41446}"/>
                </a:ext>
              </a:extLst>
            </p:cNvPr>
            <p:cNvSpPr/>
            <p:nvPr/>
          </p:nvSpPr>
          <p:spPr>
            <a:xfrm>
              <a:off x="5175250" y="1606550"/>
              <a:ext cx="1022350" cy="311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C632C95-B9A0-874D-F3C8-B096E1B4BE7B}"/>
              </a:ext>
            </a:extLst>
          </p:cNvPr>
          <p:cNvSpPr/>
          <p:nvPr/>
        </p:nvSpPr>
        <p:spPr>
          <a:xfrm>
            <a:off x="5260975" y="1730375"/>
            <a:ext cx="1149350" cy="247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CD-2/3 (L1)</a:t>
            </a: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FEE70B1A-4286-FEA8-2C42-EEACC9D6F22F}"/>
              </a:ext>
            </a:extLst>
          </p:cNvPr>
          <p:cNvSpPr/>
          <p:nvPr/>
        </p:nvSpPr>
        <p:spPr>
          <a:xfrm>
            <a:off x="5638800" y="1606550"/>
            <a:ext cx="196850" cy="18415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276725" y="4057650"/>
            <a:ext cx="3505200" cy="762000"/>
          </a:xfrm>
          <a:prstGeom prst="roundRect">
            <a:avLst/>
          </a:prstGeom>
          <a:noFill/>
          <a:ln w="57150">
            <a:solidFill>
              <a:srgbClr val="8C15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000625" y="4410075"/>
            <a:ext cx="9525" cy="192405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953375" y="5610225"/>
            <a:ext cx="0" cy="88582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60210" y="6317218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We are here now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86550" y="6432549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We have been here before </a:t>
            </a:r>
            <a:r>
              <a:rPr lang="en-US">
                <a:solidFill>
                  <a:srgbClr val="C00000"/>
                </a:solidFill>
                <a:sym typeface="Wingdings" panose="05000000000000000000" pitchFamily="2" charset="2"/>
              </a:rPr>
              <a:t></a:t>
            </a:r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8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5D30E-89DD-4AD0-281E-D2FDE7899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RF Systems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51E43F-FC1D-7E12-29FA-938DE60BA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74DF0-A321-13F9-E2EB-6D83E9C541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4" y="3804277"/>
            <a:ext cx="10972800" cy="2914651"/>
          </a:xfrm>
        </p:spPr>
        <p:txBody>
          <a:bodyPr/>
          <a:lstStyle/>
          <a:p>
            <a:r>
              <a:rPr lang="en-US" sz="1800"/>
              <a:t>No major changes to RF control, but LLRF system must regulate higher gradient with higher loaded Q</a:t>
            </a:r>
          </a:p>
          <a:p>
            <a:pPr lvl="1"/>
            <a:r>
              <a:rPr lang="en-US" sz="1600"/>
              <a:t>RF regulation at &gt; 0.1 Hz remains the same</a:t>
            </a:r>
          </a:p>
          <a:p>
            <a:pPr lvl="2"/>
            <a:r>
              <a:rPr lang="en-US" sz="1400"/>
              <a:t>0.01° RMS in phase</a:t>
            </a:r>
          </a:p>
          <a:p>
            <a:pPr lvl="2"/>
            <a:r>
              <a:rPr lang="en-US" sz="1400"/>
              <a:t>0.01% RMS in amplitude</a:t>
            </a:r>
          </a:p>
          <a:p>
            <a:pPr lvl="1"/>
            <a:r>
              <a:rPr lang="en-US" sz="1600"/>
              <a:t>RF regulation assumes</a:t>
            </a:r>
          </a:p>
          <a:p>
            <a:pPr lvl="2"/>
            <a:r>
              <a:rPr lang="en-US" sz="1400"/>
              <a:t>&lt; 1% beam current fluctuation</a:t>
            </a:r>
          </a:p>
          <a:p>
            <a:pPr lvl="2"/>
            <a:r>
              <a:rPr lang="en-US" sz="1400"/>
              <a:t>&lt; 10 Hz microphonic detuning</a:t>
            </a:r>
          </a:p>
          <a:p>
            <a:pPr lvl="1"/>
            <a:r>
              <a:rPr lang="en-US" sz="1600"/>
              <a:t>Resonance Control regulation</a:t>
            </a:r>
          </a:p>
          <a:p>
            <a:pPr lvl="2"/>
            <a:r>
              <a:rPr lang="en-US" sz="1400"/>
              <a:t>Piezo tuner setting accuracy &lt; 1Hz</a:t>
            </a:r>
          </a:p>
          <a:p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11F0AEB-BE27-2678-F44B-3B0543E20E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524616"/>
              </p:ext>
            </p:extLst>
          </p:nvPr>
        </p:nvGraphicFramePr>
        <p:xfrm>
          <a:off x="1341143" y="1187960"/>
          <a:ext cx="9204921" cy="2327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5068">
                  <a:extLst>
                    <a:ext uri="{9D8B030D-6E8A-4147-A177-3AD203B41FA5}">
                      <a16:colId xmlns:a16="http://schemas.microsoft.com/office/drawing/2014/main" val="1301595708"/>
                    </a:ext>
                  </a:extLst>
                </a:gridCol>
                <a:gridCol w="1093122">
                  <a:extLst>
                    <a:ext uri="{9D8B030D-6E8A-4147-A177-3AD203B41FA5}">
                      <a16:colId xmlns:a16="http://schemas.microsoft.com/office/drawing/2014/main" val="3486511879"/>
                    </a:ext>
                  </a:extLst>
                </a:gridCol>
                <a:gridCol w="1600855">
                  <a:extLst>
                    <a:ext uri="{9D8B030D-6E8A-4147-A177-3AD203B41FA5}">
                      <a16:colId xmlns:a16="http://schemas.microsoft.com/office/drawing/2014/main" val="3849910833"/>
                    </a:ext>
                  </a:extLst>
                </a:gridCol>
                <a:gridCol w="2216111">
                  <a:extLst>
                    <a:ext uri="{9D8B030D-6E8A-4147-A177-3AD203B41FA5}">
                      <a16:colId xmlns:a16="http://schemas.microsoft.com/office/drawing/2014/main" val="1815119411"/>
                    </a:ext>
                  </a:extLst>
                </a:gridCol>
                <a:gridCol w="1666562">
                  <a:extLst>
                    <a:ext uri="{9D8B030D-6E8A-4147-A177-3AD203B41FA5}">
                      <a16:colId xmlns:a16="http://schemas.microsoft.com/office/drawing/2014/main" val="3964712644"/>
                    </a:ext>
                  </a:extLst>
                </a:gridCol>
                <a:gridCol w="1523203">
                  <a:extLst>
                    <a:ext uri="{9D8B030D-6E8A-4147-A177-3AD203B41FA5}">
                      <a16:colId xmlns:a16="http://schemas.microsoft.com/office/drawing/2014/main" val="76660084"/>
                    </a:ext>
                  </a:extLst>
                </a:gridCol>
              </a:tblGrid>
              <a:tr h="52342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Section</a:t>
                      </a:r>
                    </a:p>
                  </a:txBody>
                  <a:tcPr marL="121920" marR="121920" marT="60960" marB="60960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# of CM</a:t>
                      </a:r>
                    </a:p>
                  </a:txBody>
                  <a:tcPr marL="121920" marR="121920" marT="60960" marB="60960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# of Cavities</a:t>
                      </a:r>
                    </a:p>
                  </a:txBody>
                  <a:tcPr marL="121920" marR="121920" marT="60960" marB="60960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Minimum Gradient [MV/m]</a:t>
                      </a:r>
                    </a:p>
                  </a:txBody>
                  <a:tcPr marL="121920" marR="121920" marT="60960" marB="60960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QL</a:t>
                      </a:r>
                    </a:p>
                  </a:txBody>
                  <a:tcPr marL="121920" marR="121920" marT="60960" marB="60960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SSA Power [KW]</a:t>
                      </a:r>
                    </a:p>
                  </a:txBody>
                  <a:tcPr marL="121920" marR="121920" marT="60960" marB="60960">
                    <a:solidFill>
                      <a:srgbClr val="8C1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007784"/>
                  </a:ext>
                </a:extLst>
              </a:tr>
              <a:tr h="319287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L0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8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16.3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4.1e7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3.8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178616329"/>
                  </a:ext>
                </a:extLst>
              </a:tr>
              <a:tr h="3479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13.6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4.1e7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3.8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73337249"/>
                  </a:ext>
                </a:extLst>
              </a:tr>
              <a:tr h="3479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96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981E32"/>
                          </a:solidFill>
                        </a:rPr>
                        <a:t>15.5 -&gt; 16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981E32"/>
                          </a:solidFill>
                        </a:rPr>
                        <a:t>4.1e7-&gt;6.0e7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3.8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02579228"/>
                  </a:ext>
                </a:extLst>
              </a:tr>
              <a:tr h="3479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160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981E32"/>
                          </a:solidFill>
                        </a:rPr>
                        <a:t>15.5 -&gt; 16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981E32"/>
                          </a:solidFill>
                        </a:rPr>
                        <a:t>4.1e7-&gt;6.0e7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3.8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139105017"/>
                  </a:ext>
                </a:extLst>
              </a:tr>
              <a:tr h="3993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rgbClr val="981E32"/>
                          </a:solidFill>
                          <a:latin typeface="+mn-lt"/>
                          <a:ea typeface="+mn-ea"/>
                          <a:cs typeface="+mn-cs"/>
                        </a:rPr>
                        <a:t>L4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>
                          <a:solidFill>
                            <a:srgbClr val="981E32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>
                          <a:solidFill>
                            <a:srgbClr val="981E32"/>
                          </a:solidFill>
                          <a:latin typeface="+mn-lt"/>
                          <a:ea typeface="+mn-ea"/>
                          <a:cs typeface="+mn-cs"/>
                        </a:rPr>
                        <a:t>184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981E32"/>
                          </a:solidFill>
                        </a:rPr>
                        <a:t>20.8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981E32"/>
                          </a:solidFill>
                        </a:rPr>
                        <a:t>6.0e7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981E32"/>
                          </a:solidFill>
                        </a:rPr>
                        <a:t>7.0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5117588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A8E5D4C-0243-4E1A-0356-A8607100C904}"/>
              </a:ext>
            </a:extLst>
          </p:cNvPr>
          <p:cNvSpPr txBox="1"/>
          <p:nvPr/>
        </p:nvSpPr>
        <p:spPr>
          <a:xfrm>
            <a:off x="6760526" y="4826392"/>
            <a:ext cx="4156849" cy="1308050"/>
          </a:xfrm>
          <a:prstGeom prst="rect">
            <a:avLst/>
          </a:prstGeom>
          <a:noFill/>
          <a:ln>
            <a:solidFill>
              <a:schemeClr val="accent2"/>
            </a:solidFill>
            <a:prstDash val="sysDot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>
                <a:ea typeface="ＭＳ Ｐゴシック"/>
                <a:cs typeface="Arial"/>
              </a:rPr>
              <a:t>HE </a:t>
            </a:r>
            <a:r>
              <a:rPr lang="en-US" sz="1600" b="1" err="1">
                <a:ea typeface="ＭＳ Ｐゴシック"/>
                <a:cs typeface="Arial"/>
              </a:rPr>
              <a:t>Linac</a:t>
            </a:r>
            <a:r>
              <a:rPr lang="en-US" sz="1600" b="1">
                <a:ea typeface="ＭＳ Ｐゴシック"/>
                <a:cs typeface="Arial"/>
              </a:rPr>
              <a:t> changes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sz="1600">
                <a:ea typeface="ＭＳ Ｐゴシック"/>
                <a:cs typeface="Arial"/>
              </a:rPr>
              <a:t>L2 and L3 gradient increased 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sz="1600">
                <a:ea typeface="ＭＳ Ｐゴシック"/>
                <a:cs typeface="Arial"/>
              </a:rPr>
              <a:t>L2 and L3 cavity QL increased </a:t>
            </a:r>
            <a:endParaRPr lang="en-US" sz="1600">
              <a:cs typeface="Arial" pitchFamily="34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8C1515"/>
                </a:solidFill>
                <a:ea typeface="+mn-ea"/>
                <a:cs typeface="Arial"/>
              </a:rPr>
              <a:t>L</a:t>
            </a:r>
            <a:r>
              <a:rPr lang="en-US" sz="1600">
                <a:solidFill>
                  <a:srgbClr val="8C1515"/>
                </a:solidFill>
                <a:ea typeface="ＭＳ Ｐゴシック"/>
                <a:cs typeface="Arial"/>
              </a:rPr>
              <a:t>4 – new, with increased gradient</a:t>
            </a:r>
          </a:p>
        </p:txBody>
      </p:sp>
    </p:spTree>
    <p:extLst>
      <p:ext uri="{BB962C8B-B14F-4D97-AF65-F5344CB8AC3E}">
        <p14:creationId xmlns:p14="http://schemas.microsoft.com/office/powerpoint/2010/main" val="3000020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5D30E-89DD-4AD0-281E-D2FDE7899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HPRF Source Selection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51E43F-FC1D-7E12-29FA-938DE60BA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A9287B-DB9F-250A-0642-44F41F1B36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819274"/>
            <a:ext cx="5929697" cy="4686301"/>
          </a:xfrm>
        </p:spPr>
        <p:txBody>
          <a:bodyPr/>
          <a:lstStyle/>
          <a:p>
            <a:r>
              <a:rPr lang="en-US" sz="1800"/>
              <a:t>Single Cavity – Single Source architecture will be maintained from LCLS-II</a:t>
            </a:r>
          </a:p>
          <a:p>
            <a:pPr lvl="1"/>
            <a:r>
              <a:rPr lang="en-US" sz="1800"/>
              <a:t>Keeps cavity field regulation as simplified as possible</a:t>
            </a:r>
          </a:p>
          <a:p>
            <a:endParaRPr lang="en-US" sz="1800"/>
          </a:p>
          <a:p>
            <a:r>
              <a:rPr lang="en-US" sz="1800"/>
              <a:t>RF Power requirements for LCLS-II-HE derived from cryomodule and beam configurations</a:t>
            </a:r>
          </a:p>
          <a:p>
            <a:pPr lvl="1"/>
            <a:r>
              <a:rPr lang="en-US" sz="1800" err="1"/>
              <a:t>Qext</a:t>
            </a:r>
            <a:r>
              <a:rPr lang="en-US" sz="1800"/>
              <a:t> adjusted to 6.0e7 (up from 4.1e7)</a:t>
            </a:r>
          </a:p>
          <a:p>
            <a:pPr lvl="1"/>
            <a:r>
              <a:rPr lang="en-US" sz="1800"/>
              <a:t>Cavity peak detuning remains at 10 Hz</a:t>
            </a:r>
          </a:p>
          <a:p>
            <a:pPr lvl="1"/>
            <a:r>
              <a:rPr lang="en-US" sz="1800"/>
              <a:t>30 µA Beam Current</a:t>
            </a:r>
          </a:p>
          <a:p>
            <a:pPr lvl="1"/>
            <a:r>
              <a:rPr lang="en-US" sz="1800"/>
              <a:t>Assume 10% overhead for transmission loss</a:t>
            </a:r>
          </a:p>
          <a:p>
            <a:endParaRPr lang="en-US" sz="1800"/>
          </a:p>
          <a:p>
            <a:r>
              <a:rPr lang="en-US" sz="1800"/>
              <a:t>For the 20 HE CMs, 20.8 MV/m 5kW SSAs were considered, but 7 kW SSAs selected to meet gradient requirements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F6977A-DE03-5026-17C2-71748ED69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040" y="2053046"/>
            <a:ext cx="5364480" cy="381870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E48032-B0B0-7794-C859-79BEE9D39011}"/>
              </a:ext>
            </a:extLst>
          </p:cNvPr>
          <p:cNvCxnSpPr/>
          <p:nvPr/>
        </p:nvCxnSpPr>
        <p:spPr>
          <a:xfrm flipV="1">
            <a:off x="7020560" y="4282440"/>
            <a:ext cx="4744720" cy="10160"/>
          </a:xfrm>
          <a:prstGeom prst="straightConnector1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715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1927C-F818-B48A-BEE7-1760643D1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RF System transport and cavity regulation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A595E0-7C1E-76B1-DFD2-CBD098118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1" name="Picture 4" descr="Diagram&#10;&#10;Description automatically generated">
            <a:extLst>
              <a:ext uri="{FF2B5EF4-FFF2-40B4-BE49-F238E27FC236}">
                <a16:creationId xmlns:a16="http://schemas.microsoft.com/office/drawing/2014/main" id="{783F106D-6D05-8773-3FD9-38935DB14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634" y="1520519"/>
            <a:ext cx="9386971" cy="501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08256"/>
      </p:ext>
    </p:extLst>
  </p:cSld>
  <p:clrMapOvr>
    <a:masterClrMapping/>
  </p:clrMapOvr>
</p:sld>
</file>

<file path=ppt/theme/theme1.xml><?xml version="1.0" encoding="utf-8"?>
<a:theme xmlns:a="http://schemas.openxmlformats.org/drawingml/2006/main" name="LCLS-II-HE Covers/Title Slides">
  <a:themeElements>
    <a:clrScheme name="SLAC LCLS-II-HE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595959"/>
      </a:accent1>
      <a:accent2>
        <a:srgbClr val="C00000"/>
      </a:accent2>
      <a:accent3>
        <a:srgbClr val="375623"/>
      </a:accent3>
      <a:accent4>
        <a:srgbClr val="FFC000"/>
      </a:accent4>
      <a:accent5>
        <a:srgbClr val="0066FF"/>
      </a:accent5>
      <a:accent6>
        <a:srgbClr val="70AD47"/>
      </a:accent6>
      <a:hlink>
        <a:srgbClr val="0563C1"/>
      </a:hlink>
      <a:folHlink>
        <a:srgbClr val="023160"/>
      </a:folHlink>
    </a:clrScheme>
    <a:fontScheme name="LCLS-II-HE_Lat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xt_heavy_template" id="{C19167A2-1C3F-BA4E-A9BB-930633BA4023}" vid="{EB900835-2674-E540-B0FC-4F6823D10B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8faad98-006a-4eda-887f-52efafaed7c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4BB925A2684943A44BB4A286FBBB0B" ma:contentTypeVersion="16" ma:contentTypeDescription="Create a new document." ma:contentTypeScope="" ma:versionID="5b903f9d34796442db2556f0d6058755">
  <xsd:schema xmlns:xsd="http://www.w3.org/2001/XMLSchema" xmlns:xs="http://www.w3.org/2001/XMLSchema" xmlns:p="http://schemas.microsoft.com/office/2006/metadata/properties" xmlns:ns3="18709fa7-5413-4ffe-9ed5-dbb793880c33" xmlns:ns4="48faad98-006a-4eda-887f-52efafaed7c5" targetNamespace="http://schemas.microsoft.com/office/2006/metadata/properties" ma:root="true" ma:fieldsID="933150b915bcafc4179e79f5f7e71415" ns3:_="" ns4:_="">
    <xsd:import namespace="18709fa7-5413-4ffe-9ed5-dbb793880c33"/>
    <xsd:import namespace="48faad98-006a-4eda-887f-52efafaed7c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709fa7-5413-4ffe-9ed5-dbb793880c3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faad98-006a-4eda-887f-52efafaed7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9C0A3F-B970-457B-A59E-529584E48F65}">
  <ds:schemaRefs>
    <ds:schemaRef ds:uri="18709fa7-5413-4ffe-9ed5-dbb793880c33"/>
    <ds:schemaRef ds:uri="http://schemas.microsoft.com/office/2006/documentManagement/types"/>
    <ds:schemaRef ds:uri="http://purl.org/dc/elements/1.1/"/>
    <ds:schemaRef ds:uri="48faad98-006a-4eda-887f-52efafaed7c5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EA1E500-3292-49AB-89A3-D43C53AFCB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454FFA-623E-4B3F-A76B-A0F1A04C7B37}">
  <ds:schemaRefs>
    <ds:schemaRef ds:uri="18709fa7-5413-4ffe-9ed5-dbb793880c33"/>
    <ds:schemaRef ds:uri="48faad98-006a-4eda-887f-52efafaed7c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1633</Words>
  <Application>Microsoft Office PowerPoint</Application>
  <PresentationFormat>Widescreen</PresentationFormat>
  <Paragraphs>328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Lato</vt:lpstr>
      <vt:lpstr>Calibri</vt:lpstr>
      <vt:lpstr>Wingdings</vt:lpstr>
      <vt:lpstr>LCLS-II-HE Covers/Title Slides</vt:lpstr>
      <vt:lpstr>PowerPoint Presentation</vt:lpstr>
      <vt:lpstr>PowerPoint Presentation</vt:lpstr>
      <vt:lpstr>Outline</vt:lpstr>
      <vt:lpstr>LCLS-II-HE Project Scope</vt:lpstr>
      <vt:lpstr>LCLS-II-HE Project Metrics</vt:lpstr>
      <vt:lpstr>LCLS-II-HE Preliminary Schedule</vt:lpstr>
      <vt:lpstr>RF Systems Overview</vt:lpstr>
      <vt:lpstr>HPRF Source Selection</vt:lpstr>
      <vt:lpstr>RF System transport and cavity regulation</vt:lpstr>
      <vt:lpstr>SSA Design Status</vt:lpstr>
      <vt:lpstr>7 kW SSA Key Performance</vt:lpstr>
      <vt:lpstr>LLRF Systems Overview</vt:lpstr>
      <vt:lpstr>LCLS-II LLRF Hardware</vt:lpstr>
      <vt:lpstr>LLRF Systems Scale</vt:lpstr>
      <vt:lpstr>Firmware – Software tools</vt:lpstr>
      <vt:lpstr>RF Cavity Setup &amp; Control</vt:lpstr>
      <vt:lpstr>Learning from the Past</vt:lpstr>
      <vt:lpstr>vCM Testing with LCLS-II LLRF in 2022</vt:lpstr>
      <vt:lpstr>LLRF System Maturity</vt:lpstr>
      <vt:lpstr>LLRF System Maturity</vt:lpstr>
      <vt:lpstr>Thank you for your time</vt:lpstr>
      <vt:lpstr>Title of slide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LCLS-II-HE Presentation PowerPoint Template</dc:title>
  <dc:subject/>
  <dc:creator>Hast, Carsten</dc:creator>
  <cp:keywords/>
  <dc:description/>
  <cp:lastModifiedBy>Benwell, Andy</cp:lastModifiedBy>
  <cp:revision>2</cp:revision>
  <dcterms:created xsi:type="dcterms:W3CDTF">2022-05-02T20:58:08Z</dcterms:created>
  <dcterms:modified xsi:type="dcterms:W3CDTF">2023-10-20T20:12:04Z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0x010100784BB925A2684943A44BB4A286FBBB0B</vt:lpwstr>
  </property>
  <property fmtid="{D5CDD505-2E9C-101B-9397-08002B2CF9AE}" pid="3" name="MediaServiceImageTags">
    <vt:lpwstr/>
  </property>
  <property fmtid="{D5CDD505-2E9C-101B-9397-08002B2CF9AE}" pid="4" name="TaxCatchAll">
    <vt:lpwstr/>
  </property>
  <property fmtid="{D5CDD505-2E9C-101B-9397-08002B2CF9AE}" pid="5" name="Collaborators">
    <vt:lpwstr/>
  </property>
  <property fmtid="{D5CDD505-2E9C-101B-9397-08002B2CF9AE}" pid="6" name="Associated Policy">
    <vt:lpwstr>--</vt:lpwstr>
  </property>
  <property fmtid="{D5CDD505-2E9C-101B-9397-08002B2CF9AE}" pid="7" name="CD Section">
    <vt:lpwstr>--</vt:lpwstr>
  </property>
  <property fmtid="{D5CDD505-2E9C-101B-9397-08002B2CF9AE}" pid="8" name="CDMS_Area">
    <vt:lpwstr>--</vt:lpwstr>
  </property>
  <property fmtid="{D5CDD505-2E9C-101B-9397-08002B2CF9AE}" pid="9" name="Lock and Tag">
    <vt:bool>false</vt:bool>
  </property>
  <property fmtid="{D5CDD505-2E9C-101B-9397-08002B2CF9AE}" pid="10" name="Retention Action">
    <vt:lpwstr>--</vt:lpwstr>
  </property>
  <property fmtid="{D5CDD505-2E9C-101B-9397-08002B2CF9AE}" pid="11" name="Utilization">
    <vt:lpwstr>Principal</vt:lpwstr>
  </property>
  <property fmtid="{D5CDD505-2E9C-101B-9397-08002B2CF9AE}" pid="12" name="Title1">
    <vt:lpwstr/>
  </property>
  <property fmtid="{D5CDD505-2E9C-101B-9397-08002B2CF9AE}" pid="13" name="Form">
    <vt:bool>false</vt:bool>
  </property>
  <property fmtid="{D5CDD505-2E9C-101B-9397-08002B2CF9AE}" pid="14" name="_dlc_DocIdItemGuid">
    <vt:lpwstr>1df54946-d11d-4e7a-9049-d27a4fc9d228</vt:lpwstr>
  </property>
  <property fmtid="{D5CDD505-2E9C-101B-9397-08002B2CF9AE}" pid="15" name="Document Specialists">
    <vt:lpwstr/>
  </property>
  <property fmtid="{D5CDD505-2E9C-101B-9397-08002B2CF9AE}" pid="16" name="DocType">
    <vt:lpwstr>Presentation</vt:lpwstr>
  </property>
  <property fmtid="{D5CDD505-2E9C-101B-9397-08002B2CF9AE}" pid="17" name="Plenary Agenda Item">
    <vt:lpwstr>7</vt:lpwstr>
  </property>
  <property fmtid="{D5CDD505-2E9C-101B-9397-08002B2CF9AE}" pid="18" name="Document Type">
    <vt:lpwstr>105;#Templates|09abdf3f-5dae-474d-8c44-157bf154b270</vt:lpwstr>
  </property>
  <property fmtid="{D5CDD505-2E9C-101B-9397-08002B2CF9AE}" pid="19" name="Organization Unit">
    <vt:lpwstr>12;#LCLS:LCLS-II-HE|f34a38a4-a388-47f5-830f-65abcb77da74</vt:lpwstr>
  </property>
  <property fmtid="{D5CDD505-2E9C-101B-9397-08002B2CF9AE}" pid="20" name="Document Sub Type">
    <vt:lpwstr>11;#Templates|09abdf3f-5dae-474d-8c44-157bf154b270</vt:lpwstr>
  </property>
  <property fmtid="{D5CDD505-2E9C-101B-9397-08002B2CF9AE}" pid="21" name="URL">
    <vt:lpwstr/>
  </property>
  <property fmtid="{D5CDD505-2E9C-101B-9397-08002B2CF9AE}" pid="22" name="Plenary Agenda">
    <vt:lpwstr>8</vt:lpwstr>
  </property>
  <property fmtid="{D5CDD505-2E9C-101B-9397-08002B2CF9AE}" pid="23" name="Other Collaborators">
    <vt:lpwstr/>
  </property>
  <property fmtid="{D5CDD505-2E9C-101B-9397-08002B2CF9AE}" pid="24" name="Reviewers">
    <vt:lpwstr/>
  </property>
  <property fmtid="{D5CDD505-2E9C-101B-9397-08002B2CF9AE}" pid="25" name="Rescinded">
    <vt:bool>false</vt:bool>
  </property>
  <property fmtid="{D5CDD505-2E9C-101B-9397-08002B2CF9AE}" pid="26" name="Tier">
    <vt:lpwstr>Tier 3</vt:lpwstr>
  </property>
  <property fmtid="{D5CDD505-2E9C-101B-9397-08002B2CF9AE}" pid="27" name="Formatting Updated">
    <vt:lpwstr>true</vt:lpwstr>
  </property>
</Properties>
</file>