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9" r:id="rId2"/>
    <p:sldMasterId id="2147483675" r:id="rId3"/>
  </p:sldMasterIdLst>
  <p:notesMasterIdLst>
    <p:notesMasterId r:id="rId26"/>
  </p:notesMasterIdLst>
  <p:handoutMasterIdLst>
    <p:handoutMasterId r:id="rId27"/>
  </p:handoutMasterIdLst>
  <p:sldIdLst>
    <p:sldId id="257" r:id="rId4"/>
    <p:sldId id="292" r:id="rId5"/>
    <p:sldId id="356" r:id="rId6"/>
    <p:sldId id="286" r:id="rId7"/>
    <p:sldId id="354" r:id="rId8"/>
    <p:sldId id="357" r:id="rId9"/>
    <p:sldId id="302" r:id="rId10"/>
    <p:sldId id="303" r:id="rId11"/>
    <p:sldId id="304" r:id="rId12"/>
    <p:sldId id="306" r:id="rId13"/>
    <p:sldId id="358" r:id="rId14"/>
    <p:sldId id="307" r:id="rId15"/>
    <p:sldId id="333" r:id="rId16"/>
    <p:sldId id="309" r:id="rId17"/>
    <p:sldId id="360" r:id="rId18"/>
    <p:sldId id="289" r:id="rId19"/>
    <p:sldId id="361" r:id="rId20"/>
    <p:sldId id="311" r:id="rId21"/>
    <p:sldId id="313" r:id="rId22"/>
    <p:sldId id="362" r:id="rId23"/>
    <p:sldId id="318" r:id="rId24"/>
    <p:sldId id="359" r:id="rId25"/>
  </p:sldIdLst>
  <p:sldSz cx="9144000" cy="5143500" type="screen16x9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EF4"/>
    <a:srgbClr val="FCD5B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7" autoAdjust="0"/>
    <p:restoredTop sz="70501" autoAdjust="0"/>
  </p:normalViewPr>
  <p:slideViewPr>
    <p:cSldViewPr>
      <p:cViewPr varScale="1">
        <p:scale>
          <a:sx n="152" d="100"/>
          <a:sy n="152" d="100"/>
        </p:scale>
        <p:origin x="39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69488188976377"/>
          <c:y val="3.7037037037037035E-2"/>
          <c:w val="0.8293468941382327"/>
          <c:h val="0.8333333333333333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Sheet1!$A$3:$A$11</c:f>
              <c:numCache>
                <c:formatCode>General</c:formatCode>
                <c:ptCount val="9"/>
                <c:pt idx="0">
                  <c:v>100</c:v>
                </c:pt>
                <c:pt idx="1">
                  <c:v>300</c:v>
                </c:pt>
                <c:pt idx="2">
                  <c:v>600</c:v>
                </c:pt>
                <c:pt idx="3">
                  <c:v>1800</c:v>
                </c:pt>
                <c:pt idx="4">
                  <c:v>3600</c:v>
                </c:pt>
                <c:pt idx="5">
                  <c:v>7200</c:v>
                </c:pt>
                <c:pt idx="6">
                  <c:v>14400</c:v>
                </c:pt>
                <c:pt idx="7">
                  <c:v>30000</c:v>
                </c:pt>
                <c:pt idx="8">
                  <c:v>84000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0">
                  <c:v>10.199999999999999</c:v>
                </c:pt>
                <c:pt idx="1">
                  <c:v>11.8</c:v>
                </c:pt>
                <c:pt idx="2">
                  <c:v>14.8</c:v>
                </c:pt>
                <c:pt idx="3">
                  <c:v>19.100000000000001</c:v>
                </c:pt>
                <c:pt idx="4">
                  <c:v>24.8</c:v>
                </c:pt>
                <c:pt idx="5">
                  <c:v>34.700000000000003</c:v>
                </c:pt>
                <c:pt idx="6">
                  <c:v>48.2</c:v>
                </c:pt>
                <c:pt idx="7">
                  <c:v>156.6</c:v>
                </c:pt>
                <c:pt idx="8">
                  <c:v>275.3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EE-4B1C-9CFD-A89F32546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531264"/>
        <c:axId val="188531840"/>
      </c:scatterChart>
      <c:valAx>
        <c:axId val="188531264"/>
        <c:scaling>
          <c:logBase val="10"/>
          <c:orientation val="minMax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8531840"/>
        <c:crosses val="autoZero"/>
        <c:crossBetween val="midCat"/>
      </c:valAx>
      <c:valAx>
        <c:axId val="188531840"/>
        <c:scaling>
          <c:logBase val="10"/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88531264"/>
        <c:crosses val="autoZero"/>
        <c:crossBetween val="midCat"/>
      </c:valAx>
      <c:spPr>
        <a:noFill/>
        <a:ln w="12700"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86519-8005-428E-8399-C26961CDF755}" type="datetimeFigureOut">
              <a:rPr lang="ko-KR" altLang="en-US" smtClean="0"/>
              <a:t>2023-10-24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4B734-A7C9-444C-820F-E85111F519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355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F282B-7262-4BA1-8D15-5633683283AA}" type="datetimeFigureOut">
              <a:rPr lang="ko-KR" altLang="en-US" smtClean="0"/>
              <a:t>2023-10-24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A0C92-8AA6-4B24-BEBB-A6B639CC1F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027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0C92-8AA6-4B24-BEBB-A6B639CC1FA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956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A0C92-8AA6-4B24-BEBB-A6B639CC1FA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48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491630"/>
            <a:ext cx="8640960" cy="1080000"/>
          </a:xfrm>
          <a:effectLst/>
        </p:spPr>
        <p:txBody>
          <a:bodyPr/>
          <a:lstStyle>
            <a:lvl1pPr algn="ctr">
              <a:defRPr sz="3000" u="none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2914650"/>
            <a:ext cx="7200800" cy="1080000"/>
          </a:xfrm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863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noFill/>
          <a:effectLst/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19522"/>
            <a:ext cx="8640960" cy="4374486"/>
          </a:xfrm>
          <a:effectLst/>
        </p:spPr>
        <p:txBody>
          <a:bodyPr>
            <a:normAutofit/>
          </a:bodyPr>
          <a:lstStyle>
            <a:lvl1pPr marL="162000" indent="-162000">
              <a:defRPr sz="1200"/>
            </a:lvl1pPr>
            <a:lvl2pPr marL="324000" indent="-162000">
              <a:defRPr sz="1050"/>
            </a:lvl2pPr>
            <a:lvl3pPr marL="486000" indent="-162000">
              <a:buFont typeface="Wingdings" pitchFamily="2" charset="2"/>
              <a:buChar char="Ø"/>
              <a:defRPr sz="900"/>
            </a:lvl3pPr>
            <a:lvl4pPr marL="594000" indent="-108000">
              <a:buFont typeface="Wingdings" pitchFamily="2" charset="2"/>
              <a:buChar char="§"/>
              <a:defRPr sz="825"/>
            </a:lvl4pPr>
            <a:lvl5pPr marL="729000" indent="-135000">
              <a:defRPr sz="825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4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effectLst/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452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441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491630"/>
            <a:ext cx="8640960" cy="1080000"/>
          </a:xfrm>
          <a:effectLst/>
        </p:spPr>
        <p:txBody>
          <a:bodyPr/>
          <a:lstStyle>
            <a:lvl1pPr algn="ctr">
              <a:defRPr sz="3000" u="none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1" y="2914650"/>
            <a:ext cx="7200800" cy="1080000"/>
          </a:xfrm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12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noFill/>
          <a:effectLst/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19522"/>
            <a:ext cx="8640960" cy="4374486"/>
          </a:xfrm>
          <a:effectLst/>
        </p:spPr>
        <p:txBody>
          <a:bodyPr>
            <a:normAutofit/>
          </a:bodyPr>
          <a:lstStyle>
            <a:lvl1pPr marL="161996" indent="-161996">
              <a:defRPr sz="1200"/>
            </a:lvl1pPr>
            <a:lvl2pPr marL="323992" indent="-161996">
              <a:defRPr sz="1050"/>
            </a:lvl2pPr>
            <a:lvl3pPr marL="485988" indent="-161996">
              <a:buFont typeface="Wingdings" pitchFamily="2" charset="2"/>
              <a:buChar char="Ø"/>
              <a:defRPr sz="900"/>
            </a:lvl3pPr>
            <a:lvl4pPr marL="593985" indent="-107997">
              <a:buFont typeface="Wingdings" pitchFamily="2" charset="2"/>
              <a:buChar char="§"/>
              <a:defRPr sz="825"/>
            </a:lvl4pPr>
            <a:lvl5pPr marL="728982" indent="-134997">
              <a:defRPr sz="825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437685"/>
            <a:ext cx="864096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882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519522"/>
            <a:ext cx="4244280" cy="4374486"/>
          </a:xfrm>
        </p:spPr>
        <p:txBody>
          <a:bodyPr>
            <a:normAutofit/>
          </a:bodyPr>
          <a:lstStyle>
            <a:lvl1pPr marL="161996" indent="-161996">
              <a:defRPr sz="1200"/>
            </a:lvl1pPr>
            <a:lvl2pPr marL="323992" indent="-161996">
              <a:defRPr sz="1050"/>
            </a:lvl2pPr>
            <a:lvl3pPr marL="485988" indent="-161996">
              <a:buFont typeface="Wingdings" pitchFamily="2" charset="2"/>
              <a:buChar char="Ø"/>
              <a:defRPr sz="900"/>
            </a:lvl3pPr>
            <a:lvl4pPr marL="593985" indent="-107997">
              <a:buFont typeface="Wingdings" pitchFamily="2" charset="2"/>
              <a:buChar char="§"/>
              <a:defRPr sz="825"/>
            </a:lvl4pPr>
            <a:lvl5pPr marL="728982" indent="-134997"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19522"/>
            <a:ext cx="4244280" cy="4374486"/>
          </a:xfrm>
        </p:spPr>
        <p:txBody>
          <a:bodyPr>
            <a:normAutofit/>
          </a:bodyPr>
          <a:lstStyle>
            <a:lvl1pPr marL="161996" indent="-161996">
              <a:defRPr sz="1200"/>
            </a:lvl1pPr>
            <a:lvl2pPr marL="323992" indent="-161996">
              <a:defRPr sz="1050"/>
            </a:lvl2pPr>
            <a:lvl3pPr marL="485988" indent="-161996">
              <a:buFont typeface="Wingdings" pitchFamily="2" charset="2"/>
              <a:buChar char="Ø"/>
              <a:defRPr sz="900"/>
            </a:lvl3pPr>
            <a:lvl4pPr marL="593985" indent="-107997">
              <a:buFont typeface="Wingdings" pitchFamily="2" charset="2"/>
              <a:buChar char="§"/>
              <a:defRPr sz="825"/>
            </a:lvl4pPr>
            <a:lvl5pPr marL="728982" indent="-134997"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437685"/>
            <a:ext cx="864096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565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effectLst/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519522"/>
            <a:ext cx="4245868" cy="270030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789552"/>
            <a:ext cx="4245868" cy="410445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 marL="485988" indent="-161996">
              <a:buFont typeface="Wingdings" pitchFamily="2" charset="2"/>
              <a:buChar char="Ø"/>
              <a:defRPr sz="900"/>
            </a:lvl3pPr>
            <a:lvl4pPr marL="593985" indent="-107997">
              <a:buFont typeface="Wingdings" pitchFamily="2" charset="2"/>
              <a:buChar char="§"/>
              <a:defRPr sz="825"/>
            </a:lvl4pPr>
            <a:lvl5pPr>
              <a:defRPr sz="82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19522"/>
            <a:ext cx="4247455" cy="270030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789552"/>
            <a:ext cx="4247455" cy="410445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 marL="485988" indent="-161996">
              <a:buFont typeface="Wingdings" pitchFamily="2" charset="2"/>
              <a:buChar char="Ø"/>
              <a:defRPr sz="900"/>
            </a:lvl3pPr>
            <a:lvl4pPr marL="593985" indent="-107997">
              <a:buFont typeface="Wingdings" pitchFamily="2" charset="2"/>
              <a:buChar char="§"/>
              <a:defRPr sz="825"/>
            </a:lvl4pPr>
            <a:lvl5pPr>
              <a:defRPr sz="82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51520" y="437685"/>
            <a:ext cx="864096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0" y="519522"/>
            <a:ext cx="0" cy="4374486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788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effectLst/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51520" y="437685"/>
            <a:ext cx="864096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586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959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0" y="519113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/>
          <p:cNvCxnSpPr/>
          <p:nvPr userDrawn="1"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644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noFill/>
          <a:effectLst/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19522"/>
            <a:ext cx="8640960" cy="4374486"/>
          </a:xfrm>
          <a:effectLst/>
        </p:spPr>
        <p:txBody>
          <a:bodyPr>
            <a:normAutofit/>
          </a:bodyPr>
          <a:lstStyle>
            <a:lvl1pPr marL="162000" indent="-162000">
              <a:defRPr sz="1200"/>
            </a:lvl1pPr>
            <a:lvl2pPr marL="324000" indent="-162000">
              <a:defRPr sz="1050"/>
            </a:lvl2pPr>
            <a:lvl3pPr marL="486000" indent="-162000">
              <a:buFont typeface="Wingdings" pitchFamily="2" charset="2"/>
              <a:buChar char="Ø"/>
              <a:defRPr sz="900"/>
            </a:lvl3pPr>
            <a:lvl4pPr marL="594000" indent="-108000">
              <a:buFont typeface="Wingdings" pitchFamily="2" charset="2"/>
              <a:buChar char="§"/>
              <a:defRPr sz="825"/>
            </a:lvl4pPr>
            <a:lvl5pPr marL="729000" indent="-135000">
              <a:defRPr sz="825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437685"/>
            <a:ext cx="864096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145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24426"/>
            <a:ext cx="9144000" cy="219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pic>
        <p:nvPicPr>
          <p:cNvPr id="3" name="Picture 4" descr="로고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958955"/>
            <a:ext cx="434975" cy="15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30215" y="4954182"/>
            <a:ext cx="1112837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0" marR="0" lvl="0" indent="0" algn="l" defTabSz="9143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포항가속기연구소</a:t>
            </a:r>
            <a:endParaRPr kumimoji="0" lang="en-US" altLang="ko-KR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  <a:p>
            <a:pPr marL="0" marR="0" lvl="0" indent="0" algn="l" defTabSz="9143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  <a:cs typeface="+mn-cs"/>
              </a:rPr>
              <a:t>Pohang Accelerator Laboratory</a:t>
            </a:r>
            <a:endParaRPr kumimoji="0" lang="ko-KR" altLang="en-US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엑스포" panose="02030504000101010101" pitchFamily="18" charset="-127"/>
              <a:ea typeface="휴먼엑스포" panose="02030504000101010101" pitchFamily="18" charset="-127"/>
              <a:cs typeface="+mn-cs"/>
            </a:endParaRPr>
          </a:p>
        </p:txBody>
      </p:sp>
      <p:pic>
        <p:nvPicPr>
          <p:cNvPr id="5" name="그림 9" descr="사본 -1_1_1221102600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26206"/>
            <a:ext cx="762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직선 연결선 5"/>
          <p:cNvCxnSpPr/>
          <p:nvPr userDrawn="1"/>
        </p:nvCxnSpPr>
        <p:spPr>
          <a:xfrm>
            <a:off x="0" y="519113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09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18891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519522"/>
            <a:ext cx="4244280" cy="4374486"/>
          </a:xfrm>
        </p:spPr>
        <p:txBody>
          <a:bodyPr>
            <a:normAutofit/>
          </a:bodyPr>
          <a:lstStyle>
            <a:lvl1pPr marL="162000" indent="-162000">
              <a:defRPr sz="1200"/>
            </a:lvl1pPr>
            <a:lvl2pPr marL="324000" indent="-162000">
              <a:defRPr sz="1050"/>
            </a:lvl2pPr>
            <a:lvl3pPr marL="486000" indent="-162000">
              <a:buFont typeface="Wingdings" pitchFamily="2" charset="2"/>
              <a:buChar char="Ø"/>
              <a:defRPr sz="900"/>
            </a:lvl3pPr>
            <a:lvl4pPr marL="594000" indent="-108000">
              <a:buFont typeface="Wingdings" pitchFamily="2" charset="2"/>
              <a:buChar char="§"/>
              <a:defRPr sz="825"/>
            </a:lvl4pPr>
            <a:lvl5pPr marL="729000" indent="-135000"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19522"/>
            <a:ext cx="4244280" cy="4374486"/>
          </a:xfrm>
        </p:spPr>
        <p:txBody>
          <a:bodyPr>
            <a:normAutofit/>
          </a:bodyPr>
          <a:lstStyle>
            <a:lvl1pPr marL="162000" indent="-162000">
              <a:defRPr sz="1200"/>
            </a:lvl1pPr>
            <a:lvl2pPr marL="324000" indent="-162000">
              <a:defRPr sz="1050"/>
            </a:lvl2pPr>
            <a:lvl3pPr marL="486000" indent="-162000">
              <a:buFont typeface="Wingdings" pitchFamily="2" charset="2"/>
              <a:buChar char="Ø"/>
              <a:defRPr sz="900"/>
            </a:lvl3pPr>
            <a:lvl4pPr marL="594000" indent="-108000">
              <a:buFont typeface="Wingdings" pitchFamily="2" charset="2"/>
              <a:buChar char="§"/>
              <a:defRPr sz="825"/>
            </a:lvl4pPr>
            <a:lvl5pPr marL="729000" indent="-135000"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437685"/>
            <a:ext cx="864096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effectLst/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519522"/>
            <a:ext cx="4245868" cy="270030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789552"/>
            <a:ext cx="4245868" cy="410445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 marL="486000" indent="-162000">
              <a:buFont typeface="Wingdings" pitchFamily="2" charset="2"/>
              <a:buChar char="Ø"/>
              <a:defRPr sz="900"/>
            </a:lvl3pPr>
            <a:lvl4pPr marL="594000" indent="-108000">
              <a:buFont typeface="Wingdings" pitchFamily="2" charset="2"/>
              <a:buChar char="§"/>
              <a:defRPr sz="825"/>
            </a:lvl4pPr>
            <a:lvl5pPr>
              <a:defRPr sz="82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19522"/>
            <a:ext cx="4247455" cy="270030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789552"/>
            <a:ext cx="4247455" cy="410445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 marL="486000" indent="-162000">
              <a:buFont typeface="Wingdings" pitchFamily="2" charset="2"/>
              <a:buChar char="Ø"/>
              <a:defRPr sz="900"/>
            </a:lvl3pPr>
            <a:lvl4pPr marL="594000" indent="-108000">
              <a:buFont typeface="Wingdings" pitchFamily="2" charset="2"/>
              <a:buChar char="§"/>
              <a:defRPr sz="825"/>
            </a:lvl4pPr>
            <a:lvl5pPr>
              <a:defRPr sz="82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51520" y="437685"/>
            <a:ext cx="864096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0" y="519522"/>
            <a:ext cx="0" cy="4374486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53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effectLst/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51520" y="437685"/>
            <a:ext cx="864096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34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07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0" y="519113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"/>
          <p:cNvCxnSpPr/>
          <p:nvPr userDrawn="1"/>
        </p:nvCxnSpPr>
        <p:spPr>
          <a:xfrm>
            <a:off x="251520" y="4942779"/>
            <a:ext cx="8640960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53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24425"/>
            <a:ext cx="9144000" cy="219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0"/>
          </a:p>
        </p:txBody>
      </p:sp>
      <p:pic>
        <p:nvPicPr>
          <p:cNvPr id="3" name="Picture 4" descr="로고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58955"/>
            <a:ext cx="434975" cy="15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30214" y="4954181"/>
            <a:ext cx="1112837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600">
                <a:latin typeface="휴먼엑스포" panose="02030504000101010101" pitchFamily="18" charset="-127"/>
                <a:ea typeface="휴먼엑스포" panose="02030504000101010101" pitchFamily="18" charset="-127"/>
              </a:rPr>
              <a:t>포항가속기연구소</a:t>
            </a:r>
            <a:endParaRPr lang="en-US" altLang="ko-KR" sz="600"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  <a:p>
            <a:pPr eaLnBrk="1" hangingPunct="1">
              <a:defRPr/>
            </a:pPr>
            <a:r>
              <a:rPr lang="en-US" altLang="ko-KR" sz="375">
                <a:latin typeface="휴먼엑스포" panose="02030504000101010101" pitchFamily="18" charset="-127"/>
                <a:ea typeface="휴먼엑스포" panose="02030504000101010101" pitchFamily="18" charset="-127"/>
              </a:rPr>
              <a:t>Pohang Accelerator Laboratory</a:t>
            </a:r>
            <a:endParaRPr lang="ko-KR" altLang="en-US" sz="375"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5" name="그림 9" descr="사본 -1_1_1221102600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26206"/>
            <a:ext cx="762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직선 연결선 5"/>
          <p:cNvCxnSpPr/>
          <p:nvPr userDrawn="1"/>
        </p:nvCxnSpPr>
        <p:spPr>
          <a:xfrm>
            <a:off x="0" y="519113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703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70277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포항가속기연구소로고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5" y="4963719"/>
            <a:ext cx="1168616" cy="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519522"/>
            <a:ext cx="8640960" cy="437448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44488" y="4948014"/>
            <a:ext cx="720000" cy="189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fld id="{FDE6C3DE-A2D4-4671-A97F-351B60074FA2}" type="slidenum">
              <a:rPr lang="ko-KR" altLang="en-US" sz="82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ko-KR" altLang="en-US" sz="82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7247178" y="4948014"/>
            <a:ext cx="997310" cy="18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27000" bIns="270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/>
            <a:r>
              <a:rPr lang="de-DE" sz="82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   </a:t>
            </a:r>
            <a:endParaRPr lang="de-DE" sz="8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1691680" y="4948014"/>
            <a:ext cx="2880320" cy="18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27000" bIns="270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 eaLnBrk="1" hangingPunct="1"/>
            <a:r>
              <a:rPr lang="en-US" sz="825" b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   </a:t>
            </a:r>
            <a:endParaRPr lang="de-DE" sz="825" b="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Text Box 53"/>
          <p:cNvSpPr txBox="1">
            <a:spLocks noChangeArrowheads="1"/>
          </p:cNvSpPr>
          <p:nvPr/>
        </p:nvSpPr>
        <p:spPr bwMode="auto">
          <a:xfrm>
            <a:off x="4572000" y="4948014"/>
            <a:ext cx="2160240" cy="18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27000" bIns="270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l" eaLnBrk="1" hangingPunct="1"/>
            <a:r>
              <a:rPr lang="de-DE" sz="825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   </a:t>
            </a:r>
            <a:endParaRPr lang="de-DE" sz="825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905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74" r:id="rId9"/>
  </p:sldLayoutIdLst>
  <p:txStyles>
    <p:titleStyle>
      <a:lvl1pPr algn="l" defTabSz="685800" rtl="0" eaLnBrk="1" latinLnBrk="1" hangingPunct="1">
        <a:spcBef>
          <a:spcPct val="0"/>
        </a:spcBef>
        <a:buNone/>
        <a:defRPr sz="2250" b="1" kern="1200"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162000" indent="-162000" algn="l" defTabSz="685800" rtl="0" eaLnBrk="1" latinLnBrk="1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324000" indent="-162000" algn="l" defTabSz="685800" rtl="0" eaLnBrk="1" latinLnBrk="1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486000" indent="-162000" algn="l" defTabSz="685800" rtl="0" eaLnBrk="1" latinLnBrk="1" hangingPunct="1">
        <a:spcBef>
          <a:spcPct val="20000"/>
        </a:spcBef>
        <a:buFont typeface="Wingdings" pitchFamily="2" charset="2"/>
        <a:buChar char="Ø"/>
        <a:defRPr sz="105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94000" indent="-108000" algn="l" defTabSz="685800" rtl="0" eaLnBrk="1" latinLnBrk="1" hangingPunct="1">
        <a:spcBef>
          <a:spcPct val="20000"/>
        </a:spcBef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729000" indent="-135000" algn="l" defTabSz="685800" rtl="0" eaLnBrk="1" latinLnBrk="1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86400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99900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13400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519521"/>
            <a:ext cx="8640960" cy="4536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594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sldNum="0" hdr="0" ftr="0" dt="0"/>
  <p:txStyles>
    <p:titleStyle>
      <a:lvl1pPr algn="l" defTabSz="685800" rtl="0" eaLnBrk="1" latinLnBrk="1" hangingPunct="1">
        <a:spcBef>
          <a:spcPct val="0"/>
        </a:spcBef>
        <a:buNone/>
        <a:defRPr sz="2400" b="1" kern="1200"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162000" indent="-162000" algn="l" defTabSz="685800" rtl="0" eaLnBrk="1" latinLnBrk="1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24000" indent="-162000" algn="l" defTabSz="685800" rtl="0" eaLnBrk="1" latinLnBrk="1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86000" indent="-162000" algn="l" defTabSz="685800" rtl="0" eaLnBrk="1" latinLnBrk="1" hangingPunct="1">
        <a:spcBef>
          <a:spcPct val="20000"/>
        </a:spcBef>
        <a:buFont typeface="Wingdings" pitchFamily="2" charset="2"/>
        <a:buChar char="Ø"/>
        <a:defRPr sz="10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94000" indent="-108000" algn="l" defTabSz="685800" rtl="0" eaLnBrk="1" latinLnBrk="1" hangingPunct="1">
        <a:spcBef>
          <a:spcPct val="20000"/>
        </a:spcBef>
        <a:buFont typeface="Wingdings" pitchFamily="2" charset="2"/>
        <a:buChar char="§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9000" indent="-135000" algn="l" defTabSz="685800" rtl="0" eaLnBrk="1" latinLnBrk="1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포항가속기연구소로고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6" y="4963719"/>
            <a:ext cx="1168616" cy="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40314"/>
            <a:ext cx="8640960" cy="371196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519522"/>
            <a:ext cx="8640960" cy="4374486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44488" y="4948014"/>
            <a:ext cx="720000" cy="189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r" defTabSz="9143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C3DE-A2D4-4671-A97F-351B60074FA2}" type="slidenum">
              <a:rPr kumimoji="0" lang="ko-KR" altLang="en-US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82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7247179" y="4948014"/>
            <a:ext cx="997310" cy="18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27000" bIns="270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r" defTabSz="9143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2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</a:rPr>
              <a:t>    </a:t>
            </a:r>
            <a:endParaRPr kumimoji="0" lang="de-DE" sz="82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1691680" y="4948014"/>
            <a:ext cx="2880320" cy="18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27000" bIns="270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9143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/>
              </a:rPr>
              <a:t>    </a:t>
            </a:r>
            <a:endParaRPr kumimoji="0" lang="de-DE" sz="82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  <p:sp>
        <p:nvSpPr>
          <p:cNvPr id="9" name="Text Box 53"/>
          <p:cNvSpPr txBox="1">
            <a:spLocks noChangeArrowheads="1"/>
          </p:cNvSpPr>
          <p:nvPr/>
        </p:nvSpPr>
        <p:spPr bwMode="auto">
          <a:xfrm>
            <a:off x="4572000" y="4948014"/>
            <a:ext cx="2160240" cy="18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27000" bIns="270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91437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2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/>
              </a:rPr>
              <a:t>    </a:t>
            </a:r>
            <a:endParaRPr kumimoji="0" lang="de-DE" sz="82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54878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txStyles>
    <p:titleStyle>
      <a:lvl1pPr algn="l" defTabSz="685783" rtl="0" eaLnBrk="1" latinLnBrk="1" hangingPunct="1">
        <a:spcBef>
          <a:spcPct val="0"/>
        </a:spcBef>
        <a:buNone/>
        <a:defRPr sz="2250" b="1" kern="1200"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161996" indent="-161996" algn="l" defTabSz="685783" rtl="0" eaLnBrk="1" latinLnBrk="1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323992" indent="-161996" algn="l" defTabSz="685783" rtl="0" eaLnBrk="1" latinLnBrk="1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485988" indent="-161996" algn="l" defTabSz="685783" rtl="0" eaLnBrk="1" latinLnBrk="1" hangingPunct="1">
        <a:spcBef>
          <a:spcPct val="20000"/>
        </a:spcBef>
        <a:buFont typeface="Wingdings" pitchFamily="2" charset="2"/>
        <a:buChar char="Ø"/>
        <a:defRPr sz="105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93985" indent="-107997" algn="l" defTabSz="685783" rtl="0" eaLnBrk="1" latinLnBrk="1" hangingPunct="1">
        <a:spcBef>
          <a:spcPct val="20000"/>
        </a:spcBef>
        <a:buFont typeface="Wingdings" pitchFamily="2" charset="2"/>
        <a:buChar char="§"/>
        <a:defRPr sz="9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728982" indent="-134997" algn="l" defTabSz="685783" rtl="0" eaLnBrk="1" latinLnBrk="1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863978" indent="-171446" algn="l" defTabSz="685783" rtl="0" eaLnBrk="1" latinLnBrk="1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998975" indent="-171446" algn="l" defTabSz="685783" rtl="0" eaLnBrk="1" latinLnBrk="1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133972" indent="-171446" algn="l" defTabSz="685783" rtl="0" eaLnBrk="1" latinLnBrk="1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7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7970" y="951570"/>
            <a:ext cx="8640960" cy="1782198"/>
          </a:xfrm>
        </p:spPr>
        <p:txBody>
          <a:bodyPr>
            <a:noAutofit/>
          </a:bodyPr>
          <a:lstStyle/>
          <a:p>
            <a:r>
              <a:rPr lang="en-US" altLang="ko-KR" dirty="0"/>
              <a:t>RF reference distribution and operation experiences in PAL-XFEL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39552" y="2859545"/>
            <a:ext cx="8280920" cy="1512168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sz="2000" dirty="0" smtClean="0">
                <a:solidFill>
                  <a:schemeClr val="tx1"/>
                </a:solidFill>
              </a:rPr>
              <a:t>Chang-Ki Min </a:t>
            </a:r>
            <a:endParaRPr lang="en-US" altLang="ko-KR" sz="2000" dirty="0">
              <a:solidFill>
                <a:schemeClr val="tx1"/>
              </a:solidFill>
            </a:endParaRPr>
          </a:p>
          <a:p>
            <a:r>
              <a:rPr lang="en-US" altLang="ko-KR" sz="2000" dirty="0">
                <a:solidFill>
                  <a:schemeClr val="tx1"/>
                </a:solidFill>
              </a:rPr>
              <a:t>on behalf of </a:t>
            </a:r>
            <a:r>
              <a:rPr lang="en-US" altLang="ko-KR" sz="2000" dirty="0" smtClean="0">
                <a:solidFill>
                  <a:schemeClr val="tx1"/>
                </a:solidFill>
              </a:rPr>
              <a:t>the PAL-XFEL </a:t>
            </a:r>
            <a:r>
              <a:rPr lang="en-US" altLang="ko-KR" sz="2000" dirty="0" smtClean="0">
                <a:solidFill>
                  <a:schemeClr val="tx1"/>
                </a:solidFill>
              </a:rPr>
              <a:t>team</a:t>
            </a:r>
          </a:p>
          <a:p>
            <a:r>
              <a:rPr lang="en-US" altLang="ko-KR" sz="2000" dirty="0" err="1">
                <a:solidFill>
                  <a:schemeClr val="tx1"/>
                </a:solidFill>
              </a:rPr>
              <a:t>Gyujin</a:t>
            </a:r>
            <a:r>
              <a:rPr lang="en-US" altLang="ko-KR" sz="2000" dirty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</a:rPr>
              <a:t>Kim, </a:t>
            </a:r>
            <a:r>
              <a:rPr lang="en-US" altLang="ko-KR" sz="2000" dirty="0" err="1">
                <a:solidFill>
                  <a:schemeClr val="tx1"/>
                </a:solidFill>
              </a:rPr>
              <a:t>Jinyul</a:t>
            </a:r>
            <a:r>
              <a:rPr lang="en-US" altLang="ko-KR" sz="2000" dirty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</a:rPr>
              <a:t>Hu, </a:t>
            </a:r>
            <a:r>
              <a:rPr lang="en-US" altLang="ko-KR" sz="2000" dirty="0" err="1" smtClean="0">
                <a:solidFill>
                  <a:schemeClr val="tx1"/>
                </a:solidFill>
              </a:rPr>
              <a:t>Dongchul</a:t>
            </a:r>
            <a:r>
              <a:rPr lang="en-US" altLang="ko-KR" sz="2000" dirty="0" smtClean="0">
                <a:solidFill>
                  <a:schemeClr val="tx1"/>
                </a:solidFill>
              </a:rPr>
              <a:t> Shin, </a:t>
            </a:r>
            <a:r>
              <a:rPr lang="en-US" altLang="ko-KR" sz="2000" dirty="0" err="1">
                <a:solidFill>
                  <a:schemeClr val="tx1"/>
                </a:solidFill>
              </a:rPr>
              <a:t>Seonghoon</a:t>
            </a:r>
            <a:r>
              <a:rPr lang="en-US" altLang="ko-KR" sz="2000" dirty="0">
                <a:solidFill>
                  <a:schemeClr val="tx1"/>
                </a:solidFill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</a:rPr>
              <a:t>Jung, </a:t>
            </a:r>
            <a:r>
              <a:rPr lang="en-US" altLang="ko-KR" sz="2000" dirty="0" err="1" smtClean="0">
                <a:solidFill>
                  <a:schemeClr val="tx1"/>
                </a:solidFill>
              </a:rPr>
              <a:t>Inhyuk</a:t>
            </a:r>
            <a:r>
              <a:rPr lang="en-US" altLang="ko-KR" sz="2000" dirty="0" smtClean="0">
                <a:solidFill>
                  <a:schemeClr val="tx1"/>
                </a:solidFill>
              </a:rPr>
              <a:t> Nam, </a:t>
            </a:r>
            <a:r>
              <a:rPr lang="en-US" altLang="ko-KR" sz="2000" dirty="0" err="1" smtClean="0">
                <a:solidFill>
                  <a:schemeClr val="tx1"/>
                </a:solidFill>
              </a:rPr>
              <a:t>Changbum</a:t>
            </a:r>
            <a:r>
              <a:rPr lang="en-US" altLang="ko-KR" sz="2000" dirty="0" smtClean="0">
                <a:solidFill>
                  <a:schemeClr val="tx1"/>
                </a:solidFill>
              </a:rPr>
              <a:t> Kim, </a:t>
            </a:r>
            <a:r>
              <a:rPr lang="en-US" altLang="ko-KR" sz="2000" dirty="0" err="1">
                <a:solidFill>
                  <a:schemeClr val="tx1"/>
                </a:solidFill>
              </a:rPr>
              <a:t>Hoon</a:t>
            </a:r>
            <a:r>
              <a:rPr lang="en-US" altLang="ko-KR" sz="2000" dirty="0">
                <a:solidFill>
                  <a:schemeClr val="tx1"/>
                </a:solidFill>
              </a:rPr>
              <a:t> </a:t>
            </a:r>
            <a:r>
              <a:rPr lang="en-US" altLang="ko-KR" sz="2000" dirty="0" err="1" smtClean="0">
                <a:solidFill>
                  <a:schemeClr val="tx1"/>
                </a:solidFill>
              </a:rPr>
              <a:t>Heo</a:t>
            </a:r>
            <a:r>
              <a:rPr lang="en-US" altLang="ko-KR" sz="2000" dirty="0" smtClean="0">
                <a:solidFill>
                  <a:schemeClr val="tx1"/>
                </a:solidFill>
              </a:rPr>
              <a:t>, Heung-</a:t>
            </a:r>
            <a:r>
              <a:rPr lang="en-US" altLang="ko-KR" sz="2000" dirty="0" err="1" smtClean="0">
                <a:solidFill>
                  <a:schemeClr val="tx1"/>
                </a:solidFill>
              </a:rPr>
              <a:t>Sik</a:t>
            </a:r>
            <a:r>
              <a:rPr lang="en-US" altLang="ko-KR" sz="2000" dirty="0" smtClean="0">
                <a:solidFill>
                  <a:schemeClr val="tx1"/>
                </a:solidFill>
              </a:rPr>
              <a:t> </a:t>
            </a:r>
            <a:r>
              <a:rPr lang="en-US" altLang="ko-KR" sz="2000" dirty="0">
                <a:solidFill>
                  <a:schemeClr val="tx1"/>
                </a:solidFill>
              </a:rPr>
              <a:t>Kang (PAL, POSTECH)</a:t>
            </a:r>
          </a:p>
          <a:p>
            <a:r>
              <a:rPr lang="en-US" altLang="ko-KR" sz="2000" dirty="0">
                <a:solidFill>
                  <a:schemeClr val="tx1"/>
                </a:solidFill>
              </a:rPr>
              <a:t>MSK group in DESY, </a:t>
            </a:r>
            <a:r>
              <a:rPr lang="en-US" altLang="ko-KR" sz="2000" dirty="0" err="1">
                <a:solidFill>
                  <a:schemeClr val="tx1"/>
                </a:solidFill>
              </a:rPr>
              <a:t>Ingenieurbüro</a:t>
            </a:r>
            <a:r>
              <a:rPr lang="en-US" altLang="ko-KR" sz="2000" dirty="0">
                <a:solidFill>
                  <a:schemeClr val="tx1"/>
                </a:solidFill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</a:rPr>
              <a:t>Gronefeld</a:t>
            </a:r>
            <a:endParaRPr lang="en-US" altLang="ko-KR" sz="2000" dirty="0">
              <a:solidFill>
                <a:schemeClr val="tx1"/>
              </a:solidFill>
            </a:endParaRPr>
          </a:p>
          <a:p>
            <a:endParaRPr lang="en-US" altLang="ko-KR" sz="2000" dirty="0">
              <a:solidFill>
                <a:schemeClr val="tx1"/>
              </a:solidFill>
            </a:endParaRPr>
          </a:p>
          <a:p>
            <a:r>
              <a:rPr lang="en-US" altLang="ko-KR" sz="2000" dirty="0">
                <a:solidFill>
                  <a:schemeClr val="tx1"/>
                </a:solidFill>
              </a:rPr>
              <a:t>       Pohang Accelerator Laboratory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43" y="3939902"/>
            <a:ext cx="1187624" cy="599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55976" cy="9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3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3"/>
          <p:cNvSpPr>
            <a:spLocks noChangeArrowheads="1"/>
          </p:cNvSpPr>
          <p:nvPr/>
        </p:nvSpPr>
        <p:spPr bwMode="auto">
          <a:xfrm>
            <a:off x="827584" y="-27296"/>
            <a:ext cx="8024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ko-KR" sz="2800" dirty="0">
                <a:solidFill>
                  <a:srgbClr val="000000"/>
                </a:solidFill>
                <a:latin typeface="Arial" charset="0"/>
                <a:ea typeface="Arial Unicode MS" pitchFamily="50" charset="-127"/>
                <a:cs typeface="Arial" charset="0"/>
              </a:rPr>
              <a:t>Phase Drift monitoring using drift-free optical link</a:t>
            </a:r>
            <a:endParaRPr lang="ko-KR" altLang="en-US" sz="2800" dirty="0">
              <a:solidFill>
                <a:srgbClr val="000000"/>
              </a:solidFill>
              <a:latin typeface="Arial" charset="0"/>
              <a:ea typeface="Arial Unicode MS" pitchFamily="50" charset="-127"/>
              <a:cs typeface="Arial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8" y="699542"/>
            <a:ext cx="6245475" cy="2436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5291" y="582341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~750 m</a:t>
            </a:r>
            <a:endParaRPr lang="ko-KR" alt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55105" y="2947327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Libera</a:t>
            </a:r>
            <a:r>
              <a:rPr lang="en-US" altLang="ko-KR" dirty="0" smtClean="0"/>
              <a:t> Sync3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2243164" y="2787774"/>
            <a:ext cx="3744416" cy="50405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화살표 연결선 7"/>
          <p:cNvCxnSpPr>
            <a:stCxn id="9" idx="1"/>
          </p:cNvCxnSpPr>
          <p:nvPr/>
        </p:nvCxnSpPr>
        <p:spPr>
          <a:xfrm flipH="1">
            <a:off x="5987580" y="3202080"/>
            <a:ext cx="864096" cy="1774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1676" y="3017414"/>
            <a:ext cx="199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</a:rPr>
              <a:t>&lt;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</a:rPr>
              <a:t>10 fs </a:t>
            </a:r>
            <a:r>
              <a:rPr lang="en-US" altLang="ko-KR" b="1" dirty="0" err="1" smtClean="0">
                <a:solidFill>
                  <a:schemeClr val="accent6">
                    <a:lumMod val="75000"/>
                  </a:schemeClr>
                </a:solidFill>
              </a:rPr>
              <a:t>rms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</a:rPr>
              <a:t> jitter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88" y="3421526"/>
            <a:ext cx="3600400" cy="1519998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>
            <a:off x="3652042" y="4164991"/>
            <a:ext cx="16177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3652043" y="3651870"/>
            <a:ext cx="8640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4067944" y="3651870"/>
            <a:ext cx="16147" cy="513121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07904" y="4299942"/>
            <a:ext cx="5307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~ 0.5 </a:t>
            </a:r>
            <a:r>
              <a:rPr lang="en-US" altLang="ko-KR" sz="2000" b="1" dirty="0" err="1" smtClean="0"/>
              <a:t>ps</a:t>
            </a:r>
            <a:r>
              <a:rPr lang="en-US" altLang="ko-KR" sz="2000" b="1" dirty="0" smtClean="0"/>
              <a:t>/day (corresponding to ~0.005℃)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920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9592" y="116632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/>
              <a:t>Time scale of timing error in reference timing distribution</a:t>
            </a:r>
            <a:endParaRPr lang="ko-KR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908" y="608894"/>
            <a:ext cx="2411760" cy="203486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6" y="654218"/>
            <a:ext cx="2304322" cy="19442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532" y="618214"/>
            <a:ext cx="2389667" cy="201622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673" y="608894"/>
            <a:ext cx="2411760" cy="2034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220" y="433548"/>
            <a:ext cx="795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100 Seconds           10 minutes              1 hour                       1day</a:t>
            </a:r>
            <a:endParaRPr lang="ko-KR" altLang="en-US" dirty="0"/>
          </a:p>
        </p:txBody>
      </p:sp>
      <p:graphicFrame>
        <p:nvGraphicFramePr>
          <p:cNvPr id="8" name="차트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642777"/>
              </p:ext>
            </p:extLst>
          </p:nvPr>
        </p:nvGraphicFramePr>
        <p:xfrm>
          <a:off x="2758376" y="2607754"/>
          <a:ext cx="3980438" cy="2193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36238" y="4801296"/>
            <a:ext cx="180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Time (Seconds)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899399" y="3379543"/>
            <a:ext cx="162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Jitter (fs RMS)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27640" y="812200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14.8 fs RMS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4087" y="816300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10.2 fs RMS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39146" y="790270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24.8 fs RMS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59628" y="1729692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275 fs RMS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3234296" y="4201878"/>
            <a:ext cx="1027552" cy="30476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화살표 연결선 17"/>
          <p:cNvCxnSpPr>
            <a:stCxn id="24" idx="0"/>
          </p:cNvCxnSpPr>
          <p:nvPr/>
        </p:nvCxnSpPr>
        <p:spPr>
          <a:xfrm flipV="1">
            <a:off x="1278013" y="2517524"/>
            <a:ext cx="241174" cy="1089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24" idx="0"/>
          </p:cNvCxnSpPr>
          <p:nvPr/>
        </p:nvCxnSpPr>
        <p:spPr>
          <a:xfrm>
            <a:off x="1278013" y="3606652"/>
            <a:ext cx="1956283" cy="595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-13366" y="3606652"/>
            <a:ext cx="258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Limited by</a:t>
            </a:r>
          </a:p>
          <a:p>
            <a:r>
              <a:rPr lang="en-US" altLang="ko-KR" dirty="0" err="1" smtClean="0"/>
              <a:t>Measuement</a:t>
            </a:r>
            <a:r>
              <a:rPr lang="en-US" altLang="ko-KR" dirty="0" smtClean="0"/>
              <a:t> sensitivity</a:t>
            </a:r>
          </a:p>
          <a:p>
            <a:r>
              <a:rPr lang="en-US" altLang="ko-KR" dirty="0" smtClean="0"/>
              <a:t>(~10fs RMS)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10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3"/>
          <p:cNvSpPr>
            <a:spLocks noChangeArrowheads="1"/>
          </p:cNvSpPr>
          <p:nvPr/>
        </p:nvSpPr>
        <p:spPr bwMode="auto">
          <a:xfrm>
            <a:off x="971600" y="-16632"/>
            <a:ext cx="8024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ko-KR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새굴림" panose="02030600000101010101" pitchFamily="18" charset="-127"/>
                <a:cs typeface="Arial" panose="020B0604020202020204" pitchFamily="34" charset="0"/>
              </a:rPr>
              <a:t>Photocathode gun - e</a:t>
            </a:r>
            <a:r>
              <a:rPr lang="en-US" altLang="ko-KR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새굴림" panose="02030600000101010101" pitchFamily="18" charset="-127"/>
                <a:cs typeface="Arial" panose="020B0604020202020204" pitchFamily="34" charset="0"/>
              </a:rPr>
              <a:t>-</a:t>
            </a:r>
            <a:r>
              <a:rPr lang="en-US" altLang="ko-KR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새굴림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2800" b="1" dirty="0">
                <a:solidFill>
                  <a:srgbClr val="000000"/>
                </a:solidFill>
                <a:latin typeface="Arial" panose="020B0604020202020204" pitchFamily="34" charset="0"/>
                <a:ea typeface="새굴림" panose="02030600000101010101" pitchFamily="18" charset="-127"/>
                <a:cs typeface="Arial" panose="020B0604020202020204" pitchFamily="34" charset="0"/>
              </a:rPr>
              <a:t>bunch arrival jitter </a:t>
            </a:r>
            <a:endParaRPr lang="ko-KR" altLang="en-US" sz="2800" b="1" dirty="0">
              <a:solidFill>
                <a:srgbClr val="000000"/>
              </a:solidFill>
              <a:latin typeface="Arial" panose="020B0604020202020204" pitchFamily="34" charset="0"/>
              <a:ea typeface="새굴림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923928" y="699542"/>
            <a:ext cx="4525022" cy="17281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9" y="643002"/>
            <a:ext cx="2417408" cy="1902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1320" y="794008"/>
            <a:ext cx="4415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Home-built sensitive phase detector</a:t>
            </a:r>
          </a:p>
          <a:p>
            <a:r>
              <a:rPr lang="en-US" altLang="ko-KR" sz="2000" dirty="0" smtClean="0"/>
              <a:t>Between RF and optical laser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647815" y="1482338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(2.856 GHz)  (79.33MHz </a:t>
            </a:r>
            <a:r>
              <a:rPr lang="en-US" altLang="ko-KR" dirty="0" err="1" smtClean="0"/>
              <a:t>Ti:S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1851670"/>
            <a:ext cx="317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/>
              <a:t>Provides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10 fs level jitter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595846"/>
            <a:ext cx="4079076" cy="2673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551" y="2723536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Gun RF amplitude stability</a:t>
            </a:r>
          </a:p>
          <a:p>
            <a:r>
              <a:rPr lang="en-US" altLang="ko-KR" dirty="0"/>
              <a:t>             for one day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4282120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0.007~0.012% RMS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55976" y="3517269"/>
            <a:ext cx="445301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RF system adds ~10</a:t>
            </a:r>
            <a:r>
              <a:rPr lang="en-US" altLang="ko-KR" b="1" baseline="30000" dirty="0" smtClean="0"/>
              <a:t>-4</a:t>
            </a:r>
            <a:r>
              <a:rPr lang="en-US" altLang="ko-KR" b="1" dirty="0" smtClean="0"/>
              <a:t> amplitude jitter </a:t>
            </a:r>
          </a:p>
          <a:p>
            <a:r>
              <a:rPr lang="en-US" altLang="ko-KR" b="1" dirty="0"/>
              <a:t> </a:t>
            </a:r>
            <a:r>
              <a:rPr lang="en-US" altLang="ko-KR" b="1" dirty="0" smtClean="0"/>
              <a:t>                     ~</a:t>
            </a:r>
            <a:r>
              <a:rPr lang="en-US" altLang="ko-KR" b="1" dirty="0" smtClean="0">
                <a:solidFill>
                  <a:srgbClr val="FF0000"/>
                </a:solidFill>
              </a:rPr>
              <a:t>10 fs timing jitter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8329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Arial" panose="020B0604020202020204" pitchFamily="34" charset="0"/>
                <a:ea typeface="새굴림" panose="02030600000101010101" pitchFamily="18" charset="-127"/>
                <a:cs typeface="Arial" panose="020B0604020202020204" pitchFamily="34" charset="0"/>
              </a:rPr>
              <a:t>≈14 fs residual phase jitter from 1 Hz to 100 KHz</a:t>
            </a:r>
          </a:p>
          <a:p>
            <a:pPr algn="ctr"/>
            <a:r>
              <a:rPr lang="en-US" altLang="ko-KR" sz="2800" b="1" dirty="0" smtClean="0">
                <a:latin typeface="새굴림" panose="02030600000101010101" pitchFamily="18" charset="-127"/>
                <a:ea typeface="새굴림" panose="02030600000101010101" pitchFamily="18" charset="-127"/>
                <a:cs typeface="Arial Unicode MS" panose="020B0604020202020204" pitchFamily="50" charset="-127"/>
              </a:rPr>
              <a:t>Out-of-loop measurement</a:t>
            </a:r>
            <a:endParaRPr lang="ko-KR" altLang="en-US" sz="2800" b="1" dirty="0">
              <a:latin typeface="새굴림" panose="02030600000101010101" pitchFamily="18" charset="-127"/>
              <a:ea typeface="새굴림" panose="02030600000101010101" pitchFamily="18" charset="-127"/>
              <a:cs typeface="Arial Unicode MS" panose="020B0604020202020204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463954" y="555526"/>
            <a:ext cx="6708446" cy="4380199"/>
            <a:chOff x="395536" y="802804"/>
            <a:chExt cx="8796109" cy="5864264"/>
          </a:xfrm>
        </p:grpSpPr>
        <p:graphicFrame>
          <p:nvGraphicFramePr>
            <p:cNvPr id="17" name="개체 16"/>
            <p:cNvGraphicFramePr>
              <a:graphicFrameLocks noChangeAspect="1"/>
            </p:cNvGraphicFramePr>
            <p:nvPr>
              <p:extLst/>
            </p:nvPr>
          </p:nvGraphicFramePr>
          <p:xfrm>
            <a:off x="395536" y="802804"/>
            <a:ext cx="8307360" cy="58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4" name="Graph" r:id="rId3" imgW="4153680" imgH="2901600" progId="Origin50.Graph">
                    <p:embed/>
                  </p:oleObj>
                </mc:Choice>
                <mc:Fallback>
                  <p:oleObj name="Graph" r:id="rId3" imgW="4153680" imgH="2901600" progId="Origin50.Graph">
                    <p:embed/>
                    <p:pic>
                      <p:nvPicPr>
                        <p:cNvPr id="17" name="개체 1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95536" y="802804"/>
                          <a:ext cx="8307360" cy="58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직사각형 17"/>
            <p:cNvSpPr/>
            <p:nvPr/>
          </p:nvSpPr>
          <p:spPr>
            <a:xfrm>
              <a:off x="2987824" y="6131396"/>
              <a:ext cx="3544150" cy="53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Offset Frequency (Hz)</a:t>
              </a:r>
              <a:endParaRPr lang="ko-KR" altLang="en-US" sz="20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 rot="16200000">
              <a:off x="-1879822" y="3376465"/>
              <a:ext cx="5220072" cy="484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dirty="0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Phase Noise at 2.856 GHz (</a:t>
              </a:r>
              <a:r>
                <a:rPr lang="en-US" altLang="ko-KR" dirty="0" err="1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dBc</a:t>
              </a:r>
              <a:r>
                <a:rPr lang="en-US" altLang="ko-KR" dirty="0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/Hz)</a:t>
              </a:r>
              <a:endPara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46376" y="2146856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21FF3B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Free running </a:t>
              </a:r>
              <a:r>
                <a:rPr lang="en-US" altLang="ko-KR" dirty="0" err="1" smtClean="0">
                  <a:solidFill>
                    <a:srgbClr val="21FF3B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Ti:S</a:t>
              </a:r>
              <a:r>
                <a:rPr lang="en-US" altLang="ko-KR" dirty="0" smtClean="0">
                  <a:solidFill>
                    <a:srgbClr val="21FF3B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</a:t>
              </a:r>
              <a:endParaRPr lang="ko-KR" altLang="en-US" dirty="0">
                <a:solidFill>
                  <a:srgbClr val="21FF3B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79712" y="4115172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Residual </a:t>
              </a:r>
              <a:endParaRPr lang="ko-KR" altLang="en-US" b="1" dirty="0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cxnSp>
          <p:nvCxnSpPr>
            <p:cNvPr id="22" name="직선 화살표 연결선 21"/>
            <p:cNvCxnSpPr/>
            <p:nvPr/>
          </p:nvCxnSpPr>
          <p:spPr>
            <a:xfrm flipV="1">
              <a:off x="2987824" y="4043164"/>
              <a:ext cx="138356" cy="1440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738469" y="4835252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DRO</a:t>
              </a:r>
              <a:endPara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cxnSp>
          <p:nvCxnSpPr>
            <p:cNvPr id="24" name="직선 화살표 연결선 23"/>
            <p:cNvCxnSpPr/>
            <p:nvPr/>
          </p:nvCxnSpPr>
          <p:spPr>
            <a:xfrm flipV="1">
              <a:off x="5177701" y="4755996"/>
              <a:ext cx="138356" cy="1440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052889" y="3656699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3222FE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Locked </a:t>
              </a:r>
              <a:r>
                <a:rPr lang="en-US" altLang="ko-KR" dirty="0" err="1" smtClean="0">
                  <a:solidFill>
                    <a:srgbClr val="3222FE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Ti:S</a:t>
              </a:r>
              <a:endParaRPr lang="ko-KR" altLang="en-US" dirty="0">
                <a:solidFill>
                  <a:srgbClr val="3222FE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cxnSp>
          <p:nvCxnSpPr>
            <p:cNvPr id="26" name="직선 화살표 연결선 25"/>
            <p:cNvCxnSpPr/>
            <p:nvPr/>
          </p:nvCxnSpPr>
          <p:spPr>
            <a:xfrm flipH="1" flipV="1">
              <a:off x="7236296" y="4619228"/>
              <a:ext cx="432048" cy="2807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96336" y="4715346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Measurement</a:t>
              </a:r>
            </a:p>
            <a:p>
              <a:r>
                <a:rPr lang="en-US" altLang="ko-KR" b="1" dirty="0" smtClean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noise floor</a:t>
              </a:r>
              <a:endParaRPr lang="ko-KR" altLang="en-US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01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395" y="50942"/>
            <a:ext cx="672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Machine stability : Beam </a:t>
            </a:r>
            <a:r>
              <a:rPr lang="en-US" altLang="ko-KR" sz="2400" dirty="0"/>
              <a:t>arrival time jitter at </a:t>
            </a:r>
            <a:r>
              <a:rPr lang="en-US" altLang="ko-KR" sz="2400" dirty="0" smtClean="0"/>
              <a:t>gun</a:t>
            </a:r>
            <a:endParaRPr lang="ko-KR" altLang="en-US" sz="2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328" y="1671864"/>
            <a:ext cx="1615561" cy="20407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40596" r="3523" b="22039"/>
          <a:stretch/>
        </p:blipFill>
        <p:spPr>
          <a:xfrm>
            <a:off x="-177727" y="3681309"/>
            <a:ext cx="9339943" cy="1436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396" y="3712573"/>
            <a:ext cx="19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GUN, ~11 fs </a:t>
            </a:r>
            <a:r>
              <a:rPr lang="en-US" altLang="ko-KR" dirty="0" err="1"/>
              <a:t>rms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03244" y="375847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1hour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CA2FAD0-D0C0-4D3F-875F-9A4774472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39" y="627534"/>
            <a:ext cx="2823303" cy="185941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9103D75-014C-49E6-BC30-4A92085A5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463" y="716122"/>
            <a:ext cx="2609640" cy="17708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2580748"/>
            <a:ext cx="6013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Klystron : operated in the saturated regime.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Modulator : 30 ppm CCPS-PFN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Gun temperature change compensated by GUN-LLRF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817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9ABB95A-D50F-22B5-7914-E1C9C2B8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43" y="1347614"/>
            <a:ext cx="9004357" cy="2570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9051" y="0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err="1" smtClean="0"/>
              <a:t>Linac</a:t>
            </a:r>
            <a:r>
              <a:rPr lang="en-US" altLang="ko-KR" sz="2800" dirty="0" smtClean="0"/>
              <a:t> beam based feedback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8685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9648" y="51470"/>
            <a:ext cx="39709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1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Self seeding FEL </a:t>
            </a:r>
            <a:r>
              <a:rPr lang="en-US" altLang="ko-KR" sz="21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intensity stability</a:t>
            </a:r>
            <a:endParaRPr lang="ko-KR" altLang="en-US" sz="21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4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35663" y="555302"/>
            <a:ext cx="5394960" cy="1856105"/>
          </a:xfrm>
          <a:prstGeom prst="rect">
            <a:avLst/>
          </a:prstGeom>
        </p:spPr>
      </p:pic>
      <p:pic>
        <p:nvPicPr>
          <p:cNvPr id="15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7504" y="2411407"/>
            <a:ext cx="5423119" cy="2732093"/>
          </a:xfrm>
          <a:prstGeom prst="rect">
            <a:avLst/>
          </a:prstGeom>
        </p:spPr>
      </p:pic>
      <p:pic>
        <p:nvPicPr>
          <p:cNvPr id="16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577402" y="1004680"/>
            <a:ext cx="3472295" cy="1414345"/>
          </a:xfrm>
          <a:prstGeom prst="rect">
            <a:avLst/>
          </a:prstGeom>
        </p:spPr>
      </p:pic>
      <p:pic>
        <p:nvPicPr>
          <p:cNvPr id="18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5530623" y="2443945"/>
            <a:ext cx="3613377" cy="14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7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0"/>
            <a:ext cx="568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Gun phase, beam based feedback</a:t>
            </a:r>
            <a:endParaRPr lang="ko-KR" alt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A8F4AE-1E95-E403-5357-7E83DFB8D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99542"/>
            <a:ext cx="705678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-612576" y="-92546"/>
            <a:ext cx="10515600" cy="731489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>
                <a:latin typeface="Arial" panose="020B0604020202020204" pitchFamily="34" charset="0"/>
                <a:cs typeface="Arial" panose="020B0604020202020204" pitchFamily="34" charset="0"/>
              </a:rPr>
              <a:t>FEL timing jitter</a:t>
            </a:r>
            <a:endParaRPr lang="ko-KR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874" y="602320"/>
            <a:ext cx="4464496" cy="4536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8104" y="3147814"/>
            <a:ext cx="14302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18.3 fs RMS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C53FEAB-455E-4448-B6A2-5D51DE3AD8B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3809"/>
            <a:ext cx="4068091" cy="2808793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861076" y="1907208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No timing jitter correction</a:t>
            </a:r>
          </a:p>
          <a:p>
            <a:pPr marL="265113" indent="-265113">
              <a:tabLst>
                <a:tab pos="180975" algn="l"/>
              </a:tabLst>
            </a:pPr>
            <a:r>
              <a:rPr lang="en-US" altLang="ko-K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Only slow time-drift correction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852963" y="1312731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Bi(111) Bragg diffraction </a:t>
            </a:r>
            <a:r>
              <a:rPr lang="en-US" altLang="ko-KR" sz="1400" dirty="0" smtClean="0"/>
              <a:t>intensity modulation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504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5491"/>
            <a:ext cx="4501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DDS phase </a:t>
            </a:r>
            <a:r>
              <a:rPr lang="en-US" altLang="ko-KR" sz="2800" dirty="0" smtClean="0"/>
              <a:t>shifter for laser</a:t>
            </a:r>
            <a:endParaRPr lang="ko-KR" altLang="en-US" sz="2800" dirty="0"/>
          </a:p>
        </p:txBody>
      </p:sp>
      <p:pic>
        <p:nvPicPr>
          <p:cNvPr id="3" name="_x115200648" descr="EMB000023306bb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8711"/>
            <a:ext cx="3455592" cy="191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_x115200888" descr="EMB000023306bb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69951"/>
            <a:ext cx="3730800" cy="261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26264" y="2723279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     &lt;10 fs jitter &amp; drift</a:t>
            </a:r>
          </a:p>
          <a:p>
            <a:r>
              <a:rPr lang="en-US" altLang="ko-KR" dirty="0" smtClean="0"/>
              <a:t>with programmable delay </a:t>
            </a:r>
            <a:r>
              <a:rPr lang="en-US" altLang="ko-KR" dirty="0" smtClean="0"/>
              <a:t>time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>
            <a:off x="5639296" y="4618457"/>
            <a:ext cx="316835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>
            <a:off x="8951664" y="3682353"/>
            <a:ext cx="0" cy="576064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48759" y="427785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mtClean="0"/>
              <a:t>12 hour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79656" y="378571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 fs </a:t>
            </a:r>
            <a:r>
              <a:rPr lang="en-US" altLang="ko-KR" dirty="0" err="1" smtClean="0"/>
              <a:t>rms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117000" y="172884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160dBc</a:t>
            </a:r>
            <a:endParaRPr lang="ko-KR" altLang="en-US" dirty="0"/>
          </a:p>
        </p:txBody>
      </p:sp>
      <p:cxnSp>
        <p:nvCxnSpPr>
          <p:cNvPr id="16" name="직선 연결선 15"/>
          <p:cNvCxnSpPr/>
          <p:nvPr/>
        </p:nvCxnSpPr>
        <p:spPr>
          <a:xfrm>
            <a:off x="5111363" y="2098177"/>
            <a:ext cx="41764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198" y="680878"/>
            <a:ext cx="489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Pulse by pulse delay </a:t>
            </a:r>
            <a:r>
              <a:rPr lang="en-US" altLang="ko-KR" dirty="0" err="1" smtClean="0"/>
              <a:t>contorl</a:t>
            </a:r>
            <a:r>
              <a:rPr lang="en-US" altLang="ko-KR" smtClean="0"/>
              <a:t> of laser pulses</a:t>
            </a:r>
            <a:endParaRPr lang="ko-KR" altLang="en-US"/>
          </a:p>
        </p:txBody>
      </p:sp>
      <p:pic>
        <p:nvPicPr>
          <p:cNvPr id="15" name="그림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0" y="3369610"/>
            <a:ext cx="3372973" cy="1816498"/>
          </a:xfrm>
          <a:prstGeom prst="rect">
            <a:avLst/>
          </a:prstGeom>
        </p:spPr>
      </p:pic>
      <p:pic>
        <p:nvPicPr>
          <p:cNvPr id="17" name="그림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0" y="1050210"/>
            <a:ext cx="4423332" cy="24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" y="2904"/>
            <a:ext cx="9701163" cy="552117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4902" y="17774"/>
            <a:ext cx="4355976" cy="1754326"/>
          </a:xfrm>
          <a:prstGeom prst="rect">
            <a:avLst/>
          </a:prstGeom>
          <a:solidFill>
            <a:srgbClr val="FCD5B5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PAL-XFEL</a:t>
            </a:r>
          </a:p>
          <a:p>
            <a:pPr>
              <a:defRPr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2011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~ 2015: 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en-US" altLang="ko-K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endParaRPr lang="en-US" altLang="ko-K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User-service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</a:p>
          <a:p>
            <a:pPr>
              <a:defRPr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2019 : 60 Hz operation</a:t>
            </a:r>
          </a:p>
          <a:p>
            <a:pPr>
              <a:defRPr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: Hard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X-ray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self-seeding service </a:t>
            </a:r>
            <a:endParaRPr lang="en-US" altLang="ko-K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2715766"/>
            <a:ext cx="129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PAL-XFEL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199568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PLS-II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5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411760" y="-573129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450178240" descr="EMB00004c4814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28" y="627534"/>
            <a:ext cx="5294238" cy="42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51470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mtClean="0"/>
              <a:t>Pump probe delay control and jitter reduction plan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05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here.busan.com/data/file/trip_road/2083868199_PbDh1Kj0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1454"/>
            <a:ext cx="5220072" cy="325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4세대단체사진(140422)\4세대단체사진1(14042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38" y="13778"/>
            <a:ext cx="5166686" cy="344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490951"/>
            <a:ext cx="401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Thank you </a:t>
            </a:r>
            <a:r>
              <a:rPr lang="en-US" altLang="ko-KR" sz="2400" dirty="0">
                <a:solidFill>
                  <a:srgbClr val="FFFF00"/>
                </a:solidFill>
              </a:rPr>
              <a:t>for your attention</a:t>
            </a:r>
            <a:endParaRPr lang="ko-KR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Optical timing test (</a:t>
            </a:r>
            <a:r>
              <a:rPr lang="en-US" altLang="ko-KR" sz="2400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Libera</a:t>
            </a:r>
            <a:r>
              <a:rPr lang="en-US" altLang="ko-KR" sz="2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Sync 3, 2.2 km, 3days)</a:t>
            </a:r>
            <a:endParaRPr lang="ko-KR" altLang="en-US" sz="24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Picture 2" descr="E:\문서2017\타이밍\libera sync test_20170720\save\20170604_itechods_2km_test_usingLLLRF120Hz_di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43" y="381767"/>
            <a:ext cx="6962651" cy="47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11457" y="2868028"/>
            <a:ext cx="1505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 : Reference</a:t>
            </a:r>
          </a:p>
          <a:p>
            <a:r>
              <a:rPr lang="en-US" altLang="ko-KR" dirty="0"/>
              <a:t>    Phase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87486" y="2061659"/>
            <a:ext cx="168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 : </a:t>
            </a:r>
            <a:r>
              <a:rPr lang="en-US" altLang="ko-KR" dirty="0" err="1"/>
              <a:t>Libera</a:t>
            </a:r>
            <a:r>
              <a:rPr lang="en-US" altLang="ko-KR" dirty="0"/>
              <a:t> Sync</a:t>
            </a:r>
          </a:p>
          <a:p>
            <a:r>
              <a:rPr lang="en-US" altLang="ko-KR" dirty="0"/>
              <a:t>    Phase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02140" y="3845654"/>
            <a:ext cx="62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 -B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67430" y="1125555"/>
            <a:ext cx="1505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 : Reference</a:t>
            </a:r>
          </a:p>
          <a:p>
            <a:r>
              <a:rPr lang="en-US" altLang="ko-KR" dirty="0"/>
              <a:t>    amplitude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45443" y="335208"/>
            <a:ext cx="168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 : </a:t>
            </a:r>
            <a:r>
              <a:rPr lang="en-US" altLang="ko-KR" dirty="0" err="1"/>
              <a:t>Libera</a:t>
            </a:r>
            <a:r>
              <a:rPr lang="en-US" altLang="ko-KR" dirty="0"/>
              <a:t> Sync</a:t>
            </a:r>
          </a:p>
          <a:p>
            <a:r>
              <a:rPr lang="en-US" altLang="ko-KR" dirty="0"/>
              <a:t>    amplitude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50328" y="4220170"/>
            <a:ext cx="134215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/>
              <a:t>Phase drift</a:t>
            </a:r>
          </a:p>
          <a:p>
            <a:r>
              <a:rPr lang="en-US" altLang="ko-KR" b="1" dirty="0"/>
              <a:t>  &lt;10fs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269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Outline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 smtClean="0"/>
              <a:t>RF Timing dist. and Synchronization design and operation (~8 years)</a:t>
            </a:r>
          </a:p>
          <a:p>
            <a:r>
              <a:rPr lang="en-US" altLang="ko-KR" sz="2000" dirty="0" smtClean="0"/>
              <a:t>Beam based feedback: Example, s</a:t>
            </a:r>
            <a:r>
              <a:rPr lang="en-US" altLang="ko-KR" sz="2000" dirty="0" smtClean="0"/>
              <a:t>elf-seeded </a:t>
            </a:r>
            <a:r>
              <a:rPr lang="en-US" altLang="ko-KR" sz="2000" dirty="0" smtClean="0"/>
              <a:t>operation </a:t>
            </a:r>
            <a:r>
              <a:rPr lang="en-US" altLang="ko-KR" sz="2000" dirty="0" smtClean="0"/>
              <a:t>mode</a:t>
            </a:r>
          </a:p>
          <a:p>
            <a:r>
              <a:rPr lang="en-US" altLang="ko-KR" sz="2000" dirty="0" smtClean="0"/>
              <a:t>Beamline</a:t>
            </a:r>
          </a:p>
          <a:p>
            <a:pPr marL="0" indent="0">
              <a:buNone/>
            </a:pPr>
            <a:r>
              <a:rPr lang="en-US" altLang="ko-KR" sz="2000" dirty="0" smtClean="0"/>
              <a:t>- Additional </a:t>
            </a:r>
            <a:r>
              <a:rPr lang="en-US" altLang="ko-KR" sz="2000" dirty="0"/>
              <a:t>phase control for laser system.</a:t>
            </a:r>
          </a:p>
          <a:p>
            <a:pPr marL="0" indent="0">
              <a:buNone/>
            </a:pPr>
            <a:r>
              <a:rPr lang="en-US" altLang="ko-KR" sz="2000" dirty="0" smtClean="0"/>
              <a:t>- Plan : Implementing optical timing</a:t>
            </a:r>
            <a:endParaRPr lang="ko-KR" altLang="en-US" sz="2000" dirty="0"/>
          </a:p>
        </p:txBody>
      </p:sp>
      <p:pic>
        <p:nvPicPr>
          <p:cNvPr id="4" name="20170506_1825_FEL_0.1nm_1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2392330"/>
            <a:ext cx="497509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4D8B648-9DC5-4868-A3B1-61DD3AA9F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" y="801062"/>
            <a:ext cx="8237405" cy="184620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187624" y="413737"/>
            <a:ext cx="446449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E161174-EB96-4FD6-8A80-753A13B3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46" y="67524"/>
            <a:ext cx="7886700" cy="434727"/>
          </a:xfrm>
        </p:spPr>
        <p:txBody>
          <a:bodyPr>
            <a:norm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PAL-XFEL Parameters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B8A61B22-C6B9-499E-822E-6373371A7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555771"/>
              </p:ext>
            </p:extLst>
          </p:nvPr>
        </p:nvGraphicFramePr>
        <p:xfrm>
          <a:off x="4355976" y="2940017"/>
          <a:ext cx="4381250" cy="17384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8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12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err="1"/>
                        <a:t>Undulator</a:t>
                      </a:r>
                      <a:r>
                        <a:rPr lang="en-US" altLang="ko-KR" sz="1100" dirty="0"/>
                        <a:t> Line</a:t>
                      </a:r>
                      <a:endParaRPr lang="ko-KR" altLang="en-U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HX1</a:t>
                      </a:r>
                      <a:endParaRPr lang="ko-KR" altLang="en-U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SX1</a:t>
                      </a:r>
                      <a:endParaRPr lang="ko-KR" altLang="en-US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2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Photon energy [</a:t>
                      </a:r>
                      <a:r>
                        <a:rPr lang="en-US" altLang="ko-KR" sz="11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keV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2.5 ~ 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12.8 </a:t>
                      </a:r>
                      <a:r>
                        <a:rPr lang="en-US" altLang="ko-KR" sz="11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-&gt; 14.5 </a:t>
                      </a:r>
                      <a:r>
                        <a:rPr lang="en-US" altLang="ko-KR" sz="11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keV</a:t>
                      </a:r>
                      <a:endParaRPr lang="en-US" altLang="ko-KR" sz="11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0.3 ~ 1.2</a:t>
                      </a: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2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Beam Energy [GeV]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~ 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  <a:r>
                        <a:rPr lang="en-US" altLang="ko-KR" sz="11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-&gt;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ko-KR" sz="11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10.5 GeV</a:t>
                      </a:r>
                      <a:endParaRPr lang="ko-KR" altLang="en-US" sz="11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3.15 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51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Wavelength Tuning 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energy</a:t>
                      </a: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gap</a:t>
                      </a: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18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Undulator Type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Planar, out-vac.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Planar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Undulator</a:t>
                      </a:r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latinLnBrk="1"/>
                      <a:r>
                        <a:rPr lang="en-US" altLang="ko-KR" sz="11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Period / Gap [mm]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 / 8.3 </a:t>
                      </a:r>
                      <a:endParaRPr lang="en-US" altLang="ko-KR" sz="11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  <a:r>
                        <a:rPr lang="en-US" altLang="ko-KR" sz="11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= 1.87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 / 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9.0</a:t>
                      </a:r>
                    </a:p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257506F-D4FC-4CFC-980D-6C41F0FF6E61}"/>
              </a:ext>
            </a:extLst>
          </p:cNvPr>
          <p:cNvSpPr txBox="1"/>
          <p:nvPr/>
        </p:nvSpPr>
        <p:spPr>
          <a:xfrm>
            <a:off x="7590758" y="1930378"/>
            <a:ext cx="11464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50" dirty="0"/>
              <a:t>Self-seeding</a:t>
            </a:r>
            <a:endParaRPr lang="ko-KR" altLang="en-US" sz="1350" dirty="0"/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D4053726-E6EC-4067-A502-5E16643C7C96}"/>
              </a:ext>
            </a:extLst>
          </p:cNvPr>
          <p:cNvCxnSpPr/>
          <p:nvPr/>
        </p:nvCxnSpPr>
        <p:spPr>
          <a:xfrm flipH="1" flipV="1">
            <a:off x="7150101" y="1368563"/>
            <a:ext cx="444500" cy="636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">
            <a:extLst>
              <a:ext uri="{FF2B5EF4-FFF2-40B4-BE49-F238E27FC236}">
                <a16:creationId xmlns:a16="http://schemas.microsoft.com/office/drawing/2014/main" id="{EDC8ACDA-6B16-4250-8CFD-AAA49B6B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0" y="2917878"/>
            <a:ext cx="3442373" cy="18774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6675" lvl="1">
              <a:lnSpc>
                <a:spcPct val="150000"/>
              </a:lnSpc>
            </a:pPr>
            <a:r>
              <a:rPr lang="en-US" sz="1200" b="1" dirty="0">
                <a:solidFill>
                  <a:srgbClr val="FF0000"/>
                </a:solidFill>
                <a:latin typeface="Calibri" pitchFamily="34" charset="0"/>
              </a:rPr>
              <a:t>Main parameters</a:t>
            </a:r>
          </a:p>
          <a:p>
            <a:pPr marL="66675" lvl="1"/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lang="en-US" sz="1200" b="1" baseline="30000" dirty="0">
                <a:solidFill>
                  <a:srgbClr val="002060"/>
                </a:solidFill>
                <a:latin typeface="Calibri" pitchFamily="34" charset="0"/>
              </a:rPr>
              <a:t>-  </a:t>
            </a:r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Energy                  </a:t>
            </a:r>
            <a:r>
              <a:rPr lang="en-US" sz="1200" dirty="0">
                <a:solidFill>
                  <a:srgbClr val="002060"/>
                </a:solidFill>
                <a:latin typeface="Calibri" pitchFamily="34" charset="0"/>
              </a:rPr>
              <a:t>	</a:t>
            </a:r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10 </a:t>
            </a:r>
            <a:r>
              <a:rPr lang="en-US" sz="1200" b="1" dirty="0" smtClean="0">
                <a:solidFill>
                  <a:srgbClr val="002060"/>
                </a:solidFill>
                <a:latin typeface="Calibri" pitchFamily="34" charset="0"/>
              </a:rPr>
              <a:t>GeV </a:t>
            </a:r>
            <a:r>
              <a:rPr lang="en-US" altLang="ko-KR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-&gt;</a:t>
            </a:r>
            <a:r>
              <a:rPr lang="en-US" altLang="ko-KR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10.5 GeV</a:t>
            </a:r>
            <a:endParaRPr lang="en-US" sz="1200" b="1" dirty="0">
              <a:solidFill>
                <a:srgbClr val="002060"/>
              </a:solidFill>
              <a:latin typeface="Calibri" pitchFamily="34" charset="0"/>
            </a:endParaRPr>
          </a:p>
          <a:p>
            <a:pPr marL="66675" lvl="1"/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lang="en-US" sz="1200" b="1" baseline="30000" dirty="0">
                <a:solidFill>
                  <a:srgbClr val="002060"/>
                </a:solidFill>
                <a:latin typeface="Calibri" pitchFamily="34" charset="0"/>
              </a:rPr>
              <a:t>- </a:t>
            </a:r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Bunch charge       	20-200 </a:t>
            </a:r>
            <a:r>
              <a:rPr lang="en-US" sz="1200" b="1" dirty="0" err="1">
                <a:solidFill>
                  <a:srgbClr val="002060"/>
                </a:solidFill>
                <a:latin typeface="Calibri" pitchFamily="34" charset="0"/>
              </a:rPr>
              <a:t>pC</a:t>
            </a:r>
            <a:endParaRPr lang="en-US" sz="1200" b="1" dirty="0">
              <a:solidFill>
                <a:srgbClr val="002060"/>
              </a:solidFill>
              <a:latin typeface="Calibri" pitchFamily="34" charset="0"/>
            </a:endParaRPr>
          </a:p>
          <a:p>
            <a:pPr marL="66675" lvl="1"/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Slice emittance	&lt; 0.5 mm </a:t>
            </a:r>
            <a:r>
              <a:rPr lang="en-US" sz="1200" b="1" dirty="0" err="1">
                <a:solidFill>
                  <a:srgbClr val="002060"/>
                </a:solidFill>
                <a:latin typeface="Calibri" pitchFamily="34" charset="0"/>
              </a:rPr>
              <a:t>mrad</a:t>
            </a:r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-&gt; 0.3</a:t>
            </a:r>
            <a:endParaRPr lang="en-US" sz="1400" b="1" dirty="0">
              <a:solidFill>
                <a:srgbClr val="FF0000"/>
              </a:solidFill>
              <a:latin typeface="Calibri" pitchFamily="34" charset="0"/>
            </a:endParaRPr>
          </a:p>
          <a:p>
            <a:pPr marL="66675" lvl="1"/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Repetition rate        	</a:t>
            </a: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60 Hz</a:t>
            </a:r>
            <a:endParaRPr lang="en-US" sz="1200" b="1" dirty="0">
              <a:solidFill>
                <a:srgbClr val="002060"/>
              </a:solidFill>
              <a:latin typeface="Calibri" pitchFamily="34" charset="0"/>
            </a:endParaRPr>
          </a:p>
          <a:p>
            <a:pPr marL="66675" lvl="1"/>
            <a:r>
              <a:rPr lang="en-US" altLang="ko-KR" sz="1200" b="1" dirty="0">
                <a:solidFill>
                  <a:srgbClr val="002060"/>
                </a:solidFill>
                <a:latin typeface="Calibri" pitchFamily="34" charset="0"/>
              </a:rPr>
              <a:t>Pulse duration 	10 fs – 100 fs</a:t>
            </a:r>
          </a:p>
          <a:p>
            <a:pPr marL="66675" lvl="1"/>
            <a:r>
              <a:rPr lang="en-US" altLang="ko-KR" sz="1200" b="1" dirty="0">
                <a:solidFill>
                  <a:srgbClr val="002060"/>
                </a:solidFill>
                <a:latin typeface="Calibri" pitchFamily="34" charset="0"/>
              </a:rPr>
              <a:t>Peak current 	3 kA</a:t>
            </a:r>
            <a:r>
              <a:rPr lang="ko-KR" altLang="en-US" sz="12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en-US" sz="1200" b="1" dirty="0">
              <a:solidFill>
                <a:srgbClr val="002060"/>
              </a:solidFill>
              <a:latin typeface="Calibri" pitchFamily="34" charset="0"/>
            </a:endParaRPr>
          </a:p>
          <a:p>
            <a:pPr marL="66675" lvl="1"/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SX line switching     	DC (Phase-1)</a:t>
            </a:r>
          </a:p>
          <a:p>
            <a:pPr marL="66675" lvl="1"/>
            <a:r>
              <a:rPr lang="en-US" sz="1200" b="1" dirty="0">
                <a:solidFill>
                  <a:srgbClr val="002060"/>
                </a:solidFill>
                <a:latin typeface="Calibri" pitchFamily="34" charset="0"/>
              </a:rPr>
              <a:t>                                   	Kicker (Phase-2</a:t>
            </a:r>
            <a:r>
              <a:rPr lang="en-US" sz="1200" dirty="0">
                <a:solidFill>
                  <a:srgbClr val="002060"/>
                </a:solidFill>
                <a:latin typeface="Calibri" pitchFamily="34" charset="0"/>
              </a:rPr>
              <a:t>)  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85593323-D35E-41BC-8658-9586F7ACB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21" y="2017911"/>
            <a:ext cx="1329106" cy="99683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566D7F7-D6CA-40A9-991E-83317E755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93911"/>
            <a:ext cx="1308274" cy="9812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141C51-6321-407F-B66F-D97529FB143D}"/>
              </a:ext>
            </a:extLst>
          </p:cNvPr>
          <p:cNvSpPr txBox="1"/>
          <p:nvPr/>
        </p:nvSpPr>
        <p:spPr>
          <a:xfrm>
            <a:off x="1348139" y="413736"/>
            <a:ext cx="54213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</a:rPr>
              <a:t>30A</a:t>
            </a:r>
          </a:p>
          <a:p>
            <a:r>
              <a:rPr lang="en-US" altLang="ko-KR" sz="1400" b="1" dirty="0">
                <a:solidFill>
                  <a:srgbClr val="FF0000"/>
                </a:solidFill>
              </a:rPr>
              <a:t>2 </a:t>
            </a:r>
            <a:r>
              <a:rPr lang="en-US" altLang="ko-KR" sz="1400" b="1" dirty="0" err="1">
                <a:solidFill>
                  <a:srgbClr val="FF0000"/>
                </a:solidFill>
              </a:rPr>
              <a:t>ps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F0A83C-3F00-4409-B250-53292FC3FE33}"/>
              </a:ext>
            </a:extLst>
          </p:cNvPr>
          <p:cNvSpPr txBox="1"/>
          <p:nvPr/>
        </p:nvSpPr>
        <p:spPr>
          <a:xfrm>
            <a:off x="2337264" y="406767"/>
            <a:ext cx="65569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</a:rPr>
              <a:t>200A </a:t>
            </a:r>
          </a:p>
          <a:p>
            <a:r>
              <a:rPr lang="en-US" altLang="ko-KR" sz="1400" b="1" dirty="0">
                <a:solidFill>
                  <a:srgbClr val="FF0000"/>
                </a:solidFill>
              </a:rPr>
              <a:t>300fs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0B052C-9763-4B07-A275-830DA5ECFEF6}"/>
              </a:ext>
            </a:extLst>
          </p:cNvPr>
          <p:cNvSpPr txBox="1"/>
          <p:nvPr/>
        </p:nvSpPr>
        <p:spPr>
          <a:xfrm>
            <a:off x="4908192" y="413736"/>
            <a:ext cx="55630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</a:rPr>
              <a:t>3kA </a:t>
            </a:r>
          </a:p>
          <a:p>
            <a:r>
              <a:rPr lang="en-US" altLang="ko-KR" sz="1400" b="1" dirty="0">
                <a:solidFill>
                  <a:srgbClr val="FF0000"/>
                </a:solidFill>
              </a:rPr>
              <a:t>20fs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A1A25339-68E3-4211-ABBA-F4D1A249EDB4}"/>
              </a:ext>
            </a:extLst>
          </p:cNvPr>
          <p:cNvCxnSpPr/>
          <p:nvPr/>
        </p:nvCxnSpPr>
        <p:spPr>
          <a:xfrm>
            <a:off x="1916545" y="629760"/>
            <a:ext cx="3351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1C8B135D-438B-4CCC-A929-2FB62B7A4F5E}"/>
              </a:ext>
            </a:extLst>
          </p:cNvPr>
          <p:cNvCxnSpPr/>
          <p:nvPr/>
        </p:nvCxnSpPr>
        <p:spPr>
          <a:xfrm>
            <a:off x="4152319" y="629760"/>
            <a:ext cx="3351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004F47E-DF58-4AD0-9465-9D3C4C1272CE}"/>
              </a:ext>
            </a:extLst>
          </p:cNvPr>
          <p:cNvSpPr txBox="1"/>
          <p:nvPr/>
        </p:nvSpPr>
        <p:spPr>
          <a:xfrm>
            <a:off x="3400660" y="404724"/>
            <a:ext cx="55630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</a:rPr>
              <a:t>1kA </a:t>
            </a:r>
          </a:p>
          <a:p>
            <a:r>
              <a:rPr lang="en-US" altLang="ko-KR" sz="1400" b="1" dirty="0">
                <a:solidFill>
                  <a:srgbClr val="FF0000"/>
                </a:solidFill>
              </a:rPr>
              <a:t>60fs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7C612D47-6C31-4DA1-977F-D32AC5764E7D}"/>
              </a:ext>
            </a:extLst>
          </p:cNvPr>
          <p:cNvCxnSpPr/>
          <p:nvPr/>
        </p:nvCxnSpPr>
        <p:spPr>
          <a:xfrm>
            <a:off x="2937082" y="621597"/>
            <a:ext cx="3351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07A3C4F-EFCF-4C90-B8D9-E52994B9CA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" name="Picture 8" descr="UNI00000f784207">
            <a:extLst>
              <a:ext uri="{FF2B5EF4-FFF2-40B4-BE49-F238E27FC236}">
                <a16:creationId xmlns:a16="http://schemas.microsoft.com/office/drawing/2014/main" id="{52A9FA1F-D526-4EFD-996F-0F4DAB13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5" b="1302"/>
          <a:stretch>
            <a:fillRect/>
          </a:stretch>
        </p:blipFill>
        <p:spPr bwMode="auto">
          <a:xfrm>
            <a:off x="24288" y="634936"/>
            <a:ext cx="687658" cy="52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17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kmin\Desktop\그림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839" y="1179129"/>
            <a:ext cx="7905735" cy="38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직선 화살표 연결선 2"/>
          <p:cNvCxnSpPr/>
          <p:nvPr/>
        </p:nvCxnSpPr>
        <p:spPr>
          <a:xfrm>
            <a:off x="7530786" y="1179345"/>
            <a:ext cx="288032" cy="31917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40791" y="809797"/>
            <a:ext cx="16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Injector Laser</a:t>
            </a:r>
            <a:endParaRPr lang="ko-KR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직선 화살표 연결선 4"/>
          <p:cNvCxnSpPr>
            <a:stCxn id="6" idx="2"/>
          </p:cNvCxnSpPr>
          <p:nvPr/>
        </p:nvCxnSpPr>
        <p:spPr>
          <a:xfrm>
            <a:off x="3513422" y="2502557"/>
            <a:ext cx="120656" cy="58755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23577" y="1856226"/>
            <a:ext cx="237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Experimental Lasers</a:t>
            </a:r>
          </a:p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for soft X-ray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직선 화살표 연결선 6"/>
          <p:cNvCxnSpPr>
            <a:stCxn id="8" idx="2"/>
          </p:cNvCxnSpPr>
          <p:nvPr/>
        </p:nvCxnSpPr>
        <p:spPr>
          <a:xfrm>
            <a:off x="1663847" y="2980068"/>
            <a:ext cx="120656" cy="58755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4002" y="2333737"/>
            <a:ext cx="237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Experimental Lasers</a:t>
            </a:r>
          </a:p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for hard X-ray 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0219" y="1204183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RF components</a:t>
            </a:r>
          </a:p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altLang="ko-KR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H="1">
            <a:off x="3255330" y="871537"/>
            <a:ext cx="2857897" cy="10735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flipH="1">
            <a:off x="1017674" y="874661"/>
            <a:ext cx="5060202" cy="13857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H="1">
            <a:off x="5406241" y="851275"/>
            <a:ext cx="714585" cy="4876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7173623" y="726672"/>
            <a:ext cx="134681" cy="83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-156120"/>
            <a:ext cx="1233471" cy="1233471"/>
          </a:xfrm>
          <a:prstGeom prst="rect">
            <a:avLst/>
          </a:prstGeom>
        </p:spPr>
      </p:pic>
      <p:cxnSp>
        <p:nvCxnSpPr>
          <p:cNvPr id="15" name="직선 화살표 연결선 14"/>
          <p:cNvCxnSpPr/>
          <p:nvPr/>
        </p:nvCxnSpPr>
        <p:spPr>
          <a:xfrm>
            <a:off x="5729859" y="1501555"/>
            <a:ext cx="504783" cy="58755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64088" y="3273843"/>
            <a:ext cx="333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And diagnostics</a:t>
            </a:r>
          </a:p>
          <a:p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</a:rPr>
              <a:t>(bunch arrival time monitor)</a:t>
            </a:r>
            <a:endParaRPr lang="ko-KR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9922" y="-5140"/>
            <a:ext cx="38266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1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Femtosecond synchronization</a:t>
            </a:r>
            <a:endParaRPr lang="ko-KR" altLang="en-US" sz="21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 flipH="1">
            <a:off x="6201064" y="1104277"/>
            <a:ext cx="315907" cy="22641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4" y="142993"/>
            <a:ext cx="7486138" cy="500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4775" y="555526"/>
            <a:ext cx="42110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0070C0"/>
                </a:solidFill>
              </a:rPr>
              <a:t>Integrated jitter (1 KHz~ 1 MHz) : ~0.8 fs</a:t>
            </a:r>
          </a:p>
          <a:p>
            <a:r>
              <a:rPr lang="en-US" altLang="ko-KR" sz="1600" b="1" dirty="0">
                <a:solidFill>
                  <a:srgbClr val="0070C0"/>
                </a:solidFill>
              </a:rPr>
              <a:t> 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               -160 </a:t>
            </a:r>
            <a:r>
              <a:rPr lang="en-US" altLang="ko-KR" sz="1600" b="1" dirty="0" err="1" smtClean="0">
                <a:solidFill>
                  <a:srgbClr val="0070C0"/>
                </a:solidFill>
              </a:rPr>
              <a:t>dBc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/Hz at 100KHz offset</a:t>
            </a:r>
          </a:p>
          <a:p>
            <a:r>
              <a:rPr lang="en-US" altLang="ko-KR" sz="1600" b="1" dirty="0">
                <a:solidFill>
                  <a:srgbClr val="0070C0"/>
                </a:solidFill>
              </a:rPr>
              <a:t> 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               -170 </a:t>
            </a:r>
            <a:r>
              <a:rPr lang="en-US" altLang="ko-KR" sz="1600" b="1" dirty="0" err="1" smtClean="0">
                <a:solidFill>
                  <a:srgbClr val="0070C0"/>
                </a:solidFill>
              </a:rPr>
              <a:t>dBc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/Hz at 1 MHz offset</a:t>
            </a:r>
            <a:endParaRPr lang="ko-KR" altLang="en-US" sz="1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4977" y="-24718"/>
            <a:ext cx="374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2.856 GHz phase noise</a:t>
            </a:r>
            <a:endParaRPr lang="ko-KR" altLang="en-US" dirty="0"/>
          </a:p>
        </p:txBody>
      </p:sp>
      <p:cxnSp>
        <p:nvCxnSpPr>
          <p:cNvPr id="8" name="직선 연결선 7"/>
          <p:cNvCxnSpPr/>
          <p:nvPr/>
        </p:nvCxnSpPr>
        <p:spPr>
          <a:xfrm flipH="1">
            <a:off x="683568" y="3256398"/>
            <a:ext cx="8352928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4499992" y="555526"/>
            <a:ext cx="0" cy="561662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6461352" y="555526"/>
            <a:ext cx="0" cy="561662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5826" y="219548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100 kHz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7861" y="219548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1 kHz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4285" y="295793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-160dBc/Hz</a:t>
            </a:r>
            <a:endParaRPr lang="ko-KR" altLang="en-US" dirty="0">
              <a:solidFill>
                <a:srgbClr val="FF0000"/>
              </a:solidFill>
            </a:endParaRPr>
          </a:p>
        </p:txBody>
      </p:sp>
      <p:cxnSp>
        <p:nvCxnSpPr>
          <p:cNvPr id="18" name="직선 화살표 연결선 17"/>
          <p:cNvCxnSpPr/>
          <p:nvPr/>
        </p:nvCxnSpPr>
        <p:spPr>
          <a:xfrm flipH="1">
            <a:off x="4572000" y="1851670"/>
            <a:ext cx="1728192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0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899592" y="44461"/>
            <a:ext cx="7823698" cy="421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>
                <a:latin typeface="Arial" pitchFamily="34" charset="0"/>
                <a:ea typeface="HY견고딕" pitchFamily="18" charset="-127"/>
                <a:cs typeface="Arial" pitchFamily="34" charset="0"/>
              </a:rPr>
              <a:t>PAL-XFEL </a:t>
            </a:r>
            <a:r>
              <a:rPr lang="en-US" altLang="ko-KR" sz="2400" dirty="0" smtClean="0">
                <a:latin typeface="Arial" pitchFamily="34" charset="0"/>
                <a:ea typeface="HY견고딕" pitchFamily="18" charset="-127"/>
                <a:cs typeface="Arial" pitchFamily="34" charset="0"/>
              </a:rPr>
              <a:t>timing distribution (2.856GHz RF), ~1.5 km</a:t>
            </a:r>
            <a:endParaRPr lang="ko-KR" altLang="en-US" sz="2400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72951"/>
            <a:ext cx="6767246" cy="1466674"/>
          </a:xfrm>
          <a:prstGeom prst="rect">
            <a:avLst/>
          </a:prstGeom>
        </p:spPr>
      </p:pic>
      <p:pic>
        <p:nvPicPr>
          <p:cNvPr id="4" name="Picture 2" descr="D:\바탕\구매\2014\고주파분배시스템\timing distribu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79" y="1707655"/>
            <a:ext cx="5544734" cy="34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/>
          <p:cNvSpPr/>
          <p:nvPr/>
        </p:nvSpPr>
        <p:spPr>
          <a:xfrm>
            <a:off x="276303" y="1419622"/>
            <a:ext cx="2808312" cy="14509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Low phase noise timing source</a:t>
            </a:r>
          </a:p>
          <a:p>
            <a:pPr algn="ctr"/>
            <a:r>
              <a:rPr lang="en-US" altLang="ko-KR" dirty="0" smtClean="0"/>
              <a:t>(RF, Optical oscillators)</a:t>
            </a:r>
          </a:p>
        </p:txBody>
      </p:sp>
      <p:sp>
        <p:nvSpPr>
          <p:cNvPr id="6" name="타원 5"/>
          <p:cNvSpPr/>
          <p:nvPr/>
        </p:nvSpPr>
        <p:spPr>
          <a:xfrm>
            <a:off x="312307" y="3662675"/>
            <a:ext cx="2736304" cy="1186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Slow feedback</a:t>
            </a:r>
          </a:p>
          <a:p>
            <a:pPr algn="ctr"/>
            <a:r>
              <a:rPr lang="en-US" altLang="ko-KR" dirty="0" smtClean="0"/>
              <a:t>: energy, </a:t>
            </a:r>
            <a:r>
              <a:rPr lang="en-US" altLang="ko-KR" dirty="0" err="1" smtClean="0"/>
              <a:t>peakpower</a:t>
            </a:r>
            <a:r>
              <a:rPr lang="en-US" altLang="ko-KR" dirty="0" smtClean="0"/>
              <a:t>, </a:t>
            </a:r>
            <a:r>
              <a:rPr lang="en-US" altLang="ko-KR" dirty="0" err="1" smtClean="0"/>
              <a:t>etc</a:t>
            </a:r>
            <a:endParaRPr lang="en-US" altLang="ko-KR" dirty="0" smtClean="0"/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1194405" y="2982876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94405" y="310069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Drift </a:t>
            </a:r>
            <a:r>
              <a:rPr lang="en-US" altLang="ko-KR" dirty="0" smtClean="0"/>
              <a:t>compensation </a:t>
            </a:r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7" name="직사각형 6"/>
          <p:cNvSpPr/>
          <p:nvPr/>
        </p:nvSpPr>
        <p:spPr>
          <a:xfrm>
            <a:off x="3376579" y="2643758"/>
            <a:ext cx="619357" cy="627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376579" y="3278906"/>
            <a:ext cx="619357" cy="627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376579" y="3975041"/>
            <a:ext cx="619357" cy="627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164834" y="4255838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427231" y="4255838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759503" y="4255838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183470" y="4255838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584411" y="4255838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7008378" y="4255838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8157700" y="4254202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8570576" y="4254202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7092280" y="1964972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8136200" y="1961186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8568248" y="1961186"/>
            <a:ext cx="432048" cy="41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467" y="2964476"/>
            <a:ext cx="118494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How slow</a:t>
            </a:r>
          </a:p>
          <a:p>
            <a:r>
              <a:rPr lang="en-US" altLang="ko-KR" smtClean="0">
                <a:solidFill>
                  <a:srgbClr val="FF0000"/>
                </a:solidFill>
              </a:rPr>
              <a:t>the Drift?</a:t>
            </a:r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502"/>
            <a:ext cx="517446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016" y="827981"/>
            <a:ext cx="4285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0070C0"/>
                </a:solidFill>
              </a:rPr>
              <a:t>Integrated jitter (1 KHz~ 1 MHz) : ~0.8 fs</a:t>
            </a:r>
          </a:p>
          <a:p>
            <a:r>
              <a:rPr lang="en-US" altLang="ko-KR" sz="1600" b="1" dirty="0">
                <a:solidFill>
                  <a:srgbClr val="0070C0"/>
                </a:solidFill>
              </a:rPr>
              <a:t> 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               -160 </a:t>
            </a:r>
            <a:r>
              <a:rPr lang="en-US" altLang="ko-KR" sz="1600" b="1" dirty="0" err="1" smtClean="0">
                <a:solidFill>
                  <a:srgbClr val="0070C0"/>
                </a:solidFill>
              </a:rPr>
              <a:t>dBc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/Hz at 100KHz offset</a:t>
            </a:r>
          </a:p>
          <a:p>
            <a:r>
              <a:rPr lang="en-US" altLang="ko-KR" sz="1600" b="1" dirty="0">
                <a:solidFill>
                  <a:srgbClr val="0070C0"/>
                </a:solidFill>
              </a:rPr>
              <a:t> 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               -170 </a:t>
            </a:r>
            <a:r>
              <a:rPr lang="en-US" altLang="ko-KR" sz="1600" b="1" dirty="0" err="1" smtClean="0">
                <a:solidFill>
                  <a:srgbClr val="0070C0"/>
                </a:solidFill>
              </a:rPr>
              <a:t>dBc</a:t>
            </a:r>
            <a:r>
              <a:rPr lang="en-US" altLang="ko-KR" sz="1600" b="1" dirty="0" smtClean="0">
                <a:solidFill>
                  <a:srgbClr val="0070C0"/>
                </a:solidFill>
              </a:rPr>
              <a:t>/Hz at 1 MHz offset</a:t>
            </a:r>
            <a:endParaRPr lang="ko-KR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57529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2.856 GHz phase noise</a:t>
            </a:r>
            <a:endParaRPr lang="ko-KR" altLang="en-US" dirty="0"/>
          </a:p>
        </p:txBody>
      </p:sp>
      <p:pic>
        <p:nvPicPr>
          <p:cNvPr id="5" name="Picture 2" descr="D:\backup\문서2015\RDS\DiffPN-GPLDRO-GDIV_SN004-Out5_SN001-Out3_0,6f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49" y="2140087"/>
            <a:ext cx="3883570" cy="29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2931790"/>
            <a:ext cx="4008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0070C0"/>
                </a:solidFill>
              </a:rPr>
              <a:t>Integrated jitter (1 Hz~1MHz) : ~0.6 fs</a:t>
            </a:r>
            <a:endParaRPr lang="ko-KR" altLang="en-US" sz="1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1335812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476 MHz 2.856 GHz PLL</a:t>
            </a:r>
          </a:p>
          <a:p>
            <a:r>
              <a:rPr lang="en-US" altLang="ko-KR" dirty="0" smtClean="0"/>
              <a:t>Performance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19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3"/>
          <p:cNvSpPr>
            <a:spLocks noChangeArrowheads="1"/>
          </p:cNvSpPr>
          <p:nvPr/>
        </p:nvSpPr>
        <p:spPr bwMode="auto">
          <a:xfrm>
            <a:off x="899592" y="29088"/>
            <a:ext cx="8024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 dirty="0" smtClean="0">
                <a:solidFill>
                  <a:srgbClr val="000000"/>
                </a:solidFill>
                <a:latin typeface="Arial" charset="0"/>
                <a:ea typeface="Arial Unicode MS" pitchFamily="50" charset="-127"/>
                <a:cs typeface="Arial" charset="0"/>
              </a:rPr>
              <a:t>Temperature stabilization of RF Cables</a:t>
            </a:r>
            <a:endParaRPr lang="ko-KR" altLang="en-US" sz="2800" b="1" dirty="0">
              <a:solidFill>
                <a:srgbClr val="000000"/>
              </a:solidFill>
              <a:latin typeface="Arial" charset="0"/>
              <a:ea typeface="Arial Unicode MS" pitchFamily="50" charset="-127"/>
              <a:cs typeface="Arial" charset="0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229651" y="552308"/>
            <a:ext cx="7364756" cy="4020815"/>
            <a:chOff x="218562" y="812625"/>
            <a:chExt cx="10854098" cy="5707932"/>
          </a:xfrm>
        </p:grpSpPr>
        <p:pic>
          <p:nvPicPr>
            <p:cNvPr id="20" name="_x241109072" descr="EMB00002b5c1e7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3891701"/>
              <a:ext cx="5907757" cy="215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직사각형 20"/>
            <p:cNvSpPr/>
            <p:nvPr/>
          </p:nvSpPr>
          <p:spPr>
            <a:xfrm>
              <a:off x="7812360" y="3891701"/>
              <a:ext cx="2448272" cy="23862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7380312" y="3563724"/>
              <a:ext cx="2612228" cy="1338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112220" y="3541727"/>
              <a:ext cx="2612228" cy="646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8460432" y="3563724"/>
              <a:ext cx="2612228" cy="1338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218562" y="812625"/>
              <a:ext cx="8973794" cy="5707932"/>
              <a:chOff x="218562" y="812625"/>
              <a:chExt cx="8973794" cy="5707932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3619057" y="3551856"/>
                <a:ext cx="1168967" cy="2496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670" y="1181957"/>
                <a:ext cx="4145050" cy="2304256"/>
              </a:xfrm>
              <a:prstGeom prst="rect">
                <a:avLst/>
              </a:prstGeom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995" y="1204459"/>
                <a:ext cx="4056453" cy="2281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4565260" y="892784"/>
                <a:ext cx="1932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With cover open</a:t>
                </a:r>
                <a:endParaRPr lang="ko-KR" alt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27810" y="3563724"/>
                <a:ext cx="2114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LCW flow diagram</a:t>
                </a:r>
                <a:endParaRPr lang="ko-KR" alt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18562" y="812625"/>
                <a:ext cx="2193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Duct cross-section</a:t>
                </a:r>
                <a:endParaRPr lang="ko-KR" altLang="en-US" dirty="0"/>
              </a:p>
            </p:txBody>
          </p:sp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398" y="3933056"/>
                <a:ext cx="3528392" cy="2315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405367" y="6093296"/>
                <a:ext cx="46155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Temperature stability of Duct : </a:t>
                </a:r>
                <a:r>
                  <a:rPr lang="en-US" altLang="ko-KR" b="1" dirty="0" smtClean="0"/>
                  <a:t>0.01℃/day</a:t>
                </a:r>
                <a:endParaRPr lang="ko-KR" altLang="en-US" b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5021121" y="4900165"/>
                <a:ext cx="437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45</a:t>
                </a:r>
                <a:endParaRPr lang="ko-KR" alt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6200000">
                <a:off x="4622167" y="4900164"/>
                <a:ext cx="564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100</a:t>
                </a:r>
                <a:endParaRPr lang="ko-KR" alt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120955" y="3789040"/>
                <a:ext cx="2071401" cy="2731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RF cable</a:t>
                </a:r>
              </a:p>
              <a:p>
                <a:r>
                  <a:rPr lang="en-US" altLang="ko-KR" sz="1200" dirty="0" smtClean="0"/>
                  <a:t> </a:t>
                </a:r>
                <a:endParaRPr lang="en-US" altLang="ko-KR" sz="700" dirty="0" smtClean="0"/>
              </a:p>
              <a:p>
                <a:r>
                  <a:rPr lang="en-US" altLang="ko-KR" dirty="0"/>
                  <a:t> </a:t>
                </a:r>
                <a:r>
                  <a:rPr lang="en-US" altLang="ko-KR" dirty="0" smtClean="0"/>
                  <a:t>  Cushion</a:t>
                </a:r>
              </a:p>
              <a:p>
                <a:r>
                  <a:rPr lang="en-US" altLang="ko-KR" sz="1050" dirty="0" smtClean="0"/>
                  <a:t>   </a:t>
                </a:r>
              </a:p>
              <a:p>
                <a:r>
                  <a:rPr lang="en-US" altLang="ko-KR" dirty="0"/>
                  <a:t> </a:t>
                </a:r>
                <a:r>
                  <a:rPr lang="en-US" altLang="ko-KR" dirty="0" smtClean="0"/>
                  <a:t>  Water tube</a:t>
                </a:r>
              </a:p>
              <a:p>
                <a:r>
                  <a:rPr lang="en-US" altLang="ko-KR" dirty="0"/>
                  <a:t> </a:t>
                </a:r>
                <a:r>
                  <a:rPr lang="en-US" altLang="ko-KR" dirty="0" smtClean="0"/>
                  <a:t>       Metal sheet</a:t>
                </a:r>
              </a:p>
              <a:p>
                <a:r>
                  <a:rPr lang="en-US" altLang="ko-KR" sz="500" dirty="0" smtClean="0"/>
                  <a:t>       </a:t>
                </a:r>
                <a:r>
                  <a:rPr lang="en-US" altLang="ko-KR" dirty="0" smtClean="0"/>
                  <a:t>       Thermal</a:t>
                </a:r>
              </a:p>
              <a:p>
                <a:r>
                  <a:rPr lang="en-US" altLang="ko-KR" dirty="0"/>
                  <a:t> </a:t>
                </a:r>
                <a:r>
                  <a:rPr lang="en-US" altLang="ko-KR" dirty="0" smtClean="0"/>
                  <a:t>         insulator</a:t>
                </a:r>
              </a:p>
              <a:p>
                <a:r>
                  <a:rPr lang="en-US" altLang="ko-KR" dirty="0" smtClean="0"/>
                  <a:t>       Cover</a:t>
                </a:r>
              </a:p>
              <a:p>
                <a:endParaRPr lang="ko-KR" altLang="en-US" dirty="0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4422382" y="4460372"/>
                <a:ext cx="797690" cy="405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4499992" y="5445224"/>
                <a:ext cx="797690" cy="405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9" name="직선 연결선 38"/>
              <p:cNvCxnSpPr/>
              <p:nvPr/>
            </p:nvCxnSpPr>
            <p:spPr>
              <a:xfrm>
                <a:off x="5424757" y="4725144"/>
                <a:ext cx="0" cy="7920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/>
              <p:nvPr/>
            </p:nvCxnSpPr>
            <p:spPr>
              <a:xfrm>
                <a:off x="5020926" y="4221511"/>
                <a:ext cx="0" cy="17610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067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l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l1" id="{6DD28F93-5DE0-48B4-B8D0-B0B830D34ACF}" vid="{0BE7798C-2ECB-4726-ABD1-D84DC576F083}"/>
    </a:ext>
  </a:extLst>
</a:theme>
</file>

<file path=ppt/theme/theme2.xml><?xml version="1.0" encoding="utf-8"?>
<a:theme xmlns:a="http://schemas.openxmlformats.org/drawingml/2006/main" name="1_20131211_PPT templete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31211_PPT templete_BLUE" id="{A6601C3B-F9D3-4ECA-A5F2-3EBC7ABC09CE}" vid="{2A49C009-3ED0-42D9-AD4D-853A3FCA0A52}"/>
    </a:ext>
  </a:extLst>
</a:theme>
</file>

<file path=ppt/theme/theme3.xml><?xml version="1.0" encoding="utf-8"?>
<a:theme xmlns:a="http://schemas.openxmlformats.org/drawingml/2006/main" name="1_pal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l1" id="{6DD28F93-5DE0-48B4-B8D0-B0B830D34ACF}" vid="{0BE7798C-2ECB-4726-ABD1-D84DC576F083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pal1</Template>
  <TotalTime>12190</TotalTime>
  <Words>758</Words>
  <Application>Microsoft Office PowerPoint</Application>
  <PresentationFormat>화면 슬라이드 쇼(16:9)</PresentationFormat>
  <Paragraphs>181</Paragraphs>
  <Slides>22</Slides>
  <Notes>2</Notes>
  <HiddenSlides>0</HiddenSlides>
  <MMClips>1</MMClips>
  <ScaleCrop>false</ScaleCrop>
  <HeadingPairs>
    <vt:vector size="8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3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5" baseType="lpstr">
      <vt:lpstr>Arial Unicode MS</vt:lpstr>
      <vt:lpstr>HY견고딕</vt:lpstr>
      <vt:lpstr>맑은 고딕</vt:lpstr>
      <vt:lpstr>새굴림</vt:lpstr>
      <vt:lpstr>휴먼엑스포</vt:lpstr>
      <vt:lpstr>Arial</vt:lpstr>
      <vt:lpstr>Calibri</vt:lpstr>
      <vt:lpstr>Times New Roman</vt:lpstr>
      <vt:lpstr>Wingdings</vt:lpstr>
      <vt:lpstr>pal1</vt:lpstr>
      <vt:lpstr>1_20131211_PPT templete_BLUE</vt:lpstr>
      <vt:lpstr>1_pal1</vt:lpstr>
      <vt:lpstr>Graph</vt:lpstr>
      <vt:lpstr>RF reference distribution and operation experiences in PAL-XFEL</vt:lpstr>
      <vt:lpstr>PowerPoint 프레젠테이션</vt:lpstr>
      <vt:lpstr>Outline</vt:lpstr>
      <vt:lpstr>PAL-XFEL Parameters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Optical timing test (Libera Sync 3, 2.2 km, 3days)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 X-ray Self-seeding Commissioning at PAL-XFEL</dc:title>
  <dc:creator>ckmin</dc:creator>
  <cp:lastModifiedBy>CKMin</cp:lastModifiedBy>
  <cp:revision>207</cp:revision>
  <cp:lastPrinted>2019-05-01T16:16:22Z</cp:lastPrinted>
  <dcterms:created xsi:type="dcterms:W3CDTF">2018-11-14T04:46:21Z</dcterms:created>
  <dcterms:modified xsi:type="dcterms:W3CDTF">2023-10-24T04:01:08Z</dcterms:modified>
</cp:coreProperties>
</file>