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1" r:id="rId4"/>
    <p:sldId id="265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228" y="4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54948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19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8867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49532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09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89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6237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40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3912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849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761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7C6B65-3FC9-42FE-8D84-BB8F3ABC37AB}" type="datetimeFigureOut">
              <a:rPr lang="ko-KR" altLang="en-US" smtClean="0"/>
              <a:t>2023-03-13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474C5-663F-452C-9502-5C6854477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718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4800" dirty="0" smtClean="0"/>
              <a:t>PAL e-LABs </a:t>
            </a:r>
            <a:r>
              <a:rPr lang="ko-KR" altLang="en-US" sz="4800" dirty="0" smtClean="0"/>
              <a:t>빔 라인 업그레이드</a:t>
            </a:r>
            <a:endParaRPr lang="ko-KR" altLang="en-US" sz="48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성창규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en-US" altLang="ko-KR" dirty="0" smtClean="0"/>
              <a:t>2023. 03. 14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35798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4037" y="365127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ko-KR" sz="3600" dirty="0" err="1" smtClean="0"/>
              <a:t>Photoinjectors</a:t>
            </a:r>
            <a:r>
              <a:rPr lang="en-US" altLang="ko-KR" sz="3600" dirty="0" smtClean="0"/>
              <a:t> </a:t>
            </a:r>
            <a:r>
              <a:rPr lang="ko-KR" altLang="en-US" sz="3600" dirty="0" smtClean="0"/>
              <a:t>사례 조사</a:t>
            </a:r>
            <a:endParaRPr lang="ko-KR" altLang="en-US" sz="3600" dirty="0"/>
          </a:p>
        </p:txBody>
      </p:sp>
      <p:pic>
        <p:nvPicPr>
          <p:cNvPr id="7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1516" y="118846"/>
            <a:ext cx="6384851" cy="192098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7004560" y="128702"/>
            <a:ext cx="19367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i="1" dirty="0"/>
              <a:t>FNPL/NICADD</a:t>
            </a:r>
            <a:endParaRPr lang="ko-KR" altLang="en-US" sz="2000" b="1" i="1" dirty="0"/>
          </a:p>
        </p:txBody>
      </p:sp>
      <p:grpSp>
        <p:nvGrpSpPr>
          <p:cNvPr id="18" name="그룹 17"/>
          <p:cNvGrpSpPr/>
          <p:nvPr/>
        </p:nvGrpSpPr>
        <p:grpSpPr>
          <a:xfrm>
            <a:off x="191065" y="2049228"/>
            <a:ext cx="8032572" cy="1511017"/>
            <a:chOff x="4013799" y="2286112"/>
            <a:chExt cx="8032572" cy="1511017"/>
          </a:xfrm>
        </p:grpSpPr>
        <p:pic>
          <p:nvPicPr>
            <p:cNvPr id="8" name="내용 개체 틀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13799" y="2286112"/>
              <a:ext cx="8032572" cy="1511017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15" name="TextBox 14"/>
            <p:cNvSpPr txBox="1"/>
            <p:nvPr/>
          </p:nvSpPr>
          <p:spPr>
            <a:xfrm>
              <a:off x="5578317" y="2315439"/>
              <a:ext cx="7877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i="1" dirty="0"/>
                <a:t>AWA</a:t>
              </a:r>
              <a:endParaRPr lang="ko-KR" altLang="en-US" sz="2000" b="1" i="1" dirty="0"/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5787066" y="3224725"/>
            <a:ext cx="6133752" cy="1574930"/>
            <a:chOff x="5931582" y="4552950"/>
            <a:chExt cx="6133752" cy="1574930"/>
          </a:xfrm>
        </p:grpSpPr>
        <p:pic>
          <p:nvPicPr>
            <p:cNvPr id="4" name="내용 개체 틀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31582" y="4552950"/>
              <a:ext cx="6133752" cy="1574930"/>
            </a:xfrm>
            <a:prstGeom prst="rect">
              <a:avLst/>
            </a:prstGeom>
            <a:ln>
              <a:solidFill>
                <a:srgbClr val="C00000"/>
              </a:solidFill>
            </a:ln>
          </p:spPr>
        </p:pic>
        <p:sp>
          <p:nvSpPr>
            <p:cNvPr id="16" name="TextBox 15"/>
            <p:cNvSpPr txBox="1"/>
            <p:nvPr/>
          </p:nvSpPr>
          <p:spPr>
            <a:xfrm>
              <a:off x="11210426" y="5726825"/>
              <a:ext cx="7280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i="1" dirty="0"/>
                <a:t>PITZ</a:t>
              </a:r>
              <a:endParaRPr lang="ko-KR" altLang="en-US" sz="2000" b="1" i="1" dirty="0"/>
            </a:p>
          </p:txBody>
        </p:sp>
      </p:grpSp>
      <p:pic>
        <p:nvPicPr>
          <p:cNvPr id="17" name="내용 개체 틀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99" y="4498860"/>
            <a:ext cx="6911975" cy="2084077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5708" y="4698915"/>
            <a:ext cx="2205862" cy="16128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77791" y="4980189"/>
            <a:ext cx="6703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i="1" dirty="0" smtClean="0"/>
              <a:t>VPP</a:t>
            </a:r>
            <a:endParaRPr lang="ko-KR" altLang="en-US" sz="2000" b="1" i="1" dirty="0"/>
          </a:p>
        </p:txBody>
      </p:sp>
      <p:sp>
        <p:nvSpPr>
          <p:cNvPr id="21" name="TextBox 20"/>
          <p:cNvSpPr txBox="1"/>
          <p:nvPr/>
        </p:nvSpPr>
        <p:spPr>
          <a:xfrm>
            <a:off x="1286222" y="4498860"/>
            <a:ext cx="15751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i="1" dirty="0" smtClean="0"/>
              <a:t>PAL e-LABs</a:t>
            </a:r>
            <a:endParaRPr lang="ko-KR" altLang="en-US" sz="2000" b="1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9618456" y="2059858"/>
            <a:ext cx="2302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X: Diagnostic stations</a:t>
            </a:r>
            <a:endParaRPr lang="ko-KR" altLang="en-US" sz="1200" dirty="0" smtClean="0"/>
          </a:p>
          <a:p>
            <a:r>
              <a:rPr lang="en-US" altLang="ko-KR" sz="1200" dirty="0" smtClean="0"/>
              <a:t>X3</a:t>
            </a:r>
            <a:r>
              <a:rPr lang="en-US" altLang="ko-KR" sz="1200" dirty="0"/>
              <a:t>: OTR + two </a:t>
            </a:r>
            <a:r>
              <a:rPr lang="en-US" altLang="ko-KR" sz="1200" dirty="0" err="1"/>
              <a:t>multislit</a:t>
            </a:r>
            <a:r>
              <a:rPr lang="en-US" altLang="ko-KR" sz="1200" dirty="0"/>
              <a:t> </a:t>
            </a:r>
            <a:r>
              <a:rPr lang="en-US" altLang="ko-KR" sz="1200" dirty="0" smtClean="0"/>
              <a:t>masks</a:t>
            </a:r>
            <a:endParaRPr lang="en-US" altLang="ko-KR" sz="1200" dirty="0"/>
          </a:p>
          <a:p>
            <a:r>
              <a:rPr lang="en-US" altLang="ko-KR" sz="1200" dirty="0"/>
              <a:t>X6: OTR only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04527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3600" dirty="0" smtClean="0"/>
              <a:t>PAL e-LABs </a:t>
            </a:r>
            <a:r>
              <a:rPr lang="ko-KR" altLang="en-US" sz="3600" dirty="0" smtClean="0"/>
              <a:t>빔 라인 업그레이드</a:t>
            </a:r>
            <a:endParaRPr lang="ko-KR" altLang="en-US" sz="3600" dirty="0"/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826" y="4328591"/>
            <a:ext cx="7794624" cy="2342820"/>
          </a:xfrm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826" y="1795465"/>
            <a:ext cx="7794624" cy="2350210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  <p:sp>
        <p:nvSpPr>
          <p:cNvPr id="7" name="아래쪽 화살표 6"/>
          <p:cNvSpPr/>
          <p:nvPr/>
        </p:nvSpPr>
        <p:spPr>
          <a:xfrm>
            <a:off x="3971925" y="4056079"/>
            <a:ext cx="438773" cy="885825"/>
          </a:xfrm>
          <a:prstGeom prst="downArrow">
            <a:avLst>
              <a:gd name="adj1" fmla="val 36975"/>
              <a:gd name="adj2" fmla="val 106441"/>
            </a:avLst>
          </a:pr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9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885" y="4344773"/>
            <a:ext cx="8266506" cy="2484652"/>
          </a:xfrm>
          <a:ln>
            <a:noFill/>
          </a:ln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ko-KR" altLang="en-US" sz="3600" dirty="0" smtClean="0"/>
              <a:t>빔 라인 업그레이드</a:t>
            </a:r>
            <a:endParaRPr lang="ko-KR" altLang="en-US" sz="36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9392724"/>
              </p:ext>
            </p:extLst>
          </p:nvPr>
        </p:nvGraphicFramePr>
        <p:xfrm>
          <a:off x="1821872" y="996950"/>
          <a:ext cx="8548256" cy="4351337"/>
        </p:xfrm>
        <a:graphic>
          <a:graphicData uri="http://schemas.openxmlformats.org/drawingml/2006/table">
            <a:tbl>
              <a:tblPr/>
              <a:tblGrid>
                <a:gridCol w="1268042">
                  <a:extLst>
                    <a:ext uri="{9D8B030D-6E8A-4147-A177-3AD203B41FA5}">
                      <a16:colId xmlns:a16="http://schemas.microsoft.com/office/drawing/2014/main" val="842048832"/>
                    </a:ext>
                  </a:extLst>
                </a:gridCol>
                <a:gridCol w="1268042">
                  <a:extLst>
                    <a:ext uri="{9D8B030D-6E8A-4147-A177-3AD203B41FA5}">
                      <a16:colId xmlns:a16="http://schemas.microsoft.com/office/drawing/2014/main" val="3700004710"/>
                    </a:ext>
                  </a:extLst>
                </a:gridCol>
                <a:gridCol w="2061946">
                  <a:extLst>
                    <a:ext uri="{9D8B030D-6E8A-4147-A177-3AD203B41FA5}">
                      <a16:colId xmlns:a16="http://schemas.microsoft.com/office/drawing/2014/main" val="920228102"/>
                    </a:ext>
                  </a:extLst>
                </a:gridCol>
                <a:gridCol w="2307285">
                  <a:extLst>
                    <a:ext uri="{9D8B030D-6E8A-4147-A177-3AD203B41FA5}">
                      <a16:colId xmlns:a16="http://schemas.microsoft.com/office/drawing/2014/main" val="21119730"/>
                    </a:ext>
                  </a:extLst>
                </a:gridCol>
                <a:gridCol w="1642941">
                  <a:extLst>
                    <a:ext uri="{9D8B030D-6E8A-4147-A177-3AD203B41FA5}">
                      <a16:colId xmlns:a16="http://schemas.microsoft.com/office/drawing/2014/main" val="2141595369"/>
                    </a:ext>
                  </a:extLst>
                </a:gridCol>
              </a:tblGrid>
              <a:tr h="380535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현재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업그레이드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 장비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비고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예상 예산 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단위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000" b="1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43489"/>
                  </a:ext>
                </a:extLst>
              </a:tr>
              <a:tr h="4467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BPM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 BPM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stripline BPM + 3 MTCA digitizer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1.2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(120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(40M / 1 BPM + 1MTCA)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114901"/>
                  </a:ext>
                </a:extLst>
              </a:tr>
              <a:tr h="3474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Corrector Magnet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 Corrector Magnet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Magnet Power Supply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(MPS)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MPS (CM) + 2 MPS (QM)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→ (1 MPS = 1 CM / 1 MPS = 2 QM)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Normal Quad Triplet</a:t>
                      </a:r>
                    </a:p>
                  </a:txBody>
                  <a:tcPr marL="124088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천만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(40 M)</a:t>
                      </a:r>
                      <a:b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(10M / 1MPS)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9271342"/>
                  </a:ext>
                </a:extLst>
              </a:tr>
              <a:tr h="3474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Quad Magnet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 Quad Magnet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019769"/>
                  </a:ext>
                </a:extLst>
              </a:tr>
              <a:tr h="3226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Screen Monitor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 Screen Monitor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YAG + 1 CCD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백만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859390"/>
                  </a:ext>
                </a:extLst>
              </a:tr>
              <a:tr h="94306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 Slit Station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 Slit Station (SS)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 L-slit + 1 signle-slit 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+ 2 YAG + 2 CCD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1. L-shaped slit 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준비완료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UNIST)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2. L-shaped slit + YAG (APL/LWFA)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3. Single slit (Hor.) (Slice E spread)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4. L-shaped slit + YAG (5D)</a:t>
                      </a:r>
                    </a:p>
                  </a:txBody>
                  <a:tcPr marL="124088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천만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(40 </a:t>
                      </a: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M)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(15M / slit+YAG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10M / single-slit)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1127299"/>
                  </a:ext>
                </a:extLst>
              </a:tr>
              <a:tr h="62871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Bunch Compressor / 1 </a:t>
                      </a:r>
                      <a:r>
                        <a:rPr lang="en-US" sz="1000" b="1" i="0" u="none" strike="noStrike" dirty="0" err="1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Undulator</a:t>
                      </a:r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준비 완료 </a:t>
                      </a:r>
                      <a:br>
                        <a:rPr lang="ko-KR" alt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EEX line (double dogleg + 1 TDS): 1 RF Source + 4 DM: </a:t>
                      </a:r>
                      <a:r>
                        <a:rPr lang="ko-KR" altLang="en-US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먼 미래 혹은 불가능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　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4904233"/>
                  </a:ext>
                </a:extLst>
              </a:tr>
              <a:tr h="934793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순서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전자빔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시운전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APL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LWFA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+ 4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D/5D PS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측정 실험 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+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FBT </a:t>
                      </a:r>
                      <a:r>
                        <a:rPr lang="ko-KR" alt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실험 대비</a:t>
                      </a: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): 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Slit Station (slit + YAG) → 3 BPM → 2 CM → 3 QM → 2 SS (Single-slit / </a:t>
                      </a:r>
                      <a:r>
                        <a:rPr lang="en-US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slit+YAG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→ 1 SCM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                                                         or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 BPM + 2 CM → 3 QM → 2 SS (slit + YAG) → 1 SS (single-slit) → 1 SCM</a:t>
                      </a:r>
                    </a:p>
                  </a:txBody>
                  <a:tcPr marL="248175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약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억 </a:t>
                      </a: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(200 M)</a:t>
                      </a:r>
                    </a:p>
                  </a:txBody>
                  <a:tcPr marL="8273" marR="8273" marT="82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6896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5441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1613</TotalTime>
  <Words>359</Words>
  <Application>Microsoft Office PowerPoint</Application>
  <PresentationFormat>와이드스크린</PresentationFormat>
  <Paragraphs>45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7" baseType="lpstr">
      <vt:lpstr>맑은 고딕</vt:lpstr>
      <vt:lpstr>Arial</vt:lpstr>
      <vt:lpstr>Office 테마</vt:lpstr>
      <vt:lpstr>PAL e-LABs 빔 라인 업그레이드</vt:lpstr>
      <vt:lpstr>Photoinjectors 사례 조사</vt:lpstr>
      <vt:lpstr>PAL e-LABs 빔 라인 업그레이드</vt:lpstr>
      <vt:lpstr>빔 라인 업그레이드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UNIST</dc:creator>
  <cp:lastModifiedBy>UNIST</cp:lastModifiedBy>
  <cp:revision>50</cp:revision>
  <dcterms:created xsi:type="dcterms:W3CDTF">2023-03-13T04:41:15Z</dcterms:created>
  <dcterms:modified xsi:type="dcterms:W3CDTF">2023-03-14T07:34:56Z</dcterms:modified>
</cp:coreProperties>
</file>