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3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587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41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03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3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27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71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706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7076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2340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613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832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077107A5-4332-450B-97DD-A8F3512C4E90}"/>
              </a:ext>
            </a:extLst>
          </p:cNvPr>
          <p:cNvGrpSpPr/>
          <p:nvPr userDrawn="1"/>
        </p:nvGrpSpPr>
        <p:grpSpPr>
          <a:xfrm>
            <a:off x="501683" y="0"/>
            <a:ext cx="6266036" cy="417681"/>
            <a:chOff x="626973" y="0"/>
            <a:chExt cx="7830913" cy="522005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2CE78C8E-0D8B-46C8-8A77-07E4BE4AE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973" y="0"/>
              <a:ext cx="1079500" cy="479180"/>
            </a:xfrm>
            <a:prstGeom prst="rect">
              <a:avLst/>
            </a:prstGeom>
            <a:solidFill>
              <a:srgbClr val="0C2B64"/>
            </a:solidFill>
            <a:ln>
              <a:noFill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defTabSz="113982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defTabSz="113982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defTabSz="113982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defTabSz="1139825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440">
                <a:latin typeface="+mn-ea"/>
                <a:ea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2D136C-BD0F-4D0B-A590-904E30E2C973}"/>
                </a:ext>
              </a:extLst>
            </p:cNvPr>
            <p:cNvSpPr txBox="1"/>
            <p:nvPr/>
          </p:nvSpPr>
          <p:spPr>
            <a:xfrm>
              <a:off x="1706473" y="37347"/>
              <a:ext cx="6751413" cy="484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920" b="1" dirty="0">
                  <a:solidFill>
                    <a:schemeClr val="bg2">
                      <a:lumMod val="50000"/>
                    </a:schemeClr>
                  </a:solidFill>
                  <a:latin typeface="+mn-ea"/>
                  <a:ea typeface="+mn-ea"/>
                  <a:cs typeface="Ebrima" panose="02000000000000000000" pitchFamily="2" charset="0"/>
                </a:rPr>
                <a:t>4GSR</a:t>
              </a:r>
              <a:r>
                <a:rPr lang="ko-KR" altLang="en-US" sz="1920" b="1" dirty="0">
                  <a:solidFill>
                    <a:schemeClr val="bg2">
                      <a:lumMod val="50000"/>
                    </a:schemeClr>
                  </a:solidFill>
                  <a:latin typeface="+mn-ea"/>
                  <a:ea typeface="+mn-ea"/>
                  <a:cs typeface="Ebrima" panose="02000000000000000000" pitchFamily="2" charset="0"/>
                </a:rPr>
                <a:t>가속기연구단</a:t>
              </a:r>
            </a:p>
          </p:txBody>
        </p:sp>
      </p:grpSp>
      <p:sp>
        <p:nvSpPr>
          <p:cNvPr id="11" name="Rectangle 6">
            <a:extLst>
              <a:ext uri="{FF2B5EF4-FFF2-40B4-BE49-F238E27FC236}">
                <a16:creationId xmlns:a16="http://schemas.microsoft.com/office/drawing/2014/main" id="{B6787A10-1775-46EF-8119-691D14B11B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91770"/>
            <a:ext cx="12191999" cy="166230"/>
          </a:xfrm>
          <a:prstGeom prst="rect">
            <a:avLst/>
          </a:prstGeom>
          <a:solidFill>
            <a:srgbClr val="0C2B64">
              <a:alpha val="31000"/>
            </a:srgbClr>
          </a:solidFill>
          <a:ln>
            <a:noFill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defTabSz="11398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defTabSz="11398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defTabSz="11398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defTabSz="11398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lang="ko-KR" altLang="en-US" sz="144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557D211-6048-406B-8686-B923687F87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883" y="6398191"/>
            <a:ext cx="2740215" cy="277138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3A38877-A156-4BF7-A6A0-2338B8B1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45002" y="6288996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99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D9C39-EA7B-4738-9B66-60908F367CC7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B143F-DCF2-4E4B-8260-3036D89C68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983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86" y="108391"/>
            <a:ext cx="10533319" cy="66772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4678" y="198783"/>
            <a:ext cx="2565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Test </a:t>
            </a:r>
            <a:r>
              <a:rPr lang="en-US" altLang="ko-KR" dirty="0" err="1" smtClean="0">
                <a:solidFill>
                  <a:srgbClr val="FF0000"/>
                </a:solidFill>
              </a:rPr>
              <a:t>linac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과의 시너지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09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49" y="0"/>
            <a:ext cx="9634367" cy="64715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4678" y="198783"/>
            <a:ext cx="2565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Test </a:t>
            </a:r>
            <a:r>
              <a:rPr lang="en-US" altLang="ko-KR" dirty="0" err="1" smtClean="0">
                <a:solidFill>
                  <a:srgbClr val="FF0000"/>
                </a:solidFill>
              </a:rPr>
              <a:t>linac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</a:rPr>
              <a:t>과의 시너지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65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145" y="691364"/>
            <a:ext cx="10174731" cy="56829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930" y="46384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KLS </a:t>
            </a:r>
            <a:r>
              <a:rPr lang="ko-KR" altLang="en-US" dirty="0" smtClean="0">
                <a:solidFill>
                  <a:srgbClr val="FF0000"/>
                </a:solidFill>
              </a:rPr>
              <a:t>와의 시너지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38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9" y="392654"/>
            <a:ext cx="11356132" cy="63401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426" y="23322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KLS </a:t>
            </a:r>
            <a:r>
              <a:rPr lang="ko-KR" altLang="en-US" dirty="0" smtClean="0">
                <a:solidFill>
                  <a:srgbClr val="FF0000"/>
                </a:solidFill>
              </a:rPr>
              <a:t>와의 시너지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52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886" y="854530"/>
            <a:ext cx="9480892" cy="52029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426" y="23322"/>
            <a:ext cx="4403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KLS </a:t>
            </a:r>
            <a:r>
              <a:rPr lang="ko-KR" altLang="en-US" dirty="0" smtClean="0">
                <a:solidFill>
                  <a:srgbClr val="FF0000"/>
                </a:solidFill>
              </a:rPr>
              <a:t>와의 시너지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r>
              <a:rPr lang="ko-KR" altLang="en-US" dirty="0" smtClean="0">
                <a:solidFill>
                  <a:srgbClr val="FF0000"/>
                </a:solidFill>
              </a:rPr>
              <a:t>　</a:t>
            </a:r>
            <a:r>
              <a:rPr lang="en-US" altLang="ko-K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레이저 관련 연구</a:t>
            </a:r>
            <a:r>
              <a:rPr lang="en-US" altLang="ko-KR" dirty="0" smtClean="0">
                <a:solidFill>
                  <a:srgbClr val="FF0000"/>
                </a:solidFill>
                <a:sym typeface="Wingdings" panose="05000000000000000000" pitchFamily="2" charset="2"/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554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725" y="1243135"/>
            <a:ext cx="9418006" cy="52281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426" y="23322"/>
            <a:ext cx="425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KLS </a:t>
            </a:r>
            <a:r>
              <a:rPr lang="ko-KR" altLang="en-US" dirty="0" smtClean="0">
                <a:solidFill>
                  <a:srgbClr val="FF0000"/>
                </a:solidFill>
              </a:rPr>
              <a:t>와의 시너지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r>
              <a:rPr lang="en-US" altLang="ko-KR" dirty="0">
                <a:solidFill>
                  <a:srgbClr val="FF0000"/>
                </a:solidFill>
                <a:sym typeface="Wingdings" panose="05000000000000000000" pitchFamily="2" charset="2"/>
              </a:rPr>
              <a:t>  </a:t>
            </a:r>
            <a:r>
              <a:rPr lang="ko-KR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레이저 관련 연구</a:t>
            </a:r>
            <a:r>
              <a:rPr lang="en-US" altLang="ko-KR" dirty="0">
                <a:solidFill>
                  <a:srgbClr val="FF0000"/>
                </a:solidFill>
                <a:sym typeface="Wingdings" panose="05000000000000000000" pitchFamily="2" charset="2"/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280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384" y="862740"/>
            <a:ext cx="9914998" cy="54810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1426" y="23322"/>
            <a:ext cx="432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KLS </a:t>
            </a:r>
            <a:r>
              <a:rPr lang="ko-KR" altLang="en-US" dirty="0" smtClean="0">
                <a:solidFill>
                  <a:srgbClr val="FF0000"/>
                </a:solidFill>
              </a:rPr>
              <a:t>와의 시너지</a:t>
            </a:r>
            <a:r>
              <a:rPr lang="en-US" altLang="ko-KR" dirty="0" smtClean="0">
                <a:solidFill>
                  <a:srgbClr val="FF0000"/>
                </a:solidFill>
              </a:rPr>
              <a:t>?</a:t>
            </a:r>
            <a:r>
              <a:rPr lang="en-US" altLang="ko-KR" dirty="0">
                <a:solidFill>
                  <a:srgbClr val="FF0000"/>
                </a:solidFill>
                <a:sym typeface="Wingdings" panose="05000000000000000000" pitchFamily="2" charset="2"/>
              </a:rPr>
              <a:t>  </a:t>
            </a:r>
            <a:r>
              <a:rPr lang="en-US" altLang="ko-KR" dirty="0" smtClean="0">
                <a:solidFill>
                  <a:srgbClr val="FF0000"/>
                </a:solidFill>
                <a:sym typeface="Wingdings" panose="05000000000000000000" pitchFamily="2" charset="2"/>
              </a:rPr>
              <a:t>RF Gun</a:t>
            </a:r>
            <a:r>
              <a:rPr lang="ko-KR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ko-KR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관련 연구</a:t>
            </a:r>
            <a:r>
              <a:rPr lang="en-US" altLang="ko-KR" dirty="0">
                <a:solidFill>
                  <a:srgbClr val="FF0000"/>
                </a:solidFill>
                <a:sym typeface="Wingdings" panose="05000000000000000000" pitchFamily="2" charset="2"/>
              </a:rPr>
              <a:t>?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04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_x425239560" descr="EMB00005e9c25b4">
            <a:extLst>
              <a:ext uri="{FF2B5EF4-FFF2-40B4-BE49-F238E27FC236}">
                <a16:creationId xmlns:a16="http://schemas.microsoft.com/office/drawing/2014/main" id="{FB0BC00A-2EA1-44E7-BF89-D160A2C98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13" y="3323553"/>
            <a:ext cx="6898352" cy="315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501813" y="696683"/>
            <a:ext cx="4825438" cy="4274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66" tIns="36583" rIns="73166" bIns="365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1680" b="1" dirty="0">
                <a:solidFill>
                  <a:schemeClr val="tx2"/>
                </a:solidFill>
                <a:ea typeface="Verdana" panose="020B0604030504040204" pitchFamily="34" charset="0"/>
              </a:rPr>
              <a:t>4GSR </a:t>
            </a:r>
            <a:r>
              <a:rPr lang="ko-KR" altLang="en-US" sz="1680" b="1" dirty="0">
                <a:solidFill>
                  <a:schemeClr val="tx2"/>
                </a:solidFill>
              </a:rPr>
              <a:t>선형가속기 테스트 시설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7D844E-EF00-4CFA-9009-0401571AB256}"/>
              </a:ext>
            </a:extLst>
          </p:cNvPr>
          <p:cNvSpPr txBox="1"/>
          <p:nvPr/>
        </p:nvSpPr>
        <p:spPr>
          <a:xfrm>
            <a:off x="7258173" y="1448689"/>
            <a:ext cx="4659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ko-KR" altLang="en-US" sz="1600" b="1" dirty="0"/>
              <a:t>테스트 시설을 통한 주요 빔 파라미터 목표 값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3BA8B2F8-3E67-4AC7-9C84-FEDFAA70CD83}"/>
              </a:ext>
            </a:extLst>
          </p:cNvPr>
          <p:cNvGraphicFramePr>
            <a:graphicFrameLocks noGrp="1"/>
          </p:cNvGraphicFramePr>
          <p:nvPr/>
        </p:nvGraphicFramePr>
        <p:xfrm>
          <a:off x="7524625" y="1923792"/>
          <a:ext cx="4321342" cy="14801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0671">
                  <a:extLst>
                    <a:ext uri="{9D8B030D-6E8A-4147-A177-3AD203B41FA5}">
                      <a16:colId xmlns:a16="http://schemas.microsoft.com/office/drawing/2014/main" val="1770937373"/>
                    </a:ext>
                  </a:extLst>
                </a:gridCol>
                <a:gridCol w="2160671">
                  <a:extLst>
                    <a:ext uri="{9D8B030D-6E8A-4147-A177-3AD203B41FA5}">
                      <a16:colId xmlns:a16="http://schemas.microsoft.com/office/drawing/2014/main" val="2682812219"/>
                    </a:ext>
                  </a:extLst>
                </a:gridCol>
              </a:tblGrid>
              <a:tr h="3319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구분</a:t>
                      </a:r>
                    </a:p>
                  </a:txBody>
                  <a:tcPr marL="51826" marR="51826" marT="14328" marB="143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값</a:t>
                      </a:r>
                    </a:p>
                  </a:txBody>
                  <a:tcPr marL="51826" marR="51826" marT="14328" marB="143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761517"/>
                  </a:ext>
                </a:extLst>
              </a:tr>
              <a:tr h="333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Beam energy </a:t>
                      </a:r>
                    </a:p>
                  </a:txBody>
                  <a:tcPr marL="51826" marR="51826" marT="14328" marB="143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 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MeV</a:t>
                      </a:r>
                    </a:p>
                  </a:txBody>
                  <a:tcPr marL="51826" marR="51826" marT="14328" marB="143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556819"/>
                  </a:ext>
                </a:extLst>
              </a:tr>
              <a:tr h="333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charge</a:t>
                      </a:r>
                    </a:p>
                  </a:txBody>
                  <a:tcPr marL="51826" marR="51826" marT="14328" marB="143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 </a:t>
                      </a:r>
                      <a:r>
                        <a:rPr lang="en-US" altLang="ko-KR" sz="1400" b="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n</a:t>
                      </a:r>
                      <a:r>
                        <a:rPr lang="en-US" sz="1400" b="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826" marR="51826" marT="14328" marB="143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590457"/>
                  </a:ext>
                </a:extLst>
              </a:tr>
              <a:tr h="33371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Repetition rate</a:t>
                      </a:r>
                    </a:p>
                  </a:txBody>
                  <a:tcPr marL="51826" marR="51826" marT="14328" marB="143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 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Hz</a:t>
                      </a:r>
                    </a:p>
                  </a:txBody>
                  <a:tcPr marL="51826" marR="51826" marT="14328" marB="143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075727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266DE3DF-CC3A-42CC-9D88-209C58ADD698}"/>
              </a:ext>
            </a:extLst>
          </p:cNvPr>
          <p:cNvSpPr txBox="1"/>
          <p:nvPr/>
        </p:nvSpPr>
        <p:spPr>
          <a:xfrm>
            <a:off x="145880" y="1448690"/>
            <a:ext cx="6588296" cy="2868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ko-KR" altLang="en-US" sz="1600" b="1" dirty="0"/>
              <a:t>테스트 시설 구축의 필요성</a:t>
            </a:r>
          </a:p>
          <a:p>
            <a:pPr marL="274354" indent="-274354">
              <a:lnSpc>
                <a:spcPct val="150000"/>
              </a:lnSpc>
              <a:buFontTx/>
              <a:buChar char="-"/>
            </a:pPr>
            <a:r>
              <a:rPr lang="en-US" altLang="ko-KR" sz="1440" dirty="0"/>
              <a:t>2997.56 MHz </a:t>
            </a:r>
            <a:r>
              <a:rPr lang="ko-KR" altLang="en-US" sz="1440" dirty="0"/>
              <a:t>공진 주파수를 갖는 전자총</a:t>
            </a:r>
            <a:r>
              <a:rPr lang="en-US" altLang="ko-KR" sz="1440" dirty="0"/>
              <a:t>, </a:t>
            </a:r>
            <a:r>
              <a:rPr lang="ko-KR" altLang="en-US" sz="1440" dirty="0"/>
              <a:t>가속관</a:t>
            </a:r>
            <a:r>
              <a:rPr lang="en-US" altLang="ko-KR" sz="1440" dirty="0"/>
              <a:t>, RF </a:t>
            </a:r>
            <a:r>
              <a:rPr lang="ko-KR" altLang="en-US" sz="1440" dirty="0"/>
              <a:t>부품</a:t>
            </a:r>
            <a:r>
              <a:rPr lang="en-US" altLang="ko-KR" sz="1440" dirty="0"/>
              <a:t>, klystron, modulator, LLRF </a:t>
            </a:r>
            <a:r>
              <a:rPr lang="ko-KR" altLang="en-US" sz="1440" dirty="0"/>
              <a:t>등을 개발하였으며</a:t>
            </a:r>
            <a:r>
              <a:rPr lang="en-US" altLang="ko-KR" sz="1440" dirty="0"/>
              <a:t>, </a:t>
            </a:r>
            <a:r>
              <a:rPr lang="ko-KR" altLang="en-US" sz="1440" dirty="0"/>
              <a:t>이러한 장치들의 성능과 안정성을 실제 운영 조건과 유사한 환경에서 사전 검증</a:t>
            </a:r>
            <a:endParaRPr lang="en-US" altLang="ko-KR" sz="1440" dirty="0"/>
          </a:p>
          <a:p>
            <a:pPr marL="274354" indent="-274354">
              <a:lnSpc>
                <a:spcPct val="150000"/>
              </a:lnSpc>
              <a:buFontTx/>
              <a:buChar char="-"/>
            </a:pPr>
            <a:endParaRPr lang="en-US" altLang="ko-KR" sz="1440" dirty="0"/>
          </a:p>
          <a:p>
            <a:pPr marL="274354" indent="-274354">
              <a:buFont typeface="Wingdings" panose="05000000000000000000" pitchFamily="2" charset="2"/>
              <a:buChar char="v"/>
            </a:pPr>
            <a:r>
              <a:rPr lang="ko-KR" altLang="en-US" sz="1600" b="1" dirty="0"/>
              <a:t>빔 테스트 시설 운영 목표</a:t>
            </a:r>
          </a:p>
          <a:p>
            <a:pPr marL="274354" indent="-274354">
              <a:lnSpc>
                <a:spcPct val="150000"/>
              </a:lnSpc>
              <a:buFontTx/>
              <a:buChar char="-"/>
            </a:pPr>
            <a:r>
              <a:rPr lang="en-US" altLang="ko-KR" sz="1440" dirty="0"/>
              <a:t>4GSR</a:t>
            </a:r>
            <a:r>
              <a:rPr lang="ko-KR" altLang="en-US" sz="1440" dirty="0"/>
              <a:t>에서 운용될 전자총부터 첫 번째 가속관 전단까지의 시스템을 테스트 시설에서 사전 검증</a:t>
            </a:r>
          </a:p>
          <a:p>
            <a:pPr marL="274354" indent="-274354">
              <a:lnSpc>
                <a:spcPct val="150000"/>
              </a:lnSpc>
              <a:buFontTx/>
              <a:buChar char="-"/>
            </a:pPr>
            <a:endParaRPr lang="en-US" altLang="ko-KR" sz="1440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E8BBDEE-AFC4-49E0-A751-4CC8A98A6F5A}"/>
              </a:ext>
            </a:extLst>
          </p:cNvPr>
          <p:cNvSpPr/>
          <p:nvPr/>
        </p:nvSpPr>
        <p:spPr>
          <a:xfrm>
            <a:off x="855109" y="5812140"/>
            <a:ext cx="928956" cy="6494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4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9EF669D-8F6C-4EFE-80AA-6A3B85DEB6E9}"/>
              </a:ext>
            </a:extLst>
          </p:cNvPr>
          <p:cNvCxnSpPr>
            <a:cxnSpLocks/>
          </p:cNvCxnSpPr>
          <p:nvPr/>
        </p:nvCxnSpPr>
        <p:spPr>
          <a:xfrm flipV="1">
            <a:off x="855110" y="3423711"/>
            <a:ext cx="6794237" cy="238843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EA231C1F-1C01-429A-B4AC-51D89F7A95BF}"/>
              </a:ext>
            </a:extLst>
          </p:cNvPr>
          <p:cNvCxnSpPr>
            <a:cxnSpLocks/>
          </p:cNvCxnSpPr>
          <p:nvPr/>
        </p:nvCxnSpPr>
        <p:spPr>
          <a:xfrm>
            <a:off x="1719577" y="6469802"/>
            <a:ext cx="5929770" cy="1441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_x496582128" descr="EMB00005e9c25b6">
            <a:extLst>
              <a:ext uri="{FF2B5EF4-FFF2-40B4-BE49-F238E27FC236}">
                <a16:creationId xmlns:a16="http://schemas.microsoft.com/office/drawing/2014/main" id="{2DC00DF3-D4B4-45E2-9AB1-17D9423E2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347" y="3423711"/>
            <a:ext cx="4022414" cy="3190236"/>
          </a:xfrm>
          <a:prstGeom prst="rect">
            <a:avLst/>
          </a:prstGeom>
          <a:noFill/>
          <a:ln w="158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59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01813" y="696683"/>
            <a:ext cx="4825438" cy="4274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66" tIns="36583" rIns="73166" bIns="365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/>
            <a:r>
              <a:rPr lang="ko-KR" altLang="en-US" sz="1680" b="1" dirty="0">
                <a:solidFill>
                  <a:schemeClr val="tx2"/>
                </a:solidFill>
              </a:rPr>
              <a:t>테스트 시설 운영 목표 및 검증 계획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7D844E-EF00-4CFA-9009-0401571AB256}"/>
              </a:ext>
            </a:extLst>
          </p:cNvPr>
          <p:cNvSpPr txBox="1"/>
          <p:nvPr/>
        </p:nvSpPr>
        <p:spPr>
          <a:xfrm>
            <a:off x="7692788" y="279510"/>
            <a:ext cx="2802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ko-KR" altLang="en-US" sz="1600" b="1" dirty="0"/>
              <a:t>테스트 항목 및 검증 내용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6DE3DF-CC3A-42CC-9D88-209C58ADD698}"/>
              </a:ext>
            </a:extLst>
          </p:cNvPr>
          <p:cNvSpPr txBox="1"/>
          <p:nvPr/>
        </p:nvSpPr>
        <p:spPr>
          <a:xfrm>
            <a:off x="145879" y="1448689"/>
            <a:ext cx="5715727" cy="4112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ko-KR" altLang="en-US" sz="1600" b="1" dirty="0"/>
              <a:t>테스트 시설 운용 기간</a:t>
            </a:r>
          </a:p>
          <a:p>
            <a:pPr marL="274354" indent="-274354">
              <a:lnSpc>
                <a:spcPct val="150000"/>
              </a:lnSpc>
              <a:buFontTx/>
              <a:buChar char="-"/>
            </a:pPr>
            <a:r>
              <a:rPr lang="ko-KR" altLang="en-US" sz="1440" dirty="0"/>
              <a:t>유관 부서와의 일정 협의 및 </a:t>
            </a:r>
            <a:r>
              <a:rPr lang="en-US" altLang="ko-KR" sz="1440" dirty="0"/>
              <a:t>4GSR </a:t>
            </a:r>
            <a:r>
              <a:rPr lang="ko-KR" altLang="en-US" sz="1440" dirty="0"/>
              <a:t>사업 진행 상황에 따라 변동</a:t>
            </a:r>
            <a:endParaRPr lang="en-US" altLang="ko-KR" sz="1440" dirty="0"/>
          </a:p>
          <a:p>
            <a:pPr marL="274354" indent="-274354">
              <a:lnSpc>
                <a:spcPct val="150000"/>
              </a:lnSpc>
              <a:buFontTx/>
              <a:buChar char="-"/>
            </a:pPr>
            <a:endParaRPr lang="en-US" altLang="ko-KR" sz="1440" dirty="0"/>
          </a:p>
          <a:p>
            <a:pPr marL="274354" indent="-274354">
              <a:buFont typeface="Wingdings" panose="05000000000000000000" pitchFamily="2" charset="2"/>
              <a:buChar char="v"/>
            </a:pPr>
            <a:r>
              <a:rPr lang="ko-KR" altLang="en-US" sz="1600" b="1" dirty="0"/>
              <a:t>레이저 시스템</a:t>
            </a:r>
          </a:p>
          <a:p>
            <a:pPr marL="274354" indent="-274354">
              <a:lnSpc>
                <a:spcPct val="150000"/>
              </a:lnSpc>
              <a:buFontTx/>
              <a:buChar char="-"/>
            </a:pPr>
            <a:r>
              <a:rPr lang="ko-KR" altLang="en-US" sz="1440" dirty="0"/>
              <a:t>레이저는 </a:t>
            </a:r>
            <a:r>
              <a:rPr lang="ko-KR" altLang="en-US" sz="1440" dirty="0" err="1"/>
              <a:t>본제품</a:t>
            </a:r>
            <a:r>
              <a:rPr lang="ko-KR" altLang="en-US" sz="1440" dirty="0"/>
              <a:t> 레이저를 적용하여 </a:t>
            </a:r>
            <a:r>
              <a:rPr lang="ko-KR" altLang="en-US" sz="1440" dirty="0" err="1"/>
              <a:t>싱글번치</a:t>
            </a:r>
            <a:r>
              <a:rPr lang="ko-KR" altLang="en-US" sz="1440" dirty="0"/>
              <a:t> 모드와 </a:t>
            </a:r>
            <a:r>
              <a:rPr lang="ko-KR" altLang="en-US" sz="1440" dirty="0" err="1"/>
              <a:t>멀티번치</a:t>
            </a:r>
            <a:r>
              <a:rPr lang="ko-KR" altLang="en-US" sz="1440" dirty="0"/>
              <a:t> 모드에 대한 </a:t>
            </a:r>
            <a:r>
              <a:rPr lang="ko-KR" altLang="en-US" sz="1440" dirty="0" err="1"/>
              <a:t>태스트를</a:t>
            </a:r>
            <a:r>
              <a:rPr lang="ko-KR" altLang="en-US" sz="1440" dirty="0"/>
              <a:t> 진행할 예정</a:t>
            </a:r>
            <a:endParaRPr lang="en-US" altLang="ko-KR" sz="1440" dirty="0"/>
          </a:p>
          <a:p>
            <a:pPr marL="274354" indent="-274354">
              <a:lnSpc>
                <a:spcPct val="150000"/>
              </a:lnSpc>
              <a:buFontTx/>
              <a:buChar char="-"/>
            </a:pPr>
            <a:endParaRPr lang="en-US" altLang="ko-KR" sz="1440" dirty="0"/>
          </a:p>
          <a:p>
            <a:pPr marL="274354" indent="-274354">
              <a:buFont typeface="Wingdings" panose="05000000000000000000" pitchFamily="2" charset="2"/>
              <a:buChar char="v"/>
            </a:pPr>
            <a:r>
              <a:rPr lang="ko-KR" altLang="en-US" sz="1600" b="1" dirty="0"/>
              <a:t>타 그룹과 협업</a:t>
            </a:r>
          </a:p>
          <a:p>
            <a:pPr marL="274354" indent="-274354">
              <a:lnSpc>
                <a:spcPct val="150000"/>
              </a:lnSpc>
              <a:buFontTx/>
              <a:buChar char="-"/>
            </a:pPr>
            <a:r>
              <a:rPr lang="ko-KR" altLang="en-US" sz="1440" dirty="0"/>
              <a:t>테스트 시설에서 실험 데이터를 확보하기 위해서는 진단 장치의 운용이 필수적이며</a:t>
            </a:r>
            <a:r>
              <a:rPr lang="en-US" altLang="ko-KR" sz="1440" dirty="0"/>
              <a:t>, </a:t>
            </a:r>
            <a:r>
              <a:rPr lang="ko-KR" altLang="en-US" sz="1440" dirty="0"/>
              <a:t>이에 따라 진단 그룹과의 긴밀한 협업</a:t>
            </a:r>
          </a:p>
          <a:p>
            <a:pPr marL="274354" indent="-274354">
              <a:lnSpc>
                <a:spcPct val="150000"/>
              </a:lnSpc>
              <a:buFontTx/>
              <a:buChar char="-"/>
            </a:pPr>
            <a:endParaRPr lang="en-US" altLang="ko-KR" sz="1440" dirty="0"/>
          </a:p>
          <a:p>
            <a:pPr marL="274354" indent="-274354">
              <a:lnSpc>
                <a:spcPct val="150000"/>
              </a:lnSpc>
              <a:buFontTx/>
              <a:buChar char="-"/>
            </a:pPr>
            <a:r>
              <a:rPr lang="ko-KR" altLang="en-US" sz="1440" dirty="0"/>
              <a:t>제어 그룹과의 협업을 통해 </a:t>
            </a:r>
            <a:r>
              <a:rPr lang="en-US" altLang="ko-KR" sz="1440" dirty="0"/>
              <a:t>4GSR </a:t>
            </a:r>
            <a:r>
              <a:rPr lang="ko-KR" altLang="en-US" sz="1440" dirty="0"/>
              <a:t>운용 단계에서 요구되는 제어 시스템을 테스트 시설에 선 적용할 예정</a:t>
            </a:r>
            <a:endParaRPr lang="en-US" altLang="ko-KR" sz="1440" dirty="0"/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90957A9F-379A-4BED-ACAE-9CA440817C4C}"/>
              </a:ext>
            </a:extLst>
          </p:cNvPr>
          <p:cNvGraphicFramePr>
            <a:graphicFrameLocks noGrp="1"/>
          </p:cNvGraphicFramePr>
          <p:nvPr/>
        </p:nvGraphicFramePr>
        <p:xfrm>
          <a:off x="6008944" y="752435"/>
          <a:ext cx="6029421" cy="67763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36252">
                  <a:extLst>
                    <a:ext uri="{9D8B030D-6E8A-4147-A177-3AD203B41FA5}">
                      <a16:colId xmlns:a16="http://schemas.microsoft.com/office/drawing/2014/main" val="3499849035"/>
                    </a:ext>
                  </a:extLst>
                </a:gridCol>
                <a:gridCol w="1897095">
                  <a:extLst>
                    <a:ext uri="{9D8B030D-6E8A-4147-A177-3AD203B41FA5}">
                      <a16:colId xmlns:a16="http://schemas.microsoft.com/office/drawing/2014/main" val="1554839197"/>
                    </a:ext>
                  </a:extLst>
                </a:gridCol>
                <a:gridCol w="3496074">
                  <a:extLst>
                    <a:ext uri="{9D8B030D-6E8A-4147-A177-3AD203B41FA5}">
                      <a16:colId xmlns:a16="http://schemas.microsoft.com/office/drawing/2014/main" val="3089534943"/>
                    </a:ext>
                  </a:extLst>
                </a:gridCol>
              </a:tblGrid>
              <a:tr h="2633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</a:rPr>
                        <a:t>연번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</a:rPr>
                        <a:t>테스트 항목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bg1"/>
                          </a:solidFill>
                          <a:effectLst/>
                        </a:rPr>
                        <a:t>검증 내용</a:t>
                      </a:r>
                      <a:endParaRPr lang="ko-KR" altLang="en-US" sz="1100" b="1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64130"/>
                  </a:ext>
                </a:extLst>
              </a:tr>
              <a:tr h="263356">
                <a:tc rowSpan="6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Gun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effectLst/>
                        </a:rPr>
                        <a:t>반복률</a:t>
                      </a:r>
                      <a:r>
                        <a:rPr lang="en-US" altLang="ko-KR" sz="1100" kern="0" spc="0" dirty="0">
                          <a:effectLst/>
                        </a:rPr>
                        <a:t>: 10 Hz, </a:t>
                      </a:r>
                      <a:r>
                        <a:rPr lang="ko-KR" altLang="en-US" sz="1100" kern="0" spc="0" dirty="0">
                          <a:effectLst/>
                        </a:rPr>
                        <a:t>펄스 길이</a:t>
                      </a:r>
                      <a:r>
                        <a:rPr lang="en-US" altLang="ko-KR" sz="1100" kern="0" spc="0" dirty="0">
                          <a:effectLst/>
                        </a:rPr>
                        <a:t>: 3 µs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70770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effectLst/>
                        </a:rPr>
                        <a:t>5 MW RF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982488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dark current </a:t>
                      </a:r>
                      <a:r>
                        <a:rPr lang="ko-KR" altLang="en-US" sz="1100" kern="0" spc="0" dirty="0">
                          <a:effectLst/>
                        </a:rPr>
                        <a:t>특성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85909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레이저 입사 테스트 </a:t>
                      </a:r>
                      <a:r>
                        <a:rPr lang="en-US" altLang="ko-KR" sz="1100" kern="0" spc="0" dirty="0">
                          <a:effectLst/>
                        </a:rPr>
                        <a:t>(</a:t>
                      </a:r>
                      <a:r>
                        <a:rPr lang="ko-KR" altLang="en-US" sz="1100" kern="0" spc="0" dirty="0" err="1">
                          <a:effectLst/>
                        </a:rPr>
                        <a:t>멀티번치</a:t>
                      </a:r>
                      <a:r>
                        <a:rPr lang="ko-KR" altLang="en-US" sz="1100" kern="0" spc="0" dirty="0">
                          <a:effectLst/>
                        </a:rPr>
                        <a:t> 기준</a:t>
                      </a:r>
                      <a:r>
                        <a:rPr lang="en-US" altLang="ko-KR" sz="1100" kern="0" spc="0" dirty="0">
                          <a:effectLst/>
                        </a:rPr>
                        <a:t>:IR 3 </a:t>
                      </a:r>
                      <a:r>
                        <a:rPr lang="en-US" altLang="ko-KR" sz="1100" kern="0" spc="0" dirty="0" err="1">
                          <a:effectLst/>
                        </a:rPr>
                        <a:t>mJ</a:t>
                      </a:r>
                      <a:r>
                        <a:rPr lang="en-US" altLang="ko-KR" sz="1100" kern="0" spc="0" dirty="0">
                          <a:effectLst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652230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양자효율</a:t>
                      </a:r>
                      <a:r>
                        <a:rPr lang="en-US" altLang="ko-KR" sz="1100" kern="0" spc="0" dirty="0">
                          <a:effectLst/>
                        </a:rPr>
                        <a:t>(QE) </a:t>
                      </a:r>
                      <a:r>
                        <a:rPr lang="ko-KR" altLang="en-US" sz="1100" kern="0" spc="0" dirty="0">
                          <a:effectLst/>
                        </a:rPr>
                        <a:t>측정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072293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빔 특성 측정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664996"/>
                  </a:ext>
                </a:extLst>
              </a:tr>
              <a:tr h="262289"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2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RF </a:t>
                      </a:r>
                      <a:r>
                        <a:rPr lang="ko-KR" altLang="en-US" sz="1100" kern="0" spc="0">
                          <a:effectLst/>
                        </a:rPr>
                        <a:t>부품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Phase shifter </a:t>
                      </a:r>
                      <a:r>
                        <a:rPr lang="ko-KR" altLang="en-US" sz="1100" kern="0" spc="0" dirty="0">
                          <a:effectLst/>
                        </a:rPr>
                        <a:t>테스트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500101"/>
                  </a:ext>
                </a:extLst>
              </a:tr>
              <a:tr h="26228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Attenuator </a:t>
                      </a:r>
                      <a:r>
                        <a:rPr lang="ko-KR" altLang="en-US" sz="1100" kern="0" spc="0" dirty="0">
                          <a:effectLst/>
                        </a:rPr>
                        <a:t>테스트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697521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Circulator </a:t>
                      </a:r>
                      <a:r>
                        <a:rPr lang="ko-KR" altLang="en-US" sz="1100" kern="0" spc="0" dirty="0">
                          <a:effectLst/>
                        </a:rPr>
                        <a:t>테스트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356651"/>
                  </a:ext>
                </a:extLst>
              </a:tr>
              <a:tr h="26335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3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klystron &amp; modulator </a:t>
                      </a:r>
                      <a:r>
                        <a:rPr lang="ko-KR" altLang="en-US" sz="1100" kern="0" spc="0">
                          <a:effectLst/>
                        </a:rPr>
                        <a:t>점검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effectLst/>
                        </a:rPr>
                        <a:t>반복률</a:t>
                      </a:r>
                      <a:r>
                        <a:rPr lang="en-US" altLang="ko-KR" sz="1100" kern="0" spc="0" dirty="0">
                          <a:effectLst/>
                        </a:rPr>
                        <a:t>: 10 Hz, </a:t>
                      </a:r>
                      <a:r>
                        <a:rPr lang="ko-KR" altLang="en-US" sz="1100" kern="0" spc="0" dirty="0">
                          <a:effectLst/>
                        </a:rPr>
                        <a:t>펄스 길이</a:t>
                      </a:r>
                      <a:r>
                        <a:rPr lang="en-US" altLang="ko-KR" sz="1100" kern="0" spc="0" dirty="0">
                          <a:effectLst/>
                        </a:rPr>
                        <a:t>: 3 µs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11226"/>
                  </a:ext>
                </a:extLst>
              </a:tr>
              <a:tr h="26335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4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LLRF &amp; SSA </a:t>
                      </a:r>
                      <a:r>
                        <a:rPr lang="ko-KR" altLang="en-US" sz="1100" kern="0" spc="0">
                          <a:effectLst/>
                        </a:rPr>
                        <a:t>점검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디버깅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897438"/>
                  </a:ext>
                </a:extLst>
              </a:tr>
              <a:tr h="53650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5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BPRM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빔 위치 측정</a:t>
                      </a:r>
                      <a:r>
                        <a:rPr lang="en-US" altLang="ko-KR" sz="1100" kern="0" spc="0" dirty="0">
                          <a:effectLst/>
                        </a:rPr>
                        <a:t>, </a:t>
                      </a:r>
                      <a:r>
                        <a:rPr lang="en-US" sz="1100" kern="0" spc="0" dirty="0">
                          <a:effectLst/>
                        </a:rPr>
                        <a:t>Gun Solenoid tuning feedback, energy </a:t>
                      </a:r>
                      <a:r>
                        <a:rPr lang="ko-KR" altLang="en-US" sz="1100" kern="0" spc="0" dirty="0">
                          <a:effectLst/>
                        </a:rPr>
                        <a:t>측정 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297268"/>
                  </a:ext>
                </a:extLst>
              </a:tr>
              <a:tr h="26335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6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BPM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Beam </a:t>
                      </a:r>
                      <a:r>
                        <a:rPr lang="ko-KR" altLang="en-US" sz="1100" kern="0" spc="0" dirty="0">
                          <a:effectLst/>
                        </a:rPr>
                        <a:t>위치 측정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943148"/>
                  </a:ext>
                </a:extLst>
              </a:tr>
              <a:tr h="26335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7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ICT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빔 전하 측정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974005"/>
                  </a:ext>
                </a:extLst>
              </a:tr>
              <a:tr h="263356"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8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Timing System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effectLst/>
                        </a:rPr>
                        <a:t>반복률</a:t>
                      </a:r>
                      <a:r>
                        <a:rPr lang="en-US" altLang="ko-KR" sz="1100" kern="0" spc="0" dirty="0">
                          <a:effectLst/>
                        </a:rPr>
                        <a:t>: 10 Hz, </a:t>
                      </a:r>
                      <a:r>
                        <a:rPr lang="ko-KR" altLang="en-US" sz="1100" kern="0" spc="0" dirty="0">
                          <a:effectLst/>
                        </a:rPr>
                        <a:t>펄스 길이</a:t>
                      </a:r>
                      <a:r>
                        <a:rPr lang="en-US" altLang="ko-KR" sz="1100" kern="0" spc="0" dirty="0">
                          <a:effectLst/>
                        </a:rPr>
                        <a:t>: 3 µs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462815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Jitter </a:t>
                      </a:r>
                      <a:r>
                        <a:rPr lang="ko-KR" altLang="en-US" sz="1100" kern="0" spc="0" dirty="0">
                          <a:effectLst/>
                        </a:rPr>
                        <a:t>특성 검증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118191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광 케이블 거리에 따른 성능 검증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796158"/>
                  </a:ext>
                </a:extLst>
              </a:tr>
              <a:tr h="2633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effectLst/>
                        </a:rPr>
                        <a:t>MRF </a:t>
                      </a:r>
                      <a:r>
                        <a:rPr lang="ko-KR" altLang="en-US" sz="1100" kern="0" spc="0" dirty="0">
                          <a:effectLst/>
                        </a:rPr>
                        <a:t>제품 성능 검증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205772"/>
                  </a:ext>
                </a:extLst>
              </a:tr>
              <a:tr h="26335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9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effectLst/>
                        </a:rPr>
                        <a:t>네트워크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데이터 양에 따른 네트워크 부하 검증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026940"/>
                  </a:ext>
                </a:extLst>
              </a:tr>
              <a:tr h="26335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10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EPICS IOC, OPI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effectLst/>
                        </a:rPr>
                        <a:t>표준안 실적용을 통한 효율성 검증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006581"/>
                  </a:ext>
                </a:extLst>
              </a:tr>
              <a:tr h="26335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effectLst/>
                        </a:rPr>
                        <a:t>11</a:t>
                      </a: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effectLst/>
                        </a:rPr>
                        <a:t>Archive Appliance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effectLst/>
                        </a:rPr>
                        <a:t>PV </a:t>
                      </a:r>
                      <a:r>
                        <a:rPr lang="ko-KR" altLang="en-US" sz="1100" kern="0" spc="0" dirty="0">
                          <a:effectLst/>
                        </a:rPr>
                        <a:t>저장 성능 검증 및 운용 정책 수립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49915" marR="49915" marT="13800" marB="13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213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09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직사각형 6"/>
          <p:cNvSpPr/>
          <p:nvPr/>
        </p:nvSpPr>
        <p:spPr>
          <a:xfrm>
            <a:off x="501813" y="696683"/>
            <a:ext cx="4825438" cy="4274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66" tIns="36583" rIns="73166" bIns="365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/>
            <a:r>
              <a:rPr lang="ko-KR" altLang="en-US" sz="1680" b="1" dirty="0">
                <a:solidFill>
                  <a:schemeClr val="tx2"/>
                </a:solidFill>
              </a:rPr>
              <a:t>테스트 시설 구축 장소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6DE3DF-CC3A-42CC-9D88-209C58ADD698}"/>
              </a:ext>
            </a:extLst>
          </p:cNvPr>
          <p:cNvSpPr txBox="1"/>
          <p:nvPr/>
        </p:nvSpPr>
        <p:spPr>
          <a:xfrm>
            <a:off x="145879" y="1448689"/>
            <a:ext cx="5407075" cy="960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ko-KR" altLang="en-US" sz="1600" b="1" dirty="0"/>
              <a:t>구축장소</a:t>
            </a:r>
          </a:p>
          <a:p>
            <a:pPr marL="274354" indent="-274354">
              <a:lnSpc>
                <a:spcPct val="150000"/>
              </a:lnSpc>
              <a:buFontTx/>
              <a:buChar char="-"/>
            </a:pPr>
            <a:r>
              <a:rPr lang="ko-KR" altLang="en-US" sz="1440" dirty="0" err="1"/>
              <a:t>포항가속기연구소</a:t>
            </a:r>
            <a:r>
              <a:rPr lang="ko-KR" altLang="en-US" sz="1440" dirty="0"/>
              <a:t> 내 </a:t>
            </a:r>
            <a:r>
              <a:rPr lang="en-US" altLang="ko-KR" sz="1440" dirty="0"/>
              <a:t>ATF </a:t>
            </a:r>
            <a:r>
              <a:rPr lang="ko-KR" altLang="en-US" sz="1440" dirty="0"/>
              <a:t>공간을 구축 장소로 정함</a:t>
            </a:r>
            <a:r>
              <a:rPr lang="en-US" altLang="ko-KR" sz="1440" dirty="0"/>
              <a:t>. </a:t>
            </a:r>
            <a:r>
              <a:rPr lang="ko-KR" altLang="en-US" sz="1440" dirty="0"/>
              <a:t>정비를 통해 테스트 시설의 구축 공간을 확보할 예정</a:t>
            </a:r>
            <a:endParaRPr lang="en-US" altLang="ko-KR" sz="144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A1511D-FDEE-4D11-B204-AED9CB0D5B76}"/>
              </a:ext>
            </a:extLst>
          </p:cNvPr>
          <p:cNvSpPr txBox="1"/>
          <p:nvPr/>
        </p:nvSpPr>
        <p:spPr>
          <a:xfrm>
            <a:off x="145879" y="2516828"/>
            <a:ext cx="15452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en-US" altLang="ko-KR" sz="1600" b="1" dirty="0"/>
              <a:t>1 </a:t>
            </a:r>
            <a:r>
              <a:rPr lang="ko-KR" altLang="en-US" sz="1600" b="1" dirty="0"/>
              <a:t>층 계략도</a:t>
            </a:r>
          </a:p>
        </p:txBody>
      </p:sp>
      <p:pic>
        <p:nvPicPr>
          <p:cNvPr id="4099" name="_x426797192" descr="EMB00005e9c25b8">
            <a:extLst>
              <a:ext uri="{FF2B5EF4-FFF2-40B4-BE49-F238E27FC236}">
                <a16:creationId xmlns:a16="http://schemas.microsoft.com/office/drawing/2014/main" id="{B8884485-AABC-442E-8929-75EA41A1F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520" y="1800226"/>
            <a:ext cx="6019566" cy="451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BBD83BB8-F45E-4D8F-BE3B-92D0EB5EFE79}"/>
              </a:ext>
            </a:extLst>
          </p:cNvPr>
          <p:cNvGrpSpPr/>
          <p:nvPr/>
        </p:nvGrpSpPr>
        <p:grpSpPr>
          <a:xfrm>
            <a:off x="679172" y="2872291"/>
            <a:ext cx="3600329" cy="3500968"/>
            <a:chOff x="2019300" y="2581009"/>
            <a:chExt cx="3600329" cy="3500968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6EE4BD33-9179-4453-82E5-D9E3F899FE82}"/>
                </a:ext>
              </a:extLst>
            </p:cNvPr>
            <p:cNvSpPr/>
            <p:nvPr/>
          </p:nvSpPr>
          <p:spPr>
            <a:xfrm>
              <a:off x="2019300" y="2581009"/>
              <a:ext cx="3600329" cy="35009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C32AC2E5-80A0-4812-B83C-D4F6DAFF02C5}"/>
                </a:ext>
              </a:extLst>
            </p:cNvPr>
            <p:cNvSpPr/>
            <p:nvPr/>
          </p:nvSpPr>
          <p:spPr>
            <a:xfrm>
              <a:off x="2019300" y="2581009"/>
              <a:ext cx="3600329" cy="118136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</a:rPr>
                <a:t>Laser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A5783DA-1593-4CC8-B1CD-FAC42A16CE1F}"/>
                </a:ext>
              </a:extLst>
            </p:cNvPr>
            <p:cNvSpPr/>
            <p:nvPr/>
          </p:nvSpPr>
          <p:spPr>
            <a:xfrm>
              <a:off x="2162175" y="3934176"/>
              <a:ext cx="560162" cy="4572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LCW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B3D86458-B241-43F7-B4B2-9A09F4BF6B78}"/>
                </a:ext>
              </a:extLst>
            </p:cNvPr>
            <p:cNvSpPr/>
            <p:nvPr/>
          </p:nvSpPr>
          <p:spPr>
            <a:xfrm>
              <a:off x="4232321" y="4826235"/>
              <a:ext cx="409636" cy="39052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08A13A6-F704-4FD0-8341-261924A857F6}"/>
                </a:ext>
              </a:extLst>
            </p:cNvPr>
            <p:cNvSpPr/>
            <p:nvPr/>
          </p:nvSpPr>
          <p:spPr>
            <a:xfrm>
              <a:off x="3035697" y="4522692"/>
              <a:ext cx="1038225" cy="99761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Modulator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EC0960A-58DB-4676-A894-1A8461615E86}"/>
                </a:ext>
              </a:extLst>
            </p:cNvPr>
            <p:cNvSpPr/>
            <p:nvPr/>
          </p:nvSpPr>
          <p:spPr>
            <a:xfrm>
              <a:off x="2232700" y="5078693"/>
              <a:ext cx="802997" cy="43867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>
                  <a:solidFill>
                    <a:schemeClr val="tx1"/>
                  </a:solidFill>
                </a:rPr>
                <a:t>control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6BC805-EA00-49C8-943A-E3ABA24991E4}"/>
                </a:ext>
              </a:extLst>
            </p:cNvPr>
            <p:cNvSpPr txBox="1"/>
            <p:nvPr/>
          </p:nvSpPr>
          <p:spPr>
            <a:xfrm>
              <a:off x="4064569" y="4549236"/>
              <a:ext cx="7451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/>
                <a:t>Klystron</a:t>
              </a:r>
              <a:endParaRPr lang="ko-KR" altLang="en-US" sz="120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FA705A9-8258-4430-9517-194D273EAB99}"/>
              </a:ext>
            </a:extLst>
          </p:cNvPr>
          <p:cNvSpPr txBox="1"/>
          <p:nvPr/>
        </p:nvSpPr>
        <p:spPr>
          <a:xfrm>
            <a:off x="6096000" y="1279412"/>
            <a:ext cx="818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en-US" altLang="ko-KR" sz="1600" b="1" dirty="0"/>
              <a:t>ATF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76810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직사각형 6"/>
          <p:cNvSpPr/>
          <p:nvPr/>
        </p:nvSpPr>
        <p:spPr>
          <a:xfrm>
            <a:off x="501813" y="696683"/>
            <a:ext cx="4825438" cy="4274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66" tIns="36583" rIns="73166" bIns="365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/>
            <a:r>
              <a:rPr lang="ko-KR" altLang="en-US" sz="1680" b="1" dirty="0">
                <a:solidFill>
                  <a:schemeClr val="tx2"/>
                </a:solidFill>
              </a:rPr>
              <a:t>테스트 시설 구축 장소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6DE3DF-CC3A-42CC-9D88-209C58ADD698}"/>
              </a:ext>
            </a:extLst>
          </p:cNvPr>
          <p:cNvSpPr txBox="1"/>
          <p:nvPr/>
        </p:nvSpPr>
        <p:spPr>
          <a:xfrm>
            <a:off x="145879" y="1448689"/>
            <a:ext cx="5407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en-US" altLang="ko-KR" sz="1600" b="1" dirty="0"/>
              <a:t>ATF 1</a:t>
            </a:r>
            <a:r>
              <a:rPr lang="ko-KR" altLang="en-US" sz="1600" b="1" dirty="0"/>
              <a:t>층</a:t>
            </a:r>
            <a:endParaRPr lang="en-US" altLang="ko-KR" sz="1440" dirty="0"/>
          </a:p>
        </p:txBody>
      </p:sp>
      <p:pic>
        <p:nvPicPr>
          <p:cNvPr id="5121" name="_x490610352" descr="EMB00005e9c25ba">
            <a:extLst>
              <a:ext uri="{FF2B5EF4-FFF2-40B4-BE49-F238E27FC236}">
                <a16:creationId xmlns:a16="http://schemas.microsoft.com/office/drawing/2014/main" id="{9D17EA90-B630-414D-8E14-755191674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2189442"/>
            <a:ext cx="5400675" cy="404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_x425234808" descr="EMB00005e9c25bb">
            <a:extLst>
              <a:ext uri="{FF2B5EF4-FFF2-40B4-BE49-F238E27FC236}">
                <a16:creationId xmlns:a16="http://schemas.microsoft.com/office/drawing/2014/main" id="{45436E5B-8535-4BDD-89D4-14A56C44E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798" y="2189441"/>
            <a:ext cx="5400675" cy="404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FD4555-7111-448C-B8CB-831A456B69FA}"/>
              </a:ext>
            </a:extLst>
          </p:cNvPr>
          <p:cNvSpPr txBox="1"/>
          <p:nvPr/>
        </p:nvSpPr>
        <p:spPr>
          <a:xfrm>
            <a:off x="2054534" y="1758724"/>
            <a:ext cx="1958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Klystron &amp; modulator</a:t>
            </a:r>
            <a:endParaRPr lang="ko-KR" alt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C32C34-1BD2-4C4A-BC49-2B62DD00ADA6}"/>
              </a:ext>
            </a:extLst>
          </p:cNvPr>
          <p:cNvSpPr txBox="1"/>
          <p:nvPr/>
        </p:nvSpPr>
        <p:spPr>
          <a:xfrm>
            <a:off x="8693824" y="1758724"/>
            <a:ext cx="11006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Laser room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04889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직사각형 6"/>
          <p:cNvSpPr/>
          <p:nvPr/>
        </p:nvSpPr>
        <p:spPr>
          <a:xfrm>
            <a:off x="501813" y="696683"/>
            <a:ext cx="4825438" cy="4274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66" tIns="36583" rIns="73166" bIns="3658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base"/>
            <a:r>
              <a:rPr lang="ko-KR" altLang="en-US" sz="1680" b="1" dirty="0">
                <a:solidFill>
                  <a:schemeClr val="tx2"/>
                </a:solidFill>
              </a:rPr>
              <a:t>테스트 시설 구축 장소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6DE3DF-CC3A-42CC-9D88-209C58ADD698}"/>
              </a:ext>
            </a:extLst>
          </p:cNvPr>
          <p:cNvSpPr txBox="1"/>
          <p:nvPr/>
        </p:nvSpPr>
        <p:spPr>
          <a:xfrm>
            <a:off x="145879" y="1448689"/>
            <a:ext cx="54070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54" indent="-274354">
              <a:buFont typeface="Wingdings" panose="05000000000000000000" pitchFamily="2" charset="2"/>
              <a:buChar char="v"/>
            </a:pPr>
            <a:r>
              <a:rPr lang="en-US" altLang="ko-KR" sz="1600" b="1" dirty="0"/>
              <a:t>ATF 1</a:t>
            </a:r>
            <a:r>
              <a:rPr lang="ko-KR" altLang="en-US" sz="1600" b="1" dirty="0"/>
              <a:t>층</a:t>
            </a:r>
            <a:endParaRPr lang="en-US" altLang="ko-KR" sz="144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C32C34-1BD2-4C4A-BC49-2B62DD00ADA6}"/>
              </a:ext>
            </a:extLst>
          </p:cNvPr>
          <p:cNvSpPr txBox="1"/>
          <p:nvPr/>
        </p:nvSpPr>
        <p:spPr>
          <a:xfrm>
            <a:off x="1717136" y="170873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도파관</a:t>
            </a:r>
          </a:p>
        </p:txBody>
      </p:sp>
      <p:pic>
        <p:nvPicPr>
          <p:cNvPr id="6147" name="_x425234592" descr="EMB00005e9c25bd">
            <a:extLst>
              <a:ext uri="{FF2B5EF4-FFF2-40B4-BE49-F238E27FC236}">
                <a16:creationId xmlns:a16="http://schemas.microsoft.com/office/drawing/2014/main" id="{CA094636-CE0D-4050-BD02-D02C6F5C40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50"/>
          <a:stretch/>
        </p:blipFill>
        <p:spPr bwMode="auto">
          <a:xfrm>
            <a:off x="214195" y="2111765"/>
            <a:ext cx="3729156" cy="404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D16F293C-A228-46ED-B946-3E590B55971D}"/>
              </a:ext>
            </a:extLst>
          </p:cNvPr>
          <p:cNvGrpSpPr/>
          <p:nvPr/>
        </p:nvGrpSpPr>
        <p:grpSpPr>
          <a:xfrm>
            <a:off x="4218781" y="1787243"/>
            <a:ext cx="7947302" cy="4526771"/>
            <a:chOff x="4218781" y="1787243"/>
            <a:chExt cx="7947302" cy="4526771"/>
          </a:xfrm>
        </p:grpSpPr>
        <p:pic>
          <p:nvPicPr>
            <p:cNvPr id="6145" name="_x488846480" descr="EMB00005e9c25bc">
              <a:extLst>
                <a:ext uri="{FF2B5EF4-FFF2-40B4-BE49-F238E27FC236}">
                  <a16:creationId xmlns:a16="http://schemas.microsoft.com/office/drawing/2014/main" id="{80C0F974-F9B2-42C0-A110-B54F7B306C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19" r="3663"/>
            <a:stretch/>
          </p:blipFill>
          <p:spPr bwMode="auto">
            <a:xfrm rot="5400000">
              <a:off x="3980251" y="2025773"/>
              <a:ext cx="4526771" cy="4049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_x426797192" descr="EMB00005e9c25b8">
              <a:extLst>
                <a:ext uri="{FF2B5EF4-FFF2-40B4-BE49-F238E27FC236}">
                  <a16:creationId xmlns:a16="http://schemas.microsoft.com/office/drawing/2014/main" id="{A68E9E77-BBF3-4EEF-B38B-F4882949C5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27"/>
            <a:stretch/>
          </p:blipFill>
          <p:spPr bwMode="auto">
            <a:xfrm>
              <a:off x="8543922" y="1787243"/>
              <a:ext cx="3622161" cy="4513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D0FE29E-8332-4B6D-815A-FC907DDDD0B1}"/>
              </a:ext>
            </a:extLst>
          </p:cNvPr>
          <p:cNvSpPr txBox="1"/>
          <p:nvPr/>
        </p:nvSpPr>
        <p:spPr>
          <a:xfrm>
            <a:off x="7498973" y="1308701"/>
            <a:ext cx="138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/>
              <a:t>레이저 전송 관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45378C6F-E2DC-4953-AEE3-68A3030BF39E}"/>
              </a:ext>
            </a:extLst>
          </p:cNvPr>
          <p:cNvSpPr/>
          <p:nvPr/>
        </p:nvSpPr>
        <p:spPr>
          <a:xfrm>
            <a:off x="10544175" y="4457700"/>
            <a:ext cx="1066800" cy="1066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B873D110-2BE4-4D77-8B0A-1B0A2097CFB0}"/>
              </a:ext>
            </a:extLst>
          </p:cNvPr>
          <p:cNvSpPr/>
          <p:nvPr/>
        </p:nvSpPr>
        <p:spPr>
          <a:xfrm>
            <a:off x="9406336" y="3933825"/>
            <a:ext cx="666750" cy="6667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392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496956" y="1937630"/>
            <a:ext cx="1114507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XFEL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과의 시너지효과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건설 전이나 지금이나 건 및 건에서 생성된 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전자빔의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 성능이 중요함으로 관련 연구 수행 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교육용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연습용</a:t>
            </a:r>
            <a:r>
              <a:rPr lang="en-US" altLang="ko-KR" sz="1400" dirty="0" smtClean="0">
                <a:solidFill>
                  <a:srgbClr val="FF0000"/>
                </a:solidFill>
                <a:latin typeface="+mn-ea"/>
              </a:rPr>
              <a:t>)</a:t>
            </a:r>
          </a:p>
          <a:p>
            <a:pPr indent="304800" algn="just"/>
            <a:endParaRPr lang="ko-KR" altLang="en-US" sz="1400" dirty="0">
              <a:solidFill>
                <a:srgbClr val="212121"/>
              </a:solidFill>
              <a:latin typeface="+mn-ea"/>
            </a:endParaRPr>
          </a:p>
          <a:p>
            <a:pPr marL="196850" indent="-171450" algn="just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Gun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개발 및 레이저 빔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shaping </a:t>
            </a:r>
            <a:r>
              <a:rPr lang="en-US" altLang="ko-KR" sz="1400" dirty="0" err="1">
                <a:solidFill>
                  <a:srgbClr val="212121"/>
                </a:solidFill>
                <a:latin typeface="+mn-ea"/>
              </a:rPr>
              <a:t>r&amp;d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수행</a:t>
            </a:r>
          </a:p>
          <a:p>
            <a:pPr marL="196850" indent="-171450" algn="just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XFEL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관련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진단장치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(6D, dispersion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측정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BPM) </a:t>
            </a:r>
            <a:r>
              <a:rPr lang="en-US" altLang="ko-KR" sz="1400" dirty="0" err="1">
                <a:solidFill>
                  <a:srgbClr val="212121"/>
                </a:solidFill>
                <a:latin typeface="+mn-ea"/>
              </a:rPr>
              <a:t>r&amp;d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수행</a:t>
            </a:r>
          </a:p>
          <a:p>
            <a:pPr marL="196850" indent="-171450" algn="just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MeV- UED</a:t>
            </a:r>
            <a:endParaRPr lang="ko-KR" altLang="en-US" sz="1400" dirty="0">
              <a:solidFill>
                <a:srgbClr val="212121"/>
              </a:solidFill>
              <a:latin typeface="+mn-ea"/>
            </a:endParaRPr>
          </a:p>
          <a:p>
            <a:pPr marL="482600" algn="just"/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: SLAC,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상하이에서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XFEL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과 연계하여 우수 성과 도출 모델을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PAL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에서 적용하기 위한 시작단계</a:t>
            </a:r>
          </a:p>
          <a:p>
            <a:pPr marL="482600" algn="just"/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: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예산적인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 부분을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IBS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에서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도움받아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모듈레이터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,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실험챔버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레이저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, RF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컴포넌트 최신화</a:t>
            </a:r>
          </a:p>
          <a:p>
            <a:pPr marL="482600" algn="just"/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: XFEL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에 필요한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pump-probe timing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지터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개선등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 연구를 소규모에서 수행 가능</a:t>
            </a:r>
          </a:p>
          <a:p>
            <a:pPr marL="482600" algn="just"/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 </a:t>
            </a:r>
          </a:p>
          <a:p>
            <a:pPr algn="just"/>
            <a:endParaRPr lang="en-US" altLang="ko-KR" sz="1400" dirty="0" smtClean="0">
              <a:solidFill>
                <a:srgbClr val="212121"/>
              </a:solidFill>
              <a:latin typeface="+mn-ea"/>
            </a:endParaRPr>
          </a:p>
          <a:p>
            <a:pPr algn="just"/>
            <a:r>
              <a:rPr lang="ko-KR" altLang="en-US" sz="1400" dirty="0" err="1" smtClean="0">
                <a:solidFill>
                  <a:srgbClr val="FF0000"/>
                </a:solidFill>
                <a:latin typeface="+mn-ea"/>
              </a:rPr>
              <a:t>터널안을</a:t>
            </a:r>
            <a:r>
              <a:rPr lang="ko-KR" altLang="en-US" sz="1400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다음에 수정할 기회가 있으면 다음과 같이 고려해 보면 어떨까 합니다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. </a:t>
            </a:r>
            <a:endParaRPr lang="en-US" altLang="ko-KR" sz="1400" dirty="0" smtClean="0">
              <a:solidFill>
                <a:srgbClr val="FF0000"/>
              </a:solidFill>
              <a:latin typeface="+mn-ea"/>
            </a:endParaRPr>
          </a:p>
          <a:p>
            <a:pPr algn="just"/>
            <a:r>
              <a:rPr lang="ko-KR" altLang="en-US" sz="1400" dirty="0" smtClean="0">
                <a:solidFill>
                  <a:srgbClr val="FF0000"/>
                </a:solidFill>
                <a:latin typeface="+mn-ea"/>
              </a:rPr>
              <a:t>앞쪽은 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4MeV 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전자빔을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 활용한 </a:t>
            </a:r>
            <a:r>
              <a:rPr lang="ko-KR" altLang="en-US" sz="1400" dirty="0" err="1">
                <a:solidFill>
                  <a:srgbClr val="FF0000"/>
                </a:solidFill>
                <a:latin typeface="+mn-ea"/>
              </a:rPr>
              <a:t>빔물리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진단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, UED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연구수행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뒤쪽은 </a:t>
            </a: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prototype </a:t>
            </a:r>
            <a:r>
              <a:rPr lang="ko-KR" altLang="en-US" sz="1400" dirty="0">
                <a:solidFill>
                  <a:srgbClr val="FF0000"/>
                </a:solidFill>
                <a:latin typeface="+mn-ea"/>
              </a:rPr>
              <a:t>건 </a:t>
            </a:r>
            <a:r>
              <a:rPr lang="ko-KR" altLang="en-US" sz="1400" dirty="0" smtClean="0">
                <a:solidFill>
                  <a:srgbClr val="FF0000"/>
                </a:solidFill>
                <a:latin typeface="+mn-ea"/>
              </a:rPr>
              <a:t>테스트</a:t>
            </a:r>
            <a:endParaRPr lang="en-US" altLang="ko-KR" sz="1400" dirty="0" smtClean="0">
              <a:solidFill>
                <a:srgbClr val="FF0000"/>
              </a:solidFill>
              <a:latin typeface="+mn-ea"/>
            </a:endParaRPr>
          </a:p>
          <a:p>
            <a:pPr algn="just"/>
            <a:endParaRPr lang="ko-KR" altLang="en-US" sz="1400" dirty="0">
              <a:solidFill>
                <a:srgbClr val="212121"/>
              </a:solidFill>
              <a:latin typeface="+mn-ea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solidFill>
                  <a:srgbClr val="212121"/>
                </a:solidFill>
                <a:latin typeface="+mn-ea"/>
              </a:rPr>
              <a:t>Gun1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– UED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챔버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-deflector (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제작중인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)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순서로 재배치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, UED 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챔버가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 다목적으로 크게 만들어져 있어서 여러가지 테스트가 가능하지 않을까 합니다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.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전자빔에너지는 최대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4MeV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정도 예상되지만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, charge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를 낮추면 유의미한 결과를 낼 수 있지 않을까 합니다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.</a:t>
            </a:r>
            <a:endParaRPr lang="ko-KR" altLang="en-US" sz="1400" dirty="0">
              <a:solidFill>
                <a:srgbClr val="212121"/>
              </a:solidFill>
              <a:latin typeface="+mn-ea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400" dirty="0" smtClean="0">
                <a:solidFill>
                  <a:srgbClr val="212121"/>
                </a:solidFill>
                <a:latin typeface="+mn-ea"/>
              </a:rPr>
              <a:t>Gun2 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(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새로 제작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, cavity design, cathode</a:t>
            </a:r>
            <a:r>
              <a:rPr lang="ko-KR" altLang="en-US" sz="1400" dirty="0" err="1">
                <a:solidFill>
                  <a:srgbClr val="212121"/>
                </a:solidFill>
                <a:latin typeface="+mn-ea"/>
              </a:rPr>
              <a:t>변경등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) 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연구</a:t>
            </a:r>
            <a:r>
              <a:rPr lang="en-US" altLang="ko-KR" sz="1400" dirty="0">
                <a:solidFill>
                  <a:srgbClr val="212121"/>
                </a:solidFill>
                <a:latin typeface="+mn-ea"/>
              </a:rPr>
              <a:t>, 1</a:t>
            </a:r>
            <a:r>
              <a:rPr lang="ko-KR" altLang="en-US" sz="1400" dirty="0">
                <a:solidFill>
                  <a:srgbClr val="212121"/>
                </a:solidFill>
                <a:latin typeface="+mn-ea"/>
              </a:rPr>
              <a:t>차적인 성능 확인 후  앞쪽으로 옮겨서 빔 실험</a:t>
            </a:r>
            <a:endParaRPr lang="ko-KR" altLang="en-US" sz="1400" b="0" i="0" dirty="0">
              <a:solidFill>
                <a:srgbClr val="212121"/>
              </a:solidFill>
              <a:effectLst/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9721" y="768627"/>
            <a:ext cx="72042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/>
              <a:t>소장님 업무 보고 초안 마련 시 민창기 </a:t>
            </a:r>
            <a:r>
              <a:rPr lang="ko-KR" altLang="en-US" sz="2000" dirty="0" err="1" smtClean="0"/>
              <a:t>박사님과의</a:t>
            </a:r>
            <a:r>
              <a:rPr lang="ko-KR" altLang="en-US" sz="2000" dirty="0" smtClean="0"/>
              <a:t> 논의 내용</a:t>
            </a:r>
            <a:r>
              <a:rPr lang="en-US" altLang="ko-KR" sz="2000" dirty="0" smtClean="0"/>
              <a:t>:</a:t>
            </a:r>
            <a:endParaRPr lang="ko-KR" alt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703444" y="6144210"/>
            <a:ext cx="5772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IBS </a:t>
            </a:r>
            <a:r>
              <a:rPr lang="ko-KR" altLang="en-US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이효철</a:t>
            </a:r>
            <a:r>
              <a:rPr lang="ko-KR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교수님 그룹이 나가심에 따라 수정 필요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91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509</Words>
  <Application>Microsoft Office PowerPoint</Application>
  <PresentationFormat>와이드스크린</PresentationFormat>
  <Paragraphs>118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2" baseType="lpstr">
      <vt:lpstr>굴림</vt:lpstr>
      <vt:lpstr>맑은 고딕</vt:lpstr>
      <vt:lpstr>바탕</vt:lpstr>
      <vt:lpstr>함초롬바탕</vt:lpstr>
      <vt:lpstr>Arial</vt:lpstr>
      <vt:lpstr>Ebrima</vt:lpstr>
      <vt:lpstr>Verdana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8</cp:revision>
  <dcterms:created xsi:type="dcterms:W3CDTF">2026-10-28T00:41:58Z</dcterms:created>
  <dcterms:modified xsi:type="dcterms:W3CDTF">2026-10-28T01:30:10Z</dcterms:modified>
</cp:coreProperties>
</file>