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07D1FD-DF60-4299-A79B-70D619888E2E}" v="3" dt="2026-01-20T12:08:51.9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0" autoAdjust="0"/>
    <p:restoredTop sz="94660"/>
  </p:normalViewPr>
  <p:slideViewPr>
    <p:cSldViewPr snapToGrid="0">
      <p:cViewPr varScale="1">
        <p:scale>
          <a:sx n="181" d="100"/>
          <a:sy n="181" d="100"/>
        </p:scale>
        <p:origin x="523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1304EA-FA07-2072-DD63-0BEFE4385E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31A65A-1B70-25C7-4998-75F301B4C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B9D7A75-222C-8FFF-3DC2-7B3FB23FF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382607-EACE-D604-1395-93B1A5720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46ABFC5-F79D-15CF-61AB-A846A5811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088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8253AA-9F90-987A-450B-4B08D377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1F44291-DC7F-EB68-A97E-C754E067C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770AECE-8696-8AC6-EC87-12ADE6FCC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5A0E38D-DD40-889B-9AD9-0E40CCE5D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F9EEA5-837E-0F57-802C-368C3819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320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EE93835-4135-7D6C-C728-39EEE1F5A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24CDA46-BA62-3E31-4CF0-CDB52D4E64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60896C-8F3A-ED73-DD91-0631F307E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BDB834C-A83F-3755-E25C-5FDB6B4C7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029399-5842-ED11-34AD-11F5DEBF5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766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4AAE64-19B8-4B49-F1E8-07A4E5D59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8EAF96-578E-0823-E976-E8916548C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96A43D2-BA96-9618-39A7-896477DF5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638234D-3666-F566-A822-FEAD66FB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0992F7-9014-91BB-01EF-A50757819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05DC05-2F05-181E-7B13-350E8B05D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6677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6EDAB8-46FF-557E-43F8-6C01BFDED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1AA4D8E-F974-F297-8605-E4C75C3B44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2CEB50E-B2E1-F57F-89BE-7FB99D4E9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C51DDFD-7FDE-41C4-BBA3-963FF42BB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38C07BF-5EBB-F8F6-22B4-E42D54A36C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C11B677-AC85-3A1F-B686-CB9BA5C4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D0AB694-9D12-4570-F4E8-E972AC71F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CB1B750-2BAB-067F-67D5-7F979F6FF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74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9741DD-AB1B-32F6-A7D3-FB6913A78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16B54BB-4DBE-86BD-0CE2-2601C92D1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EB611A4-4448-21CA-3F55-A392DB640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0E23A19-1CC7-FB7D-4081-1EEDBAF66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469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3DAB5C4-034A-B76D-057E-2BC25C053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5AE6B2A-6448-0700-2BEB-FCF9827C9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64F7AC-42B5-E126-0DAE-98FAD0A3A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2184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67659AB-F0D4-2B2A-DEC8-260DBE8A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F3790D8-4375-DA80-6A88-CAA43CBCB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FCB87C3-17B4-C667-EF5D-D0090D9D6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B1F77A-D044-E9AC-B25F-7A8C22CEF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03A9063-D813-C91E-773C-673571EF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B4C21CD-5AB2-406F-E7B3-75FEE2628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5753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334A04-322A-256A-C883-69A046211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C73E5AC-67F1-F453-1C2C-9E0982FB6F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E131AB5-5083-5F23-6F5F-CB1E310B9C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6050CE7-E37D-DD46-5D61-96F487634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D6C7BB4-3D07-9CAC-B557-57BA37DE2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D6B1723-1158-AAB5-FD96-61AB76217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12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E803D7-E249-CC79-EA48-FDFF569C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24EF8ED-D975-AE54-263E-452FB1165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2ABB7F6-0356-A6AD-AA4A-B118EC40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E08F47-4668-D7A1-4320-34169AF9D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A3002EB-9A90-642D-E27B-E89250C8B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1994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5DC7C51-CD29-E610-F10D-E8C191C0A1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56031A0-FAF2-5D78-00F1-159BBB231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1477C30-8ACF-6141-9414-3778F0E6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C89F9FC-B0E0-AEFF-E5CE-40B74C9C0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9D8BC35-F811-C5DA-C15B-E19D8597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36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B42840E-5789-47EE-1BAE-BC735AA30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6376B9-C089-5C3D-1E15-217EF5D2E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E925B9-2EA3-0C26-4C34-2A9CE9685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41F9D1-2130-475C-B261-D5C254CD29B2}" type="datetimeFigureOut">
              <a:rPr lang="ko-KR" altLang="en-US" smtClean="0"/>
              <a:t>2026-01-21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EE398C-ED44-0B70-208A-78766D49D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8BF149-E7FF-630E-23CA-2C030CF7A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2D089-08BC-4E9D-B4D8-871BB6FDE79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1053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3">
            <a:extLst>
              <a:ext uri="{FF2B5EF4-FFF2-40B4-BE49-F238E27FC236}">
                <a16:creationId xmlns:a16="http://schemas.microsoft.com/office/drawing/2014/main" id="{FC462599-6F2B-C54A-CBBB-638C8CFE8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05" y="1293887"/>
            <a:ext cx="2183611" cy="3847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i="1" strike="sngStrike" dirty="0">
                <a:latin typeface="Arial" panose="020B0604020202020204" pitchFamily="34" charset="0"/>
              </a:rPr>
              <a:t>셔터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i="1" strike="sngStrike" dirty="0">
                <a:latin typeface="Arial" panose="020B0604020202020204" pitchFamily="34" charset="0"/>
              </a:rPr>
              <a:t>빔 모니터</a:t>
            </a:r>
            <a:endParaRPr lang="en-US" altLang="ko-KR" sz="1600" i="1" strike="sngStrike" dirty="0">
              <a:latin typeface="Arial" panose="020B0604020202020204" pitchFamily="34" charset="0"/>
            </a:endParaRPr>
          </a:p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ko-KR" sz="1600" i="1" strike="sngStrike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i="1" strike="sngStrike" dirty="0" err="1">
                <a:latin typeface="Arial" panose="020B0604020202020204" pitchFamily="34" charset="0"/>
              </a:rPr>
              <a:t>Quadrupole</a:t>
            </a:r>
            <a:r>
              <a:rPr lang="ko-KR" altLang="ko-KR" sz="1600" i="1" strike="sngStrike" dirty="0">
                <a:latin typeface="Arial" panose="020B0604020202020204" pitchFamily="34" charset="0"/>
              </a:rPr>
              <a:t> 2개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i="1" strike="sngStrike" dirty="0" err="1">
                <a:latin typeface="Arial" panose="020B0604020202020204" pitchFamily="34" charset="0"/>
              </a:rPr>
              <a:t>Corrector</a:t>
            </a:r>
            <a:r>
              <a:rPr lang="ko-KR" altLang="ko-KR" sz="1600" i="1" strike="sngStrike" dirty="0">
                <a:latin typeface="Arial" panose="020B0604020202020204" pitchFamily="34" charset="0"/>
              </a:rPr>
              <a:t> 1개</a:t>
            </a:r>
            <a:endParaRPr lang="en-US" altLang="ko-KR" sz="1600" i="1" strike="sngStrike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 err="1">
                <a:latin typeface="Arial" panose="020B0604020202020204" pitchFamily="34" charset="0"/>
              </a:rPr>
              <a:t>Bunch</a:t>
            </a:r>
            <a:r>
              <a:rPr lang="ko-KR" altLang="ko-KR" sz="1600" dirty="0">
                <a:latin typeface="Arial" panose="020B0604020202020204" pitchFamily="34" charset="0"/>
              </a:rPr>
              <a:t> </a:t>
            </a:r>
            <a:r>
              <a:rPr lang="ko-KR" altLang="ko-KR" sz="1600" dirty="0" err="1">
                <a:latin typeface="Arial" panose="020B0604020202020204" pitchFamily="34" charset="0"/>
              </a:rPr>
              <a:t>compressor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빔 모니터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 err="1">
                <a:latin typeface="Arial" panose="020B0604020202020204" pitchFamily="34" charset="0"/>
              </a:rPr>
              <a:t>Bpm</a:t>
            </a: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ICT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en-US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빔 모니터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en-US" sz="1600" dirty="0">
                <a:latin typeface="Arial" panose="020B0604020202020204" pitchFamily="34" charset="0"/>
              </a:rPr>
              <a:t>챔버 윈도우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371A182-7E81-8CD5-AE57-B1C0A82A952E}"/>
              </a:ext>
            </a:extLst>
          </p:cNvPr>
          <p:cNvSpPr txBox="1"/>
          <p:nvPr/>
        </p:nvSpPr>
        <p:spPr>
          <a:xfrm>
            <a:off x="5780594" y="1375045"/>
            <a:ext cx="6095296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 err="1">
                <a:latin typeface="Arial" panose="020B0604020202020204" pitchFamily="34" charset="0"/>
              </a:rPr>
              <a:t>Corrector</a:t>
            </a:r>
            <a:r>
              <a:rPr lang="ko-KR" altLang="ko-KR" sz="1600" dirty="0">
                <a:latin typeface="Arial" panose="020B0604020202020204" pitchFamily="34" charset="0"/>
              </a:rPr>
              <a:t> 1개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 err="1">
                <a:latin typeface="Arial" panose="020B0604020202020204" pitchFamily="34" charset="0"/>
              </a:rPr>
              <a:t>Quadrupole</a:t>
            </a:r>
            <a:r>
              <a:rPr lang="ko-KR" altLang="ko-KR" sz="1600" dirty="0">
                <a:latin typeface="Arial" panose="020B0604020202020204" pitchFamily="34" charset="0"/>
              </a:rPr>
              <a:t> 3개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i="1" strike="sngStrike" dirty="0" err="1">
                <a:latin typeface="Arial" panose="020B0604020202020204" pitchFamily="34" charset="0"/>
              </a:rPr>
              <a:t>Gate</a:t>
            </a:r>
            <a:r>
              <a:rPr lang="ko-KR" altLang="ko-KR" sz="1600" i="1" strike="sngStrike" dirty="0">
                <a:latin typeface="Arial" panose="020B0604020202020204" pitchFamily="34" charset="0"/>
              </a:rPr>
              <a:t> </a:t>
            </a:r>
            <a:r>
              <a:rPr lang="ko-KR" altLang="ko-KR" sz="1600" i="1" strike="sngStrike" dirty="0" err="1">
                <a:latin typeface="Arial" panose="020B0604020202020204" pitchFamily="34" charset="0"/>
              </a:rPr>
              <a:t>valve</a:t>
            </a:r>
            <a:r>
              <a:rPr lang="ko-KR" altLang="ko-KR" sz="1600" i="1" strike="sngStrike" dirty="0">
                <a:latin typeface="Arial" panose="020B0604020202020204" pitchFamily="34" charset="0"/>
              </a:rPr>
              <a:t> 1개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i="1" strike="sngStrike" dirty="0">
                <a:latin typeface="Arial" panose="020B0604020202020204" pitchFamily="34" charset="0"/>
              </a:rPr>
              <a:t>윈도우 챔버 1개</a:t>
            </a:r>
            <a:endParaRPr lang="en-US" altLang="ko-KR" sz="1600" i="1" strike="sngStrike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와이어 스캐너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타겟챔버1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 err="1">
                <a:latin typeface="Arial" panose="020B0604020202020204" pitchFamily="34" charset="0"/>
              </a:rPr>
              <a:t>타겟챔버</a:t>
            </a:r>
            <a:r>
              <a:rPr lang="ko-KR" altLang="ko-KR" sz="1600" dirty="0">
                <a:latin typeface="Arial" panose="020B0604020202020204" pitchFamily="34" charset="0"/>
              </a:rPr>
              <a:t> 2</a:t>
            </a:r>
            <a:endParaRPr lang="en-US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ko-KR" altLang="ko-KR" sz="1600" dirty="0">
              <a:latin typeface="Arial" panose="020B0604020202020204" pitchFamily="34" charset="0"/>
            </a:endParaRP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윈도우 타겟 챔버</a:t>
            </a:r>
          </a:p>
          <a:p>
            <a:pPr marL="285750" lvl="0" indent="-285750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600" dirty="0">
                <a:latin typeface="Arial" panose="020B0604020202020204" pitchFamily="34" charset="0"/>
              </a:rPr>
              <a:t>빔 전송관 (</a:t>
            </a:r>
            <a:r>
              <a:rPr lang="ko-KR" altLang="ko-KR" sz="1600" dirty="0" err="1">
                <a:latin typeface="Arial" panose="020B0604020202020204" pitchFamily="34" charset="0"/>
              </a:rPr>
              <a:t>THz</a:t>
            </a:r>
            <a:r>
              <a:rPr lang="ko-KR" altLang="ko-KR" sz="1600" dirty="0">
                <a:latin typeface="Arial" panose="020B0604020202020204" pitchFamily="34" charset="0"/>
              </a:rPr>
              <a:t> </a:t>
            </a:r>
            <a:r>
              <a:rPr lang="ko-KR" altLang="ko-KR" sz="1600" dirty="0" err="1">
                <a:latin typeface="Arial" panose="020B0604020202020204" pitchFamily="34" charset="0"/>
              </a:rPr>
              <a:t>실험룸</a:t>
            </a:r>
            <a:r>
              <a:rPr lang="ko-KR" altLang="ko-KR" sz="1600" dirty="0">
                <a:latin typeface="Arial" panose="020B0604020202020204" pitchFamily="34" charset="0"/>
              </a:rPr>
              <a:t> 연결)</a:t>
            </a:r>
            <a:endParaRPr lang="ko-KR" altLang="en-US" sz="1600" dirty="0"/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94B23DAB-2B86-D644-A2EB-15420E659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11" y="129685"/>
            <a:ext cx="29017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>
                <a:latin typeface="Arial" panose="020B0604020202020204" pitchFamily="34" charset="0"/>
              </a:rPr>
              <a:t>리스트 내 물품 조사</a:t>
            </a:r>
            <a:endParaRPr lang="ko-KR" altLang="ko-KR" sz="24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5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E1332-7EDA-7588-E43B-D188D9F06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 descr="텍스트, 콜라주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173D689-873D-5679-8533-B18B1431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053" y="591350"/>
            <a:ext cx="10571082" cy="5850692"/>
          </a:xfrm>
          <a:prstGeom prst="rect">
            <a:avLst/>
          </a:prstGeom>
        </p:spPr>
      </p:pic>
      <p:sp>
        <p:nvSpPr>
          <p:cNvPr id="29" name="Rectangle 3">
            <a:extLst>
              <a:ext uri="{FF2B5EF4-FFF2-40B4-BE49-F238E27FC236}">
                <a16:creationId xmlns:a16="http://schemas.microsoft.com/office/drawing/2014/main" id="{C56BC266-90C3-35C5-BBA4-DFAB52DB4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11" y="129685"/>
            <a:ext cx="29017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>
                <a:latin typeface="Arial" panose="020B0604020202020204" pitchFamily="34" charset="0"/>
              </a:rPr>
              <a:t>리스트 내 물품 조사</a:t>
            </a:r>
            <a:endParaRPr lang="ko-KR" altLang="ko-KR" sz="2400" b="1" dirty="0">
              <a:latin typeface="Arial" panose="020B0604020202020204" pitchFamily="34" charset="0"/>
            </a:endParaRPr>
          </a:p>
        </p:txBody>
      </p:sp>
      <p:sp>
        <p:nvSpPr>
          <p:cNvPr id="2" name="곱하기 기호 1">
            <a:extLst>
              <a:ext uri="{FF2B5EF4-FFF2-40B4-BE49-F238E27FC236}">
                <a16:creationId xmlns:a16="http://schemas.microsoft.com/office/drawing/2014/main" id="{FB12EC37-68F6-03B8-3BD6-70DAE82A4157}"/>
              </a:ext>
            </a:extLst>
          </p:cNvPr>
          <p:cNvSpPr/>
          <p:nvPr/>
        </p:nvSpPr>
        <p:spPr>
          <a:xfrm>
            <a:off x="556225" y="360517"/>
            <a:ext cx="1892007" cy="2342887"/>
          </a:xfrm>
          <a:prstGeom prst="mathMultiply">
            <a:avLst>
              <a:gd name="adj1" fmla="val 13943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곱하기 기호 2">
            <a:extLst>
              <a:ext uri="{FF2B5EF4-FFF2-40B4-BE49-F238E27FC236}">
                <a16:creationId xmlns:a16="http://schemas.microsoft.com/office/drawing/2014/main" id="{D23C53A7-F3B2-FF19-C706-D69FA2C33487}"/>
              </a:ext>
            </a:extLst>
          </p:cNvPr>
          <p:cNvSpPr/>
          <p:nvPr/>
        </p:nvSpPr>
        <p:spPr>
          <a:xfrm>
            <a:off x="2416381" y="415958"/>
            <a:ext cx="1892007" cy="2342887"/>
          </a:xfrm>
          <a:prstGeom prst="mathMultiply">
            <a:avLst>
              <a:gd name="adj1" fmla="val 13943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곱하기 기호 3">
            <a:extLst>
              <a:ext uri="{FF2B5EF4-FFF2-40B4-BE49-F238E27FC236}">
                <a16:creationId xmlns:a16="http://schemas.microsoft.com/office/drawing/2014/main" id="{02C58092-7CC9-9510-5A0A-584C133F01BF}"/>
              </a:ext>
            </a:extLst>
          </p:cNvPr>
          <p:cNvSpPr/>
          <p:nvPr/>
        </p:nvSpPr>
        <p:spPr>
          <a:xfrm>
            <a:off x="3000244" y="3198779"/>
            <a:ext cx="1892007" cy="2342887"/>
          </a:xfrm>
          <a:prstGeom prst="mathMultiply">
            <a:avLst>
              <a:gd name="adj1" fmla="val 13943"/>
            </a:avLst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원형: 비어 있음 5">
            <a:extLst>
              <a:ext uri="{FF2B5EF4-FFF2-40B4-BE49-F238E27FC236}">
                <a16:creationId xmlns:a16="http://schemas.microsoft.com/office/drawing/2014/main" id="{97288694-11B6-9C2C-6093-F18AAF5EBE63}"/>
              </a:ext>
            </a:extLst>
          </p:cNvPr>
          <p:cNvSpPr/>
          <p:nvPr/>
        </p:nvSpPr>
        <p:spPr>
          <a:xfrm>
            <a:off x="5001553" y="834999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원형: 비어 있음 6">
            <a:extLst>
              <a:ext uri="{FF2B5EF4-FFF2-40B4-BE49-F238E27FC236}">
                <a16:creationId xmlns:a16="http://schemas.microsoft.com/office/drawing/2014/main" id="{072F7974-4F0A-41A2-2925-1B0045323E52}"/>
              </a:ext>
            </a:extLst>
          </p:cNvPr>
          <p:cNvSpPr/>
          <p:nvPr/>
        </p:nvSpPr>
        <p:spPr>
          <a:xfrm>
            <a:off x="7477680" y="834999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원형: 비어 있음 7">
            <a:extLst>
              <a:ext uri="{FF2B5EF4-FFF2-40B4-BE49-F238E27FC236}">
                <a16:creationId xmlns:a16="http://schemas.microsoft.com/office/drawing/2014/main" id="{0C5A8FD7-FA93-BCCE-0819-CC33686291F0}"/>
              </a:ext>
            </a:extLst>
          </p:cNvPr>
          <p:cNvSpPr/>
          <p:nvPr/>
        </p:nvSpPr>
        <p:spPr>
          <a:xfrm>
            <a:off x="9350536" y="834999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원형: 비어 있음 8">
            <a:extLst>
              <a:ext uri="{FF2B5EF4-FFF2-40B4-BE49-F238E27FC236}">
                <a16:creationId xmlns:a16="http://schemas.microsoft.com/office/drawing/2014/main" id="{41A1C912-4ECB-E4E9-5FCD-79C09D378839}"/>
              </a:ext>
            </a:extLst>
          </p:cNvPr>
          <p:cNvSpPr/>
          <p:nvPr/>
        </p:nvSpPr>
        <p:spPr>
          <a:xfrm>
            <a:off x="610748" y="3572137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원형: 비어 있음 9">
            <a:extLst>
              <a:ext uri="{FF2B5EF4-FFF2-40B4-BE49-F238E27FC236}">
                <a16:creationId xmlns:a16="http://schemas.microsoft.com/office/drawing/2014/main" id="{C715CE79-E023-FF5C-2D0E-9179FBF41EC5}"/>
              </a:ext>
            </a:extLst>
          </p:cNvPr>
          <p:cNvSpPr/>
          <p:nvPr/>
        </p:nvSpPr>
        <p:spPr>
          <a:xfrm>
            <a:off x="5427150" y="3572137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원형: 비어 있음 10">
            <a:extLst>
              <a:ext uri="{FF2B5EF4-FFF2-40B4-BE49-F238E27FC236}">
                <a16:creationId xmlns:a16="http://schemas.microsoft.com/office/drawing/2014/main" id="{5604DEAC-D333-5B88-5782-FB45DC0C316D}"/>
              </a:ext>
            </a:extLst>
          </p:cNvPr>
          <p:cNvSpPr/>
          <p:nvPr/>
        </p:nvSpPr>
        <p:spPr>
          <a:xfrm>
            <a:off x="7319157" y="3572137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원형: 비어 있음 11">
            <a:extLst>
              <a:ext uri="{FF2B5EF4-FFF2-40B4-BE49-F238E27FC236}">
                <a16:creationId xmlns:a16="http://schemas.microsoft.com/office/drawing/2014/main" id="{73C3A96A-9E15-0C23-F23B-8F9259D59A8E}"/>
              </a:ext>
            </a:extLst>
          </p:cNvPr>
          <p:cNvSpPr/>
          <p:nvPr/>
        </p:nvSpPr>
        <p:spPr>
          <a:xfrm>
            <a:off x="9246279" y="3572137"/>
            <a:ext cx="1782962" cy="1812964"/>
          </a:xfrm>
          <a:prstGeom prst="donut">
            <a:avLst>
              <a:gd name="adj" fmla="val 13416"/>
            </a:avLst>
          </a:prstGeom>
          <a:solidFill>
            <a:srgbClr val="00B0F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861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712E7-E3DE-9955-CDA7-295F78EEB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6F25A273-E45F-2D56-897B-A596F6042F6B}"/>
              </a:ext>
            </a:extLst>
          </p:cNvPr>
          <p:cNvGrpSpPr/>
          <p:nvPr/>
        </p:nvGrpSpPr>
        <p:grpSpPr>
          <a:xfrm>
            <a:off x="7941803" y="680754"/>
            <a:ext cx="1819814" cy="2003481"/>
            <a:chOff x="7393734" y="683863"/>
            <a:chExt cx="1819814" cy="2003481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E4748525-C1A1-2B31-CE13-36DB49B50BD8}"/>
                </a:ext>
              </a:extLst>
            </p:cNvPr>
            <p:cNvGrpSpPr/>
            <p:nvPr/>
          </p:nvGrpSpPr>
          <p:grpSpPr>
            <a:xfrm>
              <a:off x="7555154" y="683863"/>
              <a:ext cx="1496975" cy="1329462"/>
              <a:chOff x="7391647" y="338330"/>
              <a:chExt cx="1496975" cy="1329462"/>
            </a:xfrm>
          </p:grpSpPr>
          <p:pic>
            <p:nvPicPr>
              <p:cNvPr id="3" name="그림 2" descr="물, 라이딩, 사람, 야외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EDD9D147-D99A-D12B-3F13-4BBEC8D7D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 flipV="1">
                <a:off x="7101160" y="628817"/>
                <a:ext cx="1329462" cy="748488"/>
              </a:xfrm>
              <a:prstGeom prst="rect">
                <a:avLst/>
              </a:prstGeom>
            </p:spPr>
          </p:pic>
          <p:pic>
            <p:nvPicPr>
              <p:cNvPr id="5" name="그림 4" descr="자동차 부품, 금속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32C1325C-46C8-4CE3-9D6A-B0503D5070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7849648" y="628817"/>
                <a:ext cx="1329461" cy="748487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CFC714-3653-03E3-7E7A-EB417F9E697E}"/>
                </a:ext>
              </a:extLst>
            </p:cNvPr>
            <p:cNvSpPr txBox="1"/>
            <p:nvPr/>
          </p:nvSpPr>
          <p:spPr>
            <a:xfrm>
              <a:off x="7393734" y="2087180"/>
              <a:ext cx="181981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rial" panose="020B0604020202020204" pitchFamily="34" charset="0"/>
                </a:rPr>
                <a:t>빔모니터</a:t>
              </a:r>
              <a:endParaRPr lang="en-US" altLang="ko-KR" sz="1100" dirty="0">
                <a:latin typeface="Arial" panose="020B0604020202020204" pitchFamily="34" charset="0"/>
              </a:endParaRPr>
            </a:p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100" dirty="0">
                  <a:latin typeface="Arial" panose="020B0604020202020204" pitchFamily="34" charset="0"/>
                </a:rPr>
                <a:t>BPM</a:t>
              </a:r>
            </a:p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100" dirty="0">
                  <a:latin typeface="Arial" panose="020B0604020202020204" pitchFamily="34" charset="0"/>
                </a:rPr>
                <a:t>ICT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434A9A85-8369-F20F-F7A1-6B65838F9991}"/>
              </a:ext>
            </a:extLst>
          </p:cNvPr>
          <p:cNvGrpSpPr/>
          <p:nvPr/>
        </p:nvGrpSpPr>
        <p:grpSpPr>
          <a:xfrm>
            <a:off x="5106317" y="680754"/>
            <a:ext cx="2511442" cy="2138139"/>
            <a:chOff x="4619689" y="359399"/>
            <a:chExt cx="2511442" cy="2138139"/>
          </a:xfrm>
        </p:grpSpPr>
        <p:pic>
          <p:nvPicPr>
            <p:cNvPr id="10" name="그림 9" descr="기계, 공학, 축적 모형, 전자 공학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AE395B5-B533-4850-0866-E28E0A5AE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5" t="3134" r="28264" b="22273"/>
            <a:stretch>
              <a:fillRect/>
            </a:stretch>
          </p:blipFill>
          <p:spPr>
            <a:xfrm>
              <a:off x="4619689" y="359399"/>
              <a:ext cx="2511442" cy="17013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4642D4-F57B-ACD0-3530-3A8D980F78EC}"/>
                </a:ext>
              </a:extLst>
            </p:cNvPr>
            <p:cNvSpPr txBox="1"/>
            <p:nvPr/>
          </p:nvSpPr>
          <p:spPr>
            <a:xfrm>
              <a:off x="4757640" y="2235928"/>
              <a:ext cx="223554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100" dirty="0">
                  <a:latin typeface="Arial" panose="020B0604020202020204" pitchFamily="34" charset="0"/>
                </a:rPr>
                <a:t>Bunch compressor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BD408A4-FFBF-F34F-42CB-85C3E7FD2026}"/>
              </a:ext>
            </a:extLst>
          </p:cNvPr>
          <p:cNvSpPr txBox="1"/>
          <p:nvPr/>
        </p:nvSpPr>
        <p:spPr>
          <a:xfrm>
            <a:off x="67421" y="1520719"/>
            <a:ext cx="18582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200" strike="sngStrike" dirty="0">
                <a:latin typeface="Arial" panose="020B0604020202020204" pitchFamily="34" charset="0"/>
              </a:rPr>
              <a:t>셔터</a:t>
            </a:r>
          </a:p>
          <a:p>
            <a:pPr marL="285750" lvl="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200" strike="sngStrike" dirty="0">
                <a:latin typeface="Arial" panose="020B0604020202020204" pitchFamily="34" charset="0"/>
              </a:rPr>
              <a:t>빔 모니터</a:t>
            </a:r>
            <a:endParaRPr lang="en-US" altLang="ko-KR" sz="1200" strike="sngStrike" dirty="0">
              <a:latin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FE21C8-27AA-F228-371C-D654656C5CFF}"/>
              </a:ext>
            </a:extLst>
          </p:cNvPr>
          <p:cNvSpPr txBox="1"/>
          <p:nvPr/>
        </p:nvSpPr>
        <p:spPr>
          <a:xfrm>
            <a:off x="2249763" y="1520719"/>
            <a:ext cx="2532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200" strike="sngStrike" dirty="0" err="1">
                <a:latin typeface="Arial" panose="020B0604020202020204" pitchFamily="34" charset="0"/>
              </a:rPr>
              <a:t>Quadrupole</a:t>
            </a:r>
            <a:r>
              <a:rPr lang="ko-KR" altLang="ko-KR" sz="1200" strike="sngStrike" dirty="0">
                <a:latin typeface="Arial" panose="020B0604020202020204" pitchFamily="34" charset="0"/>
              </a:rPr>
              <a:t> 2개</a:t>
            </a:r>
          </a:p>
          <a:p>
            <a:pPr marL="285750" lvl="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ko-KR" sz="1200" strike="sngStrike" dirty="0" err="1">
                <a:latin typeface="Arial" panose="020B0604020202020204" pitchFamily="34" charset="0"/>
              </a:rPr>
              <a:t>Corrector</a:t>
            </a:r>
            <a:r>
              <a:rPr lang="ko-KR" altLang="ko-KR" sz="1200" strike="sngStrike" dirty="0">
                <a:latin typeface="Arial" panose="020B0604020202020204" pitchFamily="34" charset="0"/>
              </a:rPr>
              <a:t> 1개</a:t>
            </a:r>
            <a:endParaRPr lang="en-US" altLang="ko-KR" sz="1200" strike="sngStrike" dirty="0">
              <a:latin typeface="Arial" panose="020B0604020202020204" pitchFamily="34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7ECD7CC1-939D-1A3B-3031-D625CE4EB3D8}"/>
              </a:ext>
            </a:extLst>
          </p:cNvPr>
          <p:cNvGrpSpPr/>
          <p:nvPr/>
        </p:nvGrpSpPr>
        <p:grpSpPr>
          <a:xfrm>
            <a:off x="7633262" y="3430507"/>
            <a:ext cx="2235540" cy="2409048"/>
            <a:chOff x="4757640" y="3708166"/>
            <a:chExt cx="2235540" cy="2409048"/>
          </a:xfrm>
        </p:grpSpPr>
        <p:pic>
          <p:nvPicPr>
            <p:cNvPr id="19" name="그림 18" descr="기계, 실내, 자동차 부품, 금속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17654B7-CDB9-7DB3-3EFC-5AC6AFF8F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823007" y="4168066"/>
              <a:ext cx="2104806" cy="118500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A50BD5-8257-F66B-E232-63263F69B940}"/>
                </a:ext>
              </a:extLst>
            </p:cNvPr>
            <p:cNvSpPr txBox="1"/>
            <p:nvPr/>
          </p:nvSpPr>
          <p:spPr>
            <a:xfrm>
              <a:off x="4757640" y="5855604"/>
              <a:ext cx="223554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rial" panose="020B0604020202020204" pitchFamily="34" charset="0"/>
                </a:rPr>
                <a:t>윈도우 타겟 챔버</a:t>
              </a:r>
              <a:endParaRPr lang="en-US" altLang="ko-KR" sz="11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6712AD8A-473C-65EC-E029-C03497921986}"/>
              </a:ext>
            </a:extLst>
          </p:cNvPr>
          <p:cNvGrpSpPr/>
          <p:nvPr/>
        </p:nvGrpSpPr>
        <p:grpSpPr>
          <a:xfrm>
            <a:off x="9800549" y="3430507"/>
            <a:ext cx="2235540" cy="3151073"/>
            <a:chOff x="9738290" y="3514335"/>
            <a:chExt cx="2235540" cy="3151073"/>
          </a:xfrm>
        </p:grpSpPr>
        <p:pic>
          <p:nvPicPr>
            <p:cNvPr id="22" name="그림 21" descr="기계, 자동차 부품, 실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48AE16D7-4303-A136-1FD4-E206F1DF4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2" t="28791" r="23397" b="28941"/>
            <a:stretch>
              <a:fillRect/>
            </a:stretch>
          </p:blipFill>
          <p:spPr>
            <a:xfrm rot="5400000">
              <a:off x="9455575" y="4338239"/>
              <a:ext cx="2800971" cy="1153164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F17601-CC6A-91E7-07DF-AEF37D5AA70B}"/>
                </a:ext>
              </a:extLst>
            </p:cNvPr>
            <p:cNvSpPr txBox="1"/>
            <p:nvPr/>
          </p:nvSpPr>
          <p:spPr>
            <a:xfrm>
              <a:off x="9738290" y="6403798"/>
              <a:ext cx="223554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rial" panose="020B0604020202020204" pitchFamily="34" charset="0"/>
                </a:rPr>
                <a:t>빔 전송관</a:t>
              </a:r>
              <a:endParaRPr lang="en-US" altLang="ko-KR" sz="11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33B4AB3-7342-2B8C-20BA-AF079F0B47DA}"/>
              </a:ext>
            </a:extLst>
          </p:cNvPr>
          <p:cNvGrpSpPr/>
          <p:nvPr/>
        </p:nvGrpSpPr>
        <p:grpSpPr>
          <a:xfrm>
            <a:off x="10085661" y="680754"/>
            <a:ext cx="1819814" cy="2330138"/>
            <a:chOff x="10051951" y="276420"/>
            <a:chExt cx="1819814" cy="2330138"/>
          </a:xfrm>
        </p:grpSpPr>
        <p:pic>
          <p:nvPicPr>
            <p:cNvPr id="29" name="그림 28" descr="기계, 자동차 부품, 공학, 실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D825EE90-3D18-42AB-0D94-CEDC36BFE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056478" y="672071"/>
              <a:ext cx="1810760" cy="1019458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DBC2363-3238-0E50-DEE7-879155D81230}"/>
                </a:ext>
              </a:extLst>
            </p:cNvPr>
            <p:cNvSpPr txBox="1"/>
            <p:nvPr/>
          </p:nvSpPr>
          <p:spPr>
            <a:xfrm>
              <a:off x="10051951" y="2175671"/>
              <a:ext cx="1819814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rial" panose="020B0604020202020204" pitchFamily="34" charset="0"/>
                </a:rPr>
                <a:t>빔 모니터</a:t>
              </a:r>
              <a:endParaRPr lang="en-US" altLang="ko-KR" sz="1100" dirty="0">
                <a:latin typeface="Arial" panose="020B0604020202020204" pitchFamily="34" charset="0"/>
              </a:endParaRPr>
            </a:p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100" dirty="0">
                  <a:latin typeface="Arial" panose="020B0604020202020204" pitchFamily="34" charset="0"/>
                </a:rPr>
                <a:t>챔버 윈도우</a:t>
              </a:r>
              <a:endParaRPr lang="en-US" altLang="ko-KR" sz="11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71131403-A624-32D4-0DC8-29A6CDA51630}"/>
              </a:ext>
            </a:extLst>
          </p:cNvPr>
          <p:cNvGrpSpPr/>
          <p:nvPr/>
        </p:nvGrpSpPr>
        <p:grpSpPr>
          <a:xfrm>
            <a:off x="155911" y="3430507"/>
            <a:ext cx="1949736" cy="1606140"/>
            <a:chOff x="155911" y="3630212"/>
            <a:chExt cx="1949736" cy="1606140"/>
          </a:xfrm>
        </p:grpSpPr>
        <p:pic>
          <p:nvPicPr>
            <p:cNvPr id="35" name="그림 34" descr="자동차 부품, 실내, 가방,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47AB4BF4-90A5-7E42-C107-9F4B51DCF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911" y="3630212"/>
              <a:ext cx="1949736" cy="1097702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2BA8F2F-E304-F372-42F6-8C657A2581EB}"/>
                </a:ext>
              </a:extLst>
            </p:cNvPr>
            <p:cNvSpPr txBox="1"/>
            <p:nvPr/>
          </p:nvSpPr>
          <p:spPr>
            <a:xfrm>
              <a:off x="201630" y="4774687"/>
              <a:ext cx="185829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Arial" panose="020B0604020202020204" pitchFamily="34" charset="0"/>
                </a:rPr>
                <a:t>Corrector 1</a:t>
              </a:r>
              <a:r>
                <a:rPr lang="ko-KR" altLang="en-US" sz="1200" dirty="0">
                  <a:latin typeface="Arial" panose="020B0604020202020204" pitchFamily="34" charset="0"/>
                </a:rPr>
                <a:t>개</a:t>
              </a:r>
              <a:endParaRPr lang="en-US" altLang="ko-KR" sz="1200" dirty="0">
                <a:latin typeface="Arial" panose="020B0604020202020204" pitchFamily="34" charset="0"/>
              </a:endParaRPr>
            </a:p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Arial" panose="020B0604020202020204" pitchFamily="34" charset="0"/>
                </a:rPr>
                <a:t>QM 3</a:t>
              </a:r>
              <a:r>
                <a:rPr lang="ko-KR" altLang="en-US" sz="1200" dirty="0">
                  <a:latin typeface="Arial" panose="020B0604020202020204" pitchFamily="34" charset="0"/>
                </a:rPr>
                <a:t>개</a:t>
              </a:r>
              <a:endParaRPr lang="en-US" altLang="ko-KR" sz="1200" dirty="0">
                <a:latin typeface="Arial" panose="020B0604020202020204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C5B4405-F1AD-AEBA-63A4-DB4312F56A71}"/>
              </a:ext>
            </a:extLst>
          </p:cNvPr>
          <p:cNvSpPr txBox="1"/>
          <p:nvPr/>
        </p:nvSpPr>
        <p:spPr>
          <a:xfrm>
            <a:off x="2037395" y="3996613"/>
            <a:ext cx="2532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ko-KR" sz="1200" strike="sngStrike" dirty="0">
                <a:latin typeface="Arial" panose="020B0604020202020204" pitchFamily="34" charset="0"/>
              </a:rPr>
              <a:t>Gate</a:t>
            </a:r>
            <a:r>
              <a:rPr lang="ko-KR" altLang="en-US" sz="1200" strike="sngStrike" dirty="0">
                <a:latin typeface="Arial" panose="020B0604020202020204" pitchFamily="34" charset="0"/>
              </a:rPr>
              <a:t> </a:t>
            </a:r>
            <a:r>
              <a:rPr lang="en-US" altLang="ko-KR" sz="1200" strike="sngStrike" dirty="0">
                <a:latin typeface="Arial" panose="020B0604020202020204" pitchFamily="34" charset="0"/>
              </a:rPr>
              <a:t>Valve 1</a:t>
            </a:r>
            <a:r>
              <a:rPr lang="ko-KR" altLang="en-US" sz="1200" strike="sngStrike" dirty="0">
                <a:latin typeface="Arial" panose="020B0604020202020204" pitchFamily="34" charset="0"/>
              </a:rPr>
              <a:t>개</a:t>
            </a:r>
            <a:endParaRPr lang="en-US" altLang="ko-KR" sz="1200" strike="sngStrike" dirty="0">
              <a:latin typeface="Arial" panose="020B0604020202020204" pitchFamily="34" charset="0"/>
            </a:endParaRPr>
          </a:p>
          <a:p>
            <a:pPr marL="285750" lvl="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en-US" sz="1200" strike="sngStrike" dirty="0">
                <a:latin typeface="Arial" panose="020B0604020202020204" pitchFamily="34" charset="0"/>
              </a:rPr>
              <a:t>윈도우 챔버 </a:t>
            </a:r>
            <a:r>
              <a:rPr lang="en-US" altLang="ko-KR" sz="1200" strike="sngStrike" dirty="0">
                <a:latin typeface="Arial" panose="020B0604020202020204" pitchFamily="34" charset="0"/>
              </a:rPr>
              <a:t>1</a:t>
            </a:r>
            <a:r>
              <a:rPr lang="ko-KR" altLang="en-US" sz="1200" strike="sngStrike" dirty="0">
                <a:latin typeface="Arial" panose="020B0604020202020204" pitchFamily="34" charset="0"/>
              </a:rPr>
              <a:t>개</a:t>
            </a:r>
            <a:endParaRPr lang="en-US" altLang="ko-KR" sz="1200" strike="sngStrike" dirty="0">
              <a:latin typeface="Arial" panose="020B0604020202020204" pitchFamily="34" charset="0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FD0B71A0-F35D-A702-3AB0-49CB45BA5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11" y="129685"/>
            <a:ext cx="29017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>
                <a:latin typeface="Arial" panose="020B0604020202020204" pitchFamily="34" charset="0"/>
              </a:rPr>
              <a:t>리스트 내 물품 조사</a:t>
            </a:r>
            <a:endParaRPr lang="ko-KR" altLang="ko-KR" sz="2400" b="1" dirty="0">
              <a:latin typeface="Arial" panose="020B0604020202020204" pitchFamily="34" charset="0"/>
            </a:endParaRP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E20CC9EC-6362-0573-7F8B-A9D613846F76}"/>
              </a:ext>
            </a:extLst>
          </p:cNvPr>
          <p:cNvGrpSpPr/>
          <p:nvPr/>
        </p:nvGrpSpPr>
        <p:grpSpPr>
          <a:xfrm>
            <a:off x="4501653" y="3430507"/>
            <a:ext cx="3199861" cy="2618664"/>
            <a:chOff x="4501653" y="3289791"/>
            <a:chExt cx="3199861" cy="261866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A845368-B511-2BC3-83ED-4590EC60D27F}"/>
                </a:ext>
              </a:extLst>
            </p:cNvPr>
            <p:cNvSpPr txBox="1"/>
            <p:nvPr/>
          </p:nvSpPr>
          <p:spPr>
            <a:xfrm>
              <a:off x="5172434" y="5262124"/>
              <a:ext cx="185829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latin typeface="Arial" panose="020B0604020202020204" pitchFamily="34" charset="0"/>
                </a:rPr>
                <a:t>와이어 스캐너</a:t>
              </a:r>
              <a:endParaRPr lang="en-US" altLang="ko-KR" sz="1200" dirty="0">
                <a:latin typeface="Arial" panose="020B0604020202020204" pitchFamily="34" charset="0"/>
              </a:endParaRPr>
            </a:p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latin typeface="Arial" panose="020B0604020202020204" pitchFamily="34" charset="0"/>
                </a:rPr>
                <a:t>타겟챔버</a:t>
              </a:r>
              <a:r>
                <a:rPr lang="ko-KR" altLang="en-US" sz="1200" dirty="0">
                  <a:latin typeface="Arial" panose="020B0604020202020204" pitchFamily="34" charset="0"/>
                </a:rPr>
                <a:t> </a:t>
              </a:r>
              <a:r>
                <a:rPr lang="en-US" altLang="ko-KR" sz="1200" dirty="0">
                  <a:latin typeface="Arial" panose="020B0604020202020204" pitchFamily="34" charset="0"/>
                </a:rPr>
                <a:t>1</a:t>
              </a:r>
            </a:p>
            <a:p>
              <a:pPr marL="285750" lvl="0" indent="-2857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ko-KR" altLang="en-US" sz="1200" dirty="0" err="1">
                  <a:latin typeface="Arial" panose="020B0604020202020204" pitchFamily="34" charset="0"/>
                </a:rPr>
                <a:t>타겟챔버</a:t>
              </a:r>
              <a:r>
                <a:rPr lang="ko-KR" altLang="en-US" sz="1200" dirty="0">
                  <a:latin typeface="Arial" panose="020B0604020202020204" pitchFamily="34" charset="0"/>
                </a:rPr>
                <a:t> </a:t>
              </a:r>
              <a:r>
                <a:rPr lang="en-US" altLang="ko-KR" sz="1200" dirty="0">
                  <a:latin typeface="Arial" panose="020B0604020202020204" pitchFamily="34" charset="0"/>
                </a:rPr>
                <a:t>2</a:t>
              </a:r>
            </a:p>
          </p:txBody>
        </p:sp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F7053547-84B6-F6FA-4933-8890ABBA485D}"/>
                </a:ext>
              </a:extLst>
            </p:cNvPr>
            <p:cNvGrpSpPr/>
            <p:nvPr/>
          </p:nvGrpSpPr>
          <p:grpSpPr>
            <a:xfrm>
              <a:off x="4501653" y="3289791"/>
              <a:ext cx="3199861" cy="1825392"/>
              <a:chOff x="4306135" y="2892575"/>
              <a:chExt cx="3784925" cy="2159148"/>
            </a:xfrm>
          </p:grpSpPr>
          <p:pic>
            <p:nvPicPr>
              <p:cNvPr id="39" name="그림 38" descr="축적 모형, 기계, 실내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484A31C7-D675-5A32-CCE1-5065D6D634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834363" y="3364350"/>
                <a:ext cx="2159145" cy="1215602"/>
              </a:xfrm>
              <a:prstGeom prst="rect">
                <a:avLst/>
              </a:prstGeom>
            </p:spPr>
          </p:pic>
          <p:pic>
            <p:nvPicPr>
              <p:cNvPr id="44" name="그림 43" descr="자동차 부품, 공구, 실내, 겨울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62D37C67-C1D7-DC54-E2EA-89D792E237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119027" y="3364349"/>
                <a:ext cx="2159144" cy="1215598"/>
              </a:xfrm>
              <a:prstGeom prst="rect">
                <a:avLst/>
              </a:prstGeom>
            </p:spPr>
          </p:pic>
          <p:pic>
            <p:nvPicPr>
              <p:cNvPr id="46" name="그림 45" descr="기계, 실내이(가) 표시된 사진&#10;&#10;AI 생성 콘텐츠는 정확하지 않을 수 있습니다.">
                <a:extLst>
                  <a:ext uri="{FF2B5EF4-FFF2-40B4-BE49-F238E27FC236}">
                    <a16:creationId xmlns:a16="http://schemas.microsoft.com/office/drawing/2014/main" id="{F2601749-6666-DAE4-6B46-294123E05A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6403689" y="3364348"/>
                <a:ext cx="2159144" cy="121559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17947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251AB-A97A-F35A-A344-0AFFB6EDC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3">
            <a:extLst>
              <a:ext uri="{FF2B5EF4-FFF2-40B4-BE49-F238E27FC236}">
                <a16:creationId xmlns:a16="http://schemas.microsoft.com/office/drawing/2014/main" id="{FD9D6F53-40F6-3C07-E50A-6875BA281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11" y="37353"/>
            <a:ext cx="235513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>
                <a:latin typeface="Arial" panose="020B0604020202020204" pitchFamily="34" charset="0"/>
              </a:rPr>
              <a:t>리스트 </a:t>
            </a:r>
            <a:r>
              <a:rPr lang="ko-KR" altLang="en-US" sz="3600" b="1" dirty="0">
                <a:latin typeface="Arial" panose="020B0604020202020204" pitchFamily="34" charset="0"/>
              </a:rPr>
              <a:t>외</a:t>
            </a:r>
            <a:r>
              <a:rPr lang="ko-KR" altLang="en-US" sz="2400" b="1" dirty="0">
                <a:latin typeface="Arial" panose="020B0604020202020204" pitchFamily="34" charset="0"/>
              </a:rPr>
              <a:t> 물품</a:t>
            </a:r>
            <a:endParaRPr lang="ko-KR" altLang="ko-KR" sz="2400" b="1" dirty="0">
              <a:latin typeface="Arial" panose="020B0604020202020204" pitchFamily="34" charset="0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B8FC13A3-B1C6-FB36-5F0A-36096DC72D31}"/>
              </a:ext>
            </a:extLst>
          </p:cNvPr>
          <p:cNvGrpSpPr/>
          <p:nvPr/>
        </p:nvGrpSpPr>
        <p:grpSpPr>
          <a:xfrm>
            <a:off x="311823" y="1275735"/>
            <a:ext cx="1858298" cy="2839780"/>
            <a:chOff x="387672" y="896491"/>
            <a:chExt cx="1858298" cy="2839780"/>
          </a:xfrm>
        </p:grpSpPr>
        <p:pic>
          <p:nvPicPr>
            <p:cNvPr id="4" name="그림 3" descr="공학, 금속, 우주선, 실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EAF8B16A-AC91-7756-1929-07D5A8127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0567" y="1449844"/>
              <a:ext cx="2532509" cy="142580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FAA5887-F5AA-92BE-BE52-FCE180E0C742}"/>
                </a:ext>
              </a:extLst>
            </p:cNvPr>
            <p:cNvSpPr txBox="1"/>
            <p:nvPr/>
          </p:nvSpPr>
          <p:spPr>
            <a:xfrm>
              <a:off x="387672" y="3459272"/>
              <a:ext cx="18582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0" indent="-1714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Arial" panose="020B0604020202020204" pitchFamily="34" charset="0"/>
                </a:rPr>
                <a:t>QM 3</a:t>
              </a:r>
              <a:r>
                <a:rPr lang="ko-KR" altLang="en-US" sz="1200" dirty="0">
                  <a:latin typeface="Arial" panose="020B0604020202020204" pitchFamily="34" charset="0"/>
                </a:rPr>
                <a:t>개</a:t>
              </a:r>
              <a:endParaRPr lang="en-US" altLang="ko-KR" sz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470A9423-D0B5-92CB-75E0-F820C844E76F}"/>
              </a:ext>
            </a:extLst>
          </p:cNvPr>
          <p:cNvGrpSpPr/>
          <p:nvPr/>
        </p:nvGrpSpPr>
        <p:grpSpPr>
          <a:xfrm>
            <a:off x="3598469" y="1275734"/>
            <a:ext cx="1858298" cy="2839781"/>
            <a:chOff x="3736686" y="896490"/>
            <a:chExt cx="1858298" cy="2839781"/>
          </a:xfrm>
        </p:grpSpPr>
        <p:pic>
          <p:nvPicPr>
            <p:cNvPr id="9" name="그림 8" descr="축적 모형, 공학, 그린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058C40A-1ABF-9FCC-3312-EA10F07AE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3812" y="896490"/>
              <a:ext cx="1424046" cy="253251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0D97170-004E-BDB3-C3E3-4A414AAFD267}"/>
                </a:ext>
              </a:extLst>
            </p:cNvPr>
            <p:cNvSpPr txBox="1"/>
            <p:nvPr/>
          </p:nvSpPr>
          <p:spPr>
            <a:xfrm>
              <a:off x="3736686" y="3459272"/>
              <a:ext cx="18582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0" indent="-1714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dirty="0" err="1">
                  <a:latin typeface="Arial" panose="020B0604020202020204" pitchFamily="34" charset="0"/>
                </a:rPr>
                <a:t>Stripline</a:t>
              </a:r>
              <a:r>
                <a:rPr lang="ko-KR" altLang="en-US" sz="1200" dirty="0">
                  <a:latin typeface="Arial" panose="020B0604020202020204" pitchFamily="34" charset="0"/>
                </a:rPr>
                <a:t> </a:t>
              </a:r>
              <a:r>
                <a:rPr lang="en-US" altLang="ko-KR" sz="1200" dirty="0">
                  <a:latin typeface="Arial" panose="020B0604020202020204" pitchFamily="34" charset="0"/>
                </a:rPr>
                <a:t>BPM</a:t>
              </a: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8786F46C-2443-C8E9-8A89-F1B7F600E2DA}"/>
              </a:ext>
            </a:extLst>
          </p:cNvPr>
          <p:cNvGrpSpPr/>
          <p:nvPr/>
        </p:nvGrpSpPr>
        <p:grpSpPr>
          <a:xfrm>
            <a:off x="6885115" y="1275735"/>
            <a:ext cx="1858298" cy="2839780"/>
            <a:chOff x="6943725" y="896491"/>
            <a:chExt cx="1858298" cy="2839780"/>
          </a:xfrm>
        </p:grpSpPr>
        <p:pic>
          <p:nvPicPr>
            <p:cNvPr id="14" name="그림 13" descr="자동차 부품, 플라스틱, 실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51EFBC6E-D926-9668-3901-019834AA0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606619" y="1449844"/>
              <a:ext cx="2532510" cy="1425803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55AFAAD-915A-D023-4508-A8204302BCEC}"/>
                </a:ext>
              </a:extLst>
            </p:cNvPr>
            <p:cNvSpPr txBox="1"/>
            <p:nvPr/>
          </p:nvSpPr>
          <p:spPr>
            <a:xfrm>
              <a:off x="6943725" y="3459272"/>
              <a:ext cx="18582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0" indent="-1714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Arial" panose="020B0604020202020204" pitchFamily="34" charset="0"/>
                </a:rPr>
                <a:t>Chamber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4452D0D7-1556-FC22-2A46-1F616BDD5A39}"/>
              </a:ext>
            </a:extLst>
          </p:cNvPr>
          <p:cNvGrpSpPr/>
          <p:nvPr/>
        </p:nvGrpSpPr>
        <p:grpSpPr>
          <a:xfrm>
            <a:off x="10171760" y="1275736"/>
            <a:ext cx="1858298" cy="2839779"/>
            <a:chOff x="10247609" y="896492"/>
            <a:chExt cx="1858298" cy="2839779"/>
          </a:xfrm>
        </p:grpSpPr>
        <p:pic>
          <p:nvPicPr>
            <p:cNvPr id="21" name="그림 20" descr="축적 모형, 실내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4CEA2D4-10CD-076B-75AD-91DF29705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23" t="6091" r="16314" b="15549"/>
            <a:stretch>
              <a:fillRect/>
            </a:stretch>
          </p:blipFill>
          <p:spPr>
            <a:xfrm rot="5400000">
              <a:off x="9910503" y="1353877"/>
              <a:ext cx="2532511" cy="161774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610917E-1886-28FF-D8AE-190CB145A4C6}"/>
                </a:ext>
              </a:extLst>
            </p:cNvPr>
            <p:cNvSpPr txBox="1"/>
            <p:nvPr/>
          </p:nvSpPr>
          <p:spPr>
            <a:xfrm>
              <a:off x="10247609" y="3459272"/>
              <a:ext cx="18582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lvl="0" indent="-171450" algn="ctr" eaLnBrk="0" fontAlgn="base" latinLnBrk="0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</a:pPr>
              <a:r>
                <a:rPr lang="en-US" altLang="ko-KR" sz="1200" dirty="0">
                  <a:latin typeface="Arial" panose="020B0604020202020204" pitchFamily="34" charset="0"/>
                </a:rPr>
                <a:t>Chamber</a:t>
              </a:r>
            </a:p>
          </p:txBody>
        </p:sp>
      </p:grpSp>
      <p:pic>
        <p:nvPicPr>
          <p:cNvPr id="3" name="그림 2" descr="자동차 부품, 기계, 야외, 자동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D185701-CB95-0EB3-8A69-E4F66FA87F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33702" r="13274" b="26897"/>
          <a:stretch>
            <a:fillRect/>
          </a:stretch>
        </p:blipFill>
        <p:spPr>
          <a:xfrm rot="10800000">
            <a:off x="528071" y="4698075"/>
            <a:ext cx="6127630" cy="1768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1457E8-86F7-CC8E-3D2C-46E9C617320D}"/>
              </a:ext>
            </a:extLst>
          </p:cNvPr>
          <p:cNvSpPr txBox="1"/>
          <p:nvPr/>
        </p:nvSpPr>
        <p:spPr>
          <a:xfrm>
            <a:off x="6431364" y="4698075"/>
            <a:ext cx="185829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 algn="ctr" eaLnBrk="0" fontAlgn="base" latinLnBrk="0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rial" panose="020B0604020202020204" pitchFamily="34" charset="0"/>
              </a:rPr>
              <a:t>스크린</a:t>
            </a:r>
            <a:r>
              <a:rPr lang="en-US" altLang="ko-KR" sz="1200">
                <a:latin typeface="Arial" panose="020B0604020202020204" pitchFamily="34" charset="0"/>
              </a:rPr>
              <a:t>?</a:t>
            </a:r>
            <a:endParaRPr lang="en-US" altLang="ko-KR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4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116</Words>
  <Application>Microsoft Office PowerPoint</Application>
  <PresentationFormat>와이드스크린</PresentationFormat>
  <Paragraphs>55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김근우(첨단원자력공학부)</dc:creator>
  <cp:lastModifiedBy>김근우(첨단원자력공학부)</cp:lastModifiedBy>
  <cp:revision>2</cp:revision>
  <dcterms:created xsi:type="dcterms:W3CDTF">2026-01-20T11:18:10Z</dcterms:created>
  <dcterms:modified xsi:type="dcterms:W3CDTF">2026-01-21T11:46:30Z</dcterms:modified>
</cp:coreProperties>
</file>