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30275213" cy="4280376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4E8C"/>
    <a:srgbClr val="A6C0F4"/>
    <a:srgbClr val="0C2860"/>
    <a:srgbClr val="006BA0"/>
    <a:srgbClr val="CB3030"/>
    <a:srgbClr val="2A2ACA"/>
    <a:srgbClr val="AC0050"/>
    <a:srgbClr val="FFFFB1"/>
    <a:srgbClr val="B00000"/>
    <a:srgbClr val="2F5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76" autoAdjust="0"/>
    <p:restoredTop sz="95274" autoAdjust="0"/>
  </p:normalViewPr>
  <p:slideViewPr>
    <p:cSldViewPr snapToGrid="0">
      <p:cViewPr>
        <p:scale>
          <a:sx n="25" d="100"/>
          <a:sy n="25" d="100"/>
        </p:scale>
        <p:origin x="3864" y="1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1A8A7EB-14D4-4D3A-B2D9-D39DC557E00B}" type="datetimeFigureOut">
              <a:rPr lang="ko-KR" altLang="en-US" smtClean="0"/>
              <a:t>2026-10-08</a:t>
            </a:fld>
            <a:endParaRPr lang="ko-KR" altLang="en-US"/>
          </a:p>
        </p:txBody>
      </p:sp>
      <p:sp>
        <p:nvSpPr>
          <p:cNvPr id="4" name="슬라이드 이미지 개체 틀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D15577C-0F09-4EB9-9DC9-818F5818D114}" type="slidenum">
              <a:rPr lang="ko-KR" altLang="en-US" smtClean="0"/>
              <a:t>‹#›</a:t>
            </a:fld>
            <a:endParaRPr lang="ko-KR" altLang="en-US"/>
          </a:p>
        </p:txBody>
      </p:sp>
    </p:spTree>
    <p:extLst>
      <p:ext uri="{BB962C8B-B14F-4D97-AF65-F5344CB8AC3E}">
        <p14:creationId xmlns:p14="http://schemas.microsoft.com/office/powerpoint/2010/main" val="243163974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AD15577C-0F09-4EB9-9DC9-818F5818D114}" type="slidenum">
              <a:rPr lang="ko-KR" altLang="en-US" smtClean="0"/>
              <a:t>1</a:t>
            </a:fld>
            <a:endParaRPr lang="ko-KR" altLang="en-US"/>
          </a:p>
        </p:txBody>
      </p:sp>
    </p:spTree>
    <p:extLst>
      <p:ext uri="{BB962C8B-B14F-4D97-AF65-F5344CB8AC3E}">
        <p14:creationId xmlns:p14="http://schemas.microsoft.com/office/powerpoint/2010/main" val="1129696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3FA45943-6C1C-C20D-8393-8446A8C52118}"/>
              </a:ext>
            </a:extLst>
          </p:cNvPr>
          <p:cNvSpPr/>
          <p:nvPr userDrawn="1"/>
        </p:nvSpPr>
        <p:spPr>
          <a:xfrm>
            <a:off x="0" y="1"/>
            <a:ext cx="30275207" cy="5422733"/>
          </a:xfrm>
          <a:prstGeom prst="rect">
            <a:avLst/>
          </a:prstGeom>
          <a:solidFill>
            <a:srgbClr val="0C28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a:extLst>
              <a:ext uri="{FF2B5EF4-FFF2-40B4-BE49-F238E27FC236}">
                <a16:creationId xmlns:a16="http://schemas.microsoft.com/office/drawing/2014/main" id="{BDB80263-1AE4-AB5D-F257-14CD7E4027F0}"/>
              </a:ext>
            </a:extLst>
          </p:cNvPr>
          <p:cNvSpPr/>
          <p:nvPr userDrawn="1"/>
        </p:nvSpPr>
        <p:spPr>
          <a:xfrm>
            <a:off x="0" y="5422734"/>
            <a:ext cx="30275207" cy="37381028"/>
          </a:xfrm>
          <a:prstGeom prst="rect">
            <a:avLst/>
          </a:prstGeom>
          <a:solidFill>
            <a:srgbClr val="A6C0F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722341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31760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ko-KR" altLang="en-US"/>
              <a:t>마스터 제목 스타일 편집</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1217201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090524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ko-KR" altLang="en-US"/>
              <a:t>마스터 텍스트 스타일 편집</a:t>
            </a:r>
          </a:p>
        </p:txBody>
      </p:sp>
      <p:sp>
        <p:nvSpPr>
          <p:cNvPr id="4" name="Content Placeholder 3"/>
          <p:cNvSpPr>
            <a:spLocks noGrp="1"/>
          </p:cNvSpPr>
          <p:nvPr>
            <p:ph sz="half" idx="2"/>
          </p:nvPr>
        </p:nvSpPr>
        <p:spPr>
          <a:xfrm>
            <a:off x="2085368" y="15635264"/>
            <a:ext cx="12807832" cy="22997117"/>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ko-KR" altLang="en-US"/>
              <a:t>마스터 텍스트 스타일 편집</a:t>
            </a:r>
          </a:p>
        </p:txBody>
      </p:sp>
      <p:sp>
        <p:nvSpPr>
          <p:cNvPr id="6" name="Content Placeholder 5"/>
          <p:cNvSpPr>
            <a:spLocks noGrp="1"/>
          </p:cNvSpPr>
          <p:nvPr>
            <p:ph sz="quarter" idx="4"/>
          </p:nvPr>
        </p:nvSpPr>
        <p:spPr>
          <a:xfrm>
            <a:off x="15326828" y="15635264"/>
            <a:ext cx="12870909" cy="22997117"/>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388734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60905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321208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ko-KR" altLang="en-US"/>
              <a:t>마스터 제목 스타일 편집</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368584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90020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3703212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2026-10-08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1348566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5282096D-6AD3-4854-A515-6991132164BD}" type="datetimeFigureOut">
              <a:rPr lang="ko-KR" altLang="en-US" smtClean="0"/>
              <a:t>2026-10-08</a:t>
            </a:fld>
            <a:endParaRPr lang="ko-KR" altLang="en-US"/>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2078715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7487" rtl="0" eaLnBrk="1" latinLnBrk="1"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1"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1"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1"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1" hangingPunct="1">
        <a:defRPr sz="5960" kern="1200">
          <a:solidFill>
            <a:schemeClr val="tx1"/>
          </a:solidFill>
          <a:latin typeface="+mn-lt"/>
          <a:ea typeface="+mn-ea"/>
          <a:cs typeface="+mn-cs"/>
        </a:defRPr>
      </a:lvl1pPr>
      <a:lvl2pPr marL="1513743" algn="l" defTabSz="3027487" rtl="0" eaLnBrk="1" latinLnBrk="1" hangingPunct="1">
        <a:defRPr sz="5960" kern="1200">
          <a:solidFill>
            <a:schemeClr val="tx1"/>
          </a:solidFill>
          <a:latin typeface="+mn-lt"/>
          <a:ea typeface="+mn-ea"/>
          <a:cs typeface="+mn-cs"/>
        </a:defRPr>
      </a:lvl2pPr>
      <a:lvl3pPr marL="3027487" algn="l" defTabSz="3027487" rtl="0" eaLnBrk="1" latinLnBrk="1" hangingPunct="1">
        <a:defRPr sz="5960" kern="1200">
          <a:solidFill>
            <a:schemeClr val="tx1"/>
          </a:solidFill>
          <a:latin typeface="+mn-lt"/>
          <a:ea typeface="+mn-ea"/>
          <a:cs typeface="+mn-cs"/>
        </a:defRPr>
      </a:lvl3pPr>
      <a:lvl4pPr marL="4541230" algn="l" defTabSz="3027487" rtl="0" eaLnBrk="1" latinLnBrk="1" hangingPunct="1">
        <a:defRPr sz="5960" kern="1200">
          <a:solidFill>
            <a:schemeClr val="tx1"/>
          </a:solidFill>
          <a:latin typeface="+mn-lt"/>
          <a:ea typeface="+mn-ea"/>
          <a:cs typeface="+mn-cs"/>
        </a:defRPr>
      </a:lvl4pPr>
      <a:lvl5pPr marL="6054974" algn="l" defTabSz="3027487" rtl="0" eaLnBrk="1" latinLnBrk="1" hangingPunct="1">
        <a:defRPr sz="5960" kern="1200">
          <a:solidFill>
            <a:schemeClr val="tx1"/>
          </a:solidFill>
          <a:latin typeface="+mn-lt"/>
          <a:ea typeface="+mn-ea"/>
          <a:cs typeface="+mn-cs"/>
        </a:defRPr>
      </a:lvl5pPr>
      <a:lvl6pPr marL="7568717" algn="l" defTabSz="3027487" rtl="0" eaLnBrk="1" latinLnBrk="1" hangingPunct="1">
        <a:defRPr sz="5960" kern="1200">
          <a:solidFill>
            <a:schemeClr val="tx1"/>
          </a:solidFill>
          <a:latin typeface="+mn-lt"/>
          <a:ea typeface="+mn-ea"/>
          <a:cs typeface="+mn-cs"/>
        </a:defRPr>
      </a:lvl6pPr>
      <a:lvl7pPr marL="9082461" algn="l" defTabSz="3027487" rtl="0" eaLnBrk="1" latinLnBrk="1" hangingPunct="1">
        <a:defRPr sz="5960" kern="1200">
          <a:solidFill>
            <a:schemeClr val="tx1"/>
          </a:solidFill>
          <a:latin typeface="+mn-lt"/>
          <a:ea typeface="+mn-ea"/>
          <a:cs typeface="+mn-cs"/>
        </a:defRPr>
      </a:lvl7pPr>
      <a:lvl8pPr marL="10596204" algn="l" defTabSz="3027487" rtl="0" eaLnBrk="1" latinLnBrk="1" hangingPunct="1">
        <a:defRPr sz="5960" kern="1200">
          <a:solidFill>
            <a:schemeClr val="tx1"/>
          </a:solidFill>
          <a:latin typeface="+mn-lt"/>
          <a:ea typeface="+mn-ea"/>
          <a:cs typeface="+mn-cs"/>
        </a:defRPr>
      </a:lvl8pPr>
      <a:lvl9pPr marL="12109948" algn="l" defTabSz="3027487" rtl="0" eaLnBrk="1" latinLnBrk="1"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png"/><Relationship Id="rId18" Type="http://schemas.openxmlformats.org/officeDocument/2006/relationships/image" Target="../media/image15.png"/><Relationship Id="rId26" Type="http://schemas.openxmlformats.org/officeDocument/2006/relationships/image" Target="../media/image22.png"/><Relationship Id="rId3" Type="http://schemas.openxmlformats.org/officeDocument/2006/relationships/image" Target="../media/image1.png"/><Relationship Id="rId21" Type="http://schemas.openxmlformats.org/officeDocument/2006/relationships/image" Target="../media/image17.png"/><Relationship Id="rId7" Type="http://schemas.openxmlformats.org/officeDocument/2006/relationships/image" Target="../media/image5.png"/><Relationship Id="rId12" Type="http://schemas.openxmlformats.org/officeDocument/2006/relationships/image" Target="../media/image9.png"/><Relationship Id="rId17" Type="http://schemas.openxmlformats.org/officeDocument/2006/relationships/image" Target="../media/image14.png"/><Relationship Id="rId25" Type="http://schemas.openxmlformats.org/officeDocument/2006/relationships/image" Target="../media/image21.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24" Type="http://schemas.openxmlformats.org/officeDocument/2006/relationships/image" Target="../media/image20.png"/><Relationship Id="rId5" Type="http://schemas.openxmlformats.org/officeDocument/2006/relationships/image" Target="../media/image3.png"/><Relationship Id="rId15" Type="http://schemas.openxmlformats.org/officeDocument/2006/relationships/image" Target="../media/image12.png"/><Relationship Id="rId23" Type="http://schemas.openxmlformats.org/officeDocument/2006/relationships/image" Target="../media/image19.png"/><Relationship Id="rId10" Type="http://schemas.openxmlformats.org/officeDocument/2006/relationships/image" Target="../media/image7.jpeg"/><Relationship Id="rId19" Type="http://schemas.openxmlformats.org/officeDocument/2006/relationships/image" Target="../media/image150.png"/><Relationship Id="rId4" Type="http://schemas.openxmlformats.org/officeDocument/2006/relationships/image" Target="../media/image2.png"/><Relationship Id="rId9" Type="http://schemas.microsoft.com/office/2007/relationships/hdphoto" Target="../media/hdphoto1.wdp"/><Relationship Id="rId14" Type="http://schemas.openxmlformats.org/officeDocument/2006/relationships/image" Target="../media/image11.png"/><Relationship Id="rId22" Type="http://schemas.openxmlformats.org/officeDocument/2006/relationships/image" Target="../media/image18.png"/><Relationship Id="rId27"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DCF1F-7C3A-AB73-63C7-2989F28B301B}"/>
            </a:ext>
          </a:extLst>
        </p:cNvPr>
        <p:cNvGrpSpPr/>
        <p:nvPr/>
      </p:nvGrpSpPr>
      <p:grpSpPr>
        <a:xfrm>
          <a:off x="0" y="0"/>
          <a:ext cx="0" cy="0"/>
          <a:chOff x="0" y="0"/>
          <a:chExt cx="0" cy="0"/>
        </a:xfrm>
      </p:grpSpPr>
      <p:sp>
        <p:nvSpPr>
          <p:cNvPr id="39" name="직사각형 38">
            <a:extLst>
              <a:ext uri="{FF2B5EF4-FFF2-40B4-BE49-F238E27FC236}">
                <a16:creationId xmlns:a16="http://schemas.microsoft.com/office/drawing/2014/main" id="{9D971562-F197-D2CC-3C7A-E9F415B048E3}"/>
              </a:ext>
            </a:extLst>
          </p:cNvPr>
          <p:cNvSpPr/>
          <p:nvPr/>
        </p:nvSpPr>
        <p:spPr>
          <a:xfrm>
            <a:off x="346544" y="30555739"/>
            <a:ext cx="29555384" cy="9570173"/>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dirty="0">
              <a:solidFill>
                <a:schemeClr val="tx1">
                  <a:lumMod val="75000"/>
                  <a:lumOff val="25000"/>
                </a:schemeClr>
              </a:solidFill>
            </a:endParaRPr>
          </a:p>
        </p:txBody>
      </p:sp>
      <p:pic>
        <p:nvPicPr>
          <p:cNvPr id="72" name="그림 71">
            <a:extLst>
              <a:ext uri="{FF2B5EF4-FFF2-40B4-BE49-F238E27FC236}">
                <a16:creationId xmlns:a16="http://schemas.microsoft.com/office/drawing/2014/main" id="{7D1A4DAC-F4B8-F771-4BF2-4CC1B6D31288}"/>
              </a:ext>
            </a:extLst>
          </p:cNvPr>
          <p:cNvPicPr>
            <a:picLocks noChangeAspect="1"/>
          </p:cNvPicPr>
          <p:nvPr/>
        </p:nvPicPr>
        <p:blipFill>
          <a:blip r:embed="rId3">
            <a:extLst>
              <a:ext uri="{28A0092B-C50C-407E-A947-70E740481C1C}">
                <a14:useLocalDpi xmlns:a14="http://schemas.microsoft.com/office/drawing/2010/main" val="0"/>
              </a:ext>
            </a:extLst>
          </a:blip>
          <a:srcRect l="120" r="120"/>
          <a:stretch/>
        </p:blipFill>
        <p:spPr>
          <a:xfrm>
            <a:off x="894476" y="31104231"/>
            <a:ext cx="8891172" cy="8891172"/>
          </a:xfrm>
          <a:prstGeom prst="rect">
            <a:avLst/>
          </a:prstGeom>
        </p:spPr>
      </p:pic>
      <p:sp>
        <p:nvSpPr>
          <p:cNvPr id="240" name="직사각형 239">
            <a:extLst>
              <a:ext uri="{FF2B5EF4-FFF2-40B4-BE49-F238E27FC236}">
                <a16:creationId xmlns:a16="http://schemas.microsoft.com/office/drawing/2014/main" id="{9926CB36-E7BE-F099-25E7-99E4F7B949A7}"/>
              </a:ext>
            </a:extLst>
          </p:cNvPr>
          <p:cNvSpPr/>
          <p:nvPr/>
        </p:nvSpPr>
        <p:spPr>
          <a:xfrm>
            <a:off x="15373965" y="16065090"/>
            <a:ext cx="14583310" cy="13840428"/>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lumMod val="75000"/>
                  <a:lumOff val="25000"/>
                </a:schemeClr>
              </a:solidFill>
            </a:endParaRPr>
          </a:p>
        </p:txBody>
      </p:sp>
      <p:grpSp>
        <p:nvGrpSpPr>
          <p:cNvPr id="23" name="그룹 22">
            <a:extLst>
              <a:ext uri="{FF2B5EF4-FFF2-40B4-BE49-F238E27FC236}">
                <a16:creationId xmlns:a16="http://schemas.microsoft.com/office/drawing/2014/main" id="{B2C5C617-F074-450C-06C0-EB8F08FBFD35}"/>
              </a:ext>
            </a:extLst>
          </p:cNvPr>
          <p:cNvGrpSpPr/>
          <p:nvPr/>
        </p:nvGrpSpPr>
        <p:grpSpPr>
          <a:xfrm>
            <a:off x="401890" y="9018617"/>
            <a:ext cx="29555385" cy="6394569"/>
            <a:chOff x="264816" y="5935276"/>
            <a:chExt cx="29639339" cy="3372039"/>
          </a:xfrm>
        </p:grpSpPr>
        <p:sp>
          <p:nvSpPr>
            <p:cNvPr id="24" name="직사각형 23">
              <a:extLst>
                <a:ext uri="{FF2B5EF4-FFF2-40B4-BE49-F238E27FC236}">
                  <a16:creationId xmlns:a16="http://schemas.microsoft.com/office/drawing/2014/main" id="{2AC91AB6-BEF5-882B-0850-B151519B8D8B}"/>
                </a:ext>
              </a:extLst>
            </p:cNvPr>
            <p:cNvSpPr/>
            <p:nvPr/>
          </p:nvSpPr>
          <p:spPr>
            <a:xfrm>
              <a:off x="264816" y="5935276"/>
              <a:ext cx="29639339" cy="3372039"/>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lumMod val="75000"/>
                    <a:lumOff val="25000"/>
                  </a:schemeClr>
                </a:solidFill>
              </a:endParaRPr>
            </a:p>
          </p:txBody>
        </p:sp>
        <p:sp>
          <p:nvSpPr>
            <p:cNvPr id="25" name="직사각형 24">
              <a:extLst>
                <a:ext uri="{FF2B5EF4-FFF2-40B4-BE49-F238E27FC236}">
                  <a16:creationId xmlns:a16="http://schemas.microsoft.com/office/drawing/2014/main" id="{B6B4FE19-4C2F-56F5-63D5-1B01B23111FD}"/>
                </a:ext>
              </a:extLst>
            </p:cNvPr>
            <p:cNvSpPr/>
            <p:nvPr/>
          </p:nvSpPr>
          <p:spPr>
            <a:xfrm>
              <a:off x="644193" y="6251444"/>
              <a:ext cx="3612354" cy="361005"/>
            </a:xfrm>
            <a:prstGeom prst="rect">
              <a:avLst/>
            </a:prstGeom>
          </p:spPr>
          <p:txBody>
            <a:bodyPr wrap="square">
              <a:spAutoFit/>
            </a:bodyPr>
            <a:lstStyle/>
            <a:p>
              <a:pPr algn="just">
                <a:lnSpc>
                  <a:spcPct val="150000"/>
                </a:lnSpc>
              </a:pPr>
              <a:endParaRPr lang="en-US" altLang="ko-KR" sz="2800" b="1" dirty="0">
                <a:solidFill>
                  <a:schemeClr val="tx1">
                    <a:lumMod val="75000"/>
                    <a:lumOff val="25000"/>
                  </a:schemeClr>
                </a:solidFill>
                <a:latin typeface="Arial" panose="020B0604020202020204" pitchFamily="34" charset="0"/>
                <a:cs typeface="Arial" panose="020B0604020202020204" pitchFamily="34" charset="0"/>
              </a:endParaRPr>
            </a:p>
          </p:txBody>
        </p:sp>
      </p:grpSp>
      <p:pic>
        <p:nvPicPr>
          <p:cNvPr id="7" name="그림 6">
            <a:extLst>
              <a:ext uri="{FF2B5EF4-FFF2-40B4-BE49-F238E27FC236}">
                <a16:creationId xmlns:a16="http://schemas.microsoft.com/office/drawing/2014/main" id="{EB0462AF-6BBF-103A-A92D-9848F062C4C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893767" y="9565153"/>
            <a:ext cx="10216958" cy="3790234"/>
          </a:xfrm>
          <a:prstGeom prst="rect">
            <a:avLst/>
          </a:prstGeom>
        </p:spPr>
      </p:pic>
      <p:sp>
        <p:nvSpPr>
          <p:cNvPr id="36" name="직사각형 35">
            <a:extLst>
              <a:ext uri="{FF2B5EF4-FFF2-40B4-BE49-F238E27FC236}">
                <a16:creationId xmlns:a16="http://schemas.microsoft.com/office/drawing/2014/main" id="{96317079-350F-AFE5-2283-6A327D5D7C43}"/>
              </a:ext>
            </a:extLst>
          </p:cNvPr>
          <p:cNvSpPr/>
          <p:nvPr/>
        </p:nvSpPr>
        <p:spPr>
          <a:xfrm>
            <a:off x="393405" y="16042139"/>
            <a:ext cx="14583310" cy="13865022"/>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lumMod val="75000"/>
                  <a:lumOff val="25000"/>
                </a:schemeClr>
              </a:solidFill>
            </a:endParaRPr>
          </a:p>
        </p:txBody>
      </p:sp>
      <p:grpSp>
        <p:nvGrpSpPr>
          <p:cNvPr id="69" name="그룹 68">
            <a:extLst>
              <a:ext uri="{FF2B5EF4-FFF2-40B4-BE49-F238E27FC236}">
                <a16:creationId xmlns:a16="http://schemas.microsoft.com/office/drawing/2014/main" id="{DB7356DD-88D7-61BD-951B-16D9E671FDA2}"/>
              </a:ext>
            </a:extLst>
          </p:cNvPr>
          <p:cNvGrpSpPr/>
          <p:nvPr/>
        </p:nvGrpSpPr>
        <p:grpSpPr>
          <a:xfrm>
            <a:off x="1258770" y="10063871"/>
            <a:ext cx="4704539" cy="3130984"/>
            <a:chOff x="1062037" y="645118"/>
            <a:chExt cx="10215563" cy="5352621"/>
          </a:xfrm>
        </p:grpSpPr>
        <p:pic>
          <p:nvPicPr>
            <p:cNvPr id="70" name="그림 69">
              <a:extLst>
                <a:ext uri="{FF2B5EF4-FFF2-40B4-BE49-F238E27FC236}">
                  <a16:creationId xmlns:a16="http://schemas.microsoft.com/office/drawing/2014/main" id="{F4C94FB0-E45F-BA44-00A0-372484C86C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2037" y="645118"/>
              <a:ext cx="10215563" cy="5352621"/>
            </a:xfrm>
            <a:prstGeom prst="rect">
              <a:avLst/>
            </a:prstGeom>
          </p:spPr>
        </p:pic>
        <p:cxnSp>
          <p:nvCxnSpPr>
            <p:cNvPr id="87" name="직선 연결선 86">
              <a:extLst>
                <a:ext uri="{FF2B5EF4-FFF2-40B4-BE49-F238E27FC236}">
                  <a16:creationId xmlns:a16="http://schemas.microsoft.com/office/drawing/2014/main" id="{63A9ACD4-C7A3-148D-EBBD-F1309AF3F5AE}"/>
                </a:ext>
              </a:extLst>
            </p:cNvPr>
            <p:cNvCxnSpPr/>
            <p:nvPr/>
          </p:nvCxnSpPr>
          <p:spPr>
            <a:xfrm>
              <a:off x="4912457" y="1743026"/>
              <a:ext cx="153133" cy="87874"/>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6D8E18B5-95CA-E945-D6E5-4F932283466E}"/>
              </a:ext>
            </a:extLst>
          </p:cNvPr>
          <p:cNvSpPr txBox="1"/>
          <p:nvPr/>
        </p:nvSpPr>
        <p:spPr>
          <a:xfrm>
            <a:off x="1947120" y="923742"/>
            <a:ext cx="26380972" cy="2123658"/>
          </a:xfrm>
          <a:prstGeom prst="rect">
            <a:avLst/>
          </a:prstGeom>
          <a:noFill/>
        </p:spPr>
        <p:txBody>
          <a:bodyPr wrap="square" rtlCol="0">
            <a:spAutoFit/>
          </a:bodyPr>
          <a:lstStyle/>
          <a:p>
            <a:pPr algn="ctr"/>
            <a:r>
              <a:rPr lang="en-US" altLang="ko-KR" sz="6600" b="1" dirty="0">
                <a:solidFill>
                  <a:schemeClr val="accent4"/>
                </a:solidFill>
                <a:latin typeface="Arial" panose="020B0604020202020204" pitchFamily="34" charset="0"/>
                <a:cs typeface="Arial" panose="020B0604020202020204" pitchFamily="34" charset="0"/>
              </a:rPr>
              <a:t>Operational Scenario for Enhancing the </a:t>
            </a:r>
            <a:r>
              <a:rPr lang="en-US" altLang="ko-KR" sz="6600" b="1" dirty="0" err="1">
                <a:solidFill>
                  <a:schemeClr val="accent4"/>
                </a:solidFill>
                <a:latin typeface="Arial" panose="020B0604020202020204" pitchFamily="34" charset="0"/>
                <a:cs typeface="Arial" panose="020B0604020202020204" pitchFamily="34" charset="0"/>
              </a:rPr>
              <a:t>Touschek</a:t>
            </a:r>
            <a:r>
              <a:rPr lang="en-US" altLang="ko-KR" sz="6600" b="1" dirty="0">
                <a:solidFill>
                  <a:schemeClr val="accent4"/>
                </a:solidFill>
                <a:latin typeface="Arial" panose="020B0604020202020204" pitchFamily="34" charset="0"/>
                <a:cs typeface="Arial" panose="020B0604020202020204" pitchFamily="34" charset="0"/>
              </a:rPr>
              <a:t> Lifetime of the PAL-EUV Storage Ring</a:t>
            </a:r>
            <a:endParaRPr lang="ko-KR" altLang="en-US" sz="6600" b="1" dirty="0">
              <a:solidFill>
                <a:schemeClr val="accent4"/>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632A95E7-240F-169F-5DA9-115F0354C2AB}"/>
              </a:ext>
            </a:extLst>
          </p:cNvPr>
          <p:cNvSpPr txBox="1"/>
          <p:nvPr/>
        </p:nvSpPr>
        <p:spPr>
          <a:xfrm>
            <a:off x="658639" y="42178737"/>
            <a:ext cx="3635932" cy="494879"/>
          </a:xfrm>
          <a:prstGeom prst="rect">
            <a:avLst/>
          </a:prstGeom>
          <a:noFill/>
        </p:spPr>
        <p:txBody>
          <a:bodyPr wrap="none" rtlCol="0">
            <a:spAutoFit/>
          </a:bodyPr>
          <a:lstStyle/>
          <a:p>
            <a:r>
              <a:rPr lang="en-US" altLang="ko-KR" sz="2616" dirty="0">
                <a:latin typeface="Arial" panose="020B0604020202020204" pitchFamily="34" charset="0"/>
                <a:cs typeface="Arial" panose="020B0604020202020204" pitchFamily="34" charset="0"/>
              </a:rPr>
              <a:t>*moses@postech.ac.kr</a:t>
            </a:r>
            <a:endParaRPr lang="ko-KR" altLang="en-US" sz="2616" dirty="0">
              <a:latin typeface="Arial" panose="020B0604020202020204" pitchFamily="34" charset="0"/>
              <a:cs typeface="Arial" panose="020B0604020202020204" pitchFamily="34" charset="0"/>
            </a:endParaRPr>
          </a:p>
        </p:txBody>
      </p:sp>
      <p:sp>
        <p:nvSpPr>
          <p:cNvPr id="63" name="직사각형 62">
            <a:extLst>
              <a:ext uri="{FF2B5EF4-FFF2-40B4-BE49-F238E27FC236}">
                <a16:creationId xmlns:a16="http://schemas.microsoft.com/office/drawing/2014/main" id="{09FC0EED-3CF9-55B0-BD4A-F2B60E761D76}"/>
              </a:ext>
            </a:extLst>
          </p:cNvPr>
          <p:cNvSpPr/>
          <p:nvPr/>
        </p:nvSpPr>
        <p:spPr>
          <a:xfrm>
            <a:off x="3611040" y="3562016"/>
            <a:ext cx="23075383" cy="1460849"/>
          </a:xfrm>
          <a:prstGeom prst="rect">
            <a:avLst/>
          </a:prstGeom>
        </p:spPr>
        <p:txBody>
          <a:bodyPr wrap="square">
            <a:spAutoFit/>
          </a:bodyPr>
          <a:lstStyle/>
          <a:p>
            <a:pPr algn="ctr">
              <a:lnSpc>
                <a:spcPct val="130000"/>
              </a:lnSpc>
            </a:pPr>
            <a:r>
              <a:rPr lang="en-US" altLang="ko-KR" sz="3600" dirty="0" err="1">
                <a:solidFill>
                  <a:schemeClr val="bg1">
                    <a:lumMod val="95000"/>
                  </a:schemeClr>
                </a:solidFill>
                <a:latin typeface="Arial" panose="020B0604020202020204" pitchFamily="34" charset="0"/>
                <a:cs typeface="Arial" panose="020B0604020202020204" pitchFamily="34" charset="0"/>
              </a:rPr>
              <a:t>Youngmin</a:t>
            </a:r>
            <a:r>
              <a:rPr lang="ko-KR" altLang="en-US" sz="3600" dirty="0">
                <a:solidFill>
                  <a:schemeClr val="bg1">
                    <a:lumMod val="95000"/>
                  </a:schemeClr>
                </a:solidFill>
                <a:latin typeface="Arial" panose="020B0604020202020204" pitchFamily="34" charset="0"/>
                <a:cs typeface="Arial" panose="020B0604020202020204" pitchFamily="34" charset="0"/>
              </a:rPr>
              <a:t> </a:t>
            </a:r>
            <a:r>
              <a:rPr lang="en-US" altLang="ko-KR" sz="3600" dirty="0">
                <a:solidFill>
                  <a:schemeClr val="bg1">
                    <a:lumMod val="95000"/>
                  </a:schemeClr>
                </a:solidFill>
                <a:latin typeface="Arial" panose="020B0604020202020204" pitchFamily="34" charset="0"/>
                <a:cs typeface="Arial" panose="020B0604020202020204" pitchFamily="34" charset="0"/>
              </a:rPr>
              <a:t>Park, Moses Chung</a:t>
            </a:r>
            <a:r>
              <a:rPr lang="en-US" altLang="ko-KR" sz="3600" baseline="30000" dirty="0">
                <a:solidFill>
                  <a:schemeClr val="bg1">
                    <a:lumMod val="95000"/>
                  </a:schemeClr>
                </a:solidFill>
                <a:latin typeface="Arial" panose="020B0604020202020204" pitchFamily="34" charset="0"/>
                <a:cs typeface="Arial" panose="020B0604020202020204" pitchFamily="34" charset="0"/>
              </a:rPr>
              <a:t>*</a:t>
            </a:r>
            <a:r>
              <a:rPr lang="en-US" altLang="ko-KR" sz="3600" dirty="0">
                <a:solidFill>
                  <a:schemeClr val="bg1">
                    <a:lumMod val="95000"/>
                  </a:schemeClr>
                </a:solidFill>
                <a:latin typeface="Arial" panose="020B0604020202020204" pitchFamily="34" charset="0"/>
                <a:cs typeface="Arial" panose="020B0604020202020204" pitchFamily="34" charset="0"/>
              </a:rPr>
              <a:t>, POSTECH, Pohang, Korea. </a:t>
            </a:r>
          </a:p>
          <a:p>
            <a:pPr algn="ctr">
              <a:lnSpc>
                <a:spcPct val="130000"/>
              </a:lnSpc>
            </a:pPr>
            <a:r>
              <a:rPr lang="en-US" altLang="ko-KR" sz="3600" dirty="0" err="1">
                <a:solidFill>
                  <a:schemeClr val="bg1">
                    <a:lumMod val="95000"/>
                  </a:schemeClr>
                </a:solidFill>
                <a:latin typeface="Arial" panose="020B0604020202020204" pitchFamily="34" charset="0"/>
                <a:cs typeface="Arial" panose="020B0604020202020204" pitchFamily="34" charset="0"/>
              </a:rPr>
              <a:t>Gyeongsu</a:t>
            </a:r>
            <a:r>
              <a:rPr lang="en-US" altLang="ko-KR" sz="3600" dirty="0">
                <a:solidFill>
                  <a:schemeClr val="bg1">
                    <a:lumMod val="95000"/>
                  </a:schemeClr>
                </a:solidFill>
                <a:latin typeface="Arial" panose="020B0604020202020204" pitchFamily="34" charset="0"/>
                <a:cs typeface="Arial" panose="020B0604020202020204" pitchFamily="34" charset="0"/>
              </a:rPr>
              <a:t> Jang, Juho</a:t>
            </a:r>
            <a:r>
              <a:rPr lang="ko-KR" altLang="en-US" sz="3600" dirty="0">
                <a:solidFill>
                  <a:schemeClr val="bg1">
                    <a:lumMod val="95000"/>
                  </a:schemeClr>
                </a:solidFill>
                <a:latin typeface="Arial" panose="020B0604020202020204" pitchFamily="34" charset="0"/>
                <a:cs typeface="Arial" panose="020B0604020202020204" pitchFamily="34" charset="0"/>
              </a:rPr>
              <a:t> </a:t>
            </a:r>
            <a:r>
              <a:rPr lang="en-US" altLang="ko-KR" sz="3600" dirty="0">
                <a:solidFill>
                  <a:schemeClr val="bg1">
                    <a:lumMod val="95000"/>
                  </a:schemeClr>
                </a:solidFill>
                <a:latin typeface="Arial" panose="020B0604020202020204" pitchFamily="34" charset="0"/>
                <a:cs typeface="Arial" panose="020B0604020202020204" pitchFamily="34" charset="0"/>
              </a:rPr>
              <a:t>Hong,</a:t>
            </a:r>
            <a:r>
              <a:rPr lang="ko-KR" altLang="en-US" sz="3600" dirty="0">
                <a:solidFill>
                  <a:schemeClr val="bg1">
                    <a:lumMod val="95000"/>
                  </a:schemeClr>
                </a:solidFill>
                <a:latin typeface="Arial" panose="020B0604020202020204" pitchFamily="34" charset="0"/>
                <a:cs typeface="Arial" panose="020B0604020202020204" pitchFamily="34" charset="0"/>
              </a:rPr>
              <a:t> </a:t>
            </a:r>
            <a:r>
              <a:rPr lang="en-US" altLang="ko-KR" sz="3600" dirty="0">
                <a:solidFill>
                  <a:schemeClr val="bg1">
                    <a:lumMod val="95000"/>
                  </a:schemeClr>
                </a:solidFill>
                <a:latin typeface="Arial" panose="020B0604020202020204" pitchFamily="34" charset="0"/>
                <a:cs typeface="Arial" panose="020B0604020202020204" pitchFamily="34" charset="0"/>
              </a:rPr>
              <a:t>Junho</a:t>
            </a:r>
            <a:r>
              <a:rPr lang="ko-KR" altLang="en-US" sz="3600" dirty="0">
                <a:solidFill>
                  <a:schemeClr val="bg1">
                    <a:lumMod val="95000"/>
                  </a:schemeClr>
                </a:solidFill>
                <a:latin typeface="Arial" panose="020B0604020202020204" pitchFamily="34" charset="0"/>
                <a:cs typeface="Arial" panose="020B0604020202020204" pitchFamily="34" charset="0"/>
              </a:rPr>
              <a:t> </a:t>
            </a:r>
            <a:r>
              <a:rPr lang="en-US" altLang="ko-KR" sz="3600" dirty="0">
                <a:solidFill>
                  <a:schemeClr val="bg1">
                    <a:lumMod val="95000"/>
                  </a:schemeClr>
                </a:solidFill>
                <a:latin typeface="Arial" panose="020B0604020202020204" pitchFamily="34" charset="0"/>
                <a:cs typeface="Arial" panose="020B0604020202020204" pitchFamily="34" charset="0"/>
              </a:rPr>
              <a:t>Ko, PAL, POSTECH, Pohang, Korea.</a:t>
            </a:r>
          </a:p>
        </p:txBody>
      </p:sp>
      <p:grpSp>
        <p:nvGrpSpPr>
          <p:cNvPr id="246" name="그룹 245">
            <a:extLst>
              <a:ext uri="{FF2B5EF4-FFF2-40B4-BE49-F238E27FC236}">
                <a16:creationId xmlns:a16="http://schemas.microsoft.com/office/drawing/2014/main" id="{494AD8C0-C411-769D-57E0-CEEC6B0BE8AE}"/>
              </a:ext>
            </a:extLst>
          </p:cNvPr>
          <p:cNvGrpSpPr/>
          <p:nvPr/>
        </p:nvGrpSpPr>
        <p:grpSpPr>
          <a:xfrm>
            <a:off x="658640" y="3625148"/>
            <a:ext cx="6657112" cy="1468394"/>
            <a:chOff x="658640" y="5892135"/>
            <a:chExt cx="6657112" cy="1468394"/>
          </a:xfrm>
        </p:grpSpPr>
        <p:pic>
          <p:nvPicPr>
            <p:cNvPr id="5" name="그림 4">
              <a:extLst>
                <a:ext uri="{FF2B5EF4-FFF2-40B4-BE49-F238E27FC236}">
                  <a16:creationId xmlns:a16="http://schemas.microsoft.com/office/drawing/2014/main" id="{62A861EA-69E9-EACE-0B8C-9E6B5D6AA2B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859609" y="6022420"/>
              <a:ext cx="3456143" cy="1170276"/>
            </a:xfrm>
            <a:prstGeom prst="rect">
              <a:avLst/>
            </a:prstGeom>
          </p:spPr>
        </p:pic>
        <p:pic>
          <p:nvPicPr>
            <p:cNvPr id="88" name="그림 87">
              <a:extLst>
                <a:ext uri="{FF2B5EF4-FFF2-40B4-BE49-F238E27FC236}">
                  <a16:creationId xmlns:a16="http://schemas.microsoft.com/office/drawing/2014/main" id="{9A402821-979F-6DC3-BABD-A805CC8886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640" y="5892135"/>
              <a:ext cx="3118652" cy="1468394"/>
            </a:xfrm>
            <a:prstGeom prst="rect">
              <a:avLst/>
            </a:prstGeom>
          </p:spPr>
        </p:pic>
      </p:grpSp>
      <p:sp>
        <p:nvSpPr>
          <p:cNvPr id="261" name="Rectangle 9">
            <a:extLst>
              <a:ext uri="{FF2B5EF4-FFF2-40B4-BE49-F238E27FC236}">
                <a16:creationId xmlns:a16="http://schemas.microsoft.com/office/drawing/2014/main" id="{028AB5A7-00BE-97CC-51B5-9A10E4F8C889}"/>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ko-KR" altLang="ko-KR" sz="1800" b="0" i="0" u="none" strike="noStrike" cap="none" normalizeH="0" baseline="0" dirty="0">
              <a:ln>
                <a:noFill/>
              </a:ln>
              <a:solidFill>
                <a:schemeClr val="tx1"/>
              </a:solidFill>
              <a:effectLst/>
              <a:latin typeface="Arial" panose="020B0604020202020204" pitchFamily="34" charset="0"/>
            </a:endParaRPr>
          </a:p>
        </p:txBody>
      </p:sp>
      <p:sp>
        <p:nvSpPr>
          <p:cNvPr id="4" name="직사각형 3">
            <a:extLst>
              <a:ext uri="{FF2B5EF4-FFF2-40B4-BE49-F238E27FC236}">
                <a16:creationId xmlns:a16="http://schemas.microsoft.com/office/drawing/2014/main" id="{BD6BC535-3FE5-3467-6EA8-4982DE3DA853}"/>
              </a:ext>
            </a:extLst>
          </p:cNvPr>
          <p:cNvSpPr/>
          <p:nvPr/>
        </p:nvSpPr>
        <p:spPr>
          <a:xfrm>
            <a:off x="317937" y="5935276"/>
            <a:ext cx="29639339" cy="2482927"/>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46" name="직사각형 45">
            <a:extLst>
              <a:ext uri="{FF2B5EF4-FFF2-40B4-BE49-F238E27FC236}">
                <a16:creationId xmlns:a16="http://schemas.microsoft.com/office/drawing/2014/main" id="{03A21542-8140-7656-F7EA-8F895B5B35E9}"/>
              </a:ext>
            </a:extLst>
          </p:cNvPr>
          <p:cNvSpPr/>
          <p:nvPr/>
        </p:nvSpPr>
        <p:spPr>
          <a:xfrm>
            <a:off x="697314" y="6364639"/>
            <a:ext cx="28880585" cy="1815882"/>
          </a:xfrm>
          <a:prstGeom prst="rect">
            <a:avLst/>
          </a:prstGeom>
        </p:spPr>
        <p:txBody>
          <a:bodyPr wrap="square">
            <a:spAutoFit/>
          </a:bodyPr>
          <a:lstStyle/>
          <a:p>
            <a:pPr algn="just"/>
            <a:r>
              <a:rPr lang="en-US" altLang="ko-KR" sz="2800" dirty="0">
                <a:solidFill>
                  <a:schemeClr val="tx1">
                    <a:lumMod val="75000"/>
                    <a:lumOff val="25000"/>
                  </a:schemeClr>
                </a:solidFill>
                <a:latin typeface="Arial" panose="020B0604020202020204" pitchFamily="34" charset="0"/>
                <a:cs typeface="Arial" panose="020B0604020202020204" pitchFamily="34" charset="0"/>
              </a:rPr>
              <a:t>The PAL-EUV storage ring operates with low-energy and low-emittance electron beams, resulting in a relatively short </a:t>
            </a:r>
            <a:r>
              <a:rPr lang="en-US" altLang="ko-KR" sz="2800" dirty="0" err="1">
                <a:solidFill>
                  <a:schemeClr val="tx1">
                    <a:lumMod val="75000"/>
                    <a:lumOff val="25000"/>
                  </a:schemeClr>
                </a:solidFill>
                <a:latin typeface="Arial" panose="020B0604020202020204" pitchFamily="34" charset="0"/>
                <a:cs typeface="Arial" panose="020B0604020202020204" pitchFamily="34" charset="0"/>
              </a:rPr>
              <a:t>Touschek</a:t>
            </a:r>
            <a:r>
              <a:rPr lang="en-US" altLang="ko-KR" sz="2800" dirty="0">
                <a:solidFill>
                  <a:schemeClr val="tx1">
                    <a:lumMod val="75000"/>
                    <a:lumOff val="25000"/>
                  </a:schemeClr>
                </a:solidFill>
                <a:latin typeface="Arial" panose="020B0604020202020204" pitchFamily="34" charset="0"/>
                <a:cs typeface="Arial" panose="020B0604020202020204" pitchFamily="34" charset="0"/>
              </a:rPr>
              <a:t> lifetime. This limits beam-current maintenance and stable operation of the storage ring. To mitigate this issue, this study investigates an operational strategy combining bunch lengthening with an active higher harmonic cavity (HHC) and transverse coupling control using skew quadrupole magnets. The effects of these parameters on the beam lifetime are evaluated to establish practical operating conditions for improving the </a:t>
            </a:r>
            <a:r>
              <a:rPr lang="en-US" altLang="ko-KR" sz="2800" dirty="0" err="1">
                <a:solidFill>
                  <a:schemeClr val="tx1">
                    <a:lumMod val="75000"/>
                    <a:lumOff val="25000"/>
                  </a:schemeClr>
                </a:solidFill>
                <a:latin typeface="Arial" panose="020B0604020202020204" pitchFamily="34" charset="0"/>
                <a:cs typeface="Arial" panose="020B0604020202020204" pitchFamily="34" charset="0"/>
              </a:rPr>
              <a:t>Touschek</a:t>
            </a:r>
            <a:r>
              <a:rPr lang="en-US" altLang="ko-KR" sz="2800" dirty="0">
                <a:solidFill>
                  <a:schemeClr val="tx1">
                    <a:lumMod val="75000"/>
                    <a:lumOff val="25000"/>
                  </a:schemeClr>
                </a:solidFill>
                <a:latin typeface="Arial" panose="020B0604020202020204" pitchFamily="34" charset="0"/>
                <a:cs typeface="Arial" panose="020B0604020202020204" pitchFamily="34" charset="0"/>
              </a:rPr>
              <a:t> lifetime and supporting stable PAL-EUV operation.</a:t>
            </a:r>
          </a:p>
        </p:txBody>
      </p:sp>
      <p:grpSp>
        <p:nvGrpSpPr>
          <p:cNvPr id="18" name="그룹 17">
            <a:extLst>
              <a:ext uri="{FF2B5EF4-FFF2-40B4-BE49-F238E27FC236}">
                <a16:creationId xmlns:a16="http://schemas.microsoft.com/office/drawing/2014/main" id="{8E425B1E-9DE8-D580-F1DA-FBDD4A31C478}"/>
              </a:ext>
            </a:extLst>
          </p:cNvPr>
          <p:cNvGrpSpPr/>
          <p:nvPr/>
        </p:nvGrpSpPr>
        <p:grpSpPr>
          <a:xfrm>
            <a:off x="136228" y="5298928"/>
            <a:ext cx="11377814" cy="1333102"/>
            <a:chOff x="136228" y="5298928"/>
            <a:chExt cx="11377814" cy="1333102"/>
          </a:xfrm>
        </p:grpSpPr>
        <p:pic>
          <p:nvPicPr>
            <p:cNvPr id="85" name="그림 84">
              <a:extLst>
                <a:ext uri="{FF2B5EF4-FFF2-40B4-BE49-F238E27FC236}">
                  <a16:creationId xmlns:a16="http://schemas.microsoft.com/office/drawing/2014/main" id="{1FFCB9EE-B2FC-CA38-0B12-C86AF6BDCC18}"/>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136228" y="5298928"/>
              <a:ext cx="1317201" cy="1333102"/>
            </a:xfrm>
            <a:prstGeom prst="rect">
              <a:avLst/>
            </a:prstGeom>
          </p:spPr>
        </p:pic>
        <p:grpSp>
          <p:nvGrpSpPr>
            <p:cNvPr id="15" name="그룹 14">
              <a:extLst>
                <a:ext uri="{FF2B5EF4-FFF2-40B4-BE49-F238E27FC236}">
                  <a16:creationId xmlns:a16="http://schemas.microsoft.com/office/drawing/2014/main" id="{5BE2B6D8-1890-9891-5B75-9593D4BA03FD}"/>
                </a:ext>
              </a:extLst>
            </p:cNvPr>
            <p:cNvGrpSpPr/>
            <p:nvPr/>
          </p:nvGrpSpPr>
          <p:grpSpPr>
            <a:xfrm>
              <a:off x="1379143" y="5473612"/>
              <a:ext cx="10134899" cy="923330"/>
              <a:chOff x="1379143" y="5473612"/>
              <a:chExt cx="10134899" cy="923330"/>
            </a:xfrm>
          </p:grpSpPr>
          <p:sp>
            <p:nvSpPr>
              <p:cNvPr id="3" name="화살표: 오각형 2">
                <a:extLst>
                  <a:ext uri="{FF2B5EF4-FFF2-40B4-BE49-F238E27FC236}">
                    <a16:creationId xmlns:a16="http://schemas.microsoft.com/office/drawing/2014/main" id="{E5FE1BFD-D349-0636-36A9-2EDD93BC57EC}"/>
                  </a:ext>
                </a:extLst>
              </p:cNvPr>
              <p:cNvSpPr/>
              <p:nvPr/>
            </p:nvSpPr>
            <p:spPr>
              <a:xfrm rot="10800000">
                <a:off x="1379143" y="5539450"/>
                <a:ext cx="10134899" cy="787225"/>
              </a:xfrm>
              <a:prstGeom prst="homePlate">
                <a:avLst>
                  <a:gd name="adj" fmla="val 120512"/>
                </a:avLst>
              </a:prstGeom>
              <a:solidFill>
                <a:srgbClr val="2C4E8C"/>
              </a:solidFill>
              <a:effectLst>
                <a:outerShdw blurRad="50800" dist="38100" dir="5400000" sx="101000" sy="101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3" name="TextBox 82">
                <a:extLst>
                  <a:ext uri="{FF2B5EF4-FFF2-40B4-BE49-F238E27FC236}">
                    <a16:creationId xmlns:a16="http://schemas.microsoft.com/office/drawing/2014/main" id="{43B7B844-25A3-CB7A-B595-80C0A1BCE37E}"/>
                  </a:ext>
                </a:extLst>
              </p:cNvPr>
              <p:cNvSpPr txBox="1"/>
              <p:nvPr/>
            </p:nvSpPr>
            <p:spPr>
              <a:xfrm>
                <a:off x="2517037" y="5473612"/>
                <a:ext cx="7859113" cy="923330"/>
              </a:xfrm>
              <a:prstGeom prst="rect">
                <a:avLst/>
              </a:prstGeom>
              <a:noFill/>
            </p:spPr>
            <p:txBody>
              <a:bodyPr wrap="square" rtlCol="0">
                <a:spAutoFit/>
              </a:bodyPr>
              <a:lstStyle/>
              <a:p>
                <a:pPr algn="ctr"/>
                <a:r>
                  <a:rPr lang="en-US" altLang="ko-KR" sz="5400" b="1" dirty="0">
                    <a:solidFill>
                      <a:schemeClr val="accent4"/>
                    </a:solidFill>
                    <a:latin typeface="Arial" panose="020B0604020202020204" pitchFamily="34" charset="0"/>
                    <a:cs typeface="Arial" panose="020B0604020202020204" pitchFamily="34" charset="0"/>
                  </a:rPr>
                  <a:t>Abstract</a:t>
                </a:r>
                <a:endParaRPr lang="ko-KR" altLang="en-US" sz="5400" b="1" dirty="0">
                  <a:solidFill>
                    <a:schemeClr val="accent4"/>
                  </a:solidFill>
                  <a:latin typeface="Arial" panose="020B0604020202020204" pitchFamily="34" charset="0"/>
                  <a:cs typeface="Arial" panose="020B0604020202020204" pitchFamily="34" charset="0"/>
                </a:endParaRPr>
              </a:p>
            </p:txBody>
          </p:sp>
        </p:grpSp>
      </p:grpSp>
      <p:grpSp>
        <p:nvGrpSpPr>
          <p:cNvPr id="26" name="그룹 25">
            <a:extLst>
              <a:ext uri="{FF2B5EF4-FFF2-40B4-BE49-F238E27FC236}">
                <a16:creationId xmlns:a16="http://schemas.microsoft.com/office/drawing/2014/main" id="{4E55C181-ECFD-56DD-4B36-10BA467F841F}"/>
              </a:ext>
            </a:extLst>
          </p:cNvPr>
          <p:cNvGrpSpPr/>
          <p:nvPr/>
        </p:nvGrpSpPr>
        <p:grpSpPr>
          <a:xfrm>
            <a:off x="193378" y="8364805"/>
            <a:ext cx="11377814" cy="1333102"/>
            <a:chOff x="136228" y="5298928"/>
            <a:chExt cx="11377814" cy="1333102"/>
          </a:xfrm>
        </p:grpSpPr>
        <p:pic>
          <p:nvPicPr>
            <p:cNvPr id="27" name="그림 26">
              <a:extLst>
                <a:ext uri="{FF2B5EF4-FFF2-40B4-BE49-F238E27FC236}">
                  <a16:creationId xmlns:a16="http://schemas.microsoft.com/office/drawing/2014/main" id="{F6B543B2-866E-DDE4-4CB7-2E6747EC811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136228" y="5298928"/>
              <a:ext cx="1317201" cy="1333102"/>
            </a:xfrm>
            <a:prstGeom prst="rect">
              <a:avLst/>
            </a:prstGeom>
          </p:spPr>
        </p:pic>
        <p:grpSp>
          <p:nvGrpSpPr>
            <p:cNvPr id="28" name="그룹 27">
              <a:extLst>
                <a:ext uri="{FF2B5EF4-FFF2-40B4-BE49-F238E27FC236}">
                  <a16:creationId xmlns:a16="http://schemas.microsoft.com/office/drawing/2014/main" id="{48145F62-BF72-3A3D-94CE-8759AB94E53C}"/>
                </a:ext>
              </a:extLst>
            </p:cNvPr>
            <p:cNvGrpSpPr/>
            <p:nvPr/>
          </p:nvGrpSpPr>
          <p:grpSpPr>
            <a:xfrm>
              <a:off x="1379143" y="5473612"/>
              <a:ext cx="10134899" cy="923330"/>
              <a:chOff x="1379143" y="5473612"/>
              <a:chExt cx="10134899" cy="923330"/>
            </a:xfrm>
          </p:grpSpPr>
          <p:sp>
            <p:nvSpPr>
              <p:cNvPr id="224" name="화살표: 오각형 223">
                <a:extLst>
                  <a:ext uri="{FF2B5EF4-FFF2-40B4-BE49-F238E27FC236}">
                    <a16:creationId xmlns:a16="http://schemas.microsoft.com/office/drawing/2014/main" id="{9B3F099B-071C-1B63-F5DC-0DF9B7DE1CDA}"/>
                  </a:ext>
                </a:extLst>
              </p:cNvPr>
              <p:cNvSpPr/>
              <p:nvPr/>
            </p:nvSpPr>
            <p:spPr>
              <a:xfrm rot="10800000">
                <a:off x="1379143" y="5539450"/>
                <a:ext cx="10134899" cy="787225"/>
              </a:xfrm>
              <a:prstGeom prst="homePlate">
                <a:avLst>
                  <a:gd name="adj" fmla="val 120512"/>
                </a:avLst>
              </a:prstGeom>
              <a:solidFill>
                <a:srgbClr val="2C4E8C"/>
              </a:solidFill>
              <a:effectLst>
                <a:outerShdw blurRad="50800" dist="38100" dir="5400000" sx="101000" sy="101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5" name="TextBox 224">
                <a:extLst>
                  <a:ext uri="{FF2B5EF4-FFF2-40B4-BE49-F238E27FC236}">
                    <a16:creationId xmlns:a16="http://schemas.microsoft.com/office/drawing/2014/main" id="{3B7A52CA-07F4-0D0C-EC4B-060B4E50834A}"/>
                  </a:ext>
                </a:extLst>
              </p:cNvPr>
              <p:cNvSpPr txBox="1"/>
              <p:nvPr/>
            </p:nvSpPr>
            <p:spPr>
              <a:xfrm>
                <a:off x="2517037" y="5473612"/>
                <a:ext cx="7859113" cy="923330"/>
              </a:xfrm>
              <a:prstGeom prst="rect">
                <a:avLst/>
              </a:prstGeom>
              <a:noFill/>
            </p:spPr>
            <p:txBody>
              <a:bodyPr wrap="square" rtlCol="0">
                <a:spAutoFit/>
              </a:bodyPr>
              <a:lstStyle/>
              <a:p>
                <a:pPr algn="ctr"/>
                <a:r>
                  <a:rPr lang="en-US" altLang="ko-KR" sz="5400" b="1" dirty="0">
                    <a:solidFill>
                      <a:schemeClr val="accent4"/>
                    </a:solidFill>
                    <a:latin typeface="Arial" panose="020B0604020202020204" pitchFamily="34" charset="0"/>
                    <a:cs typeface="Arial" panose="020B0604020202020204" pitchFamily="34" charset="0"/>
                  </a:rPr>
                  <a:t>Introduction</a:t>
                </a:r>
                <a:endParaRPr lang="ko-KR" altLang="en-US" sz="5400" b="1" dirty="0">
                  <a:solidFill>
                    <a:schemeClr val="accent4"/>
                  </a:solidFill>
                  <a:latin typeface="Arial" panose="020B0604020202020204" pitchFamily="34" charset="0"/>
                  <a:cs typeface="Arial" panose="020B0604020202020204" pitchFamily="34" charset="0"/>
                </a:endParaRPr>
              </a:p>
            </p:txBody>
          </p:sp>
        </p:grpSp>
      </p:grpSp>
      <p:sp>
        <p:nvSpPr>
          <p:cNvPr id="262" name="직사각형 261">
            <a:extLst>
              <a:ext uri="{FF2B5EF4-FFF2-40B4-BE49-F238E27FC236}">
                <a16:creationId xmlns:a16="http://schemas.microsoft.com/office/drawing/2014/main" id="{D5536B09-460E-61D2-9350-B566B1C21686}"/>
              </a:ext>
            </a:extLst>
          </p:cNvPr>
          <p:cNvSpPr/>
          <p:nvPr/>
        </p:nvSpPr>
        <p:spPr>
          <a:xfrm>
            <a:off x="613417" y="37105255"/>
            <a:ext cx="28964481" cy="1815882"/>
          </a:xfrm>
          <a:prstGeom prst="rect">
            <a:avLst/>
          </a:prstGeom>
        </p:spPr>
        <p:txBody>
          <a:bodyPr wrap="square">
            <a:spAutoFit/>
          </a:bodyPr>
          <a:lstStyle/>
          <a:p>
            <a:pPr algn="just"/>
            <a:endParaRPr lang="en-US" altLang="ko-KR" sz="2800" b="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altLang="ko-KR" sz="2800" b="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altLang="ko-KR" sz="2800" b="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altLang="ko-KR" sz="2800"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80" name="그룹 279">
            <a:extLst>
              <a:ext uri="{FF2B5EF4-FFF2-40B4-BE49-F238E27FC236}">
                <a16:creationId xmlns:a16="http://schemas.microsoft.com/office/drawing/2014/main" id="{FAFEBF5C-07D6-FC41-23FC-C221DCD45AD7}"/>
              </a:ext>
            </a:extLst>
          </p:cNvPr>
          <p:cNvGrpSpPr/>
          <p:nvPr/>
        </p:nvGrpSpPr>
        <p:grpSpPr>
          <a:xfrm>
            <a:off x="15319001" y="40822779"/>
            <a:ext cx="14638274" cy="1424464"/>
            <a:chOff x="264816" y="7255213"/>
            <a:chExt cx="29639339" cy="2240405"/>
          </a:xfrm>
        </p:grpSpPr>
        <p:sp>
          <p:nvSpPr>
            <p:cNvPr id="281" name="직사각형 280">
              <a:extLst>
                <a:ext uri="{FF2B5EF4-FFF2-40B4-BE49-F238E27FC236}">
                  <a16:creationId xmlns:a16="http://schemas.microsoft.com/office/drawing/2014/main" id="{68642CF2-1626-10CA-FB32-FB7BDDFF681A}"/>
                </a:ext>
              </a:extLst>
            </p:cNvPr>
            <p:cNvSpPr/>
            <p:nvPr/>
          </p:nvSpPr>
          <p:spPr>
            <a:xfrm>
              <a:off x="264816" y="7255213"/>
              <a:ext cx="29639339" cy="2240405"/>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lumMod val="75000"/>
                    <a:lumOff val="25000"/>
                  </a:schemeClr>
                </a:solidFill>
              </a:endParaRPr>
            </a:p>
          </p:txBody>
        </p:sp>
        <p:sp>
          <p:nvSpPr>
            <p:cNvPr id="282" name="직사각형 281">
              <a:extLst>
                <a:ext uri="{FF2B5EF4-FFF2-40B4-BE49-F238E27FC236}">
                  <a16:creationId xmlns:a16="http://schemas.microsoft.com/office/drawing/2014/main" id="{C692A68D-78FE-ADBE-B74F-93EC4FF7A867}"/>
                </a:ext>
              </a:extLst>
            </p:cNvPr>
            <p:cNvSpPr/>
            <p:nvPr/>
          </p:nvSpPr>
          <p:spPr>
            <a:xfrm>
              <a:off x="644194" y="7962746"/>
              <a:ext cx="28880586" cy="1306996"/>
            </a:xfrm>
            <a:prstGeom prst="rect">
              <a:avLst/>
            </a:prstGeom>
          </p:spPr>
          <p:txBody>
            <a:bodyPr wrap="square">
              <a:spAutoFit/>
            </a:bodyPr>
            <a:lstStyle/>
            <a:p>
              <a:pPr algn="just"/>
              <a:r>
                <a:rPr lang="en-US" altLang="ko-KR" sz="1600" dirty="0">
                  <a:solidFill>
                    <a:schemeClr val="tx1">
                      <a:lumMod val="75000"/>
                      <a:lumOff val="25000"/>
                    </a:schemeClr>
                  </a:solidFill>
                  <a:latin typeface="Arial" panose="020B0604020202020204" pitchFamily="34" charset="0"/>
                  <a:cs typeface="Arial" panose="020B0604020202020204" pitchFamily="34" charset="0"/>
                </a:rPr>
                <a:t>1. T. Zhang, X. Huang, “Off-axis injection for storage rings with full coupling”, Physical Review Accelerators and Beams 21, 084002 (2018).</a:t>
              </a:r>
            </a:p>
            <a:p>
              <a:pPr algn="just"/>
              <a:r>
                <a:rPr lang="en-US" altLang="ko-KR" sz="1600" dirty="0">
                  <a:solidFill>
                    <a:schemeClr val="tx1">
                      <a:lumMod val="75000"/>
                      <a:lumOff val="25000"/>
                    </a:schemeClr>
                  </a:solidFill>
                  <a:latin typeface="Arial" panose="020B0604020202020204" pitchFamily="34" charset="0"/>
                  <a:cs typeface="Arial" panose="020B0604020202020204" pitchFamily="34" charset="0"/>
                </a:rPr>
                <a:t>2. M. B. Alves, “Theoretical models for longitudinal coupled-bunch instabilities driven by harmonic cavities in electron storage rings”, Physical Review Accelerators and Beams 28, 034401 (2025).</a:t>
              </a:r>
            </a:p>
          </p:txBody>
        </p:sp>
      </p:grpSp>
      <p:grpSp>
        <p:nvGrpSpPr>
          <p:cNvPr id="283" name="그룹 282">
            <a:extLst>
              <a:ext uri="{FF2B5EF4-FFF2-40B4-BE49-F238E27FC236}">
                <a16:creationId xmlns:a16="http://schemas.microsoft.com/office/drawing/2014/main" id="{CBC7CFA9-E8D5-5453-A04F-34BDAD83A958}"/>
              </a:ext>
            </a:extLst>
          </p:cNvPr>
          <p:cNvGrpSpPr/>
          <p:nvPr/>
        </p:nvGrpSpPr>
        <p:grpSpPr>
          <a:xfrm>
            <a:off x="15190412" y="40156229"/>
            <a:ext cx="11377814" cy="1333102"/>
            <a:chOff x="136228" y="5298928"/>
            <a:chExt cx="11377814" cy="1333102"/>
          </a:xfrm>
        </p:grpSpPr>
        <p:pic>
          <p:nvPicPr>
            <p:cNvPr id="284" name="그림 283">
              <a:extLst>
                <a:ext uri="{FF2B5EF4-FFF2-40B4-BE49-F238E27FC236}">
                  <a16:creationId xmlns:a16="http://schemas.microsoft.com/office/drawing/2014/main" id="{0C0443CE-6BFE-72E2-1324-0321CCF6F0A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136228" y="5298928"/>
              <a:ext cx="1317201" cy="1333102"/>
            </a:xfrm>
            <a:prstGeom prst="rect">
              <a:avLst/>
            </a:prstGeom>
          </p:spPr>
        </p:pic>
        <p:grpSp>
          <p:nvGrpSpPr>
            <p:cNvPr id="285" name="그룹 284">
              <a:extLst>
                <a:ext uri="{FF2B5EF4-FFF2-40B4-BE49-F238E27FC236}">
                  <a16:creationId xmlns:a16="http://schemas.microsoft.com/office/drawing/2014/main" id="{B45A02BB-134C-DE65-F61B-AF55AB592A73}"/>
                </a:ext>
              </a:extLst>
            </p:cNvPr>
            <p:cNvGrpSpPr/>
            <p:nvPr/>
          </p:nvGrpSpPr>
          <p:grpSpPr>
            <a:xfrm>
              <a:off x="1379143" y="5473612"/>
              <a:ext cx="10134899" cy="923330"/>
              <a:chOff x="1379143" y="5473612"/>
              <a:chExt cx="10134899" cy="923330"/>
            </a:xfrm>
          </p:grpSpPr>
          <p:sp>
            <p:nvSpPr>
              <p:cNvPr id="286" name="화살표: 오각형 285">
                <a:extLst>
                  <a:ext uri="{FF2B5EF4-FFF2-40B4-BE49-F238E27FC236}">
                    <a16:creationId xmlns:a16="http://schemas.microsoft.com/office/drawing/2014/main" id="{24F4D79C-1C31-2AE7-1D11-13ECCE07F07D}"/>
                  </a:ext>
                </a:extLst>
              </p:cNvPr>
              <p:cNvSpPr/>
              <p:nvPr/>
            </p:nvSpPr>
            <p:spPr>
              <a:xfrm rot="10800000">
                <a:off x="1379143" y="5539450"/>
                <a:ext cx="10134899" cy="787225"/>
              </a:xfrm>
              <a:prstGeom prst="homePlate">
                <a:avLst>
                  <a:gd name="adj" fmla="val 120512"/>
                </a:avLst>
              </a:prstGeom>
              <a:solidFill>
                <a:srgbClr val="2C4E8C"/>
              </a:solidFill>
              <a:effectLst>
                <a:outerShdw blurRad="50800" dist="38100" dir="5400000" sx="101000" sy="101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87" name="TextBox 286">
                <a:extLst>
                  <a:ext uri="{FF2B5EF4-FFF2-40B4-BE49-F238E27FC236}">
                    <a16:creationId xmlns:a16="http://schemas.microsoft.com/office/drawing/2014/main" id="{1A8D41E3-64C6-BDA6-00D1-129DD9D4449F}"/>
                  </a:ext>
                </a:extLst>
              </p:cNvPr>
              <p:cNvSpPr txBox="1"/>
              <p:nvPr/>
            </p:nvSpPr>
            <p:spPr>
              <a:xfrm>
                <a:off x="2517037" y="5473612"/>
                <a:ext cx="7859113" cy="923330"/>
              </a:xfrm>
              <a:prstGeom prst="rect">
                <a:avLst/>
              </a:prstGeom>
              <a:noFill/>
            </p:spPr>
            <p:txBody>
              <a:bodyPr wrap="square" rtlCol="0">
                <a:spAutoFit/>
              </a:bodyPr>
              <a:lstStyle/>
              <a:p>
                <a:pPr algn="ctr"/>
                <a:r>
                  <a:rPr lang="en-US" altLang="ko-KR" sz="5400" b="1" dirty="0">
                    <a:solidFill>
                      <a:schemeClr val="accent4"/>
                    </a:solidFill>
                    <a:latin typeface="Arial" panose="020B0604020202020204" pitchFamily="34" charset="0"/>
                    <a:cs typeface="Arial" panose="020B0604020202020204" pitchFamily="34" charset="0"/>
                  </a:rPr>
                  <a:t>Reference</a:t>
                </a:r>
                <a:endParaRPr lang="ko-KR" altLang="en-US" sz="5400" b="1" dirty="0">
                  <a:solidFill>
                    <a:schemeClr val="accent4"/>
                  </a:solidFill>
                  <a:latin typeface="Arial" panose="020B0604020202020204" pitchFamily="34" charset="0"/>
                  <a:cs typeface="Arial" panose="020B0604020202020204" pitchFamily="34" charset="0"/>
                </a:endParaRPr>
              </a:p>
            </p:txBody>
          </p:sp>
        </p:grpSp>
      </p:grpSp>
      <p:sp>
        <p:nvSpPr>
          <p:cNvPr id="92" name="직사각형 91">
            <a:extLst>
              <a:ext uri="{FF2B5EF4-FFF2-40B4-BE49-F238E27FC236}">
                <a16:creationId xmlns:a16="http://schemas.microsoft.com/office/drawing/2014/main" id="{4430513B-328C-00D8-1AE0-6F85C15BB7EA}"/>
              </a:ext>
            </a:extLst>
          </p:cNvPr>
          <p:cNvSpPr/>
          <p:nvPr/>
        </p:nvSpPr>
        <p:spPr>
          <a:xfrm>
            <a:off x="450374" y="13186019"/>
            <a:ext cx="10264278" cy="2523768"/>
          </a:xfrm>
          <a:prstGeom prst="rect">
            <a:avLst/>
          </a:prstGeom>
        </p:spPr>
        <p:txBody>
          <a:bodyPr wrap="square">
            <a:spAutoFit/>
          </a:bodyPr>
          <a:lstStyle/>
          <a:p>
            <a:pPr marL="0" marR="0" lvl="0" indent="0" algn="just" defTabSz="457200" rtl="0" eaLnBrk="1" fontAlgn="auto" latinLnBrk="0" hangingPunct="1">
              <a:lnSpc>
                <a:spcPct val="15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맑은 고딕" panose="020B0503020000020004" pitchFamily="50" charset="-127"/>
                <a:cs typeface="Arial" panose="020B0604020202020204" pitchFamily="34" charset="0"/>
              </a:rPr>
              <a:t>PAL-EUV</a:t>
            </a:r>
            <a:endParaRPr lang="en-US" altLang="ko-KR" sz="2400" dirty="0">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r>
              <a:rPr lang="en-US" altLang="ko-KR" sz="2400" dirty="0">
                <a:latin typeface="Arial" panose="020B0604020202020204" pitchFamily="34" charset="0"/>
                <a:cs typeface="Arial" panose="020B0604020202020204" pitchFamily="34" charset="0"/>
              </a:rPr>
              <a:t>Compact 400 MeV storage designed as a high-power EUV source.</a:t>
            </a:r>
          </a:p>
          <a:p>
            <a:pPr marL="342900" indent="-342900">
              <a:spcBef>
                <a:spcPts val="600"/>
              </a:spcBef>
              <a:buFont typeface="Arial" panose="020B0604020202020204" pitchFamily="34" charset="0"/>
              <a:buChar char="•"/>
            </a:pPr>
            <a:r>
              <a:rPr lang="en-US" altLang="ko-KR" sz="2400" b="1" dirty="0">
                <a:latin typeface="Arial" panose="020B0604020202020204" pitchFamily="34" charset="0"/>
                <a:cs typeface="Arial" panose="020B0604020202020204" pitchFamily="34" charset="0"/>
              </a:rPr>
              <a:t>Skew quadrupoles </a:t>
            </a:r>
            <a:r>
              <a:rPr lang="en-US" altLang="ko-KR" sz="2400" dirty="0">
                <a:latin typeface="Arial" panose="020B0604020202020204" pitchFamily="34" charset="0"/>
                <a:cs typeface="Arial" panose="020B0604020202020204" pitchFamily="34" charset="0"/>
              </a:rPr>
              <a:t>enable control of transverse coupling.</a:t>
            </a:r>
          </a:p>
          <a:p>
            <a:pPr marL="342900" indent="-342900">
              <a:spcBef>
                <a:spcPts val="600"/>
              </a:spcBef>
              <a:buFont typeface="Arial" panose="020B0604020202020204" pitchFamily="34" charset="0"/>
              <a:buChar char="•"/>
            </a:pPr>
            <a:r>
              <a:rPr lang="en-US" altLang="ko-KR" sz="2400" dirty="0">
                <a:latin typeface="Arial" panose="020B0604020202020204" pitchFamily="34" charset="0"/>
                <a:cs typeface="Arial" panose="020B0604020202020204" pitchFamily="34" charset="0"/>
              </a:rPr>
              <a:t>ALBA-type </a:t>
            </a:r>
            <a:r>
              <a:rPr lang="en-US" altLang="ko-KR" sz="2400" b="1" dirty="0">
                <a:latin typeface="Arial" panose="020B0604020202020204" pitchFamily="34" charset="0"/>
                <a:cs typeface="Arial" panose="020B0604020202020204" pitchFamily="34" charset="0"/>
              </a:rPr>
              <a:t>active higher harmonic cavity </a:t>
            </a:r>
            <a:r>
              <a:rPr lang="en-US" altLang="ko-KR" sz="2400" dirty="0">
                <a:latin typeface="Arial" panose="020B0604020202020204" pitchFamily="34" charset="0"/>
                <a:cs typeface="Arial" panose="020B0604020202020204" pitchFamily="34" charset="0"/>
              </a:rPr>
              <a:t>provides bunch lengthening.</a:t>
            </a:r>
          </a:p>
          <a:p>
            <a:pPr marL="342900" indent="-342900">
              <a:spcBef>
                <a:spcPts val="600"/>
              </a:spcBef>
              <a:buFont typeface="Arial" panose="020B0604020202020204" pitchFamily="34" charset="0"/>
              <a:buChar char="•"/>
            </a:pPr>
            <a:endParaRPr lang="en-US" altLang="ko-KR" sz="2400" b="1" dirty="0">
              <a:solidFill>
                <a:prstClr val="black">
                  <a:lumMod val="75000"/>
                  <a:lumOff val="25000"/>
                </a:prstClr>
              </a:solidFill>
              <a:latin typeface="Arial" panose="020B0604020202020204" pitchFamily="34" charset="0"/>
              <a:cs typeface="Arial" panose="020B0604020202020204" pitchFamily="34" charset="0"/>
            </a:endParaRPr>
          </a:p>
        </p:txBody>
      </p:sp>
      <p:grpSp>
        <p:nvGrpSpPr>
          <p:cNvPr id="40" name="그룹 39">
            <a:extLst>
              <a:ext uri="{FF2B5EF4-FFF2-40B4-BE49-F238E27FC236}">
                <a16:creationId xmlns:a16="http://schemas.microsoft.com/office/drawing/2014/main" id="{749E00F5-DE8E-D4A0-36A1-B87816080E56}"/>
              </a:ext>
            </a:extLst>
          </p:cNvPr>
          <p:cNvGrpSpPr/>
          <p:nvPr/>
        </p:nvGrpSpPr>
        <p:grpSpPr>
          <a:xfrm>
            <a:off x="264816" y="15390571"/>
            <a:ext cx="11377814" cy="1333102"/>
            <a:chOff x="136228" y="5298928"/>
            <a:chExt cx="11377814" cy="1333102"/>
          </a:xfrm>
        </p:grpSpPr>
        <p:pic>
          <p:nvPicPr>
            <p:cNvPr id="41" name="그림 40">
              <a:extLst>
                <a:ext uri="{FF2B5EF4-FFF2-40B4-BE49-F238E27FC236}">
                  <a16:creationId xmlns:a16="http://schemas.microsoft.com/office/drawing/2014/main" id="{F662F6F8-D97B-3C2D-696F-046A9210A99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136228" y="5298928"/>
              <a:ext cx="1317201" cy="1333102"/>
            </a:xfrm>
            <a:prstGeom prst="rect">
              <a:avLst/>
            </a:prstGeom>
          </p:spPr>
        </p:pic>
        <p:grpSp>
          <p:nvGrpSpPr>
            <p:cNvPr id="42" name="그룹 41">
              <a:extLst>
                <a:ext uri="{FF2B5EF4-FFF2-40B4-BE49-F238E27FC236}">
                  <a16:creationId xmlns:a16="http://schemas.microsoft.com/office/drawing/2014/main" id="{23B09647-19FC-0E95-36FE-CD0560096314}"/>
                </a:ext>
              </a:extLst>
            </p:cNvPr>
            <p:cNvGrpSpPr/>
            <p:nvPr/>
          </p:nvGrpSpPr>
          <p:grpSpPr>
            <a:xfrm>
              <a:off x="1379143" y="5473612"/>
              <a:ext cx="10134899" cy="923330"/>
              <a:chOff x="1379143" y="5473612"/>
              <a:chExt cx="10134899" cy="923330"/>
            </a:xfrm>
          </p:grpSpPr>
          <p:sp>
            <p:nvSpPr>
              <p:cNvPr id="43" name="화살표: 오각형 42">
                <a:extLst>
                  <a:ext uri="{FF2B5EF4-FFF2-40B4-BE49-F238E27FC236}">
                    <a16:creationId xmlns:a16="http://schemas.microsoft.com/office/drawing/2014/main" id="{A94C22B5-42A7-7BFE-96EA-697C661A5009}"/>
                  </a:ext>
                </a:extLst>
              </p:cNvPr>
              <p:cNvSpPr/>
              <p:nvPr/>
            </p:nvSpPr>
            <p:spPr>
              <a:xfrm rot="10800000">
                <a:off x="1379143" y="5539450"/>
                <a:ext cx="10134899" cy="787225"/>
              </a:xfrm>
              <a:prstGeom prst="homePlate">
                <a:avLst>
                  <a:gd name="adj" fmla="val 120512"/>
                </a:avLst>
              </a:prstGeom>
              <a:solidFill>
                <a:srgbClr val="2C4E8C"/>
              </a:solidFill>
              <a:effectLst>
                <a:outerShdw blurRad="50800" dist="38100" dir="5400000" sx="101000" sy="101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4" name="TextBox 43">
                <a:extLst>
                  <a:ext uri="{FF2B5EF4-FFF2-40B4-BE49-F238E27FC236}">
                    <a16:creationId xmlns:a16="http://schemas.microsoft.com/office/drawing/2014/main" id="{AAF9DAA3-497B-7FAD-587E-F126CB3C18B2}"/>
                  </a:ext>
                </a:extLst>
              </p:cNvPr>
              <p:cNvSpPr txBox="1"/>
              <p:nvPr/>
            </p:nvSpPr>
            <p:spPr>
              <a:xfrm>
                <a:off x="2517037" y="5473612"/>
                <a:ext cx="8182851" cy="923330"/>
              </a:xfrm>
              <a:prstGeom prst="rect">
                <a:avLst/>
              </a:prstGeom>
              <a:noFill/>
            </p:spPr>
            <p:txBody>
              <a:bodyPr wrap="square" rtlCol="0">
                <a:spAutoFit/>
              </a:bodyPr>
              <a:lstStyle/>
              <a:p>
                <a:pPr algn="ctr"/>
                <a:r>
                  <a:rPr lang="en-US" altLang="ko-KR" sz="5400" b="1" dirty="0">
                    <a:solidFill>
                      <a:schemeClr val="accent4"/>
                    </a:solidFill>
                    <a:latin typeface="Arial" panose="020B0604020202020204" pitchFamily="34" charset="0"/>
                    <a:cs typeface="Arial" panose="020B0604020202020204" pitchFamily="34" charset="0"/>
                  </a:rPr>
                  <a:t>Skew quadrupole</a:t>
                </a:r>
                <a:endParaRPr lang="ko-KR" altLang="en-US" sz="5400" b="1" dirty="0">
                  <a:solidFill>
                    <a:schemeClr val="accent4"/>
                  </a:solidFill>
                  <a:latin typeface="Arial" panose="020B0604020202020204" pitchFamily="34" charset="0"/>
                  <a:cs typeface="Arial" panose="020B0604020202020204" pitchFamily="34" charset="0"/>
                </a:endParaRPr>
              </a:p>
            </p:txBody>
          </p:sp>
        </p:grpSp>
      </p:grpSp>
      <p:grpSp>
        <p:nvGrpSpPr>
          <p:cNvPr id="263" name="그룹 262">
            <a:extLst>
              <a:ext uri="{FF2B5EF4-FFF2-40B4-BE49-F238E27FC236}">
                <a16:creationId xmlns:a16="http://schemas.microsoft.com/office/drawing/2014/main" id="{CCD90F43-C057-B0F9-BFCD-BA9DA683E032}"/>
              </a:ext>
            </a:extLst>
          </p:cNvPr>
          <p:cNvGrpSpPr/>
          <p:nvPr/>
        </p:nvGrpSpPr>
        <p:grpSpPr>
          <a:xfrm>
            <a:off x="401891" y="40822779"/>
            <a:ext cx="14583310" cy="1424465"/>
            <a:chOff x="264816" y="7255211"/>
            <a:chExt cx="29639339" cy="2240410"/>
          </a:xfrm>
        </p:grpSpPr>
        <p:sp>
          <p:nvSpPr>
            <p:cNvPr id="269" name="직사각형 268">
              <a:extLst>
                <a:ext uri="{FF2B5EF4-FFF2-40B4-BE49-F238E27FC236}">
                  <a16:creationId xmlns:a16="http://schemas.microsoft.com/office/drawing/2014/main" id="{E740F925-AF83-6F51-BFB2-012BDCAE3AB4}"/>
                </a:ext>
              </a:extLst>
            </p:cNvPr>
            <p:cNvSpPr/>
            <p:nvPr/>
          </p:nvSpPr>
          <p:spPr>
            <a:xfrm>
              <a:off x="264816" y="7255211"/>
              <a:ext cx="29639339" cy="2240410"/>
            </a:xfrm>
            <a:prstGeom prst="rect">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chemeClr val="tx1">
                    <a:lumMod val="75000"/>
                    <a:lumOff val="25000"/>
                  </a:schemeClr>
                </a:solidFill>
              </a:endParaRPr>
            </a:p>
          </p:txBody>
        </p:sp>
        <p:sp>
          <p:nvSpPr>
            <p:cNvPr id="270" name="직사각형 269">
              <a:extLst>
                <a:ext uri="{FF2B5EF4-FFF2-40B4-BE49-F238E27FC236}">
                  <a16:creationId xmlns:a16="http://schemas.microsoft.com/office/drawing/2014/main" id="{7FA15DDF-CD2E-0A6F-D9C7-EBF348B57B72}"/>
                </a:ext>
              </a:extLst>
            </p:cNvPr>
            <p:cNvSpPr/>
            <p:nvPr/>
          </p:nvSpPr>
          <p:spPr>
            <a:xfrm>
              <a:off x="644193" y="7879174"/>
              <a:ext cx="28880586" cy="1306999"/>
            </a:xfrm>
            <a:prstGeom prst="rect">
              <a:avLst/>
            </a:prstGeom>
          </p:spPr>
          <p:txBody>
            <a:bodyPr wrap="square">
              <a:spAutoFit/>
            </a:bodyPr>
            <a:lstStyle/>
            <a:p>
              <a:pPr algn="just"/>
              <a:r>
                <a:rPr lang="en-US" altLang="ko-KR" sz="2400" dirty="0">
                  <a:solidFill>
                    <a:schemeClr val="tx1">
                      <a:lumMod val="75000"/>
                      <a:lumOff val="25000"/>
                    </a:schemeClr>
                  </a:solidFill>
                  <a:latin typeface="Arial" panose="020B0604020202020204" pitchFamily="34" charset="0"/>
                  <a:cs typeface="Arial" panose="020B0604020202020204" pitchFamily="34" charset="0"/>
                </a:rPr>
                <a:t>Researches at PAL were supported in part by MSIT(RS-2022-00164805, Accelerator Application Support Project) and POSTECH.</a:t>
              </a:r>
            </a:p>
          </p:txBody>
        </p:sp>
      </p:grpSp>
      <p:grpSp>
        <p:nvGrpSpPr>
          <p:cNvPr id="271" name="그룹 270">
            <a:extLst>
              <a:ext uri="{FF2B5EF4-FFF2-40B4-BE49-F238E27FC236}">
                <a16:creationId xmlns:a16="http://schemas.microsoft.com/office/drawing/2014/main" id="{62DC5FDB-F03E-D866-942A-266F8A4E3F8F}"/>
              </a:ext>
            </a:extLst>
          </p:cNvPr>
          <p:cNvGrpSpPr/>
          <p:nvPr/>
        </p:nvGrpSpPr>
        <p:grpSpPr>
          <a:xfrm>
            <a:off x="273302" y="40125913"/>
            <a:ext cx="11377814" cy="1333102"/>
            <a:chOff x="136228" y="5298928"/>
            <a:chExt cx="11377814" cy="1333102"/>
          </a:xfrm>
        </p:grpSpPr>
        <p:pic>
          <p:nvPicPr>
            <p:cNvPr id="272" name="그림 271">
              <a:extLst>
                <a:ext uri="{FF2B5EF4-FFF2-40B4-BE49-F238E27FC236}">
                  <a16:creationId xmlns:a16="http://schemas.microsoft.com/office/drawing/2014/main" id="{2AE19C9F-D11B-40DF-39CF-27373054C602}"/>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136228" y="5298928"/>
              <a:ext cx="1317201" cy="1333102"/>
            </a:xfrm>
            <a:prstGeom prst="rect">
              <a:avLst/>
            </a:prstGeom>
          </p:spPr>
        </p:pic>
        <p:grpSp>
          <p:nvGrpSpPr>
            <p:cNvPr id="273" name="그룹 272">
              <a:extLst>
                <a:ext uri="{FF2B5EF4-FFF2-40B4-BE49-F238E27FC236}">
                  <a16:creationId xmlns:a16="http://schemas.microsoft.com/office/drawing/2014/main" id="{10C8E808-78CB-1229-CFB4-5A87CA94D55D}"/>
                </a:ext>
              </a:extLst>
            </p:cNvPr>
            <p:cNvGrpSpPr/>
            <p:nvPr/>
          </p:nvGrpSpPr>
          <p:grpSpPr>
            <a:xfrm>
              <a:off x="1379143" y="5473612"/>
              <a:ext cx="10134899" cy="923330"/>
              <a:chOff x="1379143" y="5473612"/>
              <a:chExt cx="10134899" cy="923330"/>
            </a:xfrm>
          </p:grpSpPr>
          <p:sp>
            <p:nvSpPr>
              <p:cNvPr id="274" name="화살표: 오각형 273">
                <a:extLst>
                  <a:ext uri="{FF2B5EF4-FFF2-40B4-BE49-F238E27FC236}">
                    <a16:creationId xmlns:a16="http://schemas.microsoft.com/office/drawing/2014/main" id="{101C7A69-0D89-B699-5172-52950A5DA13A}"/>
                  </a:ext>
                </a:extLst>
              </p:cNvPr>
              <p:cNvSpPr/>
              <p:nvPr/>
            </p:nvSpPr>
            <p:spPr>
              <a:xfrm rot="10800000">
                <a:off x="1379143" y="5539450"/>
                <a:ext cx="10134899" cy="787225"/>
              </a:xfrm>
              <a:prstGeom prst="homePlate">
                <a:avLst>
                  <a:gd name="adj" fmla="val 120512"/>
                </a:avLst>
              </a:prstGeom>
              <a:solidFill>
                <a:srgbClr val="2C4E8C"/>
              </a:solidFill>
              <a:effectLst>
                <a:outerShdw blurRad="50800" dist="38100" dir="5400000" sx="101000" sy="101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75" name="TextBox 274">
                <a:extLst>
                  <a:ext uri="{FF2B5EF4-FFF2-40B4-BE49-F238E27FC236}">
                    <a16:creationId xmlns:a16="http://schemas.microsoft.com/office/drawing/2014/main" id="{D8BCC793-4A1A-C8E8-A10E-04AC3A5CD40D}"/>
                  </a:ext>
                </a:extLst>
              </p:cNvPr>
              <p:cNvSpPr txBox="1"/>
              <p:nvPr/>
            </p:nvSpPr>
            <p:spPr>
              <a:xfrm>
                <a:off x="2517037" y="5473612"/>
                <a:ext cx="7859113" cy="923330"/>
              </a:xfrm>
              <a:prstGeom prst="rect">
                <a:avLst/>
              </a:prstGeom>
              <a:noFill/>
            </p:spPr>
            <p:txBody>
              <a:bodyPr wrap="square" rtlCol="0">
                <a:spAutoFit/>
              </a:bodyPr>
              <a:lstStyle/>
              <a:p>
                <a:pPr algn="ctr"/>
                <a:r>
                  <a:rPr lang="en-US" altLang="ko-KR" sz="5400" b="1" dirty="0" err="1">
                    <a:solidFill>
                      <a:schemeClr val="accent4"/>
                    </a:solidFill>
                    <a:latin typeface="Arial" panose="020B0604020202020204" pitchFamily="34" charset="0"/>
                    <a:cs typeface="Arial" panose="020B0604020202020204" pitchFamily="34" charset="0"/>
                  </a:rPr>
                  <a:t>Acknowlegement</a:t>
                </a:r>
                <a:endParaRPr lang="ko-KR" altLang="en-US" sz="5400" b="1" dirty="0">
                  <a:solidFill>
                    <a:schemeClr val="accent4"/>
                  </a:solidFill>
                  <a:latin typeface="Arial" panose="020B0604020202020204" pitchFamily="34" charset="0"/>
                  <a:cs typeface="Arial" panose="020B0604020202020204" pitchFamily="34" charset="0"/>
                </a:endParaRPr>
              </a:p>
            </p:txBody>
          </p:sp>
        </p:grpSp>
      </p:grpSp>
      <p:grpSp>
        <p:nvGrpSpPr>
          <p:cNvPr id="65" name="그룹 64">
            <a:extLst>
              <a:ext uri="{FF2B5EF4-FFF2-40B4-BE49-F238E27FC236}">
                <a16:creationId xmlns:a16="http://schemas.microsoft.com/office/drawing/2014/main" id="{B11FA85B-F04D-8B59-7574-776D57410C7B}"/>
              </a:ext>
            </a:extLst>
          </p:cNvPr>
          <p:cNvGrpSpPr/>
          <p:nvPr/>
        </p:nvGrpSpPr>
        <p:grpSpPr>
          <a:xfrm>
            <a:off x="15061674" y="15408360"/>
            <a:ext cx="11377814" cy="1333102"/>
            <a:chOff x="136228" y="5298928"/>
            <a:chExt cx="11377814" cy="1333102"/>
          </a:xfrm>
        </p:grpSpPr>
        <p:pic>
          <p:nvPicPr>
            <p:cNvPr id="66" name="그림 65">
              <a:extLst>
                <a:ext uri="{FF2B5EF4-FFF2-40B4-BE49-F238E27FC236}">
                  <a16:creationId xmlns:a16="http://schemas.microsoft.com/office/drawing/2014/main" id="{E9FD691C-DD9E-D9FE-5AD7-14CAC4CF837C}"/>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136228" y="5298928"/>
              <a:ext cx="1317201" cy="1333102"/>
            </a:xfrm>
            <a:prstGeom prst="rect">
              <a:avLst/>
            </a:prstGeom>
          </p:spPr>
        </p:pic>
        <p:grpSp>
          <p:nvGrpSpPr>
            <p:cNvPr id="67" name="그룹 66">
              <a:extLst>
                <a:ext uri="{FF2B5EF4-FFF2-40B4-BE49-F238E27FC236}">
                  <a16:creationId xmlns:a16="http://schemas.microsoft.com/office/drawing/2014/main" id="{2CE5BB2A-2085-D47D-A31A-AFF1AD98064B}"/>
                </a:ext>
              </a:extLst>
            </p:cNvPr>
            <p:cNvGrpSpPr/>
            <p:nvPr/>
          </p:nvGrpSpPr>
          <p:grpSpPr>
            <a:xfrm>
              <a:off x="1379143" y="5473612"/>
              <a:ext cx="10134899" cy="923330"/>
              <a:chOff x="1379143" y="5473612"/>
              <a:chExt cx="10134899" cy="923330"/>
            </a:xfrm>
          </p:grpSpPr>
          <p:sp>
            <p:nvSpPr>
              <p:cNvPr id="68" name="화살표: 오각형 67">
                <a:extLst>
                  <a:ext uri="{FF2B5EF4-FFF2-40B4-BE49-F238E27FC236}">
                    <a16:creationId xmlns:a16="http://schemas.microsoft.com/office/drawing/2014/main" id="{D87FCD90-9390-E416-4712-5DAA29F522BC}"/>
                  </a:ext>
                </a:extLst>
              </p:cNvPr>
              <p:cNvSpPr/>
              <p:nvPr/>
            </p:nvSpPr>
            <p:spPr>
              <a:xfrm rot="10800000">
                <a:off x="1379143" y="5539450"/>
                <a:ext cx="10134899" cy="787225"/>
              </a:xfrm>
              <a:prstGeom prst="homePlate">
                <a:avLst>
                  <a:gd name="adj" fmla="val 120512"/>
                </a:avLst>
              </a:prstGeom>
              <a:solidFill>
                <a:srgbClr val="2C4E8C"/>
              </a:solidFill>
              <a:effectLst>
                <a:outerShdw blurRad="50800" dist="38100" dir="5400000" sx="101000" sy="101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1" name="TextBox 70">
                <a:extLst>
                  <a:ext uri="{FF2B5EF4-FFF2-40B4-BE49-F238E27FC236}">
                    <a16:creationId xmlns:a16="http://schemas.microsoft.com/office/drawing/2014/main" id="{A8D470AE-7774-063F-3108-7FFE7ECB9164}"/>
                  </a:ext>
                </a:extLst>
              </p:cNvPr>
              <p:cNvSpPr txBox="1"/>
              <p:nvPr/>
            </p:nvSpPr>
            <p:spPr>
              <a:xfrm>
                <a:off x="2517037" y="5473612"/>
                <a:ext cx="8560767" cy="923330"/>
              </a:xfrm>
              <a:prstGeom prst="rect">
                <a:avLst/>
              </a:prstGeom>
              <a:noFill/>
            </p:spPr>
            <p:txBody>
              <a:bodyPr wrap="square" rtlCol="0">
                <a:spAutoFit/>
              </a:bodyPr>
              <a:lstStyle/>
              <a:p>
                <a:pPr algn="ctr"/>
                <a:r>
                  <a:rPr lang="en-US" altLang="ko-KR" sz="5400" b="1" dirty="0">
                    <a:solidFill>
                      <a:schemeClr val="accent4"/>
                    </a:solidFill>
                    <a:latin typeface="Arial" panose="020B0604020202020204" pitchFamily="34" charset="0"/>
                    <a:cs typeface="Arial" panose="020B0604020202020204" pitchFamily="34" charset="0"/>
                  </a:rPr>
                  <a:t>Higher Harmonic Cavity</a:t>
                </a:r>
                <a:endParaRPr lang="ko-KR" altLang="en-US" sz="5400" b="1" dirty="0">
                  <a:solidFill>
                    <a:schemeClr val="accent4"/>
                  </a:solidFill>
                  <a:latin typeface="Arial" panose="020B0604020202020204" pitchFamily="34" charset="0"/>
                  <a:cs typeface="Arial" panose="020B0604020202020204" pitchFamily="34" charset="0"/>
                </a:endParaRPr>
              </a:p>
            </p:txBody>
          </p:sp>
        </p:grpSp>
      </p:grpSp>
      <p:pic>
        <p:nvPicPr>
          <p:cNvPr id="109" name="그림 108">
            <a:extLst>
              <a:ext uri="{FF2B5EF4-FFF2-40B4-BE49-F238E27FC236}">
                <a16:creationId xmlns:a16="http://schemas.microsoft.com/office/drawing/2014/main" id="{553D6A7A-C69B-7B99-B750-4613BA1651C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609671" y="3210910"/>
            <a:ext cx="2505621" cy="2088018"/>
          </a:xfrm>
          <a:prstGeom prst="rect">
            <a:avLst/>
          </a:prstGeom>
        </p:spPr>
      </p:pic>
      <p:sp>
        <p:nvSpPr>
          <p:cNvPr id="11" name="직사각형 10">
            <a:extLst>
              <a:ext uri="{FF2B5EF4-FFF2-40B4-BE49-F238E27FC236}">
                <a16:creationId xmlns:a16="http://schemas.microsoft.com/office/drawing/2014/main" id="{94A3E381-4875-0843-5B05-7BA3BDF15B25}"/>
              </a:ext>
            </a:extLst>
          </p:cNvPr>
          <p:cNvSpPr/>
          <p:nvPr/>
        </p:nvSpPr>
        <p:spPr>
          <a:xfrm>
            <a:off x="10603383" y="13391491"/>
            <a:ext cx="10264278" cy="1862048"/>
          </a:xfrm>
          <a:prstGeom prst="rect">
            <a:avLst/>
          </a:prstGeom>
        </p:spPr>
        <p:txBody>
          <a:bodyPr wrap="square">
            <a:spAutoFit/>
          </a:bodyPr>
          <a:lstStyle/>
          <a:p>
            <a:pPr>
              <a:spcBef>
                <a:spcPts val="600"/>
              </a:spcBef>
            </a:pPr>
            <a:r>
              <a:rPr lang="en-US" altLang="ko-KR" sz="2800" b="1" dirty="0">
                <a:solidFill>
                  <a:prstClr val="black">
                    <a:lumMod val="75000"/>
                    <a:lumOff val="25000"/>
                  </a:prstClr>
                </a:solidFill>
                <a:latin typeface="Arial" panose="020B0604020202020204" pitchFamily="34" charset="0"/>
                <a:cs typeface="Arial" panose="020B0604020202020204" pitchFamily="34" charset="0"/>
              </a:rPr>
              <a:t>Challenge</a:t>
            </a:r>
            <a:endParaRPr lang="en-US" altLang="ko-KR" sz="2400" dirty="0">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r>
              <a:rPr lang="en-US" altLang="ko-KR" sz="2400" dirty="0">
                <a:latin typeface="Arial" panose="020B0604020202020204" pitchFamily="34" charset="0"/>
                <a:cs typeface="Arial" panose="020B0604020202020204" pitchFamily="34" charset="0"/>
              </a:rPr>
              <a:t>Short beam lifetime ~ 0.1 h</a:t>
            </a:r>
          </a:p>
          <a:p>
            <a:pPr marL="342900" indent="-342900">
              <a:spcBef>
                <a:spcPts val="600"/>
              </a:spcBef>
              <a:buFont typeface="Arial" panose="020B0604020202020204" pitchFamily="34" charset="0"/>
              <a:buChar char="•"/>
            </a:pPr>
            <a:r>
              <a:rPr lang="en-US" altLang="ko-KR" sz="2400" b="1" dirty="0">
                <a:solidFill>
                  <a:srgbClr val="2C4E8C"/>
                </a:solidFill>
                <a:latin typeface="Arial" panose="020B0604020202020204" pitchFamily="34" charset="0"/>
                <a:cs typeface="Arial" panose="020B0604020202020204" pitchFamily="34" charset="0"/>
              </a:rPr>
              <a:t>Skew</a:t>
            </a:r>
            <a:r>
              <a:rPr lang="en-US" altLang="ko-KR" sz="2400" dirty="0">
                <a:latin typeface="Arial" panose="020B0604020202020204" pitchFamily="34" charset="0"/>
                <a:cs typeface="Arial" panose="020B0604020202020204" pitchFamily="34" charset="0"/>
              </a:rPr>
              <a:t>: compatibility with dissonance injection and transverse coherence</a:t>
            </a:r>
            <a:endParaRPr lang="en-US" altLang="ko-KR" sz="2400" b="1" dirty="0">
              <a:solidFill>
                <a:srgbClr val="C00000"/>
              </a:solidFill>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r>
              <a:rPr lang="en-US" altLang="ko-KR" sz="2400" b="1" dirty="0">
                <a:solidFill>
                  <a:srgbClr val="C00000"/>
                </a:solidFill>
                <a:latin typeface="Arial" panose="020B0604020202020204" pitchFamily="34" charset="0"/>
                <a:cs typeface="Arial" panose="020B0604020202020204" pitchFamily="34" charset="0"/>
              </a:rPr>
              <a:t>HHC</a:t>
            </a:r>
            <a:r>
              <a:rPr lang="en-US" altLang="ko-KR" sz="2400" dirty="0">
                <a:latin typeface="Arial" panose="020B0604020202020204" pitchFamily="34" charset="0"/>
                <a:cs typeface="Arial" panose="020B0604020202020204" pitchFamily="34" charset="0"/>
              </a:rPr>
              <a:t>: Bunch lengthening and </a:t>
            </a:r>
            <a:r>
              <a:rPr lang="en-US" altLang="ko-KR" sz="2400" dirty="0" err="1">
                <a:latin typeface="Arial" panose="020B0604020202020204" pitchFamily="34" charset="0"/>
                <a:cs typeface="Arial" panose="020B0604020202020204" pitchFamily="34" charset="0"/>
              </a:rPr>
              <a:t>robinson</a:t>
            </a:r>
            <a:r>
              <a:rPr lang="en-US" altLang="ko-KR" sz="2400" dirty="0">
                <a:latin typeface="Arial" panose="020B0604020202020204" pitchFamily="34" charset="0"/>
                <a:cs typeface="Arial" panose="020B0604020202020204" pitchFamily="34" charset="0"/>
              </a:rPr>
              <a:t> instability</a:t>
            </a:r>
            <a:endParaRPr lang="en-US" altLang="ko-KR" sz="2800" b="1" dirty="0">
              <a:solidFill>
                <a:prstClr val="black">
                  <a:lumMod val="75000"/>
                  <a:lumOff val="25000"/>
                </a:prstClr>
              </a:solidFill>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2" name="직사각형 11">
                <a:extLst>
                  <a:ext uri="{FF2B5EF4-FFF2-40B4-BE49-F238E27FC236}">
                    <a16:creationId xmlns:a16="http://schemas.microsoft.com/office/drawing/2014/main" id="{37E80C99-4200-6179-1CE7-EB474C1C3BEE}"/>
                  </a:ext>
                </a:extLst>
              </p:cNvPr>
              <p:cNvSpPr/>
              <p:nvPr/>
            </p:nvSpPr>
            <p:spPr>
              <a:xfrm>
                <a:off x="20814358" y="13387266"/>
                <a:ext cx="9231951" cy="1818959"/>
              </a:xfrm>
              <a:prstGeom prst="rect">
                <a:avLst/>
              </a:prstGeom>
            </p:spPr>
            <p:txBody>
              <a:bodyPr wrap="square">
                <a:spAutoFit/>
              </a:bodyPr>
              <a:lstStyle/>
              <a:p>
                <a:pPr lvl="0" algn="just">
                  <a:spcBef>
                    <a:spcPts val="600"/>
                  </a:spcBef>
                  <a:defRPr/>
                </a:pPr>
                <a:r>
                  <a:rPr lang="en-US" altLang="ko-KR" sz="2800" b="1" dirty="0">
                    <a:solidFill>
                      <a:prstClr val="black">
                        <a:lumMod val="75000"/>
                        <a:lumOff val="25000"/>
                      </a:prstClr>
                    </a:solidFill>
                    <a:latin typeface="Arial" panose="020B0604020202020204" pitchFamily="34" charset="0"/>
                    <a:cs typeface="Arial" panose="020B0604020202020204" pitchFamily="34" charset="0"/>
                  </a:rPr>
                  <a:t>GOAL</a:t>
                </a:r>
                <a:endParaRPr lang="en-US" altLang="ko-KR" sz="2400" dirty="0">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14:m>
                  <m:oMath xmlns:m="http://schemas.openxmlformats.org/officeDocument/2006/math">
                    <m:sSub>
                      <m:sSubPr>
                        <m:ctrlPr>
                          <a:rPr lang="en-US" altLang="ko-KR" sz="2400" b="0" i="1" smtClean="0">
                            <a:latin typeface="Cambria Math" panose="02040503050406030204" pitchFamily="18" charset="0"/>
                            <a:cs typeface="Arial" panose="020B0604020202020204" pitchFamily="34" charset="0"/>
                          </a:rPr>
                        </m:ctrlPr>
                      </m:sSubPr>
                      <m:e>
                        <m:r>
                          <a:rPr lang="en-US" altLang="ko-KR" sz="2400" b="0" i="1" smtClean="0">
                            <a:latin typeface="Cambria Math" panose="02040503050406030204" pitchFamily="18" charset="0"/>
                            <a:cs typeface="Arial" panose="020B0604020202020204" pitchFamily="34" charset="0"/>
                          </a:rPr>
                          <m:t>𝜏</m:t>
                        </m:r>
                      </m:e>
                      <m:sub>
                        <m:r>
                          <m:rPr>
                            <m:sty m:val="p"/>
                          </m:rPr>
                          <a:rPr lang="en-US" altLang="ko-KR" sz="2400" b="0" i="0" smtClean="0">
                            <a:latin typeface="Cambria Math" panose="02040503050406030204" pitchFamily="18" charset="0"/>
                            <a:cs typeface="Arial" panose="020B0604020202020204" pitchFamily="34" charset="0"/>
                          </a:rPr>
                          <m:t>Touschek</m:t>
                        </m:r>
                      </m:sub>
                    </m:sSub>
                    <m:r>
                      <a:rPr lang="en-US" altLang="ko-KR" sz="2400" b="0" i="1" smtClean="0">
                        <a:latin typeface="Cambria Math" panose="02040503050406030204" pitchFamily="18" charset="0"/>
                        <a:cs typeface="Arial" panose="020B0604020202020204" pitchFamily="34" charset="0"/>
                      </a:rPr>
                      <m:t>∝</m:t>
                    </m:r>
                    <m:sSub>
                      <m:sSubPr>
                        <m:ctrlPr>
                          <a:rPr lang="en-US" altLang="ko-KR" sz="2400" b="1" i="1" smtClean="0">
                            <a:solidFill>
                              <a:srgbClr val="2C4E8C"/>
                            </a:solidFill>
                            <a:latin typeface="Cambria Math" panose="02040503050406030204" pitchFamily="18" charset="0"/>
                            <a:cs typeface="Arial" panose="020B0604020202020204" pitchFamily="34" charset="0"/>
                          </a:rPr>
                        </m:ctrlPr>
                      </m:sSubPr>
                      <m:e>
                        <m:r>
                          <a:rPr lang="en-US" altLang="ko-KR" sz="2400" b="1" i="1" smtClean="0">
                            <a:solidFill>
                              <a:srgbClr val="2C4E8C"/>
                            </a:solidFill>
                            <a:latin typeface="Cambria Math" panose="02040503050406030204" pitchFamily="18" charset="0"/>
                            <a:cs typeface="Arial" panose="020B0604020202020204" pitchFamily="34" charset="0"/>
                          </a:rPr>
                          <m:t>𝝈</m:t>
                        </m:r>
                      </m:e>
                      <m:sub>
                        <m:r>
                          <a:rPr lang="en-US" altLang="ko-KR" sz="2400" b="1" i="1" smtClean="0">
                            <a:solidFill>
                              <a:srgbClr val="2C4E8C"/>
                            </a:solidFill>
                            <a:latin typeface="Cambria Math" panose="02040503050406030204" pitchFamily="18" charset="0"/>
                            <a:cs typeface="Arial" panose="020B0604020202020204" pitchFamily="34" charset="0"/>
                          </a:rPr>
                          <m:t>𝒙</m:t>
                        </m:r>
                      </m:sub>
                    </m:sSub>
                    <m:sSub>
                      <m:sSubPr>
                        <m:ctrlPr>
                          <a:rPr lang="en-US" altLang="ko-KR" sz="2400" b="1" i="1" smtClean="0">
                            <a:solidFill>
                              <a:srgbClr val="2C4E8C"/>
                            </a:solidFill>
                            <a:latin typeface="Cambria Math" panose="02040503050406030204" pitchFamily="18" charset="0"/>
                            <a:cs typeface="Arial" panose="020B0604020202020204" pitchFamily="34" charset="0"/>
                          </a:rPr>
                        </m:ctrlPr>
                      </m:sSubPr>
                      <m:e>
                        <m:r>
                          <a:rPr lang="en-US" altLang="ko-KR" sz="2400" b="1" i="1" smtClean="0">
                            <a:solidFill>
                              <a:srgbClr val="2C4E8C"/>
                            </a:solidFill>
                            <a:latin typeface="Cambria Math" panose="02040503050406030204" pitchFamily="18" charset="0"/>
                            <a:cs typeface="Arial" panose="020B0604020202020204" pitchFamily="34" charset="0"/>
                          </a:rPr>
                          <m:t>𝝈</m:t>
                        </m:r>
                      </m:e>
                      <m:sub>
                        <m:r>
                          <a:rPr lang="en-US" altLang="ko-KR" sz="2400" b="1" i="1" smtClean="0">
                            <a:solidFill>
                              <a:srgbClr val="2C4E8C"/>
                            </a:solidFill>
                            <a:latin typeface="Cambria Math" panose="02040503050406030204" pitchFamily="18" charset="0"/>
                            <a:cs typeface="Arial" panose="020B0604020202020204" pitchFamily="34" charset="0"/>
                          </a:rPr>
                          <m:t>𝒚</m:t>
                        </m:r>
                      </m:sub>
                    </m:sSub>
                    <m:sSub>
                      <m:sSubPr>
                        <m:ctrlPr>
                          <a:rPr lang="en-US" altLang="ko-KR" sz="2400" b="1" i="1" smtClean="0">
                            <a:solidFill>
                              <a:srgbClr val="C00000"/>
                            </a:solidFill>
                            <a:latin typeface="Cambria Math" panose="02040503050406030204" pitchFamily="18" charset="0"/>
                            <a:cs typeface="Arial" panose="020B0604020202020204" pitchFamily="34" charset="0"/>
                          </a:rPr>
                        </m:ctrlPr>
                      </m:sSubPr>
                      <m:e>
                        <m:r>
                          <a:rPr lang="en-US" altLang="ko-KR" sz="2400" b="1" i="1" smtClean="0">
                            <a:solidFill>
                              <a:srgbClr val="C00000"/>
                            </a:solidFill>
                            <a:latin typeface="Cambria Math" panose="02040503050406030204" pitchFamily="18" charset="0"/>
                            <a:cs typeface="Arial" panose="020B0604020202020204" pitchFamily="34" charset="0"/>
                          </a:rPr>
                          <m:t>𝝈</m:t>
                        </m:r>
                      </m:e>
                      <m:sub>
                        <m:r>
                          <a:rPr lang="en-US" altLang="ko-KR" sz="2400" b="1" i="1" smtClean="0">
                            <a:solidFill>
                              <a:srgbClr val="C00000"/>
                            </a:solidFill>
                            <a:latin typeface="Cambria Math" panose="02040503050406030204" pitchFamily="18" charset="0"/>
                            <a:cs typeface="Arial" panose="020B0604020202020204" pitchFamily="34" charset="0"/>
                          </a:rPr>
                          <m:t>𝒛</m:t>
                        </m:r>
                      </m:sub>
                    </m:sSub>
                  </m:oMath>
                </a14:m>
                <a:endParaRPr lang="en-US" altLang="ko-KR" sz="2400" b="1" dirty="0">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r>
                  <a:rPr lang="en-US" altLang="ko-KR" sz="2400" dirty="0">
                    <a:latin typeface="Arial" panose="020B0604020202020204" pitchFamily="34" charset="0"/>
                    <a:cs typeface="Arial" panose="020B0604020202020204" pitchFamily="34" charset="0"/>
                  </a:rPr>
                  <a:t>Extend beam lifetime through combined </a:t>
                </a:r>
                <a:r>
                  <a:rPr lang="en-US" altLang="ko-KR" sz="2400" b="1" dirty="0">
                    <a:solidFill>
                      <a:srgbClr val="2C4E8C"/>
                    </a:solidFill>
                    <a:latin typeface="Arial" panose="020B0604020202020204" pitchFamily="34" charset="0"/>
                    <a:cs typeface="Arial" panose="020B0604020202020204" pitchFamily="34" charset="0"/>
                  </a:rPr>
                  <a:t>transverse coupling </a:t>
                </a:r>
                <a:r>
                  <a:rPr lang="en-US" altLang="ko-KR" sz="2400" dirty="0">
                    <a:solidFill>
                      <a:schemeClr val="tx1">
                        <a:lumMod val="75000"/>
                        <a:lumOff val="25000"/>
                      </a:schemeClr>
                    </a:solidFill>
                    <a:latin typeface="Arial" panose="020B0604020202020204" pitchFamily="34" charset="0"/>
                    <a:cs typeface="Arial" panose="020B0604020202020204" pitchFamily="34" charset="0"/>
                  </a:rPr>
                  <a:t>and</a:t>
                </a:r>
                <a:r>
                  <a:rPr lang="en-US" altLang="ko-KR" sz="2400" dirty="0">
                    <a:latin typeface="Arial" panose="020B0604020202020204" pitchFamily="34" charset="0"/>
                    <a:cs typeface="Arial" panose="020B0604020202020204" pitchFamily="34" charset="0"/>
                  </a:rPr>
                  <a:t> </a:t>
                </a:r>
                <a:r>
                  <a:rPr lang="en-US" altLang="ko-KR" sz="2400" b="1" dirty="0">
                    <a:solidFill>
                      <a:srgbClr val="C00000"/>
                    </a:solidFill>
                    <a:latin typeface="Arial" panose="020B0604020202020204" pitchFamily="34" charset="0"/>
                    <a:cs typeface="Arial" panose="020B0604020202020204" pitchFamily="34" charset="0"/>
                  </a:rPr>
                  <a:t>bunch lengthening</a:t>
                </a:r>
                <a:r>
                  <a:rPr lang="en-US" altLang="ko-KR" sz="2400" dirty="0">
                    <a:latin typeface="Arial" panose="020B0604020202020204" pitchFamily="34" charset="0"/>
                    <a:cs typeface="Arial" panose="020B0604020202020204" pitchFamily="34" charset="0"/>
                  </a:rPr>
                  <a:t>.</a:t>
                </a:r>
              </a:p>
            </p:txBody>
          </p:sp>
        </mc:Choice>
        <mc:Fallback>
          <p:sp>
            <p:nvSpPr>
              <p:cNvPr id="12" name="직사각형 11">
                <a:extLst>
                  <a:ext uri="{FF2B5EF4-FFF2-40B4-BE49-F238E27FC236}">
                    <a16:creationId xmlns:a16="http://schemas.microsoft.com/office/drawing/2014/main" id="{37E80C99-4200-6179-1CE7-EB474C1C3BEE}"/>
                  </a:ext>
                </a:extLst>
              </p:cNvPr>
              <p:cNvSpPr>
                <a:spLocks noRot="1" noChangeAspect="1" noMove="1" noResize="1" noEditPoints="1" noAdjustHandles="1" noChangeArrowheads="1" noChangeShapeType="1" noTextEdit="1"/>
              </p:cNvSpPr>
              <p:nvPr/>
            </p:nvSpPr>
            <p:spPr>
              <a:xfrm>
                <a:off x="20814358" y="13387266"/>
                <a:ext cx="9231951" cy="1818959"/>
              </a:xfrm>
              <a:prstGeom prst="rect">
                <a:avLst/>
              </a:prstGeom>
              <a:blipFill>
                <a:blip r:embed="rId11"/>
                <a:stretch>
                  <a:fillRect l="-1320" t="-3356" b="-7047"/>
                </a:stretch>
              </a:blipFill>
            </p:spPr>
            <p:txBody>
              <a:bodyPr/>
              <a:lstStyle/>
              <a:p>
                <a:r>
                  <a:rPr lang="ko-KR" altLang="en-US">
                    <a:noFill/>
                  </a:rPr>
                  <a:t> </a:t>
                </a:r>
              </a:p>
            </p:txBody>
          </p:sp>
        </mc:Fallback>
      </mc:AlternateContent>
      <p:pic>
        <p:nvPicPr>
          <p:cNvPr id="33" name="그림 32">
            <a:extLst>
              <a:ext uri="{FF2B5EF4-FFF2-40B4-BE49-F238E27FC236}">
                <a16:creationId xmlns:a16="http://schemas.microsoft.com/office/drawing/2014/main" id="{3F522BAD-FCF4-D88C-6866-A005267A4DB3}"/>
              </a:ext>
            </a:extLst>
          </p:cNvPr>
          <p:cNvPicPr>
            <a:picLocks noChangeAspect="1"/>
          </p:cNvPicPr>
          <p:nvPr/>
        </p:nvPicPr>
        <p:blipFill>
          <a:blip r:embed="rId12"/>
          <a:stretch>
            <a:fillRect/>
          </a:stretch>
        </p:blipFill>
        <p:spPr>
          <a:xfrm>
            <a:off x="16225855" y="9312363"/>
            <a:ext cx="2676124" cy="2003731"/>
          </a:xfrm>
          <a:prstGeom prst="rect">
            <a:avLst/>
          </a:prstGeom>
        </p:spPr>
      </p:pic>
      <p:pic>
        <p:nvPicPr>
          <p:cNvPr id="35" name="그림 34">
            <a:extLst>
              <a:ext uri="{FF2B5EF4-FFF2-40B4-BE49-F238E27FC236}">
                <a16:creationId xmlns:a16="http://schemas.microsoft.com/office/drawing/2014/main" id="{DE16C3FD-D3F3-3572-74C8-93EAB658715B}"/>
              </a:ext>
            </a:extLst>
          </p:cNvPr>
          <p:cNvPicPr>
            <a:picLocks noChangeAspect="1"/>
          </p:cNvPicPr>
          <p:nvPr/>
        </p:nvPicPr>
        <p:blipFill>
          <a:blip r:embed="rId13"/>
          <a:stretch>
            <a:fillRect/>
          </a:stretch>
        </p:blipFill>
        <p:spPr>
          <a:xfrm>
            <a:off x="16225854" y="11428809"/>
            <a:ext cx="2676124" cy="2223821"/>
          </a:xfrm>
          <a:prstGeom prst="rect">
            <a:avLst/>
          </a:prstGeom>
        </p:spPr>
      </p:pic>
      <p:pic>
        <p:nvPicPr>
          <p:cNvPr id="38" name="그림 37">
            <a:extLst>
              <a:ext uri="{FF2B5EF4-FFF2-40B4-BE49-F238E27FC236}">
                <a16:creationId xmlns:a16="http://schemas.microsoft.com/office/drawing/2014/main" id="{37408D40-DCFE-1A0A-BB9A-BD3FA738A755}"/>
              </a:ext>
            </a:extLst>
          </p:cNvPr>
          <p:cNvPicPr>
            <a:picLocks noChangeAspect="1"/>
          </p:cNvPicPr>
          <p:nvPr/>
        </p:nvPicPr>
        <p:blipFill>
          <a:blip r:embed="rId14"/>
          <a:stretch>
            <a:fillRect/>
          </a:stretch>
        </p:blipFill>
        <p:spPr>
          <a:xfrm>
            <a:off x="18926477" y="9903677"/>
            <a:ext cx="4220164" cy="2781688"/>
          </a:xfrm>
          <a:prstGeom prst="rect">
            <a:avLst/>
          </a:prstGeom>
        </p:spPr>
      </p:pic>
      <p:grpSp>
        <p:nvGrpSpPr>
          <p:cNvPr id="47" name="그룹 46">
            <a:extLst>
              <a:ext uri="{FF2B5EF4-FFF2-40B4-BE49-F238E27FC236}">
                <a16:creationId xmlns:a16="http://schemas.microsoft.com/office/drawing/2014/main" id="{A48B60A8-D05C-CB4E-84D7-751E21D11895}"/>
              </a:ext>
            </a:extLst>
          </p:cNvPr>
          <p:cNvGrpSpPr/>
          <p:nvPr/>
        </p:nvGrpSpPr>
        <p:grpSpPr>
          <a:xfrm>
            <a:off x="273302" y="29901799"/>
            <a:ext cx="11377814" cy="1333102"/>
            <a:chOff x="136228" y="5298928"/>
            <a:chExt cx="11377814" cy="1333102"/>
          </a:xfrm>
        </p:grpSpPr>
        <p:pic>
          <p:nvPicPr>
            <p:cNvPr id="49" name="그림 48">
              <a:extLst>
                <a:ext uri="{FF2B5EF4-FFF2-40B4-BE49-F238E27FC236}">
                  <a16:creationId xmlns:a16="http://schemas.microsoft.com/office/drawing/2014/main" id="{058B3AFA-EDE6-C54F-AE91-633A0925EA0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136228" y="5298928"/>
              <a:ext cx="1317201" cy="1333102"/>
            </a:xfrm>
            <a:prstGeom prst="rect">
              <a:avLst/>
            </a:prstGeom>
          </p:spPr>
        </p:pic>
        <p:grpSp>
          <p:nvGrpSpPr>
            <p:cNvPr id="53" name="그룹 52">
              <a:extLst>
                <a:ext uri="{FF2B5EF4-FFF2-40B4-BE49-F238E27FC236}">
                  <a16:creationId xmlns:a16="http://schemas.microsoft.com/office/drawing/2014/main" id="{759AE68B-5ED4-7719-5E9B-684FCE72B2CA}"/>
                </a:ext>
              </a:extLst>
            </p:cNvPr>
            <p:cNvGrpSpPr/>
            <p:nvPr/>
          </p:nvGrpSpPr>
          <p:grpSpPr>
            <a:xfrm>
              <a:off x="1379143" y="5473612"/>
              <a:ext cx="10134899" cy="923330"/>
              <a:chOff x="1379143" y="5473612"/>
              <a:chExt cx="10134899" cy="923330"/>
            </a:xfrm>
          </p:grpSpPr>
          <p:sp>
            <p:nvSpPr>
              <p:cNvPr id="54" name="화살표: 오각형 53">
                <a:extLst>
                  <a:ext uri="{FF2B5EF4-FFF2-40B4-BE49-F238E27FC236}">
                    <a16:creationId xmlns:a16="http://schemas.microsoft.com/office/drawing/2014/main" id="{2486A1A2-685C-7BBE-954A-74E515720B4B}"/>
                  </a:ext>
                </a:extLst>
              </p:cNvPr>
              <p:cNvSpPr/>
              <p:nvPr/>
            </p:nvSpPr>
            <p:spPr>
              <a:xfrm rot="10800000">
                <a:off x="1379143" y="5539450"/>
                <a:ext cx="10134899" cy="787225"/>
              </a:xfrm>
              <a:prstGeom prst="homePlate">
                <a:avLst>
                  <a:gd name="adj" fmla="val 120512"/>
                </a:avLst>
              </a:prstGeom>
              <a:solidFill>
                <a:srgbClr val="2C4E8C"/>
              </a:solidFill>
              <a:effectLst>
                <a:outerShdw blurRad="50800" dist="38100" dir="5400000" sx="101000" sy="101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6" name="TextBox 55">
                <a:extLst>
                  <a:ext uri="{FF2B5EF4-FFF2-40B4-BE49-F238E27FC236}">
                    <a16:creationId xmlns:a16="http://schemas.microsoft.com/office/drawing/2014/main" id="{73BD74E5-E477-285B-4542-182919ADEF40}"/>
                  </a:ext>
                </a:extLst>
              </p:cNvPr>
              <p:cNvSpPr txBox="1"/>
              <p:nvPr/>
            </p:nvSpPr>
            <p:spPr>
              <a:xfrm>
                <a:off x="2517037" y="5473612"/>
                <a:ext cx="7859113" cy="923330"/>
              </a:xfrm>
              <a:prstGeom prst="rect">
                <a:avLst/>
              </a:prstGeom>
              <a:noFill/>
            </p:spPr>
            <p:txBody>
              <a:bodyPr wrap="square" rtlCol="0">
                <a:spAutoFit/>
              </a:bodyPr>
              <a:lstStyle/>
              <a:p>
                <a:pPr algn="ctr"/>
                <a:r>
                  <a:rPr lang="en-US" altLang="ko-KR" sz="5400" b="1" dirty="0">
                    <a:solidFill>
                      <a:schemeClr val="accent4"/>
                    </a:solidFill>
                    <a:latin typeface="Arial" panose="020B0604020202020204" pitchFamily="34" charset="0"/>
                    <a:cs typeface="Arial" panose="020B0604020202020204" pitchFamily="34" charset="0"/>
                  </a:rPr>
                  <a:t>Results &amp; Conclusion</a:t>
                </a:r>
                <a:endParaRPr lang="ko-KR" altLang="en-US" sz="5400" b="1" dirty="0">
                  <a:solidFill>
                    <a:schemeClr val="accent4"/>
                  </a:solidFill>
                  <a:latin typeface="Arial" panose="020B0604020202020204" pitchFamily="34" charset="0"/>
                  <a:cs typeface="Arial" panose="020B0604020202020204" pitchFamily="34" charset="0"/>
                </a:endParaRPr>
              </a:p>
            </p:txBody>
          </p:sp>
        </p:grpSp>
      </p:grpSp>
      <mc:AlternateContent xmlns:mc="http://schemas.openxmlformats.org/markup-compatibility/2006">
        <mc:Choice xmlns:a14="http://schemas.microsoft.com/office/drawing/2010/main" Requires="a14">
          <p:graphicFrame>
            <p:nvGraphicFramePr>
              <p:cNvPr id="112" name="표 111">
                <a:extLst>
                  <a:ext uri="{FF2B5EF4-FFF2-40B4-BE49-F238E27FC236}">
                    <a16:creationId xmlns:a16="http://schemas.microsoft.com/office/drawing/2014/main" id="{B2340DF1-810F-9CB2-0AD0-620929A5A1A9}"/>
                  </a:ext>
                </a:extLst>
              </p:cNvPr>
              <p:cNvGraphicFramePr>
                <a:graphicFrameLocks noGrp="1"/>
              </p:cNvGraphicFramePr>
              <p:nvPr>
                <p:extLst>
                  <p:ext uri="{D42A27DB-BD31-4B8C-83A1-F6EECF244321}">
                    <p14:modId xmlns:p14="http://schemas.microsoft.com/office/powerpoint/2010/main" val="2489013803"/>
                  </p:ext>
                </p:extLst>
              </p:nvPr>
            </p:nvGraphicFramePr>
            <p:xfrm>
              <a:off x="23196957" y="9135188"/>
              <a:ext cx="6572952" cy="4712338"/>
            </p:xfrm>
            <a:graphic>
              <a:graphicData uri="http://schemas.openxmlformats.org/drawingml/2006/table">
                <a:tbl>
                  <a:tblPr firstRow="1" bandRow="1">
                    <a:tableStyleId>{5C22544A-7EE6-4342-B048-85BDC9FD1C3A}</a:tableStyleId>
                  </a:tblPr>
                  <a:tblGrid>
                    <a:gridCol w="1283785">
                      <a:extLst>
                        <a:ext uri="{9D8B030D-6E8A-4147-A177-3AD203B41FA5}">
                          <a16:colId xmlns:a16="http://schemas.microsoft.com/office/drawing/2014/main" val="1062419592"/>
                        </a:ext>
                      </a:extLst>
                    </a:gridCol>
                    <a:gridCol w="1762434">
                      <a:extLst>
                        <a:ext uri="{9D8B030D-6E8A-4147-A177-3AD203B41FA5}">
                          <a16:colId xmlns:a16="http://schemas.microsoft.com/office/drawing/2014/main" val="5064132"/>
                        </a:ext>
                      </a:extLst>
                    </a:gridCol>
                    <a:gridCol w="3526733">
                      <a:extLst>
                        <a:ext uri="{9D8B030D-6E8A-4147-A177-3AD203B41FA5}">
                          <a16:colId xmlns:a16="http://schemas.microsoft.com/office/drawing/2014/main" val="100260505"/>
                        </a:ext>
                      </a:extLst>
                    </a:gridCol>
                  </a:tblGrid>
                  <a:tr h="249690">
                    <a:tc>
                      <a:txBody>
                        <a:bodyPr/>
                        <a:lstStyle/>
                        <a:p>
                          <a:pPr algn="ctr" latinLnBrk="1"/>
                          <a:r>
                            <a:rPr lang="en-US" altLang="ko-KR" sz="2000" b="0" dirty="0">
                              <a:solidFill>
                                <a:schemeClr val="tx1"/>
                              </a:solidFill>
                              <a:latin typeface="Arial" panose="020B0604020202020204" pitchFamily="34" charset="0"/>
                              <a:cs typeface="Arial" panose="020B0604020202020204" pitchFamily="34" charset="0"/>
                            </a:rPr>
                            <a:t>Parameter</a:t>
                          </a:r>
                          <a:endParaRPr lang="ko-KR" altLang="en-US" sz="2000" b="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2000" b="0" dirty="0">
                              <a:solidFill>
                                <a:schemeClr val="tx1"/>
                              </a:solidFill>
                              <a:latin typeface="Arial" panose="020B0604020202020204" pitchFamily="34" charset="0"/>
                              <a:cs typeface="Arial" panose="020B0604020202020204" pitchFamily="34" charset="0"/>
                            </a:rPr>
                            <a:t>Value</a:t>
                          </a:r>
                          <a:endParaRPr lang="ko-KR" altLang="en-US" sz="2000" b="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2000" b="0" dirty="0">
                              <a:solidFill>
                                <a:schemeClr val="tx1"/>
                              </a:solidFill>
                              <a:latin typeface="Arial" panose="020B0604020202020204" pitchFamily="34" charset="0"/>
                              <a:cs typeface="Arial" panose="020B0604020202020204" pitchFamily="34" charset="0"/>
                            </a:rPr>
                            <a:t>Description</a:t>
                          </a:r>
                          <a:endParaRPr lang="ko-KR" altLang="en-US" sz="2000" b="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2074589"/>
                      </a:ext>
                    </a:extLst>
                  </a:tr>
                  <a:tr h="249690">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𝐿</m:t>
                                    </m:r>
                                  </m:e>
                                  <m:sub>
                                    <m:r>
                                      <m:rPr>
                                        <m:sty m:val="p"/>
                                      </m:rPr>
                                      <a:rPr lang="en-US" altLang="ko-KR" sz="2000" b="0" i="0" smtClean="0">
                                        <a:solidFill>
                                          <a:schemeClr val="tx1"/>
                                        </a:solidFill>
                                        <a:latin typeface="Cambria Math" panose="02040503050406030204" pitchFamily="18" charset="0"/>
                                        <a:cs typeface="Arial" panose="020B0604020202020204" pitchFamily="34" charset="0"/>
                                      </a:rPr>
                                      <m:t>ring</m:t>
                                    </m:r>
                                  </m:sub>
                                </m:sSub>
                              </m:oMath>
                            </m:oMathPara>
                          </a14:m>
                          <a:endParaRPr lang="ko-KR" altLang="en-US" sz="200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sz="2000" i="0" dirty="0" smtClean="0">
                                    <a:latin typeface="Cambria Math" panose="02040503050406030204" pitchFamily="18" charset="0"/>
                                  </a:rPr>
                                  <m:t>36 </m:t>
                                </m:r>
                                <m:r>
                                  <m:rPr>
                                    <m:sty m:val="p"/>
                                  </m:rPr>
                                  <a:rPr lang="en-US" sz="2000" i="0" dirty="0" smtClean="0">
                                    <a:latin typeface="Cambria Math" panose="02040503050406030204" pitchFamily="18" charset="0"/>
                                  </a:rPr>
                                  <m:t>m</m:t>
                                </m:r>
                              </m:oMath>
                            </m:oMathPara>
                          </a14:m>
                          <a:endParaRPr sz="200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Circumference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9709759"/>
                      </a:ext>
                    </a:extLst>
                  </a:tr>
                  <a:tr h="249690">
                    <a:tc>
                      <a:txBody>
                        <a:bodyPr/>
                        <a:lstStyle/>
                        <a:p>
                          <a:pPr marL="0" marR="0" lvl="0" indent="0" algn="ctr" defTabSz="3027487" rtl="0" eaLnBrk="1" fontAlgn="auto" latinLnBrk="1" hangingPunct="1">
                            <a:lnSpc>
                              <a:spcPct val="100000"/>
                            </a:lnSpc>
                            <a:spcBef>
                              <a:spcPts val="0"/>
                            </a:spcBef>
                            <a:spcAft>
                              <a:spcPts val="0"/>
                            </a:spcAft>
                            <a:buClrTx/>
                            <a:buSzTx/>
                            <a:buFontTx/>
                            <a:buNone/>
                            <a:tabLst/>
                            <a:defRPr/>
                          </a:pPr>
                          <a14:m>
                            <m:oMathPara xmlns:m="http://schemas.openxmlformats.org/officeDocument/2006/math">
                              <m:oMath>
                                <m:sSub>
                                  <m:sSubPr>
                                    <m:ctrlPr>
                                      <a:rPr lang="en-US" altLang="ko-KR" sz="2000" b="0" i="0" smtClean="0">
                                        <a:solidFill>
                                          <a:schemeClr val="tx1"/>
                                        </a:solidFill>
                                        <a:latin typeface="Cambria Math" panose="02040503050406030204" pitchFamily="18" charset="0"/>
                                        <a:cs typeface="Arial" panose="020B0604020202020204" pitchFamily="34" charset="0"/>
                                      </a:rPr>
                                    </m:ctrlPr>
                                  </m:sSubPr>
                                  <m:e>
                                    <m:r>
                                      <m:rPr>
                                        <m:sty m:val="p"/>
                                      </m:rPr>
                                      <a:rPr lang="en-US" altLang="ko-KR" sz="2000" b="0" i="0" smtClean="0">
                                        <a:solidFill>
                                          <a:schemeClr val="tx1"/>
                                        </a:solidFill>
                                        <a:latin typeface="Cambria Math" panose="02040503050406030204" pitchFamily="18" charset="0"/>
                                        <a:cs typeface="Arial" panose="020B0604020202020204" pitchFamily="34" charset="0"/>
                                      </a:rPr>
                                      <m:t>E</m:t>
                                    </m:r>
                                  </m:e>
                                  <m:sub>
                                    <m:r>
                                      <a:rPr lang="en-US" altLang="ko-KR" sz="2000" b="0" i="0" smtClean="0">
                                        <a:solidFill>
                                          <a:schemeClr val="tx1"/>
                                        </a:solidFill>
                                        <a:latin typeface="Cambria Math" panose="02040503050406030204" pitchFamily="18" charset="0"/>
                                        <a:cs typeface="Arial" panose="020B0604020202020204" pitchFamily="34" charset="0"/>
                                      </a:rPr>
                                      <m:t>0</m:t>
                                    </m:r>
                                  </m:sub>
                                </m:sSub>
                              </m:oMath>
                            </m:oMathPara>
                          </a14:m>
                          <a:endParaRPr lang="ko-KR" altLang="en-US" sz="200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sz="2000" i="0" dirty="0" smtClean="0">
                                    <a:latin typeface="Cambria Math" panose="02040503050406030204" pitchFamily="18" charset="0"/>
                                  </a:rPr>
                                  <m:t>400 </m:t>
                                </m:r>
                                <m:r>
                                  <m:rPr>
                                    <m:sty m:val="p"/>
                                  </m:rPr>
                                  <a:rPr lang="en-US" sz="2000" i="0" dirty="0" smtClean="0">
                                    <a:latin typeface="Cambria Math" panose="02040503050406030204" pitchFamily="18" charset="0"/>
                                  </a:rPr>
                                  <m:t>MeV</m:t>
                                </m:r>
                              </m:oMath>
                            </m:oMathPara>
                          </a14:m>
                          <a:endParaRPr sz="200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Energy</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3965277"/>
                      </a:ext>
                    </a:extLst>
                  </a:tr>
                  <a:tr h="249690">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𝜀</m:t>
                                    </m:r>
                                  </m:e>
                                  <m:sub>
                                    <m:r>
                                      <a:rPr lang="en-US" altLang="ko-KR" sz="2000" b="0" i="1" smtClean="0">
                                        <a:solidFill>
                                          <a:schemeClr val="tx1"/>
                                        </a:solidFill>
                                        <a:latin typeface="Cambria Math" panose="02040503050406030204" pitchFamily="18" charset="0"/>
                                        <a:cs typeface="Arial" panose="020B0604020202020204" pitchFamily="34" charset="0"/>
                                      </a:rPr>
                                      <m:t>𝑥</m:t>
                                    </m:r>
                                    <m:r>
                                      <a:rPr lang="en-US" altLang="ko-KR" sz="2000" b="0" i="1" smtClean="0">
                                        <a:solidFill>
                                          <a:schemeClr val="tx1"/>
                                        </a:solidFill>
                                        <a:latin typeface="Cambria Math" panose="02040503050406030204" pitchFamily="18" charset="0"/>
                                        <a:cs typeface="Arial" panose="020B0604020202020204" pitchFamily="34" charset="0"/>
                                      </a:rPr>
                                      <m:t>,0</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sz="2000" b="0" i="1" dirty="0" smtClean="0">
                                    <a:latin typeface="Cambria Math" panose="02040503050406030204" pitchFamily="18" charset="0"/>
                                    <a:cs typeface="Arial" panose="020B0604020202020204" pitchFamily="34" charset="0"/>
                                  </a:rPr>
                                  <m:t>1.16 </m:t>
                                </m:r>
                                <m:r>
                                  <m:rPr>
                                    <m:sty m:val="p"/>
                                  </m:rPr>
                                  <a:rPr lang="en-US" sz="2000" b="0" i="0" dirty="0" smtClean="0">
                                    <a:latin typeface="Cambria Math" panose="02040503050406030204" pitchFamily="18" charset="0"/>
                                    <a:cs typeface="Arial" panose="020B0604020202020204" pitchFamily="34" charset="0"/>
                                  </a:rPr>
                                  <m:t>nm</m:t>
                                </m:r>
                                <m:r>
                                  <a:rPr lang="en-US" sz="2000" b="0" i="0" dirty="0" smtClean="0">
                                    <a:latin typeface="Cambria Math" panose="02040503050406030204" pitchFamily="18" charset="0"/>
                                    <a:cs typeface="Arial" panose="020B0604020202020204" pitchFamily="34" charset="0"/>
                                  </a:rPr>
                                  <m:t>⋅</m:t>
                                </m:r>
                                <m:r>
                                  <m:rPr>
                                    <m:sty m:val="p"/>
                                  </m:rPr>
                                  <a:rPr lang="en-US" sz="2000" b="0" i="0" dirty="0" smtClean="0">
                                    <a:latin typeface="Cambria Math" panose="02040503050406030204" pitchFamily="18" charset="0"/>
                                    <a:cs typeface="Arial" panose="020B0604020202020204" pitchFamily="34" charset="0"/>
                                  </a:rPr>
                                  <m:t>rad</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Horizontal emittance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6181045"/>
                      </a:ext>
                    </a:extLst>
                  </a:tr>
                  <a:tr h="257361">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𝐼</m:t>
                                    </m:r>
                                  </m:e>
                                  <m:sub>
                                    <m:r>
                                      <a:rPr lang="en-US" altLang="ko-KR" sz="2000" b="0" i="1" smtClean="0">
                                        <a:solidFill>
                                          <a:schemeClr val="tx1"/>
                                        </a:solidFill>
                                        <a:latin typeface="Cambria Math" panose="02040503050406030204" pitchFamily="18" charset="0"/>
                                        <a:cs typeface="Arial" panose="020B0604020202020204" pitchFamily="34" charset="0"/>
                                      </a:rPr>
                                      <m:t>0</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latin typeface="Cambria Math" panose="02040503050406030204" pitchFamily="18" charset="0"/>
                                  </a:rPr>
                                  <m:t>140 </m:t>
                                </m:r>
                                <m:r>
                                  <m:rPr>
                                    <m:sty m:val="p"/>
                                  </m:rPr>
                                  <a:rPr lang="en-US" altLang="ko-KR" sz="2000" b="0" i="0" smtClean="0">
                                    <a:latin typeface="Cambria Math" panose="02040503050406030204" pitchFamily="18" charset="0"/>
                                  </a:rPr>
                                  <m:t>mA</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Beam current</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033114"/>
                      </a:ext>
                    </a:extLst>
                  </a:tr>
                  <a:tr h="269457">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𝜈</m:t>
                                    </m:r>
                                  </m:e>
                                  <m:sub>
                                    <m:r>
                                      <a:rPr lang="en-US" altLang="ko-KR" sz="2000" b="0" i="1" smtClean="0">
                                        <a:solidFill>
                                          <a:schemeClr val="tx1"/>
                                        </a:solidFill>
                                        <a:latin typeface="Cambria Math" panose="02040503050406030204" pitchFamily="18" charset="0"/>
                                        <a:cs typeface="Arial" panose="020B0604020202020204" pitchFamily="34" charset="0"/>
                                      </a:rPr>
                                      <m:t>𝑥</m:t>
                                    </m:r>
                                  </m:sub>
                                </m:sSub>
                                <m:r>
                                  <a:rPr lang="en-US" altLang="ko-KR" sz="2000" b="0" i="1" smtClean="0">
                                    <a:solidFill>
                                      <a:schemeClr val="tx1"/>
                                    </a:solidFill>
                                    <a:latin typeface="Cambria Math" panose="02040503050406030204" pitchFamily="18" charset="0"/>
                                    <a:cs typeface="Arial" panose="020B0604020202020204" pitchFamily="34" charset="0"/>
                                  </a:rPr>
                                  <m:t>,</m:t>
                                </m:r>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𝜈</m:t>
                                    </m:r>
                                  </m:e>
                                  <m:sub>
                                    <m:r>
                                      <a:rPr lang="en-US" altLang="ko-KR" sz="2000" b="0" i="1" smtClean="0">
                                        <a:solidFill>
                                          <a:schemeClr val="tx1"/>
                                        </a:solidFill>
                                        <a:latin typeface="Cambria Math" panose="02040503050406030204" pitchFamily="18" charset="0"/>
                                        <a:cs typeface="Arial" panose="020B0604020202020204" pitchFamily="34" charset="0"/>
                                      </a:rPr>
                                      <m:t>𝑦</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latin typeface="Cambria Math" panose="02040503050406030204" pitchFamily="18" charset="0"/>
                                  </a:rPr>
                                  <m:t>7.153, 3.044</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Hor/Ver. tune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496195"/>
                      </a:ext>
                    </a:extLst>
                  </a:tr>
                  <a:tr h="249690">
                    <a:tc>
                      <a:txBody>
                        <a:bodyPr/>
                        <a:lstStyle/>
                        <a:p>
                          <a:pPr algn="ctr" latinLnBrk="1"/>
                          <a14:m>
                            <m:oMathPara xmlns:m="http://schemas.openxmlformats.org/officeDocument/2006/math">
                              <m:oMath>
                                <m:r>
                                  <a:rPr lang="en-US" altLang="ko-KR" sz="2000" b="0" i="1" smtClean="0">
                                    <a:solidFill>
                                      <a:schemeClr val="tx1"/>
                                    </a:solidFill>
                                    <a:latin typeface="Cambria Math" panose="02040503050406030204" pitchFamily="18" charset="0"/>
                                    <a:cs typeface="Arial" panose="020B0604020202020204" pitchFamily="34" charset="0"/>
                                  </a:rPr>
                                  <m:t>ℎ</m:t>
                                </m:r>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latin typeface="Cambria Math" panose="02040503050406030204" pitchFamily="18" charset="0"/>
                                  </a:rPr>
                                  <m:t>60</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Harmonic number</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0421316"/>
                      </a:ext>
                    </a:extLst>
                  </a:tr>
                  <a:tr h="249690">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𝜎</m:t>
                                    </m:r>
                                  </m:e>
                                  <m:sub>
                                    <m:r>
                                      <a:rPr lang="en-US" altLang="ko-KR" sz="2000" b="0" i="1" smtClean="0">
                                        <a:solidFill>
                                          <a:schemeClr val="tx1"/>
                                        </a:solidFill>
                                        <a:latin typeface="Cambria Math" panose="02040503050406030204" pitchFamily="18" charset="0"/>
                                        <a:cs typeface="Arial" panose="020B0604020202020204" pitchFamily="34" charset="0"/>
                                      </a:rPr>
                                      <m:t>𝛿</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latin typeface="Cambria Math" panose="02040503050406030204" pitchFamily="18" charset="0"/>
                                  </a:rPr>
                                  <m:t>0.038 %</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Energy spread</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4256269"/>
                      </a:ext>
                    </a:extLst>
                  </a:tr>
                  <a:tr h="249690">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𝛼</m:t>
                                    </m:r>
                                  </m:e>
                                  <m:sub>
                                    <m:r>
                                      <a:rPr lang="en-US" altLang="ko-KR" sz="2000" b="0" i="1" smtClean="0">
                                        <a:solidFill>
                                          <a:schemeClr val="tx1"/>
                                        </a:solidFill>
                                        <a:latin typeface="Cambria Math" panose="02040503050406030204" pitchFamily="18" charset="0"/>
                                        <a:cs typeface="Arial" panose="020B0604020202020204" pitchFamily="34" charset="0"/>
                                      </a:rPr>
                                      <m:t>𝑐</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latin typeface="Cambria Math" panose="02040503050406030204" pitchFamily="18" charset="0"/>
                                  </a:rPr>
                                  <m:t>0.0104</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Momentum compaction factor</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39398"/>
                      </a:ext>
                    </a:extLst>
                  </a:tr>
                  <a:tr h="269457">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𝜏</m:t>
                                    </m:r>
                                  </m:e>
                                  <m:sub>
                                    <m:r>
                                      <a:rPr lang="en-US" altLang="ko-KR" sz="2000" b="0" i="1" smtClean="0">
                                        <a:solidFill>
                                          <a:schemeClr val="tx1"/>
                                        </a:solidFill>
                                        <a:latin typeface="Cambria Math" panose="02040503050406030204" pitchFamily="18" charset="0"/>
                                        <a:cs typeface="Arial" panose="020B0604020202020204" pitchFamily="34" charset="0"/>
                                      </a:rPr>
                                      <m:t>𝑥</m:t>
                                    </m:r>
                                  </m:sub>
                                </m:sSub>
                                <m:r>
                                  <a:rPr lang="en-US" altLang="ko-KR" sz="2000" b="0" i="1" smtClean="0">
                                    <a:solidFill>
                                      <a:schemeClr val="tx1"/>
                                    </a:solidFill>
                                    <a:latin typeface="Cambria Math" panose="02040503050406030204" pitchFamily="18" charset="0"/>
                                    <a:cs typeface="Arial" panose="020B0604020202020204" pitchFamily="34" charset="0"/>
                                  </a:rPr>
                                  <m:t>,</m:t>
                                </m:r>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𝜏</m:t>
                                    </m:r>
                                  </m:e>
                                  <m:sub>
                                    <m:r>
                                      <a:rPr lang="en-US" altLang="ko-KR" sz="2000" b="0" i="1" smtClean="0">
                                        <a:solidFill>
                                          <a:schemeClr val="tx1"/>
                                        </a:solidFill>
                                        <a:latin typeface="Cambria Math" panose="02040503050406030204" pitchFamily="18" charset="0"/>
                                        <a:cs typeface="Arial" panose="020B0604020202020204" pitchFamily="34" charset="0"/>
                                      </a:rPr>
                                      <m:t>𝑦</m:t>
                                    </m:r>
                                  </m:sub>
                                </m:sSub>
                                <m:r>
                                  <a:rPr lang="en-US" altLang="ko-KR" sz="2000" b="0" i="1" smtClean="0">
                                    <a:solidFill>
                                      <a:schemeClr val="tx1"/>
                                    </a:solidFill>
                                    <a:latin typeface="Cambria Math" panose="02040503050406030204" pitchFamily="18" charset="0"/>
                                    <a:cs typeface="Arial" panose="020B0604020202020204" pitchFamily="34" charset="0"/>
                                  </a:rPr>
                                  <m:t>,</m:t>
                                </m:r>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𝜏</m:t>
                                    </m:r>
                                  </m:e>
                                  <m:sub>
                                    <m:r>
                                      <a:rPr lang="en-US" altLang="ko-KR" sz="2000" b="0" i="1" smtClean="0">
                                        <a:solidFill>
                                          <a:schemeClr val="tx1"/>
                                        </a:solidFill>
                                        <a:latin typeface="Cambria Math" panose="02040503050406030204" pitchFamily="18" charset="0"/>
                                        <a:cs typeface="Arial" panose="020B0604020202020204" pitchFamily="34" charset="0"/>
                                      </a:rPr>
                                      <m:t>𝛿</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latin typeface="Cambria Math" panose="02040503050406030204" pitchFamily="18" charset="0"/>
                                  </a:rPr>
                                  <m:t>31,58</m:t>
                                </m:r>
                                <m:r>
                                  <a:rPr lang="en-US" altLang="ko-KR" sz="2000" b="0" i="1" smtClean="0">
                                    <a:latin typeface="Cambria Math" panose="02040503050406030204" pitchFamily="18" charset="0"/>
                                  </a:rPr>
                                  <m:t>,</m:t>
                                </m:r>
                                <m:r>
                                  <a:rPr lang="en-US" altLang="ko-KR" sz="2000" b="0" i="1" smtClean="0">
                                    <a:latin typeface="Cambria Math" panose="02040503050406030204" pitchFamily="18" charset="0"/>
                                  </a:rPr>
                                  <m:t>51</m:t>
                                </m:r>
                                <m:r>
                                  <a:rPr lang="en-US" altLang="ko-KR" sz="2000" b="0" i="1" smtClean="0">
                                    <a:latin typeface="Cambria Math" panose="02040503050406030204" pitchFamily="18" charset="0"/>
                                  </a:rPr>
                                  <m:t> </m:t>
                                </m:r>
                                <m:r>
                                  <m:rPr>
                                    <m:sty m:val="p"/>
                                  </m:rPr>
                                  <a:rPr lang="en-US" altLang="ko-KR" sz="2000" b="0" i="0" smtClean="0">
                                    <a:latin typeface="Cambria Math" panose="02040503050406030204" pitchFamily="18" charset="0"/>
                                  </a:rPr>
                                  <m:t>ms</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Hor/Ver/Long. damping time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9641235"/>
                      </a:ext>
                    </a:extLst>
                  </a:tr>
                  <a:tr h="269457">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𝐽</m:t>
                                    </m:r>
                                  </m:e>
                                  <m:sub>
                                    <m:r>
                                      <a:rPr lang="en-US" altLang="ko-KR" sz="2000" b="0" i="1" smtClean="0">
                                        <a:solidFill>
                                          <a:schemeClr val="tx1"/>
                                        </a:solidFill>
                                        <a:latin typeface="Cambria Math" panose="02040503050406030204" pitchFamily="18" charset="0"/>
                                        <a:cs typeface="Arial" panose="020B0604020202020204" pitchFamily="34" charset="0"/>
                                      </a:rPr>
                                      <m:t>𝑥</m:t>
                                    </m:r>
                                  </m:sub>
                                </m:sSub>
                                <m:r>
                                  <a:rPr lang="en-US" altLang="ko-KR" sz="2000" b="0" i="1" smtClean="0">
                                    <a:solidFill>
                                      <a:schemeClr val="tx1"/>
                                    </a:solidFill>
                                    <a:latin typeface="Cambria Math" panose="02040503050406030204" pitchFamily="18" charset="0"/>
                                    <a:cs typeface="Arial" panose="020B0604020202020204" pitchFamily="34" charset="0"/>
                                  </a:rPr>
                                  <m:t>,</m:t>
                                </m:r>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𝐽</m:t>
                                    </m:r>
                                  </m:e>
                                  <m:sub>
                                    <m:r>
                                      <a:rPr lang="en-US" altLang="ko-KR" sz="2000" b="0" i="1" smtClean="0">
                                        <a:solidFill>
                                          <a:schemeClr val="tx1"/>
                                        </a:solidFill>
                                        <a:latin typeface="Cambria Math" panose="02040503050406030204" pitchFamily="18" charset="0"/>
                                        <a:cs typeface="Arial" panose="020B0604020202020204" pitchFamily="34" charset="0"/>
                                      </a:rPr>
                                      <m:t>𝑦</m:t>
                                    </m:r>
                                  </m:sub>
                                </m:sSub>
                                <m:r>
                                  <a:rPr lang="en-US" altLang="ko-KR" sz="2000" b="0" i="1" smtClean="0">
                                    <a:solidFill>
                                      <a:schemeClr val="tx1"/>
                                    </a:solidFill>
                                    <a:latin typeface="Cambria Math" panose="02040503050406030204" pitchFamily="18" charset="0"/>
                                    <a:cs typeface="Arial" panose="020B0604020202020204" pitchFamily="34" charset="0"/>
                                  </a:rPr>
                                  <m:t>,</m:t>
                                </m:r>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𝐽</m:t>
                                    </m:r>
                                  </m:e>
                                  <m:sub>
                                    <m:r>
                                      <a:rPr lang="en-US" altLang="ko-KR" sz="2000" b="0" i="1" smtClean="0">
                                        <a:solidFill>
                                          <a:schemeClr val="tx1"/>
                                        </a:solidFill>
                                        <a:latin typeface="Cambria Math" panose="02040503050406030204" pitchFamily="18" charset="0"/>
                                        <a:cs typeface="Arial" panose="020B0604020202020204" pitchFamily="34" charset="0"/>
                                      </a:rPr>
                                      <m:t>𝛿</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latin typeface="Cambria Math" panose="02040503050406030204" pitchFamily="18" charset="0"/>
                                  </a:rPr>
                                  <m:t>1.84,1.00,1.16</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Damping partition number</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9923901"/>
                      </a:ext>
                    </a:extLst>
                  </a:tr>
                  <a:tr h="249690">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𝑈</m:t>
                                    </m:r>
                                  </m:e>
                                  <m:sub>
                                    <m:r>
                                      <a:rPr lang="en-US" altLang="ko-KR" sz="2000" b="0" i="1" smtClean="0">
                                        <a:solidFill>
                                          <a:schemeClr val="tx1"/>
                                        </a:solidFill>
                                        <a:latin typeface="Cambria Math" panose="02040503050406030204" pitchFamily="18" charset="0"/>
                                        <a:cs typeface="Arial" panose="020B0604020202020204" pitchFamily="34" charset="0"/>
                                      </a:rPr>
                                      <m:t>0</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latin typeface="Cambria Math" panose="02040503050406030204" pitchFamily="18" charset="0"/>
                                  </a:rPr>
                                  <m:t>1.65 </m:t>
                                </m:r>
                                <m:r>
                                  <m:rPr>
                                    <m:sty m:val="p"/>
                                  </m:rPr>
                                  <a:rPr lang="en-US" altLang="ko-KR" sz="2000" b="0" i="0" smtClean="0">
                                    <a:latin typeface="Cambria Math" panose="02040503050406030204" pitchFamily="18" charset="0"/>
                                  </a:rPr>
                                  <m:t>KeV</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Energy  loss per turn</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401072"/>
                      </a:ext>
                    </a:extLst>
                  </a:tr>
                  <a:tr h="249690">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𝑉</m:t>
                                    </m:r>
                                  </m:e>
                                  <m:sub>
                                    <m:r>
                                      <m:rPr>
                                        <m:sty m:val="p"/>
                                      </m:rPr>
                                      <a:rPr lang="en-US" altLang="ko-KR" sz="2000" b="0" i="0" smtClean="0">
                                        <a:solidFill>
                                          <a:schemeClr val="tx1"/>
                                        </a:solidFill>
                                        <a:latin typeface="Cambria Math" panose="02040503050406030204" pitchFamily="18" charset="0"/>
                                        <a:cs typeface="Arial" panose="020B0604020202020204" pitchFamily="34" charset="0"/>
                                      </a:rPr>
                                      <m:t>rf</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14:m>
                            <m:oMathPara xmlns:m="http://schemas.openxmlformats.org/officeDocument/2006/math">
                              <m:oMath>
                                <m:r>
                                  <a:rPr lang="en-US" altLang="ko-KR" sz="2000" b="0" i="1" smtClean="0">
                                    <a:solidFill>
                                      <a:schemeClr val="tx1"/>
                                    </a:solidFill>
                                    <a:latin typeface="Cambria Math" panose="02040503050406030204" pitchFamily="18" charset="0"/>
                                    <a:cs typeface="Arial" panose="020B0604020202020204" pitchFamily="34" charset="0"/>
                                  </a:rPr>
                                  <m:t>100 </m:t>
                                </m:r>
                                <m:r>
                                  <m:rPr>
                                    <m:sty m:val="p"/>
                                  </m:rPr>
                                  <a:rPr lang="en-US" altLang="ko-KR" sz="2000" b="0" i="0" smtClean="0">
                                    <a:solidFill>
                                      <a:schemeClr val="tx1"/>
                                    </a:solidFill>
                                    <a:latin typeface="Cambria Math" panose="02040503050406030204" pitchFamily="18" charset="0"/>
                                    <a:cs typeface="Arial" panose="020B0604020202020204" pitchFamily="34" charset="0"/>
                                  </a:rPr>
                                  <m:t>kV</m:t>
                                </m:r>
                              </m:oMath>
                            </m:oMathPara>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Main cavity voltage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1895453"/>
                      </a:ext>
                    </a:extLst>
                  </a:tr>
                  <a:tr h="249690">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𝑄</m:t>
                                    </m:r>
                                  </m:e>
                                  <m:sub>
                                    <m:r>
                                      <a:rPr lang="en-US" altLang="ko-KR" sz="2000" b="0" i="1" smtClean="0">
                                        <a:solidFill>
                                          <a:schemeClr val="tx1"/>
                                        </a:solidFill>
                                        <a:latin typeface="Cambria Math" panose="02040503050406030204" pitchFamily="18" charset="0"/>
                                        <a:cs typeface="Arial" panose="020B0604020202020204" pitchFamily="34" charset="0"/>
                                      </a:rPr>
                                      <m:t>0,</m:t>
                                    </m:r>
                                    <m:r>
                                      <m:rPr>
                                        <m:sty m:val="p"/>
                                      </m:rPr>
                                      <a:rPr lang="en-US" altLang="ko-KR" sz="2000" b="0" i="0" smtClean="0">
                                        <a:solidFill>
                                          <a:schemeClr val="tx1"/>
                                        </a:solidFill>
                                        <a:latin typeface="Cambria Math" panose="02040503050406030204" pitchFamily="18" charset="0"/>
                                        <a:cs typeface="Arial" panose="020B0604020202020204" pitchFamily="34" charset="0"/>
                                      </a:rPr>
                                      <m:t>m</m:t>
                                    </m:r>
                                  </m:sub>
                                </m:sSub>
                                <m:r>
                                  <a:rPr lang="en-US" altLang="ko-KR" sz="2000" b="0" i="1" smtClean="0">
                                    <a:solidFill>
                                      <a:schemeClr val="tx1"/>
                                    </a:solidFill>
                                    <a:latin typeface="Cambria Math" panose="02040503050406030204" pitchFamily="18" charset="0"/>
                                    <a:cs typeface="Arial" panose="020B0604020202020204" pitchFamily="34" charset="0"/>
                                  </a:rPr>
                                  <m:t>,</m:t>
                                </m:r>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𝑄</m:t>
                                    </m:r>
                                  </m:e>
                                  <m:sub>
                                    <m:r>
                                      <a:rPr lang="en-US" altLang="ko-KR" sz="2000" b="0" i="1" smtClean="0">
                                        <a:solidFill>
                                          <a:schemeClr val="tx1"/>
                                        </a:solidFill>
                                        <a:latin typeface="Cambria Math" panose="02040503050406030204" pitchFamily="18" charset="0"/>
                                        <a:cs typeface="Arial" panose="020B0604020202020204" pitchFamily="34" charset="0"/>
                                      </a:rPr>
                                      <m:t>0,</m:t>
                                    </m:r>
                                    <m:r>
                                      <m:rPr>
                                        <m:sty m:val="p"/>
                                      </m:rPr>
                                      <a:rPr lang="en-US" altLang="ko-KR" sz="2000" b="0" i="0" smtClean="0">
                                        <a:solidFill>
                                          <a:schemeClr val="tx1"/>
                                        </a:solidFill>
                                        <a:latin typeface="Cambria Math" panose="02040503050406030204" pitchFamily="18" charset="0"/>
                                        <a:cs typeface="Arial" panose="020B0604020202020204" pitchFamily="34" charset="0"/>
                                      </a:rPr>
                                      <m:t>h</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i="0" dirty="0"/>
                            <a:t>29000, 16162</a:t>
                          </a:r>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Main &amp; HHC quality factor</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3812177"/>
                      </a:ext>
                    </a:extLst>
                  </a:tr>
                  <a:tr h="249690">
                    <a:tc>
                      <a:txBody>
                        <a:bodyPr/>
                        <a:lstStyle/>
                        <a:p>
                          <a:pPr algn="ctr" latinLnBrk="1"/>
                          <a14:m>
                            <m:oMathPara xmlns:m="http://schemas.openxmlformats.org/officeDocument/2006/math">
                              <m:oMath>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𝑅</m:t>
                                    </m:r>
                                  </m:e>
                                  <m:sub>
                                    <m:r>
                                      <a:rPr lang="en-US" altLang="ko-KR" sz="2000" b="0" i="1" smtClean="0">
                                        <a:solidFill>
                                          <a:schemeClr val="tx1"/>
                                        </a:solidFill>
                                        <a:latin typeface="Cambria Math" panose="02040503050406030204" pitchFamily="18" charset="0"/>
                                        <a:cs typeface="Arial" panose="020B0604020202020204" pitchFamily="34" charset="0"/>
                                      </a:rPr>
                                      <m:t>𝑠</m:t>
                                    </m:r>
                                    <m:r>
                                      <a:rPr lang="en-US" altLang="ko-KR" sz="2000" b="0" i="1" smtClean="0">
                                        <a:solidFill>
                                          <a:schemeClr val="tx1"/>
                                        </a:solidFill>
                                        <a:latin typeface="Cambria Math" panose="02040503050406030204" pitchFamily="18" charset="0"/>
                                        <a:cs typeface="Arial" panose="020B0604020202020204" pitchFamily="34" charset="0"/>
                                      </a:rPr>
                                      <m:t>,</m:t>
                                    </m:r>
                                    <m:r>
                                      <m:rPr>
                                        <m:sty m:val="p"/>
                                      </m:rPr>
                                      <a:rPr lang="en-US" altLang="ko-KR" sz="2000" b="0" i="0" smtClean="0">
                                        <a:solidFill>
                                          <a:schemeClr val="tx1"/>
                                        </a:solidFill>
                                        <a:latin typeface="Cambria Math" panose="02040503050406030204" pitchFamily="18" charset="0"/>
                                        <a:cs typeface="Arial" panose="020B0604020202020204" pitchFamily="34" charset="0"/>
                                      </a:rPr>
                                      <m:t>m</m:t>
                                    </m:r>
                                  </m:sub>
                                </m:sSub>
                                <m:r>
                                  <a:rPr lang="en-US" altLang="ko-KR" sz="2000" b="0" i="1" smtClean="0">
                                    <a:solidFill>
                                      <a:schemeClr val="tx1"/>
                                    </a:solidFill>
                                    <a:latin typeface="Cambria Math" panose="02040503050406030204" pitchFamily="18" charset="0"/>
                                    <a:cs typeface="Arial" panose="020B0604020202020204" pitchFamily="34" charset="0"/>
                                  </a:rPr>
                                  <m:t>,</m:t>
                                </m:r>
                                <m:sSub>
                                  <m:sSubPr>
                                    <m:ctrlPr>
                                      <a:rPr lang="en-US" altLang="ko-KR" sz="2000" b="0" i="1" smtClean="0">
                                        <a:solidFill>
                                          <a:schemeClr val="tx1"/>
                                        </a:solidFill>
                                        <a:latin typeface="Cambria Math" panose="02040503050406030204" pitchFamily="18" charset="0"/>
                                        <a:cs typeface="Arial" panose="020B0604020202020204" pitchFamily="34" charset="0"/>
                                      </a:rPr>
                                    </m:ctrlPr>
                                  </m:sSubPr>
                                  <m:e>
                                    <m:r>
                                      <a:rPr lang="en-US" altLang="ko-KR" sz="2000" b="0" i="1" smtClean="0">
                                        <a:solidFill>
                                          <a:schemeClr val="tx1"/>
                                        </a:solidFill>
                                        <a:latin typeface="Cambria Math" panose="02040503050406030204" pitchFamily="18" charset="0"/>
                                        <a:cs typeface="Arial" panose="020B0604020202020204" pitchFamily="34" charset="0"/>
                                      </a:rPr>
                                      <m:t>𝑅</m:t>
                                    </m:r>
                                  </m:e>
                                  <m:sub>
                                    <m:r>
                                      <a:rPr lang="en-US" altLang="ko-KR" sz="2000" b="0" i="1" smtClean="0">
                                        <a:solidFill>
                                          <a:schemeClr val="tx1"/>
                                        </a:solidFill>
                                        <a:latin typeface="Cambria Math" panose="02040503050406030204" pitchFamily="18" charset="0"/>
                                        <a:cs typeface="Arial" panose="020B0604020202020204" pitchFamily="34" charset="0"/>
                                      </a:rPr>
                                      <m:t>𝑠</m:t>
                                    </m:r>
                                    <m:r>
                                      <a:rPr lang="en-US" altLang="ko-KR" sz="2000" b="0" i="1" smtClean="0">
                                        <a:solidFill>
                                          <a:schemeClr val="tx1"/>
                                        </a:solidFill>
                                        <a:latin typeface="Cambria Math" panose="02040503050406030204" pitchFamily="18" charset="0"/>
                                        <a:cs typeface="Arial" panose="020B0604020202020204" pitchFamily="34" charset="0"/>
                                      </a:rPr>
                                      <m:t>,</m:t>
                                    </m:r>
                                    <m:r>
                                      <a:rPr lang="en-US" altLang="ko-KR" sz="2000" b="0" i="1" smtClean="0">
                                        <a:solidFill>
                                          <a:schemeClr val="tx1"/>
                                        </a:solidFill>
                                        <a:latin typeface="Cambria Math" panose="02040503050406030204" pitchFamily="18" charset="0"/>
                                        <a:cs typeface="Arial" panose="020B0604020202020204" pitchFamily="34" charset="0"/>
                                      </a:rPr>
                                      <m:t>ℎ</m:t>
                                    </m:r>
                                  </m:sub>
                                </m:sSub>
                              </m:oMath>
                            </m:oMathPara>
                          </a14:m>
                          <a:endParaRPr lang="ko-KR" altLang="en-US" sz="2000" b="0" i="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i="0" dirty="0"/>
                            <a:t>3.4, 1.45 </a:t>
                          </a:r>
                          <a14:m>
                            <m:oMath xmlns:m="http://schemas.openxmlformats.org/officeDocument/2006/math">
                              <m:r>
                                <m:rPr>
                                  <m:sty m:val="p"/>
                                </m:rPr>
                                <a:rPr lang="en-US" sz="2000" b="0" i="0" smtClean="0">
                                  <a:latin typeface="Cambria Math" panose="02040503050406030204" pitchFamily="18" charset="0"/>
                                </a:rPr>
                                <m:t>MΩ</m:t>
                              </m:r>
                            </m:oMath>
                          </a14:m>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Main &amp; HHC shunt impedance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1605"/>
                      </a:ext>
                    </a:extLst>
                  </a:tr>
                </a:tbl>
              </a:graphicData>
            </a:graphic>
          </p:graphicFrame>
        </mc:Choice>
        <mc:Fallback>
          <p:graphicFrame>
            <p:nvGraphicFramePr>
              <p:cNvPr id="112" name="표 111">
                <a:extLst>
                  <a:ext uri="{FF2B5EF4-FFF2-40B4-BE49-F238E27FC236}">
                    <a16:creationId xmlns:a16="http://schemas.microsoft.com/office/drawing/2014/main" id="{B2340DF1-810F-9CB2-0AD0-620929A5A1A9}"/>
                  </a:ext>
                </a:extLst>
              </p:cNvPr>
              <p:cNvGraphicFramePr>
                <a:graphicFrameLocks noGrp="1"/>
              </p:cNvGraphicFramePr>
              <p:nvPr>
                <p:extLst>
                  <p:ext uri="{D42A27DB-BD31-4B8C-83A1-F6EECF244321}">
                    <p14:modId xmlns:p14="http://schemas.microsoft.com/office/powerpoint/2010/main" val="2489013803"/>
                  </p:ext>
                </p:extLst>
              </p:nvPr>
            </p:nvGraphicFramePr>
            <p:xfrm>
              <a:off x="23196957" y="9135188"/>
              <a:ext cx="6572952" cy="4712338"/>
            </p:xfrm>
            <a:graphic>
              <a:graphicData uri="http://schemas.openxmlformats.org/drawingml/2006/table">
                <a:tbl>
                  <a:tblPr firstRow="1" bandRow="1">
                    <a:tableStyleId>{5C22544A-7EE6-4342-B048-85BDC9FD1C3A}</a:tableStyleId>
                  </a:tblPr>
                  <a:tblGrid>
                    <a:gridCol w="1283785">
                      <a:extLst>
                        <a:ext uri="{9D8B030D-6E8A-4147-A177-3AD203B41FA5}">
                          <a16:colId xmlns:a16="http://schemas.microsoft.com/office/drawing/2014/main" val="1062419592"/>
                        </a:ext>
                      </a:extLst>
                    </a:gridCol>
                    <a:gridCol w="1762434">
                      <a:extLst>
                        <a:ext uri="{9D8B030D-6E8A-4147-A177-3AD203B41FA5}">
                          <a16:colId xmlns:a16="http://schemas.microsoft.com/office/drawing/2014/main" val="5064132"/>
                        </a:ext>
                      </a:extLst>
                    </a:gridCol>
                    <a:gridCol w="3526733">
                      <a:extLst>
                        <a:ext uri="{9D8B030D-6E8A-4147-A177-3AD203B41FA5}">
                          <a16:colId xmlns:a16="http://schemas.microsoft.com/office/drawing/2014/main" val="100260505"/>
                        </a:ext>
                      </a:extLst>
                    </a:gridCol>
                  </a:tblGrid>
                  <a:tr h="304800">
                    <a:tc>
                      <a:txBody>
                        <a:bodyPr/>
                        <a:lstStyle/>
                        <a:p>
                          <a:pPr algn="ctr" latinLnBrk="1"/>
                          <a:r>
                            <a:rPr lang="en-US" altLang="ko-KR" sz="2000" b="0" dirty="0">
                              <a:solidFill>
                                <a:schemeClr val="tx1"/>
                              </a:solidFill>
                              <a:latin typeface="Arial" panose="020B0604020202020204" pitchFamily="34" charset="0"/>
                              <a:cs typeface="Arial" panose="020B0604020202020204" pitchFamily="34" charset="0"/>
                            </a:rPr>
                            <a:t>Parameter</a:t>
                          </a:r>
                          <a:endParaRPr lang="ko-KR" altLang="en-US" sz="2000" b="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2000" b="0" dirty="0">
                              <a:solidFill>
                                <a:schemeClr val="tx1"/>
                              </a:solidFill>
                              <a:latin typeface="Arial" panose="020B0604020202020204" pitchFamily="34" charset="0"/>
                              <a:cs typeface="Arial" panose="020B0604020202020204" pitchFamily="34" charset="0"/>
                            </a:rPr>
                            <a:t>Value</a:t>
                          </a:r>
                          <a:endParaRPr lang="ko-KR" altLang="en-US" sz="2000" b="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2000" b="0" dirty="0">
                              <a:solidFill>
                                <a:schemeClr val="tx1"/>
                              </a:solidFill>
                              <a:latin typeface="Arial" panose="020B0604020202020204" pitchFamily="34" charset="0"/>
                              <a:cs typeface="Arial" panose="020B0604020202020204" pitchFamily="34" charset="0"/>
                            </a:rPr>
                            <a:t>Description</a:t>
                          </a:r>
                          <a:endParaRPr lang="ko-KR" altLang="en-US" sz="2000" b="0" dirty="0">
                            <a:solidFill>
                              <a:schemeClr val="tx1"/>
                            </a:solidFill>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2074589"/>
                      </a:ext>
                    </a:extLst>
                  </a:tr>
                  <a:tr h="333502">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110909" r="-412322" b="-1261818"/>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110909" r="-201038" b="-1261818"/>
                          </a:stretch>
                        </a:blipFill>
                      </a:tcPr>
                    </a:tc>
                    <a:tc>
                      <a:txBody>
                        <a:bodyPr/>
                        <a:lstStyle/>
                        <a:p>
                          <a:pPr algn="ctr" latinLnBrk="1"/>
                          <a:r>
                            <a:rPr lang="en-US" sz="2000" dirty="0">
                              <a:latin typeface="Arial" panose="020B0604020202020204" pitchFamily="34" charset="0"/>
                              <a:cs typeface="Arial" panose="020B0604020202020204" pitchFamily="34" charset="0"/>
                            </a:rPr>
                            <a:t>Circumference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9709759"/>
                      </a:ext>
                    </a:extLst>
                  </a:tr>
                  <a:tr h="30480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232000" r="-412322" b="-1288000"/>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232000" r="-201038" b="-1288000"/>
                          </a:stretch>
                        </a:blipFill>
                      </a:tcPr>
                    </a:tc>
                    <a:tc>
                      <a:txBody>
                        <a:bodyPr/>
                        <a:lstStyle/>
                        <a:p>
                          <a:pPr algn="ctr" latinLnBrk="1"/>
                          <a:r>
                            <a:rPr lang="en-US" sz="2000" dirty="0">
                              <a:latin typeface="Arial" panose="020B0604020202020204" pitchFamily="34" charset="0"/>
                              <a:cs typeface="Arial" panose="020B0604020202020204" pitchFamily="34" charset="0"/>
                            </a:rPr>
                            <a:t>Energy</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3965277"/>
                      </a:ext>
                    </a:extLst>
                  </a:tr>
                  <a:tr h="318072">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319231" r="-412322" b="-1138462"/>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319231" r="-201038" b="-1138462"/>
                          </a:stretch>
                        </a:blipFill>
                      </a:tcPr>
                    </a:tc>
                    <a:tc>
                      <a:txBody>
                        <a:bodyPr/>
                        <a:lstStyle/>
                        <a:p>
                          <a:pPr algn="ctr" latinLnBrk="1"/>
                          <a:r>
                            <a:rPr lang="en-US" sz="2000" dirty="0">
                              <a:latin typeface="Arial" panose="020B0604020202020204" pitchFamily="34" charset="0"/>
                              <a:cs typeface="Arial" panose="020B0604020202020204" pitchFamily="34" charset="0"/>
                            </a:rPr>
                            <a:t>Horizontal emittance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6181045"/>
                      </a:ext>
                    </a:extLst>
                  </a:tr>
                  <a:tr h="30480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436000" r="-412322" b="-1084000"/>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436000" r="-201038" b="-1084000"/>
                          </a:stretch>
                        </a:blipFill>
                      </a:tcPr>
                    </a:tc>
                    <a:tc>
                      <a:txBody>
                        <a:bodyPr/>
                        <a:lstStyle/>
                        <a:p>
                          <a:pPr algn="ctr" latinLnBrk="1"/>
                          <a:r>
                            <a:rPr lang="en-US" sz="2000" dirty="0">
                              <a:latin typeface="Arial" panose="020B0604020202020204" pitchFamily="34" charset="0"/>
                              <a:cs typeface="Arial" panose="020B0604020202020204" pitchFamily="34" charset="0"/>
                            </a:rPr>
                            <a:t>Beam current</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033114"/>
                      </a:ext>
                    </a:extLst>
                  </a:tr>
                  <a:tr h="32874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496296" r="-412322" b="-903704"/>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496296" r="-201038" b="-903704"/>
                          </a:stretch>
                        </a:blipFill>
                      </a:tcPr>
                    </a:tc>
                    <a:tc>
                      <a:txBody>
                        <a:bodyPr/>
                        <a:lstStyle/>
                        <a:p>
                          <a:pPr algn="ctr" latinLnBrk="1"/>
                          <a:r>
                            <a:rPr lang="en-US" sz="2000" dirty="0">
                              <a:latin typeface="Arial" panose="020B0604020202020204" pitchFamily="34" charset="0"/>
                              <a:cs typeface="Arial" panose="020B0604020202020204" pitchFamily="34" charset="0"/>
                            </a:rPr>
                            <a:t>Hor/Ver. tune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496195"/>
                      </a:ext>
                    </a:extLst>
                  </a:tr>
                  <a:tr h="30480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644000" r="-412322" b="-876000"/>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644000" r="-201038" b="-876000"/>
                          </a:stretch>
                        </a:blipFill>
                      </a:tcPr>
                    </a:tc>
                    <a:tc>
                      <a:txBody>
                        <a:bodyPr/>
                        <a:lstStyle/>
                        <a:p>
                          <a:pPr algn="ctr" latinLnBrk="1"/>
                          <a:r>
                            <a:rPr lang="en-US" sz="2000" dirty="0">
                              <a:latin typeface="Arial" panose="020B0604020202020204" pitchFamily="34" charset="0"/>
                              <a:cs typeface="Arial" panose="020B0604020202020204" pitchFamily="34" charset="0"/>
                            </a:rPr>
                            <a:t>Harmonic number</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0421316"/>
                      </a:ext>
                    </a:extLst>
                  </a:tr>
                  <a:tr h="30480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744000" r="-412322" b="-776000"/>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744000" r="-201038" b="-776000"/>
                          </a:stretch>
                        </a:blipFill>
                      </a:tcPr>
                    </a:tc>
                    <a:tc>
                      <a:txBody>
                        <a:bodyPr/>
                        <a:lstStyle/>
                        <a:p>
                          <a:pPr algn="ctr" latinLnBrk="1"/>
                          <a:r>
                            <a:rPr lang="en-US" sz="2000" dirty="0">
                              <a:latin typeface="Arial" panose="020B0604020202020204" pitchFamily="34" charset="0"/>
                              <a:cs typeface="Arial" panose="020B0604020202020204" pitchFamily="34" charset="0"/>
                            </a:rPr>
                            <a:t>Energy spread</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4256269"/>
                      </a:ext>
                    </a:extLst>
                  </a:tr>
                  <a:tr h="30480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844000" r="-412322" b="-676000"/>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844000" r="-201038" b="-676000"/>
                          </a:stretch>
                        </a:blipFill>
                      </a:tcPr>
                    </a:tc>
                    <a:tc>
                      <a:txBody>
                        <a:bodyPr/>
                        <a:lstStyle/>
                        <a:p>
                          <a:pPr algn="ctr" latinLnBrk="1"/>
                          <a:r>
                            <a:rPr lang="en-US" sz="2000" dirty="0">
                              <a:latin typeface="Arial" panose="020B0604020202020204" pitchFamily="34" charset="0"/>
                              <a:cs typeface="Arial" panose="020B0604020202020204" pitchFamily="34" charset="0"/>
                            </a:rPr>
                            <a:t>Momentum compaction factor</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39398"/>
                      </a:ext>
                    </a:extLst>
                  </a:tr>
                  <a:tr h="32874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874074" r="-412322" b="-525926"/>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874074" r="-201038" b="-525926"/>
                          </a:stretch>
                        </a:blipFill>
                      </a:tcPr>
                    </a:tc>
                    <a:tc>
                      <a:txBody>
                        <a:bodyPr/>
                        <a:lstStyle/>
                        <a:p>
                          <a:pPr algn="ctr" latinLnBrk="1"/>
                          <a:r>
                            <a:rPr lang="en-US" sz="2000" dirty="0">
                              <a:latin typeface="Arial" panose="020B0604020202020204" pitchFamily="34" charset="0"/>
                              <a:cs typeface="Arial" panose="020B0604020202020204" pitchFamily="34" charset="0"/>
                            </a:rPr>
                            <a:t>Hor/Ver/Long. damping time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9641235"/>
                      </a:ext>
                    </a:extLst>
                  </a:tr>
                  <a:tr h="32874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974074" r="-412322" b="-425926"/>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974074" r="-201038" b="-425926"/>
                          </a:stretch>
                        </a:blipFill>
                      </a:tcPr>
                    </a:tc>
                    <a:tc>
                      <a:txBody>
                        <a:bodyPr/>
                        <a:lstStyle/>
                        <a:p>
                          <a:pPr algn="ctr" latinLnBrk="1"/>
                          <a:r>
                            <a:rPr lang="en-US" sz="2000" dirty="0">
                              <a:latin typeface="Arial" panose="020B0604020202020204" pitchFamily="34" charset="0"/>
                              <a:cs typeface="Arial" panose="020B0604020202020204" pitchFamily="34" charset="0"/>
                            </a:rPr>
                            <a:t>Damping partition number</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9923901"/>
                      </a:ext>
                    </a:extLst>
                  </a:tr>
                  <a:tr h="30480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1160000" r="-412322" b="-360000"/>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1160000" r="-201038" b="-360000"/>
                          </a:stretch>
                        </a:blipFill>
                      </a:tcPr>
                    </a:tc>
                    <a:tc>
                      <a:txBody>
                        <a:bodyPr/>
                        <a:lstStyle/>
                        <a:p>
                          <a:pPr algn="ctr" latinLnBrk="1"/>
                          <a:r>
                            <a:rPr lang="en-US" sz="2000" dirty="0">
                              <a:latin typeface="Arial" panose="020B0604020202020204" pitchFamily="34" charset="0"/>
                              <a:cs typeface="Arial" panose="020B0604020202020204" pitchFamily="34" charset="0"/>
                            </a:rPr>
                            <a:t>Energy  loss per turn</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401072"/>
                      </a:ext>
                    </a:extLst>
                  </a:tr>
                  <a:tr h="304800">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1235294" r="-412322" b="-252941"/>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1235294" r="-201038" b="-252941"/>
                          </a:stretch>
                        </a:blipFill>
                      </a:tcPr>
                    </a:tc>
                    <a:tc>
                      <a:txBody>
                        <a:bodyPr/>
                        <a:lstStyle/>
                        <a:p>
                          <a:pPr algn="ctr" latinLnBrk="1"/>
                          <a:r>
                            <a:rPr lang="en-US" sz="2000" dirty="0">
                              <a:latin typeface="Arial" panose="020B0604020202020204" pitchFamily="34" charset="0"/>
                              <a:cs typeface="Arial" panose="020B0604020202020204" pitchFamily="34" charset="0"/>
                            </a:rPr>
                            <a:t>Main cavity voltage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1895453"/>
                      </a:ext>
                    </a:extLst>
                  </a:tr>
                  <a:tr h="318072">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1309615" r="-412322" b="-148077"/>
                          </a:stretch>
                        </a:blipFill>
                      </a:tcPr>
                    </a:tc>
                    <a:tc>
                      <a:txBody>
                        <a:bodyPr/>
                        <a:lstStyle/>
                        <a:p>
                          <a:pPr algn="ctr" latinLnBrk="1"/>
                          <a:r>
                            <a:rPr lang="en-US" sz="2000" i="0" dirty="0"/>
                            <a:t>29000, 16162</a:t>
                          </a:r>
                          <a:endParaRPr sz="2000" i="0" dirty="0"/>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sz="2000" dirty="0">
                              <a:latin typeface="Arial" panose="020B0604020202020204" pitchFamily="34" charset="0"/>
                              <a:cs typeface="Arial" panose="020B0604020202020204" pitchFamily="34" charset="0"/>
                            </a:rPr>
                            <a:t>Main &amp; HHC quality factor</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3812177"/>
                      </a:ext>
                    </a:extLst>
                  </a:tr>
                  <a:tr h="318072">
                    <a:tc>
                      <a:txBody>
                        <a:bodyPr/>
                        <a:lstStyle/>
                        <a:p>
                          <a:endParaRPr lang="ko-KR"/>
                        </a:p>
                      </a:txBody>
                      <a:tcPr marL="0" marR="0" marT="0"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t="-1409615" r="-412322" b="-48077"/>
                          </a:stretch>
                        </a:blipFill>
                      </a:tcPr>
                    </a:tc>
                    <a:tc>
                      <a:txBody>
                        <a:bodyPr/>
                        <a:lstStyle/>
                        <a:p>
                          <a:endParaRPr lang="ko-K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5"/>
                          <a:stretch>
                            <a:fillRect l="-73010" t="-1409615" r="-201038" b="-48077"/>
                          </a:stretch>
                        </a:blipFill>
                      </a:tcPr>
                    </a:tc>
                    <a:tc>
                      <a:txBody>
                        <a:bodyPr/>
                        <a:lstStyle/>
                        <a:p>
                          <a:pPr algn="ctr" latinLnBrk="1"/>
                          <a:r>
                            <a:rPr lang="en-US" sz="2000" dirty="0">
                              <a:latin typeface="Arial" panose="020B0604020202020204" pitchFamily="34" charset="0"/>
                              <a:cs typeface="Arial" panose="020B0604020202020204" pitchFamily="34" charset="0"/>
                            </a:rPr>
                            <a:t>Main &amp; HHC shunt impedance</a:t>
                          </a:r>
                          <a:endParaRPr sz="2000" dirty="0">
                            <a:latin typeface="Arial" panose="020B0604020202020204" pitchFamily="34" charset="0"/>
                            <a:cs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1605"/>
                      </a:ext>
                    </a:extLst>
                  </a:tr>
                </a:tbl>
              </a:graphicData>
            </a:graphic>
          </p:graphicFrame>
        </mc:Fallback>
      </mc:AlternateContent>
      <mc:AlternateContent xmlns:mc="http://schemas.openxmlformats.org/markup-compatibility/2006">
        <mc:Choice xmlns:a14="http://schemas.microsoft.com/office/drawing/2010/main" Requires="a14">
          <p:sp>
            <p:nvSpPr>
              <p:cNvPr id="98" name="직사각형 97">
                <a:extLst>
                  <a:ext uri="{FF2B5EF4-FFF2-40B4-BE49-F238E27FC236}">
                    <a16:creationId xmlns:a16="http://schemas.microsoft.com/office/drawing/2014/main" id="{12B66E91-1A4C-575D-B31A-A71696FFD72F}"/>
                  </a:ext>
                </a:extLst>
              </p:cNvPr>
              <p:cNvSpPr/>
              <p:nvPr/>
            </p:nvSpPr>
            <p:spPr>
              <a:xfrm>
                <a:off x="754989" y="16580749"/>
                <a:ext cx="13885184" cy="14054681"/>
              </a:xfrm>
              <a:prstGeom prst="rect">
                <a:avLst/>
              </a:prstGeom>
            </p:spPr>
            <p:txBody>
              <a:bodyPr wrap="square">
                <a:spAutoFit/>
              </a:bodyPr>
              <a:lstStyle/>
              <a:p>
                <a:pPr lvl="0" algn="just">
                  <a:defRPr/>
                </a:pPr>
                <a:r>
                  <a:rPr lang="en-US" altLang="ko-KR" sz="2800" b="1" dirty="0">
                    <a:solidFill>
                      <a:schemeClr val="tx1">
                        <a:lumMod val="75000"/>
                        <a:lumOff val="25000"/>
                      </a:schemeClr>
                    </a:solidFill>
                    <a:latin typeface="Arial" panose="020B0604020202020204" pitchFamily="34" charset="0"/>
                    <a:cs typeface="Arial" panose="020B0604020202020204" pitchFamily="34" charset="0"/>
                  </a:rPr>
                  <a:t>Coupling ratio / constant</a:t>
                </a: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nSpc>
                    <a:spcPct val="114000"/>
                  </a:lnSpc>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Coupling ratio </a:t>
                </a:r>
                <a14:m>
                  <m:oMath xmlns:m="http://schemas.openxmlformats.org/officeDocument/2006/math">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𝜅</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f>
                      <m:f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fPr>
                      <m:num>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𝜀</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𝑦</m:t>
                            </m:r>
                          </m:sub>
                        </m:sSub>
                      </m:num>
                      <m:den>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𝜀</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𝑥</m:t>
                            </m:r>
                          </m:sub>
                        </m:sSub>
                      </m:den>
                    </m:f>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f>
                      <m:f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fPr>
                      <m:num>
                        <m:d>
                          <m:d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𝐽</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𝑥</m:t>
                                </m:r>
                              </m:sub>
                            </m:s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𝐽</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𝑦</m:t>
                                </m:r>
                              </m:sub>
                            </m:sSub>
                          </m:e>
                        </m:d>
                        <m:sSup>
                          <m:sSup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pPr>
                          <m:e>
                            <m:d>
                              <m:dPr>
                                <m:begChr m:val="|"/>
                                <m:endChr m:val="|"/>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𝐶</m:t>
                                </m:r>
                              </m:e>
                            </m:d>
                          </m:e>
                          <m:sup>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2</m:t>
                            </m:r>
                          </m:sup>
                        </m:sSup>
                      </m:num>
                      <m:den>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4</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𝐽</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𝑦</m:t>
                            </m:r>
                          </m:sub>
                        </m:sSub>
                        <m:sSup>
                          <m:sSupPr>
                            <m:ctrl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ctrlPr>
                          </m:sSupPr>
                          <m:e>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Δ</m:t>
                            </m:r>
                          </m:e>
                          <m:sup>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2</m:t>
                            </m:r>
                          </m:sup>
                        </m:sSup>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d>
                          <m:d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𝐽</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𝑥</m:t>
                                </m:r>
                              </m:sub>
                            </m:s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𝐽</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𝑦</m:t>
                                </m:r>
                              </m:sub>
                            </m:sSub>
                          </m:e>
                        </m:d>
                        <m:sSup>
                          <m:sSup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pPr>
                          <m:e>
                            <m:d>
                              <m:dPr>
                                <m:begChr m:val="|"/>
                                <m:endChr m:val="|"/>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𝐶</m:t>
                                </m:r>
                              </m:e>
                            </m:d>
                          </m:e>
                          <m:sup>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2</m:t>
                            </m:r>
                          </m:sup>
                        </m:sSup>
                      </m:den>
                    </m:f>
                  </m:oMath>
                </a14:m>
                <a:r>
                  <a:rPr lang="en-US" altLang="ko-KR" sz="2400" dirty="0">
                    <a:solidFill>
                      <a:schemeClr val="tx1">
                        <a:lumMod val="75000"/>
                        <a:lumOff val="25000"/>
                      </a:schemeClr>
                    </a:solidFill>
                    <a:latin typeface="Arial" panose="020B0604020202020204" pitchFamily="34" charset="0"/>
                    <a:cs typeface="Arial" panose="020B0604020202020204" pitchFamily="34" charset="0"/>
                  </a:rPr>
                  <a:t> : Ratio between x-y emittance</a:t>
                </a:r>
              </a:p>
              <a:p>
                <a:pPr marL="342900" indent="-342900">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Coupling constant </a:t>
                </a:r>
                <a14:m>
                  <m:oMath xmlns:m="http://schemas.openxmlformats.org/officeDocument/2006/math">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𝐶</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f>
                      <m:f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fPr>
                      <m:num>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1</m:t>
                        </m:r>
                      </m:num>
                      <m:den>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2</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𝜋</m:t>
                        </m:r>
                      </m:den>
                    </m:f>
                    <m:sSub>
                      <m:sSubPr>
                        <m:ctrl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ctrlPr>
                      </m:sSubPr>
                      <m:e>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Σ</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𝑗</m:t>
                        </m:r>
                      </m:sub>
                    </m:sSub>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𝑆</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𝑗</m:t>
                        </m:r>
                      </m:sub>
                    </m:s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nary>
                      <m:naryPr>
                        <m:chr m:val="∮"/>
                        <m:supHide m:val="on"/>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naryPr>
                      <m:sub>
                        <m:r>
                          <m:rPr>
                            <m:brk m:alnAt="7"/>
                          </m:r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𝑗</m:t>
                        </m:r>
                      </m:sub>
                      <m:sup/>
                      <m:e>
                        <m:rad>
                          <m:radPr>
                            <m:degHide m:val="on"/>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radPr>
                          <m:deg/>
                          <m:e>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𝛽</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𝑥</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𝑗</m:t>
                                </m:r>
                              </m:sub>
                            </m:sSub>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𝛽</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𝑦</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𝑗</m:t>
                                </m:r>
                              </m:sub>
                            </m:sSub>
                          </m:e>
                        </m:rad>
                      </m:e>
                    </m:nary>
                    <m:func>
                      <m:funcPr>
                        <m:ctrl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ctrlPr>
                      </m:funcPr>
                      <m:fName>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exp</m:t>
                        </m:r>
                      </m:fName>
                      <m:e>
                        <m:d>
                          <m:d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𝑖</m:t>
                            </m:r>
                            <m:d>
                              <m:dPr>
                                <m:begChr m:val="["/>
                                <m:endChr m:val="]"/>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𝜓</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𝑥</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𝑗</m:t>
                                    </m:r>
                                  </m:sub>
                                </m:s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𝜓</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𝑦</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𝑗</m:t>
                                    </m:r>
                                  </m:sub>
                                </m:s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−2</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𝜋</m:t>
                                </m:r>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Δ</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f>
                                  <m:f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fPr>
                                  <m:num>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𝑠</m:t>
                                    </m:r>
                                  </m:num>
                                  <m:den>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𝐿</m:t>
                                        </m:r>
                                      </m:e>
                                      <m:sub>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ring</m:t>
                                        </m:r>
                                      </m:sub>
                                    </m:sSub>
                                  </m:den>
                                </m:f>
                              </m:e>
                            </m:d>
                          </m:e>
                        </m:d>
                      </m:e>
                    </m:func>
                  </m:oMath>
                </a14:m>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endParaRPr lang="en-US" altLang="ko-KR" sz="2400" b="1" dirty="0">
                  <a:solidFill>
                    <a:schemeClr val="tx1">
                      <a:lumMod val="75000"/>
                      <a:lumOff val="25000"/>
                    </a:schemeClr>
                  </a:solidFill>
                  <a:latin typeface="Arial" panose="020B0604020202020204" pitchFamily="34" charset="0"/>
                  <a:cs typeface="Arial" panose="020B0604020202020204" pitchFamily="34" charset="0"/>
                </a:endParaRPr>
              </a:p>
              <a:p>
                <a:r>
                  <a:rPr lang="en-US" altLang="ko-KR" sz="2400" b="1" dirty="0">
                    <a:solidFill>
                      <a:schemeClr val="tx1">
                        <a:lumMod val="75000"/>
                        <a:lumOff val="25000"/>
                      </a:schemeClr>
                    </a:solidFill>
                    <a:latin typeface="Arial" panose="020B0604020202020204" pitchFamily="34" charset="0"/>
                    <a:cs typeface="Arial" panose="020B0604020202020204" pitchFamily="34" charset="0"/>
                  </a:rPr>
                  <a:t>Coupling optimization</a:t>
                </a:r>
              </a:p>
              <a:p>
                <a:pPr marL="342900" indent="-342900">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No coupling for injected particles and maintain coupling for stored off-momentum particles.</a:t>
                </a:r>
              </a:p>
              <a:p>
                <a:pPr marL="342900" lvl="0" indent="-342900">
                  <a:buFont typeface="Arial" panose="020B0604020202020204" pitchFamily="34" charset="0"/>
                  <a:buChar char="•"/>
                </a:pPr>
                <a14:m>
                  <m:oMath xmlns:m="http://schemas.openxmlformats.org/officeDocument/2006/math">
                    <m:r>
                      <a:rPr lang="en-US" altLang="ko-KR" sz="2400" i="1" dirty="0">
                        <a:solidFill>
                          <a:schemeClr val="tx1">
                            <a:lumMod val="75000"/>
                            <a:lumOff val="25000"/>
                          </a:schemeClr>
                        </a:solidFill>
                        <a:latin typeface="Cambria Math" panose="02040503050406030204" pitchFamily="18" charset="0"/>
                      </a:rPr>
                      <m:t>𝛿</m:t>
                    </m:r>
                    <m:sSub>
                      <m:sSubPr>
                        <m:ctrlPr>
                          <a:rPr lang="en-US" altLang="ko-KR" sz="2400" i="1" dirty="0">
                            <a:solidFill>
                              <a:schemeClr val="tx1">
                                <a:lumMod val="75000"/>
                                <a:lumOff val="25000"/>
                              </a:schemeClr>
                            </a:solidFill>
                            <a:latin typeface="Cambria Math" panose="02040503050406030204" pitchFamily="18" charset="0"/>
                          </a:rPr>
                        </m:ctrlPr>
                      </m:sSubPr>
                      <m:e>
                        <m:r>
                          <a:rPr lang="en-US" altLang="ko-KR" sz="2400" i="1" dirty="0">
                            <a:solidFill>
                              <a:schemeClr val="tx1">
                                <a:lumMod val="75000"/>
                                <a:lumOff val="25000"/>
                              </a:schemeClr>
                            </a:solidFill>
                            <a:latin typeface="Cambria Math" panose="02040503050406030204" pitchFamily="18" charset="0"/>
                          </a:rPr>
                          <m:t>𝜈</m:t>
                        </m:r>
                      </m:e>
                      <m:sub>
                        <m:r>
                          <m:rPr>
                            <m:sty m:val="p"/>
                          </m:rPr>
                          <a:rPr lang="en-US" altLang="ko-KR" sz="2400" dirty="0">
                            <a:solidFill>
                              <a:schemeClr val="tx1">
                                <a:lumMod val="75000"/>
                                <a:lumOff val="25000"/>
                              </a:schemeClr>
                            </a:solidFill>
                            <a:latin typeface="Cambria Math" panose="02040503050406030204" pitchFamily="18" charset="0"/>
                          </a:rPr>
                          <m:t>ADTs</m:t>
                        </m:r>
                      </m:sub>
                    </m:sSub>
                    <m:r>
                      <a:rPr lang="en-US" altLang="ko-KR" sz="2400" i="1" dirty="0">
                        <a:solidFill>
                          <a:schemeClr val="tx1">
                            <a:lumMod val="75000"/>
                            <a:lumOff val="25000"/>
                          </a:schemeClr>
                        </a:solidFill>
                        <a:latin typeface="Cambria Math" panose="02040503050406030204" pitchFamily="18" charset="0"/>
                      </a:rPr>
                      <m:t> </m:t>
                    </m:r>
                  </m:oMath>
                </a14:m>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Amplitude-dependent</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tune</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shift</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of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an</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injected</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particle</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at</a:t>
                </a:r>
                <a:r>
                  <a:rPr lang="en-US" altLang="ko-KR" sz="2400" dirty="0">
                    <a:solidFill>
                      <a:schemeClr val="tx1">
                        <a:lumMod val="75000"/>
                        <a:lumOff val="25000"/>
                      </a:schemeClr>
                    </a:solidFill>
                    <a:latin typeface="Arial" panose="020B0604020202020204" pitchFamily="34" charset="0"/>
                    <a:cs typeface="Arial" panose="020B0604020202020204" pitchFamily="34" charset="0"/>
                  </a:rPr>
                  <a:t> </a:t>
                </a:r>
                <a14:m>
                  <m:oMath xmlns:m="http://schemas.openxmlformats.org/officeDocument/2006/math">
                    <m:r>
                      <a:rPr lang="en-US" altLang="ko-KR" sz="2400" b="0" i="1" smtClean="0">
                        <a:solidFill>
                          <a:schemeClr val="tx1">
                            <a:lumMod val="75000"/>
                            <a:lumOff val="25000"/>
                          </a:schemeClr>
                        </a:solidFill>
                        <a:latin typeface="Cambria Math" panose="02040503050406030204" pitchFamily="18" charset="0"/>
                      </a:rPr>
                      <m:t>𝑥</m:t>
                    </m:r>
                    <m:r>
                      <a:rPr lang="en-US" altLang="ko-KR" sz="2400" b="0" i="1" smtClean="0">
                        <a:solidFill>
                          <a:schemeClr val="tx1">
                            <a:lumMod val="75000"/>
                            <a:lumOff val="25000"/>
                          </a:schemeClr>
                        </a:solidFill>
                        <a:latin typeface="Cambria Math" panose="02040503050406030204" pitchFamily="18" charset="0"/>
                      </a:rPr>
                      <m:t>=−7.5 </m:t>
                    </m:r>
                    <m:r>
                      <m:rPr>
                        <m:sty m:val="p"/>
                      </m:rPr>
                      <a:rPr lang="en-US" altLang="ko-KR" sz="2400" b="0" i="0" smtClean="0">
                        <a:solidFill>
                          <a:schemeClr val="tx1">
                            <a:lumMod val="75000"/>
                            <a:lumOff val="25000"/>
                          </a:schemeClr>
                        </a:solidFill>
                        <a:latin typeface="Cambria Math" panose="02040503050406030204" pitchFamily="18" charset="0"/>
                      </a:rPr>
                      <m:t>mm</m:t>
                    </m:r>
                  </m:oMath>
                </a14:m>
                <a:r>
                  <a:rPr lang="ko-KR" altLang="ko-KR" sz="2400" dirty="0">
                    <a:solidFill>
                      <a:schemeClr val="tx1">
                        <a:lumMod val="75000"/>
                        <a:lumOff val="25000"/>
                      </a:schemeClr>
                    </a:solidFill>
                    <a:latin typeface="Arial" panose="020B0604020202020204" pitchFamily="34" charset="0"/>
                    <a:cs typeface="Arial" panose="020B0604020202020204" pitchFamily="34" charset="0"/>
                  </a:rPr>
                  <a:t>.</a:t>
                </a:r>
              </a:p>
              <a:p>
                <a:pPr marL="342900" lvl="0" indent="-342900">
                  <a:buFont typeface="Arial" panose="020B0604020202020204" pitchFamily="34" charset="0"/>
                  <a:buChar char="•"/>
                </a:pPr>
                <a14:m>
                  <m:oMath xmlns:m="http://schemas.openxmlformats.org/officeDocument/2006/math">
                    <m:r>
                      <a:rPr lang="en-US" altLang="ko-KR" sz="2400" i="1" dirty="0">
                        <a:solidFill>
                          <a:schemeClr val="tx1">
                            <a:lumMod val="75000"/>
                            <a:lumOff val="25000"/>
                          </a:schemeClr>
                        </a:solidFill>
                        <a:latin typeface="Cambria Math" panose="02040503050406030204" pitchFamily="18" charset="0"/>
                      </a:rPr>
                      <m:t>𝛿</m:t>
                    </m:r>
                    <m:sSub>
                      <m:sSubPr>
                        <m:ctrlPr>
                          <a:rPr lang="en-US" altLang="ko-KR" sz="2400" i="1" dirty="0">
                            <a:solidFill>
                              <a:schemeClr val="tx1">
                                <a:lumMod val="75000"/>
                                <a:lumOff val="25000"/>
                              </a:schemeClr>
                            </a:solidFill>
                            <a:latin typeface="Cambria Math" panose="02040503050406030204" pitchFamily="18" charset="0"/>
                          </a:rPr>
                        </m:ctrlPr>
                      </m:sSubPr>
                      <m:e>
                        <m:r>
                          <a:rPr lang="en-US" altLang="ko-KR" sz="2400" i="1" dirty="0">
                            <a:solidFill>
                              <a:schemeClr val="tx1">
                                <a:lumMod val="75000"/>
                                <a:lumOff val="25000"/>
                              </a:schemeClr>
                            </a:solidFill>
                            <a:latin typeface="Cambria Math" panose="02040503050406030204" pitchFamily="18" charset="0"/>
                          </a:rPr>
                          <m:t>𝜈</m:t>
                        </m:r>
                      </m:e>
                      <m:sub>
                        <m:r>
                          <m:rPr>
                            <m:sty m:val="p"/>
                          </m:rPr>
                          <a:rPr lang="en-US" altLang="ko-KR" sz="2400" b="0" i="0" dirty="0" smtClean="0">
                            <a:solidFill>
                              <a:schemeClr val="tx1">
                                <a:lumMod val="75000"/>
                                <a:lumOff val="25000"/>
                              </a:schemeClr>
                            </a:solidFill>
                            <a:latin typeface="Cambria Math" panose="02040503050406030204" pitchFamily="18" charset="0"/>
                          </a:rPr>
                          <m:t>MDT</m:t>
                        </m:r>
                        <m:r>
                          <m:rPr>
                            <m:sty m:val="p"/>
                          </m:rPr>
                          <a:rPr lang="en-US" altLang="ko-KR" sz="2400" dirty="0">
                            <a:solidFill>
                              <a:schemeClr val="tx1">
                                <a:lumMod val="75000"/>
                                <a:lumOff val="25000"/>
                              </a:schemeClr>
                            </a:solidFill>
                            <a:latin typeface="Cambria Math" panose="02040503050406030204" pitchFamily="18" charset="0"/>
                          </a:rPr>
                          <m:t>s</m:t>
                        </m:r>
                      </m:sub>
                    </m:sSub>
                  </m:oMath>
                </a14:m>
                <a:r>
                  <a:rPr lang="en-US" altLang="ko-KR" sz="2400" dirty="0">
                    <a:solidFill>
                      <a:schemeClr val="tx1">
                        <a:lumMod val="75000"/>
                        <a:lumOff val="25000"/>
                      </a:schemeClr>
                    </a:solidFill>
                    <a:latin typeface="Arial" panose="020B0604020202020204" pitchFamily="34" charset="0"/>
                    <a:cs typeface="Arial" panose="020B0604020202020204" pitchFamily="34" charset="0"/>
                  </a:rPr>
                  <a:t> : </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Momentum-dependent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tune</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shift</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of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a</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stored</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particle</a:t>
                </a:r>
                <a:r>
                  <a:rPr lang="ko-KR" altLang="ko-KR" sz="2400" dirty="0">
                    <a:solidFill>
                      <a:schemeClr val="tx1">
                        <a:lumMod val="75000"/>
                        <a:lumOff val="25000"/>
                      </a:schemeClr>
                    </a:solidFill>
                    <a:latin typeface="Arial" panose="020B0604020202020204" pitchFamily="34" charset="0"/>
                    <a:cs typeface="Arial" panose="020B0604020202020204" pitchFamily="34" charset="0"/>
                  </a:rPr>
                  <a:t> </a:t>
                </a:r>
                <a:r>
                  <a:rPr lang="ko-KR" altLang="ko-KR" sz="2400" dirty="0" err="1">
                    <a:solidFill>
                      <a:schemeClr val="tx1">
                        <a:lumMod val="75000"/>
                        <a:lumOff val="25000"/>
                      </a:schemeClr>
                    </a:solidFill>
                    <a:latin typeface="Arial" panose="020B0604020202020204" pitchFamily="34" charset="0"/>
                    <a:cs typeface="Arial" panose="020B0604020202020204" pitchFamily="34" charset="0"/>
                  </a:rPr>
                  <a:t>at</a:t>
                </a:r>
                <a:r>
                  <a:rPr lang="en-US" altLang="ko-KR" sz="2400" dirty="0">
                    <a:solidFill>
                      <a:schemeClr val="tx1">
                        <a:lumMod val="75000"/>
                        <a:lumOff val="25000"/>
                      </a:schemeClr>
                    </a:solidFill>
                    <a:latin typeface="Arial" panose="020B0604020202020204" pitchFamily="34" charset="0"/>
                    <a:cs typeface="Arial" panose="020B0604020202020204" pitchFamily="34" charset="0"/>
                  </a:rPr>
                  <a:t> </a:t>
                </a:r>
                <a14:m>
                  <m:oMath xmlns:m="http://schemas.openxmlformats.org/officeDocument/2006/math">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𝛿</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=3</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𝜎</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𝛿</m:t>
                        </m:r>
                      </m:sub>
                    </m:sSub>
                  </m:oMath>
                </a14:m>
                <a:r>
                  <a:rPr lang="ko-KR" altLang="ko-KR" sz="2400" dirty="0">
                    <a:solidFill>
                      <a:schemeClr val="tx1">
                        <a:lumMod val="75000"/>
                        <a:lumOff val="25000"/>
                      </a:schemeClr>
                    </a:solidFill>
                    <a:latin typeface="Arial" panose="020B0604020202020204" pitchFamily="34" charset="0"/>
                    <a:cs typeface="Arial" panose="020B0604020202020204" pitchFamily="34" charset="0"/>
                  </a:rPr>
                  <a:t>.</a:t>
                </a: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lvl="0"/>
                <a14:m>
                  <m:oMathPara xmlns:m="http://schemas.openxmlformats.org/officeDocument/2006/math">
                    <m:oMath>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i="1" smtClean="0">
                          <a:solidFill>
                            <a:schemeClr val="tx1">
                              <a:lumMod val="75000"/>
                              <a:lumOff val="25000"/>
                            </a:schemeClr>
                          </a:solidFill>
                          <a:latin typeface="Cambria Math" panose="02040503050406030204" pitchFamily="18" charset="0"/>
                          <a:cs typeface="Arial" panose="020B0604020202020204" pitchFamily="34" charset="0"/>
                        </a:rPr>
                        <m:t>0.01070=</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𝐶</m:t>
                      </m:r>
                      <m:d>
                        <m:dPr>
                          <m:begChr m:val="["/>
                          <m:endChr m:val="]"/>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dPr>
                        <m:e>
                          <m:sSub>
                            <m:sSubPr>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𝐴</m:t>
                              </m:r>
                            </m:e>
                            <m:sub>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𝑦</m:t>
                              </m:r>
                              <m:r>
                                <a:rPr lang="en-US" altLang="ko-KR" sz="2400" i="1">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sz="2400">
                                  <a:solidFill>
                                    <a:schemeClr val="tx1">
                                      <a:lumMod val="75000"/>
                                      <a:lumOff val="25000"/>
                                    </a:schemeClr>
                                  </a:solidFill>
                                  <a:latin typeface="Cambria Math" panose="02040503050406030204" pitchFamily="18" charset="0"/>
                                  <a:cs typeface="Arial" panose="020B0604020202020204" pitchFamily="34" charset="0"/>
                                </a:rPr>
                                <m:t>ID</m:t>
                              </m:r>
                            </m:sub>
                          </m:sSub>
                          <m:d>
                            <m:dPr>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dPr>
                            <m:e>
                              <m:sSub>
                                <m:sSubPr>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𝑥</m:t>
                                  </m:r>
                                </m:e>
                                <m:sub>
                                  <m:r>
                                    <m:rPr>
                                      <m:sty m:val="p"/>
                                    </m:rPr>
                                    <a:rPr lang="en-US" altLang="ko-KR" sz="2400">
                                      <a:solidFill>
                                        <a:schemeClr val="tx1">
                                          <a:lumMod val="75000"/>
                                          <a:lumOff val="25000"/>
                                        </a:schemeClr>
                                      </a:solidFill>
                                      <a:latin typeface="Cambria Math" panose="02040503050406030204" pitchFamily="18" charset="0"/>
                                      <a:cs typeface="Arial" panose="020B0604020202020204" pitchFamily="34" charset="0"/>
                                    </a:rPr>
                                    <m:t>injection</m:t>
                                  </m:r>
                                </m:sub>
                              </m:sSub>
                            </m:e>
                          </m:d>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i="1">
                              <a:solidFill>
                                <a:schemeClr val="tx1">
                                  <a:lumMod val="75000"/>
                                  <a:lumOff val="25000"/>
                                </a:schemeClr>
                              </a:solidFill>
                              <a:latin typeface="Cambria Math" panose="02040503050406030204" pitchFamily="18" charset="0"/>
                              <a:cs typeface="Arial" panose="020B0604020202020204" pitchFamily="34" charset="0"/>
                            </a:rPr>
                            <m:t>0.75 </m:t>
                          </m:r>
                          <m:r>
                            <m:rPr>
                              <m:sty m:val="p"/>
                            </m:rPr>
                            <a:rPr lang="en-US" altLang="ko-KR" sz="2400">
                              <a:solidFill>
                                <a:schemeClr val="tx1">
                                  <a:lumMod val="75000"/>
                                  <a:lumOff val="25000"/>
                                </a:schemeClr>
                              </a:solidFill>
                              <a:latin typeface="Cambria Math" panose="02040503050406030204" pitchFamily="18" charset="0"/>
                              <a:cs typeface="Arial" panose="020B0604020202020204" pitchFamily="34" charset="0"/>
                            </a:rPr>
                            <m:t>mm</m:t>
                          </m:r>
                        </m:e>
                      </m:d>
                      <m:r>
                        <a:rPr lang="en-US" altLang="ko-KR" sz="2400" i="1">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𝐶</m:t>
                      </m:r>
                      <m:r>
                        <a:rPr lang="en-US" altLang="ko-KR" sz="2400" i="1">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𝐶</m:t>
                      </m:r>
                      <m:d>
                        <m:dPr>
                          <m:begChr m:val="["/>
                          <m:endChr m:val="]"/>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func>
                            <m:func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funcPr>
                            <m:fName>
                              <m:limLow>
                                <m:limLowPr>
                                  <m:ctrl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ctrlPr>
                                </m:limLowPr>
                                <m:e>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min</m:t>
                                  </m:r>
                                </m:e>
                                <m:lim>
                                  <m:d>
                                    <m:dPr>
                                      <m:begChr m:val="|"/>
                                      <m:endChr m:val="|"/>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𝛿</m:t>
                                      </m:r>
                                    </m:e>
                                  </m:d>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≤3</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𝜎</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𝛿</m:t>
                                      </m:r>
                                    </m:sub>
                                  </m:sSub>
                                </m:lim>
                              </m:limLow>
                            </m:fName>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𝜅</m:t>
                              </m:r>
                              <m:d>
                                <m:d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𝛿</m:t>
                                  </m:r>
                                </m:e>
                              </m:d>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=0.15</m:t>
                              </m:r>
                            </m:e>
                          </m:func>
                        </m:e>
                      </m:d>
                      <m:r>
                        <a:rPr lang="en-US" altLang="ko-KR" sz="2400" i="1">
                          <a:solidFill>
                            <a:schemeClr val="tx1">
                              <a:lumMod val="75000"/>
                              <a:lumOff val="25000"/>
                            </a:schemeClr>
                          </a:solidFill>
                          <a:latin typeface="Cambria Math" panose="02040503050406030204" pitchFamily="18" charset="0"/>
                          <a:cs typeface="Arial" panose="020B0604020202020204" pitchFamily="34" charset="0"/>
                        </a:rPr>
                        <m:t>=0.00</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211</m:t>
                      </m:r>
                    </m:oMath>
                  </m:oMathPara>
                </a14:m>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Operating point : </a:t>
                </a:r>
                <a14:m>
                  <m:oMath xmlns:m="http://schemas.openxmlformats.org/officeDocument/2006/math">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𝜿</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𝟎</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𝟐𝟓</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 </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𝑪</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𝟎</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𝟎𝟎𝟓</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 </m:t>
                    </m:r>
                    <m:sSub>
                      <m:sSubPr>
                        <m:ctrlP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𝜺</m:t>
                        </m:r>
                      </m:e>
                      <m:sub>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𝒙</m:t>
                        </m:r>
                      </m:sub>
                    </m:sSub>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𝟏</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𝟎𝟐𝟒</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 </m:t>
                    </m:r>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𝐧𝐦</m:t>
                    </m:r>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𝐫𝐚𝐝</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 </m:t>
                    </m:r>
                    <m:sSub>
                      <m:sSubPr>
                        <m:ctrlP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𝜺</m:t>
                        </m:r>
                      </m:e>
                      <m:sub>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𝒚</m:t>
                        </m:r>
                      </m:sub>
                    </m:sSub>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𝟎</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𝟐𝟓𝟔</m:t>
                    </m:r>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 </m:t>
                    </m:r>
                    <m:r>
                      <a:rPr lang="en-US" altLang="ko-KR" sz="2400" b="1" i="1">
                        <a:solidFill>
                          <a:schemeClr val="tx1">
                            <a:lumMod val="75000"/>
                            <a:lumOff val="25000"/>
                          </a:schemeClr>
                        </a:solidFill>
                        <a:latin typeface="Cambria Math" panose="02040503050406030204" pitchFamily="18" charset="0"/>
                        <a:cs typeface="Arial" panose="020B0604020202020204" pitchFamily="34" charset="0"/>
                      </a:rPr>
                      <m:t>𝐧𝐦</m:t>
                    </m:r>
                    <m:r>
                      <a:rPr lang="en-US" altLang="ko-KR" sz="2400" b="1">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0">
                        <a:solidFill>
                          <a:schemeClr val="tx1">
                            <a:lumMod val="75000"/>
                            <a:lumOff val="25000"/>
                          </a:schemeClr>
                        </a:solidFill>
                        <a:latin typeface="Cambria Math" panose="02040503050406030204" pitchFamily="18" charset="0"/>
                        <a:cs typeface="Arial" panose="020B0604020202020204" pitchFamily="34" charset="0"/>
                      </a:rPr>
                      <m:t>𝐫𝐚𝐝</m:t>
                    </m:r>
                    <m:r>
                      <a:rPr lang="en-US" altLang="ko-KR" sz="2400" b="1" i="1">
                        <a:solidFill>
                          <a:schemeClr val="tx1">
                            <a:lumMod val="75000"/>
                            <a:lumOff val="25000"/>
                          </a:schemeClr>
                        </a:solidFill>
                        <a:latin typeface="Cambria Math" panose="02040503050406030204" pitchFamily="18" charset="0"/>
                        <a:cs typeface="Arial" panose="020B0604020202020204" pitchFamily="34" charset="0"/>
                      </a:rPr>
                      <m:t>,</m:t>
                    </m:r>
                    <m:sSub>
                      <m:sSubPr>
                        <m:ctrlP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𝚫</m:t>
                        </m:r>
                      </m:e>
                      <m:sub>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𝟎</m:t>
                        </m:r>
                      </m:sub>
                    </m:sSub>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𝟎</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𝟎𝟎𝟕𝟑𝟎</m:t>
                    </m:r>
                  </m:oMath>
                </a14:m>
                <a:endParaRPr lang="en-US" altLang="ko-KR" sz="2400" b="1"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p:txBody>
          </p:sp>
        </mc:Choice>
        <mc:Fallback>
          <p:sp>
            <p:nvSpPr>
              <p:cNvPr id="98" name="직사각형 97">
                <a:extLst>
                  <a:ext uri="{FF2B5EF4-FFF2-40B4-BE49-F238E27FC236}">
                    <a16:creationId xmlns:a16="http://schemas.microsoft.com/office/drawing/2014/main" id="{12B66E91-1A4C-575D-B31A-A71696FFD72F}"/>
                  </a:ext>
                </a:extLst>
              </p:cNvPr>
              <p:cNvSpPr>
                <a:spLocks noRot="1" noChangeAspect="1" noMove="1" noResize="1" noEditPoints="1" noAdjustHandles="1" noChangeArrowheads="1" noChangeShapeType="1" noTextEdit="1"/>
              </p:cNvSpPr>
              <p:nvPr/>
            </p:nvSpPr>
            <p:spPr>
              <a:xfrm>
                <a:off x="754989" y="16580749"/>
                <a:ext cx="13885184" cy="14054681"/>
              </a:xfrm>
              <a:prstGeom prst="rect">
                <a:avLst/>
              </a:prstGeom>
              <a:blipFill>
                <a:blip r:embed="rId16"/>
                <a:stretch>
                  <a:fillRect l="-922" t="-477"/>
                </a:stretch>
              </a:blipFill>
            </p:spPr>
            <p:txBody>
              <a:bodyPr/>
              <a:lstStyle/>
              <a:p>
                <a:r>
                  <a:rPr lang="ko-KR" altLang="en-US">
                    <a:noFill/>
                  </a:rPr>
                  <a:t> </a:t>
                </a:r>
              </a:p>
            </p:txBody>
          </p:sp>
        </mc:Fallback>
      </mc:AlternateContent>
      <p:pic>
        <p:nvPicPr>
          <p:cNvPr id="79" name="그림 78">
            <a:extLst>
              <a:ext uri="{FF2B5EF4-FFF2-40B4-BE49-F238E27FC236}">
                <a16:creationId xmlns:a16="http://schemas.microsoft.com/office/drawing/2014/main" id="{58B10214-33A8-1D2A-3287-DD18E3EA94E5}"/>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554690" y="18550932"/>
            <a:ext cx="6706072" cy="4068000"/>
          </a:xfrm>
          <a:prstGeom prst="rect">
            <a:avLst/>
          </a:prstGeom>
        </p:spPr>
      </p:pic>
      <p:pic>
        <p:nvPicPr>
          <p:cNvPr id="94" name="그림 93">
            <a:extLst>
              <a:ext uri="{FF2B5EF4-FFF2-40B4-BE49-F238E27FC236}">
                <a16:creationId xmlns:a16="http://schemas.microsoft.com/office/drawing/2014/main" id="{B99D8BB7-9975-F1C7-971A-3C7E18C98389}"/>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7246965" y="18505443"/>
            <a:ext cx="7503967" cy="4068000"/>
          </a:xfrm>
          <a:prstGeom prst="rect">
            <a:avLst/>
          </a:prstGeom>
        </p:spPr>
      </p:pic>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59792487-8840-1292-FDF3-BADFBC3FF78E}"/>
                  </a:ext>
                </a:extLst>
              </p:cNvPr>
              <p:cNvSpPr txBox="1"/>
              <p:nvPr/>
            </p:nvSpPr>
            <p:spPr>
              <a:xfrm>
                <a:off x="11601343" y="16519165"/>
                <a:ext cx="3105016" cy="1751826"/>
              </a:xfrm>
              <a:prstGeom prst="rect">
                <a:avLst/>
              </a:prstGeom>
              <a:noFill/>
            </p:spPr>
            <p:txBody>
              <a:bodyPr wrap="none" lIns="0" tIns="0" rIns="0" bIns="0" rtlCol="0">
                <a:spAutoFit/>
              </a:bodyPr>
              <a:lstStyle/>
              <a:p>
                <a:pPr algn="ctr"/>
                <a14:m>
                  <m:oMathPara xmlns:m="http://schemas.openxmlformats.org/officeDocument/2006/math">
                    <m:oMathParaPr>
                      <m:jc m:val="center"/>
                    </m:oMathParaPr>
                    <m:oMath>
                      <m:r>
                        <m:rPr>
                          <m:sty m:val="p"/>
                        </m:rPr>
                        <a:rPr lang="en-US" altLang="ko-KR" b="0" i="0" smtClean="0">
                          <a:latin typeface="Cambria Math" panose="02040503050406030204" pitchFamily="18" charset="0"/>
                        </a:rPr>
                        <m:t>Δ</m:t>
                      </m:r>
                      <m:r>
                        <a:rPr lang="en-US" altLang="ko-KR" b="0" i="1" smtClean="0">
                          <a:latin typeface="Cambria Math" panose="02040503050406030204" pitchFamily="18" charset="0"/>
                        </a:rPr>
                        <m:t>=</m:t>
                      </m:r>
                      <m:d>
                        <m:dPr>
                          <m:begChr m:val="{"/>
                          <m:endChr m:val="}"/>
                          <m:ctrlPr>
                            <a:rPr lang="en-US" altLang="ko-KR" b="0" i="1" smtClean="0">
                              <a:latin typeface="Cambria Math" panose="02040503050406030204" pitchFamily="18" charset="0"/>
                            </a:rPr>
                          </m:ctrlPr>
                        </m:dPr>
                        <m:e>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𝜈</m:t>
                              </m:r>
                            </m:e>
                            <m:sub>
                              <m:r>
                                <a:rPr lang="en-US" altLang="ko-KR" b="0" i="1" smtClean="0">
                                  <a:latin typeface="Cambria Math" panose="02040503050406030204" pitchFamily="18" charset="0"/>
                                </a:rPr>
                                <m:t>𝑥</m:t>
                              </m:r>
                            </m:sub>
                          </m:sSub>
                          <m:r>
                            <a:rPr lang="en-US" altLang="ko-KR" b="0" i="1" smtClean="0">
                              <a:latin typeface="Cambria Math" panose="02040503050406030204" pitchFamily="18" charset="0"/>
                            </a:rPr>
                            <m:t>−</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𝜈</m:t>
                              </m:r>
                            </m:e>
                            <m:sub>
                              <m:r>
                                <a:rPr lang="en-US" altLang="ko-KR" b="0" i="1" smtClean="0">
                                  <a:latin typeface="Cambria Math" panose="02040503050406030204" pitchFamily="18" charset="0"/>
                                </a:rPr>
                                <m:t>𝑦</m:t>
                              </m:r>
                            </m:sub>
                          </m:sSub>
                        </m:e>
                      </m:d>
                      <m:r>
                        <a:rPr lang="en-US" altLang="ko-KR" b="0" i="1" smtClean="0">
                          <a:latin typeface="Cambria Math" panose="02040503050406030204" pitchFamily="18" charset="0"/>
                        </a:rPr>
                        <m:t>:</m:t>
                      </m:r>
                    </m:oMath>
                    <m:oMath>
                      <m:r>
                        <m:rPr>
                          <m:sty m:val="p"/>
                        </m:rPr>
                        <a:rPr lang="en-US" altLang="ko-KR" b="0" i="0" smtClean="0">
                          <a:latin typeface="Cambria Math" panose="02040503050406030204" pitchFamily="18" charset="0"/>
                        </a:rPr>
                        <m:t>Demical</m:t>
                      </m:r>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part</m:t>
                      </m:r>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of</m:t>
                      </m:r>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tune</m:t>
                      </m:r>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difference</m:t>
                      </m:r>
                    </m:oMath>
                  </m:oMathPara>
                </a14:m>
                <a:endParaRPr lang="en-US" altLang="ko-KR" b="0" dirty="0"/>
              </a:p>
              <a:p>
                <a:pPr/>
                <a14:m>
                  <m:oMathPara xmlns:m="http://schemas.openxmlformats.org/officeDocument/2006/math">
                    <m:oMath>
                      <m:r>
                        <a:rPr lang="en-US" altLang="ko-KR" b="0" i="1" smtClean="0">
                          <a:latin typeface="Cambria Math" panose="02040503050406030204" pitchFamily="18" charset="0"/>
                        </a:rPr>
                        <m:t>𝑆</m:t>
                      </m:r>
                      <m:r>
                        <a:rPr lang="en-US" altLang="ko-KR" b="0" i="1" smtClean="0">
                          <a:latin typeface="Cambria Math" panose="02040503050406030204" pitchFamily="18" charset="0"/>
                        </a:rPr>
                        <m:t>:</m:t>
                      </m:r>
                      <m:r>
                        <m:rPr>
                          <m:sty m:val="p"/>
                        </m:rPr>
                        <a:rPr lang="en-US" altLang="ko-KR" b="0" i="0" smtClean="0">
                          <a:latin typeface="Cambria Math" panose="02040503050406030204" pitchFamily="18" charset="0"/>
                        </a:rPr>
                        <m:t>Skew</m:t>
                      </m:r>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strength</m:t>
                      </m:r>
                    </m:oMath>
                  </m:oMathPara>
                </a14:m>
                <a:endParaRPr lang="en-US" altLang="ko-KR" b="0" dirty="0"/>
              </a:p>
              <a:p>
                <a:pPr/>
                <a14:m>
                  <m:oMathPara xmlns:m="http://schemas.openxmlformats.org/officeDocument/2006/math">
                    <m:oMath>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𝛽</m:t>
                          </m:r>
                        </m:e>
                        <m:sub>
                          <m:r>
                            <a:rPr lang="en-US" altLang="ko-KR" b="0" i="1" smtClean="0">
                              <a:latin typeface="Cambria Math" panose="02040503050406030204" pitchFamily="18" charset="0"/>
                            </a:rPr>
                            <m:t>𝑥</m:t>
                          </m:r>
                        </m:sub>
                      </m:sSub>
                      <m:r>
                        <a:rPr lang="en-US" altLang="ko-KR" b="0" i="1" smtClean="0">
                          <a:latin typeface="Cambria Math" panose="02040503050406030204" pitchFamily="18" charset="0"/>
                        </a:rPr>
                        <m:t>,</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𝛽</m:t>
                          </m:r>
                        </m:e>
                        <m:sub>
                          <m:r>
                            <a:rPr lang="en-US" altLang="ko-KR" b="0" i="1" smtClean="0">
                              <a:latin typeface="Cambria Math" panose="02040503050406030204" pitchFamily="18" charset="0"/>
                            </a:rPr>
                            <m:t>𝑦</m:t>
                          </m:r>
                        </m:sub>
                      </m:sSub>
                      <m:r>
                        <a:rPr lang="en-US" altLang="ko-KR" b="0" i="1" smtClean="0">
                          <a:latin typeface="Cambria Math" panose="02040503050406030204" pitchFamily="18" charset="0"/>
                        </a:rPr>
                        <m:t>:</m:t>
                      </m:r>
                      <m:r>
                        <m:rPr>
                          <m:sty m:val="p"/>
                        </m:rPr>
                        <a:rPr lang="en-US" altLang="ko-KR" b="0" i="0" smtClean="0">
                          <a:latin typeface="Cambria Math" panose="02040503050406030204" pitchFamily="18" charset="0"/>
                        </a:rPr>
                        <m:t>x</m:t>
                      </m:r>
                      <m:r>
                        <a:rPr lang="en-US" altLang="ko-KR" b="0" i="0" smtClean="0">
                          <a:latin typeface="Cambria Math" panose="02040503050406030204" pitchFamily="18" charset="0"/>
                        </a:rPr>
                        <m:t>,</m:t>
                      </m:r>
                      <m:r>
                        <m:rPr>
                          <m:sty m:val="p"/>
                        </m:rPr>
                        <a:rPr lang="en-US" altLang="ko-KR" b="0" i="0" smtClean="0">
                          <a:latin typeface="Cambria Math" panose="02040503050406030204" pitchFamily="18" charset="0"/>
                        </a:rPr>
                        <m:t>y</m:t>
                      </m:r>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beta</m:t>
                      </m:r>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function</m:t>
                      </m:r>
                    </m:oMath>
                  </m:oMathPara>
                </a14:m>
                <a:endParaRPr lang="en-US" altLang="ko-KR" b="0" dirty="0"/>
              </a:p>
              <a:p>
                <a:pPr/>
                <a14:m>
                  <m:oMathPara xmlns:m="http://schemas.openxmlformats.org/officeDocument/2006/math">
                    <m:oMath>
                      <m:sSub>
                        <m:sSubPr>
                          <m:ctrlPr>
                            <a:rPr lang="en-US" altLang="ko-KR" i="1">
                              <a:latin typeface="Cambria Math" panose="02040503050406030204" pitchFamily="18" charset="0"/>
                              <a:cs typeface="Arial" panose="020B0604020202020204" pitchFamily="34" charset="0"/>
                            </a:rPr>
                          </m:ctrlPr>
                        </m:sSubPr>
                        <m:e>
                          <m:r>
                            <a:rPr lang="en-US" altLang="ko-KR" i="1">
                              <a:latin typeface="Cambria Math" panose="02040503050406030204" pitchFamily="18" charset="0"/>
                              <a:cs typeface="Arial" panose="020B0604020202020204" pitchFamily="34" charset="0"/>
                            </a:rPr>
                            <m:t>𝜓</m:t>
                          </m:r>
                        </m:e>
                        <m:sub>
                          <m:r>
                            <a:rPr lang="en-US" altLang="ko-KR" i="1">
                              <a:latin typeface="Cambria Math" panose="02040503050406030204" pitchFamily="18" charset="0"/>
                              <a:cs typeface="Arial" panose="020B0604020202020204" pitchFamily="34" charset="0"/>
                            </a:rPr>
                            <m:t>𝑥</m:t>
                          </m:r>
                        </m:sub>
                      </m:sSub>
                      <m:r>
                        <a:rPr lang="en-US" altLang="ko-KR" b="0" i="1" smtClean="0">
                          <a:latin typeface="Cambria Math" panose="02040503050406030204" pitchFamily="18" charset="0"/>
                          <a:cs typeface="Arial" panose="020B0604020202020204" pitchFamily="34" charset="0"/>
                        </a:rPr>
                        <m:t>,</m:t>
                      </m:r>
                      <m:sSub>
                        <m:sSubPr>
                          <m:ctrlPr>
                            <a:rPr lang="en-US" altLang="ko-KR" b="0" i="1" smtClean="0">
                              <a:latin typeface="Cambria Math" panose="02040503050406030204" pitchFamily="18" charset="0"/>
                              <a:cs typeface="Arial" panose="020B0604020202020204" pitchFamily="34" charset="0"/>
                            </a:rPr>
                          </m:ctrlPr>
                        </m:sSubPr>
                        <m:e>
                          <m:r>
                            <a:rPr lang="en-US" altLang="ko-KR" b="0" i="1" smtClean="0">
                              <a:latin typeface="Cambria Math" panose="02040503050406030204" pitchFamily="18" charset="0"/>
                              <a:cs typeface="Arial" panose="020B0604020202020204" pitchFamily="34" charset="0"/>
                            </a:rPr>
                            <m:t>𝜓</m:t>
                          </m:r>
                        </m:e>
                        <m:sub>
                          <m:r>
                            <a:rPr lang="en-US" altLang="ko-KR" b="0" i="1" smtClean="0">
                              <a:latin typeface="Cambria Math" panose="02040503050406030204" pitchFamily="18" charset="0"/>
                              <a:cs typeface="Arial" panose="020B0604020202020204" pitchFamily="34" charset="0"/>
                            </a:rPr>
                            <m:t>𝑦</m:t>
                          </m:r>
                        </m:sub>
                      </m:sSub>
                      <m:r>
                        <a:rPr lang="en-US" altLang="ko-KR" b="0" i="1" smtClean="0">
                          <a:latin typeface="Cambria Math" panose="02040503050406030204" pitchFamily="18" charset="0"/>
                          <a:cs typeface="Arial" panose="020B0604020202020204" pitchFamily="34" charset="0"/>
                        </a:rPr>
                        <m:t>:</m:t>
                      </m:r>
                      <m:r>
                        <m:rPr>
                          <m:sty m:val="p"/>
                        </m:rPr>
                        <a:rPr lang="en-US" altLang="ko-KR" b="0" i="0" smtClean="0">
                          <a:latin typeface="Cambria Math" panose="02040503050406030204" pitchFamily="18" charset="0"/>
                          <a:cs typeface="Arial" panose="020B0604020202020204" pitchFamily="34" charset="0"/>
                        </a:rPr>
                        <m:t>x</m:t>
                      </m:r>
                      <m:r>
                        <a:rPr lang="en-US" altLang="ko-KR" b="0" i="0" smtClean="0">
                          <a:latin typeface="Cambria Math" panose="02040503050406030204" pitchFamily="18" charset="0"/>
                          <a:cs typeface="Arial" panose="020B0604020202020204" pitchFamily="34" charset="0"/>
                        </a:rPr>
                        <m:t>,</m:t>
                      </m:r>
                      <m:r>
                        <m:rPr>
                          <m:sty m:val="p"/>
                        </m:rPr>
                        <a:rPr lang="en-US" altLang="ko-KR" b="0" i="0" smtClean="0">
                          <a:latin typeface="Cambria Math" panose="02040503050406030204" pitchFamily="18" charset="0"/>
                          <a:cs typeface="Arial" panose="020B0604020202020204" pitchFamily="34" charset="0"/>
                        </a:rPr>
                        <m:t>y</m:t>
                      </m:r>
                      <m:r>
                        <a:rPr lang="en-US" altLang="ko-KR" b="0" i="0" smtClean="0">
                          <a:latin typeface="Cambria Math" panose="02040503050406030204" pitchFamily="18" charset="0"/>
                          <a:cs typeface="Arial" panose="020B0604020202020204" pitchFamily="34" charset="0"/>
                        </a:rPr>
                        <m:t> </m:t>
                      </m:r>
                      <m:r>
                        <m:rPr>
                          <m:sty m:val="p"/>
                        </m:rPr>
                        <a:rPr lang="en-US" altLang="ko-KR" b="0" i="0" smtClean="0">
                          <a:latin typeface="Cambria Math" panose="02040503050406030204" pitchFamily="18" charset="0"/>
                          <a:cs typeface="Arial" panose="020B0604020202020204" pitchFamily="34" charset="0"/>
                        </a:rPr>
                        <m:t>phase</m:t>
                      </m:r>
                      <m:r>
                        <a:rPr lang="en-US" altLang="ko-KR" b="0" i="0" smtClean="0">
                          <a:latin typeface="Cambria Math" panose="02040503050406030204" pitchFamily="18" charset="0"/>
                          <a:cs typeface="Arial" panose="020B0604020202020204" pitchFamily="34" charset="0"/>
                        </a:rPr>
                        <m:t> </m:t>
                      </m:r>
                      <m:r>
                        <m:rPr>
                          <m:sty m:val="p"/>
                        </m:rPr>
                        <a:rPr lang="en-US" altLang="ko-KR" b="0" i="0" smtClean="0">
                          <a:latin typeface="Cambria Math" panose="02040503050406030204" pitchFamily="18" charset="0"/>
                          <a:cs typeface="Arial" panose="020B0604020202020204" pitchFamily="34" charset="0"/>
                        </a:rPr>
                        <m:t>advnace</m:t>
                      </m:r>
                    </m:oMath>
                  </m:oMathPara>
                </a14:m>
                <a:endParaRPr lang="en-US" altLang="ko-KR" b="0" dirty="0"/>
              </a:p>
              <a:p>
                <a:pPr/>
                <a14:m>
                  <m:oMathPara xmlns:m="http://schemas.openxmlformats.org/officeDocument/2006/math">
                    <m:oMath>
                      <m:r>
                        <a:rPr lang="en-US" altLang="ko-KR" b="0" i="1" smtClean="0">
                          <a:latin typeface="Cambria Math" panose="02040503050406030204" pitchFamily="18" charset="0"/>
                        </a:rPr>
                        <m:t>𝑗</m:t>
                      </m:r>
                      <m:r>
                        <a:rPr lang="en-US" altLang="ko-KR" b="0" i="1" smtClean="0">
                          <a:latin typeface="Cambria Math" panose="02040503050406030204" pitchFamily="18" charset="0"/>
                        </a:rPr>
                        <m:t> :</m:t>
                      </m:r>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𝑗</m:t>
                          </m:r>
                        </m:e>
                        <m:sup>
                          <m:r>
                            <a:rPr lang="en-US" altLang="ko-KR" b="0" i="1" smtClean="0">
                              <a:latin typeface="Cambria Math" panose="02040503050406030204" pitchFamily="18" charset="0"/>
                            </a:rPr>
                            <m:t>𝑡ℎ</m:t>
                          </m:r>
                        </m:sup>
                      </m:sSup>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Skew</m:t>
                      </m:r>
                      <m:r>
                        <a:rPr lang="en-US" altLang="ko-KR" b="0" i="0" smtClean="0">
                          <a:latin typeface="Cambria Math" panose="02040503050406030204" pitchFamily="18" charset="0"/>
                        </a:rPr>
                        <m:t> </m:t>
                      </m:r>
                      <m:r>
                        <m:rPr>
                          <m:sty m:val="p"/>
                        </m:rPr>
                        <a:rPr lang="en-US" altLang="ko-KR" b="0" i="0" smtClean="0">
                          <a:latin typeface="Cambria Math" panose="02040503050406030204" pitchFamily="18" charset="0"/>
                        </a:rPr>
                        <m:t>sextupole</m:t>
                      </m:r>
                    </m:oMath>
                  </m:oMathPara>
                </a14:m>
                <a:endParaRPr lang="ko-KR" altLang="en-US" dirty="0"/>
              </a:p>
            </p:txBody>
          </p:sp>
        </mc:Choice>
        <mc:Fallback xmlns="">
          <p:sp>
            <p:nvSpPr>
              <p:cNvPr id="99" name="TextBox 98">
                <a:extLst>
                  <a:ext uri="{FF2B5EF4-FFF2-40B4-BE49-F238E27FC236}">
                    <a16:creationId xmlns:a16="http://schemas.microsoft.com/office/drawing/2014/main" id="{59792487-8840-1292-FDF3-BADFBC3FF78E}"/>
                  </a:ext>
                </a:extLst>
              </p:cNvPr>
              <p:cNvSpPr txBox="1">
                <a:spLocks noRot="1" noChangeAspect="1" noMove="1" noResize="1" noEditPoints="1" noAdjustHandles="1" noChangeArrowheads="1" noChangeShapeType="1" noTextEdit="1"/>
              </p:cNvSpPr>
              <p:nvPr/>
            </p:nvSpPr>
            <p:spPr>
              <a:xfrm>
                <a:off x="11601343" y="16519165"/>
                <a:ext cx="3105016" cy="1751826"/>
              </a:xfrm>
              <a:prstGeom prst="rect">
                <a:avLst/>
              </a:prstGeom>
              <a:blipFill>
                <a:blip r:embed="rId19"/>
                <a:stretch>
                  <a:fillRect l="-1375" r="-1572" b="-4878"/>
                </a:stretch>
              </a:blipFill>
            </p:spPr>
            <p:txBody>
              <a:bodyPr/>
              <a:lstStyle/>
              <a:p>
                <a:r>
                  <a:rPr lang="ko-KR" altLang="en-US">
                    <a:noFill/>
                  </a:rPr>
                  <a:t> </a:t>
                </a:r>
              </a:p>
            </p:txBody>
          </p:sp>
        </mc:Fallback>
      </mc:AlternateContent>
      <p:pic>
        <p:nvPicPr>
          <p:cNvPr id="101" name="그림 100">
            <a:extLst>
              <a:ext uri="{FF2B5EF4-FFF2-40B4-BE49-F238E27FC236}">
                <a16:creationId xmlns:a16="http://schemas.microsoft.com/office/drawing/2014/main" id="{F97E199C-88C2-D283-CC8D-BDF5789327FE}"/>
              </a:ext>
            </a:extLst>
          </p:cNvPr>
          <p:cNvPicPr>
            <a:picLocks noChangeAspect="1"/>
          </p:cNvPicPr>
          <p:nvPr/>
        </p:nvPicPr>
        <p:blipFill>
          <a:blip r:embed="rId20"/>
          <a:stretch>
            <a:fillRect/>
          </a:stretch>
        </p:blipFill>
        <p:spPr>
          <a:xfrm>
            <a:off x="528755" y="25689789"/>
            <a:ext cx="7107923" cy="4068000"/>
          </a:xfrm>
          <a:prstGeom prst="rect">
            <a:avLst/>
          </a:prstGeom>
        </p:spPr>
      </p:pic>
      <p:pic>
        <p:nvPicPr>
          <p:cNvPr id="102" name="그림 101">
            <a:extLst>
              <a:ext uri="{FF2B5EF4-FFF2-40B4-BE49-F238E27FC236}">
                <a16:creationId xmlns:a16="http://schemas.microsoft.com/office/drawing/2014/main" id="{462F48E3-8FE3-EE1D-6754-212687908E6D}"/>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889780" y="25724923"/>
            <a:ext cx="6411073" cy="4068000"/>
          </a:xfrm>
          <a:prstGeom prst="rect">
            <a:avLst/>
          </a:prstGeom>
        </p:spPr>
      </p:pic>
      <mc:AlternateContent xmlns:mc="http://schemas.openxmlformats.org/markup-compatibility/2006">
        <mc:Choice xmlns:a14="http://schemas.microsoft.com/office/drawing/2010/main" Requires="a14">
          <p:sp>
            <p:nvSpPr>
              <p:cNvPr id="107" name="직사각형 106">
                <a:extLst>
                  <a:ext uri="{FF2B5EF4-FFF2-40B4-BE49-F238E27FC236}">
                    <a16:creationId xmlns:a16="http://schemas.microsoft.com/office/drawing/2014/main" id="{549336E3-DEBC-FE21-8EA5-4496FC45B6F5}"/>
                  </a:ext>
                </a:extLst>
              </p:cNvPr>
              <p:cNvSpPr/>
              <p:nvPr/>
            </p:nvSpPr>
            <p:spPr>
              <a:xfrm>
                <a:off x="15576473" y="16580749"/>
                <a:ext cx="13885184" cy="13682335"/>
              </a:xfrm>
              <a:prstGeom prst="rect">
                <a:avLst/>
              </a:prstGeom>
            </p:spPr>
            <p:txBody>
              <a:bodyPr wrap="square">
                <a:spAutoFit/>
              </a:bodyPr>
              <a:lstStyle/>
              <a:p>
                <a:pPr lvl="0" algn="just">
                  <a:defRPr/>
                </a:pPr>
                <a:r>
                  <a:rPr lang="en-US" altLang="ko-KR" sz="2800" b="1" dirty="0">
                    <a:solidFill>
                      <a:schemeClr val="tx1">
                        <a:lumMod val="75000"/>
                        <a:lumOff val="25000"/>
                      </a:schemeClr>
                    </a:solidFill>
                    <a:latin typeface="Arial" panose="020B0604020202020204" pitchFamily="34" charset="0"/>
                    <a:cs typeface="Arial" panose="020B0604020202020204" pitchFamily="34" charset="0"/>
                  </a:rPr>
                  <a:t>Bunch lengthening</a:t>
                </a: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nSpc>
                    <a:spcPct val="114000"/>
                  </a:lnSpc>
                  <a:spcBef>
                    <a:spcPts val="600"/>
                  </a:spcBef>
                  <a:buFont typeface="Arial" panose="020B0604020202020204" pitchFamily="34" charset="0"/>
                  <a:buChar char="•"/>
                </a:pPr>
                <a14:m>
                  <m:oMath xmlns:m="http://schemas.openxmlformats.org/officeDocument/2006/math">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𝑉</m:t>
                    </m:r>
                    <m:d>
                      <m:d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𝜏</m:t>
                        </m:r>
                      </m:e>
                    </m:d>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𝑉</m:t>
                        </m:r>
                      </m:e>
                      <m:sub/>
                    </m:sSub>
                    <m:func>
                      <m:funcPr>
                        <m:ctrl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ctrlPr>
                      </m:funcPr>
                      <m:fName>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sin</m:t>
                        </m:r>
                      </m:fName>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ℎ</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𝜔</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0</m:t>
                            </m:r>
                          </m:sub>
                        </m:s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𝜏</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𝜙</m:t>
                            </m:r>
                          </m:e>
                          <m:sub>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m</m:t>
                            </m:r>
                          </m:sub>
                        </m:s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e>
                    </m:func>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𝑉</m:t>
                        </m:r>
                      </m:e>
                      <m:sub>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h</m:t>
                        </m:r>
                      </m:sub>
                    </m:sSub>
                    <m:func>
                      <m:funcPr>
                        <m:ctrl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ctrlPr>
                      </m:funcPr>
                      <m:fName>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sin</m:t>
                        </m:r>
                      </m:fName>
                      <m:e>
                        <m:d>
                          <m:d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3</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ℎ</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𝜔</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0</m:t>
                                </m:r>
                              </m:sub>
                            </m:s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𝜏</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𝜙</m:t>
                                </m:r>
                              </m:e>
                              <m:sub>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h</m:t>
                                </m:r>
                              </m:sub>
                            </m:sSub>
                          </m:e>
                        </m:d>
                      </m:e>
                    </m:func>
                  </m:oMath>
                </a14:m>
                <a:r>
                  <a:rPr lang="en-US" altLang="ko-KR" sz="2400" dirty="0">
                    <a:solidFill>
                      <a:schemeClr val="tx1">
                        <a:lumMod val="75000"/>
                        <a:lumOff val="25000"/>
                      </a:schemeClr>
                    </a:solidFill>
                    <a:latin typeface="Arial" panose="020B0604020202020204" pitchFamily="34" charset="0"/>
                    <a:cs typeface="Arial" panose="020B0604020202020204" pitchFamily="34" charset="0"/>
                  </a:rPr>
                  <a:t> : Voltage induced by Main &amp; HHC</a:t>
                </a:r>
              </a:p>
              <a:p>
                <a:pPr marL="342900" indent="-342900">
                  <a:lnSpc>
                    <a:spcPct val="114000"/>
                  </a:lnSpc>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Harmonic voltage force ratio </a:t>
                </a:r>
                <a14:m>
                  <m:oMath xmlns:m="http://schemas.openxmlformats.org/officeDocument/2006/math">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𝜉</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f>
                      <m:f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fPr>
                      <m:num>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3</m:t>
                        </m:r>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𝑉</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ℎ</m:t>
                            </m:r>
                          </m:sub>
                        </m:sSub>
                        <m:func>
                          <m:funcPr>
                            <m:ctrl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ctrlPr>
                          </m:funcPr>
                          <m:fName>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cos</m:t>
                            </m:r>
                          </m:fName>
                          <m:e>
                            <m:d>
                              <m:d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sSub>
                                  <m:sSubPr>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𝜙</m:t>
                                    </m:r>
                                  </m:e>
                                  <m:sub>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ℎ</m:t>
                                    </m:r>
                                  </m:sub>
                                </m:sSub>
                              </m:e>
                            </m:d>
                          </m:e>
                        </m:func>
                      </m:num>
                      <m:den>
                        <m:sSub>
                          <m:sSubPr>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𝑉</m:t>
                            </m:r>
                          </m:e>
                          <m:sub>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𝑚</m:t>
                            </m:r>
                          </m:sub>
                        </m:sSub>
                        <m:func>
                          <m:funcPr>
                            <m:ctrlPr>
                              <a:rPr lang="en-US" altLang="ko-KR" sz="2400">
                                <a:solidFill>
                                  <a:schemeClr val="tx1">
                                    <a:lumMod val="75000"/>
                                    <a:lumOff val="25000"/>
                                  </a:schemeClr>
                                </a:solidFill>
                                <a:latin typeface="Cambria Math" panose="02040503050406030204" pitchFamily="18" charset="0"/>
                                <a:cs typeface="Arial" panose="020B0604020202020204" pitchFamily="34" charset="0"/>
                              </a:rPr>
                            </m:ctrlPr>
                          </m:funcPr>
                          <m:fName>
                            <m:r>
                              <m:rPr>
                                <m:sty m:val="p"/>
                              </m:rPr>
                              <a:rPr lang="en-US" altLang="ko-KR" sz="2400">
                                <a:solidFill>
                                  <a:schemeClr val="tx1">
                                    <a:lumMod val="75000"/>
                                    <a:lumOff val="25000"/>
                                  </a:schemeClr>
                                </a:solidFill>
                                <a:latin typeface="Cambria Math" panose="02040503050406030204" pitchFamily="18" charset="0"/>
                                <a:cs typeface="Arial" panose="020B0604020202020204" pitchFamily="34" charset="0"/>
                              </a:rPr>
                              <m:t>cos</m:t>
                            </m:r>
                          </m:fName>
                          <m:e>
                            <m:d>
                              <m:dPr>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dPr>
                              <m:e>
                                <m:sSub>
                                  <m:sSubPr>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𝜙</m:t>
                                    </m:r>
                                  </m:e>
                                  <m:sub>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𝑚</m:t>
                                    </m:r>
                                  </m:sub>
                                </m:sSub>
                              </m:e>
                            </m:d>
                          </m:e>
                        </m:func>
                      </m:den>
                    </m:f>
                  </m:oMath>
                </a14:m>
                <a:r>
                  <a:rPr lang="en-US" altLang="ko-KR" sz="2400" dirty="0">
                    <a:solidFill>
                      <a:schemeClr val="tx1">
                        <a:lumMod val="75000"/>
                        <a:lumOff val="25000"/>
                      </a:schemeClr>
                    </a:solidFill>
                    <a:latin typeface="Arial" panose="020B0604020202020204" pitchFamily="34" charset="0"/>
                    <a:cs typeface="Arial" panose="020B0604020202020204" pitchFamily="34" charset="0"/>
                  </a:rPr>
                  <a:t> : Ratio between main &amp; HHC voltage gradient</a:t>
                </a: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endParaRPr lang="en-US" altLang="ko-KR" sz="2400" b="1" dirty="0">
                  <a:solidFill>
                    <a:schemeClr val="tx1">
                      <a:lumMod val="75000"/>
                      <a:lumOff val="25000"/>
                    </a:schemeClr>
                  </a:solidFill>
                  <a:latin typeface="Arial" panose="020B0604020202020204" pitchFamily="34" charset="0"/>
                  <a:cs typeface="Arial" panose="020B0604020202020204" pitchFamily="34" charset="0"/>
                </a:endParaRPr>
              </a:p>
              <a:p>
                <a:r>
                  <a:rPr lang="en-US" altLang="ko-KR" sz="2400" b="1" dirty="0">
                    <a:solidFill>
                      <a:schemeClr val="tx1">
                        <a:lumMod val="75000"/>
                        <a:lumOff val="25000"/>
                      </a:schemeClr>
                    </a:solidFill>
                    <a:latin typeface="Arial" panose="020B0604020202020204" pitchFamily="34" charset="0"/>
                    <a:cs typeface="Arial" panose="020B0604020202020204" pitchFamily="34" charset="0"/>
                  </a:rPr>
                  <a:t>Longitudinal stability</a:t>
                </a:r>
              </a:p>
              <a:p>
                <a:pPr marL="342900" indent="-342900">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Longitudinal stability is evaluated at the optimal detuning for the cavity voltage and beam current.</a:t>
                </a:r>
              </a:p>
              <a:p>
                <a14:m>
                  <m:oMathPara xmlns:m="http://schemas.openxmlformats.org/officeDocument/2006/math">
                    <m:oMath>
                      <m:d>
                        <m:dPr>
                          <m:begChr m:val="["/>
                          <m:endChr m:val="]"/>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dPr>
                        <m:e>
                          <m:m>
                            <m:mPr>
                              <m:plcHide m:val="on"/>
                              <m:mcs>
                                <m:mc>
                                  <m:mcPr>
                                    <m:count m:val="2"/>
                                    <m:mcJc m:val="center"/>
                                  </m:mcPr>
                                </m:mc>
                              </m:mcs>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mPr>
                            <m:mr>
                              <m:e>
                                <m:sSub>
                                  <m:sSubPr>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𝐷</m:t>
                                    </m:r>
                                  </m:e>
                                  <m:sub>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𝑏</m:t>
                                    </m:r>
                                  </m:sub>
                                </m:sSub>
                              </m:e>
                              <m:e>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𝑈</m:t>
                                </m:r>
                              </m:e>
                            </m:mr>
                            <m:mr>
                              <m:e>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𝑉</m:t>
                                </m:r>
                              </m:e>
                              <m:e>
                                <m:sSub>
                                  <m:sSubPr>
                                    <m:ctrlPr>
                                      <a:rPr lang="en-US" altLang="ko-KR" sz="2400" i="1">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𝐷</m:t>
                                    </m:r>
                                  </m:e>
                                  <m:sub>
                                    <m:r>
                                      <a:rPr lang="en-US" altLang="ko-KR" sz="2400" i="1">
                                        <a:solidFill>
                                          <a:schemeClr val="tx1">
                                            <a:lumMod val="75000"/>
                                            <a:lumOff val="25000"/>
                                          </a:schemeClr>
                                        </a:solidFill>
                                        <a:latin typeface="Cambria Math" panose="02040503050406030204" pitchFamily="18" charset="0"/>
                                        <a:cs typeface="Arial" panose="020B0604020202020204" pitchFamily="34" charset="0"/>
                                      </a:rPr>
                                      <m:t>𝑐</m:t>
                                    </m:r>
                                  </m:sub>
                                </m:sSub>
                              </m:e>
                            </m:mr>
                          </m:m>
                        </m:e>
                      </m:d>
                      <m:d>
                        <m:dPr>
                          <m:begChr m:val="["/>
                          <m:endChr m:val="]"/>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m>
                            <m:mPr>
                              <m:plcHide m:val="on"/>
                              <m:mcs>
                                <m:mc>
                                  <m:mcPr>
                                    <m:count m:val="1"/>
                                    <m:mcJc m:val="center"/>
                                  </m:mcPr>
                                </m:mc>
                              </m:mcs>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mPr>
                            <m:m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𝑋</m:t>
                                </m:r>
                              </m:e>
                            </m:mr>
                            <m:m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𝑎</m:t>
                                </m:r>
                              </m:e>
                            </m:mr>
                          </m:m>
                        </m:e>
                      </m:d>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Ω</m:t>
                      </m:r>
                      <m:d>
                        <m:dPr>
                          <m:begChr m:val="["/>
                          <m:endChr m:val="]"/>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dPr>
                        <m:e>
                          <m:m>
                            <m:mPr>
                              <m:plcHide m:val="on"/>
                              <m:mcs>
                                <m:mc>
                                  <m:mcPr>
                                    <m:count m:val="1"/>
                                    <m:mcJc m:val="center"/>
                                  </m:mcPr>
                                </m:mc>
                              </m:mcs>
                              <m:ctrlP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ctrlPr>
                            </m:mPr>
                            <m:m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𝑋</m:t>
                                </m:r>
                              </m:e>
                            </m:mr>
                            <m:mr>
                              <m:e>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𝑎</m:t>
                                </m:r>
                              </m:e>
                            </m:mr>
                          </m:m>
                        </m:e>
                      </m:d>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Ω</m:t>
                      </m:r>
                      <m:r>
                        <a:rPr lang="en-US" altLang="ko-KR" sz="2400" b="0" i="1"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Coherent</m:t>
                      </m:r>
                      <m: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sz="2400" b="0" i="0" smtClean="0">
                          <a:solidFill>
                            <a:schemeClr val="tx1">
                              <a:lumMod val="75000"/>
                              <a:lumOff val="25000"/>
                            </a:schemeClr>
                          </a:solidFill>
                          <a:latin typeface="Cambria Math" panose="02040503050406030204" pitchFamily="18" charset="0"/>
                          <a:cs typeface="Arial" panose="020B0604020202020204" pitchFamily="34" charset="0"/>
                        </a:rPr>
                        <m:t>frequency</m:t>
                      </m:r>
                    </m:oMath>
                  </m:oMathPara>
                </a14:m>
                <a:endParaRPr lang="en-US" altLang="ko-KR" sz="2400" b="0" dirty="0">
                  <a:solidFill>
                    <a:schemeClr val="tx1">
                      <a:lumMod val="75000"/>
                      <a:lumOff val="25000"/>
                    </a:schemeClr>
                  </a:solidFill>
                  <a:latin typeface="Arial" panose="020B0604020202020204" pitchFamily="34" charset="0"/>
                  <a:cs typeface="Arial" panose="020B0604020202020204" pitchFamily="34" charset="0"/>
                </a:endParaRPr>
              </a:p>
              <a:p>
                <a14:m>
                  <m:oMathPara xmlns:m="http://schemas.openxmlformats.org/officeDocument/2006/math">
                    <m:oMath>
                      <m:sSub>
                        <m:sSubPr>
                          <m:ctrlP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𝐷</m:t>
                          </m:r>
                        </m:e>
                        <m:sub>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𝑏</m:t>
                          </m:r>
                        </m:sub>
                      </m:sSub>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Beam</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mode</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frequency</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matrix</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sSub>
                        <m:sSubPr>
                          <m:ctrlP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𝐷</m:t>
                          </m:r>
                        </m:e>
                        <m:sub>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𝑐</m:t>
                          </m:r>
                        </m:sub>
                      </m:sSub>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cavity</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pole</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frequency</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𝑈</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Coupling</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from</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cavity</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to</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beam</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oMath>
                  </m:oMathPara>
                </a14:m>
                <a:endParaRPr lang="en-US" altLang="ko-KR" b="0" i="0" dirty="0">
                  <a:solidFill>
                    <a:schemeClr val="tx1">
                      <a:lumMod val="75000"/>
                      <a:lumOff val="25000"/>
                    </a:schemeClr>
                  </a:solidFill>
                  <a:latin typeface="Cambria Math" panose="02040503050406030204" pitchFamily="18" charset="0"/>
                  <a:cs typeface="Arial" panose="020B0604020202020204" pitchFamily="34" charset="0"/>
                </a:endParaRPr>
              </a:p>
              <a:p>
                <a14:m>
                  <m:oMathPara xmlns:m="http://schemas.openxmlformats.org/officeDocument/2006/math">
                    <m:oMath>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𝑉</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Coupling</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from</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beam</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to</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cavity</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𝑋</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Beam</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mode</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amplitude</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a:rPr lang="en-US" altLang="ko-KR" b="0" i="1" smtClean="0">
                          <a:solidFill>
                            <a:schemeClr val="tx1">
                              <a:lumMod val="75000"/>
                              <a:lumOff val="25000"/>
                            </a:schemeClr>
                          </a:solidFill>
                          <a:latin typeface="Cambria Math" panose="02040503050406030204" pitchFamily="18" charset="0"/>
                          <a:cs typeface="Arial" panose="020B0604020202020204" pitchFamily="34" charset="0"/>
                        </a:rPr>
                        <m:t>𝑎</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Cavity</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mode</m:t>
                      </m:r>
                      <m: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 </m:t>
                      </m:r>
                      <m:r>
                        <m:rPr>
                          <m:sty m:val="p"/>
                        </m:rPr>
                        <a:rPr lang="en-US" altLang="ko-KR" b="0" i="0" smtClean="0">
                          <a:solidFill>
                            <a:schemeClr val="tx1">
                              <a:lumMod val="75000"/>
                              <a:lumOff val="25000"/>
                            </a:schemeClr>
                          </a:solidFill>
                          <a:latin typeface="Cambria Math" panose="02040503050406030204" pitchFamily="18" charset="0"/>
                          <a:cs typeface="Arial" panose="020B0604020202020204" pitchFamily="34" charset="0"/>
                        </a:rPr>
                        <m:t>amplitude</m:t>
                      </m:r>
                    </m:oMath>
                  </m:oMathPara>
                </a14:m>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Unstable cavity and dipole modes can drive oscillation growth and particle loss.</a:t>
                </a:r>
              </a:p>
              <a:p>
                <a:pPr marL="342900" indent="-342900">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Operating point : </a:t>
                </a:r>
                <a14:m>
                  <m:oMath xmlns:m="http://schemas.openxmlformats.org/officeDocument/2006/math">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𝝃</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𝟎</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𝟖𝟐𝟓</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 </m:t>
                    </m:r>
                    <m:sSub>
                      <m:sSubPr>
                        <m:ctrlP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ctrlPr>
                      </m:sSubPr>
                      <m:e>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𝑽</m:t>
                        </m:r>
                      </m:e>
                      <m:sub>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𝐡</m:t>
                        </m:r>
                      </m:sub>
                    </m:sSub>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𝟐𝟕</m:t>
                    </m:r>
                    <m:r>
                      <a:rPr lang="en-US" altLang="ko-KR" sz="2400" b="1" i="1" smtClean="0">
                        <a:solidFill>
                          <a:schemeClr val="tx1">
                            <a:lumMod val="75000"/>
                            <a:lumOff val="25000"/>
                          </a:schemeClr>
                        </a:solidFill>
                        <a:latin typeface="Cambria Math" panose="02040503050406030204" pitchFamily="18" charset="0"/>
                        <a:cs typeface="Arial" panose="020B0604020202020204" pitchFamily="34" charset="0"/>
                      </a:rPr>
                      <m:t>.</m:t>
                    </m:r>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𝟓</m:t>
                    </m:r>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 </m:t>
                    </m:r>
                    <m:r>
                      <a:rPr lang="en-US" altLang="ko-KR" sz="2400" b="1" i="0" smtClean="0">
                        <a:solidFill>
                          <a:schemeClr val="tx1">
                            <a:lumMod val="75000"/>
                            <a:lumOff val="25000"/>
                          </a:schemeClr>
                        </a:solidFill>
                        <a:latin typeface="Cambria Math" panose="02040503050406030204" pitchFamily="18" charset="0"/>
                        <a:cs typeface="Arial" panose="020B0604020202020204" pitchFamily="34" charset="0"/>
                      </a:rPr>
                      <m:t>𝐤𝐕</m:t>
                    </m:r>
                  </m:oMath>
                </a14:m>
                <a:endParaRPr lang="en-US" altLang="ko-KR" sz="2400" b="1"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p:txBody>
          </p:sp>
        </mc:Choice>
        <mc:Fallback>
          <p:sp>
            <p:nvSpPr>
              <p:cNvPr id="107" name="직사각형 106">
                <a:extLst>
                  <a:ext uri="{FF2B5EF4-FFF2-40B4-BE49-F238E27FC236}">
                    <a16:creationId xmlns:a16="http://schemas.microsoft.com/office/drawing/2014/main" id="{549336E3-DEBC-FE21-8EA5-4496FC45B6F5}"/>
                  </a:ext>
                </a:extLst>
              </p:cNvPr>
              <p:cNvSpPr>
                <a:spLocks noRot="1" noChangeAspect="1" noMove="1" noResize="1" noEditPoints="1" noAdjustHandles="1" noChangeArrowheads="1" noChangeShapeType="1" noTextEdit="1"/>
              </p:cNvSpPr>
              <p:nvPr/>
            </p:nvSpPr>
            <p:spPr>
              <a:xfrm>
                <a:off x="15576473" y="16580749"/>
                <a:ext cx="13885184" cy="13682335"/>
              </a:xfrm>
              <a:prstGeom prst="rect">
                <a:avLst/>
              </a:prstGeom>
              <a:blipFill>
                <a:blip r:embed="rId22"/>
                <a:stretch>
                  <a:fillRect l="-878" t="-490"/>
                </a:stretch>
              </a:blipFill>
            </p:spPr>
            <p:txBody>
              <a:bodyPr/>
              <a:lstStyle/>
              <a:p>
                <a:r>
                  <a:rPr lang="ko-KR" altLang="en-US">
                    <a:noFill/>
                  </a:rPr>
                  <a:t> </a:t>
                </a:r>
              </a:p>
            </p:txBody>
          </p:sp>
        </mc:Fallback>
      </mc:AlternateContent>
      <p:pic>
        <p:nvPicPr>
          <p:cNvPr id="14" name="그림 13">
            <a:extLst>
              <a:ext uri="{FF2B5EF4-FFF2-40B4-BE49-F238E27FC236}">
                <a16:creationId xmlns:a16="http://schemas.microsoft.com/office/drawing/2014/main" id="{4B2B48D5-AB4A-ABAC-21CE-83472F3E6809}"/>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15928459" y="18505443"/>
            <a:ext cx="6452506" cy="4068000"/>
          </a:xfrm>
          <a:prstGeom prst="rect">
            <a:avLst/>
          </a:prstGeom>
        </p:spPr>
      </p:pic>
      <p:pic>
        <p:nvPicPr>
          <p:cNvPr id="16" name="그림 15">
            <a:extLst>
              <a:ext uri="{FF2B5EF4-FFF2-40B4-BE49-F238E27FC236}">
                <a16:creationId xmlns:a16="http://schemas.microsoft.com/office/drawing/2014/main" id="{F8469634-7EA1-2370-726E-9468DC3C06F2}"/>
              </a:ext>
            </a:extLst>
          </p:cNvPr>
          <p:cNvPicPr>
            <a:picLocks noChangeAspect="1"/>
          </p:cNvPicPr>
          <p:nvPr/>
        </p:nvPicPr>
        <p:blipFill>
          <a:blip r:embed="rId24">
            <a:extLst>
              <a:ext uri="{28A0092B-C50C-407E-A947-70E740481C1C}">
                <a14:useLocalDpi xmlns:a14="http://schemas.microsoft.com/office/drawing/2010/main" val="0"/>
              </a:ext>
            </a:extLst>
          </a:blip>
          <a:srcRect/>
          <a:stretch/>
        </p:blipFill>
        <p:spPr>
          <a:xfrm>
            <a:off x="22682747" y="18505443"/>
            <a:ext cx="6836573" cy="4068000"/>
          </a:xfrm>
          <a:prstGeom prst="rect">
            <a:avLst/>
          </a:prstGeom>
        </p:spPr>
      </p:pic>
      <p:sp>
        <p:nvSpPr>
          <p:cNvPr id="86" name="직사각형 85">
            <a:extLst>
              <a:ext uri="{FF2B5EF4-FFF2-40B4-BE49-F238E27FC236}">
                <a16:creationId xmlns:a16="http://schemas.microsoft.com/office/drawing/2014/main" id="{3192A4A6-7AF6-4E61-4E8E-217E8D14D2BF}"/>
              </a:ext>
            </a:extLst>
          </p:cNvPr>
          <p:cNvSpPr/>
          <p:nvPr/>
        </p:nvSpPr>
        <p:spPr>
          <a:xfrm>
            <a:off x="20044727" y="30959952"/>
            <a:ext cx="9695186" cy="8918147"/>
          </a:xfrm>
          <a:prstGeom prst="rect">
            <a:avLst/>
          </a:prstGeom>
        </p:spPr>
        <p:txBody>
          <a:bodyPr wrap="square">
            <a:spAutoFit/>
          </a:bodyPr>
          <a:lstStyle/>
          <a:p>
            <a:pPr lvl="0" algn="just">
              <a:defRPr/>
            </a:pPr>
            <a:r>
              <a:rPr lang="en-US" altLang="ko-KR" sz="2800" b="1" dirty="0">
                <a:solidFill>
                  <a:schemeClr val="tx1">
                    <a:lumMod val="75000"/>
                    <a:lumOff val="25000"/>
                  </a:schemeClr>
                </a:solidFill>
                <a:latin typeface="Arial" panose="020B0604020202020204" pitchFamily="34" charset="0"/>
                <a:cs typeface="Arial" panose="020B0604020202020204" pitchFamily="34" charset="0"/>
              </a:rPr>
              <a:t>Results &amp; Conclusions</a:t>
            </a:r>
            <a:endParaRPr lang="en-US" altLang="ko-KR" sz="2400" b="0" i="1" dirty="0">
              <a:solidFill>
                <a:schemeClr val="tx1">
                  <a:lumMod val="75000"/>
                  <a:lumOff val="25000"/>
                </a:schemeClr>
              </a:solidFill>
              <a:latin typeface="Cambria Math" panose="02040503050406030204" pitchFamily="18" charset="0"/>
              <a:cs typeface="Arial" panose="020B0604020202020204" pitchFamily="34" charset="0"/>
            </a:endParaRPr>
          </a:p>
          <a:p>
            <a:pPr marL="342900" indent="-342900">
              <a:lnSpc>
                <a:spcPct val="114000"/>
              </a:lnSpc>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Compared with the reference condition (1% coupling, without HHC), the proposed operating conditions increase the longitudinal bunch length and effective transverse beam area by factors of approximately 2.2 and 4.5, respectively.</a:t>
            </a:r>
          </a:p>
          <a:p>
            <a:pPr marL="342900" indent="-342900">
              <a:lnSpc>
                <a:spcPct val="114000"/>
              </a:lnSpc>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nSpc>
                <a:spcPct val="114000"/>
              </a:lnSpc>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These improvements suggest a potential tenfold enhancement in the </a:t>
            </a:r>
            <a:r>
              <a:rPr lang="en-US" altLang="ko-KR" sz="2400" dirty="0" err="1">
                <a:solidFill>
                  <a:schemeClr val="tx1">
                    <a:lumMod val="75000"/>
                    <a:lumOff val="25000"/>
                  </a:schemeClr>
                </a:solidFill>
                <a:latin typeface="Arial" panose="020B0604020202020204" pitchFamily="34" charset="0"/>
                <a:cs typeface="Arial" panose="020B0604020202020204" pitchFamily="34" charset="0"/>
              </a:rPr>
              <a:t>Touschek</a:t>
            </a:r>
            <a:r>
              <a:rPr lang="en-US" altLang="ko-KR" sz="2400" dirty="0">
                <a:solidFill>
                  <a:schemeClr val="tx1">
                    <a:lumMod val="75000"/>
                    <a:lumOff val="25000"/>
                  </a:schemeClr>
                </a:solidFill>
                <a:latin typeface="Arial" panose="020B0604020202020204" pitchFamily="34" charset="0"/>
                <a:cs typeface="Arial" panose="020B0604020202020204" pitchFamily="34" charset="0"/>
              </a:rPr>
              <a:t> lifetime, based on the reduction in beam density.</a:t>
            </a:r>
          </a:p>
          <a:p>
            <a:pPr marL="342900" indent="-342900">
              <a:lnSpc>
                <a:spcPct val="114000"/>
              </a:lnSpc>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nSpc>
                <a:spcPct val="114000"/>
              </a:lnSpc>
              <a:buFont typeface="Arial" panose="020B0604020202020204" pitchFamily="34" charset="0"/>
              <a:buChar char="•"/>
            </a:pPr>
            <a:r>
              <a:rPr lang="en-US" altLang="ko-KR" sz="2400" dirty="0">
                <a:solidFill>
                  <a:schemeClr val="tx1">
                    <a:lumMod val="75000"/>
                    <a:lumOff val="25000"/>
                  </a:schemeClr>
                </a:solidFill>
                <a:latin typeface="Arial" panose="020B0604020202020204" pitchFamily="34" charset="0"/>
                <a:cs typeface="Arial" panose="020B0604020202020204" pitchFamily="34" charset="0"/>
              </a:rPr>
              <a:t>This study provides a basis for defining practical operating conditions to improve the beam lifetime and support stable operation of the PAL-EUV storage ring.</a:t>
            </a:r>
          </a:p>
          <a:p>
            <a:pPr marL="342900" indent="-342900">
              <a:lnSpc>
                <a:spcPct val="114000"/>
              </a:lnSpc>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맑은 고딕" panose="020B0503020000020004" pitchFamily="50" charset="-127"/>
                <a:cs typeface="Arial" panose="020B0604020202020204" pitchFamily="34" charset="0"/>
              </a:rPr>
              <a:t>Future Work</a:t>
            </a: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nSpc>
                <a:spcPct val="114000"/>
              </a:lnSpc>
              <a:buFont typeface="Arial" panose="020B0604020202020204" pitchFamily="34" charset="0"/>
              <a:buChar char="•"/>
            </a:pPr>
            <a:r>
              <a:rPr lang="en-US" altLang="ko-KR" sz="2400" b="1" dirty="0">
                <a:solidFill>
                  <a:schemeClr val="tx1">
                    <a:lumMod val="75000"/>
                    <a:lumOff val="25000"/>
                  </a:schemeClr>
                </a:solidFill>
                <a:latin typeface="Arial" panose="020B0604020202020204" pitchFamily="34" charset="0"/>
                <a:cs typeface="Arial" panose="020B0604020202020204" pitchFamily="34" charset="0"/>
              </a:rPr>
              <a:t>Vertical dispersion correction</a:t>
            </a:r>
            <a:r>
              <a:rPr lang="en-US" altLang="ko-KR" sz="2400" dirty="0">
                <a:solidFill>
                  <a:schemeClr val="tx1">
                    <a:lumMod val="75000"/>
                    <a:lumOff val="25000"/>
                  </a:schemeClr>
                </a:solidFill>
                <a:latin typeface="Arial" panose="020B0604020202020204" pitchFamily="34" charset="0"/>
                <a:cs typeface="Arial" panose="020B0604020202020204" pitchFamily="34" charset="0"/>
              </a:rPr>
              <a:t>: Optimize the lattice to compensate for vertical dispersion introduced by skew quadrupole magnets, targeting zero vertical dispersion at the insertion device (ID).</a:t>
            </a:r>
          </a:p>
          <a:p>
            <a:pPr marL="342900" indent="-342900">
              <a:lnSpc>
                <a:spcPct val="114000"/>
              </a:lnSpc>
              <a:buFont typeface="Arial" panose="020B0604020202020204" pitchFamily="34" charset="0"/>
              <a:buChar char="•"/>
            </a:pPr>
            <a:endParaRPr lang="en-US" altLang="ko-KR"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nSpc>
                <a:spcPct val="114000"/>
              </a:lnSpc>
              <a:buFont typeface="Arial" panose="020B0604020202020204" pitchFamily="34" charset="0"/>
              <a:buChar char="•"/>
            </a:pPr>
            <a:r>
              <a:rPr lang="en-US" altLang="ko-KR" sz="2400" b="1" dirty="0">
                <a:solidFill>
                  <a:schemeClr val="tx1">
                    <a:lumMod val="75000"/>
                    <a:lumOff val="25000"/>
                  </a:schemeClr>
                </a:solidFill>
                <a:latin typeface="Arial" panose="020B0604020202020204" pitchFamily="34" charset="0"/>
                <a:cs typeface="Arial" panose="020B0604020202020204" pitchFamily="34" charset="0"/>
              </a:rPr>
              <a:t>RF voltage optimization</a:t>
            </a:r>
            <a:r>
              <a:rPr lang="en-US" altLang="ko-KR" sz="2400" dirty="0">
                <a:solidFill>
                  <a:schemeClr val="tx1">
                    <a:lumMod val="75000"/>
                    <a:lumOff val="25000"/>
                  </a:schemeClr>
                </a:solidFill>
                <a:latin typeface="Arial" panose="020B0604020202020204" pitchFamily="34" charset="0"/>
                <a:cs typeface="Arial" panose="020B0604020202020204" pitchFamily="34" charset="0"/>
              </a:rPr>
              <a:t>: Extend the optimization beyond the present fixed main cavity voltage of 100 kV, exploring operation up to the design maximum of 250 kV.</a:t>
            </a:r>
          </a:p>
        </p:txBody>
      </p:sp>
      <p:pic>
        <p:nvPicPr>
          <p:cNvPr id="96" name="그림 95">
            <a:extLst>
              <a:ext uri="{FF2B5EF4-FFF2-40B4-BE49-F238E27FC236}">
                <a16:creationId xmlns:a16="http://schemas.microsoft.com/office/drawing/2014/main" id="{FC4BFC8F-0B0A-8672-3126-4A9DA89AB21B}"/>
              </a:ext>
            </a:extLst>
          </p:cNvPr>
          <p:cNvPicPr>
            <a:picLocks noChangeAspect="1"/>
          </p:cNvPicPr>
          <p:nvPr/>
        </p:nvPicPr>
        <p:blipFill>
          <a:blip r:embed="rId25">
            <a:extLst>
              <a:ext uri="{28A0092B-C50C-407E-A947-70E740481C1C}">
                <a14:useLocalDpi xmlns:a14="http://schemas.microsoft.com/office/drawing/2010/main" val="0"/>
              </a:ext>
            </a:extLst>
          </a:blip>
          <a:srcRect/>
          <a:stretch/>
        </p:blipFill>
        <p:spPr>
          <a:xfrm>
            <a:off x="16204009" y="25689789"/>
            <a:ext cx="6130892" cy="4068000"/>
          </a:xfrm>
          <a:prstGeom prst="rect">
            <a:avLst/>
          </a:prstGeom>
        </p:spPr>
      </p:pic>
      <p:pic>
        <p:nvPicPr>
          <p:cNvPr id="104" name="그림 103">
            <a:extLst>
              <a:ext uri="{FF2B5EF4-FFF2-40B4-BE49-F238E27FC236}">
                <a16:creationId xmlns:a16="http://schemas.microsoft.com/office/drawing/2014/main" id="{EBB12F42-FD99-942C-0F9A-2A3BDF8FD2CD}"/>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23031226" y="25789079"/>
            <a:ext cx="6139614" cy="3869419"/>
          </a:xfrm>
          <a:prstGeom prst="rect">
            <a:avLst/>
          </a:prstGeom>
        </p:spPr>
      </p:pic>
      <p:pic>
        <p:nvPicPr>
          <p:cNvPr id="108" name="그림 107">
            <a:extLst>
              <a:ext uri="{FF2B5EF4-FFF2-40B4-BE49-F238E27FC236}">
                <a16:creationId xmlns:a16="http://schemas.microsoft.com/office/drawing/2014/main" id="{3DE20C79-4A13-FED8-6F7D-CAB42B629A46}"/>
              </a:ext>
            </a:extLst>
          </p:cNvPr>
          <p:cNvPicPr>
            <a:picLocks noChangeAspect="1"/>
          </p:cNvPicPr>
          <p:nvPr/>
        </p:nvPicPr>
        <p:blipFill>
          <a:blip r:embed="rId27"/>
          <a:stretch>
            <a:fillRect/>
          </a:stretch>
        </p:blipFill>
        <p:spPr>
          <a:xfrm>
            <a:off x="9785648" y="32058480"/>
            <a:ext cx="10025780" cy="7183267"/>
          </a:xfrm>
          <a:prstGeom prst="rect">
            <a:avLst/>
          </a:prstGeom>
        </p:spPr>
      </p:pic>
    </p:spTree>
    <p:extLst>
      <p:ext uri="{BB962C8B-B14F-4D97-AF65-F5344CB8AC3E}">
        <p14:creationId xmlns:p14="http://schemas.microsoft.com/office/powerpoint/2010/main" val="382835809"/>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51513</TotalTime>
  <Words>853</Words>
  <Application>Microsoft Office PowerPoint</Application>
  <PresentationFormat>사용자 지정</PresentationFormat>
  <Paragraphs>155</Paragraphs>
  <Slides>1</Slides>
  <Notes>1</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vt:i4>
      </vt:variant>
    </vt:vector>
  </HeadingPairs>
  <TitlesOfParts>
    <vt:vector size="7" baseType="lpstr">
      <vt:lpstr>맑은 고딕</vt:lpstr>
      <vt:lpstr>Arial</vt:lpstr>
      <vt:lpstr>Calibri</vt:lpstr>
      <vt:lpstr>Calibri Light</vt:lpstr>
      <vt:lpstr>Cambria Math</vt:lpstr>
      <vt:lpstr>Office 테마</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송우진(첨단원자력공학부)</dc:creator>
  <cp:lastModifiedBy>박영민(첨단원자력공학부)</cp:lastModifiedBy>
  <cp:revision>131</cp:revision>
  <cp:lastPrinted>2024-11-06T05:59:05Z</cp:lastPrinted>
  <dcterms:created xsi:type="dcterms:W3CDTF">2023-02-10T06:43:10Z</dcterms:created>
  <dcterms:modified xsi:type="dcterms:W3CDTF">2026-10-16T01:16:12Z</dcterms:modified>
</cp:coreProperties>
</file>