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15"/>
  </p:notesMasterIdLst>
  <p:sldIdLst>
    <p:sldId id="273" r:id="rId2"/>
    <p:sldId id="580" r:id="rId3"/>
    <p:sldId id="581" r:id="rId4"/>
    <p:sldId id="582" r:id="rId5"/>
    <p:sldId id="583" r:id="rId6"/>
    <p:sldId id="584" r:id="rId7"/>
    <p:sldId id="585" r:id="rId8"/>
    <p:sldId id="586" r:id="rId9"/>
    <p:sldId id="587" r:id="rId10"/>
    <p:sldId id="588" r:id="rId11"/>
    <p:sldId id="589" r:id="rId12"/>
    <p:sldId id="751" r:id="rId13"/>
    <p:sldId id="276" r:id="rId14"/>
  </p:sldIdLst>
  <p:sldSz cx="12192000" cy="6858000"/>
  <p:notesSz cx="9929813" cy="67992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7D7D7D"/>
    <a:srgbClr val="33B3CC"/>
    <a:srgbClr val="2E2EB1"/>
    <a:srgbClr val="FFFFFF"/>
    <a:srgbClr val="E6EAEE"/>
    <a:srgbClr val="FF0000"/>
    <a:srgbClr val="FF4F4F"/>
    <a:srgbClr val="AD2222"/>
    <a:srgbClr val="37A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93" autoAdjust="0"/>
    <p:restoredTop sz="96624" autoAdjust="0"/>
  </p:normalViewPr>
  <p:slideViewPr>
    <p:cSldViewPr snapToGrid="0">
      <p:cViewPr>
        <p:scale>
          <a:sx n="125" d="100"/>
          <a:sy n="125" d="100"/>
        </p:scale>
        <p:origin x="2070" y="7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919" cy="341144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4597" y="1"/>
            <a:ext cx="4302919" cy="341144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AF38A842-6FBA-4260-891F-5BFC0B6363BF}" type="datetimeFigureOut">
              <a:rPr lang="ko-KR" altLang="en-US" smtClean="0"/>
              <a:t>2026-10-14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982" y="3272146"/>
            <a:ext cx="7943850" cy="2677210"/>
          </a:xfrm>
          <a:prstGeom prst="rect">
            <a:avLst/>
          </a:prstGeom>
        </p:spPr>
        <p:txBody>
          <a:bodyPr vert="horz" lIns="91458" tIns="45729" rIns="91458" bIns="45729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8121"/>
            <a:ext cx="4302919" cy="341143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4597" y="6458121"/>
            <a:ext cx="4302919" cy="341143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E4E3F2E2-4D2A-4EF6-8925-E1F7692B18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3776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02771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86131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424108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655161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136987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5388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419802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80730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551180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90314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54018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제목 18">
            <a:extLst>
              <a:ext uri="{FF2B5EF4-FFF2-40B4-BE49-F238E27FC236}">
                <a16:creationId xmlns:a16="http://schemas.microsoft.com/office/drawing/2014/main" id="{3EE194DE-4555-4778-A859-91C2755FF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140"/>
            <a:ext cx="10515600" cy="1195655"/>
          </a:xfrm>
        </p:spPr>
        <p:txBody>
          <a:bodyPr/>
          <a:lstStyle>
            <a:lvl1pPr algn="ctr">
              <a:defRPr b="1">
                <a:solidFill>
                  <a:srgbClr val="003DA5"/>
                </a:solidFill>
                <a:latin typeface="HelveticaNeue-Bold"/>
              </a:defRPr>
            </a:lvl1pPr>
          </a:lstStyle>
          <a:p>
            <a:r>
              <a:rPr lang="ko-KR" altLang="en-US" dirty="0"/>
              <a:t>마스터 제목</a:t>
            </a:r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99684590-FD7D-4E35-9DCC-27574E6E03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20858" y="4435016"/>
            <a:ext cx="5091929" cy="535451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latin typeface="HelveticaNeue-Bold"/>
              </a:defRPr>
            </a:lvl1pPr>
          </a:lstStyle>
          <a:p>
            <a:pPr lvl="0"/>
            <a:r>
              <a:rPr lang="en-US" altLang="ko-KR" dirty="0"/>
              <a:t>Author, Affiliation</a:t>
            </a:r>
          </a:p>
          <a:p>
            <a:pPr lvl="0"/>
            <a:endParaRPr lang="ko-KR" altLang="en-US" dirty="0"/>
          </a:p>
        </p:txBody>
      </p:sp>
      <p:sp>
        <p:nvSpPr>
          <p:cNvPr id="31" name="텍스트 개체 틀 29">
            <a:extLst>
              <a:ext uri="{FF2B5EF4-FFF2-40B4-BE49-F238E27FC236}">
                <a16:creationId xmlns:a16="http://schemas.microsoft.com/office/drawing/2014/main" id="{08467DB4-0F7E-4EB7-8EC0-41995AD01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10" y="57882"/>
            <a:ext cx="5091929" cy="293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 b="1">
                <a:solidFill>
                  <a:srgbClr val="003DA5"/>
                </a:solidFill>
                <a:latin typeface="HelveticaNeue-Bold"/>
              </a:defRPr>
            </a:lvl1pPr>
          </a:lstStyle>
          <a:p>
            <a:pPr lvl="0"/>
            <a:r>
              <a:rPr lang="en-US" altLang="ko-KR" dirty="0"/>
              <a:t>Date, City, conference, </a:t>
            </a:r>
            <a:r>
              <a:rPr lang="en-US" altLang="ko-KR" dirty="0" err="1"/>
              <a:t>etc</a:t>
            </a:r>
            <a:r>
              <a:rPr lang="en-US" altLang="ko-KR" dirty="0"/>
              <a:t>…</a:t>
            </a:r>
          </a:p>
        </p:txBody>
      </p:sp>
      <p:pic>
        <p:nvPicPr>
          <p:cNvPr id="4" name="그림 3" descr="그래픽, 폰트, 텍스트, 스크린샷이(가) 표시된 사진&#10;&#10;자동 생성된 설명">
            <a:extLst>
              <a:ext uri="{FF2B5EF4-FFF2-40B4-BE49-F238E27FC236}">
                <a16:creationId xmlns:a16="http://schemas.microsoft.com/office/drawing/2014/main" id="{33FE3625-5646-B347-0C62-1F292680B0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707" y="6216122"/>
            <a:ext cx="1571060" cy="51845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3BCB2FDA-2FB7-8DC8-0224-35B376F25AF4}"/>
              </a:ext>
            </a:extLst>
          </p:cNvPr>
          <p:cNvCxnSpPr>
            <a:cxnSpLocks/>
          </p:cNvCxnSpPr>
          <p:nvPr userDrawn="1"/>
        </p:nvCxnSpPr>
        <p:spPr>
          <a:xfrm>
            <a:off x="516941" y="2936762"/>
            <a:ext cx="11110801" cy="0"/>
          </a:xfrm>
          <a:prstGeom prst="line">
            <a:avLst/>
          </a:prstGeom>
          <a:ln w="38100">
            <a:solidFill>
              <a:srgbClr val="003D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71443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포항가속기연구소, 세상에서 가장 밝은 빛 구현 성공 &lt; 정책·사회·종합 &lt; 뉴스 &lt; 기사본문 - 테크월드뉴스 - 조명의 기자">
            <a:extLst>
              <a:ext uri="{FF2B5EF4-FFF2-40B4-BE49-F238E27FC236}">
                <a16:creationId xmlns:a16="http://schemas.microsoft.com/office/drawing/2014/main" id="{8C4805CD-4A06-4516-8993-ECCF474016F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3000"/>
                    </a14:imgEffect>
                    <a14:imgEffect>
                      <a14:colorTemperature colorTemp="4005"/>
                    </a14:imgEffect>
                    <a14:imgEffect>
                      <a14:brightnessContrast bright="-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105"/>
          <a:stretch/>
        </p:blipFill>
        <p:spPr bwMode="auto">
          <a:xfrm>
            <a:off x="-1" y="0"/>
            <a:ext cx="12192001" cy="685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5" name="제목 4">
            <a:extLst>
              <a:ext uri="{FF2B5EF4-FFF2-40B4-BE49-F238E27FC236}">
                <a16:creationId xmlns:a16="http://schemas.microsoft.com/office/drawing/2014/main" id="{D8F161E4-CC17-43BC-A2C1-87EC2F89F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069" y="2412460"/>
            <a:ext cx="7667860" cy="1095768"/>
          </a:xfrm>
        </p:spPr>
        <p:txBody>
          <a:bodyPr>
            <a:normAutofit/>
          </a:bodyPr>
          <a:lstStyle>
            <a:lvl1pPr algn="ctr">
              <a:defRPr sz="3600" b="1">
                <a:latin typeface="HelveticaNeue-Bold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6" name="그림 5" descr="그래픽, 폰트, 텍스트, 스크린샷이(가) 표시된 사진&#10;&#10;자동 생성된 설명">
            <a:extLst>
              <a:ext uri="{FF2B5EF4-FFF2-40B4-BE49-F238E27FC236}">
                <a16:creationId xmlns:a16="http://schemas.microsoft.com/office/drawing/2014/main" id="{BA45AD12-D64E-40F6-6E17-DF7DFB007E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97707" y="57949"/>
            <a:ext cx="1721765" cy="56818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53672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926F3D52-ED44-49B6-96D9-3B44D30CA3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3560" cy="3429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0057378-928A-4B05-ADAE-582E74D48C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560" y="0"/>
            <a:ext cx="6098440" cy="3429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F6C517A-6A73-4531-9608-4F45CB70A4D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29000"/>
            <a:ext cx="6093559" cy="3429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7EF9799-E0D4-4007-AAB6-BEF0999703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557" y="3428858"/>
            <a:ext cx="6098443" cy="3429142"/>
          </a:xfrm>
          <a:prstGeom prst="rect">
            <a:avLst/>
          </a:prstGeom>
        </p:spPr>
      </p:pic>
      <p:sp>
        <p:nvSpPr>
          <p:cNvPr id="13" name="제목 4">
            <a:extLst>
              <a:ext uri="{FF2B5EF4-FFF2-40B4-BE49-F238E27FC236}">
                <a16:creationId xmlns:a16="http://schemas.microsoft.com/office/drawing/2014/main" id="{E09353C5-6A4A-47A5-BD32-6740ACE70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069" y="2412460"/>
            <a:ext cx="7667860" cy="1095768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HelveticaNeue-Bold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4" name="그림 3" descr="그래픽, 폰트, 텍스트, 스크린샷이(가) 표시된 사진&#10;&#10;자동 생성된 설명">
            <a:extLst>
              <a:ext uri="{FF2B5EF4-FFF2-40B4-BE49-F238E27FC236}">
                <a16:creationId xmlns:a16="http://schemas.microsoft.com/office/drawing/2014/main" id="{61790175-4458-53C9-C4C9-0F6772351BB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297707" y="6216122"/>
            <a:ext cx="1571060" cy="51845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D072B406-CBD6-118B-22FA-9E91EDB74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011838" y="6280572"/>
            <a:ext cx="1285869" cy="45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68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6942" y="93339"/>
            <a:ext cx="11110801" cy="574676"/>
          </a:xfrm>
        </p:spPr>
        <p:txBody>
          <a:bodyPr>
            <a:normAutofit/>
          </a:bodyPr>
          <a:lstStyle>
            <a:lvl1pPr>
              <a:defRPr lang="en-US" altLang="ko-KR" sz="2800" b="1" i="0" u="none" strike="noStrike" baseline="0" smtClean="0">
                <a:solidFill>
                  <a:srgbClr val="003DA5"/>
                </a:solidFill>
              </a:defRPr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1E01F35-271F-4C4D-B56B-8AD7A7E17B6D}"/>
              </a:ext>
            </a:extLst>
          </p:cNvPr>
          <p:cNvSpPr/>
          <p:nvPr userDrawn="1"/>
        </p:nvSpPr>
        <p:spPr>
          <a:xfrm flipV="1">
            <a:off x="0" y="6766561"/>
            <a:ext cx="12192000" cy="91438"/>
          </a:xfrm>
          <a:prstGeom prst="rect">
            <a:avLst/>
          </a:prstGeom>
          <a:solidFill>
            <a:srgbClr val="003DA5"/>
          </a:solidFill>
          <a:ln>
            <a:solidFill>
              <a:srgbClr val="003DA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solidFill>
                <a:srgbClr val="003DA5"/>
              </a:solidFill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A7DC5BB-B9FC-48C6-B183-2750ED23BD4D}"/>
              </a:ext>
            </a:extLst>
          </p:cNvPr>
          <p:cNvCxnSpPr>
            <a:cxnSpLocks/>
          </p:cNvCxnSpPr>
          <p:nvPr userDrawn="1"/>
        </p:nvCxnSpPr>
        <p:spPr>
          <a:xfrm>
            <a:off x="516941" y="668015"/>
            <a:ext cx="11110801" cy="0"/>
          </a:xfrm>
          <a:prstGeom prst="line">
            <a:avLst/>
          </a:prstGeom>
          <a:ln w="38100">
            <a:solidFill>
              <a:srgbClr val="003D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텍스트 개체 틀 16">
            <a:extLst>
              <a:ext uri="{FF2B5EF4-FFF2-40B4-BE49-F238E27FC236}">
                <a16:creationId xmlns:a16="http://schemas.microsoft.com/office/drawing/2014/main" id="{0F08C87B-0835-4350-827F-E1E910DA18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" y="1615447"/>
            <a:ext cx="12191999" cy="3619494"/>
          </a:xfrm>
          <a:solidFill>
            <a:schemeClr val="bg1"/>
          </a:solidFill>
          <a:ln>
            <a:noFill/>
          </a:ln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ko-KR" dirty="0"/>
              <a:t>Title</a:t>
            </a:r>
            <a:endParaRPr lang="ko-KR" altLang="en-US" dirty="0"/>
          </a:p>
        </p:txBody>
      </p:sp>
      <p:pic>
        <p:nvPicPr>
          <p:cNvPr id="9" name="그림 8" descr="그래픽, 폰트, 텍스트, 스크린샷이(가) 표시된 사진&#10;&#10;자동 생성된 설명">
            <a:extLst>
              <a:ext uri="{FF2B5EF4-FFF2-40B4-BE49-F238E27FC236}">
                <a16:creationId xmlns:a16="http://schemas.microsoft.com/office/drawing/2014/main" id="{5E50E94C-C675-9635-2144-26AAE269B1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7707" y="57949"/>
            <a:ext cx="1721765" cy="56818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18876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6F870-EF6C-473C-8040-0A831F94B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7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3" r:id="rId13"/>
    <p:sldLayoutId id="2147483675" r:id="rId14"/>
    <p:sldLayoutId id="2147483694" r:id="rId15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제목 54">
            <a:extLst>
              <a:ext uri="{FF2B5EF4-FFF2-40B4-BE49-F238E27FC236}">
                <a16:creationId xmlns:a16="http://schemas.microsoft.com/office/drawing/2014/main" id="{953D9ED4-1A2C-4DE8-93BB-A45B17538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033" y="1536329"/>
            <a:ext cx="10093929" cy="1195655"/>
          </a:xfrm>
        </p:spPr>
        <p:txBody>
          <a:bodyPr>
            <a:noAutofit/>
          </a:bodyPr>
          <a:lstStyle/>
          <a:p>
            <a: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  <a:t>Operational Scenario for Enhancing the </a:t>
            </a:r>
            <a:r>
              <a:rPr lang="en-US" altLang="ko-KR" sz="3200" dirty="0" err="1">
                <a:latin typeface="Arial" panose="020B0604020202020204" pitchFamily="34" charset="0"/>
                <a:cs typeface="Arial" panose="020B0604020202020204" pitchFamily="34" charset="0"/>
              </a:rPr>
              <a:t>Touschek</a:t>
            </a:r>
            <a:r>
              <a:rPr lang="en-US" altLang="ko-KR" sz="3200" dirty="0">
                <a:latin typeface="Arial" panose="020B0604020202020204" pitchFamily="34" charset="0"/>
                <a:cs typeface="Arial" panose="020B0604020202020204" pitchFamily="34" charset="0"/>
              </a:rPr>
              <a:t> Lifetime of the PAL-EUV Storage Ring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849282-3436-4D30-A386-0D385E2B2E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47812" y="3678102"/>
            <a:ext cx="6296373" cy="1345525"/>
          </a:xfrm>
        </p:spPr>
        <p:txBody>
          <a:bodyPr>
            <a:normAutofit/>
          </a:bodyPr>
          <a:lstStyle/>
          <a:p>
            <a:pPr algn="ctr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Young Min Park</a:t>
            </a:r>
          </a:p>
          <a:p>
            <a:pPr algn="ctr"/>
            <a:br>
              <a:rPr lang="en-US" altLang="ko-KR" sz="2400" baseline="30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1800" dirty="0">
                <a:latin typeface="Arial" panose="020B0604020202020204" pitchFamily="34" charset="0"/>
                <a:cs typeface="Arial" panose="020B0604020202020204" pitchFamily="34" charset="0"/>
              </a:rPr>
              <a:t>Division of Advanced Nuclear Engineering (DANE), POSTECH</a:t>
            </a:r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F306EBC-E9DB-4325-83CB-44F372C64D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2026-10-16, Pohang, South Korea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741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DC481-0B4B-E182-1807-DFE411668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08BCCD-1EB4-C483-8BE1-CBBBE7F9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F984E539-4C17-85A2-7CBE-697FC17BE40F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7E5168-940B-56FB-D832-6850D96BEF8E}"/>
              </a:ext>
            </a:extLst>
          </p:cNvPr>
          <p:cNvSpPr txBox="1"/>
          <p:nvPr/>
        </p:nvSpPr>
        <p:spPr>
          <a:xfrm>
            <a:off x="288097" y="4899949"/>
            <a:ext cx="58079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PAL-EUV</a:t>
            </a:r>
          </a:p>
          <a:p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400 MeV storage designed as a high-power EUV source.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Skew quadrupoles (RS1) enable control of transverse coupling.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higher harmonic cavity (HHC) provides bunch lengthening.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23A4D7E-F0BF-D09C-E357-C1B2579ED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7519" y="888865"/>
            <a:ext cx="10216958" cy="37902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1681E2-E1A0-C0DE-DD42-84023F2FFFE9}"/>
              </a:ext>
            </a:extLst>
          </p:cNvPr>
          <p:cNvSpPr txBox="1"/>
          <p:nvPr/>
        </p:nvSpPr>
        <p:spPr>
          <a:xfrm>
            <a:off x="6096002" y="4899949"/>
            <a:ext cx="580790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</a:t>
            </a:r>
          </a:p>
          <a:p>
            <a:endParaRPr lang="en-US" altLang="ko-KR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</a:t>
            </a:r>
            <a:r>
              <a:rPr lang="en-US" altLang="ko-KR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touschek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lifetime : ~ 0.1 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Skew : Dissonance injection / Transverse coherence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HHC : Robinson Instability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836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B1B3-9972-A50F-D3F4-6A8D6586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D07F39-A0C1-E410-7EC8-15C38087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Skew quadrupole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F418C6FA-7E04-2B31-D6A0-7901524E7E6E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3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4E4835-28DE-24D9-2F32-103FD2241310}"/>
                  </a:ext>
                </a:extLst>
              </p:cNvPr>
              <p:cNvSpPr txBox="1"/>
              <p:nvPr/>
            </p:nvSpPr>
            <p:spPr>
              <a:xfrm>
                <a:off x="5088678" y="3520261"/>
                <a:ext cx="7103322" cy="2904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Skew quadrupole</a:t>
                </a:r>
              </a:p>
              <a:p>
                <a:endParaRPr lang="en-US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total of 48 skew quadrupoles are installed with RS1 </a:t>
                </a:r>
                <a:r>
                  <a:rPr lang="en-US" altLang="ko-KR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sextupoles</a:t>
                </a: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These skew quadrupoles induce transverse (x–y) coupling, increasing the vertical emittance.</a:t>
                </a:r>
              </a:p>
              <a:p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coupling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ratio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: </m:t>
                      </m:r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𝜅</m:t>
                      </m:r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ko-KR" sz="1400" b="0" i="0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ko-KR" sz="1400" b="0" i="0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</m:oMath>
                    <m:oMath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coupling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constant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:  </m:t>
                      </m:r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naryPr>
                        <m:sub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𝑗</m:t>
                              </m:r>
                            </m:sub>
                          </m:sSub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ad>
                                <m:radPr>
                                  <m:degHide m:val="on"/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𝑦</m:t>
                                      </m:r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rad>
                              <m:func>
                                <m:funcPr>
                                  <m:ctrl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𝑖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altLang="ko-KR" sz="1400" b="0" i="1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𝜓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ko-KR" sz="1400" b="0" i="1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𝜓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𝑦</m:t>
                                              </m:r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r>
                                            <a:rPr lang="en-US" altLang="ko-KR" sz="1400" b="0" i="1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−2</m:t>
                                          </m:r>
                                          <m:r>
                                            <a:rPr lang="en-US" altLang="ko-KR" sz="1400" b="0" i="1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𝜋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ko-KR" sz="1400" b="0" i="0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Δ</m:t>
                                          </m:r>
                                          <m:r>
                                            <a:rPr lang="en-US" altLang="ko-KR" sz="1400" b="0" i="1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⋅</m:t>
                                          </m:r>
                                          <m:f>
                                            <m:fPr>
                                              <m:ctrlP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altLang="ko-KR" sz="1400" b="0" i="1" smtClean="0">
                                                  <a:solidFill>
                                                    <a:schemeClr val="tx1">
                                                      <a:lumMod val="65000"/>
                                                      <a:lumOff val="3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Arial" panose="020B0604020202020204" pitchFamily="34" charset="0"/>
                                                </a:rPr>
                                                <m:t>𝑠</m:t>
                                              </m:r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en-US" altLang="ko-KR" sz="1400" b="0" i="1" smtClean="0">
                                                      <a:solidFill>
                                                        <a:schemeClr val="tx1">
                                                          <a:lumMod val="65000"/>
                                                          <a:lumOff val="35000"/>
                                                        </a:schemeClr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Arial" panose="020B0604020202020204" pitchFamily="34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altLang="ko-KR" sz="1400" b="0" i="1" smtClean="0">
                                                      <a:solidFill>
                                                        <a:schemeClr val="tx1">
                                                          <a:lumMod val="65000"/>
                                                          <a:lumOff val="35000"/>
                                                        </a:schemeClr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Arial" panose="020B0604020202020204" pitchFamily="34" charset="0"/>
                                                    </a:rPr>
                                                    <m:t>𝐿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altLang="ko-KR" sz="1400" b="0" i="0" smtClean="0">
                                                      <a:solidFill>
                                                        <a:schemeClr val="tx1">
                                                          <a:lumMod val="65000"/>
                                                          <a:lumOff val="35000"/>
                                                        </a:schemeClr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Arial" panose="020B0604020202020204" pitchFamily="34" charset="0"/>
                                                    </a:rPr>
                                                    <m:t>ring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𝑗</m:t>
                          </m:r>
                        </m:sub>
                      </m:sSub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sSup>
                        <m:sSup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𝑗</m:t>
                          </m:r>
                        </m:e>
                        <m:sup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𝑡ℎ</m:t>
                          </m:r>
                        </m:sup>
                      </m:sSup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Skew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strength</m:t>
                      </m:r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Δ</m:t>
                      </m:r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Demical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part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of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tune</m:t>
                      </m:r>
                      <m: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400" b="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difference</m:t>
                      </m:r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A4E4835-28DE-24D9-2F32-103FD2241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678" y="3520261"/>
                <a:ext cx="7103322" cy="2904578"/>
              </a:xfrm>
              <a:prstGeom prst="rect">
                <a:avLst/>
              </a:prstGeom>
              <a:blipFill>
                <a:blip r:embed="rId2"/>
                <a:stretch>
                  <a:fillRect l="-944" t="-8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그림 9">
            <a:extLst>
              <a:ext uri="{FF2B5EF4-FFF2-40B4-BE49-F238E27FC236}">
                <a16:creationId xmlns:a16="http://schemas.microsoft.com/office/drawing/2014/main" id="{4C3F33DC-DB0F-6CC8-9FDA-F9AB2BAA7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8438"/>
            <a:ext cx="7035402" cy="26099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EB3FC248-BB1D-A612-CC27-2E50457CE2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9761598"/>
                  </p:ext>
                </p:extLst>
              </p:nvPr>
            </p:nvGraphicFramePr>
            <p:xfrm>
              <a:off x="7215763" y="1208762"/>
              <a:ext cx="4411979" cy="2080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1719">
                      <a:extLst>
                        <a:ext uri="{9D8B030D-6E8A-4147-A177-3AD203B41FA5}">
                          <a16:colId xmlns:a16="http://schemas.microsoft.com/office/drawing/2014/main" val="1062419592"/>
                        </a:ext>
                      </a:extLst>
                    </a:gridCol>
                    <a:gridCol w="1183003">
                      <a:extLst>
                        <a:ext uri="{9D8B030D-6E8A-4147-A177-3AD203B41FA5}">
                          <a16:colId xmlns:a16="http://schemas.microsoft.com/office/drawing/2014/main" val="5064132"/>
                        </a:ext>
                      </a:extLst>
                    </a:gridCol>
                    <a:gridCol w="2367257">
                      <a:extLst>
                        <a:ext uri="{9D8B030D-6E8A-4147-A177-3AD203B41FA5}">
                          <a16:colId xmlns:a16="http://schemas.microsoft.com/office/drawing/2014/main" val="100260505"/>
                        </a:ext>
                      </a:extLst>
                    </a:gridCol>
                  </a:tblGrid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Parameter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Value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Description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2074589"/>
                      </a:ext>
                    </a:extLst>
                  </a:tr>
                  <a:tr h="157793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ring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200" i="0" dirty="0" smtClean="0">
                                    <a:latin typeface="Cambria Math" panose="02040503050406030204" pitchFamily="18" charset="0"/>
                                  </a:rPr>
                                  <m:t>36 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i="0" dirty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sz="120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Circumference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9709759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marL="0" marR="0" lvl="0" indent="0" algn="ctr" defTabSz="3027487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200" i="0" dirty="0" smtClean="0">
                                    <a:latin typeface="Cambria Math" panose="02040503050406030204" pitchFamily="18" charset="0"/>
                                  </a:rPr>
                                  <m:t>400 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i="0" dirty="0" smtClean="0">
                                    <a:latin typeface="Cambria Math" panose="02040503050406030204" pitchFamily="18" charset="0"/>
                                  </a:rPr>
                                  <m:t>MeV</m:t>
                                </m:r>
                              </m:oMath>
                            </m:oMathPara>
                          </a14:m>
                          <a:endParaRPr sz="120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83965277"/>
                      </a:ext>
                    </a:extLst>
                  </a:tr>
                  <a:tr h="150497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200" b="0" i="1" dirty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1.16 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dirty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nm</m:t>
                                </m:r>
                                <m:r>
                                  <a:rPr lang="en-US" sz="1200" b="0" i="0" dirty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dirty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rad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Horizontal emittance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06181045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140 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ko-KR" sz="1200" b="0" i="0" smtClean="0">
                                    <a:latin typeface="Cambria Math" panose="02040503050406030204" pitchFamily="18" charset="0"/>
                                  </a:rPr>
                                  <m:t>mA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Beam current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1033114"/>
                      </a:ext>
                    </a:extLst>
                  </a:tr>
                  <a:tr h="155561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𝜈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7.153, 3.044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Hor/Ver. tune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8496195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ℎ</m:t>
                                </m:r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Harmonic number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0421316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0.038 %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 spread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94256269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0.0104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Momentum compaction factor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39398"/>
                      </a:ext>
                    </a:extLst>
                  </a:tr>
                  <a:tr h="155561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31,58,51 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ko-KR" sz="1200" b="0" i="0" smtClean="0">
                                    <a:latin typeface="Cambria Math" panose="02040503050406030204" pitchFamily="18" charset="0"/>
                                  </a:rPr>
                                  <m:t>ms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Hor/Ver/Long. damping time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9641235"/>
                      </a:ext>
                    </a:extLst>
                  </a:tr>
                  <a:tr h="155561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1.84,1.00,1.16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Damping partition number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999239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EB3FC248-BB1D-A612-CC27-2E50457CE28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49761598"/>
                  </p:ext>
                </p:extLst>
              </p:nvPr>
            </p:nvGraphicFramePr>
            <p:xfrm>
              <a:off x="7215763" y="1208762"/>
              <a:ext cx="4411979" cy="20805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1719">
                      <a:extLst>
                        <a:ext uri="{9D8B030D-6E8A-4147-A177-3AD203B41FA5}">
                          <a16:colId xmlns:a16="http://schemas.microsoft.com/office/drawing/2014/main" val="1062419592"/>
                        </a:ext>
                      </a:extLst>
                    </a:gridCol>
                    <a:gridCol w="1183003">
                      <a:extLst>
                        <a:ext uri="{9D8B030D-6E8A-4147-A177-3AD203B41FA5}">
                          <a16:colId xmlns:a16="http://schemas.microsoft.com/office/drawing/2014/main" val="5064132"/>
                        </a:ext>
                      </a:extLst>
                    </a:gridCol>
                    <a:gridCol w="2367257">
                      <a:extLst>
                        <a:ext uri="{9D8B030D-6E8A-4147-A177-3AD203B41FA5}">
                          <a16:colId xmlns:a16="http://schemas.microsoft.com/office/drawing/2014/main" val="100260505"/>
                        </a:ext>
                      </a:extLst>
                    </a:gridCol>
                  </a:tblGrid>
                  <a:tr h="18288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Parameter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Value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Description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2074589"/>
                      </a:ext>
                    </a:extLst>
                  </a:tr>
                  <a:tr h="200216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118182" r="-411972" b="-88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118182" r="-201546" b="-88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Circumference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9709759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240000" r="-411972" b="-87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240000" r="-201546" b="-87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83965277"/>
                      </a:ext>
                    </a:extLst>
                  </a:tr>
                  <a:tr h="19100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329032" r="-411972" b="-745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329032" r="-201546" b="-745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Horizontal emittance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06181045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443333" r="-411972" b="-67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443333" r="-201546" b="-67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Beam current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1033114"/>
                      </a:ext>
                    </a:extLst>
                  </a:tr>
                  <a:tr h="19735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493939" r="-411972" b="-5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493939" r="-201546" b="-5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Hor/Ver. tune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8496195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653333" r="-411972" b="-4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653333" r="-201546" b="-4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Harmonic number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0421316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753333" r="-411972" b="-3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753333" r="-201546" b="-3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 spread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94256269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853333" r="-411972" b="-2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853333" r="-201546" b="-2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Momentum compaction factor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39398"/>
                      </a:ext>
                    </a:extLst>
                  </a:tr>
                  <a:tr h="19735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866667" r="-411972" b="-13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866667" r="-201546" b="-1363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Hor/Ver/Long. damping time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9641235"/>
                      </a:ext>
                    </a:extLst>
                  </a:tr>
                  <a:tr h="19735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996875" r="-411972" b="-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996875" r="-201546" b="-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Damping partition number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999239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그림 5">
            <a:extLst>
              <a:ext uri="{FF2B5EF4-FFF2-40B4-BE49-F238E27FC236}">
                <a16:creationId xmlns:a16="http://schemas.microsoft.com/office/drawing/2014/main" id="{2E9FFF51-2287-4C42-E349-A393285BF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377" y="3706285"/>
            <a:ext cx="4220164" cy="2781688"/>
          </a:xfrm>
          <a:prstGeom prst="rect">
            <a:avLst/>
          </a:prstGeom>
        </p:spPr>
      </p:pic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48F0E172-FD93-E034-AD93-86611825C5F1}"/>
              </a:ext>
            </a:extLst>
          </p:cNvPr>
          <p:cNvCxnSpPr>
            <a:stCxn id="6" idx="0"/>
          </p:cNvCxnSpPr>
          <p:nvPr/>
        </p:nvCxnSpPr>
        <p:spPr>
          <a:xfrm flipV="1">
            <a:off x="2456459" y="1208762"/>
            <a:ext cx="217848" cy="2497523"/>
          </a:xfrm>
          <a:prstGeom prst="straightConnector1">
            <a:avLst/>
          </a:prstGeom>
          <a:ln w="57150">
            <a:solidFill>
              <a:srgbClr val="33B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819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C4CA2-F1A8-4625-44DE-890EA7B57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EE2568-7689-1864-AC3F-6A85F6C6B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Coupling ratio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089A5D8E-9AF9-920E-6987-045F11995336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4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271FFE34-6054-3729-89D2-74E9AD93D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43" y="1500036"/>
            <a:ext cx="6295338" cy="38172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DA22375-385A-C912-975B-ED57CD70AAD6}"/>
                  </a:ext>
                </a:extLst>
              </p:cNvPr>
              <p:cNvSpPr txBox="1"/>
              <p:nvPr/>
            </p:nvSpPr>
            <p:spPr>
              <a:xfrm>
                <a:off x="6812281" y="838489"/>
                <a:ext cx="5113019" cy="4980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Transverse coherence</a:t>
                </a:r>
              </a:p>
              <a:p>
                <a:endParaRPr lang="en-US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CF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tot</m:t>
                          </m:r>
                        </m:sub>
                      </m:sSub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CF</m:t>
                          </m:r>
                        </m:e>
                        <m:sub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</m:sub>
                      </m:sSub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⋅</m:t>
                      </m:r>
                      <m:sSub>
                        <m:sSubPr>
                          <m:ctrl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CF</m:t>
                          </m:r>
                        </m:e>
                        <m:sub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</m:sub>
                      </m:sSub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Σ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Σ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⋅</m:t>
                      </m:r>
                      <m:d>
                        <m:dPr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𝑟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Σ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ko-KR" sz="140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Σ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Σ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ko-KR" sz="1400" b="0" i="1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Σ</m:t>
                        </m:r>
                      </m:e>
                      <m:sub>
                        <m: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𝑟</m:t>
                        </m:r>
                      </m:sub>
                    </m:sSub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=2.19⋅</m:t>
                    </m:r>
                    <m:sSup>
                      <m:sSupPr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−5</m:t>
                        </m:r>
                      </m:sup>
                    </m:sSup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ko-KR" sz="1400" b="0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m</m:t>
                    </m:r>
                    <m:r>
                      <a:rPr lang="en-US" altLang="ko-KR" sz="1400" b="0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en-US" altLang="ko-KR" sz="1400" b="0" i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sz="1400" b="0" i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Σ</m:t>
                        </m:r>
                      </m:e>
                      <m:sub>
                        <m:sSup>
                          <m:sSup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=4.908⋅</m:t>
                    </m:r>
                    <m:sSup>
                      <m:sSupPr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−5</m:t>
                        </m:r>
                      </m:sup>
                    </m:sSup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ko-KR" sz="1400" b="0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mrad</m:t>
                    </m:r>
                  </m:oMath>
                </a14:m>
                <a:b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(For EUV undulator)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Σ</m:t>
                        </m:r>
                      </m:e>
                      <m:sub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b>
                    </m:sSub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sub>
                        </m:sSub>
                        <m:sSub>
                          <m:sSub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sz="1400" b="0" i="1" smtClean="0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ko-KR" sz="1400" b="0" i="1" smtClean="0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400" b="0" i="1" smtClean="0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𝜂</m:t>
                                    </m:r>
                                  </m:e>
                                  <m:sub>
                                    <m:r>
                                      <a:rPr lang="en-US" altLang="ko-KR" sz="1400" b="0" i="1" smtClean="0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ko-KR" sz="1400" b="0" i="1" smtClean="0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400" b="0" i="1" smtClean="0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altLang="ko-KR" sz="1400" b="0" i="1" smtClean="0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𝛿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altLang="ko-KR" sz="1400" b="0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Σ</m:t>
                        </m:r>
                      </m:e>
                      <m:sub>
                        <m:sSup>
                          <m:sSupPr>
                            <m:ctrlP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en-US" altLang="ko-KR" sz="14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sub>
                        </m:sSub>
                        <m:sSub>
                          <m:sSub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sub>
                        </m:sSub>
                      </m:e>
                    </m:rad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Σ</m:t>
                        </m:r>
                      </m:e>
                      <m:sub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sub>
                    </m:sSub>
                    <m:r>
                      <a:rPr lang="en-US" altLang="ko-KR" sz="14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sub>
                        </m:sSub>
                        <m:sSub>
                          <m:sSub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sub>
                        </m:sSub>
                      </m:e>
                    </m:rad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sz="140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Σ</m:t>
                        </m:r>
                      </m:e>
                      <m:sub>
                        <m:sSup>
                          <m:sSup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en-US" altLang="ko-KR" sz="14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sub>
                        </m:sSub>
                        <m:sSub>
                          <m:sSub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sub>
                        </m:sSub>
                      </m:e>
                    </m:rad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Increasing coupling → </a:t>
                </a:r>
                <a:b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lower horizontal emittance, higher vertical emittance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Vertical coherence loss exceeds horizontal coherence gain → reduced total transverse coherence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Initial coupling target: 25% to maintain total transverse coherence above 40%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Beam size at 25% coupling: 4.95× the initial value</a:t>
                </a:r>
                <a:endParaRPr lang="ko-KR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DA22375-385A-C912-975B-ED57CD70A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281" y="838489"/>
                <a:ext cx="5113019" cy="4980081"/>
              </a:xfrm>
              <a:prstGeom prst="rect">
                <a:avLst/>
              </a:prstGeom>
              <a:blipFill>
                <a:blip r:embed="rId3"/>
                <a:stretch>
                  <a:fillRect l="-1313" t="-613" r="-716" b="-36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245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91803-5882-CD91-BB37-BB970BE46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735300-A88B-5852-2E15-757ED5352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Coupling constant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5AA9F22A-4D35-D7F3-3A73-9885929DB72B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5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D16C229-6C75-CBC0-9A31-6A5D945FAB8A}"/>
                  </a:ext>
                </a:extLst>
              </p:cNvPr>
              <p:cNvSpPr txBox="1"/>
              <p:nvPr/>
            </p:nvSpPr>
            <p:spPr>
              <a:xfrm>
                <a:off x="516941" y="838489"/>
                <a:ext cx="11110801" cy="3191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Relation between coupling constant &amp; tune difference</a:t>
                </a:r>
              </a:p>
              <a:p>
                <a:endParaRPr lang="en-US" altLang="ko-KR" sz="14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𝜅</m:t>
                      </m:r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ko-KR" sz="140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altLang="ko-KR" sz="140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𝐶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⇒</m:t>
                      </m:r>
                      <m:f>
                        <m:fPr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ko-KR" sz="140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ko-KR" sz="140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Δ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𝐶</m:t>
                              </m:r>
                            </m:e>
                          </m:d>
                        </m:den>
                      </m:f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≈</m:t>
                      </m:r>
                      <m:rad>
                        <m:radPr>
                          <m:degHide m:val="on"/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  <m:d>
                                <m:d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1−</m:t>
                                  </m:r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𝜅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𝜅</m:t>
                              </m:r>
                            </m:den>
                          </m:f>
                        </m:e>
                      </m:rad>
                    </m:oMath>
                    <m:oMath>
                      <m:d>
                        <m:dPr>
                          <m:ctrl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for</m:t>
                          </m:r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𝜅</m:t>
                          </m:r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=25%</m:t>
                          </m:r>
                        </m:e>
                      </m:d>
                    </m:oMath>
                  </m:oMathPara>
                </a14:m>
                <a:endParaRPr lang="en-US" altLang="ko-KR" sz="1400" b="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∴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𝐶</m:t>
                          </m:r>
                        </m:e>
                      </m:d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=0.6856 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Δ</m:t>
                          </m:r>
                        </m:e>
                      </m:d>
                    </m:oMath>
                  </m:oMathPara>
                </a14:m>
                <a:endParaRPr lang="en-US" altLang="ko-KR" sz="14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Relation between the coupling constant and tune difference is fixed.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Then how can the coupling constant be determined?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800100" lvl="1" indent="-342900">
                  <a:buAutoNum type="arabicPeriod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Injection particle : Minimize coupling to suppress the transfer of horizontal off-axis oscillation to the vertical plane.</a:t>
                </a:r>
              </a:p>
              <a:p>
                <a:pPr marL="800100" lvl="1" indent="-342900">
                  <a:buAutoNum type="arabicPeriod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Stored beam : Maintain consistent coupling over the tune variation within the beam’s momentum spread.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D16C229-6C75-CBC0-9A31-6A5D945FAB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41" y="838489"/>
                <a:ext cx="11110801" cy="3191066"/>
              </a:xfrm>
              <a:prstGeom prst="rect">
                <a:avLst/>
              </a:prstGeom>
              <a:blipFill>
                <a:blip r:embed="rId2"/>
                <a:stretch>
                  <a:fillRect l="-604" t="-956" b="-114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그림 6">
            <a:extLst>
              <a:ext uri="{FF2B5EF4-FFF2-40B4-BE49-F238E27FC236}">
                <a16:creationId xmlns:a16="http://schemas.microsoft.com/office/drawing/2014/main" id="{50BBD2EF-9E08-DC61-4543-D6C1F61931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07014" y="4082895"/>
            <a:ext cx="6177972" cy="262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505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15C24-4591-2A98-BED2-36A9B4AAC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58E698-3C33-D628-D103-9E357D242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Coupling constant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B6D42419-3AB9-553A-B436-61365810AA98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6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8F0FFBE-3FD6-2E4B-7BE9-CEBDC0AF0183}"/>
                  </a:ext>
                </a:extLst>
              </p:cNvPr>
              <p:cNvSpPr txBox="1"/>
              <p:nvPr/>
            </p:nvSpPr>
            <p:spPr>
              <a:xfrm>
                <a:off x="212141" y="895639"/>
                <a:ext cx="6868109" cy="3355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Dissonance injection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 coupling for injected particles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sub>
                    </m:sSub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=−7.5 </m:t>
                    </m:r>
                    <m:r>
                      <m:rPr>
                        <m:sty m:val="p"/>
                      </m:rPr>
                      <a:rPr lang="en-US" altLang="ko-KR" sz="1400" b="0" i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mm</m:t>
                    </m:r>
                  </m:oMath>
                </a14:m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𝛿</m:t>
                    </m:r>
                    <m:sSub>
                      <m:sSubPr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ko-KR" sz="1400" b="0" i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ADTS</m:t>
                        </m:r>
                      </m:sub>
                    </m:sSub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Amplitude dependent tune difference of an injected particles </a:t>
                </a:r>
                <a14:m>
                  <m:oMath xmlns:m="http://schemas.openxmlformats.org/officeDocument/2006/math">
                    <m:r>
                      <a:rPr lang="en-US" altLang="ko-KR" sz="1400" i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=−0.167</m:t>
                    </m:r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𝑇</m:t>
                    </m:r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altLang="ko-KR" sz="1400" b="0" i="0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action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𝐽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  <m:r>
                              <a:rPr lang="en-US" altLang="ko-KR" sz="1400" b="0" i="1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altLang="ko-KR" sz="1400" b="0" i="0" smtClean="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action</m:t>
                            </m:r>
                          </m:sub>
                        </m:sSub>
                      </m:den>
                    </m:f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ko-K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𝐶</m:t>
                                </m:r>
                              </m:e>
                            </m:d>
                          </m:e>
                          <m:sup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ko-K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ko-K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Δ</m:t>
                            </m:r>
                          </m:e>
                          <m:sup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ko-K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𝐶</m:t>
                                </m:r>
                              </m:e>
                            </m:d>
                          </m:e>
                          <m:sup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: Amplitude transfer rate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Set the maximum vertical oscillation amplitude at the ID location : 0.75 mm</a:t>
                </a:r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𝑦</m:t>
                          </m:r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max</m:t>
                          </m:r>
                        </m:sub>
                      </m:sSub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altLang="ko-KR" sz="140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max</m:t>
                              </m:r>
                            </m:sub>
                          </m:sSub>
                        </m:e>
                      </m:rad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𝑠</m:t>
                              </m:r>
                            </m:e>
                          </m:d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,0</m:t>
                              </m:r>
                            </m:sub>
                          </m:sSub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e>
                      </m:rad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ad>
                        <m:radPr>
                          <m:degHide m:val="on"/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,0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𝑇</m:t>
                          </m:r>
                        </m:e>
                      </m:rad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ad>
                        <m:radPr>
                          <m:degHide m:val="on"/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𝑥</m:t>
                                  </m:r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,0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⋅</m:t>
                          </m:r>
                          <m:f>
                            <m:f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𝐶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ko-KR" sz="1400" b="0" i="0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ko-KR" sz="140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ko-KR" sz="140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Δ</m:t>
                                          </m:r>
                                        </m:e>
                                        <m:sub>
                                          <m:r>
                                            <a:rPr lang="en-US" altLang="ko-KR" sz="1400" b="0" i="0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en-US" altLang="ko-KR" sz="1400" b="0" i="0" smtClean="0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altLang="ko-KR" sz="1400" b="0" i="1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ko-KR" sz="1400" b="0" i="1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𝛿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ko-KR" sz="1400" b="0" i="0" smtClean="0">
                                              <a:solidFill>
                                                <a:schemeClr val="tx1">
                                                  <a:lumMod val="65000"/>
                                                  <a:lumOff val="3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Arial" panose="020B0604020202020204" pitchFamily="34" charset="0"/>
                                            </a:rPr>
                                            <m:t>ADTS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𝐶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∴</m:t>
                      </m:r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≤0.01145</m:t>
                      </m:r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8F0FFBE-3FD6-2E4B-7BE9-CEBDC0AF01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41" y="895639"/>
                <a:ext cx="6868109" cy="3355919"/>
              </a:xfrm>
              <a:prstGeom prst="rect">
                <a:avLst/>
              </a:prstGeom>
              <a:blipFill>
                <a:blip r:embed="rId2"/>
                <a:stretch>
                  <a:fillRect l="-977" t="-90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그림 8">
            <a:extLst>
              <a:ext uri="{FF2B5EF4-FFF2-40B4-BE49-F238E27FC236}">
                <a16:creationId xmlns:a16="http://schemas.microsoft.com/office/drawing/2014/main" id="{7F71548C-35E2-955A-D263-F721C4359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81664" y="736591"/>
            <a:ext cx="4998195" cy="27095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94D914-C6A1-5C91-E96A-763A690A2A9C}"/>
                  </a:ext>
                </a:extLst>
              </p:cNvPr>
              <p:cNvSpPr txBox="1"/>
              <p:nvPr/>
            </p:nvSpPr>
            <p:spPr>
              <a:xfrm>
                <a:off x="212141" y="3615156"/>
                <a:ext cx="11415602" cy="28599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Stored beam coupling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𝜉</m:t>
                        </m:r>
                      </m:e>
                      <m:sub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sub>
                    </m:sSub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=1.1318, </m:t>
                    </m:r>
                    <m:sSub>
                      <m:sSubPr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𝜉</m:t>
                        </m:r>
                      </m:e>
                      <m:sub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sub>
                    </m:sSub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=2.1283,</m:t>
                    </m:r>
                    <m:f>
                      <m:fPr>
                        <m:ctrlP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𝑑𝑝</m:t>
                        </m:r>
                      </m:den>
                    </m:f>
                    <m:r>
                      <a:rPr lang="en-US" altLang="ko-KR" sz="1400" i="1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f>
                      <m:fPr>
                        <m:ctrlP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𝑑𝑝</m:t>
                        </m:r>
                      </m:den>
                    </m:f>
                    <m:r>
                      <a:rPr lang="en-US" altLang="ko-KR" sz="1400" i="1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=223.2099,194.8806,</m:t>
                    </m:r>
                    <m:f>
                      <m:fPr>
                        <m:ctrlP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ko-KR" sz="1400" i="1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f>
                      <m:fPr>
                        <m:ctrlP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altLang="ko-KR" sz="1400" i="1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ko-KR" sz="1400" i="1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=2247.139,−333.6716, </m:t>
                    </m:r>
                    <m:sSub>
                      <m:sSubPr>
                        <m:ctrlP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𝜎</m:t>
                        </m:r>
                      </m:e>
                      <m:sub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𝛿</m:t>
                        </m:r>
                      </m:sub>
                    </m:sSub>
                    <m:r>
                      <a:rPr lang="en-US" altLang="ko-KR" sz="1400" i="1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=3.8⋅</m:t>
                    </m:r>
                    <m:sSup>
                      <m:sSupPr>
                        <m:ctrlP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altLang="ko-KR" sz="1400" i="1">
                            <a:solidFill>
                              <a:prstClr val="black">
                                <a:lumMod val="65000"/>
                                <a:lumOff val="35000"/>
                              </a:prst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−4</m:t>
                        </m:r>
                      </m:sup>
                    </m:sSup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altLang="ko-KR" sz="14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𝛿</m:t>
                    </m:r>
                    <m:sSub>
                      <m:sSubPr>
                        <m:ctrlP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𝜈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ko-KR" sz="1400" b="0" i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MDTS</m:t>
                        </m:r>
                        <m:r>
                          <a:rPr lang="en-US" altLang="ko-KR" sz="1400" b="0" i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,±</m:t>
                        </m:r>
                      </m:sub>
                    </m:sSub>
                    <m:r>
                      <a:rPr lang="en-US" altLang="ko-KR" sz="14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  <m:r>
                      <m:rPr>
                        <m:nor/>
                      </m:rPr>
                      <a:rPr lang="en-US" altLang="ko-K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ko-KR" sz="1400" b="0" i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Momentum</m:t>
                    </m:r>
                    <m:r>
                      <m:rPr>
                        <m:nor/>
                      </m:rPr>
                      <a:rPr lang="en-US" altLang="ko-K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dependent tune </m:t>
                    </m:r>
                    <m:r>
                      <m:rPr>
                        <m:nor/>
                      </m:rPr>
                      <a:rPr lang="en-US" altLang="ko-KR" sz="1400" b="0" i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difference</m:t>
                    </m:r>
                    <m:r>
                      <m:rPr>
                        <m:nor/>
                      </m:rPr>
                      <a:rPr lang="en-US" altLang="ko-KR" sz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of </m:t>
                    </m:r>
                    <m:r>
                      <m:rPr>
                        <m:nor/>
                      </m:rPr>
                      <a:rPr lang="en-US" altLang="ko-KR" sz="1400" b="0" i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stored particles with </m:t>
                    </m:r>
                    <m:r>
                      <m:rPr>
                        <m:sty m:val="p"/>
                      </m:rPr>
                      <a:rPr lang="en-US" altLang="ko-KR" sz="1400" b="0" i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δ</m:t>
                    </m:r>
                    <m:r>
                      <a:rPr lang="en-US" altLang="ko-KR" sz="1400" b="0" i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=±3</m:t>
                    </m:r>
                    <m:sSub>
                      <m:sSubPr>
                        <m:ctrlPr>
                          <a:rPr lang="en-US" altLang="ko-KR" sz="1400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𝜎</m:t>
                        </m:r>
                      </m:e>
                      <m:sub>
                        <m:r>
                          <a:rPr lang="en-US" altLang="ko-KR" sz="1400" b="0" i="1" dirty="0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𝛿</m:t>
                        </m:r>
                      </m:sub>
                    </m:sSub>
                    <m:r>
                      <a:rPr lang="en-US" altLang="ko-KR" sz="1400" b="0" i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⇒−0.00117, +0.00115</m:t>
                    </m:r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Maintain an coupling ratio of at least 15% over the stored-beam momentum range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𝛿</m:t>
                        </m:r>
                      </m:e>
                    </m:d>
                    <m:r>
                      <a:rPr lang="en-US" altLang="ko-KR" sz="1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≤3</m:t>
                    </m:r>
                    <m:sSub>
                      <m:sSubPr>
                        <m:ctrlP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𝜎</m:t>
                        </m:r>
                      </m:e>
                      <m:sub>
                        <m:r>
                          <a:rPr lang="en-US" altLang="ko-KR" sz="1400" b="0" i="1" smtClean="0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𝛿</m:t>
                        </m:r>
                      </m:sub>
                    </m:sSub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400" b="0" i="0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Δ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MDTS</m:t>
                                  </m:r>
                                  <m:r>
                                    <a:rPr lang="en-US" altLang="ko-KR" sz="140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,±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𝐶</m:t>
                              </m:r>
                            </m:e>
                          </m:d>
                        </m:den>
                      </m:f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≤</m:t>
                      </m:r>
                      <m:rad>
                        <m:radPr>
                          <m:degHide m:val="on"/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altLang="ko-KR" sz="1400" i="1">
                                          <a:solidFill>
                                            <a:schemeClr val="tx1">
                                              <a:lumMod val="65000"/>
                                              <a:lumOff val="3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Arial" panose="020B0604020202020204" pitchFamily="34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d>
                              <m:d>
                                <m:d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1−</m:t>
                                  </m:r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𝜅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𝜅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∴</m:t>
                      </m:r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𝐶</m:t>
                      </m:r>
                      <m:r>
                        <a:rPr lang="en-US" altLang="ko-KR" sz="1400" i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≤0.00211</m:t>
                      </m:r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Operating point : </a:t>
                </a:r>
                <a14:m>
                  <m:oMath xmlns:m="http://schemas.openxmlformats.org/officeDocument/2006/math"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𝜿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𝟐𝟓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𝟎𝟎𝟓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>
                      <m:sSubPr>
                        <m:ctrlPr>
                          <a:rPr lang="en-US" altLang="ko-KR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𝜺</m:t>
                        </m:r>
                      </m:e>
                      <m:sub>
                        <m:r>
                          <a:rPr lang="en-US" altLang="ko-KR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𝒙</m:t>
                        </m:r>
                      </m:sub>
                    </m:sSub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𝟎𝟐𝟒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ko-KR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𝐧𝐦</m:t>
                    </m:r>
                    <m:r>
                      <a:rPr lang="en-US" altLang="ko-KR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⋅</m:t>
                    </m:r>
                    <m:r>
                      <a:rPr lang="en-US" altLang="ko-KR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𝐫𝐚𝐝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>
                      <m:sSubPr>
                        <m:ctrlPr>
                          <a:rPr lang="en-US" altLang="ko-KR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𝜺</m:t>
                        </m:r>
                      </m:e>
                      <m:sub>
                        <m:r>
                          <a:rPr lang="en-US" altLang="ko-KR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𝒚</m:t>
                        </m:r>
                      </m:sub>
                    </m:sSub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𝟐𝟓𝟔</m:t>
                    </m:r>
                    <m:r>
                      <a:rPr lang="en-US" altLang="ko-KR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𝐧𝐦</m:t>
                    </m:r>
                    <m:r>
                      <a:rPr lang="en-US" altLang="ko-KR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⋅</m:t>
                    </m:r>
                    <m:r>
                      <a:rPr lang="en-US" altLang="ko-KR" b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𝐫𝐚𝐝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𝚫</m:t>
                        </m:r>
                      </m:e>
                      <m:sub>
                        <m:r>
                          <a:rPr lang="en-US" altLang="ko-KR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altLang="ko-KR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𝟎𝟎𝟕𝟑𝟎</m:t>
                    </m:r>
                  </m:oMath>
                </a14:m>
                <a:endParaRPr lang="en-US" altLang="ko-KR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94D914-C6A1-5C91-E96A-763A690A2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41" y="3615156"/>
                <a:ext cx="11415602" cy="2859950"/>
              </a:xfrm>
              <a:prstGeom prst="rect">
                <a:avLst/>
              </a:prstGeom>
              <a:blipFill>
                <a:blip r:embed="rId4"/>
                <a:stretch>
                  <a:fillRect l="-588" t="-853" b="-149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3609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44848-0E17-CFE1-A9E7-61A4F1452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C86F3C-9E83-89A6-A7C8-05D60584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Results for x-y coupling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4004897C-7045-F385-D4D4-431F2C24C703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7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EA9C68A-B952-C73D-1D63-5F0789BAA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42" y="1250094"/>
            <a:ext cx="5611267" cy="321143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D2ED3A9-C797-0A05-FF3E-B72A6571E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66596" y="1250095"/>
            <a:ext cx="5061147" cy="321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9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90D81-4C25-B38E-7C6D-E6DA2C254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DBBF65-F65B-19C1-9943-CC47BD9EE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Harmonic cavity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A94211B0-9DBE-FA93-3F1B-AC833862A453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8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0978D36-84DF-4C08-4452-7C044FC9F0B2}"/>
                  </a:ext>
                </a:extLst>
              </p:cNvPr>
              <p:cNvSpPr txBox="1"/>
              <p:nvPr/>
            </p:nvSpPr>
            <p:spPr>
              <a:xfrm>
                <a:off x="5088678" y="3429000"/>
                <a:ext cx="7103322" cy="3254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Double-rf system</a:t>
                </a:r>
              </a:p>
              <a:p>
                <a:endParaRPr lang="en-US" altLang="ko-KR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Higher harmonic cavity reduce voltage gradient and increase bunch length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𝜏</m:t>
                          </m:r>
                        </m:e>
                      </m:d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sSub>
                        <m:sSubPr>
                          <m:ctrlP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rf</m:t>
                          </m:r>
                        </m:sub>
                      </m:sSub>
                      <m:func>
                        <m:funcPr>
                          <m:ctrl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ℎ</m:t>
                              </m:r>
                              <m:sSub>
                                <m:sSubPr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𝜏</m:t>
                              </m:r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altLang="ko-KR" sz="14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sSub>
                        <m:sSubPr>
                          <m:ctrlP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ko-KR" sz="1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ko-KR" sz="1400" b="0" i="0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h</m:t>
                          </m:r>
                        </m:sub>
                      </m:sSub>
                      <m:func>
                        <m:funcPr>
                          <m:ctrlPr>
                            <a:rPr lang="en-US" altLang="ko-KR" sz="140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ko-KR" sz="140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ko-KR" sz="1400" b="0" i="1" smtClean="0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3</m:t>
                              </m:r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ℎ</m:t>
                              </m:r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𝜏</m:t>
                              </m:r>
                              <m:r>
                                <a:rPr lang="en-US" altLang="ko-KR" sz="1400" i="1"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400" i="1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altLang="ko-KR" sz="1400" b="0" i="1" smtClean="0">
                                      <a:solidFill>
                                        <a:schemeClr val="tx1">
                                          <a:lumMod val="65000"/>
                                          <a:lumOff val="3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ℎ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lnSpc>
                    <a:spcPct val="114000"/>
                  </a:lnSpc>
                  <a:buFont typeface="Wingdings" panose="05000000000000000000" pitchFamily="2" charset="2"/>
                  <a:buChar char="§"/>
                </a:pPr>
                <a:endParaRPr lang="en-US" altLang="ko-KR" sz="1400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lnSpc>
                    <a:spcPct val="114000"/>
                  </a:lnSpc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ko-KR" sz="1400" i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Harmonic voltage force ratio </m:t>
                    </m:r>
                    <m:r>
                      <a:rPr lang="en-US" altLang="ko-KR" sz="14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𝜉</m:t>
                    </m:r>
                    <m:r>
                      <a:rPr lang="en-US" altLang="ko-KR" sz="14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1400" i="1">
                            <a:solidFill>
                              <a:schemeClr val="tx1">
                                <a:lumMod val="65000"/>
                                <a:lumOff val="3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  <m:sSub>
                          <m:sSubPr>
                            <m:ctrlP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ℎ</m:t>
                            </m:r>
                          </m:sub>
                        </m:sSub>
                        <m:func>
                          <m:funcPr>
                            <m:ctrlPr>
                              <a:rPr lang="en-US" altLang="ko-K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ko-K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ko-K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ko-K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ℎ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ko-KR" sz="1400" i="1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𝑚</m:t>
                            </m:r>
                          </m:sub>
                        </m:sSub>
                        <m:func>
                          <m:funcPr>
                            <m:ctrlPr>
                              <a:rPr lang="en-US" altLang="ko-K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ko-KR" sz="1400">
                                <a:solidFill>
                                  <a:schemeClr val="tx1">
                                    <a:lumMod val="65000"/>
                                    <a:lumOff val="35000"/>
                                  </a:schemeClr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1400" i="1"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ko-K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ko-KR" sz="1400" i="1"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den>
                    </m:f>
                  </m:oMath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lnSpc>
                    <a:spcPct val="114000"/>
                  </a:lnSpc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lnSpc>
                    <a:spcPct val="114000"/>
                  </a:lnSpc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Longitudinal stability</a:t>
                </a:r>
              </a:p>
              <a:p>
                <a:pPr marL="285750" indent="-285750">
                  <a:lnSpc>
                    <a:spcPct val="114000"/>
                  </a:lnSpc>
                  <a:buFont typeface="Wingdings" panose="05000000000000000000" pitchFamily="2" charset="2"/>
                  <a:buChar char="§"/>
                </a:pPr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kumimoji="0" lang="en-US" altLang="ko-KR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altLang="ko-KR" sz="1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kumimoji="0" lang="en-US" altLang="ko-KR" sz="1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altLang="ko-KR" sz="1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kumimoji="0" lang="en-US" altLang="ko-KR" sz="1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kumimoji="0" lang="en-US" altLang="ko-KR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𝑈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altLang="ko-KR" sz="1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𝑉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kumimoji="0" lang="en-US" altLang="ko-KR" sz="1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altLang="ko-KR" sz="1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kumimoji="0" lang="en-US" altLang="ko-KR" sz="14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chemeClr val="tx1">
                                            <a:lumMod val="65000"/>
                                            <a:lumOff val="35000"/>
                                          </a:schemeClr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𝑐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kumimoji="0" lang="en-US" altLang="ko-KR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altLang="ko-KR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en-US" altLang="ko-K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altLang="ko-K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  <m:r>
                        <a:rPr kumimoji="0" lang="en-US" altLang="ko-KR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altLang="ko-KR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Ω</m:t>
                      </m:r>
                      <m:d>
                        <m:dPr>
                          <m:begChr m:val="["/>
                          <m:endChr m:val="]"/>
                          <m:ctrlPr>
                            <a:rPr kumimoji="0" lang="en-US" altLang="ko-KR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0" lang="en-US" altLang="ko-KR" sz="1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>
                                      <a:lumMod val="65000"/>
                                      <a:lumOff val="35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kumimoji="0" lang="en-US" altLang="ko-K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kumimoji="0" lang="en-US" altLang="ko-KR" sz="1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chemeClr val="tx1">
                                        <a:lumMod val="65000"/>
                                        <a:lumOff val="35000"/>
                                      </a:schemeClr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  <m:r>
                        <a:rPr kumimoji="0" lang="en-US" altLang="ko-KR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kumimoji="0" lang="en-US" altLang="ko-KR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Ω</m:t>
                      </m:r>
                      <m:r>
                        <a:rPr kumimoji="0" lang="en-US" altLang="ko-KR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kumimoji="0" lang="en-US" altLang="ko-KR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Coherent</m:t>
                      </m:r>
                      <m:r>
                        <a:rPr kumimoji="0" lang="en-US" altLang="ko-KR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frequency</m:t>
                      </m:r>
                    </m:oMath>
                  </m:oMathPara>
                </a14:m>
                <a:endPara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altLang="ko-KR" sz="1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en-US" altLang="ko-KR" sz="1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b>
                          <m:r>
                            <a:rPr kumimoji="0" lang="en-US" altLang="ko-KR" sz="1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𝑏</m:t>
                          </m:r>
                        </m:sub>
                      </m:sSub>
                      <m:r>
                        <a:rPr kumimoji="0" lang="en-US" altLang="ko-KR" sz="11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Beam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mode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frequency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matrix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 </m:t>
                      </m:r>
                      <m:sSub>
                        <m:sSubPr>
                          <m:ctrlPr>
                            <a:rPr kumimoji="0" lang="en-US" altLang="ko-KR" sz="1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en-US" altLang="ko-KR" sz="1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𝐷</m:t>
                          </m:r>
                        </m:e>
                        <m:sub>
                          <m:r>
                            <a:rPr kumimoji="0" lang="en-US" altLang="ko-KR" sz="11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𝑐</m:t>
                          </m:r>
                        </m:sub>
                      </m:sSub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cavity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pole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frequency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 </m:t>
                      </m:r>
                      <m:r>
                        <a:rPr kumimoji="0" lang="en-US" altLang="ko-KR" sz="11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𝑈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Coupling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from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cavity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to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beam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</m:t>
                      </m:r>
                    </m:oMath>
                  </m:oMathPara>
                </a14:m>
                <a:endPara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mbria Math" panose="02040503050406030204" pitchFamily="18" charset="0"/>
                  <a:ea typeface="맑은 고딕" panose="020B0503020000020004" pitchFamily="50" charset="-127"/>
                  <a:cs typeface="Arial" panose="020B0604020202020204" pitchFamily="34" charset="0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altLang="ko-KR" sz="11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𝑉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Coupling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from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beam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to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cavity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 </m:t>
                      </m:r>
                      <m:r>
                        <a:rPr kumimoji="0" lang="en-US" altLang="ko-KR" sz="11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𝑋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Beam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mode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amplitude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  </m:t>
                      </m:r>
                      <m:r>
                        <a:rPr kumimoji="0" lang="en-US" altLang="ko-KR" sz="11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: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Cavity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mode</m:t>
                      </m:r>
                      <m: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altLang="ko-KR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amplitude</m:t>
                      </m:r>
                    </m:oMath>
                  </m:oMathPara>
                </a14:m>
                <a:endParaRPr lang="en-US" altLang="ko-KR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0978D36-84DF-4C08-4452-7C044FC9F0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8678" y="3429000"/>
                <a:ext cx="7103322" cy="3254289"/>
              </a:xfrm>
              <a:prstGeom prst="rect">
                <a:avLst/>
              </a:prstGeom>
              <a:blipFill>
                <a:blip r:embed="rId2"/>
                <a:stretch>
                  <a:fillRect l="-944" t="-93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그림 9">
            <a:extLst>
              <a:ext uri="{FF2B5EF4-FFF2-40B4-BE49-F238E27FC236}">
                <a16:creationId xmlns:a16="http://schemas.microsoft.com/office/drawing/2014/main" id="{5D4B7B37-72AF-196F-3F9E-78046C4D5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8438"/>
            <a:ext cx="7035402" cy="26099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1B0BBB88-4AA9-3A87-5C36-26153B8B7C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1707385"/>
                  </p:ext>
                </p:extLst>
              </p:nvPr>
            </p:nvGraphicFramePr>
            <p:xfrm>
              <a:off x="7215763" y="1208762"/>
              <a:ext cx="4411979" cy="1870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1719">
                      <a:extLst>
                        <a:ext uri="{9D8B030D-6E8A-4147-A177-3AD203B41FA5}">
                          <a16:colId xmlns:a16="http://schemas.microsoft.com/office/drawing/2014/main" val="1062419592"/>
                        </a:ext>
                      </a:extLst>
                    </a:gridCol>
                    <a:gridCol w="1183003">
                      <a:extLst>
                        <a:ext uri="{9D8B030D-6E8A-4147-A177-3AD203B41FA5}">
                          <a16:colId xmlns:a16="http://schemas.microsoft.com/office/drawing/2014/main" val="5064132"/>
                        </a:ext>
                      </a:extLst>
                    </a:gridCol>
                    <a:gridCol w="2367257">
                      <a:extLst>
                        <a:ext uri="{9D8B030D-6E8A-4147-A177-3AD203B41FA5}">
                          <a16:colId xmlns:a16="http://schemas.microsoft.com/office/drawing/2014/main" val="100260505"/>
                        </a:ext>
                      </a:extLst>
                    </a:gridCol>
                  </a:tblGrid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Parameter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Value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Description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2074589"/>
                      </a:ext>
                    </a:extLst>
                  </a:tr>
                  <a:tr h="157793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ring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200" i="0" dirty="0" smtClean="0">
                                    <a:latin typeface="Cambria Math" panose="02040503050406030204" pitchFamily="18" charset="0"/>
                                  </a:rPr>
                                  <m:t>36 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i="0" dirty="0" smtClean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sz="120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Circumference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9709759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marL="0" marR="0" lvl="0" indent="0" algn="ctr" defTabSz="3027487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200" i="0" dirty="0" smtClean="0">
                                    <a:latin typeface="Cambria Math" panose="02040503050406030204" pitchFamily="18" charset="0"/>
                                  </a:rPr>
                                  <m:t>400 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i="0" dirty="0" smtClean="0">
                                    <a:latin typeface="Cambria Math" panose="02040503050406030204" pitchFamily="18" charset="0"/>
                                  </a:rPr>
                                  <m:t>MeV</m:t>
                                </m:r>
                              </m:oMath>
                            </m:oMathPara>
                          </a14:m>
                          <a:endParaRPr sz="120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83965277"/>
                      </a:ext>
                    </a:extLst>
                  </a:tr>
                  <a:tr h="150497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𝜀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𝑥</m:t>
                                    </m:r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,0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200" b="0" i="1" dirty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1.16 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dirty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nm</m:t>
                                </m:r>
                                <m:r>
                                  <a:rPr lang="en-US" sz="1200" b="0" i="0" dirty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⋅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dirty="0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rad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Horizontal emittance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06181045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140 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ko-KR" sz="1200" b="0" i="0" smtClean="0">
                                    <a:latin typeface="Cambria Math" panose="02040503050406030204" pitchFamily="18" charset="0"/>
                                  </a:rPr>
                                  <m:t>mA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Beam current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1033114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ℎ</m:t>
                                </m:r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60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Harmonic number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0421316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𝑈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</a:rPr>
                                  <m:t>1.65 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ko-KR" sz="1200" b="0" i="0" smtClean="0">
                                    <a:latin typeface="Cambria Math" panose="02040503050406030204" pitchFamily="18" charset="0"/>
                                  </a:rPr>
                                  <m:t>KeV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  loss per turn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94256269"/>
                      </a:ext>
                    </a:extLst>
                  </a:tr>
                  <a:tr h="144189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rf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100 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ko-KR" sz="12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kV</m:t>
                                </m:r>
                              </m:oMath>
                            </m:oMathPara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Main cavity voltage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39398"/>
                      </a:ext>
                    </a:extLst>
                  </a:tr>
                  <a:tr h="155561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m</m:t>
                                    </m:r>
                                  </m:sub>
                                </m:sSub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0,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i="0" dirty="0"/>
                            <a:t>29000, 16162</a:t>
                          </a:r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Main &amp; HHC quality factor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9641235"/>
                      </a:ext>
                    </a:extLst>
                  </a:tr>
                  <a:tr h="155561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ko-KR" sz="1200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m</m:t>
                                    </m:r>
                                  </m:sub>
                                </m:sSub>
                                <m:r>
                                  <a:rPr lang="en-US" altLang="ko-KR" sz="1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,</m:t>
                                    </m:r>
                                    <m:r>
                                      <a:rPr lang="en-US" altLang="ko-KR" sz="1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altLang="en-US" sz="1200" b="0" i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i="0" dirty="0"/>
                            <a:t>3.4, 1.45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</a:rPr>
                                <m:t>MΩ</m:t>
                              </m:r>
                            </m:oMath>
                          </a14:m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Main &amp; HHC shunt impedance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999239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1B0BBB88-4AA9-3A87-5C36-26153B8B7C3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41707385"/>
                  </p:ext>
                </p:extLst>
              </p:nvPr>
            </p:nvGraphicFramePr>
            <p:xfrm>
              <a:off x="7215763" y="1208762"/>
              <a:ext cx="4411979" cy="1870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61719">
                      <a:extLst>
                        <a:ext uri="{9D8B030D-6E8A-4147-A177-3AD203B41FA5}">
                          <a16:colId xmlns:a16="http://schemas.microsoft.com/office/drawing/2014/main" val="1062419592"/>
                        </a:ext>
                      </a:extLst>
                    </a:gridCol>
                    <a:gridCol w="1183003">
                      <a:extLst>
                        <a:ext uri="{9D8B030D-6E8A-4147-A177-3AD203B41FA5}">
                          <a16:colId xmlns:a16="http://schemas.microsoft.com/office/drawing/2014/main" val="5064132"/>
                        </a:ext>
                      </a:extLst>
                    </a:gridCol>
                    <a:gridCol w="2367257">
                      <a:extLst>
                        <a:ext uri="{9D8B030D-6E8A-4147-A177-3AD203B41FA5}">
                          <a16:colId xmlns:a16="http://schemas.microsoft.com/office/drawing/2014/main" val="100260505"/>
                        </a:ext>
                      </a:extLst>
                    </a:gridCol>
                  </a:tblGrid>
                  <a:tr h="18288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Parameter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Value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Description</a:t>
                          </a:r>
                          <a:endParaRPr lang="ko-KR" altLang="en-US" sz="12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72074589"/>
                      </a:ext>
                    </a:extLst>
                  </a:tr>
                  <a:tr h="200216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118182" r="-411972" b="-78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118182" r="-201546" b="-7848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Circumference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79709759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240000" r="-411972" b="-76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240000" r="-201546" b="-76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83965277"/>
                      </a:ext>
                    </a:extLst>
                  </a:tr>
                  <a:tr h="19100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318750" r="-411972" b="-6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318750" r="-201546" b="-6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Horizontal emittance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06181045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446667" r="-411972" b="-55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446667" r="-201546" b="-55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Beam current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1033114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546667" r="-411972" b="-45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546667" r="-201546" b="-45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Harmonic number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30421316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646667" r="-411972" b="-35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646667" r="-201546" b="-35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Energy  loss per turn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94256269"/>
                      </a:ext>
                    </a:extLst>
                  </a:tr>
                  <a:tr h="18288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746667" r="-411972" b="-25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746667" r="-201546" b="-25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Main cavity voltage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639398"/>
                      </a:ext>
                    </a:extLst>
                  </a:tr>
                  <a:tr h="19100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793750" r="-411972" b="-140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i="0" dirty="0"/>
                            <a:t>29000, 16162</a:t>
                          </a:r>
                          <a:endParaRPr sz="1200" i="0" dirty="0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Main &amp; HHC quality factor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99641235"/>
                      </a:ext>
                    </a:extLst>
                  </a:tr>
                  <a:tr h="19100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922581" r="-411972" b="-45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3196" t="-922581" r="-201546" b="-45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sz="1200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Main &amp; HHC shunt impedance</a:t>
                          </a:r>
                          <a:endParaRPr sz="12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0" marR="0" marT="0" marB="0" anchor="ctr">
                        <a:lnL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635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999239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그림 4">
            <a:extLst>
              <a:ext uri="{FF2B5EF4-FFF2-40B4-BE49-F238E27FC236}">
                <a16:creationId xmlns:a16="http://schemas.microsoft.com/office/drawing/2014/main" id="{CE399C0E-0A71-F2F1-E2B9-D95E958F9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6479" y="4658201"/>
            <a:ext cx="2362199" cy="176868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F870313-7C83-15E2-F429-915DA9E5DA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140" y="3579588"/>
            <a:ext cx="2362199" cy="1962954"/>
          </a:xfrm>
          <a:prstGeom prst="rect">
            <a:avLst/>
          </a:prstGeom>
        </p:spPr>
      </p:pic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2AE95013-3D98-43A6-287B-C0B8C6DA320B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449580" y="1409700"/>
            <a:ext cx="913660" cy="2169888"/>
          </a:xfrm>
          <a:prstGeom prst="straightConnector1">
            <a:avLst/>
          </a:prstGeom>
          <a:ln w="57150">
            <a:solidFill>
              <a:srgbClr val="7D7D7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>
            <a:extLst>
              <a:ext uri="{FF2B5EF4-FFF2-40B4-BE49-F238E27FC236}">
                <a16:creationId xmlns:a16="http://schemas.microsoft.com/office/drawing/2014/main" id="{C1E6DF70-6FED-7A01-684A-75EAEEB7E71B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564258" y="1409700"/>
            <a:ext cx="3343321" cy="3248501"/>
          </a:xfrm>
          <a:prstGeom prst="straightConnector1">
            <a:avLst/>
          </a:prstGeom>
          <a:ln w="57150"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702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90554-FE3F-FC6C-E5A9-790D9E83C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793F03-0413-D12A-CA76-3EABA6244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Harmonic cavity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17CD608D-3268-A335-3D0A-A5236C9693DD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9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9BCC155-DAF4-E76B-3F75-5F3F28791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942" y="1499228"/>
            <a:ext cx="5690833" cy="358780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DAF55D35-8917-4BBD-CF87-66C0E21BD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2261" y="1499228"/>
            <a:ext cx="6029564" cy="358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58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4FFE1-0C6F-C950-9836-A8343D144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FA57A5-9940-E607-FADA-6BE09BA1D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Longitudinal stability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44190E8D-381C-66AA-CE60-5EA57171DC84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10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2D9274D-7EAA-9C32-9A70-0D4DB32B9E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63648" y="953364"/>
            <a:ext cx="5728277" cy="380085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DC5EF08-ACD4-F091-724B-2F902C2F0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052654"/>
            <a:ext cx="5736427" cy="36153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B53930-1FB8-AD7A-B767-E72BFF96D9D6}"/>
                  </a:ext>
                </a:extLst>
              </p:cNvPr>
              <p:cNvSpPr txBox="1"/>
              <p:nvPr/>
            </p:nvSpPr>
            <p:spPr>
              <a:xfrm>
                <a:off x="212141" y="4667969"/>
                <a:ext cx="11415602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Longitudinal stability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sz="1400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DC Robinson instability was the primary limitation on longitudinal stability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altLang="ko-KR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Operating point : </a:t>
                </a:r>
                <a14:m>
                  <m:oMath xmlns:m="http://schemas.openxmlformats.org/officeDocument/2006/math"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𝝃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𝟖𝟐𝟓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 </m:t>
                    </m:r>
                    <m:sSub>
                      <m:sSubPr>
                        <m:ctrlPr>
                          <a:rPr lang="en-US" altLang="ko-KR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𝑽</m:t>
                        </m:r>
                      </m:e>
                      <m:sub>
                        <m:r>
                          <a:rPr lang="en-US" altLang="ko-KR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𝒉</m:t>
                        </m:r>
                      </m:sub>
                    </m:sSub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𝟐𝟕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  <m:r>
                      <a:rPr lang="en-US" altLang="ko-KR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ko-KR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𝐤𝐕</m:t>
                    </m:r>
                  </m:oMath>
                </a14:m>
                <a:endParaRPr lang="en-US" altLang="ko-KR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B53930-1FB8-AD7A-B767-E72BFF96D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41" y="4667969"/>
                <a:ext cx="11415602" cy="1384995"/>
              </a:xfrm>
              <a:prstGeom prst="rect">
                <a:avLst/>
              </a:prstGeom>
              <a:blipFill>
                <a:blip r:embed="rId4"/>
                <a:stretch>
                  <a:fillRect l="-588" t="-2203" b="-61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7417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20091-362B-D9E8-90CF-DDC48E1CA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838746-5505-8C07-0091-7D6199B6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Results for both coupling &amp; HHC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DBAD48C9-D5B4-DE91-0D72-FEB7B7AD9797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11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6F880A8-F0A9-CE66-4466-19DEE8E63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" r="120"/>
          <a:stretch/>
        </p:blipFill>
        <p:spPr>
          <a:xfrm>
            <a:off x="224363" y="742950"/>
            <a:ext cx="5189466" cy="518946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0E7338D-1B18-C5DE-219C-1510E1B32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920" y="1257300"/>
            <a:ext cx="6253920" cy="448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81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74377-0FFF-87CE-219B-F54E50BC7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66FB3C-4939-C131-0713-935B38EA0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3000" dirty="0">
                <a:latin typeface="Arial" panose="020B0604020202020204" pitchFamily="34" charset="0"/>
                <a:cs typeface="Arial" panose="020B0604020202020204" pitchFamily="34" charset="0"/>
              </a:rPr>
              <a:t>Summary and Future work</a:t>
            </a:r>
            <a:endParaRPr lang="ko-KR" alt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슬라이드 번호 개체 틀 4">
            <a:extLst>
              <a:ext uri="{FF2B5EF4-FFF2-40B4-BE49-F238E27FC236}">
                <a16:creationId xmlns:a16="http://schemas.microsoft.com/office/drawing/2014/main" id="{13E40CBC-05AB-1FB9-D226-710683784C39}"/>
              </a:ext>
            </a:extLst>
          </p:cNvPr>
          <p:cNvSpPr txBox="1">
            <a:spLocks/>
          </p:cNvSpPr>
          <p:nvPr/>
        </p:nvSpPr>
        <p:spPr>
          <a:xfrm>
            <a:off x="11409360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12</a:t>
            </a:fld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31D249-8007-49AD-9127-87D48BC434E7}"/>
              </a:ext>
            </a:extLst>
          </p:cNvPr>
          <p:cNvSpPr txBox="1"/>
          <p:nvPr/>
        </p:nvSpPr>
        <p:spPr>
          <a:xfrm>
            <a:off x="516942" y="841215"/>
            <a:ext cx="11176105" cy="5284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&amp; Conclusions</a:t>
            </a:r>
          </a:p>
          <a:p>
            <a:pPr lvl="0" algn="just">
              <a:defRPr/>
            </a:pPr>
            <a:endParaRPr lang="en-US" altLang="ko-KR" sz="1600" i="1" dirty="0">
              <a:solidFill>
                <a:schemeClr val="tx1">
                  <a:lumMod val="65000"/>
                  <a:lumOff val="35000"/>
                </a:schemeClr>
              </a:solidFill>
              <a:latin typeface="Cambria Math" panose="020405030504060302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Compared with the reference condition (1% coupling, without HHC), the proposed operating conditions increase the longitudinal bunch length and effective transverse beam area by factors of approximately 2.2 and 4.5, respectively.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improvements suggest a potential tenfold enhancement in the </a:t>
            </a:r>
            <a:r>
              <a:rPr lang="en-US" altLang="ko-K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Touschek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lifetime, based on the reduction in beam density.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study provides a basis for defining practical operating conditions to improve the beam lifetime and support stable operation of the PAL-EUV storage ring.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defRPr/>
            </a:pPr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Work</a:t>
            </a:r>
          </a:p>
          <a:p>
            <a:pPr lvl="0" algn="just">
              <a:defRPr/>
            </a:pP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Vertical dispersion correction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Optimize the lattice to compensate for vertical dispersion introduced by skew quadrupole magnets, targeting zero vertical dispersion at the insertion device (ID).</a:t>
            </a: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 voltage optimization</a:t>
            </a:r>
            <a:r>
              <a:rPr lang="en-US" altLang="ko-K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Extend the optimization beyond the present fixed main cavity voltage of 100 kV, exploring operation up to the design maximum of 250 kV.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504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8EC9FB-7C2F-426F-9130-1879569A2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Thank you for your attention!</a:t>
            </a:r>
            <a:endParaRPr lang="ko-KR" altLang="en-US" dirty="0"/>
          </a:p>
        </p:txBody>
      </p:sp>
      <p:sp>
        <p:nvSpPr>
          <p:cNvPr id="3" name="슬라이드 번호 개체 틀 4">
            <a:extLst>
              <a:ext uri="{FF2B5EF4-FFF2-40B4-BE49-F238E27FC236}">
                <a16:creationId xmlns:a16="http://schemas.microsoft.com/office/drawing/2014/main" id="{23F76B91-1903-2EAC-AD74-C25C2A090DA0}"/>
              </a:ext>
            </a:extLst>
          </p:cNvPr>
          <p:cNvSpPr txBox="1">
            <a:spLocks/>
          </p:cNvSpPr>
          <p:nvPr/>
        </p:nvSpPr>
        <p:spPr>
          <a:xfrm>
            <a:off x="9686184" y="6398441"/>
            <a:ext cx="78264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806F870-EF6C-473C-8040-0A831F94B896}" type="slidenum">
              <a:rPr lang="ko-KR" altLang="en-US" sz="1600" b="1"/>
              <a:pPr algn="ctr"/>
              <a:t>13</a:t>
            </a:fld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967314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213302</TotalTime>
  <Words>932</Words>
  <Application>Microsoft Office PowerPoint</Application>
  <PresentationFormat>와이드스크린</PresentationFormat>
  <Paragraphs>183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1" baseType="lpstr">
      <vt:lpstr>HelveticaNeue-Bold</vt:lpstr>
      <vt:lpstr>맑은 고딕</vt:lpstr>
      <vt:lpstr>Arial</vt:lpstr>
      <vt:lpstr>Calibri</vt:lpstr>
      <vt:lpstr>Calibri Light</vt:lpstr>
      <vt:lpstr>Cambria Math</vt:lpstr>
      <vt:lpstr>Wingdings</vt:lpstr>
      <vt:lpstr>Office 2013 - 2022 테마</vt:lpstr>
      <vt:lpstr>Operational Scenario for Enhancing the Touschek Lifetime of the PAL-EUV Storage Ring</vt:lpstr>
      <vt:lpstr>Introduction</vt:lpstr>
      <vt:lpstr>Skew quadrupole</vt:lpstr>
      <vt:lpstr>Coupling ratio</vt:lpstr>
      <vt:lpstr>Coupling constant</vt:lpstr>
      <vt:lpstr>Coupling constant</vt:lpstr>
      <vt:lpstr>Results for x-y coupling</vt:lpstr>
      <vt:lpstr>Harmonic cavity</vt:lpstr>
      <vt:lpstr>Harmonic cavity</vt:lpstr>
      <vt:lpstr>Longitudinal stability</vt:lpstr>
      <vt:lpstr>Results for both coupling &amp; HHC</vt:lpstr>
      <vt:lpstr>Summary and Future work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석지민 JIMIN SEOK</dc:creator>
  <cp:lastModifiedBy>박영민(첨단원자력공학부)</cp:lastModifiedBy>
  <cp:revision>152</cp:revision>
  <cp:lastPrinted>2024-12-11T05:34:46Z</cp:lastPrinted>
  <dcterms:created xsi:type="dcterms:W3CDTF">2023-05-12T02:11:01Z</dcterms:created>
  <dcterms:modified xsi:type="dcterms:W3CDTF">2026-10-16T01:15:50Z</dcterms:modified>
</cp:coreProperties>
</file>