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
  </p:notesMasterIdLst>
  <p:sldIdLst>
    <p:sldId id="256" r:id="rId2"/>
  </p:sldIdLst>
  <p:sldSz cx="30275213" cy="4280376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70F87"/>
    <a:srgbClr val="00FF00"/>
    <a:srgbClr val="67C000"/>
    <a:srgbClr val="F1F000"/>
    <a:srgbClr val="011E4E"/>
    <a:srgbClr val="037AEB"/>
    <a:srgbClr val="DBECFA"/>
    <a:srgbClr val="FFFFFF"/>
    <a:srgbClr val="FFFFB1"/>
    <a:srgbClr val="B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스타일 없음, 표 눈금">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985" autoAdjust="0"/>
    <p:restoredTop sz="96224" autoAdjust="0"/>
  </p:normalViewPr>
  <p:slideViewPr>
    <p:cSldViewPr snapToGrid="0">
      <p:cViewPr>
        <p:scale>
          <a:sx n="25" d="100"/>
          <a:sy n="25" d="100"/>
        </p:scale>
        <p:origin x="1692" y="-126"/>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6DEF6B1-F860-4847-9E3A-D5DB80EDDEF2}" type="datetimeFigureOut">
              <a:rPr lang="ko-KR" altLang="en-US" smtClean="0"/>
              <a:t>2026-10-15</a:t>
            </a:fld>
            <a:endParaRPr lang="ko-KR" altLang="en-US"/>
          </a:p>
        </p:txBody>
      </p:sp>
      <p:sp>
        <p:nvSpPr>
          <p:cNvPr id="4" name="슬라이드 이미지 개체 틀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53FB355-94A8-42C4-A2F6-02CAE1BEE477}" type="slidenum">
              <a:rPr lang="ko-KR" altLang="en-US" smtClean="0"/>
              <a:t>‹#›</a:t>
            </a:fld>
            <a:endParaRPr lang="ko-KR" altLang="en-US"/>
          </a:p>
        </p:txBody>
      </p:sp>
    </p:spTree>
    <p:extLst>
      <p:ext uri="{BB962C8B-B14F-4D97-AF65-F5344CB8AC3E}">
        <p14:creationId xmlns:p14="http://schemas.microsoft.com/office/powerpoint/2010/main" val="1862543539"/>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5"/>
          </p:nvPr>
        </p:nvSpPr>
        <p:spPr/>
        <p:txBody>
          <a:bodyPr/>
          <a:lstStyle/>
          <a:p>
            <a:fld id="{853FB355-94A8-42C4-A2F6-02CAE1BEE477}" type="slidenum">
              <a:rPr lang="ko-KR" altLang="en-US" smtClean="0"/>
              <a:t>1</a:t>
            </a:fld>
            <a:endParaRPr lang="ko-KR" altLang="en-US"/>
          </a:p>
        </p:txBody>
      </p:sp>
    </p:spTree>
    <p:extLst>
      <p:ext uri="{BB962C8B-B14F-4D97-AF65-F5344CB8AC3E}">
        <p14:creationId xmlns:p14="http://schemas.microsoft.com/office/powerpoint/2010/main" val="3053783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Title 1"/>
          <p:cNvSpPr>
            <a:spLocks noGrp="1"/>
          </p:cNvSpPr>
          <p:nvPr>
            <p:ph type="ctrTitle"/>
          </p:nvPr>
        </p:nvSpPr>
        <p:spPr>
          <a:xfrm>
            <a:off x="2270641" y="7005156"/>
            <a:ext cx="25733931" cy="14902051"/>
          </a:xfrm>
        </p:spPr>
        <p:txBody>
          <a:bodyPr anchor="b"/>
          <a:lstStyle>
            <a:lvl1pPr algn="ctr">
              <a:defRPr sz="19865"/>
            </a:lvl1pPr>
          </a:lstStyle>
          <a:p>
            <a:r>
              <a:rPr lang="ko-KR" altLang="en-US"/>
              <a:t>마스터 제목 스타일 편집</a:t>
            </a:r>
            <a:endParaRPr lang="en-US" dirty="0"/>
          </a:p>
        </p:txBody>
      </p:sp>
      <p:sp>
        <p:nvSpPr>
          <p:cNvPr id="3" name="Subtitle 2"/>
          <p:cNvSpPr>
            <a:spLocks noGrp="1"/>
          </p:cNvSpPr>
          <p:nvPr>
            <p:ph type="subTitle" idx="1"/>
          </p:nvPr>
        </p:nvSpPr>
        <p:spPr>
          <a:xfrm>
            <a:off x="3784402" y="22481887"/>
            <a:ext cx="22706410" cy="10334331"/>
          </a:xfrm>
        </p:spPr>
        <p:txBody>
          <a:bodyPr/>
          <a:lstStyle>
            <a:lvl1pPr marL="0" indent="0" algn="ctr">
              <a:buNone/>
              <a:defRPr sz="7946"/>
            </a:lvl1pPr>
            <a:lvl2pPr marL="1513743" indent="0" algn="ctr">
              <a:buNone/>
              <a:defRPr sz="6622"/>
            </a:lvl2pPr>
            <a:lvl3pPr marL="3027487" indent="0" algn="ctr">
              <a:buNone/>
              <a:defRPr sz="5960"/>
            </a:lvl3pPr>
            <a:lvl4pPr marL="4541230" indent="0" algn="ctr">
              <a:buNone/>
              <a:defRPr sz="5297"/>
            </a:lvl4pPr>
            <a:lvl5pPr marL="6054974" indent="0" algn="ctr">
              <a:buNone/>
              <a:defRPr sz="5297"/>
            </a:lvl5pPr>
            <a:lvl6pPr marL="7568717" indent="0" algn="ctr">
              <a:buNone/>
              <a:defRPr sz="5297"/>
            </a:lvl6pPr>
            <a:lvl7pPr marL="9082461" indent="0" algn="ctr">
              <a:buNone/>
              <a:defRPr sz="5297"/>
            </a:lvl7pPr>
            <a:lvl8pPr marL="10596204" indent="0" algn="ctr">
              <a:buNone/>
              <a:defRPr sz="5297"/>
            </a:lvl8pPr>
            <a:lvl9pPr marL="12109948" indent="0" algn="ctr">
              <a:buNone/>
              <a:defRPr sz="5297"/>
            </a:lvl9pPr>
          </a:lstStyle>
          <a:p>
            <a:r>
              <a:rPr lang="ko-KR" altLang="en-US"/>
              <a:t>클릭하여 마스터 부제목 스타일 편집</a:t>
            </a:r>
            <a:endParaRPr lang="en-US" dirty="0"/>
          </a:p>
        </p:txBody>
      </p:sp>
      <p:sp>
        <p:nvSpPr>
          <p:cNvPr id="4" name="Date Placeholder 3"/>
          <p:cNvSpPr>
            <a:spLocks noGrp="1"/>
          </p:cNvSpPr>
          <p:nvPr>
            <p:ph type="dt" sz="half" idx="10"/>
          </p:nvPr>
        </p:nvSpPr>
        <p:spPr/>
        <p:txBody>
          <a:bodyPr/>
          <a:lstStyle/>
          <a:p>
            <a:fld id="{5282096D-6AD3-4854-A515-6991132164BD}" type="datetimeFigureOut">
              <a:rPr lang="ko-KR" altLang="en-US" smtClean="0"/>
              <a:t>2026-10-15</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DDA135E4-4AA9-47DA-AFC9-9808A0B69FF2}" type="slidenum">
              <a:rPr lang="ko-KR" altLang="en-US" smtClean="0"/>
              <a:t>‹#›</a:t>
            </a:fld>
            <a:endParaRPr lang="ko-KR" altLang="en-US"/>
          </a:p>
        </p:txBody>
      </p:sp>
    </p:spTree>
    <p:extLst>
      <p:ext uri="{BB962C8B-B14F-4D97-AF65-F5344CB8AC3E}">
        <p14:creationId xmlns:p14="http://schemas.microsoft.com/office/powerpoint/2010/main" val="37223416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Content Placeholder 2"/>
          <p:cNvSpPr>
            <a:spLocks noGrp="1"/>
          </p:cNvSpPr>
          <p:nvPr>
            <p:ph idx="1"/>
          </p:nvPr>
        </p:nvSpPr>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4" name="Date Placeholder 3"/>
          <p:cNvSpPr>
            <a:spLocks noGrp="1"/>
          </p:cNvSpPr>
          <p:nvPr>
            <p:ph type="dt" sz="half" idx="10"/>
          </p:nvPr>
        </p:nvSpPr>
        <p:spPr/>
        <p:txBody>
          <a:bodyPr/>
          <a:lstStyle/>
          <a:p>
            <a:fld id="{5282096D-6AD3-4854-A515-6991132164BD}" type="datetimeFigureOut">
              <a:rPr lang="ko-KR" altLang="en-US" smtClean="0"/>
              <a:t>2026-10-15</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DDA135E4-4AA9-47DA-AFC9-9808A0B69FF2}" type="slidenum">
              <a:rPr lang="ko-KR" altLang="en-US" smtClean="0"/>
              <a:t>‹#›</a:t>
            </a:fld>
            <a:endParaRPr lang="ko-KR" altLang="en-US"/>
          </a:p>
        </p:txBody>
      </p:sp>
    </p:spTree>
    <p:extLst>
      <p:ext uri="{BB962C8B-B14F-4D97-AF65-F5344CB8AC3E}">
        <p14:creationId xmlns:p14="http://schemas.microsoft.com/office/powerpoint/2010/main" val="23176093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Title 1"/>
          <p:cNvSpPr>
            <a:spLocks noGrp="1"/>
          </p:cNvSpPr>
          <p:nvPr>
            <p:ph type="title"/>
          </p:nvPr>
        </p:nvSpPr>
        <p:spPr>
          <a:xfrm>
            <a:off x="2065654" y="10671229"/>
            <a:ext cx="26112371" cy="17805173"/>
          </a:xfrm>
        </p:spPr>
        <p:txBody>
          <a:bodyPr anchor="b"/>
          <a:lstStyle>
            <a:lvl1pPr>
              <a:defRPr sz="19865"/>
            </a:lvl1pPr>
          </a:lstStyle>
          <a:p>
            <a:r>
              <a:rPr lang="ko-KR" altLang="en-US"/>
              <a:t>마스터 제목 스타일 편집</a:t>
            </a:r>
            <a:endParaRPr lang="en-US" dirty="0"/>
          </a:p>
        </p:txBody>
      </p:sp>
      <p:sp>
        <p:nvSpPr>
          <p:cNvPr id="3" name="Text Placeholder 2"/>
          <p:cNvSpPr>
            <a:spLocks noGrp="1"/>
          </p:cNvSpPr>
          <p:nvPr>
            <p:ph type="body" idx="1"/>
          </p:nvPr>
        </p:nvSpPr>
        <p:spPr>
          <a:xfrm>
            <a:off x="2065654" y="28644846"/>
            <a:ext cx="26112371" cy="9363320"/>
          </a:xfrm>
        </p:spPr>
        <p:txBody>
          <a:bodyPr/>
          <a:lstStyle>
            <a:lvl1pPr marL="0" indent="0">
              <a:buNone/>
              <a:defRPr sz="7946">
                <a:solidFill>
                  <a:schemeClr val="tx1"/>
                </a:solidFill>
              </a:defRPr>
            </a:lvl1pPr>
            <a:lvl2pPr marL="1513743" indent="0">
              <a:buNone/>
              <a:defRPr sz="6622">
                <a:solidFill>
                  <a:schemeClr val="tx1">
                    <a:tint val="75000"/>
                  </a:schemeClr>
                </a:solidFill>
              </a:defRPr>
            </a:lvl2pPr>
            <a:lvl3pPr marL="3027487" indent="0">
              <a:buNone/>
              <a:defRPr sz="5960">
                <a:solidFill>
                  <a:schemeClr val="tx1">
                    <a:tint val="75000"/>
                  </a:schemeClr>
                </a:solidFill>
              </a:defRPr>
            </a:lvl3pPr>
            <a:lvl4pPr marL="4541230" indent="0">
              <a:buNone/>
              <a:defRPr sz="5297">
                <a:solidFill>
                  <a:schemeClr val="tx1">
                    <a:tint val="75000"/>
                  </a:schemeClr>
                </a:solidFill>
              </a:defRPr>
            </a:lvl4pPr>
            <a:lvl5pPr marL="6054974" indent="0">
              <a:buNone/>
              <a:defRPr sz="5297">
                <a:solidFill>
                  <a:schemeClr val="tx1">
                    <a:tint val="75000"/>
                  </a:schemeClr>
                </a:solidFill>
              </a:defRPr>
            </a:lvl5pPr>
            <a:lvl6pPr marL="7568717" indent="0">
              <a:buNone/>
              <a:defRPr sz="5297">
                <a:solidFill>
                  <a:schemeClr val="tx1">
                    <a:tint val="75000"/>
                  </a:schemeClr>
                </a:solidFill>
              </a:defRPr>
            </a:lvl6pPr>
            <a:lvl7pPr marL="9082461" indent="0">
              <a:buNone/>
              <a:defRPr sz="5297">
                <a:solidFill>
                  <a:schemeClr val="tx1">
                    <a:tint val="75000"/>
                  </a:schemeClr>
                </a:solidFill>
              </a:defRPr>
            </a:lvl7pPr>
            <a:lvl8pPr marL="10596204" indent="0">
              <a:buNone/>
              <a:defRPr sz="5297">
                <a:solidFill>
                  <a:schemeClr val="tx1">
                    <a:tint val="75000"/>
                  </a:schemeClr>
                </a:solidFill>
              </a:defRPr>
            </a:lvl8pPr>
            <a:lvl9pPr marL="12109948" indent="0">
              <a:buNone/>
              <a:defRPr sz="5297">
                <a:solidFill>
                  <a:schemeClr val="tx1">
                    <a:tint val="75000"/>
                  </a:schemeClr>
                </a:solidFill>
              </a:defRPr>
            </a:lvl9pPr>
          </a:lstStyle>
          <a:p>
            <a:pPr lvl="0"/>
            <a:r>
              <a:rPr lang="ko-KR" altLang="en-US"/>
              <a:t>마스터 텍스트 스타일 편집</a:t>
            </a:r>
          </a:p>
        </p:txBody>
      </p:sp>
      <p:sp>
        <p:nvSpPr>
          <p:cNvPr id="4" name="Date Placeholder 3"/>
          <p:cNvSpPr>
            <a:spLocks noGrp="1"/>
          </p:cNvSpPr>
          <p:nvPr>
            <p:ph type="dt" sz="half" idx="10"/>
          </p:nvPr>
        </p:nvSpPr>
        <p:spPr/>
        <p:txBody>
          <a:bodyPr/>
          <a:lstStyle/>
          <a:p>
            <a:fld id="{5282096D-6AD3-4854-A515-6991132164BD}" type="datetimeFigureOut">
              <a:rPr lang="ko-KR" altLang="en-US" smtClean="0"/>
              <a:t>2026-10-15</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DDA135E4-4AA9-47DA-AFC9-9808A0B69FF2}" type="slidenum">
              <a:rPr lang="ko-KR" altLang="en-US" smtClean="0"/>
              <a:t>‹#›</a:t>
            </a:fld>
            <a:endParaRPr lang="ko-KR" altLang="en-US"/>
          </a:p>
        </p:txBody>
      </p:sp>
    </p:spTree>
    <p:extLst>
      <p:ext uri="{BB962C8B-B14F-4D97-AF65-F5344CB8AC3E}">
        <p14:creationId xmlns:p14="http://schemas.microsoft.com/office/powerpoint/2010/main" val="12172013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Content Placeholder 2"/>
          <p:cNvSpPr>
            <a:spLocks noGrp="1"/>
          </p:cNvSpPr>
          <p:nvPr>
            <p:ph sz="half" idx="1"/>
          </p:nvPr>
        </p:nvSpPr>
        <p:spPr>
          <a:xfrm>
            <a:off x="2081421" y="11394520"/>
            <a:ext cx="12866966" cy="27158594"/>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4" name="Content Placeholder 3"/>
          <p:cNvSpPr>
            <a:spLocks noGrp="1"/>
          </p:cNvSpPr>
          <p:nvPr>
            <p:ph sz="half" idx="2"/>
          </p:nvPr>
        </p:nvSpPr>
        <p:spPr>
          <a:xfrm>
            <a:off x="15326826" y="11394520"/>
            <a:ext cx="12866966" cy="27158594"/>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5" name="Date Placeholder 4"/>
          <p:cNvSpPr>
            <a:spLocks noGrp="1"/>
          </p:cNvSpPr>
          <p:nvPr>
            <p:ph type="dt" sz="half" idx="10"/>
          </p:nvPr>
        </p:nvSpPr>
        <p:spPr/>
        <p:txBody>
          <a:bodyPr/>
          <a:lstStyle/>
          <a:p>
            <a:fld id="{5282096D-6AD3-4854-A515-6991132164BD}" type="datetimeFigureOut">
              <a:rPr lang="ko-KR" altLang="en-US" smtClean="0"/>
              <a:t>2026-10-15</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DDA135E4-4AA9-47DA-AFC9-9808A0B69FF2}" type="slidenum">
              <a:rPr lang="ko-KR" altLang="en-US" smtClean="0"/>
              <a:t>‹#›</a:t>
            </a:fld>
            <a:endParaRPr lang="ko-KR" altLang="en-US"/>
          </a:p>
        </p:txBody>
      </p:sp>
    </p:spTree>
    <p:extLst>
      <p:ext uri="{BB962C8B-B14F-4D97-AF65-F5344CB8AC3E}">
        <p14:creationId xmlns:p14="http://schemas.microsoft.com/office/powerpoint/2010/main" val="20905246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Title 1"/>
          <p:cNvSpPr>
            <a:spLocks noGrp="1"/>
          </p:cNvSpPr>
          <p:nvPr>
            <p:ph type="title"/>
          </p:nvPr>
        </p:nvSpPr>
        <p:spPr>
          <a:xfrm>
            <a:off x="2085364" y="2278913"/>
            <a:ext cx="26112371" cy="8273416"/>
          </a:xfrm>
        </p:spPr>
        <p:txBody>
          <a:bodyPr/>
          <a:lstStyle/>
          <a:p>
            <a:r>
              <a:rPr lang="ko-KR" altLang="en-US"/>
              <a:t>마스터 제목 스타일 편집</a:t>
            </a:r>
            <a:endParaRPr lang="en-US" dirty="0"/>
          </a:p>
        </p:txBody>
      </p:sp>
      <p:sp>
        <p:nvSpPr>
          <p:cNvPr id="3" name="Text Placeholder 2"/>
          <p:cNvSpPr>
            <a:spLocks noGrp="1"/>
          </p:cNvSpPr>
          <p:nvPr>
            <p:ph type="body" idx="1"/>
          </p:nvPr>
        </p:nvSpPr>
        <p:spPr>
          <a:xfrm>
            <a:off x="2085368" y="10492870"/>
            <a:ext cx="12807832" cy="5142393"/>
          </a:xfrm>
        </p:spPr>
        <p:txBody>
          <a:bodyPr anchor="b"/>
          <a:lstStyle>
            <a:lvl1pPr marL="0" indent="0">
              <a:buNone/>
              <a:defRPr sz="7946" b="1"/>
            </a:lvl1pPr>
            <a:lvl2pPr marL="1513743" indent="0">
              <a:buNone/>
              <a:defRPr sz="6622" b="1"/>
            </a:lvl2pPr>
            <a:lvl3pPr marL="3027487" indent="0">
              <a:buNone/>
              <a:defRPr sz="5960" b="1"/>
            </a:lvl3pPr>
            <a:lvl4pPr marL="4541230" indent="0">
              <a:buNone/>
              <a:defRPr sz="5297" b="1"/>
            </a:lvl4pPr>
            <a:lvl5pPr marL="6054974" indent="0">
              <a:buNone/>
              <a:defRPr sz="5297" b="1"/>
            </a:lvl5pPr>
            <a:lvl6pPr marL="7568717" indent="0">
              <a:buNone/>
              <a:defRPr sz="5297" b="1"/>
            </a:lvl6pPr>
            <a:lvl7pPr marL="9082461" indent="0">
              <a:buNone/>
              <a:defRPr sz="5297" b="1"/>
            </a:lvl7pPr>
            <a:lvl8pPr marL="10596204" indent="0">
              <a:buNone/>
              <a:defRPr sz="5297" b="1"/>
            </a:lvl8pPr>
            <a:lvl9pPr marL="12109948" indent="0">
              <a:buNone/>
              <a:defRPr sz="5297" b="1"/>
            </a:lvl9pPr>
          </a:lstStyle>
          <a:p>
            <a:pPr lvl="0"/>
            <a:r>
              <a:rPr lang="ko-KR" altLang="en-US"/>
              <a:t>마스터 텍스트 스타일 편집</a:t>
            </a:r>
          </a:p>
        </p:txBody>
      </p:sp>
      <p:sp>
        <p:nvSpPr>
          <p:cNvPr id="4" name="Content Placeholder 3"/>
          <p:cNvSpPr>
            <a:spLocks noGrp="1"/>
          </p:cNvSpPr>
          <p:nvPr>
            <p:ph sz="half" idx="2"/>
          </p:nvPr>
        </p:nvSpPr>
        <p:spPr>
          <a:xfrm>
            <a:off x="2085368" y="15635264"/>
            <a:ext cx="12807832" cy="22997117"/>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5" name="Text Placeholder 4"/>
          <p:cNvSpPr>
            <a:spLocks noGrp="1"/>
          </p:cNvSpPr>
          <p:nvPr>
            <p:ph type="body" sz="quarter" idx="3"/>
          </p:nvPr>
        </p:nvSpPr>
        <p:spPr>
          <a:xfrm>
            <a:off x="15326828" y="10492870"/>
            <a:ext cx="12870909" cy="5142393"/>
          </a:xfrm>
        </p:spPr>
        <p:txBody>
          <a:bodyPr anchor="b"/>
          <a:lstStyle>
            <a:lvl1pPr marL="0" indent="0">
              <a:buNone/>
              <a:defRPr sz="7946" b="1"/>
            </a:lvl1pPr>
            <a:lvl2pPr marL="1513743" indent="0">
              <a:buNone/>
              <a:defRPr sz="6622" b="1"/>
            </a:lvl2pPr>
            <a:lvl3pPr marL="3027487" indent="0">
              <a:buNone/>
              <a:defRPr sz="5960" b="1"/>
            </a:lvl3pPr>
            <a:lvl4pPr marL="4541230" indent="0">
              <a:buNone/>
              <a:defRPr sz="5297" b="1"/>
            </a:lvl4pPr>
            <a:lvl5pPr marL="6054974" indent="0">
              <a:buNone/>
              <a:defRPr sz="5297" b="1"/>
            </a:lvl5pPr>
            <a:lvl6pPr marL="7568717" indent="0">
              <a:buNone/>
              <a:defRPr sz="5297" b="1"/>
            </a:lvl6pPr>
            <a:lvl7pPr marL="9082461" indent="0">
              <a:buNone/>
              <a:defRPr sz="5297" b="1"/>
            </a:lvl7pPr>
            <a:lvl8pPr marL="10596204" indent="0">
              <a:buNone/>
              <a:defRPr sz="5297" b="1"/>
            </a:lvl8pPr>
            <a:lvl9pPr marL="12109948" indent="0">
              <a:buNone/>
              <a:defRPr sz="5297" b="1"/>
            </a:lvl9pPr>
          </a:lstStyle>
          <a:p>
            <a:pPr lvl="0"/>
            <a:r>
              <a:rPr lang="ko-KR" altLang="en-US"/>
              <a:t>마스터 텍스트 스타일 편집</a:t>
            </a:r>
          </a:p>
        </p:txBody>
      </p:sp>
      <p:sp>
        <p:nvSpPr>
          <p:cNvPr id="6" name="Content Placeholder 5"/>
          <p:cNvSpPr>
            <a:spLocks noGrp="1"/>
          </p:cNvSpPr>
          <p:nvPr>
            <p:ph sz="quarter" idx="4"/>
          </p:nvPr>
        </p:nvSpPr>
        <p:spPr>
          <a:xfrm>
            <a:off x="15326828" y="15635264"/>
            <a:ext cx="12870909" cy="22997117"/>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7" name="Date Placeholder 6"/>
          <p:cNvSpPr>
            <a:spLocks noGrp="1"/>
          </p:cNvSpPr>
          <p:nvPr>
            <p:ph type="dt" sz="half" idx="10"/>
          </p:nvPr>
        </p:nvSpPr>
        <p:spPr/>
        <p:txBody>
          <a:bodyPr/>
          <a:lstStyle/>
          <a:p>
            <a:fld id="{5282096D-6AD3-4854-A515-6991132164BD}" type="datetimeFigureOut">
              <a:rPr lang="ko-KR" altLang="en-US" smtClean="0"/>
              <a:t>2026-10-15</a:t>
            </a:fld>
            <a:endParaRPr lang="ko-KR" altLang="en-US"/>
          </a:p>
        </p:txBody>
      </p:sp>
      <p:sp>
        <p:nvSpPr>
          <p:cNvPr id="8" name="Footer Placeholder 7"/>
          <p:cNvSpPr>
            <a:spLocks noGrp="1"/>
          </p:cNvSpPr>
          <p:nvPr>
            <p:ph type="ftr" sz="quarter" idx="11"/>
          </p:nvPr>
        </p:nvSpPr>
        <p:spPr/>
        <p:txBody>
          <a:bodyPr/>
          <a:lstStyle/>
          <a:p>
            <a:endParaRPr lang="ko-KR" altLang="en-US"/>
          </a:p>
        </p:txBody>
      </p:sp>
      <p:sp>
        <p:nvSpPr>
          <p:cNvPr id="9" name="Slide Number Placeholder 8"/>
          <p:cNvSpPr>
            <a:spLocks noGrp="1"/>
          </p:cNvSpPr>
          <p:nvPr>
            <p:ph type="sldNum" sz="quarter" idx="12"/>
          </p:nvPr>
        </p:nvSpPr>
        <p:spPr/>
        <p:txBody>
          <a:bodyPr/>
          <a:lstStyle/>
          <a:p>
            <a:fld id="{DDA135E4-4AA9-47DA-AFC9-9808A0B69FF2}" type="slidenum">
              <a:rPr lang="ko-KR" altLang="en-US" smtClean="0"/>
              <a:t>‹#›</a:t>
            </a:fld>
            <a:endParaRPr lang="ko-KR" altLang="en-US"/>
          </a:p>
        </p:txBody>
      </p:sp>
    </p:spTree>
    <p:extLst>
      <p:ext uri="{BB962C8B-B14F-4D97-AF65-F5344CB8AC3E}">
        <p14:creationId xmlns:p14="http://schemas.microsoft.com/office/powerpoint/2010/main" val="3887343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Date Placeholder 2"/>
          <p:cNvSpPr>
            <a:spLocks noGrp="1"/>
          </p:cNvSpPr>
          <p:nvPr>
            <p:ph type="dt" sz="half" idx="10"/>
          </p:nvPr>
        </p:nvSpPr>
        <p:spPr/>
        <p:txBody>
          <a:bodyPr/>
          <a:lstStyle/>
          <a:p>
            <a:fld id="{5282096D-6AD3-4854-A515-6991132164BD}" type="datetimeFigureOut">
              <a:rPr lang="ko-KR" altLang="en-US" smtClean="0"/>
              <a:t>2026-10-15</a:t>
            </a:fld>
            <a:endParaRPr lang="ko-KR" altLang="en-US"/>
          </a:p>
        </p:txBody>
      </p:sp>
      <p:sp>
        <p:nvSpPr>
          <p:cNvPr id="4" name="Footer Placeholder 3"/>
          <p:cNvSpPr>
            <a:spLocks noGrp="1"/>
          </p:cNvSpPr>
          <p:nvPr>
            <p:ph type="ftr" sz="quarter" idx="11"/>
          </p:nvPr>
        </p:nvSpPr>
        <p:spPr/>
        <p:txBody>
          <a:bodyPr/>
          <a:lstStyle/>
          <a:p>
            <a:endParaRPr lang="ko-KR" altLang="en-US"/>
          </a:p>
        </p:txBody>
      </p:sp>
      <p:sp>
        <p:nvSpPr>
          <p:cNvPr id="5" name="Slide Number Placeholder 4"/>
          <p:cNvSpPr>
            <a:spLocks noGrp="1"/>
          </p:cNvSpPr>
          <p:nvPr>
            <p:ph type="sldNum" sz="quarter" idx="12"/>
          </p:nvPr>
        </p:nvSpPr>
        <p:spPr/>
        <p:txBody>
          <a:bodyPr/>
          <a:lstStyle/>
          <a:p>
            <a:fld id="{DDA135E4-4AA9-47DA-AFC9-9808A0B69FF2}" type="slidenum">
              <a:rPr lang="ko-KR" altLang="en-US" smtClean="0"/>
              <a:t>‹#›</a:t>
            </a:fld>
            <a:endParaRPr lang="ko-KR" altLang="en-US"/>
          </a:p>
        </p:txBody>
      </p:sp>
    </p:spTree>
    <p:extLst>
      <p:ext uri="{BB962C8B-B14F-4D97-AF65-F5344CB8AC3E}">
        <p14:creationId xmlns:p14="http://schemas.microsoft.com/office/powerpoint/2010/main" val="2609055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82096D-6AD3-4854-A515-6991132164BD}" type="datetimeFigureOut">
              <a:rPr lang="ko-KR" altLang="en-US" smtClean="0"/>
              <a:t>2026-10-15</a:t>
            </a:fld>
            <a:endParaRPr lang="ko-KR" altLang="en-US"/>
          </a:p>
        </p:txBody>
      </p:sp>
      <p:sp>
        <p:nvSpPr>
          <p:cNvPr id="3" name="Footer Placeholder 2"/>
          <p:cNvSpPr>
            <a:spLocks noGrp="1"/>
          </p:cNvSpPr>
          <p:nvPr>
            <p:ph type="ftr" sz="quarter" idx="11"/>
          </p:nvPr>
        </p:nvSpPr>
        <p:spPr/>
        <p:txBody>
          <a:bodyPr/>
          <a:lstStyle/>
          <a:p>
            <a:endParaRPr lang="ko-KR" altLang="en-US"/>
          </a:p>
        </p:txBody>
      </p:sp>
      <p:sp>
        <p:nvSpPr>
          <p:cNvPr id="4" name="Slide Number Placeholder 3"/>
          <p:cNvSpPr>
            <a:spLocks noGrp="1"/>
          </p:cNvSpPr>
          <p:nvPr>
            <p:ph type="sldNum" sz="quarter" idx="12"/>
          </p:nvPr>
        </p:nvSpPr>
        <p:spPr/>
        <p:txBody>
          <a:bodyPr/>
          <a:lstStyle/>
          <a:p>
            <a:fld id="{DDA135E4-4AA9-47DA-AFC9-9808A0B69FF2}" type="slidenum">
              <a:rPr lang="ko-KR" altLang="en-US" smtClean="0"/>
              <a:t>‹#›</a:t>
            </a:fld>
            <a:endParaRPr lang="ko-KR" altLang="en-US"/>
          </a:p>
        </p:txBody>
      </p:sp>
    </p:spTree>
    <p:extLst>
      <p:ext uri="{BB962C8B-B14F-4D97-AF65-F5344CB8AC3E}">
        <p14:creationId xmlns:p14="http://schemas.microsoft.com/office/powerpoint/2010/main" val="23212087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Title 1"/>
          <p:cNvSpPr>
            <a:spLocks noGrp="1"/>
          </p:cNvSpPr>
          <p:nvPr>
            <p:ph type="title"/>
          </p:nvPr>
        </p:nvSpPr>
        <p:spPr>
          <a:xfrm>
            <a:off x="2085364" y="2853584"/>
            <a:ext cx="9764544" cy="9987545"/>
          </a:xfrm>
        </p:spPr>
        <p:txBody>
          <a:bodyPr anchor="b"/>
          <a:lstStyle>
            <a:lvl1pPr>
              <a:defRPr sz="10595"/>
            </a:lvl1pPr>
          </a:lstStyle>
          <a:p>
            <a:r>
              <a:rPr lang="ko-KR" altLang="en-US"/>
              <a:t>마스터 제목 스타일 편집</a:t>
            </a:r>
            <a:endParaRPr lang="en-US" dirty="0"/>
          </a:p>
        </p:txBody>
      </p:sp>
      <p:sp>
        <p:nvSpPr>
          <p:cNvPr id="3" name="Content Placeholder 2"/>
          <p:cNvSpPr>
            <a:spLocks noGrp="1"/>
          </p:cNvSpPr>
          <p:nvPr>
            <p:ph idx="1"/>
          </p:nvPr>
        </p:nvSpPr>
        <p:spPr>
          <a:xfrm>
            <a:off x="12870909" y="6162959"/>
            <a:ext cx="15326827" cy="30418415"/>
          </a:xfrm>
        </p:spPr>
        <p:txBody>
          <a:bodyPr/>
          <a:lstStyle>
            <a:lvl1pPr>
              <a:defRPr sz="10595"/>
            </a:lvl1pPr>
            <a:lvl2pPr>
              <a:defRPr sz="9271"/>
            </a:lvl2pPr>
            <a:lvl3pPr>
              <a:defRPr sz="7946"/>
            </a:lvl3pPr>
            <a:lvl4pPr>
              <a:defRPr sz="6622"/>
            </a:lvl4pPr>
            <a:lvl5pPr>
              <a:defRPr sz="6622"/>
            </a:lvl5pPr>
            <a:lvl6pPr>
              <a:defRPr sz="6622"/>
            </a:lvl6pPr>
            <a:lvl7pPr>
              <a:defRPr sz="6622"/>
            </a:lvl7pPr>
            <a:lvl8pPr>
              <a:defRPr sz="6622"/>
            </a:lvl8pPr>
            <a:lvl9pPr>
              <a:defRPr sz="6622"/>
            </a:lvl9p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4" name="Text Placeholder 3"/>
          <p:cNvSpPr>
            <a:spLocks noGrp="1"/>
          </p:cNvSpPr>
          <p:nvPr>
            <p:ph type="body" sz="half" idx="2"/>
          </p:nvPr>
        </p:nvSpPr>
        <p:spPr>
          <a:xfrm>
            <a:off x="2085364" y="12841129"/>
            <a:ext cx="9764544" cy="23789780"/>
          </a:xfrm>
        </p:spPr>
        <p:txBody>
          <a:bodyPr/>
          <a:lstStyle>
            <a:lvl1pPr marL="0" indent="0">
              <a:buNone/>
              <a:defRPr sz="5297"/>
            </a:lvl1pPr>
            <a:lvl2pPr marL="1513743" indent="0">
              <a:buNone/>
              <a:defRPr sz="4635"/>
            </a:lvl2pPr>
            <a:lvl3pPr marL="3027487" indent="0">
              <a:buNone/>
              <a:defRPr sz="3973"/>
            </a:lvl3pPr>
            <a:lvl4pPr marL="4541230" indent="0">
              <a:buNone/>
              <a:defRPr sz="3311"/>
            </a:lvl4pPr>
            <a:lvl5pPr marL="6054974" indent="0">
              <a:buNone/>
              <a:defRPr sz="3311"/>
            </a:lvl5pPr>
            <a:lvl6pPr marL="7568717" indent="0">
              <a:buNone/>
              <a:defRPr sz="3311"/>
            </a:lvl6pPr>
            <a:lvl7pPr marL="9082461" indent="0">
              <a:buNone/>
              <a:defRPr sz="3311"/>
            </a:lvl7pPr>
            <a:lvl8pPr marL="10596204" indent="0">
              <a:buNone/>
              <a:defRPr sz="3311"/>
            </a:lvl8pPr>
            <a:lvl9pPr marL="12109948" indent="0">
              <a:buNone/>
              <a:defRPr sz="3311"/>
            </a:lvl9pPr>
          </a:lstStyle>
          <a:p>
            <a:pPr lvl="0"/>
            <a:r>
              <a:rPr lang="ko-KR" altLang="en-US"/>
              <a:t>마스터 텍스트 스타일 편집</a:t>
            </a:r>
          </a:p>
        </p:txBody>
      </p:sp>
      <p:sp>
        <p:nvSpPr>
          <p:cNvPr id="5" name="Date Placeholder 4"/>
          <p:cNvSpPr>
            <a:spLocks noGrp="1"/>
          </p:cNvSpPr>
          <p:nvPr>
            <p:ph type="dt" sz="half" idx="10"/>
          </p:nvPr>
        </p:nvSpPr>
        <p:spPr/>
        <p:txBody>
          <a:bodyPr/>
          <a:lstStyle/>
          <a:p>
            <a:fld id="{5282096D-6AD3-4854-A515-6991132164BD}" type="datetimeFigureOut">
              <a:rPr lang="ko-KR" altLang="en-US" smtClean="0"/>
              <a:t>2026-10-15</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DDA135E4-4AA9-47DA-AFC9-9808A0B69FF2}" type="slidenum">
              <a:rPr lang="ko-KR" altLang="en-US" smtClean="0"/>
              <a:t>‹#›</a:t>
            </a:fld>
            <a:endParaRPr lang="ko-KR" altLang="en-US"/>
          </a:p>
        </p:txBody>
      </p:sp>
    </p:spTree>
    <p:extLst>
      <p:ext uri="{BB962C8B-B14F-4D97-AF65-F5344CB8AC3E}">
        <p14:creationId xmlns:p14="http://schemas.microsoft.com/office/powerpoint/2010/main" val="3685842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Title 1"/>
          <p:cNvSpPr>
            <a:spLocks noGrp="1"/>
          </p:cNvSpPr>
          <p:nvPr>
            <p:ph type="title"/>
          </p:nvPr>
        </p:nvSpPr>
        <p:spPr>
          <a:xfrm>
            <a:off x="2085364" y="2853584"/>
            <a:ext cx="9764544" cy="9987545"/>
          </a:xfrm>
        </p:spPr>
        <p:txBody>
          <a:bodyPr anchor="b"/>
          <a:lstStyle>
            <a:lvl1pPr>
              <a:defRPr sz="10595"/>
            </a:lvl1pPr>
          </a:lstStyle>
          <a:p>
            <a:r>
              <a:rPr lang="ko-KR" altLang="en-US"/>
              <a:t>마스터 제목 스타일 편집</a:t>
            </a:r>
            <a:endParaRPr lang="en-US" dirty="0"/>
          </a:p>
        </p:txBody>
      </p:sp>
      <p:sp>
        <p:nvSpPr>
          <p:cNvPr id="3" name="Picture Placeholder 2"/>
          <p:cNvSpPr>
            <a:spLocks noGrp="1" noChangeAspect="1"/>
          </p:cNvSpPr>
          <p:nvPr>
            <p:ph type="pic" idx="1"/>
          </p:nvPr>
        </p:nvSpPr>
        <p:spPr>
          <a:xfrm>
            <a:off x="12870909" y="6162959"/>
            <a:ext cx="15326827" cy="30418415"/>
          </a:xfrm>
        </p:spPr>
        <p:txBody>
          <a:bodyPr anchor="t"/>
          <a:lstStyle>
            <a:lvl1pPr marL="0" indent="0">
              <a:buNone/>
              <a:defRPr sz="10595"/>
            </a:lvl1pPr>
            <a:lvl2pPr marL="1513743" indent="0">
              <a:buNone/>
              <a:defRPr sz="9271"/>
            </a:lvl2pPr>
            <a:lvl3pPr marL="3027487" indent="0">
              <a:buNone/>
              <a:defRPr sz="7946"/>
            </a:lvl3pPr>
            <a:lvl4pPr marL="4541230" indent="0">
              <a:buNone/>
              <a:defRPr sz="6622"/>
            </a:lvl4pPr>
            <a:lvl5pPr marL="6054974" indent="0">
              <a:buNone/>
              <a:defRPr sz="6622"/>
            </a:lvl5pPr>
            <a:lvl6pPr marL="7568717" indent="0">
              <a:buNone/>
              <a:defRPr sz="6622"/>
            </a:lvl6pPr>
            <a:lvl7pPr marL="9082461" indent="0">
              <a:buNone/>
              <a:defRPr sz="6622"/>
            </a:lvl7pPr>
            <a:lvl8pPr marL="10596204" indent="0">
              <a:buNone/>
              <a:defRPr sz="6622"/>
            </a:lvl8pPr>
            <a:lvl9pPr marL="12109948" indent="0">
              <a:buNone/>
              <a:defRPr sz="6622"/>
            </a:lvl9pPr>
          </a:lstStyle>
          <a:p>
            <a:r>
              <a:rPr lang="ko-KR" altLang="en-US"/>
              <a:t>그림을 추가하려면 아이콘을 클릭하십시오</a:t>
            </a:r>
            <a:endParaRPr lang="en-US" dirty="0"/>
          </a:p>
        </p:txBody>
      </p:sp>
      <p:sp>
        <p:nvSpPr>
          <p:cNvPr id="4" name="Text Placeholder 3"/>
          <p:cNvSpPr>
            <a:spLocks noGrp="1"/>
          </p:cNvSpPr>
          <p:nvPr>
            <p:ph type="body" sz="half" idx="2"/>
          </p:nvPr>
        </p:nvSpPr>
        <p:spPr>
          <a:xfrm>
            <a:off x="2085364" y="12841129"/>
            <a:ext cx="9764544" cy="23789780"/>
          </a:xfrm>
        </p:spPr>
        <p:txBody>
          <a:bodyPr/>
          <a:lstStyle>
            <a:lvl1pPr marL="0" indent="0">
              <a:buNone/>
              <a:defRPr sz="5297"/>
            </a:lvl1pPr>
            <a:lvl2pPr marL="1513743" indent="0">
              <a:buNone/>
              <a:defRPr sz="4635"/>
            </a:lvl2pPr>
            <a:lvl3pPr marL="3027487" indent="0">
              <a:buNone/>
              <a:defRPr sz="3973"/>
            </a:lvl3pPr>
            <a:lvl4pPr marL="4541230" indent="0">
              <a:buNone/>
              <a:defRPr sz="3311"/>
            </a:lvl4pPr>
            <a:lvl5pPr marL="6054974" indent="0">
              <a:buNone/>
              <a:defRPr sz="3311"/>
            </a:lvl5pPr>
            <a:lvl6pPr marL="7568717" indent="0">
              <a:buNone/>
              <a:defRPr sz="3311"/>
            </a:lvl6pPr>
            <a:lvl7pPr marL="9082461" indent="0">
              <a:buNone/>
              <a:defRPr sz="3311"/>
            </a:lvl7pPr>
            <a:lvl8pPr marL="10596204" indent="0">
              <a:buNone/>
              <a:defRPr sz="3311"/>
            </a:lvl8pPr>
            <a:lvl9pPr marL="12109948" indent="0">
              <a:buNone/>
              <a:defRPr sz="3311"/>
            </a:lvl9pPr>
          </a:lstStyle>
          <a:p>
            <a:pPr lvl="0"/>
            <a:r>
              <a:rPr lang="ko-KR" altLang="en-US"/>
              <a:t>마스터 텍스트 스타일 편집</a:t>
            </a:r>
          </a:p>
        </p:txBody>
      </p:sp>
      <p:sp>
        <p:nvSpPr>
          <p:cNvPr id="5" name="Date Placeholder 4"/>
          <p:cNvSpPr>
            <a:spLocks noGrp="1"/>
          </p:cNvSpPr>
          <p:nvPr>
            <p:ph type="dt" sz="half" idx="10"/>
          </p:nvPr>
        </p:nvSpPr>
        <p:spPr/>
        <p:txBody>
          <a:bodyPr/>
          <a:lstStyle/>
          <a:p>
            <a:fld id="{5282096D-6AD3-4854-A515-6991132164BD}" type="datetimeFigureOut">
              <a:rPr lang="ko-KR" altLang="en-US" smtClean="0"/>
              <a:t>2026-10-15</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DDA135E4-4AA9-47DA-AFC9-9808A0B69FF2}" type="slidenum">
              <a:rPr lang="ko-KR" altLang="en-US" smtClean="0"/>
              <a:t>‹#›</a:t>
            </a:fld>
            <a:endParaRPr lang="ko-KR" altLang="en-US"/>
          </a:p>
        </p:txBody>
      </p:sp>
    </p:spTree>
    <p:extLst>
      <p:ext uri="{BB962C8B-B14F-4D97-AF65-F5344CB8AC3E}">
        <p14:creationId xmlns:p14="http://schemas.microsoft.com/office/powerpoint/2010/main" val="29002057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Vertical Text Placeholder 2"/>
          <p:cNvSpPr>
            <a:spLocks noGrp="1"/>
          </p:cNvSpPr>
          <p:nvPr>
            <p:ph type="body" orient="vert" idx="1"/>
          </p:nvPr>
        </p:nvSpPr>
        <p:spPr/>
        <p:txBody>
          <a:bodyPr vert="eaVert"/>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4" name="Date Placeholder 3"/>
          <p:cNvSpPr>
            <a:spLocks noGrp="1"/>
          </p:cNvSpPr>
          <p:nvPr>
            <p:ph type="dt" sz="half" idx="10"/>
          </p:nvPr>
        </p:nvSpPr>
        <p:spPr/>
        <p:txBody>
          <a:bodyPr/>
          <a:lstStyle/>
          <a:p>
            <a:fld id="{5282096D-6AD3-4854-A515-6991132164BD}" type="datetimeFigureOut">
              <a:rPr lang="ko-KR" altLang="en-US" smtClean="0"/>
              <a:t>2026-10-15</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DDA135E4-4AA9-47DA-AFC9-9808A0B69FF2}" type="slidenum">
              <a:rPr lang="ko-KR" altLang="en-US" smtClean="0"/>
              <a:t>‹#›</a:t>
            </a:fld>
            <a:endParaRPr lang="ko-KR" altLang="en-US"/>
          </a:p>
        </p:txBody>
      </p:sp>
    </p:spTree>
    <p:extLst>
      <p:ext uri="{BB962C8B-B14F-4D97-AF65-F5344CB8AC3E}">
        <p14:creationId xmlns:p14="http://schemas.microsoft.com/office/powerpoint/2010/main" val="37032128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665701" y="2278904"/>
            <a:ext cx="6528093" cy="36274211"/>
          </a:xfrm>
        </p:spPr>
        <p:txBody>
          <a:bodyPr vert="eaVert"/>
          <a:lstStyle/>
          <a:p>
            <a:r>
              <a:rPr lang="ko-KR" altLang="en-US"/>
              <a:t>마스터 제목 스타일 편집</a:t>
            </a:r>
            <a:endParaRPr lang="en-US" dirty="0"/>
          </a:p>
        </p:txBody>
      </p:sp>
      <p:sp>
        <p:nvSpPr>
          <p:cNvPr id="3" name="Vertical Text Placeholder 2"/>
          <p:cNvSpPr>
            <a:spLocks noGrp="1"/>
          </p:cNvSpPr>
          <p:nvPr>
            <p:ph type="body" orient="vert" idx="1"/>
          </p:nvPr>
        </p:nvSpPr>
        <p:spPr>
          <a:xfrm>
            <a:off x="2081423" y="2278904"/>
            <a:ext cx="19205838" cy="36274211"/>
          </a:xfrm>
        </p:spPr>
        <p:txBody>
          <a:bodyPr vert="eaVert"/>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4" name="Date Placeholder 3"/>
          <p:cNvSpPr>
            <a:spLocks noGrp="1"/>
          </p:cNvSpPr>
          <p:nvPr>
            <p:ph type="dt" sz="half" idx="10"/>
          </p:nvPr>
        </p:nvSpPr>
        <p:spPr/>
        <p:txBody>
          <a:bodyPr/>
          <a:lstStyle/>
          <a:p>
            <a:fld id="{5282096D-6AD3-4854-A515-6991132164BD}" type="datetimeFigureOut">
              <a:rPr lang="ko-KR" altLang="en-US" smtClean="0"/>
              <a:t>2026-10-15</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DDA135E4-4AA9-47DA-AFC9-9808A0B69FF2}" type="slidenum">
              <a:rPr lang="ko-KR" altLang="en-US" smtClean="0"/>
              <a:t>‹#›</a:t>
            </a:fld>
            <a:endParaRPr lang="ko-KR" altLang="en-US"/>
          </a:p>
        </p:txBody>
      </p:sp>
    </p:spTree>
    <p:extLst>
      <p:ext uri="{BB962C8B-B14F-4D97-AF65-F5344CB8AC3E}">
        <p14:creationId xmlns:p14="http://schemas.microsoft.com/office/powerpoint/2010/main" val="13485661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81421" y="2278913"/>
            <a:ext cx="26112371" cy="8273416"/>
          </a:xfrm>
          <a:prstGeom prst="rect">
            <a:avLst/>
          </a:prstGeom>
        </p:spPr>
        <p:txBody>
          <a:bodyPr vert="horz" lIns="91440" tIns="45720" rIns="91440" bIns="45720" rtlCol="0" anchor="ctr">
            <a:normAutofit/>
          </a:bodyPr>
          <a:lstStyle/>
          <a:p>
            <a:r>
              <a:rPr lang="ko-KR" altLang="en-US"/>
              <a:t>마스터 제목 스타일 편집</a:t>
            </a:r>
            <a:endParaRPr lang="en-US" dirty="0"/>
          </a:p>
        </p:txBody>
      </p:sp>
      <p:sp>
        <p:nvSpPr>
          <p:cNvPr id="3" name="Text Placeholder 2"/>
          <p:cNvSpPr>
            <a:spLocks noGrp="1"/>
          </p:cNvSpPr>
          <p:nvPr>
            <p:ph type="body" idx="1"/>
          </p:nvPr>
        </p:nvSpPr>
        <p:spPr>
          <a:xfrm>
            <a:off x="2081421" y="11394520"/>
            <a:ext cx="26112371" cy="27158594"/>
          </a:xfrm>
          <a:prstGeom prst="rect">
            <a:avLst/>
          </a:prstGeom>
        </p:spPr>
        <p:txBody>
          <a:bodyPr vert="horz" lIns="91440" tIns="45720" rIns="91440" bIns="45720" rtlCol="0">
            <a:normAutofit/>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dirty="0"/>
          </a:p>
        </p:txBody>
      </p:sp>
      <p:sp>
        <p:nvSpPr>
          <p:cNvPr id="4" name="Date Placeholder 3"/>
          <p:cNvSpPr>
            <a:spLocks noGrp="1"/>
          </p:cNvSpPr>
          <p:nvPr>
            <p:ph type="dt" sz="half" idx="2"/>
          </p:nvPr>
        </p:nvSpPr>
        <p:spPr>
          <a:xfrm>
            <a:off x="2081421" y="39672756"/>
            <a:ext cx="6811923" cy="2278904"/>
          </a:xfrm>
          <a:prstGeom prst="rect">
            <a:avLst/>
          </a:prstGeom>
        </p:spPr>
        <p:txBody>
          <a:bodyPr vert="horz" lIns="91440" tIns="45720" rIns="91440" bIns="45720" rtlCol="0" anchor="ctr"/>
          <a:lstStyle>
            <a:lvl1pPr algn="l">
              <a:defRPr sz="3973">
                <a:solidFill>
                  <a:schemeClr val="tx1">
                    <a:tint val="75000"/>
                  </a:schemeClr>
                </a:solidFill>
              </a:defRPr>
            </a:lvl1pPr>
          </a:lstStyle>
          <a:p>
            <a:fld id="{5282096D-6AD3-4854-A515-6991132164BD}" type="datetimeFigureOut">
              <a:rPr lang="ko-KR" altLang="en-US" smtClean="0"/>
              <a:t>2026-10-15</a:t>
            </a:fld>
            <a:endParaRPr lang="ko-KR" altLang="en-US"/>
          </a:p>
        </p:txBody>
      </p:sp>
      <p:sp>
        <p:nvSpPr>
          <p:cNvPr id="5" name="Footer Placeholder 4"/>
          <p:cNvSpPr>
            <a:spLocks noGrp="1"/>
          </p:cNvSpPr>
          <p:nvPr>
            <p:ph type="ftr" sz="quarter" idx="3"/>
          </p:nvPr>
        </p:nvSpPr>
        <p:spPr>
          <a:xfrm>
            <a:off x="10028665" y="39672756"/>
            <a:ext cx="10217884" cy="2278904"/>
          </a:xfrm>
          <a:prstGeom prst="rect">
            <a:avLst/>
          </a:prstGeom>
        </p:spPr>
        <p:txBody>
          <a:bodyPr vert="horz" lIns="91440" tIns="45720" rIns="91440" bIns="45720" rtlCol="0" anchor="ctr"/>
          <a:lstStyle>
            <a:lvl1pPr algn="ctr">
              <a:defRPr sz="3973">
                <a:solidFill>
                  <a:schemeClr val="tx1">
                    <a:tint val="75000"/>
                  </a:schemeClr>
                </a:solidFill>
              </a:defRPr>
            </a:lvl1pPr>
          </a:lstStyle>
          <a:p>
            <a:endParaRPr lang="ko-KR" altLang="en-US"/>
          </a:p>
        </p:txBody>
      </p:sp>
      <p:sp>
        <p:nvSpPr>
          <p:cNvPr id="6" name="Slide Number Placeholder 5"/>
          <p:cNvSpPr>
            <a:spLocks noGrp="1"/>
          </p:cNvSpPr>
          <p:nvPr>
            <p:ph type="sldNum" sz="quarter" idx="4"/>
          </p:nvPr>
        </p:nvSpPr>
        <p:spPr>
          <a:xfrm>
            <a:off x="21381869" y="39672756"/>
            <a:ext cx="6811923" cy="2278904"/>
          </a:xfrm>
          <a:prstGeom prst="rect">
            <a:avLst/>
          </a:prstGeom>
        </p:spPr>
        <p:txBody>
          <a:bodyPr vert="horz" lIns="91440" tIns="45720" rIns="91440" bIns="45720" rtlCol="0" anchor="ctr"/>
          <a:lstStyle>
            <a:lvl1pPr algn="r">
              <a:defRPr sz="3973">
                <a:solidFill>
                  <a:schemeClr val="tx1">
                    <a:tint val="75000"/>
                  </a:schemeClr>
                </a:solidFill>
              </a:defRPr>
            </a:lvl1pPr>
          </a:lstStyle>
          <a:p>
            <a:fld id="{DDA135E4-4AA9-47DA-AFC9-9808A0B69FF2}" type="slidenum">
              <a:rPr lang="ko-KR" altLang="en-US" smtClean="0"/>
              <a:t>‹#›</a:t>
            </a:fld>
            <a:endParaRPr lang="ko-KR" altLang="en-US"/>
          </a:p>
        </p:txBody>
      </p:sp>
    </p:spTree>
    <p:extLst>
      <p:ext uri="{BB962C8B-B14F-4D97-AF65-F5344CB8AC3E}">
        <p14:creationId xmlns:p14="http://schemas.microsoft.com/office/powerpoint/2010/main" val="220787150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3027487" rtl="0" eaLnBrk="1" latinLnBrk="1" hangingPunct="1">
        <a:lnSpc>
          <a:spcPct val="90000"/>
        </a:lnSpc>
        <a:spcBef>
          <a:spcPct val="0"/>
        </a:spcBef>
        <a:buNone/>
        <a:defRPr sz="14568" kern="1200">
          <a:solidFill>
            <a:schemeClr val="tx1"/>
          </a:solidFill>
          <a:latin typeface="+mj-lt"/>
          <a:ea typeface="+mj-ea"/>
          <a:cs typeface="+mj-cs"/>
        </a:defRPr>
      </a:lvl1pPr>
    </p:titleStyle>
    <p:bodyStyle>
      <a:lvl1pPr marL="756872" indent="-756872" algn="l" defTabSz="3027487" rtl="0" eaLnBrk="1" latinLnBrk="1" hangingPunct="1">
        <a:lnSpc>
          <a:spcPct val="90000"/>
        </a:lnSpc>
        <a:spcBef>
          <a:spcPts val="3311"/>
        </a:spcBef>
        <a:buFont typeface="Arial" panose="020B0604020202020204" pitchFamily="34" charset="0"/>
        <a:buChar char="•"/>
        <a:defRPr sz="9271" kern="1200">
          <a:solidFill>
            <a:schemeClr val="tx1"/>
          </a:solidFill>
          <a:latin typeface="+mn-lt"/>
          <a:ea typeface="+mn-ea"/>
          <a:cs typeface="+mn-cs"/>
        </a:defRPr>
      </a:lvl1pPr>
      <a:lvl2pPr marL="2270615" indent="-756872" algn="l" defTabSz="3027487" rtl="0" eaLnBrk="1" latinLnBrk="1" hangingPunct="1">
        <a:lnSpc>
          <a:spcPct val="90000"/>
        </a:lnSpc>
        <a:spcBef>
          <a:spcPts val="1655"/>
        </a:spcBef>
        <a:buFont typeface="Arial" panose="020B0604020202020204" pitchFamily="34" charset="0"/>
        <a:buChar char="•"/>
        <a:defRPr sz="7946" kern="1200">
          <a:solidFill>
            <a:schemeClr val="tx1"/>
          </a:solidFill>
          <a:latin typeface="+mn-lt"/>
          <a:ea typeface="+mn-ea"/>
          <a:cs typeface="+mn-cs"/>
        </a:defRPr>
      </a:lvl2pPr>
      <a:lvl3pPr marL="3784359" indent="-756872" algn="l" defTabSz="3027487" rtl="0" eaLnBrk="1" latinLnBrk="1" hangingPunct="1">
        <a:lnSpc>
          <a:spcPct val="90000"/>
        </a:lnSpc>
        <a:spcBef>
          <a:spcPts val="1655"/>
        </a:spcBef>
        <a:buFont typeface="Arial" panose="020B0604020202020204" pitchFamily="34" charset="0"/>
        <a:buChar char="•"/>
        <a:defRPr sz="6622" kern="1200">
          <a:solidFill>
            <a:schemeClr val="tx1"/>
          </a:solidFill>
          <a:latin typeface="+mn-lt"/>
          <a:ea typeface="+mn-ea"/>
          <a:cs typeface="+mn-cs"/>
        </a:defRPr>
      </a:lvl3pPr>
      <a:lvl4pPr marL="5298102" indent="-756872" algn="l" defTabSz="3027487" rtl="0" eaLnBrk="1" latinLnBrk="1"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4pPr>
      <a:lvl5pPr marL="6811846" indent="-756872" algn="l" defTabSz="3027487" rtl="0" eaLnBrk="1" latinLnBrk="1"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5pPr>
      <a:lvl6pPr marL="8325589" indent="-756872" algn="l" defTabSz="3027487" rtl="0" eaLnBrk="1" latinLnBrk="1"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6pPr>
      <a:lvl7pPr marL="9839333" indent="-756872" algn="l" defTabSz="3027487" rtl="0" eaLnBrk="1" latinLnBrk="1"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7pPr>
      <a:lvl8pPr marL="11353076" indent="-756872" algn="l" defTabSz="3027487" rtl="0" eaLnBrk="1" latinLnBrk="1"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8pPr>
      <a:lvl9pPr marL="12866820" indent="-756872" algn="l" defTabSz="3027487" rtl="0" eaLnBrk="1" latinLnBrk="1"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9pPr>
    </p:bodyStyle>
    <p:otherStyle>
      <a:defPPr>
        <a:defRPr lang="en-US"/>
      </a:defPPr>
      <a:lvl1pPr marL="0" algn="l" defTabSz="3027487" rtl="0" eaLnBrk="1" latinLnBrk="1" hangingPunct="1">
        <a:defRPr sz="5960" kern="1200">
          <a:solidFill>
            <a:schemeClr val="tx1"/>
          </a:solidFill>
          <a:latin typeface="+mn-lt"/>
          <a:ea typeface="+mn-ea"/>
          <a:cs typeface="+mn-cs"/>
        </a:defRPr>
      </a:lvl1pPr>
      <a:lvl2pPr marL="1513743" algn="l" defTabSz="3027487" rtl="0" eaLnBrk="1" latinLnBrk="1" hangingPunct="1">
        <a:defRPr sz="5960" kern="1200">
          <a:solidFill>
            <a:schemeClr val="tx1"/>
          </a:solidFill>
          <a:latin typeface="+mn-lt"/>
          <a:ea typeface="+mn-ea"/>
          <a:cs typeface="+mn-cs"/>
        </a:defRPr>
      </a:lvl2pPr>
      <a:lvl3pPr marL="3027487" algn="l" defTabSz="3027487" rtl="0" eaLnBrk="1" latinLnBrk="1" hangingPunct="1">
        <a:defRPr sz="5960" kern="1200">
          <a:solidFill>
            <a:schemeClr val="tx1"/>
          </a:solidFill>
          <a:latin typeface="+mn-lt"/>
          <a:ea typeface="+mn-ea"/>
          <a:cs typeface="+mn-cs"/>
        </a:defRPr>
      </a:lvl3pPr>
      <a:lvl4pPr marL="4541230" algn="l" defTabSz="3027487" rtl="0" eaLnBrk="1" latinLnBrk="1" hangingPunct="1">
        <a:defRPr sz="5960" kern="1200">
          <a:solidFill>
            <a:schemeClr val="tx1"/>
          </a:solidFill>
          <a:latin typeface="+mn-lt"/>
          <a:ea typeface="+mn-ea"/>
          <a:cs typeface="+mn-cs"/>
        </a:defRPr>
      </a:lvl4pPr>
      <a:lvl5pPr marL="6054974" algn="l" defTabSz="3027487" rtl="0" eaLnBrk="1" latinLnBrk="1" hangingPunct="1">
        <a:defRPr sz="5960" kern="1200">
          <a:solidFill>
            <a:schemeClr val="tx1"/>
          </a:solidFill>
          <a:latin typeface="+mn-lt"/>
          <a:ea typeface="+mn-ea"/>
          <a:cs typeface="+mn-cs"/>
        </a:defRPr>
      </a:lvl5pPr>
      <a:lvl6pPr marL="7568717" algn="l" defTabSz="3027487" rtl="0" eaLnBrk="1" latinLnBrk="1" hangingPunct="1">
        <a:defRPr sz="5960" kern="1200">
          <a:solidFill>
            <a:schemeClr val="tx1"/>
          </a:solidFill>
          <a:latin typeface="+mn-lt"/>
          <a:ea typeface="+mn-ea"/>
          <a:cs typeface="+mn-cs"/>
        </a:defRPr>
      </a:lvl6pPr>
      <a:lvl7pPr marL="9082461" algn="l" defTabSz="3027487" rtl="0" eaLnBrk="1" latinLnBrk="1" hangingPunct="1">
        <a:defRPr sz="5960" kern="1200">
          <a:solidFill>
            <a:schemeClr val="tx1"/>
          </a:solidFill>
          <a:latin typeface="+mn-lt"/>
          <a:ea typeface="+mn-ea"/>
          <a:cs typeface="+mn-cs"/>
        </a:defRPr>
      </a:lvl7pPr>
      <a:lvl8pPr marL="10596204" algn="l" defTabSz="3027487" rtl="0" eaLnBrk="1" latinLnBrk="1" hangingPunct="1">
        <a:defRPr sz="5960" kern="1200">
          <a:solidFill>
            <a:schemeClr val="tx1"/>
          </a:solidFill>
          <a:latin typeface="+mn-lt"/>
          <a:ea typeface="+mn-ea"/>
          <a:cs typeface="+mn-cs"/>
        </a:defRPr>
      </a:lvl8pPr>
      <a:lvl9pPr marL="12109948" algn="l" defTabSz="3027487" rtl="0" eaLnBrk="1" latinLnBrk="1" hangingPunct="1">
        <a:defRPr sz="59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3" Type="http://schemas.openxmlformats.org/officeDocument/2006/relationships/image" Target="../media/image9.png"/><Relationship Id="rId18" Type="http://schemas.openxmlformats.org/officeDocument/2006/relationships/image" Target="../media/image13.png"/><Relationship Id="rId26" Type="http://schemas.openxmlformats.org/officeDocument/2006/relationships/image" Target="../media/image21.png"/><Relationship Id="rId3" Type="http://schemas.openxmlformats.org/officeDocument/2006/relationships/image" Target="../media/image1.png"/><Relationship Id="rId21" Type="http://schemas.openxmlformats.org/officeDocument/2006/relationships/image" Target="../media/image16.png"/><Relationship Id="rId34" Type="http://schemas.openxmlformats.org/officeDocument/2006/relationships/image" Target="../media/image29.png"/><Relationship Id="rId7" Type="http://schemas.openxmlformats.org/officeDocument/2006/relationships/image" Target="../media/image5.png"/><Relationship Id="rId12" Type="http://schemas.openxmlformats.org/officeDocument/2006/relationships/image" Target="../media/image70.png"/><Relationship Id="rId17" Type="http://schemas.openxmlformats.org/officeDocument/2006/relationships/image" Target="../media/image100.png"/><Relationship Id="rId25" Type="http://schemas.openxmlformats.org/officeDocument/2006/relationships/image" Target="../media/image20.png"/><Relationship Id="rId33" Type="http://schemas.openxmlformats.org/officeDocument/2006/relationships/image" Target="../media/image28.png"/><Relationship Id="rId2" Type="http://schemas.openxmlformats.org/officeDocument/2006/relationships/notesSlide" Target="../notesSlides/notesSlide1.xml"/><Relationship Id="rId16" Type="http://schemas.openxmlformats.org/officeDocument/2006/relationships/image" Target="../media/image12.png"/><Relationship Id="rId20" Type="http://schemas.openxmlformats.org/officeDocument/2006/relationships/image" Target="../media/image15.png"/><Relationship Id="rId29" Type="http://schemas.openxmlformats.org/officeDocument/2006/relationships/image" Target="../media/image24.png"/><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8.png"/><Relationship Id="rId24" Type="http://schemas.openxmlformats.org/officeDocument/2006/relationships/image" Target="../media/image19.png"/><Relationship Id="rId32" Type="http://schemas.openxmlformats.org/officeDocument/2006/relationships/image" Target="../media/image27.png"/><Relationship Id="rId5" Type="http://schemas.openxmlformats.org/officeDocument/2006/relationships/image" Target="../media/image3.png"/><Relationship Id="rId15" Type="http://schemas.openxmlformats.org/officeDocument/2006/relationships/image" Target="../media/image11.png"/><Relationship Id="rId23" Type="http://schemas.openxmlformats.org/officeDocument/2006/relationships/image" Target="../media/image18.png"/><Relationship Id="rId28" Type="http://schemas.openxmlformats.org/officeDocument/2006/relationships/image" Target="../media/image23.png"/><Relationship Id="rId10" Type="http://schemas.openxmlformats.org/officeDocument/2006/relationships/image" Target="../media/image7.png"/><Relationship Id="rId19" Type="http://schemas.openxmlformats.org/officeDocument/2006/relationships/image" Target="../media/image14.png"/><Relationship Id="rId31" Type="http://schemas.openxmlformats.org/officeDocument/2006/relationships/image" Target="../media/image26.png"/><Relationship Id="rId4" Type="http://schemas.openxmlformats.org/officeDocument/2006/relationships/image" Target="../media/image2.png"/><Relationship Id="rId9" Type="http://schemas.microsoft.com/office/2007/relationships/hdphoto" Target="../media/hdphoto1.wdp"/><Relationship Id="rId14" Type="http://schemas.openxmlformats.org/officeDocument/2006/relationships/image" Target="../media/image10.png"/><Relationship Id="rId22" Type="http://schemas.openxmlformats.org/officeDocument/2006/relationships/image" Target="../media/image17.png"/><Relationship Id="rId27" Type="http://schemas.openxmlformats.org/officeDocument/2006/relationships/image" Target="../media/image22.png"/><Relationship Id="rId30" Type="http://schemas.openxmlformats.org/officeDocument/2006/relationships/image" Target="../media/image25.png"/><Relationship Id="rId8"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8" name="그룹 137">
            <a:extLst>
              <a:ext uri="{FF2B5EF4-FFF2-40B4-BE49-F238E27FC236}">
                <a16:creationId xmlns:a16="http://schemas.microsoft.com/office/drawing/2014/main" id="{172F03F3-EF01-915B-D73D-A0BCF808B7D0}"/>
              </a:ext>
            </a:extLst>
          </p:cNvPr>
          <p:cNvGrpSpPr/>
          <p:nvPr/>
        </p:nvGrpSpPr>
        <p:grpSpPr>
          <a:xfrm>
            <a:off x="15893229" y="30472866"/>
            <a:ext cx="13680000" cy="5129999"/>
            <a:chOff x="15893229" y="29408308"/>
            <a:chExt cx="13680000" cy="5129999"/>
          </a:xfrm>
        </p:grpSpPr>
        <p:pic>
          <p:nvPicPr>
            <p:cNvPr id="127" name="그림 126">
              <a:extLst>
                <a:ext uri="{FF2B5EF4-FFF2-40B4-BE49-F238E27FC236}">
                  <a16:creationId xmlns:a16="http://schemas.microsoft.com/office/drawing/2014/main" id="{E22427B5-BD40-2456-43F3-8809C35624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893229" y="29408308"/>
              <a:ext cx="13680000" cy="5129999"/>
            </a:xfrm>
            <a:prstGeom prst="rect">
              <a:avLst/>
            </a:prstGeom>
            <a:ln w="19050">
              <a:solidFill>
                <a:schemeClr val="tx1"/>
              </a:solidFill>
            </a:ln>
          </p:spPr>
        </p:pic>
        <mc:AlternateContent xmlns:mc="http://schemas.openxmlformats.org/markup-compatibility/2006" xmlns:a14="http://schemas.microsoft.com/office/drawing/2010/main">
          <mc:Choice Requires="a14">
            <p:sp>
              <p:nvSpPr>
                <p:cNvPr id="133" name="직사각형 132">
                  <a:extLst>
                    <a:ext uri="{FF2B5EF4-FFF2-40B4-BE49-F238E27FC236}">
                      <a16:creationId xmlns:a16="http://schemas.microsoft.com/office/drawing/2014/main" id="{F4C86C39-51C5-3FF5-E837-4A72BD00EC53}"/>
                    </a:ext>
                  </a:extLst>
                </p:cNvPr>
                <p:cNvSpPr/>
                <p:nvPr/>
              </p:nvSpPr>
              <p:spPr>
                <a:xfrm>
                  <a:off x="18827206" y="31197746"/>
                  <a:ext cx="3137060" cy="808880"/>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2000" dirty="0">
                      <a:solidFill>
                        <a:schemeClr val="tx1"/>
                      </a:solidFill>
                      <a:latin typeface="Arial" panose="020B0604020202020204" pitchFamily="34" charset="0"/>
                      <a:cs typeface="Arial" panose="020B0604020202020204" pitchFamily="34" charset="0"/>
                    </a:rPr>
                    <a:t>Beam phase slope</a:t>
                  </a:r>
                </a:p>
                <a:p>
                  <a:pPr algn="ctr"/>
                  <a:r>
                    <a:rPr lang="en-US" altLang="ko-KR" sz="2000" dirty="0">
                      <a:solidFill>
                        <a:schemeClr val="tx1"/>
                      </a:solidFill>
                      <a:latin typeface="Arial" panose="020B0604020202020204" pitchFamily="34" charset="0"/>
                      <a:cs typeface="Arial" panose="020B0604020202020204" pitchFamily="34" charset="0"/>
                    </a:rPr>
                    <a:t> : -0.027393 </a:t>
                  </a:r>
                  <a14:m>
                    <m:oMath xmlns:m="http://schemas.openxmlformats.org/officeDocument/2006/math">
                      <m:r>
                        <a:rPr lang="en-US" altLang="ko-KR" sz="2000" i="1" dirty="0" smtClean="0">
                          <a:solidFill>
                            <a:schemeClr val="tx1"/>
                          </a:solidFill>
                          <a:latin typeface="Cambria Math" panose="02040503050406030204" pitchFamily="18" charset="0"/>
                          <a:cs typeface="Arial" panose="020B0604020202020204" pitchFamily="34" charset="0"/>
                        </a:rPr>
                        <m:t>𝑝𝑠</m:t>
                      </m:r>
                    </m:oMath>
                  </a14:m>
                  <a:r>
                    <a:rPr lang="en-US" altLang="ko-KR" sz="2000" dirty="0">
                      <a:solidFill>
                        <a:schemeClr val="tx1"/>
                      </a:solidFill>
                      <a:latin typeface="Arial" panose="020B0604020202020204" pitchFamily="34" charset="0"/>
                      <a:cs typeface="Arial" panose="020B0604020202020204" pitchFamily="34" charset="0"/>
                    </a:rPr>
                    <a:t>/bucket</a:t>
                  </a:r>
                </a:p>
              </p:txBody>
            </p:sp>
          </mc:Choice>
          <mc:Fallback xmlns="">
            <p:sp>
              <p:nvSpPr>
                <p:cNvPr id="133" name="직사각형 132">
                  <a:extLst>
                    <a:ext uri="{FF2B5EF4-FFF2-40B4-BE49-F238E27FC236}">
                      <a16:creationId xmlns:a16="http://schemas.microsoft.com/office/drawing/2014/main" id="{F4C86C39-51C5-3FF5-E837-4A72BD00EC53}"/>
                    </a:ext>
                  </a:extLst>
                </p:cNvPr>
                <p:cNvSpPr>
                  <a:spLocks noRot="1" noChangeAspect="1" noMove="1" noResize="1" noEditPoints="1" noAdjustHandles="1" noChangeArrowheads="1" noChangeShapeType="1" noTextEdit="1"/>
                </p:cNvSpPr>
                <p:nvPr/>
              </p:nvSpPr>
              <p:spPr>
                <a:xfrm>
                  <a:off x="18827206" y="31197746"/>
                  <a:ext cx="3137060" cy="808880"/>
                </a:xfrm>
                <a:prstGeom prst="rect">
                  <a:avLst/>
                </a:prstGeom>
                <a:blipFill>
                  <a:blip r:embed="rId4"/>
                  <a:stretch>
                    <a:fillRect b="-5882"/>
                  </a:stretch>
                </a:blipFill>
                <a:ln w="19050">
                  <a:solidFill>
                    <a:schemeClr val="tx1"/>
                  </a:solidFill>
                </a:ln>
              </p:spPr>
              <p:txBody>
                <a:bodyPr/>
                <a:lstStyle/>
                <a:p>
                  <a:r>
                    <a:rPr lang="ko-KR" altLang="en-US">
                      <a:noFill/>
                    </a:rPr>
                    <a:t> </a:t>
                  </a:r>
                </a:p>
              </p:txBody>
            </p:sp>
          </mc:Fallback>
        </mc:AlternateContent>
        <p:cxnSp>
          <p:nvCxnSpPr>
            <p:cNvPr id="135" name="직선 화살표 연결선 134">
              <a:extLst>
                <a:ext uri="{FF2B5EF4-FFF2-40B4-BE49-F238E27FC236}">
                  <a16:creationId xmlns:a16="http://schemas.microsoft.com/office/drawing/2014/main" id="{8C4D1AE2-CE6F-9E4E-09BA-B094F60C1D6E}"/>
                </a:ext>
              </a:extLst>
            </p:cNvPr>
            <p:cNvCxnSpPr/>
            <p:nvPr/>
          </p:nvCxnSpPr>
          <p:spPr>
            <a:xfrm>
              <a:off x="23558046" y="30018585"/>
              <a:ext cx="0" cy="1647825"/>
            </a:xfrm>
            <a:prstGeom prst="straightConnector1">
              <a:avLst/>
            </a:prstGeom>
            <a:ln w="190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37" name="직사각형 136">
              <a:extLst>
                <a:ext uri="{FF2B5EF4-FFF2-40B4-BE49-F238E27FC236}">
                  <a16:creationId xmlns:a16="http://schemas.microsoft.com/office/drawing/2014/main" id="{FECAA74F-FA15-66F9-542A-5126E80EA174}"/>
                </a:ext>
              </a:extLst>
            </p:cNvPr>
            <p:cNvSpPr/>
            <p:nvPr/>
          </p:nvSpPr>
          <p:spPr>
            <a:xfrm>
              <a:off x="23558046" y="30532064"/>
              <a:ext cx="2133598" cy="463042"/>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2000" dirty="0">
                  <a:solidFill>
                    <a:schemeClr val="tx1"/>
                  </a:solidFill>
                  <a:latin typeface="Arial" panose="020B0604020202020204" pitchFamily="34" charset="0"/>
                  <a:cs typeface="Arial" panose="020B0604020202020204" pitchFamily="34" charset="0"/>
                </a:rPr>
                <a:t>Range : 8.19ps</a:t>
              </a:r>
            </a:p>
          </p:txBody>
        </p:sp>
      </p:grpSp>
      <p:pic>
        <p:nvPicPr>
          <p:cNvPr id="45" name="그림 44">
            <a:extLst>
              <a:ext uri="{FF2B5EF4-FFF2-40B4-BE49-F238E27FC236}">
                <a16:creationId xmlns:a16="http://schemas.microsoft.com/office/drawing/2014/main" id="{C36955C9-3370-0B09-708B-605516950305}"/>
              </a:ext>
            </a:extLst>
          </p:cNvPr>
          <p:cNvPicPr>
            <a:picLocks noChangeAspect="1"/>
          </p:cNvPicPr>
          <p:nvPr/>
        </p:nvPicPr>
        <p:blipFill>
          <a:blip r:embed="rId5"/>
          <a:stretch>
            <a:fillRect/>
          </a:stretch>
        </p:blipFill>
        <p:spPr>
          <a:xfrm>
            <a:off x="2284336" y="14409256"/>
            <a:ext cx="6666087" cy="4999565"/>
          </a:xfrm>
          <a:prstGeom prst="rect">
            <a:avLst/>
          </a:prstGeom>
        </p:spPr>
      </p:pic>
      <p:pic>
        <p:nvPicPr>
          <p:cNvPr id="34" name="그림 33">
            <a:extLst>
              <a:ext uri="{FF2B5EF4-FFF2-40B4-BE49-F238E27FC236}">
                <a16:creationId xmlns:a16="http://schemas.microsoft.com/office/drawing/2014/main" id="{5614E74A-F8E2-37C1-5635-F1EDF6F44F66}"/>
              </a:ext>
            </a:extLst>
          </p:cNvPr>
          <p:cNvPicPr>
            <a:picLocks noChangeAspect="1"/>
          </p:cNvPicPr>
          <p:nvPr/>
        </p:nvPicPr>
        <p:blipFill>
          <a:blip r:embed="rId6">
            <a:extLst>
              <a:ext uri="{28A0092B-C50C-407E-A947-70E740481C1C}">
                <a14:useLocalDpi xmlns:a14="http://schemas.microsoft.com/office/drawing/2010/main" val="0"/>
              </a:ext>
            </a:extLst>
          </a:blip>
          <a:srcRect l="10708" t="5724" r="13337" b="4600"/>
          <a:stretch>
            <a:fillRect/>
          </a:stretch>
        </p:blipFill>
        <p:spPr>
          <a:xfrm>
            <a:off x="247733" y="28718704"/>
            <a:ext cx="4883354" cy="4324166"/>
          </a:xfrm>
          <a:prstGeom prst="rect">
            <a:avLst/>
          </a:prstGeom>
        </p:spPr>
      </p:pic>
      <mc:AlternateContent xmlns:mc="http://schemas.openxmlformats.org/markup-compatibility/2006" xmlns:a14="http://schemas.microsoft.com/office/drawing/2010/main">
        <mc:Choice Requires="a14">
          <p:sp>
            <p:nvSpPr>
              <p:cNvPr id="205" name="TextBox 204">
                <a:extLst>
                  <a:ext uri="{FF2B5EF4-FFF2-40B4-BE49-F238E27FC236}">
                    <a16:creationId xmlns:a16="http://schemas.microsoft.com/office/drawing/2014/main" id="{56E78758-4781-4B08-98F9-41F13B7A0B66}"/>
                  </a:ext>
                </a:extLst>
              </p:cNvPr>
              <p:cNvSpPr txBox="1"/>
              <p:nvPr/>
            </p:nvSpPr>
            <p:spPr>
              <a:xfrm>
                <a:off x="1058540" y="11048772"/>
                <a:ext cx="13603417" cy="2421817"/>
              </a:xfrm>
              <a:prstGeom prst="rect">
                <a:avLst/>
              </a:prstGeom>
              <a:noFill/>
            </p:spPr>
            <p:txBody>
              <a:bodyPr wrap="square" rtlCol="0">
                <a:spAutoFit/>
              </a:bodyPr>
              <a:lstStyle/>
              <a:p>
                <a:pPr algn="just"/>
                <a:r>
                  <a:rPr lang="en-US" altLang="ko-KR" sz="3200" b="1" dirty="0">
                    <a:latin typeface="Arial" panose="020B0604020202020204" pitchFamily="34" charset="0"/>
                    <a:cs typeface="Arial" panose="020B0604020202020204" pitchFamily="34" charset="0"/>
                  </a:rPr>
                  <a:t>What is Bunch Resolved Temporal Measurement?</a:t>
                </a:r>
                <a14:m>
                  <m:oMath xmlns:m="http://schemas.openxmlformats.org/officeDocument/2006/math">
                    <m:sSup>
                      <m:sSupPr>
                        <m:ctrlPr>
                          <a:rPr lang="en-US" altLang="ko-KR" sz="3200" b="0" i="1" smtClean="0">
                            <a:latin typeface="Cambria Math" panose="02040503050406030204" pitchFamily="18" charset="0"/>
                            <a:cs typeface="Arial" panose="020B0604020202020204" pitchFamily="34" charset="0"/>
                          </a:rPr>
                        </m:ctrlPr>
                      </m:sSupPr>
                      <m:e>
                        <m:r>
                          <a:rPr lang="en-US" altLang="ko-KR" sz="3200" b="0" i="1" smtClean="0">
                            <a:latin typeface="Cambria Math" panose="02040503050406030204" pitchFamily="18" charset="0"/>
                            <a:cs typeface="Arial" panose="020B0604020202020204" pitchFamily="34" charset="0"/>
                          </a:rPr>
                          <m:t> </m:t>
                        </m:r>
                      </m:e>
                      <m:sup>
                        <m:r>
                          <a:rPr lang="en-US" altLang="ko-KR" sz="3200" b="0" i="1" smtClean="0">
                            <a:solidFill>
                              <a:srgbClr val="002060"/>
                            </a:solidFill>
                            <a:latin typeface="Cambria Math" panose="02040503050406030204" pitchFamily="18" charset="0"/>
                            <a:cs typeface="Arial" panose="020B0604020202020204" pitchFamily="34" charset="0"/>
                          </a:rPr>
                          <m:t>[1]</m:t>
                        </m:r>
                      </m:sup>
                    </m:sSup>
                    <m:r>
                      <a:rPr lang="en-US" altLang="ko-KR" sz="3200" b="0" i="1" smtClean="0">
                        <a:latin typeface="Cambria Math" panose="02040503050406030204" pitchFamily="18" charset="0"/>
                        <a:cs typeface="Arial" panose="020B0604020202020204" pitchFamily="34" charset="0"/>
                      </a:rPr>
                      <m:t> </m:t>
                    </m:r>
                  </m:oMath>
                </a14:m>
                <a:endParaRPr lang="en-US" altLang="ko-KR" sz="3200" dirty="0">
                  <a:latin typeface="Arial" panose="020B0604020202020204" pitchFamily="34" charset="0"/>
                  <a:cs typeface="Arial" panose="020B0604020202020204" pitchFamily="34" charset="0"/>
                </a:endParaRPr>
              </a:p>
              <a:p>
                <a:pPr algn="just"/>
                <a:endParaRPr lang="en-US" altLang="ko-KR" sz="600" b="1" dirty="0">
                  <a:latin typeface="Arial" panose="020B0604020202020204" pitchFamily="34" charset="0"/>
                  <a:cs typeface="Arial" panose="020B0604020202020204" pitchFamily="34" charset="0"/>
                </a:endParaRPr>
              </a:p>
              <a:p>
                <a:pPr algn="just"/>
                <a:r>
                  <a:rPr kumimoji="0" lang="en-US" altLang="ko-KR" sz="2800" b="0" i="0" u="none" strike="noStrike" kern="1200" cap="none" spc="0" normalizeH="0" baseline="0" noProof="0" dirty="0">
                    <a:ln>
                      <a:noFill/>
                    </a:ln>
                    <a:solidFill>
                      <a:prstClr val="black"/>
                    </a:solidFill>
                    <a:effectLst/>
                    <a:uLnTx/>
                    <a:uFillTx/>
                    <a:latin typeface="Arial" panose="020B0604020202020204" pitchFamily="34" charset="0"/>
                    <a:ea typeface="맑은 고딕" panose="020B0503020000020004" pitchFamily="50" charset="-127"/>
                    <a:cs typeface="Arial" panose="020B0604020202020204" pitchFamily="34" charset="0"/>
                  </a:rPr>
                  <a:t>  A compact online diagnostics which enables simultaneous measurements of such temporal information by directly observing the visible part of synchrotron radiation using a </a:t>
                </a:r>
                <a:r>
                  <a:rPr kumimoji="0" lang="en-US" altLang="ko-KR" sz="2800" i="1" u="sng" strike="noStrike" kern="1200" cap="none" spc="0" normalizeH="0" baseline="0" noProof="0" dirty="0">
                    <a:ln>
                      <a:noFill/>
                    </a:ln>
                    <a:solidFill>
                      <a:prstClr val="black"/>
                    </a:solidFill>
                    <a:effectLst/>
                    <a:uLnTx/>
                    <a:uFillTx/>
                    <a:latin typeface="Arial" panose="020B0604020202020204" pitchFamily="34" charset="0"/>
                    <a:ea typeface="맑은 고딕" panose="020B0503020000020004" pitchFamily="50" charset="-127"/>
                    <a:cs typeface="Arial" panose="020B0604020202020204" pitchFamily="34" charset="0"/>
                  </a:rPr>
                  <a:t>fast photodiode</a:t>
                </a:r>
                <a:r>
                  <a:rPr kumimoji="0" lang="en-US" altLang="ko-KR" sz="2800" b="0" i="0" u="none" strike="noStrike" kern="1200" cap="none" spc="0" normalizeH="0" baseline="0" noProof="0" dirty="0">
                    <a:ln>
                      <a:noFill/>
                    </a:ln>
                    <a:solidFill>
                      <a:prstClr val="black"/>
                    </a:solidFill>
                    <a:effectLst/>
                    <a:uLnTx/>
                    <a:uFillTx/>
                    <a:latin typeface="Arial" panose="020B0604020202020204" pitchFamily="34" charset="0"/>
                    <a:ea typeface="맑은 고딕" panose="020B0503020000020004" pitchFamily="50" charset="-127"/>
                    <a:cs typeface="Arial" panose="020B0604020202020204" pitchFamily="34" charset="0"/>
                  </a:rPr>
                  <a:t> and </a:t>
                </a:r>
                <a:r>
                  <a:rPr kumimoji="0" lang="en-US" altLang="ko-KR" sz="2800" b="0" i="1" u="sng" strike="noStrike" kern="1200" cap="none" spc="0" normalizeH="0" baseline="0" noProof="0" dirty="0">
                    <a:ln>
                      <a:noFill/>
                    </a:ln>
                    <a:solidFill>
                      <a:prstClr val="black"/>
                    </a:solidFill>
                    <a:effectLst/>
                    <a:uLnTx/>
                    <a:uFillTx/>
                    <a:latin typeface="Arial" panose="020B0604020202020204" pitchFamily="34" charset="0"/>
                    <a:ea typeface="맑은 고딕" panose="020B0503020000020004" pitchFamily="50" charset="-127"/>
                    <a:cs typeface="Arial" panose="020B0604020202020204" pitchFamily="34" charset="0"/>
                  </a:rPr>
                  <a:t>wide bandwidth</a:t>
                </a:r>
                <a:r>
                  <a:rPr kumimoji="0" lang="en-US" altLang="ko-KR" sz="2800" b="0" i="0" u="none" strike="noStrike" kern="1200" cap="none" spc="0" normalizeH="0" baseline="0" noProof="0" dirty="0">
                    <a:ln>
                      <a:noFill/>
                    </a:ln>
                    <a:solidFill>
                      <a:prstClr val="black"/>
                    </a:solidFill>
                    <a:effectLst/>
                    <a:uLnTx/>
                    <a:uFillTx/>
                    <a:latin typeface="Arial" panose="020B0604020202020204" pitchFamily="34" charset="0"/>
                    <a:ea typeface="맑은 고딕" panose="020B0503020000020004" pitchFamily="50" charset="-127"/>
                    <a:cs typeface="Arial" panose="020B0604020202020204" pitchFamily="34" charset="0"/>
                  </a:rPr>
                  <a:t> analog devices consisting of a bias tee, a preamplifier, a digitizer, and cables.</a:t>
                </a:r>
                <a:endParaRPr lang="ko-KR" altLang="en-US" sz="2800" dirty="0">
                  <a:latin typeface="Arial" panose="020B0604020202020204" pitchFamily="34" charset="0"/>
                  <a:cs typeface="Arial" panose="020B0604020202020204" pitchFamily="34" charset="0"/>
                </a:endParaRPr>
              </a:p>
            </p:txBody>
          </p:sp>
        </mc:Choice>
        <mc:Fallback xmlns="">
          <p:sp>
            <p:nvSpPr>
              <p:cNvPr id="205" name="TextBox 204">
                <a:extLst>
                  <a:ext uri="{FF2B5EF4-FFF2-40B4-BE49-F238E27FC236}">
                    <a16:creationId xmlns:a16="http://schemas.microsoft.com/office/drawing/2014/main" id="{56E78758-4781-4B08-98F9-41F13B7A0B66}"/>
                  </a:ext>
                </a:extLst>
              </p:cNvPr>
              <p:cNvSpPr txBox="1">
                <a:spLocks noRot="1" noChangeAspect="1" noMove="1" noResize="1" noEditPoints="1" noAdjustHandles="1" noChangeArrowheads="1" noChangeShapeType="1" noTextEdit="1"/>
              </p:cNvSpPr>
              <p:nvPr/>
            </p:nvSpPr>
            <p:spPr>
              <a:xfrm>
                <a:off x="1058540" y="11048772"/>
                <a:ext cx="13603417" cy="2421817"/>
              </a:xfrm>
              <a:prstGeom prst="rect">
                <a:avLst/>
              </a:prstGeom>
              <a:blipFill>
                <a:blip r:embed="rId7"/>
                <a:stretch>
                  <a:fillRect l="-1165" t="-2513" r="-896" b="-5779"/>
                </a:stretch>
              </a:blipFill>
            </p:spPr>
            <p:txBody>
              <a:bodyPr/>
              <a:lstStyle/>
              <a:p>
                <a:r>
                  <a:rPr lang="ko-KR" altLang="en-US">
                    <a:noFill/>
                  </a:rPr>
                  <a:t> </a:t>
                </a:r>
              </a:p>
            </p:txBody>
          </p:sp>
        </mc:Fallback>
      </mc:AlternateContent>
      <p:cxnSp>
        <p:nvCxnSpPr>
          <p:cNvPr id="12" name="직선 연결선 11">
            <a:extLst>
              <a:ext uri="{FF2B5EF4-FFF2-40B4-BE49-F238E27FC236}">
                <a16:creationId xmlns:a16="http://schemas.microsoft.com/office/drawing/2014/main" id="{9740FD19-F29F-4830-ADA1-E6C9E0CF7E50}"/>
              </a:ext>
            </a:extLst>
          </p:cNvPr>
          <p:cNvCxnSpPr>
            <a:cxnSpLocks/>
          </p:cNvCxnSpPr>
          <p:nvPr/>
        </p:nvCxnSpPr>
        <p:spPr>
          <a:xfrm>
            <a:off x="658639" y="513438"/>
            <a:ext cx="28957932" cy="0"/>
          </a:xfrm>
          <a:prstGeom prst="line">
            <a:avLst/>
          </a:prstGeom>
          <a:ln w="114300" cap="rnd">
            <a:solidFill>
              <a:srgbClr val="003DA5"/>
            </a:solidFill>
          </a:ln>
        </p:spPr>
        <p:style>
          <a:lnRef idx="1">
            <a:schemeClr val="accent1"/>
          </a:lnRef>
          <a:fillRef idx="0">
            <a:schemeClr val="accent1"/>
          </a:fillRef>
          <a:effectRef idx="0">
            <a:schemeClr val="accent1"/>
          </a:effectRef>
          <a:fontRef idx="minor">
            <a:schemeClr val="tx1"/>
          </a:fontRef>
        </p:style>
      </p:cxnSp>
      <p:cxnSp>
        <p:nvCxnSpPr>
          <p:cNvPr id="16" name="직선 연결선 15">
            <a:extLst>
              <a:ext uri="{FF2B5EF4-FFF2-40B4-BE49-F238E27FC236}">
                <a16:creationId xmlns:a16="http://schemas.microsoft.com/office/drawing/2014/main" id="{C2135986-E24C-4FBE-B88B-474D38BD5972}"/>
              </a:ext>
            </a:extLst>
          </p:cNvPr>
          <p:cNvCxnSpPr>
            <a:cxnSpLocks/>
          </p:cNvCxnSpPr>
          <p:nvPr/>
        </p:nvCxnSpPr>
        <p:spPr>
          <a:xfrm>
            <a:off x="658639" y="5002877"/>
            <a:ext cx="28957932" cy="0"/>
          </a:xfrm>
          <a:prstGeom prst="line">
            <a:avLst/>
          </a:prstGeom>
          <a:ln w="114300" cap="rnd">
            <a:solidFill>
              <a:srgbClr val="003DA5"/>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EC9FAC3C-EE47-4E61-B0C4-0D984A4E5651}"/>
              </a:ext>
            </a:extLst>
          </p:cNvPr>
          <p:cNvSpPr txBox="1"/>
          <p:nvPr/>
        </p:nvSpPr>
        <p:spPr>
          <a:xfrm>
            <a:off x="3013800" y="803109"/>
            <a:ext cx="25422082" cy="1938992"/>
          </a:xfrm>
          <a:prstGeom prst="rect">
            <a:avLst/>
          </a:prstGeom>
          <a:noFill/>
        </p:spPr>
        <p:txBody>
          <a:bodyPr wrap="square" rtlCol="0">
            <a:spAutoFit/>
          </a:bodyPr>
          <a:lstStyle/>
          <a:p>
            <a:pPr algn="ctr"/>
            <a:r>
              <a:rPr lang="en-US" altLang="ko-KR" sz="6000" b="1" dirty="0">
                <a:latin typeface="Arial" panose="020B0604020202020204" pitchFamily="34" charset="0"/>
                <a:cs typeface="Arial" panose="020B0604020202020204" pitchFamily="34" charset="0"/>
              </a:rPr>
              <a:t>Study of Transient Beam Loading in the PLS-</a:t>
            </a:r>
            <a:r>
              <a:rPr lang="en-US" altLang="ko-KR" sz="6000" b="1" dirty="0">
                <a:latin typeface="Arial" panose="020B0604020202020204" pitchFamily="34" charset="0"/>
                <a:ea typeface="맑은 고딕" panose="020B0503020000020004" pitchFamily="50" charset="-127"/>
                <a:cs typeface="Arial" panose="020B0604020202020204" pitchFamily="34" charset="0"/>
              </a:rPr>
              <a:t>Ⅱ </a:t>
            </a:r>
            <a:r>
              <a:rPr lang="en-US" altLang="ko-KR" sz="6000" b="1">
                <a:latin typeface="Arial" panose="020B0604020202020204" pitchFamily="34" charset="0"/>
                <a:ea typeface="맑은 고딕" panose="020B0503020000020004" pitchFamily="50" charset="-127"/>
                <a:cs typeface="Arial" panose="020B0604020202020204" pitchFamily="34" charset="0"/>
              </a:rPr>
              <a:t>Storage Ring </a:t>
            </a:r>
            <a:r>
              <a:rPr lang="en-US" altLang="ko-KR" sz="6000" b="1" dirty="0">
                <a:latin typeface="Arial" panose="020B0604020202020204" pitchFamily="34" charset="0"/>
                <a:ea typeface="맑은 고딕" panose="020B0503020000020004" pitchFamily="50" charset="-127"/>
                <a:cs typeface="Arial" panose="020B0604020202020204" pitchFamily="34" charset="0"/>
              </a:rPr>
              <a:t>Using Bunch Resolved Diagnostics and mbtrack2 Simulations</a:t>
            </a:r>
            <a:endParaRPr lang="en-US" altLang="ko-KR" sz="6000" b="1" dirty="0">
              <a:latin typeface="Arial" panose="020B0604020202020204" pitchFamily="34" charset="0"/>
              <a:cs typeface="Arial" panose="020B0604020202020204" pitchFamily="34" charset="0"/>
            </a:endParaRPr>
          </a:p>
        </p:txBody>
      </p:sp>
      <p:cxnSp>
        <p:nvCxnSpPr>
          <p:cNvPr id="20" name="직선 연결선 19">
            <a:extLst>
              <a:ext uri="{FF2B5EF4-FFF2-40B4-BE49-F238E27FC236}">
                <a16:creationId xmlns:a16="http://schemas.microsoft.com/office/drawing/2014/main" id="{D041C663-1C66-46E1-8068-02571699FB4B}"/>
              </a:ext>
            </a:extLst>
          </p:cNvPr>
          <p:cNvCxnSpPr>
            <a:cxnSpLocks/>
          </p:cNvCxnSpPr>
          <p:nvPr/>
        </p:nvCxnSpPr>
        <p:spPr>
          <a:xfrm>
            <a:off x="576109" y="40554924"/>
            <a:ext cx="28957932" cy="0"/>
          </a:xfrm>
          <a:prstGeom prst="line">
            <a:avLst/>
          </a:prstGeom>
          <a:ln w="114300" cap="rnd">
            <a:solidFill>
              <a:srgbClr val="003DA5"/>
            </a:solidFill>
          </a:ln>
        </p:spPr>
        <p:style>
          <a:lnRef idx="1">
            <a:schemeClr val="accent1"/>
          </a:lnRef>
          <a:fillRef idx="0">
            <a:schemeClr val="accent1"/>
          </a:fillRef>
          <a:effectRef idx="0">
            <a:schemeClr val="accent1"/>
          </a:effectRef>
          <a:fontRef idx="minor">
            <a:schemeClr val="tx1"/>
          </a:fontRef>
        </p:style>
      </p:cxnSp>
      <p:grpSp>
        <p:nvGrpSpPr>
          <p:cNvPr id="39" name="그룹 38">
            <a:extLst>
              <a:ext uri="{FF2B5EF4-FFF2-40B4-BE49-F238E27FC236}">
                <a16:creationId xmlns:a16="http://schemas.microsoft.com/office/drawing/2014/main" id="{76CB61F9-FA36-4A21-8097-5E02BD0085FC}"/>
              </a:ext>
            </a:extLst>
          </p:cNvPr>
          <p:cNvGrpSpPr/>
          <p:nvPr/>
        </p:nvGrpSpPr>
        <p:grpSpPr>
          <a:xfrm>
            <a:off x="136715" y="9936616"/>
            <a:ext cx="14498131" cy="1522838"/>
            <a:chOff x="0" y="8753760"/>
            <a:chExt cx="15515303" cy="1629679"/>
          </a:xfrm>
        </p:grpSpPr>
        <p:grpSp>
          <p:nvGrpSpPr>
            <p:cNvPr id="31" name="그룹 30">
              <a:extLst>
                <a:ext uri="{FF2B5EF4-FFF2-40B4-BE49-F238E27FC236}">
                  <a16:creationId xmlns:a16="http://schemas.microsoft.com/office/drawing/2014/main" id="{EB5FF2A5-0BA1-400F-94AD-75F70D14EF5E}"/>
                </a:ext>
              </a:extLst>
            </p:cNvPr>
            <p:cNvGrpSpPr/>
            <p:nvPr/>
          </p:nvGrpSpPr>
          <p:grpSpPr>
            <a:xfrm>
              <a:off x="0" y="8956809"/>
              <a:ext cx="15515303" cy="1426630"/>
              <a:chOff x="285276" y="8956809"/>
              <a:chExt cx="15640524" cy="1426630"/>
            </a:xfrm>
          </p:grpSpPr>
          <p:cxnSp>
            <p:nvCxnSpPr>
              <p:cNvPr id="22" name="직선 연결선 21">
                <a:extLst>
                  <a:ext uri="{FF2B5EF4-FFF2-40B4-BE49-F238E27FC236}">
                    <a16:creationId xmlns:a16="http://schemas.microsoft.com/office/drawing/2014/main" id="{D698CE62-39E7-4F71-8780-D6DAD2620CD8}"/>
                  </a:ext>
                </a:extLst>
              </p:cNvPr>
              <p:cNvCxnSpPr>
                <a:cxnSpLocks/>
              </p:cNvCxnSpPr>
              <p:nvPr/>
            </p:nvCxnSpPr>
            <p:spPr>
              <a:xfrm>
                <a:off x="906780" y="9646312"/>
                <a:ext cx="15019020" cy="0"/>
              </a:xfrm>
              <a:prstGeom prst="line">
                <a:avLst/>
              </a:prstGeom>
              <a:ln w="114300" cap="rnd">
                <a:solidFill>
                  <a:srgbClr val="0033C3"/>
                </a:solidFill>
              </a:ln>
            </p:spPr>
            <p:style>
              <a:lnRef idx="1">
                <a:schemeClr val="accent1"/>
              </a:lnRef>
              <a:fillRef idx="0">
                <a:schemeClr val="accent1"/>
              </a:fillRef>
              <a:effectRef idx="0">
                <a:schemeClr val="accent1"/>
              </a:effectRef>
              <a:fontRef idx="minor">
                <a:schemeClr val="tx1"/>
              </a:fontRef>
            </p:style>
          </p:cxnSp>
          <p:pic>
            <p:nvPicPr>
              <p:cNvPr id="30" name="그림 29">
                <a:extLst>
                  <a:ext uri="{FF2B5EF4-FFF2-40B4-BE49-F238E27FC236}">
                    <a16:creationId xmlns:a16="http://schemas.microsoft.com/office/drawing/2014/main" id="{5AA26AE5-A812-4C83-929C-EB042A4BEEA5}"/>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10000" b="90000" l="10000" r="90000">
                            <a14:foregroundMark x1="53571" y1="49802" x2="78373" y2="49605"/>
                            <a14:foregroundMark x1="53571" y1="47233" x2="53175" y2="50395"/>
                            <a14:foregroundMark x1="52579" y1="46245" x2="51984" y2="51976"/>
                            <a14:foregroundMark x1="51190" y1="46640" x2="50397" y2="50593"/>
                            <a14:foregroundMark x1="50992" y1="47233" x2="34325" y2="49407"/>
                            <a14:foregroundMark x1="50794" y1="46640" x2="48413" y2="44071"/>
                            <a14:foregroundMark x1="50794" y1="46245" x2="47619" y2="44071"/>
                            <a14:foregroundMark x1="52183" y1="50791" x2="46429" y2="53557"/>
                            <a14:foregroundMark x1="49405" y1="52767" x2="49008" y2="59289"/>
                            <a14:foregroundMark x1="46825" y1="54941" x2="48810" y2="64625"/>
                            <a14:foregroundMark x1="48214" y1="46838" x2="48214" y2="39921"/>
                            <a14:foregroundMark x1="48214" y1="40514" x2="48214" y2="35573"/>
                            <a14:foregroundMark x1="48810" y1="33597" x2="48810" y2="30237"/>
                          </a14:backgroundRemoval>
                        </a14:imgEffect>
                      </a14:imgLayer>
                    </a14:imgProps>
                  </a:ext>
                </a:extLst>
              </a:blip>
              <a:stretch>
                <a:fillRect/>
              </a:stretch>
            </p:blipFill>
            <p:spPr>
              <a:xfrm>
                <a:off x="285276" y="8956809"/>
                <a:ext cx="1420991" cy="1426630"/>
              </a:xfrm>
              <a:prstGeom prst="rect">
                <a:avLst/>
              </a:prstGeom>
            </p:spPr>
          </p:pic>
        </p:grpSp>
        <p:sp>
          <p:nvSpPr>
            <p:cNvPr id="38" name="TextBox 37">
              <a:extLst>
                <a:ext uri="{FF2B5EF4-FFF2-40B4-BE49-F238E27FC236}">
                  <a16:creationId xmlns:a16="http://schemas.microsoft.com/office/drawing/2014/main" id="{817AF9D3-EB3A-4145-8E22-D9A19B7AF82D}"/>
                </a:ext>
              </a:extLst>
            </p:cNvPr>
            <p:cNvSpPr txBox="1"/>
            <p:nvPr/>
          </p:nvSpPr>
          <p:spPr>
            <a:xfrm>
              <a:off x="924177" y="8753760"/>
              <a:ext cx="3515748" cy="790488"/>
            </a:xfrm>
            <a:prstGeom prst="rect">
              <a:avLst/>
            </a:prstGeom>
            <a:noFill/>
          </p:spPr>
          <p:txBody>
            <a:bodyPr wrap="none" rtlCol="0">
              <a:spAutoFit/>
            </a:bodyPr>
            <a:lstStyle/>
            <a:p>
              <a:r>
                <a:rPr lang="en-US" altLang="ko-KR" sz="4200" b="1" dirty="0">
                  <a:solidFill>
                    <a:srgbClr val="FF0000"/>
                  </a:solidFill>
                  <a:latin typeface="Arial Black" panose="020B0A04020102020204" pitchFamily="34" charset="0"/>
                </a:rPr>
                <a:t>Motivation</a:t>
              </a:r>
              <a:endParaRPr lang="ko-KR" altLang="en-US" sz="4200" b="1" dirty="0">
                <a:solidFill>
                  <a:srgbClr val="FF0000"/>
                </a:solidFill>
                <a:latin typeface="Arial Black" panose="020B0A04020102020204" pitchFamily="34" charset="0"/>
              </a:endParaRPr>
            </a:p>
          </p:txBody>
        </p:sp>
      </p:grpSp>
      <p:sp>
        <p:nvSpPr>
          <p:cNvPr id="46" name="직사각형 45">
            <a:extLst>
              <a:ext uri="{FF2B5EF4-FFF2-40B4-BE49-F238E27FC236}">
                <a16:creationId xmlns:a16="http://schemas.microsoft.com/office/drawing/2014/main" id="{2D4CB39E-DB20-45F2-8696-45C8F414E0A2}"/>
              </a:ext>
            </a:extLst>
          </p:cNvPr>
          <p:cNvSpPr/>
          <p:nvPr/>
        </p:nvSpPr>
        <p:spPr>
          <a:xfrm>
            <a:off x="638052" y="5034992"/>
            <a:ext cx="28957932" cy="4946547"/>
          </a:xfrm>
          <a:prstGeom prst="rect">
            <a:avLst/>
          </a:prstGeom>
        </p:spPr>
        <p:txBody>
          <a:bodyPr wrap="square">
            <a:spAutoFit/>
          </a:bodyPr>
          <a:lstStyle/>
          <a:p>
            <a:pPr algn="just">
              <a:lnSpc>
                <a:spcPct val="150000"/>
              </a:lnSpc>
            </a:pPr>
            <a:r>
              <a:rPr lang="en-US" altLang="ko-KR" sz="3000" dirty="0">
                <a:latin typeface="Arial" panose="020B0604020202020204" pitchFamily="34" charset="0"/>
                <a:cs typeface="Arial" panose="020B0604020202020204" pitchFamily="34" charset="0"/>
              </a:rPr>
              <a:t>  Transient beam loading is a well known phenomenon in storage rings, where cavity fields excited by preceding bunches affect subsequent bunches and modify their longitudinal dynamics. Understanding this effect is important for various storage ring applications, including harmonic cavity operation aimed at extending beam lifetime and the optimization of Low-Level RF (LLRF) feedback </a:t>
            </a:r>
            <a:r>
              <a:rPr lang="ko-KR" altLang="en-US" sz="3000" dirty="0">
                <a:latin typeface="Arial" panose="020B0604020202020204" pitchFamily="34" charset="0"/>
                <a:cs typeface="Arial" panose="020B0604020202020204" pitchFamily="34" charset="0"/>
              </a:rPr>
              <a:t> </a:t>
            </a:r>
            <a:r>
              <a:rPr lang="en-US" altLang="ko-KR" sz="3000" dirty="0">
                <a:latin typeface="Arial" panose="020B0604020202020204" pitchFamily="34" charset="0"/>
                <a:cs typeface="Arial" panose="020B0604020202020204" pitchFamily="34" charset="0"/>
              </a:rPr>
              <a:t>To investigate transient beam loading at PLS-</a:t>
            </a:r>
            <a:r>
              <a:rPr lang="en-US" altLang="ko-KR" sz="3000" dirty="0">
                <a:latin typeface="Arial" panose="020B0604020202020204" pitchFamily="34" charset="0"/>
                <a:ea typeface="맑은 고딕" panose="020B0503020000020004" pitchFamily="50" charset="-127"/>
                <a:cs typeface="Arial" panose="020B0604020202020204" pitchFamily="34" charset="0"/>
              </a:rPr>
              <a:t>Ⅱ, simulations were performed using </a:t>
            </a:r>
            <a:r>
              <a:rPr lang="en-US" altLang="ko-KR" sz="3000" i="1" dirty="0">
                <a:latin typeface="Arial" panose="020B0604020202020204" pitchFamily="34" charset="0"/>
                <a:ea typeface="맑은 고딕" panose="020B0503020000020004" pitchFamily="50" charset="-127"/>
                <a:cs typeface="Arial" panose="020B0604020202020204" pitchFamily="34" charset="0"/>
              </a:rPr>
              <a:t>mbtrack2</a:t>
            </a:r>
            <a:r>
              <a:rPr lang="en-US" altLang="ko-KR" sz="3000" dirty="0">
                <a:latin typeface="Arial" panose="020B0604020202020204" pitchFamily="34" charset="0"/>
                <a:ea typeface="맑은 고딕" panose="020B0503020000020004" pitchFamily="50" charset="-127"/>
                <a:cs typeface="Arial" panose="020B0604020202020204" pitchFamily="34" charset="0"/>
              </a:rPr>
              <a:t> with the PLS-</a:t>
            </a:r>
            <a:r>
              <a:rPr lang="en-US" altLang="ko-KR" sz="3200" dirty="0">
                <a:latin typeface="Arial" panose="020B0604020202020204" pitchFamily="34" charset="0"/>
                <a:cs typeface="Arial" panose="020B0604020202020204" pitchFamily="34" charset="0"/>
              </a:rPr>
              <a:t>Ⅱ</a:t>
            </a:r>
            <a:r>
              <a:rPr lang="en-US" altLang="ko-KR" sz="3000" dirty="0">
                <a:latin typeface="Arial" panose="020B0604020202020204" pitchFamily="34" charset="0"/>
                <a:ea typeface="맑은 고딕" panose="020B0503020000020004" pitchFamily="50" charset="-127"/>
                <a:cs typeface="Arial" panose="020B0604020202020204" pitchFamily="34" charset="0"/>
              </a:rPr>
              <a:t> storage ring parameters and filling pattern. To validate the simulation results, measurements were conducted using a Longitudinal Bunch Information Monitor (LBIM) installed at PLS-</a:t>
            </a:r>
            <a:r>
              <a:rPr lang="en-US" altLang="ko-KR" sz="3200" dirty="0">
                <a:latin typeface="Arial" panose="020B0604020202020204" pitchFamily="34" charset="0"/>
                <a:cs typeface="Arial" panose="020B0604020202020204" pitchFamily="34" charset="0"/>
              </a:rPr>
              <a:t>Ⅱ</a:t>
            </a:r>
            <a:r>
              <a:rPr lang="en-US" altLang="ko-KR" sz="3000" dirty="0">
                <a:latin typeface="Arial" panose="020B0604020202020204" pitchFamily="34" charset="0"/>
                <a:ea typeface="맑은 고딕" panose="020B0503020000020004" pitchFamily="50" charset="-127"/>
                <a:cs typeface="Arial" panose="020B0604020202020204" pitchFamily="34" charset="0"/>
              </a:rPr>
              <a:t>, which simultaneously measures the length, phase, and current of individual bunches using a fast photodiode and wideband electronics. The simulated bunch centroid shift along the bunch train was consistent with the measured bunch phase variation, supporting the interpretation that the observed displacement originates from the transient beam loading.</a:t>
            </a:r>
            <a:endParaRPr lang="en-US" altLang="ko-KR" sz="3000" dirty="0">
              <a:latin typeface="Arial" panose="020B0604020202020204" pitchFamily="34" charset="0"/>
              <a:cs typeface="Arial" panose="020B0604020202020204" pitchFamily="34" charset="0"/>
            </a:endParaRPr>
          </a:p>
        </p:txBody>
      </p:sp>
      <p:sp>
        <p:nvSpPr>
          <p:cNvPr id="63" name="직사각형 62">
            <a:extLst>
              <a:ext uri="{FF2B5EF4-FFF2-40B4-BE49-F238E27FC236}">
                <a16:creationId xmlns:a16="http://schemas.microsoft.com/office/drawing/2014/main" id="{1FC1D88E-1CBD-40DE-982A-C81B0C378A23}"/>
              </a:ext>
            </a:extLst>
          </p:cNvPr>
          <p:cNvSpPr/>
          <p:nvPr/>
        </p:nvSpPr>
        <p:spPr>
          <a:xfrm>
            <a:off x="4187149" y="2898862"/>
            <a:ext cx="23075383" cy="1714508"/>
          </a:xfrm>
          <a:prstGeom prst="rect">
            <a:avLst/>
          </a:prstGeom>
        </p:spPr>
        <p:txBody>
          <a:bodyPr wrap="square">
            <a:spAutoFit/>
          </a:bodyPr>
          <a:lstStyle/>
          <a:p>
            <a:pPr algn="ctr">
              <a:lnSpc>
                <a:spcPct val="130000"/>
              </a:lnSpc>
            </a:pPr>
            <a:r>
              <a:rPr lang="en-US" altLang="ko-KR" sz="2800" dirty="0">
                <a:solidFill>
                  <a:schemeClr val="tx1">
                    <a:lumMod val="50000"/>
                    <a:lumOff val="50000"/>
                  </a:schemeClr>
                </a:solidFill>
                <a:latin typeface="Arial" panose="020B0604020202020204" pitchFamily="34" charset="0"/>
                <a:cs typeface="Arial" panose="020B0604020202020204" pitchFamily="34" charset="0"/>
              </a:rPr>
              <a:t>Daon Lee, Department of Physics , Kangwon National University</a:t>
            </a:r>
          </a:p>
          <a:p>
            <a:pPr algn="ctr">
              <a:lnSpc>
                <a:spcPct val="130000"/>
              </a:lnSpc>
            </a:pPr>
            <a:r>
              <a:rPr lang="en-US" altLang="ko-KR" sz="2800" dirty="0">
                <a:solidFill>
                  <a:schemeClr val="tx1">
                    <a:lumMod val="50000"/>
                    <a:lumOff val="50000"/>
                  </a:schemeClr>
                </a:solidFill>
                <a:latin typeface="Arial" panose="020B0604020202020204" pitchFamily="34" charset="0"/>
                <a:cs typeface="Arial" panose="020B0604020202020204" pitchFamily="34" charset="0"/>
              </a:rPr>
              <a:t>Woojin Song, Jimin Seok, Pohang Accelerator Laboratory</a:t>
            </a:r>
          </a:p>
          <a:p>
            <a:pPr algn="ctr">
              <a:lnSpc>
                <a:spcPct val="130000"/>
              </a:lnSpc>
            </a:pPr>
            <a:r>
              <a:rPr lang="en-US" altLang="ko-KR" sz="2800" dirty="0">
                <a:solidFill>
                  <a:schemeClr val="tx1">
                    <a:lumMod val="50000"/>
                    <a:lumOff val="50000"/>
                  </a:schemeClr>
                </a:solidFill>
                <a:latin typeface="Arial" panose="020B0604020202020204" pitchFamily="34" charset="0"/>
                <a:cs typeface="Arial" panose="020B0604020202020204" pitchFamily="34" charset="0"/>
              </a:rPr>
              <a:t>Moses Chung, Department of Physics, POSTECH</a:t>
            </a:r>
          </a:p>
        </p:txBody>
      </p:sp>
      <p:grpSp>
        <p:nvGrpSpPr>
          <p:cNvPr id="64" name="그룹 63">
            <a:extLst>
              <a:ext uri="{FF2B5EF4-FFF2-40B4-BE49-F238E27FC236}">
                <a16:creationId xmlns:a16="http://schemas.microsoft.com/office/drawing/2014/main" id="{9443EF8B-CDA3-41F7-88EE-C797CA58AE27}"/>
              </a:ext>
            </a:extLst>
          </p:cNvPr>
          <p:cNvGrpSpPr/>
          <p:nvPr/>
        </p:nvGrpSpPr>
        <p:grpSpPr>
          <a:xfrm>
            <a:off x="15152952" y="9936616"/>
            <a:ext cx="14498131" cy="1522838"/>
            <a:chOff x="0" y="8753760"/>
            <a:chExt cx="15515303" cy="1629679"/>
          </a:xfrm>
        </p:grpSpPr>
        <p:grpSp>
          <p:nvGrpSpPr>
            <p:cNvPr id="65" name="그룹 64">
              <a:extLst>
                <a:ext uri="{FF2B5EF4-FFF2-40B4-BE49-F238E27FC236}">
                  <a16:creationId xmlns:a16="http://schemas.microsoft.com/office/drawing/2014/main" id="{FADB55D0-779E-4B6A-8C04-F43DEE71B688}"/>
                </a:ext>
              </a:extLst>
            </p:cNvPr>
            <p:cNvGrpSpPr/>
            <p:nvPr/>
          </p:nvGrpSpPr>
          <p:grpSpPr>
            <a:xfrm>
              <a:off x="0" y="8956809"/>
              <a:ext cx="15515303" cy="1426630"/>
              <a:chOff x="285276" y="8956809"/>
              <a:chExt cx="15640524" cy="1426630"/>
            </a:xfrm>
          </p:grpSpPr>
          <p:cxnSp>
            <p:nvCxnSpPr>
              <p:cNvPr id="67" name="직선 연결선 66">
                <a:extLst>
                  <a:ext uri="{FF2B5EF4-FFF2-40B4-BE49-F238E27FC236}">
                    <a16:creationId xmlns:a16="http://schemas.microsoft.com/office/drawing/2014/main" id="{29CC58F3-496E-4203-AAC4-BD8EF8D86E6A}"/>
                  </a:ext>
                </a:extLst>
              </p:cNvPr>
              <p:cNvCxnSpPr>
                <a:cxnSpLocks/>
              </p:cNvCxnSpPr>
              <p:nvPr/>
            </p:nvCxnSpPr>
            <p:spPr>
              <a:xfrm>
                <a:off x="906780" y="9646312"/>
                <a:ext cx="15019020" cy="0"/>
              </a:xfrm>
              <a:prstGeom prst="line">
                <a:avLst/>
              </a:prstGeom>
              <a:ln w="114300" cap="rnd">
                <a:solidFill>
                  <a:srgbClr val="0033C3"/>
                </a:solidFill>
              </a:ln>
            </p:spPr>
            <p:style>
              <a:lnRef idx="1">
                <a:schemeClr val="accent1"/>
              </a:lnRef>
              <a:fillRef idx="0">
                <a:schemeClr val="accent1"/>
              </a:fillRef>
              <a:effectRef idx="0">
                <a:schemeClr val="accent1"/>
              </a:effectRef>
              <a:fontRef idx="minor">
                <a:schemeClr val="tx1"/>
              </a:fontRef>
            </p:style>
          </p:cxnSp>
          <p:pic>
            <p:nvPicPr>
              <p:cNvPr id="68" name="그림 67">
                <a:extLst>
                  <a:ext uri="{FF2B5EF4-FFF2-40B4-BE49-F238E27FC236}">
                    <a16:creationId xmlns:a16="http://schemas.microsoft.com/office/drawing/2014/main" id="{F9F048D5-630A-4C77-8260-79CDF831F29E}"/>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10000" b="90000" l="10000" r="90000">
                            <a14:foregroundMark x1="53571" y1="49802" x2="78373" y2="49605"/>
                            <a14:foregroundMark x1="53571" y1="47233" x2="53175" y2="50395"/>
                            <a14:foregroundMark x1="52579" y1="46245" x2="51984" y2="51976"/>
                            <a14:foregroundMark x1="51190" y1="46640" x2="50397" y2="50593"/>
                            <a14:foregroundMark x1="50992" y1="47233" x2="34325" y2="49407"/>
                            <a14:foregroundMark x1="50794" y1="46640" x2="48413" y2="44071"/>
                            <a14:foregroundMark x1="50794" y1="46245" x2="47619" y2="44071"/>
                            <a14:foregroundMark x1="52183" y1="50791" x2="46429" y2="53557"/>
                            <a14:foregroundMark x1="49405" y1="52767" x2="49008" y2="59289"/>
                            <a14:foregroundMark x1="46825" y1="54941" x2="48810" y2="64625"/>
                            <a14:foregroundMark x1="48214" y1="46838" x2="48214" y2="39921"/>
                            <a14:foregroundMark x1="48214" y1="40514" x2="48214" y2="35573"/>
                            <a14:foregroundMark x1="48810" y1="33597" x2="48810" y2="30237"/>
                          </a14:backgroundRemoval>
                        </a14:imgEffect>
                      </a14:imgLayer>
                    </a14:imgProps>
                  </a:ext>
                </a:extLst>
              </a:blip>
              <a:stretch>
                <a:fillRect/>
              </a:stretch>
            </p:blipFill>
            <p:spPr>
              <a:xfrm>
                <a:off x="285276" y="8956809"/>
                <a:ext cx="1420991" cy="1426630"/>
              </a:xfrm>
              <a:prstGeom prst="rect">
                <a:avLst/>
              </a:prstGeom>
            </p:spPr>
          </p:pic>
        </p:grpSp>
        <p:sp>
          <p:nvSpPr>
            <p:cNvPr id="66" name="TextBox 65">
              <a:extLst>
                <a:ext uri="{FF2B5EF4-FFF2-40B4-BE49-F238E27FC236}">
                  <a16:creationId xmlns:a16="http://schemas.microsoft.com/office/drawing/2014/main" id="{FA959513-8FC1-4031-9E1B-C06543A50F12}"/>
                </a:ext>
              </a:extLst>
            </p:cNvPr>
            <p:cNvSpPr txBox="1"/>
            <p:nvPr/>
          </p:nvSpPr>
          <p:spPr>
            <a:xfrm>
              <a:off x="924177" y="8753760"/>
              <a:ext cx="5308892" cy="757551"/>
            </a:xfrm>
            <a:prstGeom prst="rect">
              <a:avLst/>
            </a:prstGeom>
            <a:noFill/>
          </p:spPr>
          <p:txBody>
            <a:bodyPr wrap="none" rtlCol="0">
              <a:spAutoFit/>
            </a:bodyPr>
            <a:lstStyle/>
            <a:p>
              <a:r>
                <a:rPr lang="en-US" altLang="ko-KR" sz="4000" b="1" dirty="0">
                  <a:solidFill>
                    <a:srgbClr val="FF0000"/>
                  </a:solidFill>
                  <a:latin typeface="Arial Black" panose="020B0A04020102020204" pitchFamily="34" charset="0"/>
                </a:rPr>
                <a:t>Simulation Setup</a:t>
              </a:r>
              <a:endParaRPr lang="ko-KR" altLang="en-US" sz="4000" b="1" dirty="0">
                <a:solidFill>
                  <a:srgbClr val="FF0000"/>
                </a:solidFill>
                <a:latin typeface="Arial Black" panose="020B0A04020102020204" pitchFamily="34" charset="0"/>
              </a:endParaRPr>
            </a:p>
          </p:txBody>
        </p:sp>
      </p:grpSp>
      <p:grpSp>
        <p:nvGrpSpPr>
          <p:cNvPr id="71" name="그룹 70">
            <a:extLst>
              <a:ext uri="{FF2B5EF4-FFF2-40B4-BE49-F238E27FC236}">
                <a16:creationId xmlns:a16="http://schemas.microsoft.com/office/drawing/2014/main" id="{ED74F39A-8B65-4B41-8833-6EC96BC1D58E}"/>
              </a:ext>
            </a:extLst>
          </p:cNvPr>
          <p:cNvGrpSpPr/>
          <p:nvPr/>
        </p:nvGrpSpPr>
        <p:grpSpPr>
          <a:xfrm>
            <a:off x="15175635" y="35983134"/>
            <a:ext cx="14498130" cy="1522838"/>
            <a:chOff x="0" y="8753760"/>
            <a:chExt cx="15515303" cy="1629679"/>
          </a:xfrm>
        </p:grpSpPr>
        <p:grpSp>
          <p:nvGrpSpPr>
            <p:cNvPr id="72" name="그룹 71">
              <a:extLst>
                <a:ext uri="{FF2B5EF4-FFF2-40B4-BE49-F238E27FC236}">
                  <a16:creationId xmlns:a16="http://schemas.microsoft.com/office/drawing/2014/main" id="{C67C1494-0F83-4B8B-83B7-39F816FC816C}"/>
                </a:ext>
              </a:extLst>
            </p:cNvPr>
            <p:cNvGrpSpPr/>
            <p:nvPr/>
          </p:nvGrpSpPr>
          <p:grpSpPr>
            <a:xfrm>
              <a:off x="0" y="8956809"/>
              <a:ext cx="15515303" cy="1426630"/>
              <a:chOff x="285276" y="8956809"/>
              <a:chExt cx="15640524" cy="1426630"/>
            </a:xfrm>
          </p:grpSpPr>
          <p:cxnSp>
            <p:nvCxnSpPr>
              <p:cNvPr id="74" name="직선 연결선 73">
                <a:extLst>
                  <a:ext uri="{FF2B5EF4-FFF2-40B4-BE49-F238E27FC236}">
                    <a16:creationId xmlns:a16="http://schemas.microsoft.com/office/drawing/2014/main" id="{39A4685D-1814-491F-92D6-339D2517ED2E}"/>
                  </a:ext>
                </a:extLst>
              </p:cNvPr>
              <p:cNvCxnSpPr>
                <a:cxnSpLocks/>
              </p:cNvCxnSpPr>
              <p:nvPr/>
            </p:nvCxnSpPr>
            <p:spPr>
              <a:xfrm>
                <a:off x="906780" y="9646312"/>
                <a:ext cx="15019020" cy="0"/>
              </a:xfrm>
              <a:prstGeom prst="line">
                <a:avLst/>
              </a:prstGeom>
              <a:ln w="114300" cap="rnd">
                <a:solidFill>
                  <a:srgbClr val="0033C3"/>
                </a:solidFill>
              </a:ln>
            </p:spPr>
            <p:style>
              <a:lnRef idx="1">
                <a:schemeClr val="accent1"/>
              </a:lnRef>
              <a:fillRef idx="0">
                <a:schemeClr val="accent1"/>
              </a:fillRef>
              <a:effectRef idx="0">
                <a:schemeClr val="accent1"/>
              </a:effectRef>
              <a:fontRef idx="minor">
                <a:schemeClr val="tx1"/>
              </a:fontRef>
            </p:style>
          </p:cxnSp>
          <p:pic>
            <p:nvPicPr>
              <p:cNvPr id="75" name="그림 74">
                <a:extLst>
                  <a:ext uri="{FF2B5EF4-FFF2-40B4-BE49-F238E27FC236}">
                    <a16:creationId xmlns:a16="http://schemas.microsoft.com/office/drawing/2014/main" id="{DA4477B8-C906-4322-83D4-FC7F83B8633F}"/>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10000" b="90000" l="10000" r="90000">
                            <a14:foregroundMark x1="53571" y1="49802" x2="78373" y2="49605"/>
                            <a14:foregroundMark x1="53571" y1="47233" x2="53175" y2="50395"/>
                            <a14:foregroundMark x1="52579" y1="46245" x2="51984" y2="51976"/>
                            <a14:foregroundMark x1="51190" y1="46640" x2="50397" y2="50593"/>
                            <a14:foregroundMark x1="50992" y1="47233" x2="34325" y2="49407"/>
                            <a14:foregroundMark x1="50794" y1="46640" x2="48413" y2="44071"/>
                            <a14:foregroundMark x1="50794" y1="46245" x2="47619" y2="44071"/>
                            <a14:foregroundMark x1="52183" y1="50791" x2="46429" y2="53557"/>
                            <a14:foregroundMark x1="49405" y1="52767" x2="49008" y2="59289"/>
                            <a14:foregroundMark x1="46825" y1="54941" x2="48810" y2="64625"/>
                            <a14:foregroundMark x1="48214" y1="46838" x2="48214" y2="39921"/>
                            <a14:foregroundMark x1="48214" y1="40514" x2="48214" y2="35573"/>
                            <a14:foregroundMark x1="48810" y1="33597" x2="48810" y2="30237"/>
                          </a14:backgroundRemoval>
                        </a14:imgEffect>
                      </a14:imgLayer>
                    </a14:imgProps>
                  </a:ext>
                </a:extLst>
              </a:blip>
              <a:stretch>
                <a:fillRect/>
              </a:stretch>
            </p:blipFill>
            <p:spPr>
              <a:xfrm>
                <a:off x="285276" y="8956809"/>
                <a:ext cx="1420991" cy="1426630"/>
              </a:xfrm>
              <a:prstGeom prst="rect">
                <a:avLst/>
              </a:prstGeom>
            </p:spPr>
          </p:pic>
        </p:grpSp>
        <p:sp>
          <p:nvSpPr>
            <p:cNvPr id="73" name="TextBox 72">
              <a:extLst>
                <a:ext uri="{FF2B5EF4-FFF2-40B4-BE49-F238E27FC236}">
                  <a16:creationId xmlns:a16="http://schemas.microsoft.com/office/drawing/2014/main" id="{42CF1D6D-224F-4602-BB74-285578A56C56}"/>
                </a:ext>
              </a:extLst>
            </p:cNvPr>
            <p:cNvSpPr txBox="1"/>
            <p:nvPr/>
          </p:nvSpPr>
          <p:spPr>
            <a:xfrm>
              <a:off x="924177" y="8753760"/>
              <a:ext cx="7548128" cy="790488"/>
            </a:xfrm>
            <a:prstGeom prst="rect">
              <a:avLst/>
            </a:prstGeom>
            <a:noFill/>
          </p:spPr>
          <p:txBody>
            <a:bodyPr wrap="none" rtlCol="0">
              <a:spAutoFit/>
            </a:bodyPr>
            <a:lstStyle/>
            <a:p>
              <a:r>
                <a:rPr lang="en-US" altLang="ko-KR" sz="4200" b="1" dirty="0">
                  <a:solidFill>
                    <a:srgbClr val="FF0000"/>
                  </a:solidFill>
                  <a:latin typeface="Arial Black" panose="020B0A04020102020204" pitchFamily="34" charset="0"/>
                </a:rPr>
                <a:t>Summary &amp; Conclusion</a:t>
              </a:r>
            </a:p>
          </p:txBody>
        </p:sp>
      </p:grpSp>
      <p:grpSp>
        <p:nvGrpSpPr>
          <p:cNvPr id="81" name="그룹 80">
            <a:extLst>
              <a:ext uri="{FF2B5EF4-FFF2-40B4-BE49-F238E27FC236}">
                <a16:creationId xmlns:a16="http://schemas.microsoft.com/office/drawing/2014/main" id="{0C9FCA99-9512-4F9C-AAE2-3838DE58C9C0}"/>
              </a:ext>
            </a:extLst>
          </p:cNvPr>
          <p:cNvGrpSpPr/>
          <p:nvPr/>
        </p:nvGrpSpPr>
        <p:grpSpPr>
          <a:xfrm>
            <a:off x="15175635" y="20106049"/>
            <a:ext cx="14498130" cy="1522838"/>
            <a:chOff x="0" y="8753760"/>
            <a:chExt cx="15515303" cy="1629679"/>
          </a:xfrm>
        </p:grpSpPr>
        <p:grpSp>
          <p:nvGrpSpPr>
            <p:cNvPr id="82" name="그룹 81">
              <a:extLst>
                <a:ext uri="{FF2B5EF4-FFF2-40B4-BE49-F238E27FC236}">
                  <a16:creationId xmlns:a16="http://schemas.microsoft.com/office/drawing/2014/main" id="{219FBE87-95FC-4C55-A940-4A442160E9DF}"/>
                </a:ext>
              </a:extLst>
            </p:cNvPr>
            <p:cNvGrpSpPr/>
            <p:nvPr/>
          </p:nvGrpSpPr>
          <p:grpSpPr>
            <a:xfrm>
              <a:off x="0" y="8956809"/>
              <a:ext cx="15515303" cy="1426630"/>
              <a:chOff x="285276" y="8956809"/>
              <a:chExt cx="15640524" cy="1426630"/>
            </a:xfrm>
          </p:grpSpPr>
          <p:cxnSp>
            <p:nvCxnSpPr>
              <p:cNvPr id="84" name="직선 연결선 83">
                <a:extLst>
                  <a:ext uri="{FF2B5EF4-FFF2-40B4-BE49-F238E27FC236}">
                    <a16:creationId xmlns:a16="http://schemas.microsoft.com/office/drawing/2014/main" id="{5BB10A0C-70AF-46E1-9B94-6FAD45121F5B}"/>
                  </a:ext>
                </a:extLst>
              </p:cNvPr>
              <p:cNvCxnSpPr>
                <a:cxnSpLocks/>
              </p:cNvCxnSpPr>
              <p:nvPr/>
            </p:nvCxnSpPr>
            <p:spPr>
              <a:xfrm>
                <a:off x="906780" y="9646312"/>
                <a:ext cx="15019020" cy="0"/>
              </a:xfrm>
              <a:prstGeom prst="line">
                <a:avLst/>
              </a:prstGeom>
              <a:ln w="114300" cap="rnd">
                <a:solidFill>
                  <a:srgbClr val="0033C3"/>
                </a:solidFill>
              </a:ln>
            </p:spPr>
            <p:style>
              <a:lnRef idx="1">
                <a:schemeClr val="accent1"/>
              </a:lnRef>
              <a:fillRef idx="0">
                <a:schemeClr val="accent1"/>
              </a:fillRef>
              <a:effectRef idx="0">
                <a:schemeClr val="accent1"/>
              </a:effectRef>
              <a:fontRef idx="minor">
                <a:schemeClr val="tx1"/>
              </a:fontRef>
            </p:style>
          </p:cxnSp>
          <p:pic>
            <p:nvPicPr>
              <p:cNvPr id="85" name="그림 84">
                <a:extLst>
                  <a:ext uri="{FF2B5EF4-FFF2-40B4-BE49-F238E27FC236}">
                    <a16:creationId xmlns:a16="http://schemas.microsoft.com/office/drawing/2014/main" id="{EFFC5580-4105-4609-976E-E7962F1505AE}"/>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10000" b="90000" l="10000" r="90000">
                            <a14:foregroundMark x1="53571" y1="49802" x2="78373" y2="49605"/>
                            <a14:foregroundMark x1="53571" y1="47233" x2="53175" y2="50395"/>
                            <a14:foregroundMark x1="52579" y1="46245" x2="51984" y2="51976"/>
                            <a14:foregroundMark x1="51190" y1="46640" x2="50397" y2="50593"/>
                            <a14:foregroundMark x1="50992" y1="47233" x2="34325" y2="49407"/>
                            <a14:foregroundMark x1="50794" y1="46640" x2="48413" y2="44071"/>
                            <a14:foregroundMark x1="50794" y1="46245" x2="47619" y2="44071"/>
                            <a14:foregroundMark x1="52183" y1="50791" x2="46429" y2="53557"/>
                            <a14:foregroundMark x1="49405" y1="52767" x2="49008" y2="59289"/>
                            <a14:foregroundMark x1="46825" y1="54941" x2="48810" y2="64625"/>
                            <a14:foregroundMark x1="48214" y1="46838" x2="48214" y2="39921"/>
                            <a14:foregroundMark x1="48214" y1="40514" x2="48214" y2="35573"/>
                            <a14:foregroundMark x1="48810" y1="33597" x2="48810" y2="30237"/>
                          </a14:backgroundRemoval>
                        </a14:imgEffect>
                      </a14:imgLayer>
                    </a14:imgProps>
                  </a:ext>
                </a:extLst>
              </a:blip>
              <a:stretch>
                <a:fillRect/>
              </a:stretch>
            </p:blipFill>
            <p:spPr>
              <a:xfrm>
                <a:off x="285276" y="8956809"/>
                <a:ext cx="1420991" cy="1426630"/>
              </a:xfrm>
              <a:prstGeom prst="rect">
                <a:avLst/>
              </a:prstGeom>
            </p:spPr>
          </p:pic>
        </p:grpSp>
        <p:sp>
          <p:nvSpPr>
            <p:cNvPr id="83" name="TextBox 82">
              <a:extLst>
                <a:ext uri="{FF2B5EF4-FFF2-40B4-BE49-F238E27FC236}">
                  <a16:creationId xmlns:a16="http://schemas.microsoft.com/office/drawing/2014/main" id="{460B4D69-8E65-459E-9025-DC4E1CC44235}"/>
                </a:ext>
              </a:extLst>
            </p:cNvPr>
            <p:cNvSpPr txBox="1"/>
            <p:nvPr/>
          </p:nvSpPr>
          <p:spPr>
            <a:xfrm>
              <a:off x="924177" y="8753760"/>
              <a:ext cx="11569527" cy="790488"/>
            </a:xfrm>
            <a:prstGeom prst="rect">
              <a:avLst/>
            </a:prstGeom>
            <a:noFill/>
          </p:spPr>
          <p:txBody>
            <a:bodyPr wrap="none" rtlCol="0">
              <a:spAutoFit/>
            </a:bodyPr>
            <a:lstStyle/>
            <a:p>
              <a:r>
                <a:rPr lang="en-US" altLang="ko-KR" sz="4200" b="1" dirty="0">
                  <a:solidFill>
                    <a:srgbClr val="FF0000"/>
                  </a:solidFill>
                  <a:latin typeface="Arial Black" panose="020B0A04020102020204" pitchFamily="34" charset="0"/>
                </a:rPr>
                <a:t>Simulation results vs. </a:t>
              </a:r>
              <a:r>
                <a:rPr lang="en-US" altLang="ko-KR" sz="4200" b="1" dirty="0">
                  <a:solidFill>
                    <a:srgbClr val="FF0000"/>
                  </a:solidFill>
                  <a:latin typeface="Arial Black" panose="020B0A04020102020204" pitchFamily="34" charset="0"/>
                  <a:cs typeface="Arial" panose="020B0604020202020204" pitchFamily="34" charset="0"/>
                </a:rPr>
                <a:t>PLS-</a:t>
              </a:r>
              <a:r>
                <a:rPr lang="en-US" altLang="ko-KR" sz="4200" b="1" dirty="0">
                  <a:solidFill>
                    <a:srgbClr val="FF0000"/>
                  </a:solidFill>
                  <a:latin typeface="Arial Black" panose="020B0A04020102020204" pitchFamily="34" charset="0"/>
                  <a:ea typeface="맑은 고딕" panose="020B0503020000020004" pitchFamily="50" charset="-127"/>
                  <a:cs typeface="Arial" panose="020B0604020202020204" pitchFamily="34" charset="0"/>
                </a:rPr>
                <a:t>Ⅱ results</a:t>
              </a:r>
              <a:endParaRPr lang="ko-KR" altLang="en-US" sz="4200" b="1" dirty="0">
                <a:solidFill>
                  <a:srgbClr val="FF0000"/>
                </a:solidFill>
                <a:latin typeface="Arial Black" panose="020B0A04020102020204" pitchFamily="34" charset="0"/>
                <a:cs typeface="Arial" panose="020B0604020202020204" pitchFamily="34" charset="0"/>
              </a:endParaRPr>
            </a:p>
          </p:txBody>
        </p:sp>
      </p:grpSp>
      <p:pic>
        <p:nvPicPr>
          <p:cNvPr id="4" name="그림 3">
            <a:extLst>
              <a:ext uri="{FF2B5EF4-FFF2-40B4-BE49-F238E27FC236}">
                <a16:creationId xmlns:a16="http://schemas.microsoft.com/office/drawing/2014/main" id="{A9730C7D-D05A-1196-7D85-A83A14E6873D}"/>
              </a:ext>
            </a:extLst>
          </p:cNvPr>
          <p:cNvPicPr>
            <a:picLocks noChangeAspect="1"/>
          </p:cNvPicPr>
          <p:nvPr/>
        </p:nvPicPr>
        <p:blipFill>
          <a:blip r:embed="rId10">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36844" y="2277984"/>
            <a:ext cx="2473649" cy="2473649"/>
          </a:xfrm>
          <a:prstGeom prst="rect">
            <a:avLst/>
          </a:prstGeom>
        </p:spPr>
      </p:pic>
      <p:sp>
        <p:nvSpPr>
          <p:cNvPr id="29" name="TextBox 28">
            <a:extLst>
              <a:ext uri="{FF2B5EF4-FFF2-40B4-BE49-F238E27FC236}">
                <a16:creationId xmlns:a16="http://schemas.microsoft.com/office/drawing/2014/main" id="{0B6BC493-E7A7-7744-72F0-1C8485C6E43B}"/>
              </a:ext>
            </a:extLst>
          </p:cNvPr>
          <p:cNvSpPr txBox="1"/>
          <p:nvPr/>
        </p:nvSpPr>
        <p:spPr>
          <a:xfrm>
            <a:off x="226671" y="40707227"/>
            <a:ext cx="16128207" cy="1846659"/>
          </a:xfrm>
          <a:prstGeom prst="rect">
            <a:avLst/>
          </a:prstGeom>
        </p:spPr>
        <p:txBody>
          <a:bodyPr wrap="square" lIns="0" tIns="0" rIns="0" bIns="0" rtlCol="0" anchor="ctr">
            <a:spAutoFit/>
          </a:bodyPr>
          <a:lstStyle/>
          <a:p>
            <a:pPr>
              <a:lnSpc>
                <a:spcPct val="99600"/>
              </a:lnSpc>
            </a:pPr>
            <a:r>
              <a:rPr lang="en-US" altLang="ko-KR" sz="2000" b="1" dirty="0">
                <a:latin typeface="Arial" panose="020B0604020202020204" pitchFamily="34" charset="0"/>
                <a:ea typeface="+mj-ea"/>
                <a:cs typeface="Arial" panose="020B0604020202020204" pitchFamily="34" charset="0"/>
              </a:rPr>
              <a:t>Key Reference</a:t>
            </a:r>
          </a:p>
          <a:p>
            <a:pPr>
              <a:lnSpc>
                <a:spcPct val="99600"/>
              </a:lnSpc>
            </a:pPr>
            <a:r>
              <a:rPr lang="en-US" altLang="ko-KR" sz="2000" dirty="0">
                <a:latin typeface="Arial" panose="020B0604020202020204" pitchFamily="34" charset="0"/>
                <a:cs typeface="Arial" panose="020B0604020202020204" pitchFamily="34" charset="0"/>
              </a:rPr>
              <a:t>[1] </a:t>
            </a:r>
            <a:r>
              <a:rPr lang="ko-KR" altLang="ko-KR" sz="2000" b="0" i="0" dirty="0" err="1">
                <a:solidFill>
                  <a:srgbClr val="222222"/>
                </a:solidFill>
                <a:effectLst/>
                <a:latin typeface="Arial" panose="020B0604020202020204" pitchFamily="34" charset="0"/>
              </a:rPr>
              <a:t>Hahn</a:t>
            </a:r>
            <a:r>
              <a:rPr lang="ko-KR" altLang="ko-KR" sz="2000" b="0" i="0" dirty="0">
                <a:solidFill>
                  <a:srgbClr val="222222"/>
                </a:solidFill>
                <a:effectLst/>
                <a:latin typeface="Arial" panose="020B0604020202020204" pitchFamily="34" charset="0"/>
              </a:rPr>
              <a:t>, </a:t>
            </a:r>
            <a:r>
              <a:rPr lang="ko-KR" altLang="ko-KR" sz="2000" b="0" i="0" dirty="0" err="1">
                <a:solidFill>
                  <a:srgbClr val="222222"/>
                </a:solidFill>
                <a:effectLst/>
                <a:latin typeface="Arial" panose="020B0604020202020204" pitchFamily="34" charset="0"/>
              </a:rPr>
              <a:t>Garam</a:t>
            </a:r>
            <a:r>
              <a:rPr lang="ko-KR" altLang="ko-KR" sz="2000" b="0" i="0" dirty="0">
                <a:solidFill>
                  <a:srgbClr val="222222"/>
                </a:solidFill>
                <a:effectLst/>
                <a:latin typeface="Arial" panose="020B0604020202020204" pitchFamily="34" charset="0"/>
              </a:rPr>
              <a:t>, </a:t>
            </a:r>
            <a:r>
              <a:rPr lang="ko-KR" altLang="ko-KR" sz="2000" b="0" i="0" dirty="0" err="1">
                <a:solidFill>
                  <a:srgbClr val="222222"/>
                </a:solidFill>
                <a:effectLst/>
                <a:latin typeface="Arial" panose="020B0604020202020204" pitchFamily="34" charset="0"/>
              </a:rPr>
              <a:t>et</a:t>
            </a:r>
            <a:r>
              <a:rPr lang="ko-KR" altLang="ko-KR" sz="2000" b="0" i="0" dirty="0">
                <a:solidFill>
                  <a:srgbClr val="222222"/>
                </a:solidFill>
                <a:effectLst/>
                <a:latin typeface="Arial" panose="020B0604020202020204" pitchFamily="34" charset="0"/>
              </a:rPr>
              <a:t> </a:t>
            </a:r>
            <a:r>
              <a:rPr lang="ko-KR" altLang="ko-KR" sz="2000" b="0" i="0" dirty="0" err="1">
                <a:solidFill>
                  <a:srgbClr val="222222"/>
                </a:solidFill>
                <a:effectLst/>
                <a:latin typeface="Arial" panose="020B0604020202020204" pitchFamily="34" charset="0"/>
              </a:rPr>
              <a:t>al</a:t>
            </a:r>
            <a:r>
              <a:rPr lang="ko-KR" altLang="ko-KR" sz="2000" b="0" i="0" dirty="0">
                <a:solidFill>
                  <a:srgbClr val="222222"/>
                </a:solidFill>
                <a:effectLst/>
                <a:latin typeface="Arial" panose="020B0604020202020204" pitchFamily="34" charset="0"/>
              </a:rPr>
              <a:t>. "</a:t>
            </a:r>
            <a:r>
              <a:rPr lang="ko-KR" altLang="ko-KR" sz="2000" b="0" i="0" dirty="0" err="1">
                <a:solidFill>
                  <a:srgbClr val="222222"/>
                </a:solidFill>
                <a:effectLst/>
                <a:latin typeface="Arial" panose="020B0604020202020204" pitchFamily="34" charset="0"/>
              </a:rPr>
              <a:t>Wideband</a:t>
            </a:r>
            <a:r>
              <a:rPr lang="ko-KR" altLang="ko-KR" sz="2000" b="0" i="0" dirty="0">
                <a:solidFill>
                  <a:srgbClr val="222222"/>
                </a:solidFill>
                <a:effectLst/>
                <a:latin typeface="Arial" panose="020B0604020202020204" pitchFamily="34" charset="0"/>
              </a:rPr>
              <a:t> </a:t>
            </a:r>
            <a:r>
              <a:rPr lang="ko-KR" altLang="ko-KR" sz="2000" b="0" i="0" dirty="0" err="1">
                <a:solidFill>
                  <a:srgbClr val="222222"/>
                </a:solidFill>
                <a:effectLst/>
                <a:latin typeface="Arial" panose="020B0604020202020204" pitchFamily="34" charset="0"/>
              </a:rPr>
              <a:t>diagnostics</a:t>
            </a:r>
            <a:r>
              <a:rPr lang="ko-KR" altLang="ko-KR" sz="2000" b="0" i="0" dirty="0">
                <a:solidFill>
                  <a:srgbClr val="222222"/>
                </a:solidFill>
                <a:effectLst/>
                <a:latin typeface="Arial" panose="020B0604020202020204" pitchFamily="34" charset="0"/>
              </a:rPr>
              <a:t> </a:t>
            </a:r>
            <a:r>
              <a:rPr lang="ko-KR" altLang="ko-KR" sz="2000" b="0" i="0" dirty="0" err="1">
                <a:solidFill>
                  <a:srgbClr val="222222"/>
                </a:solidFill>
                <a:effectLst/>
                <a:latin typeface="Arial" panose="020B0604020202020204" pitchFamily="34" charset="0"/>
              </a:rPr>
              <a:t>for</a:t>
            </a:r>
            <a:r>
              <a:rPr lang="ko-KR" altLang="ko-KR" sz="2000" b="0" i="0" dirty="0">
                <a:solidFill>
                  <a:srgbClr val="222222"/>
                </a:solidFill>
                <a:effectLst/>
                <a:latin typeface="Arial" panose="020B0604020202020204" pitchFamily="34" charset="0"/>
              </a:rPr>
              <a:t> </a:t>
            </a:r>
            <a:r>
              <a:rPr lang="ko-KR" altLang="ko-KR" sz="2000" b="0" i="0" dirty="0" err="1">
                <a:solidFill>
                  <a:srgbClr val="222222"/>
                </a:solidFill>
                <a:effectLst/>
                <a:latin typeface="Arial" panose="020B0604020202020204" pitchFamily="34" charset="0"/>
              </a:rPr>
              <a:t>online</a:t>
            </a:r>
            <a:r>
              <a:rPr lang="ko-KR" altLang="ko-KR" sz="2000" b="0" i="0" dirty="0">
                <a:solidFill>
                  <a:srgbClr val="222222"/>
                </a:solidFill>
                <a:effectLst/>
                <a:latin typeface="Arial" panose="020B0604020202020204" pitchFamily="34" charset="0"/>
              </a:rPr>
              <a:t> </a:t>
            </a:r>
            <a:r>
              <a:rPr lang="ko-KR" altLang="ko-KR" sz="2000" b="0" i="0" dirty="0" err="1">
                <a:solidFill>
                  <a:srgbClr val="222222"/>
                </a:solidFill>
                <a:effectLst/>
                <a:latin typeface="Arial" panose="020B0604020202020204" pitchFamily="34" charset="0"/>
              </a:rPr>
              <a:t>measurement</a:t>
            </a:r>
            <a:r>
              <a:rPr lang="ko-KR" altLang="ko-KR" sz="2000" b="0" i="0" dirty="0">
                <a:solidFill>
                  <a:srgbClr val="222222"/>
                </a:solidFill>
                <a:effectLst/>
                <a:latin typeface="Arial" panose="020B0604020202020204" pitchFamily="34" charset="0"/>
              </a:rPr>
              <a:t> of </a:t>
            </a:r>
            <a:r>
              <a:rPr lang="ko-KR" altLang="ko-KR" sz="2000" b="0" i="0" dirty="0" err="1">
                <a:solidFill>
                  <a:srgbClr val="222222"/>
                </a:solidFill>
                <a:effectLst/>
                <a:latin typeface="Arial" panose="020B0604020202020204" pitchFamily="34" charset="0"/>
              </a:rPr>
              <a:t>temporal</a:t>
            </a:r>
            <a:r>
              <a:rPr lang="ko-KR" altLang="ko-KR" sz="2000" b="0" i="0" dirty="0">
                <a:solidFill>
                  <a:srgbClr val="222222"/>
                </a:solidFill>
                <a:effectLst/>
                <a:latin typeface="Arial" panose="020B0604020202020204" pitchFamily="34" charset="0"/>
              </a:rPr>
              <a:t> </a:t>
            </a:r>
            <a:r>
              <a:rPr lang="ko-KR" altLang="ko-KR" sz="2000" b="0" i="0" dirty="0" err="1">
                <a:solidFill>
                  <a:srgbClr val="222222"/>
                </a:solidFill>
                <a:effectLst/>
                <a:latin typeface="Arial" panose="020B0604020202020204" pitchFamily="34" charset="0"/>
              </a:rPr>
              <a:t>information</a:t>
            </a:r>
            <a:r>
              <a:rPr lang="ko-KR" altLang="ko-KR" sz="2000" b="0" i="0" dirty="0">
                <a:solidFill>
                  <a:srgbClr val="222222"/>
                </a:solidFill>
                <a:effectLst/>
                <a:latin typeface="Arial" panose="020B0604020202020204" pitchFamily="34" charset="0"/>
              </a:rPr>
              <a:t> of </a:t>
            </a:r>
            <a:r>
              <a:rPr lang="ko-KR" altLang="ko-KR" sz="2000" b="0" i="0" dirty="0" err="1">
                <a:solidFill>
                  <a:srgbClr val="222222"/>
                </a:solidFill>
                <a:effectLst/>
                <a:latin typeface="Arial" panose="020B0604020202020204" pitchFamily="34" charset="0"/>
              </a:rPr>
              <a:t>beams</a:t>
            </a:r>
            <a:r>
              <a:rPr lang="ko-KR" altLang="ko-KR" sz="2000" b="0" i="0" dirty="0">
                <a:solidFill>
                  <a:srgbClr val="222222"/>
                </a:solidFill>
                <a:effectLst/>
                <a:latin typeface="Arial" panose="020B0604020202020204" pitchFamily="34" charset="0"/>
              </a:rPr>
              <a:t> </a:t>
            </a:r>
            <a:r>
              <a:rPr lang="ko-KR" altLang="ko-KR" sz="2000" b="0" i="0" dirty="0" err="1">
                <a:solidFill>
                  <a:srgbClr val="222222"/>
                </a:solidFill>
                <a:effectLst/>
                <a:latin typeface="Arial" panose="020B0604020202020204" pitchFamily="34" charset="0"/>
              </a:rPr>
              <a:t>in</a:t>
            </a:r>
            <a:r>
              <a:rPr lang="ko-KR" altLang="ko-KR" sz="2000" b="0" i="0" dirty="0">
                <a:solidFill>
                  <a:srgbClr val="222222"/>
                </a:solidFill>
                <a:effectLst/>
                <a:latin typeface="Arial" panose="020B0604020202020204" pitchFamily="34" charset="0"/>
              </a:rPr>
              <a:t> </a:t>
            </a:r>
            <a:r>
              <a:rPr lang="ko-KR" altLang="ko-KR" sz="2000" b="0" i="0" dirty="0" err="1">
                <a:solidFill>
                  <a:srgbClr val="222222"/>
                </a:solidFill>
                <a:effectLst/>
                <a:latin typeface="Arial" panose="020B0604020202020204" pitchFamily="34" charset="0"/>
              </a:rPr>
              <a:t>a</a:t>
            </a:r>
            <a:r>
              <a:rPr lang="ko-KR" altLang="ko-KR" sz="2000" b="0" i="0" dirty="0">
                <a:solidFill>
                  <a:srgbClr val="222222"/>
                </a:solidFill>
                <a:effectLst/>
                <a:latin typeface="Arial" panose="020B0604020202020204" pitchFamily="34" charset="0"/>
              </a:rPr>
              <a:t> </a:t>
            </a:r>
            <a:r>
              <a:rPr lang="ko-KR" altLang="ko-KR" sz="2000" b="0" i="0" dirty="0" err="1">
                <a:solidFill>
                  <a:srgbClr val="222222"/>
                </a:solidFill>
                <a:effectLst/>
                <a:latin typeface="Arial" panose="020B0604020202020204" pitchFamily="34" charset="0"/>
              </a:rPr>
              <a:t>storage</a:t>
            </a:r>
            <a:r>
              <a:rPr lang="ko-KR" altLang="ko-KR" sz="2000" b="0" i="0" dirty="0">
                <a:solidFill>
                  <a:srgbClr val="222222"/>
                </a:solidFill>
                <a:effectLst/>
                <a:latin typeface="Arial" panose="020B0604020202020204" pitchFamily="34" charset="0"/>
              </a:rPr>
              <a:t> </a:t>
            </a:r>
            <a:r>
              <a:rPr lang="ko-KR" altLang="ko-KR" sz="2000" b="0" i="0" dirty="0" err="1">
                <a:solidFill>
                  <a:srgbClr val="222222"/>
                </a:solidFill>
                <a:effectLst/>
                <a:latin typeface="Arial" panose="020B0604020202020204" pitchFamily="34" charset="0"/>
              </a:rPr>
              <a:t>ring</a:t>
            </a:r>
            <a:r>
              <a:rPr lang="ko-KR" altLang="ko-KR" sz="2000" b="0" i="0" dirty="0">
                <a:solidFill>
                  <a:srgbClr val="222222"/>
                </a:solidFill>
                <a:effectLst/>
                <a:latin typeface="Arial" panose="020B0604020202020204" pitchFamily="34" charset="0"/>
              </a:rPr>
              <a:t>." </a:t>
            </a:r>
            <a:r>
              <a:rPr lang="ko-KR" altLang="ko-KR" sz="2000" b="0" i="1" dirty="0">
                <a:solidFill>
                  <a:srgbClr val="222222"/>
                </a:solidFill>
                <a:effectLst/>
                <a:latin typeface="Arial" panose="020B0604020202020204" pitchFamily="34" charset="0"/>
              </a:rPr>
              <a:t>IEEE </a:t>
            </a:r>
            <a:r>
              <a:rPr lang="ko-KR" altLang="ko-KR" sz="2000" b="0" i="1" dirty="0" err="1">
                <a:solidFill>
                  <a:srgbClr val="222222"/>
                </a:solidFill>
                <a:effectLst/>
                <a:latin typeface="Arial" panose="020B0604020202020204" pitchFamily="34" charset="0"/>
              </a:rPr>
              <a:t>Transactions</a:t>
            </a:r>
            <a:r>
              <a:rPr lang="ko-KR" altLang="ko-KR" sz="2000" b="0" i="1" dirty="0">
                <a:solidFill>
                  <a:srgbClr val="222222"/>
                </a:solidFill>
                <a:effectLst/>
                <a:latin typeface="Arial" panose="020B0604020202020204" pitchFamily="34" charset="0"/>
              </a:rPr>
              <a:t> </a:t>
            </a:r>
            <a:r>
              <a:rPr lang="ko-KR" altLang="ko-KR" sz="2000" b="0" i="1" dirty="0" err="1">
                <a:solidFill>
                  <a:srgbClr val="222222"/>
                </a:solidFill>
                <a:effectLst/>
                <a:latin typeface="Arial" panose="020B0604020202020204" pitchFamily="34" charset="0"/>
              </a:rPr>
              <a:t>on</a:t>
            </a:r>
            <a:r>
              <a:rPr lang="ko-KR" altLang="ko-KR" sz="2000" b="0" i="1" dirty="0">
                <a:solidFill>
                  <a:srgbClr val="222222"/>
                </a:solidFill>
                <a:effectLst/>
                <a:latin typeface="Arial" panose="020B0604020202020204" pitchFamily="34" charset="0"/>
              </a:rPr>
              <a:t> </a:t>
            </a:r>
            <a:r>
              <a:rPr lang="ko-KR" altLang="ko-KR" sz="2000" b="0" i="1" dirty="0" err="1">
                <a:solidFill>
                  <a:srgbClr val="222222"/>
                </a:solidFill>
                <a:effectLst/>
                <a:latin typeface="Arial" panose="020B0604020202020204" pitchFamily="34" charset="0"/>
              </a:rPr>
              <a:t>Instrumentation</a:t>
            </a:r>
            <a:r>
              <a:rPr lang="ko-KR" altLang="ko-KR" sz="2000" b="0" i="1" dirty="0">
                <a:solidFill>
                  <a:srgbClr val="222222"/>
                </a:solidFill>
                <a:effectLst/>
                <a:latin typeface="Arial" panose="020B0604020202020204" pitchFamily="34" charset="0"/>
              </a:rPr>
              <a:t> and </a:t>
            </a:r>
            <a:r>
              <a:rPr lang="ko-KR" altLang="ko-KR" sz="2000" b="0" i="1" dirty="0" err="1">
                <a:solidFill>
                  <a:srgbClr val="222222"/>
                </a:solidFill>
                <a:effectLst/>
                <a:latin typeface="Arial" panose="020B0604020202020204" pitchFamily="34" charset="0"/>
              </a:rPr>
              <a:t>Measurement</a:t>
            </a:r>
            <a:r>
              <a:rPr lang="ko-KR" altLang="ko-KR" sz="2000" b="0" i="0" dirty="0">
                <a:solidFill>
                  <a:srgbClr val="222222"/>
                </a:solidFill>
                <a:effectLst/>
                <a:latin typeface="Arial" panose="020B0604020202020204" pitchFamily="34" charset="0"/>
              </a:rPr>
              <a:t> 73 (2023): 1-6.</a:t>
            </a:r>
            <a:endParaRPr lang="en-US" altLang="ko-KR" sz="2000" b="0" i="0" dirty="0">
              <a:solidFill>
                <a:srgbClr val="222222"/>
              </a:solidFill>
              <a:effectLst/>
              <a:latin typeface="Arial" panose="020B0604020202020204" pitchFamily="34" charset="0"/>
            </a:endParaRPr>
          </a:p>
          <a:p>
            <a:pPr>
              <a:lnSpc>
                <a:spcPct val="100000"/>
              </a:lnSpc>
            </a:pPr>
            <a:r>
              <a:rPr lang="en-US" altLang="ko-KR" sz="2000" dirty="0">
                <a:latin typeface="Arial" panose="020B0604020202020204" pitchFamily="34" charset="0"/>
                <a:cs typeface="Arial" panose="020B0604020202020204" pitchFamily="34" charset="0"/>
              </a:rPr>
              <a:t>[2] </a:t>
            </a:r>
            <a:r>
              <a:rPr lang="ko-KR" altLang="ko-KR" sz="2000" dirty="0"/>
              <a:t>K. </a:t>
            </a:r>
            <a:r>
              <a:rPr lang="ko-KR" altLang="ko-KR" sz="2000" dirty="0" err="1"/>
              <a:t>Y</a:t>
            </a:r>
            <a:r>
              <a:rPr lang="ko-KR" altLang="ko-KR" sz="2000" dirty="0"/>
              <a:t>. </a:t>
            </a:r>
            <a:r>
              <a:rPr lang="ko-KR" altLang="ko-KR" sz="2000" dirty="0" err="1"/>
              <a:t>Ng</a:t>
            </a:r>
            <a:r>
              <a:rPr lang="ko-KR" altLang="ko-KR" sz="2000" dirty="0"/>
              <a:t>, </a:t>
            </a:r>
            <a:r>
              <a:rPr lang="ko-KR" altLang="ko-KR" sz="2000" b="0" i="1" u="none" strike="noStrike" dirty="0" err="1">
                <a:effectLst/>
                <a:latin typeface="Arial" panose="020B0604020202020204" pitchFamily="34" charset="0"/>
              </a:rPr>
              <a:t>Physics</a:t>
            </a:r>
            <a:r>
              <a:rPr lang="ko-KR" altLang="ko-KR" sz="2000" b="0" i="1" u="none" strike="noStrike" dirty="0">
                <a:effectLst/>
                <a:latin typeface="Arial" panose="020B0604020202020204" pitchFamily="34" charset="0"/>
              </a:rPr>
              <a:t> of </a:t>
            </a:r>
            <a:r>
              <a:rPr lang="ko-KR" altLang="ko-KR" sz="2000" b="0" i="1" u="none" strike="noStrike" dirty="0" err="1">
                <a:effectLst/>
                <a:latin typeface="Arial" panose="020B0604020202020204" pitchFamily="34" charset="0"/>
              </a:rPr>
              <a:t>Intensity</a:t>
            </a:r>
            <a:r>
              <a:rPr lang="ko-KR" altLang="ko-KR" sz="2000" b="0" i="1" u="none" strike="noStrike" dirty="0">
                <a:effectLst/>
                <a:latin typeface="Arial" panose="020B0604020202020204" pitchFamily="34" charset="0"/>
              </a:rPr>
              <a:t> </a:t>
            </a:r>
            <a:r>
              <a:rPr lang="ko-KR" altLang="ko-KR" sz="2000" b="0" i="1" u="none" strike="noStrike" dirty="0" err="1">
                <a:effectLst/>
                <a:latin typeface="Arial" panose="020B0604020202020204" pitchFamily="34" charset="0"/>
              </a:rPr>
              <a:t>Dependent</a:t>
            </a:r>
            <a:r>
              <a:rPr lang="ko-KR" altLang="ko-KR" sz="2000" b="0" i="1" u="none" strike="noStrike" dirty="0">
                <a:effectLst/>
                <a:latin typeface="Arial" panose="020B0604020202020204" pitchFamily="34" charset="0"/>
              </a:rPr>
              <a:t> </a:t>
            </a:r>
            <a:r>
              <a:rPr lang="ko-KR" altLang="ko-KR" sz="2000" b="0" i="1" u="none" strike="noStrike" dirty="0" err="1">
                <a:effectLst/>
                <a:latin typeface="Arial" panose="020B0604020202020204" pitchFamily="34" charset="0"/>
              </a:rPr>
              <a:t>Beam</a:t>
            </a:r>
            <a:r>
              <a:rPr lang="ko-KR" altLang="ko-KR" sz="2000" b="0" i="1" u="none" strike="noStrike" dirty="0">
                <a:effectLst/>
                <a:latin typeface="Arial" panose="020B0604020202020204" pitchFamily="34" charset="0"/>
              </a:rPr>
              <a:t> </a:t>
            </a:r>
            <a:r>
              <a:rPr lang="ko-KR" altLang="ko-KR" sz="2000" b="0" i="1" u="none" strike="noStrike" dirty="0" err="1">
                <a:effectLst/>
                <a:latin typeface="Arial" panose="020B0604020202020204" pitchFamily="34" charset="0"/>
              </a:rPr>
              <a:t>Instabilities</a:t>
            </a:r>
            <a:r>
              <a:rPr lang="ko-KR" altLang="ko-KR" sz="2000" dirty="0"/>
              <a:t>. </a:t>
            </a:r>
            <a:r>
              <a:rPr lang="ko-KR" altLang="ko-KR" sz="2000" dirty="0" err="1"/>
              <a:t>Singapore</a:t>
            </a:r>
            <a:r>
              <a:rPr lang="ko-KR" altLang="ko-KR" sz="2000" dirty="0"/>
              <a:t>: World Scientific, 2005.</a:t>
            </a:r>
            <a:endParaRPr lang="en-US" altLang="ko-KR" sz="2000" dirty="0"/>
          </a:p>
          <a:p>
            <a:pPr>
              <a:lnSpc>
                <a:spcPct val="100000"/>
              </a:lnSpc>
            </a:pPr>
            <a:r>
              <a:rPr lang="en-US" altLang="ko-KR" sz="2000" b="0" i="0" dirty="0">
                <a:solidFill>
                  <a:srgbClr val="222222"/>
                </a:solidFill>
                <a:effectLst/>
                <a:latin typeface="Arial" panose="020B0604020202020204" pitchFamily="34" charset="0"/>
              </a:rPr>
              <a:t>[3] </a:t>
            </a:r>
            <a:r>
              <a:rPr lang="ko-KR" altLang="ko-KR" sz="2000" b="0" i="0" dirty="0" err="1">
                <a:solidFill>
                  <a:srgbClr val="222222"/>
                </a:solidFill>
                <a:effectLst/>
                <a:latin typeface="Arial" panose="020B0604020202020204" pitchFamily="34" charset="0"/>
              </a:rPr>
              <a:t>Yamamoto</a:t>
            </a:r>
            <a:r>
              <a:rPr lang="ko-KR" altLang="ko-KR" sz="2000" b="0" i="0" dirty="0">
                <a:solidFill>
                  <a:srgbClr val="222222"/>
                </a:solidFill>
                <a:effectLst/>
                <a:latin typeface="Arial" panose="020B0604020202020204" pitchFamily="34" charset="0"/>
              </a:rPr>
              <a:t>, </a:t>
            </a:r>
            <a:r>
              <a:rPr lang="ko-KR" altLang="ko-KR" sz="2000" b="0" i="0" dirty="0" err="1">
                <a:solidFill>
                  <a:srgbClr val="222222"/>
                </a:solidFill>
                <a:effectLst/>
                <a:latin typeface="Arial" panose="020B0604020202020204" pitchFamily="34" charset="0"/>
              </a:rPr>
              <a:t>Naoto</a:t>
            </a:r>
            <a:r>
              <a:rPr lang="ko-KR" altLang="ko-KR" sz="2000" b="0" i="0" dirty="0">
                <a:solidFill>
                  <a:srgbClr val="222222"/>
                </a:solidFill>
                <a:effectLst/>
                <a:latin typeface="Arial" panose="020B0604020202020204" pitchFamily="34" charset="0"/>
              </a:rPr>
              <a:t>, </a:t>
            </a:r>
            <a:r>
              <a:rPr lang="ko-KR" altLang="ko-KR" sz="2000" b="0" i="0" dirty="0" err="1">
                <a:solidFill>
                  <a:srgbClr val="222222"/>
                </a:solidFill>
                <a:effectLst/>
                <a:latin typeface="Arial" panose="020B0604020202020204" pitchFamily="34" charset="0"/>
              </a:rPr>
              <a:t>Takeshi</a:t>
            </a:r>
            <a:r>
              <a:rPr lang="ko-KR" altLang="ko-KR" sz="2000" b="0" i="0" dirty="0">
                <a:solidFill>
                  <a:srgbClr val="222222"/>
                </a:solidFill>
                <a:effectLst/>
                <a:latin typeface="Arial" panose="020B0604020202020204" pitchFamily="34" charset="0"/>
              </a:rPr>
              <a:t> </a:t>
            </a:r>
            <a:r>
              <a:rPr lang="ko-KR" altLang="ko-KR" sz="2000" b="0" i="0" dirty="0" err="1">
                <a:solidFill>
                  <a:srgbClr val="222222"/>
                </a:solidFill>
                <a:effectLst/>
                <a:latin typeface="Arial" panose="020B0604020202020204" pitchFamily="34" charset="0"/>
              </a:rPr>
              <a:t>Takahashi</a:t>
            </a:r>
            <a:r>
              <a:rPr lang="ko-KR" altLang="ko-KR" sz="2000" b="0" i="0" dirty="0">
                <a:solidFill>
                  <a:srgbClr val="222222"/>
                </a:solidFill>
                <a:effectLst/>
                <a:latin typeface="Arial" panose="020B0604020202020204" pitchFamily="34" charset="0"/>
              </a:rPr>
              <a:t>, and </a:t>
            </a:r>
            <a:r>
              <a:rPr lang="ko-KR" altLang="ko-KR" sz="2000" b="0" i="0" dirty="0" err="1">
                <a:solidFill>
                  <a:srgbClr val="222222"/>
                </a:solidFill>
                <a:effectLst/>
                <a:latin typeface="Arial" panose="020B0604020202020204" pitchFamily="34" charset="0"/>
              </a:rPr>
              <a:t>Shogo</a:t>
            </a:r>
            <a:r>
              <a:rPr lang="ko-KR" altLang="ko-KR" sz="2000" b="0" i="0" dirty="0">
                <a:solidFill>
                  <a:srgbClr val="222222"/>
                </a:solidFill>
                <a:effectLst/>
                <a:latin typeface="Arial" panose="020B0604020202020204" pitchFamily="34" charset="0"/>
              </a:rPr>
              <a:t> </a:t>
            </a:r>
            <a:r>
              <a:rPr lang="ko-KR" altLang="ko-KR" sz="2000" b="0" i="0" dirty="0" err="1">
                <a:solidFill>
                  <a:srgbClr val="222222"/>
                </a:solidFill>
                <a:effectLst/>
                <a:latin typeface="Arial" panose="020B0604020202020204" pitchFamily="34" charset="0"/>
              </a:rPr>
              <a:t>Sakanaka</a:t>
            </a:r>
            <a:r>
              <a:rPr lang="ko-KR" altLang="ko-KR" sz="2000" b="0" i="0" dirty="0">
                <a:solidFill>
                  <a:srgbClr val="222222"/>
                </a:solidFill>
                <a:effectLst/>
                <a:latin typeface="Arial" panose="020B0604020202020204" pitchFamily="34" charset="0"/>
              </a:rPr>
              <a:t>. "</a:t>
            </a:r>
            <a:r>
              <a:rPr lang="ko-KR" altLang="ko-KR" sz="2000" b="0" i="0" dirty="0" err="1">
                <a:solidFill>
                  <a:srgbClr val="222222"/>
                </a:solidFill>
                <a:effectLst/>
                <a:latin typeface="Arial" panose="020B0604020202020204" pitchFamily="34" charset="0"/>
              </a:rPr>
              <a:t>Reduction</a:t>
            </a:r>
            <a:r>
              <a:rPr lang="ko-KR" altLang="ko-KR" sz="2000" b="0" i="0" dirty="0">
                <a:solidFill>
                  <a:srgbClr val="222222"/>
                </a:solidFill>
                <a:effectLst/>
                <a:latin typeface="Arial" panose="020B0604020202020204" pitchFamily="34" charset="0"/>
              </a:rPr>
              <a:t> and </a:t>
            </a:r>
            <a:r>
              <a:rPr lang="ko-KR" altLang="ko-KR" sz="2000" b="0" i="0" dirty="0" err="1">
                <a:solidFill>
                  <a:srgbClr val="222222"/>
                </a:solidFill>
                <a:effectLst/>
                <a:latin typeface="Arial" panose="020B0604020202020204" pitchFamily="34" charset="0"/>
              </a:rPr>
              <a:t>compensation</a:t>
            </a:r>
            <a:r>
              <a:rPr lang="ko-KR" altLang="ko-KR" sz="2000" b="0" i="0" dirty="0">
                <a:solidFill>
                  <a:srgbClr val="222222"/>
                </a:solidFill>
                <a:effectLst/>
                <a:latin typeface="Arial" panose="020B0604020202020204" pitchFamily="34" charset="0"/>
              </a:rPr>
              <a:t> of </a:t>
            </a:r>
            <a:r>
              <a:rPr lang="ko-KR" altLang="ko-KR" sz="2000" b="0" i="0" dirty="0" err="1">
                <a:solidFill>
                  <a:srgbClr val="222222"/>
                </a:solidFill>
                <a:effectLst/>
                <a:latin typeface="Arial" panose="020B0604020202020204" pitchFamily="34" charset="0"/>
              </a:rPr>
              <a:t>the</a:t>
            </a:r>
            <a:r>
              <a:rPr lang="ko-KR" altLang="ko-KR" sz="2000" b="0" i="0" dirty="0">
                <a:solidFill>
                  <a:srgbClr val="222222"/>
                </a:solidFill>
                <a:effectLst/>
                <a:latin typeface="Arial" panose="020B0604020202020204" pitchFamily="34" charset="0"/>
              </a:rPr>
              <a:t> </a:t>
            </a:r>
            <a:r>
              <a:rPr lang="ko-KR" altLang="ko-KR" sz="2000" b="0" i="0" dirty="0" err="1">
                <a:solidFill>
                  <a:srgbClr val="222222"/>
                </a:solidFill>
                <a:effectLst/>
                <a:latin typeface="Arial" panose="020B0604020202020204" pitchFamily="34" charset="0"/>
              </a:rPr>
              <a:t>transient</a:t>
            </a:r>
            <a:r>
              <a:rPr lang="ko-KR" altLang="ko-KR" sz="2000" b="0" i="0" dirty="0">
                <a:solidFill>
                  <a:srgbClr val="222222"/>
                </a:solidFill>
                <a:effectLst/>
                <a:latin typeface="Arial" panose="020B0604020202020204" pitchFamily="34" charset="0"/>
              </a:rPr>
              <a:t> </a:t>
            </a:r>
            <a:r>
              <a:rPr lang="ko-KR" altLang="ko-KR" sz="2000" b="0" i="0" dirty="0" err="1">
                <a:solidFill>
                  <a:srgbClr val="222222"/>
                </a:solidFill>
                <a:effectLst/>
                <a:latin typeface="Arial" panose="020B0604020202020204" pitchFamily="34" charset="0"/>
              </a:rPr>
              <a:t>beam</a:t>
            </a:r>
            <a:r>
              <a:rPr lang="ko-KR" altLang="ko-KR" sz="2000" b="0" i="0" dirty="0">
                <a:solidFill>
                  <a:srgbClr val="222222"/>
                </a:solidFill>
                <a:effectLst/>
                <a:latin typeface="Arial" panose="020B0604020202020204" pitchFamily="34" charset="0"/>
              </a:rPr>
              <a:t> </a:t>
            </a:r>
            <a:r>
              <a:rPr lang="ko-KR" altLang="ko-KR" sz="2000" b="0" i="0" dirty="0" err="1">
                <a:solidFill>
                  <a:srgbClr val="222222"/>
                </a:solidFill>
                <a:effectLst/>
                <a:latin typeface="Arial" panose="020B0604020202020204" pitchFamily="34" charset="0"/>
              </a:rPr>
              <a:t>loading</a:t>
            </a:r>
            <a:r>
              <a:rPr lang="ko-KR" altLang="ko-KR" sz="2000" b="0" i="0" dirty="0">
                <a:solidFill>
                  <a:srgbClr val="222222"/>
                </a:solidFill>
                <a:effectLst/>
                <a:latin typeface="Arial" panose="020B0604020202020204" pitchFamily="34" charset="0"/>
              </a:rPr>
              <a:t> </a:t>
            </a:r>
            <a:r>
              <a:rPr lang="ko-KR" altLang="ko-KR" sz="2000" b="0" i="0" dirty="0" err="1">
                <a:solidFill>
                  <a:srgbClr val="222222"/>
                </a:solidFill>
                <a:effectLst/>
                <a:latin typeface="Arial" panose="020B0604020202020204" pitchFamily="34" charset="0"/>
              </a:rPr>
              <a:t>effect</a:t>
            </a:r>
            <a:r>
              <a:rPr lang="ko-KR" altLang="ko-KR" sz="2000" b="0" i="0" dirty="0">
                <a:solidFill>
                  <a:srgbClr val="222222"/>
                </a:solidFill>
                <a:effectLst/>
                <a:latin typeface="Arial" panose="020B0604020202020204" pitchFamily="34" charset="0"/>
              </a:rPr>
              <a:t> </a:t>
            </a:r>
            <a:r>
              <a:rPr lang="ko-KR" altLang="ko-KR" sz="2000" b="0" i="0" dirty="0" err="1">
                <a:solidFill>
                  <a:srgbClr val="222222"/>
                </a:solidFill>
                <a:effectLst/>
                <a:latin typeface="Arial" panose="020B0604020202020204" pitchFamily="34" charset="0"/>
              </a:rPr>
              <a:t>in</a:t>
            </a:r>
            <a:r>
              <a:rPr lang="ko-KR" altLang="ko-KR" sz="2000" b="0" i="0" dirty="0">
                <a:solidFill>
                  <a:srgbClr val="222222"/>
                </a:solidFill>
                <a:effectLst/>
                <a:latin typeface="Arial" panose="020B0604020202020204" pitchFamily="34" charset="0"/>
              </a:rPr>
              <a:t> </a:t>
            </a:r>
            <a:r>
              <a:rPr lang="ko-KR" altLang="ko-KR" sz="2000" b="0" i="0" dirty="0" err="1">
                <a:solidFill>
                  <a:srgbClr val="222222"/>
                </a:solidFill>
                <a:effectLst/>
                <a:latin typeface="Arial" panose="020B0604020202020204" pitchFamily="34" charset="0"/>
              </a:rPr>
              <a:t>a</a:t>
            </a:r>
            <a:r>
              <a:rPr lang="ko-KR" altLang="ko-KR" sz="2000" b="0" i="0" dirty="0">
                <a:solidFill>
                  <a:srgbClr val="222222"/>
                </a:solidFill>
                <a:effectLst/>
                <a:latin typeface="Arial" panose="020B0604020202020204" pitchFamily="34" charset="0"/>
              </a:rPr>
              <a:t> </a:t>
            </a:r>
            <a:r>
              <a:rPr lang="ko-KR" altLang="ko-KR" sz="2000" b="0" i="0" dirty="0" err="1">
                <a:solidFill>
                  <a:srgbClr val="222222"/>
                </a:solidFill>
                <a:effectLst/>
                <a:latin typeface="Arial" panose="020B0604020202020204" pitchFamily="34" charset="0"/>
              </a:rPr>
              <a:t>double</a:t>
            </a:r>
            <a:r>
              <a:rPr lang="ko-KR" altLang="ko-KR" sz="2000" b="0" i="0" dirty="0">
                <a:solidFill>
                  <a:srgbClr val="222222"/>
                </a:solidFill>
                <a:effectLst/>
                <a:latin typeface="Arial" panose="020B0604020202020204" pitchFamily="34" charset="0"/>
              </a:rPr>
              <a:t> </a:t>
            </a:r>
            <a:r>
              <a:rPr lang="ko-KR" altLang="ko-KR" sz="2000" b="0" i="0" dirty="0" err="1">
                <a:solidFill>
                  <a:srgbClr val="222222"/>
                </a:solidFill>
                <a:effectLst/>
                <a:latin typeface="Arial" panose="020B0604020202020204" pitchFamily="34" charset="0"/>
              </a:rPr>
              <a:t>rf</a:t>
            </a:r>
            <a:r>
              <a:rPr lang="ko-KR" altLang="ko-KR" sz="2000" b="0" i="0" dirty="0">
                <a:solidFill>
                  <a:srgbClr val="222222"/>
                </a:solidFill>
                <a:effectLst/>
                <a:latin typeface="Arial" panose="020B0604020202020204" pitchFamily="34" charset="0"/>
              </a:rPr>
              <a:t> </a:t>
            </a:r>
            <a:r>
              <a:rPr lang="ko-KR" altLang="ko-KR" sz="2000" b="0" i="0" dirty="0" err="1">
                <a:solidFill>
                  <a:srgbClr val="222222"/>
                </a:solidFill>
                <a:effectLst/>
                <a:latin typeface="Arial" panose="020B0604020202020204" pitchFamily="34" charset="0"/>
              </a:rPr>
              <a:t>system</a:t>
            </a:r>
            <a:r>
              <a:rPr lang="ko-KR" altLang="ko-KR" sz="2000" b="0" i="0" dirty="0">
                <a:solidFill>
                  <a:srgbClr val="222222"/>
                </a:solidFill>
                <a:effectLst/>
                <a:latin typeface="Arial" panose="020B0604020202020204" pitchFamily="34" charset="0"/>
              </a:rPr>
              <a:t> of </a:t>
            </a:r>
            <a:r>
              <a:rPr lang="ko-KR" altLang="ko-KR" sz="2000" b="0" i="0" dirty="0" err="1">
                <a:solidFill>
                  <a:srgbClr val="222222"/>
                </a:solidFill>
                <a:effectLst/>
                <a:latin typeface="Arial" panose="020B0604020202020204" pitchFamily="34" charset="0"/>
              </a:rPr>
              <a:t>synchrotron</a:t>
            </a:r>
            <a:r>
              <a:rPr lang="ko-KR" altLang="ko-KR" sz="2000" b="0" i="0" dirty="0">
                <a:solidFill>
                  <a:srgbClr val="222222"/>
                </a:solidFill>
                <a:effectLst/>
                <a:latin typeface="Arial" panose="020B0604020202020204" pitchFamily="34" charset="0"/>
              </a:rPr>
              <a:t> </a:t>
            </a:r>
            <a:r>
              <a:rPr lang="ko-KR" altLang="ko-KR" sz="2000" b="0" i="0" dirty="0" err="1">
                <a:solidFill>
                  <a:srgbClr val="222222"/>
                </a:solidFill>
                <a:effectLst/>
                <a:latin typeface="Arial" panose="020B0604020202020204" pitchFamily="34" charset="0"/>
              </a:rPr>
              <a:t>light</a:t>
            </a:r>
            <a:r>
              <a:rPr lang="ko-KR" altLang="ko-KR" sz="2000" b="0" i="0" dirty="0">
                <a:solidFill>
                  <a:srgbClr val="222222"/>
                </a:solidFill>
                <a:effectLst/>
                <a:latin typeface="Arial" panose="020B0604020202020204" pitchFamily="34" charset="0"/>
              </a:rPr>
              <a:t> </a:t>
            </a:r>
            <a:r>
              <a:rPr lang="ko-KR" altLang="ko-KR" sz="2000" b="0" i="0" dirty="0" err="1">
                <a:solidFill>
                  <a:srgbClr val="222222"/>
                </a:solidFill>
                <a:effectLst/>
                <a:latin typeface="Arial" panose="020B0604020202020204" pitchFamily="34" charset="0"/>
              </a:rPr>
              <a:t>sources</a:t>
            </a:r>
            <a:r>
              <a:rPr lang="ko-KR" altLang="ko-KR" sz="2000" b="0" i="0" dirty="0">
                <a:solidFill>
                  <a:srgbClr val="222222"/>
                </a:solidFill>
                <a:effectLst/>
                <a:latin typeface="Arial" panose="020B0604020202020204" pitchFamily="34" charset="0"/>
              </a:rPr>
              <a:t>." </a:t>
            </a:r>
            <a:r>
              <a:rPr lang="ko-KR" altLang="ko-KR" sz="2000" b="0" i="1" dirty="0" err="1">
                <a:solidFill>
                  <a:srgbClr val="222222"/>
                </a:solidFill>
                <a:effectLst/>
                <a:latin typeface="Arial" panose="020B0604020202020204" pitchFamily="34" charset="0"/>
              </a:rPr>
              <a:t>Physical</a:t>
            </a:r>
            <a:r>
              <a:rPr lang="ko-KR" altLang="ko-KR" sz="2000" b="0" i="1" dirty="0">
                <a:solidFill>
                  <a:srgbClr val="222222"/>
                </a:solidFill>
                <a:effectLst/>
                <a:latin typeface="Arial" panose="020B0604020202020204" pitchFamily="34" charset="0"/>
              </a:rPr>
              <a:t> </a:t>
            </a:r>
            <a:r>
              <a:rPr lang="ko-KR" altLang="ko-KR" sz="2000" b="0" i="1" dirty="0" err="1">
                <a:solidFill>
                  <a:srgbClr val="222222"/>
                </a:solidFill>
                <a:effectLst/>
                <a:latin typeface="Arial" panose="020B0604020202020204" pitchFamily="34" charset="0"/>
              </a:rPr>
              <a:t>Review</a:t>
            </a:r>
            <a:r>
              <a:rPr lang="ko-KR" altLang="ko-KR" sz="2000" b="0" i="1" dirty="0">
                <a:solidFill>
                  <a:srgbClr val="222222"/>
                </a:solidFill>
                <a:effectLst/>
                <a:latin typeface="Arial" panose="020B0604020202020204" pitchFamily="34" charset="0"/>
              </a:rPr>
              <a:t> </a:t>
            </a:r>
            <a:r>
              <a:rPr lang="ko-KR" altLang="ko-KR" sz="2000" b="0" i="1" dirty="0" err="1">
                <a:solidFill>
                  <a:srgbClr val="222222"/>
                </a:solidFill>
                <a:effectLst/>
                <a:latin typeface="Arial" panose="020B0604020202020204" pitchFamily="34" charset="0"/>
              </a:rPr>
              <a:t>Accelerators</a:t>
            </a:r>
            <a:r>
              <a:rPr lang="ko-KR" altLang="ko-KR" sz="2000" b="0" i="1" dirty="0">
                <a:solidFill>
                  <a:srgbClr val="222222"/>
                </a:solidFill>
                <a:effectLst/>
                <a:latin typeface="Arial" panose="020B0604020202020204" pitchFamily="34" charset="0"/>
              </a:rPr>
              <a:t> and </a:t>
            </a:r>
            <a:r>
              <a:rPr lang="ko-KR" altLang="ko-KR" sz="2000" b="0" i="1" dirty="0" err="1">
                <a:solidFill>
                  <a:srgbClr val="222222"/>
                </a:solidFill>
                <a:effectLst/>
                <a:latin typeface="Arial" panose="020B0604020202020204" pitchFamily="34" charset="0"/>
              </a:rPr>
              <a:t>Beams</a:t>
            </a:r>
            <a:r>
              <a:rPr lang="ko-KR" altLang="ko-KR" sz="2000" b="0" i="0" dirty="0">
                <a:solidFill>
                  <a:srgbClr val="222222"/>
                </a:solidFill>
                <a:effectLst/>
                <a:latin typeface="Arial" panose="020B0604020202020204" pitchFamily="34" charset="0"/>
              </a:rPr>
              <a:t> 21, </a:t>
            </a:r>
            <a:r>
              <a:rPr lang="ko-KR" altLang="ko-KR" sz="2000" b="0" i="0" dirty="0" err="1">
                <a:solidFill>
                  <a:srgbClr val="222222"/>
                </a:solidFill>
                <a:effectLst/>
                <a:latin typeface="Arial" panose="020B0604020202020204" pitchFamily="34" charset="0"/>
              </a:rPr>
              <a:t>no</a:t>
            </a:r>
            <a:r>
              <a:rPr lang="ko-KR" altLang="ko-KR" sz="2000" b="0" i="0" dirty="0">
                <a:solidFill>
                  <a:srgbClr val="222222"/>
                </a:solidFill>
                <a:effectLst/>
                <a:latin typeface="Arial" panose="020B0604020202020204" pitchFamily="34" charset="0"/>
              </a:rPr>
              <a:t>. 1 (2018): 012001.</a:t>
            </a:r>
            <a:endParaRPr lang="en-US" altLang="ko-KR" sz="2000" dirty="0">
              <a:latin typeface="Arial" panose="020B0604020202020204" pitchFamily="34" charset="0"/>
              <a:cs typeface="Arial" panose="020B0604020202020204" pitchFamily="34" charset="0"/>
            </a:endParaRPr>
          </a:p>
        </p:txBody>
      </p:sp>
      <p:grpSp>
        <p:nvGrpSpPr>
          <p:cNvPr id="86" name="그룹 85">
            <a:extLst>
              <a:ext uri="{FF2B5EF4-FFF2-40B4-BE49-F238E27FC236}">
                <a16:creationId xmlns:a16="http://schemas.microsoft.com/office/drawing/2014/main" id="{DD594ED1-1DCF-D3D0-4632-415125D687A1}"/>
              </a:ext>
            </a:extLst>
          </p:cNvPr>
          <p:cNvGrpSpPr/>
          <p:nvPr/>
        </p:nvGrpSpPr>
        <p:grpSpPr>
          <a:xfrm>
            <a:off x="17004281" y="40978966"/>
            <a:ext cx="7115415" cy="1169552"/>
            <a:chOff x="16920578" y="40684176"/>
            <a:chExt cx="7509153" cy="1169552"/>
          </a:xfrm>
        </p:grpSpPr>
        <p:sp>
          <p:nvSpPr>
            <p:cNvPr id="33" name="TextBox 32">
              <a:extLst>
                <a:ext uri="{FF2B5EF4-FFF2-40B4-BE49-F238E27FC236}">
                  <a16:creationId xmlns:a16="http://schemas.microsoft.com/office/drawing/2014/main" id="{230AE9CF-4ADD-588B-7907-67646CBB944C}"/>
                </a:ext>
              </a:extLst>
            </p:cNvPr>
            <p:cNvSpPr txBox="1"/>
            <p:nvPr/>
          </p:nvSpPr>
          <p:spPr>
            <a:xfrm>
              <a:off x="16920578" y="40684176"/>
              <a:ext cx="3928142" cy="1169551"/>
            </a:xfrm>
            <a:prstGeom prst="rect">
              <a:avLst/>
            </a:prstGeom>
          </p:spPr>
          <p:txBody>
            <a:bodyPr wrap="none" lIns="0" tIns="0" rIns="0" bIns="0" rtlCol="0" anchor="ctr">
              <a:spAutoFit/>
            </a:bodyPr>
            <a:lstStyle/>
            <a:p>
              <a:pPr>
                <a:lnSpc>
                  <a:spcPct val="99600"/>
                </a:lnSpc>
              </a:pPr>
              <a:r>
                <a:rPr lang="en-US" altLang="ko-KR" sz="2800" b="1" dirty="0" err="1">
                  <a:latin typeface="Arial" panose="020B0604020202020204" pitchFamily="34" charset="0"/>
                  <a:ea typeface="+mj-ea"/>
                  <a:cs typeface="Arial" panose="020B0604020202020204" pitchFamily="34" charset="0"/>
                </a:rPr>
                <a:t>Daon</a:t>
              </a:r>
              <a:r>
                <a:rPr lang="en-US" altLang="ko-KR" sz="2800" b="1" dirty="0">
                  <a:latin typeface="Arial" panose="020B0604020202020204" pitchFamily="34" charset="0"/>
                  <a:ea typeface="+mj-ea"/>
                  <a:cs typeface="Arial" panose="020B0604020202020204" pitchFamily="34" charset="0"/>
                </a:rPr>
                <a:t> Lee</a:t>
              </a:r>
            </a:p>
            <a:p>
              <a:pPr>
                <a:lnSpc>
                  <a:spcPct val="99600"/>
                </a:lnSpc>
              </a:pPr>
              <a:r>
                <a:rPr lang="en-US" altLang="ko-KR" sz="2400" dirty="0">
                  <a:latin typeface="Arial" panose="020B0604020202020204" pitchFamily="34" charset="0"/>
                  <a:ea typeface="+mj-ea"/>
                  <a:cs typeface="Arial" panose="020B0604020202020204" pitchFamily="34" charset="0"/>
                </a:rPr>
                <a:t>lintad0409@kangwon.ac.kr</a:t>
              </a:r>
            </a:p>
            <a:p>
              <a:pPr>
                <a:lnSpc>
                  <a:spcPct val="99600"/>
                </a:lnSpc>
              </a:pPr>
              <a:r>
                <a:rPr lang="en-US" altLang="ko-KR" sz="2400" dirty="0">
                  <a:latin typeface="Arial" panose="020B0604020202020204" pitchFamily="34" charset="0"/>
                  <a:ea typeface="+mj-ea"/>
                  <a:cs typeface="Arial" panose="020B0604020202020204" pitchFamily="34" charset="0"/>
                </a:rPr>
                <a:t>P: +82 010-6776-2850</a:t>
              </a:r>
              <a:endParaRPr lang="ko-KR" altLang="en-US" sz="2400" dirty="0">
                <a:latin typeface="Arial" panose="020B0604020202020204" pitchFamily="34" charset="0"/>
                <a:ea typeface="+mj-ea"/>
                <a:cs typeface="Arial" panose="020B0604020202020204" pitchFamily="34" charset="0"/>
              </a:endParaRPr>
            </a:p>
          </p:txBody>
        </p:sp>
        <p:sp>
          <p:nvSpPr>
            <p:cNvPr id="36" name="TextBox 35">
              <a:extLst>
                <a:ext uri="{FF2B5EF4-FFF2-40B4-BE49-F238E27FC236}">
                  <a16:creationId xmlns:a16="http://schemas.microsoft.com/office/drawing/2014/main" id="{2E7E9FDB-A6B0-3A6E-441D-6F75D799B9AC}"/>
                </a:ext>
              </a:extLst>
            </p:cNvPr>
            <p:cNvSpPr txBox="1"/>
            <p:nvPr/>
          </p:nvSpPr>
          <p:spPr>
            <a:xfrm>
              <a:off x="21185038" y="40684177"/>
              <a:ext cx="3244693" cy="1169551"/>
            </a:xfrm>
            <a:prstGeom prst="rect">
              <a:avLst/>
            </a:prstGeom>
          </p:spPr>
          <p:txBody>
            <a:bodyPr wrap="none" lIns="0" tIns="0" rIns="0" bIns="0" rtlCol="0" anchor="ctr">
              <a:spAutoFit/>
            </a:bodyPr>
            <a:lstStyle/>
            <a:p>
              <a:pPr>
                <a:lnSpc>
                  <a:spcPct val="99600"/>
                </a:lnSpc>
              </a:pPr>
              <a:r>
                <a:rPr lang="en-US" altLang="ko-KR" sz="2800" b="1" dirty="0">
                  <a:latin typeface="Arial" panose="020B0604020202020204" pitchFamily="34" charset="0"/>
                  <a:ea typeface="+mj-ea"/>
                  <a:cs typeface="Arial" panose="020B0604020202020204" pitchFamily="34" charset="0"/>
                </a:rPr>
                <a:t>Moses Chung</a:t>
              </a:r>
            </a:p>
            <a:p>
              <a:r>
                <a:rPr lang="en-US" altLang="ko-KR" sz="2400" dirty="0">
                  <a:latin typeface="Arial" panose="020B0604020202020204" pitchFamily="34" charset="0"/>
                  <a:cs typeface="Arial" panose="020B0604020202020204" pitchFamily="34" charset="0"/>
                </a:rPr>
                <a:t>moses@postech.ac.kr</a:t>
              </a:r>
              <a:endParaRPr lang="ko-KR" altLang="en-US" sz="2400" dirty="0">
                <a:latin typeface="Arial" panose="020B0604020202020204" pitchFamily="34" charset="0"/>
                <a:cs typeface="Arial" panose="020B0604020202020204" pitchFamily="34" charset="0"/>
              </a:endParaRPr>
            </a:p>
            <a:p>
              <a:pPr>
                <a:lnSpc>
                  <a:spcPct val="99600"/>
                </a:lnSpc>
              </a:pPr>
              <a:r>
                <a:rPr lang="en-US" altLang="ko-KR" sz="2400" dirty="0">
                  <a:latin typeface="Arial" panose="020B0604020202020204" pitchFamily="34" charset="0"/>
                  <a:ea typeface="+mj-ea"/>
                  <a:cs typeface="Arial" panose="020B0604020202020204" pitchFamily="34" charset="0"/>
                </a:rPr>
                <a:t>P: +82 010-2188-7986</a:t>
              </a:r>
              <a:endParaRPr lang="ko-KR" altLang="en-US" sz="2400" dirty="0">
                <a:latin typeface="Arial" panose="020B0604020202020204" pitchFamily="34" charset="0"/>
                <a:ea typeface="+mj-ea"/>
                <a:cs typeface="Arial" panose="020B0604020202020204" pitchFamily="34" charset="0"/>
              </a:endParaRPr>
            </a:p>
          </p:txBody>
        </p:sp>
      </p:grpSp>
      <p:sp>
        <p:nvSpPr>
          <p:cNvPr id="95" name="TextBox 94">
            <a:extLst>
              <a:ext uri="{FF2B5EF4-FFF2-40B4-BE49-F238E27FC236}">
                <a16:creationId xmlns:a16="http://schemas.microsoft.com/office/drawing/2014/main" id="{343501AC-D788-518D-2937-C515AD9F9BCD}"/>
              </a:ext>
            </a:extLst>
          </p:cNvPr>
          <p:cNvSpPr txBox="1"/>
          <p:nvPr/>
        </p:nvSpPr>
        <p:spPr>
          <a:xfrm>
            <a:off x="16064373" y="11129866"/>
            <a:ext cx="13770780" cy="1661993"/>
          </a:xfrm>
          <a:prstGeom prst="rect">
            <a:avLst/>
          </a:prstGeom>
          <a:noFill/>
        </p:spPr>
        <p:txBody>
          <a:bodyPr wrap="square" rtlCol="0">
            <a:spAutoFit/>
          </a:bodyPr>
          <a:lstStyle/>
          <a:p>
            <a:r>
              <a:rPr lang="en-US" altLang="ko-KR" sz="3200" b="1" dirty="0">
                <a:latin typeface="Arial" panose="020B0604020202020204" pitchFamily="34" charset="0"/>
                <a:cs typeface="Arial" panose="020B0604020202020204" pitchFamily="34" charset="0"/>
              </a:rPr>
              <a:t>PLS-</a:t>
            </a:r>
            <a:r>
              <a:rPr lang="en-US" altLang="ko-KR" sz="3200" b="1" dirty="0">
                <a:latin typeface="Arial" panose="020B0604020202020204" pitchFamily="34" charset="0"/>
                <a:ea typeface="맑은 고딕" panose="020B0503020000020004" pitchFamily="50" charset="-127"/>
                <a:cs typeface="Arial" panose="020B0604020202020204" pitchFamily="34" charset="0"/>
              </a:rPr>
              <a:t>Ⅱ Parameters</a:t>
            </a:r>
            <a:endParaRPr lang="en-US" altLang="ko-KR" sz="3200" b="1" dirty="0">
              <a:latin typeface="Arial" panose="020B0604020202020204" pitchFamily="34" charset="0"/>
              <a:cs typeface="Arial" panose="020B0604020202020204" pitchFamily="34" charset="0"/>
            </a:endParaRPr>
          </a:p>
          <a:p>
            <a:endParaRPr lang="en-US" altLang="ko-KR" sz="600" b="1" dirty="0">
              <a:latin typeface="Arial" panose="020B0604020202020204" pitchFamily="34" charset="0"/>
              <a:cs typeface="Arial" panose="020B0604020202020204" pitchFamily="34" charset="0"/>
            </a:endParaRPr>
          </a:p>
          <a:p>
            <a:r>
              <a:rPr lang="ko-KR" altLang="en-US" sz="2800" dirty="0">
                <a:latin typeface="Arial" panose="020B0604020202020204" pitchFamily="34" charset="0"/>
                <a:cs typeface="Arial" panose="020B0604020202020204" pitchFamily="34" charset="0"/>
              </a:rPr>
              <a:t> </a:t>
            </a:r>
            <a:r>
              <a:rPr lang="en-US" altLang="ko-KR" sz="2800" dirty="0">
                <a:latin typeface="Arial" panose="020B0604020202020204" pitchFamily="34" charset="0"/>
                <a:cs typeface="Arial" panose="020B0604020202020204" pitchFamily="34" charset="0"/>
              </a:rPr>
              <a:t>The</a:t>
            </a:r>
            <a:r>
              <a:rPr lang="ko-KR" altLang="en-US" sz="2800" dirty="0">
                <a:latin typeface="Arial" panose="020B0604020202020204" pitchFamily="34" charset="0"/>
                <a:cs typeface="Arial" panose="020B0604020202020204" pitchFamily="34" charset="0"/>
              </a:rPr>
              <a:t> </a:t>
            </a:r>
            <a:r>
              <a:rPr lang="en-US" altLang="ko-KR" sz="2800" dirty="0">
                <a:latin typeface="Arial" panose="020B0604020202020204" pitchFamily="34" charset="0"/>
                <a:cs typeface="Arial" panose="020B0604020202020204" pitchFamily="34" charset="0"/>
              </a:rPr>
              <a:t>PLS-</a:t>
            </a:r>
            <a:r>
              <a:rPr lang="en-US" altLang="ko-KR" sz="2800" dirty="0">
                <a:latin typeface="Arial" panose="020B0604020202020204" pitchFamily="34" charset="0"/>
                <a:ea typeface="맑은 고딕" panose="020B0503020000020004" pitchFamily="50" charset="-127"/>
                <a:cs typeface="Arial" panose="020B0604020202020204" pitchFamily="34" charset="0"/>
              </a:rPr>
              <a:t>Ⅱ</a:t>
            </a:r>
            <a:r>
              <a:rPr lang="ko-KR" altLang="en-US" sz="3200" dirty="0">
                <a:latin typeface="Arial" panose="020B0604020202020204" pitchFamily="34" charset="0"/>
                <a:ea typeface="맑은 고딕" panose="020B0503020000020004" pitchFamily="50" charset="-127"/>
                <a:cs typeface="Arial" panose="020B0604020202020204" pitchFamily="34" charset="0"/>
              </a:rPr>
              <a:t> </a:t>
            </a:r>
            <a:r>
              <a:rPr lang="en-US" altLang="ko-KR" sz="3200" dirty="0">
                <a:latin typeface="Arial" panose="020B0604020202020204" pitchFamily="34" charset="0"/>
                <a:ea typeface="맑은 고딕" panose="020B0503020000020004" pitchFamily="50" charset="-127"/>
                <a:cs typeface="Arial" panose="020B0604020202020204" pitchFamily="34" charset="0"/>
              </a:rPr>
              <a:t>storage ring parameters were implemented in </a:t>
            </a:r>
            <a:r>
              <a:rPr lang="en-US" altLang="ko-KR" sz="3200" i="1" dirty="0">
                <a:latin typeface="Arial" panose="020B0604020202020204" pitchFamily="34" charset="0"/>
                <a:ea typeface="맑은 고딕" panose="020B0503020000020004" pitchFamily="50" charset="-127"/>
                <a:cs typeface="Arial" panose="020B0604020202020204" pitchFamily="34" charset="0"/>
              </a:rPr>
              <a:t>mbtrack2</a:t>
            </a:r>
            <a:r>
              <a:rPr lang="en-US" altLang="ko-KR" sz="3200" dirty="0">
                <a:latin typeface="Arial" panose="020B0604020202020204" pitchFamily="34" charset="0"/>
                <a:ea typeface="맑은 고딕" panose="020B0503020000020004" pitchFamily="50" charset="-127"/>
                <a:cs typeface="Arial" panose="020B0604020202020204" pitchFamily="34" charset="0"/>
              </a:rPr>
              <a:t>, a Python based beam dynamics simulation code.</a:t>
            </a:r>
            <a:endParaRPr lang="en-US" altLang="ko-KR" sz="2800" dirty="0">
              <a:latin typeface="Arial" panose="020B0604020202020204" pitchFamily="34" charset="0"/>
              <a:cs typeface="Arial" panose="020B0604020202020204" pitchFamily="34" charset="0"/>
            </a:endParaRPr>
          </a:p>
        </p:txBody>
      </p:sp>
      <p:pic>
        <p:nvPicPr>
          <p:cNvPr id="178" name="그림 177">
            <a:extLst>
              <a:ext uri="{FF2B5EF4-FFF2-40B4-BE49-F238E27FC236}">
                <a16:creationId xmlns:a16="http://schemas.microsoft.com/office/drawing/2014/main" id="{8FCBD148-BE91-1132-6452-DF2BEE54FE3A}"/>
              </a:ext>
            </a:extLst>
          </p:cNvPr>
          <p:cNvPicPr>
            <a:picLocks noChangeAspect="1"/>
          </p:cNvPicPr>
          <p:nvPr/>
        </p:nvPicPr>
        <p:blipFill>
          <a:blip r:embed="rId11"/>
          <a:stretch>
            <a:fillRect/>
          </a:stretch>
        </p:blipFill>
        <p:spPr>
          <a:xfrm>
            <a:off x="2588724" y="1691787"/>
            <a:ext cx="3600000" cy="3600000"/>
          </a:xfrm>
          <a:prstGeom prst="rect">
            <a:avLst/>
          </a:prstGeom>
        </p:spPr>
      </p:pic>
      <p:sp>
        <p:nvSpPr>
          <p:cNvPr id="183" name="직사각형 182">
            <a:extLst>
              <a:ext uri="{FF2B5EF4-FFF2-40B4-BE49-F238E27FC236}">
                <a16:creationId xmlns:a16="http://schemas.microsoft.com/office/drawing/2014/main" id="{50FB2CAC-391A-3D37-9D81-C352CEBFAB6B}"/>
              </a:ext>
            </a:extLst>
          </p:cNvPr>
          <p:cNvSpPr/>
          <p:nvPr/>
        </p:nvSpPr>
        <p:spPr>
          <a:xfrm>
            <a:off x="16039224" y="37177787"/>
            <a:ext cx="13628576" cy="2416046"/>
          </a:xfrm>
          <a:prstGeom prst="rect">
            <a:avLst/>
          </a:prstGeom>
        </p:spPr>
        <p:txBody>
          <a:bodyPr wrap="square">
            <a:spAutoFit/>
          </a:bodyPr>
          <a:lstStyle/>
          <a:p>
            <a:pPr marL="427208" indent="-427208" algn="just">
              <a:buFont typeface="Wingdings" panose="05000000000000000000" pitchFamily="2" charset="2"/>
              <a:buChar char="§"/>
            </a:pPr>
            <a:r>
              <a:rPr lang="en-US" altLang="ko-KR" sz="2800" dirty="0">
                <a:latin typeface="Arial" panose="020B0604020202020204" pitchFamily="34" charset="0"/>
                <a:cs typeface="Arial" panose="020B0604020202020204" pitchFamily="34" charset="0"/>
              </a:rPr>
              <a:t>Transient</a:t>
            </a:r>
            <a:r>
              <a:rPr lang="ko-KR" altLang="en-US" sz="2800" dirty="0">
                <a:latin typeface="Arial" panose="020B0604020202020204" pitchFamily="34" charset="0"/>
                <a:cs typeface="Arial" panose="020B0604020202020204" pitchFamily="34" charset="0"/>
              </a:rPr>
              <a:t> </a:t>
            </a:r>
            <a:r>
              <a:rPr lang="en-US" altLang="ko-KR" sz="2800" dirty="0">
                <a:latin typeface="Arial" panose="020B0604020202020204" pitchFamily="34" charset="0"/>
                <a:cs typeface="Arial" panose="020B0604020202020204" pitchFamily="34" charset="0"/>
              </a:rPr>
              <a:t>beam</a:t>
            </a:r>
            <a:r>
              <a:rPr lang="ko-KR" altLang="en-US" sz="2800" dirty="0">
                <a:latin typeface="Arial" panose="020B0604020202020204" pitchFamily="34" charset="0"/>
                <a:cs typeface="Arial" panose="020B0604020202020204" pitchFamily="34" charset="0"/>
              </a:rPr>
              <a:t> </a:t>
            </a:r>
            <a:r>
              <a:rPr lang="en-US" altLang="ko-KR" sz="2800" dirty="0">
                <a:latin typeface="Arial" panose="020B0604020202020204" pitchFamily="34" charset="0"/>
                <a:cs typeface="Arial" panose="020B0604020202020204" pitchFamily="34" charset="0"/>
              </a:rPr>
              <a:t>loading</a:t>
            </a:r>
            <a:r>
              <a:rPr lang="ko-KR" altLang="en-US" sz="2800" dirty="0">
                <a:latin typeface="Arial" panose="020B0604020202020204" pitchFamily="34" charset="0"/>
                <a:cs typeface="Arial" panose="020B0604020202020204" pitchFamily="34" charset="0"/>
              </a:rPr>
              <a:t> </a:t>
            </a:r>
            <a:r>
              <a:rPr lang="en-US" altLang="ko-KR" sz="2800" dirty="0">
                <a:latin typeface="Arial" panose="020B0604020202020204" pitchFamily="34" charset="0"/>
                <a:cs typeface="Arial" panose="020B0604020202020204" pitchFamily="34" charset="0"/>
              </a:rPr>
              <a:t>occurs</a:t>
            </a:r>
            <a:r>
              <a:rPr lang="ko-KR" altLang="en-US" sz="2800" dirty="0">
                <a:latin typeface="Arial" panose="020B0604020202020204" pitchFamily="34" charset="0"/>
                <a:cs typeface="Arial" panose="020B0604020202020204" pitchFamily="34" charset="0"/>
              </a:rPr>
              <a:t> </a:t>
            </a:r>
            <a:r>
              <a:rPr lang="en-US" altLang="ko-KR" sz="2800" dirty="0">
                <a:latin typeface="Arial" panose="020B0604020202020204" pitchFamily="34" charset="0"/>
                <a:cs typeface="Arial" panose="020B0604020202020204" pitchFamily="34" charset="0"/>
              </a:rPr>
              <a:t>when</a:t>
            </a:r>
            <a:r>
              <a:rPr lang="ko-KR" altLang="en-US" sz="2800" dirty="0">
                <a:latin typeface="Arial" panose="020B0604020202020204" pitchFamily="34" charset="0"/>
                <a:cs typeface="Arial" panose="020B0604020202020204" pitchFamily="34" charset="0"/>
              </a:rPr>
              <a:t> </a:t>
            </a:r>
            <a:r>
              <a:rPr lang="en-US" altLang="ko-KR" sz="2800" dirty="0">
                <a:latin typeface="Arial" panose="020B0604020202020204" pitchFamily="34" charset="0"/>
                <a:cs typeface="Arial" panose="020B0604020202020204" pitchFamily="34" charset="0"/>
              </a:rPr>
              <a:t>gaps</a:t>
            </a:r>
            <a:r>
              <a:rPr lang="ko-KR" altLang="en-US" sz="2800" dirty="0">
                <a:latin typeface="Arial" panose="020B0604020202020204" pitchFamily="34" charset="0"/>
                <a:cs typeface="Arial" panose="020B0604020202020204" pitchFamily="34" charset="0"/>
              </a:rPr>
              <a:t> </a:t>
            </a:r>
            <a:r>
              <a:rPr lang="en-US" altLang="ko-KR" sz="2800" dirty="0">
                <a:latin typeface="Arial" panose="020B0604020202020204" pitchFamily="34" charset="0"/>
                <a:cs typeface="Arial" panose="020B0604020202020204" pitchFamily="34" charset="0"/>
              </a:rPr>
              <a:t>in</a:t>
            </a:r>
            <a:r>
              <a:rPr lang="ko-KR" altLang="en-US" sz="2800" dirty="0">
                <a:latin typeface="Arial" panose="020B0604020202020204" pitchFamily="34" charset="0"/>
                <a:cs typeface="Arial" panose="020B0604020202020204" pitchFamily="34" charset="0"/>
              </a:rPr>
              <a:t> </a:t>
            </a:r>
            <a:r>
              <a:rPr lang="en-US" altLang="ko-KR" sz="2800" dirty="0">
                <a:latin typeface="Arial" panose="020B0604020202020204" pitchFamily="34" charset="0"/>
                <a:cs typeface="Arial" panose="020B0604020202020204" pitchFamily="34" charset="0"/>
              </a:rPr>
              <a:t>the</a:t>
            </a:r>
            <a:r>
              <a:rPr lang="ko-KR" altLang="en-US" sz="2800" dirty="0">
                <a:latin typeface="Arial" panose="020B0604020202020204" pitchFamily="34" charset="0"/>
                <a:cs typeface="Arial" panose="020B0604020202020204" pitchFamily="34" charset="0"/>
              </a:rPr>
              <a:t> </a:t>
            </a:r>
            <a:r>
              <a:rPr lang="en-US" altLang="ko-KR" sz="2800" dirty="0">
                <a:latin typeface="Arial" panose="020B0604020202020204" pitchFamily="34" charset="0"/>
                <a:cs typeface="Arial" panose="020B0604020202020204" pitchFamily="34" charset="0"/>
              </a:rPr>
              <a:t>bunch</a:t>
            </a:r>
            <a:r>
              <a:rPr lang="ko-KR" altLang="en-US" sz="2800" dirty="0">
                <a:latin typeface="Arial" panose="020B0604020202020204" pitchFamily="34" charset="0"/>
                <a:cs typeface="Arial" panose="020B0604020202020204" pitchFamily="34" charset="0"/>
              </a:rPr>
              <a:t> </a:t>
            </a:r>
            <a:r>
              <a:rPr lang="en-US" altLang="ko-KR" sz="2800" dirty="0">
                <a:latin typeface="Arial" panose="020B0604020202020204" pitchFamily="34" charset="0"/>
                <a:cs typeface="Arial" panose="020B0604020202020204" pitchFamily="34" charset="0"/>
              </a:rPr>
              <a:t>filling</a:t>
            </a:r>
            <a:r>
              <a:rPr lang="ko-KR" altLang="en-US" sz="2800" dirty="0">
                <a:latin typeface="Arial" panose="020B0604020202020204" pitchFamily="34" charset="0"/>
                <a:cs typeface="Arial" panose="020B0604020202020204" pitchFamily="34" charset="0"/>
              </a:rPr>
              <a:t> </a:t>
            </a:r>
            <a:r>
              <a:rPr lang="en-US" altLang="ko-KR" sz="2800" dirty="0">
                <a:latin typeface="Arial" panose="020B0604020202020204" pitchFamily="34" charset="0"/>
                <a:cs typeface="Arial" panose="020B0604020202020204" pitchFamily="34" charset="0"/>
              </a:rPr>
              <a:t>pattern</a:t>
            </a:r>
            <a:r>
              <a:rPr lang="ko-KR" altLang="en-US" sz="2800" dirty="0">
                <a:latin typeface="Arial" panose="020B0604020202020204" pitchFamily="34" charset="0"/>
                <a:cs typeface="Arial" panose="020B0604020202020204" pitchFamily="34" charset="0"/>
              </a:rPr>
              <a:t> </a:t>
            </a:r>
            <a:r>
              <a:rPr lang="en-US" altLang="ko-KR" sz="2800" dirty="0">
                <a:latin typeface="Arial" panose="020B0604020202020204" pitchFamily="34" charset="0"/>
                <a:cs typeface="Arial" panose="020B0604020202020204" pitchFamily="34" charset="0"/>
              </a:rPr>
              <a:t>cause variations in the cavity voltage excited by preceding bunches, shifting the longitudinal equilibrium positions.</a:t>
            </a:r>
          </a:p>
          <a:p>
            <a:pPr marL="427208" indent="-427208" algn="just">
              <a:buFont typeface="Wingdings" panose="05000000000000000000" pitchFamily="2" charset="2"/>
              <a:buChar char="§"/>
            </a:pPr>
            <a:endParaRPr lang="en-US" altLang="ko-KR" sz="1100" dirty="0">
              <a:latin typeface="Arial" panose="020B0604020202020204" pitchFamily="34" charset="0"/>
              <a:cs typeface="Arial" panose="020B0604020202020204" pitchFamily="34" charset="0"/>
            </a:endParaRPr>
          </a:p>
          <a:p>
            <a:pPr marL="427208" indent="-427208" algn="just">
              <a:buFont typeface="Wingdings" panose="05000000000000000000" pitchFamily="2" charset="2"/>
              <a:buChar char="§"/>
            </a:pPr>
            <a:r>
              <a:rPr lang="en-US" altLang="ko-KR" sz="2800" dirty="0">
                <a:latin typeface="Arial" panose="020B0604020202020204" pitchFamily="34" charset="0"/>
                <a:cs typeface="Arial" panose="020B0604020202020204" pitchFamily="34" charset="0"/>
              </a:rPr>
              <a:t>The bunch phase measured by LBIM, which  provides information on individual bunches, agreed well with the simulated centroid shift along the bunch train.</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D0EF418F-C6D2-BB7D-2A86-A712DA1FD063}"/>
                  </a:ext>
                </a:extLst>
              </p:cNvPr>
              <p:cNvSpPr txBox="1"/>
              <p:nvPr/>
            </p:nvSpPr>
            <p:spPr>
              <a:xfrm>
                <a:off x="1000304" y="19649143"/>
                <a:ext cx="13736425" cy="2400657"/>
              </a:xfrm>
              <a:prstGeom prst="rect">
                <a:avLst/>
              </a:prstGeom>
              <a:noFill/>
            </p:spPr>
            <p:txBody>
              <a:bodyPr wrap="square" rtlCol="0">
                <a:spAutoFit/>
              </a:bodyPr>
              <a:lstStyle/>
              <a:p>
                <a:r>
                  <a:rPr lang="en-US" altLang="ko-KR" sz="3200" b="1" dirty="0">
                    <a:latin typeface="Arial" panose="020B0604020202020204" pitchFamily="34" charset="0"/>
                    <a:cs typeface="Arial" panose="020B0604020202020204" pitchFamily="34" charset="0"/>
                  </a:rPr>
                  <a:t>What</a:t>
                </a:r>
                <a:r>
                  <a:rPr lang="ko-KR" altLang="en-US" sz="3200" b="1" dirty="0">
                    <a:latin typeface="Arial" panose="020B0604020202020204" pitchFamily="34" charset="0"/>
                    <a:cs typeface="Arial" panose="020B0604020202020204" pitchFamily="34" charset="0"/>
                  </a:rPr>
                  <a:t> </a:t>
                </a:r>
                <a:r>
                  <a:rPr lang="en-US" altLang="ko-KR" sz="3200" b="1" dirty="0">
                    <a:latin typeface="Arial" panose="020B0604020202020204" pitchFamily="34" charset="0"/>
                    <a:cs typeface="Arial" panose="020B0604020202020204" pitchFamily="34" charset="0"/>
                  </a:rPr>
                  <a:t>is</a:t>
                </a:r>
                <a:r>
                  <a:rPr lang="ko-KR" altLang="en-US" sz="3200" b="1" dirty="0">
                    <a:latin typeface="Arial" panose="020B0604020202020204" pitchFamily="34" charset="0"/>
                    <a:cs typeface="Arial" panose="020B0604020202020204" pitchFamily="34" charset="0"/>
                  </a:rPr>
                  <a:t> </a:t>
                </a:r>
                <a:r>
                  <a:rPr lang="en-US" altLang="ko-KR" sz="3200" b="1" dirty="0">
                    <a:latin typeface="Arial" panose="020B0604020202020204" pitchFamily="34" charset="0"/>
                    <a:cs typeface="Arial" panose="020B0604020202020204" pitchFamily="34" charset="0"/>
                  </a:rPr>
                  <a:t>Beam Loading?</a:t>
                </a:r>
                <a14:m>
                  <m:oMath xmlns:m="http://schemas.openxmlformats.org/officeDocument/2006/math">
                    <m:sSup>
                      <m:sSupPr>
                        <m:ctrlPr>
                          <a:rPr lang="en-US" altLang="ko-KR" sz="3200" i="1">
                            <a:latin typeface="Cambria Math" panose="02040503050406030204" pitchFamily="18" charset="0"/>
                            <a:cs typeface="Arial" panose="020B0604020202020204" pitchFamily="34" charset="0"/>
                          </a:rPr>
                        </m:ctrlPr>
                      </m:sSupPr>
                      <m:e>
                        <m:r>
                          <a:rPr lang="en-US" altLang="ko-KR" sz="3200" i="1">
                            <a:latin typeface="Cambria Math" panose="02040503050406030204" pitchFamily="18" charset="0"/>
                            <a:cs typeface="Arial" panose="020B0604020202020204" pitchFamily="34" charset="0"/>
                          </a:rPr>
                          <m:t> </m:t>
                        </m:r>
                      </m:e>
                      <m:sup>
                        <m:r>
                          <a:rPr lang="en-US" altLang="ko-KR" sz="3200" i="1">
                            <a:solidFill>
                              <a:srgbClr val="002060"/>
                            </a:solidFill>
                            <a:latin typeface="Cambria Math" panose="02040503050406030204" pitchFamily="18" charset="0"/>
                            <a:cs typeface="Arial" panose="020B0604020202020204" pitchFamily="34" charset="0"/>
                          </a:rPr>
                          <m:t>[</m:t>
                        </m:r>
                        <m:r>
                          <a:rPr lang="en-US" altLang="ko-KR" sz="3200" b="0" i="1" smtClean="0">
                            <a:solidFill>
                              <a:srgbClr val="002060"/>
                            </a:solidFill>
                            <a:latin typeface="Cambria Math" panose="02040503050406030204" pitchFamily="18" charset="0"/>
                            <a:cs typeface="Arial" panose="020B0604020202020204" pitchFamily="34" charset="0"/>
                          </a:rPr>
                          <m:t>2</m:t>
                        </m:r>
                        <m:r>
                          <a:rPr lang="en-US" altLang="ko-KR" sz="3200" i="1">
                            <a:solidFill>
                              <a:srgbClr val="002060"/>
                            </a:solidFill>
                            <a:latin typeface="Cambria Math" panose="02040503050406030204" pitchFamily="18" charset="0"/>
                            <a:cs typeface="Arial" panose="020B0604020202020204" pitchFamily="34" charset="0"/>
                          </a:rPr>
                          <m:t>]</m:t>
                        </m:r>
                      </m:sup>
                    </m:sSup>
                  </m:oMath>
                </a14:m>
                <a:endParaRPr lang="en-US" altLang="ko-KR" sz="3200" b="1" dirty="0">
                  <a:latin typeface="Arial" panose="020B0604020202020204" pitchFamily="34" charset="0"/>
                  <a:cs typeface="Arial" panose="020B0604020202020204" pitchFamily="34" charset="0"/>
                </a:endParaRPr>
              </a:p>
              <a:p>
                <a:endParaRPr lang="en-US" altLang="ko-KR" sz="600" b="1" dirty="0">
                  <a:latin typeface="Arial" panose="020B0604020202020204" pitchFamily="34" charset="0"/>
                  <a:cs typeface="Arial" panose="020B0604020202020204" pitchFamily="34" charset="0"/>
                </a:endParaRPr>
              </a:p>
              <a:p>
                <a:pPr algn="just"/>
                <a:r>
                  <a:rPr kumimoji="0" lang="en-US" altLang="ko-KR" sz="2800" b="0" i="0" u="none" strike="noStrike" kern="1200" cap="none" spc="0" normalizeH="0" baseline="0" noProof="0" dirty="0">
                    <a:ln>
                      <a:noFill/>
                    </a:ln>
                    <a:solidFill>
                      <a:prstClr val="black"/>
                    </a:solidFill>
                    <a:effectLst/>
                    <a:uLnTx/>
                    <a:uFillTx/>
                    <a:latin typeface="Arial" panose="020B0604020202020204" pitchFamily="34" charset="0"/>
                    <a:ea typeface="맑은 고딕" panose="020B0503020000020004" pitchFamily="50" charset="-127"/>
                    <a:cs typeface="Arial" panose="020B0604020202020204" pitchFamily="34" charset="0"/>
                  </a:rPr>
                  <a:t>  A rf source generates electromagnetic fields that accelerate the beam and compensate for energy losses due to synchrotron radiation and coupling impedance. </a:t>
                </a:r>
                <a:r>
                  <a:rPr kumimoji="0" lang="en-US" altLang="ko-KR" sz="2800" b="0" i="1" u="sng" strike="noStrike" kern="1200" cap="none" spc="0" normalizeH="0" baseline="0" noProof="0" dirty="0">
                    <a:ln>
                      <a:noFill/>
                    </a:ln>
                    <a:solidFill>
                      <a:prstClr val="black"/>
                    </a:solidFill>
                    <a:effectLst/>
                    <a:uLnTx/>
                    <a:uFillTx/>
                    <a:latin typeface="Arial" panose="020B0604020202020204" pitchFamily="34" charset="0"/>
                    <a:ea typeface="맑은 고딕" panose="020B0503020000020004" pitchFamily="50" charset="-127"/>
                    <a:cs typeface="Arial" panose="020B0604020202020204" pitchFamily="34" charset="0"/>
                  </a:rPr>
                  <a:t>The beam also excites electromagnetic fields as it passes through the cavity gap</a:t>
                </a:r>
                <a:r>
                  <a:rPr kumimoji="0" lang="en-US" altLang="ko-KR" sz="2800" b="0" i="0" u="none" strike="noStrike" kern="1200" cap="none" spc="0" normalizeH="0" baseline="0" noProof="0" dirty="0">
                    <a:ln>
                      <a:noFill/>
                    </a:ln>
                    <a:solidFill>
                      <a:prstClr val="black"/>
                    </a:solidFill>
                    <a:effectLst/>
                    <a:uLnTx/>
                    <a:uFillTx/>
                    <a:latin typeface="Arial" panose="020B0604020202020204" pitchFamily="34" charset="0"/>
                    <a:ea typeface="맑은 고딕" panose="020B0503020000020004" pitchFamily="50" charset="-127"/>
                    <a:cs typeface="Arial" panose="020B0604020202020204" pitchFamily="34" charset="0"/>
                  </a:rPr>
                  <a:t>, a phenomenon known as beam loading.</a:t>
                </a:r>
                <a:endParaRPr lang="ko-KR" altLang="en-US" sz="3200" dirty="0"/>
              </a:p>
            </p:txBody>
          </p:sp>
        </mc:Choice>
        <mc:Fallback xmlns="">
          <p:sp>
            <p:nvSpPr>
              <p:cNvPr id="6" name="TextBox 5">
                <a:extLst>
                  <a:ext uri="{FF2B5EF4-FFF2-40B4-BE49-F238E27FC236}">
                    <a16:creationId xmlns:a16="http://schemas.microsoft.com/office/drawing/2014/main" id="{D0EF418F-C6D2-BB7D-2A86-A712DA1FD063}"/>
                  </a:ext>
                </a:extLst>
              </p:cNvPr>
              <p:cNvSpPr txBox="1">
                <a:spLocks noRot="1" noChangeAspect="1" noMove="1" noResize="1" noEditPoints="1" noAdjustHandles="1" noChangeArrowheads="1" noChangeShapeType="1" noTextEdit="1"/>
              </p:cNvSpPr>
              <p:nvPr/>
            </p:nvSpPr>
            <p:spPr>
              <a:xfrm>
                <a:off x="1000304" y="19649143"/>
                <a:ext cx="13736425" cy="2400657"/>
              </a:xfrm>
              <a:prstGeom prst="rect">
                <a:avLst/>
              </a:prstGeom>
              <a:blipFill>
                <a:blip r:embed="rId12"/>
                <a:stretch>
                  <a:fillRect l="-1110" t="-2538" r="-932" b="-6345"/>
                </a:stretch>
              </a:blipFill>
            </p:spPr>
            <p:txBody>
              <a:bodyPr/>
              <a:lstStyle/>
              <a:p>
                <a:r>
                  <a:rPr lang="ko-KR" altLang="en-US">
                    <a:noFill/>
                  </a:rPr>
                  <a:t> </a:t>
                </a:r>
              </a:p>
            </p:txBody>
          </p:sp>
        </mc:Fallback>
      </mc:AlternateContent>
      <p:pic>
        <p:nvPicPr>
          <p:cNvPr id="8" name="그림 7" descr="한국물리학회">
            <a:extLst>
              <a:ext uri="{FF2B5EF4-FFF2-40B4-BE49-F238E27FC236}">
                <a16:creationId xmlns:a16="http://schemas.microsoft.com/office/drawing/2014/main" id="{9C30FF2D-8014-A8DF-9534-B273C43103A0}"/>
              </a:ext>
            </a:extLst>
          </p:cNvPr>
          <p:cNvPicPr>
            <a:picLocks noChangeAspect="1"/>
          </p:cNvPicPr>
          <p:nvPr/>
        </p:nvPicPr>
        <p:blipFill>
          <a:blip r:embed="rId13"/>
          <a:stretch>
            <a:fillRect/>
          </a:stretch>
        </p:blipFill>
        <p:spPr>
          <a:xfrm>
            <a:off x="27141083" y="1950120"/>
            <a:ext cx="2700000" cy="2700000"/>
          </a:xfrm>
          <a:prstGeom prst="rect">
            <a:avLst/>
          </a:prstGeom>
        </p:spPr>
      </p:pic>
      <p:pic>
        <p:nvPicPr>
          <p:cNvPr id="13" name="그림 12">
            <a:extLst>
              <a:ext uri="{FF2B5EF4-FFF2-40B4-BE49-F238E27FC236}">
                <a16:creationId xmlns:a16="http://schemas.microsoft.com/office/drawing/2014/main" id="{09D886BF-7947-B8F4-12D8-867CB17F52A5}"/>
              </a:ext>
            </a:extLst>
          </p:cNvPr>
          <p:cNvPicPr>
            <a:picLocks noChangeAspect="1"/>
          </p:cNvPicPr>
          <p:nvPr/>
        </p:nvPicPr>
        <p:blipFill>
          <a:blip r:embed="rId14"/>
          <a:srcRect t="29900" b="39034"/>
          <a:stretch>
            <a:fillRect/>
          </a:stretch>
        </p:blipFill>
        <p:spPr>
          <a:xfrm>
            <a:off x="3960825" y="13412130"/>
            <a:ext cx="9640316" cy="2008110"/>
          </a:xfrm>
          <a:prstGeom prst="rect">
            <a:avLst/>
          </a:prstGeom>
          <a:ln w="38100">
            <a:solidFill>
              <a:schemeClr val="tx1"/>
            </a:solidFill>
          </a:ln>
        </p:spPr>
      </p:pic>
      <p:pic>
        <p:nvPicPr>
          <p:cNvPr id="24" name="그림 23">
            <a:extLst>
              <a:ext uri="{FF2B5EF4-FFF2-40B4-BE49-F238E27FC236}">
                <a16:creationId xmlns:a16="http://schemas.microsoft.com/office/drawing/2014/main" id="{C4D461AE-DDE4-156D-1EEE-869E0FD64D2C}"/>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2910136" y="2902100"/>
            <a:ext cx="4064928" cy="1913940"/>
          </a:xfrm>
          <a:prstGeom prst="rect">
            <a:avLst/>
          </a:prstGeom>
        </p:spPr>
      </p:pic>
      <mc:AlternateContent xmlns:mc="http://schemas.openxmlformats.org/markup-compatibility/2006" xmlns:a14="http://schemas.microsoft.com/office/drawing/2010/main">
        <mc:Choice Requires="a14">
          <p:graphicFrame>
            <p:nvGraphicFramePr>
              <p:cNvPr id="26" name="표 25">
                <a:extLst>
                  <a:ext uri="{FF2B5EF4-FFF2-40B4-BE49-F238E27FC236}">
                    <a16:creationId xmlns:a16="http://schemas.microsoft.com/office/drawing/2014/main" id="{FECF9E5F-5E7B-2FDA-35B3-9CC9F29A5F39}"/>
                  </a:ext>
                </a:extLst>
              </p:cNvPr>
              <p:cNvGraphicFramePr>
                <a:graphicFrameLocks noGrp="1"/>
              </p:cNvGraphicFramePr>
              <p:nvPr>
                <p:extLst>
                  <p:ext uri="{D42A27DB-BD31-4B8C-83A1-F6EECF244321}">
                    <p14:modId xmlns:p14="http://schemas.microsoft.com/office/powerpoint/2010/main" val="438680752"/>
                  </p:ext>
                </p:extLst>
              </p:nvPr>
            </p:nvGraphicFramePr>
            <p:xfrm>
              <a:off x="15893229" y="13089344"/>
              <a:ext cx="13634544" cy="6308613"/>
            </p:xfrm>
            <a:graphic>
              <a:graphicData uri="http://schemas.openxmlformats.org/drawingml/2006/table">
                <a:tbl>
                  <a:tblPr firstRow="1" bandRow="1">
                    <a:tableStyleId>{5940675A-B579-460E-94D1-54222C63F5DA}</a:tableStyleId>
                  </a:tblPr>
                  <a:tblGrid>
                    <a:gridCol w="4746503">
                      <a:extLst>
                        <a:ext uri="{9D8B030D-6E8A-4147-A177-3AD203B41FA5}">
                          <a16:colId xmlns:a16="http://schemas.microsoft.com/office/drawing/2014/main" val="1849079612"/>
                        </a:ext>
                      </a:extLst>
                    </a:gridCol>
                    <a:gridCol w="4520157">
                      <a:extLst>
                        <a:ext uri="{9D8B030D-6E8A-4147-A177-3AD203B41FA5}">
                          <a16:colId xmlns:a16="http://schemas.microsoft.com/office/drawing/2014/main" val="3089081687"/>
                        </a:ext>
                      </a:extLst>
                    </a:gridCol>
                    <a:gridCol w="4367884">
                      <a:extLst>
                        <a:ext uri="{9D8B030D-6E8A-4147-A177-3AD203B41FA5}">
                          <a16:colId xmlns:a16="http://schemas.microsoft.com/office/drawing/2014/main" val="3015244874"/>
                        </a:ext>
                      </a:extLst>
                    </a:gridCol>
                  </a:tblGrid>
                  <a:tr h="541153">
                    <a:tc>
                      <a:txBody>
                        <a:bodyPr/>
                        <a:lstStyle/>
                        <a:p>
                          <a:pPr algn="ctr" latinLnBrk="1"/>
                          <a:r>
                            <a:rPr lang="en-US" altLang="ko-KR" sz="2800" b="1" dirty="0">
                              <a:latin typeface="Arial" panose="020B0604020202020204" pitchFamily="34" charset="0"/>
                              <a:cs typeface="Arial" panose="020B0604020202020204" pitchFamily="34" charset="0"/>
                            </a:rPr>
                            <a:t>Parameters</a:t>
                          </a:r>
                          <a:endParaRPr lang="ko-KR" altLang="en-US" sz="2800" b="1" dirty="0">
                            <a:latin typeface="Arial" panose="020B0604020202020204" pitchFamily="34" charset="0"/>
                            <a:cs typeface="Arial" panose="020B0604020202020204" pitchFamily="34" charset="0"/>
                          </a:endParaRPr>
                        </a:p>
                      </a:txBody>
                      <a:tcPr marL="85445" marR="85445" marT="42723" marB="42723">
                        <a:lnL w="12700" cap="flat" cmpd="sng" algn="ctr">
                          <a:noFill/>
                          <a:prstDash val="solid"/>
                          <a:round/>
                          <a:headEnd type="none" w="med" len="med"/>
                          <a:tailEnd type="none" w="med" len="med"/>
                        </a:lnL>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latinLnBrk="1"/>
                          <a:r>
                            <a:rPr lang="en-US" altLang="ko-KR" sz="2800" b="1" dirty="0">
                              <a:latin typeface="Arial" panose="020B0604020202020204" pitchFamily="34" charset="0"/>
                              <a:cs typeface="Arial" panose="020B0604020202020204" pitchFamily="34" charset="0"/>
                            </a:rPr>
                            <a:t>Value</a:t>
                          </a:r>
                          <a:endParaRPr lang="ko-KR" altLang="en-US" sz="2800" b="1" dirty="0">
                            <a:latin typeface="Arial" panose="020B0604020202020204" pitchFamily="34" charset="0"/>
                            <a:cs typeface="Arial" panose="020B0604020202020204" pitchFamily="34" charset="0"/>
                          </a:endParaRPr>
                        </a:p>
                      </a:txBody>
                      <a:tcPr marL="85445" marR="85445" marT="42723" marB="42723">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l" latinLnBrk="1"/>
                          <a:r>
                            <a:rPr lang="en-US" altLang="ko-KR" sz="2800" b="1" dirty="0">
                              <a:latin typeface="Arial" panose="020B0604020202020204" pitchFamily="34" charset="0"/>
                              <a:cs typeface="Arial" panose="020B0604020202020204" pitchFamily="34" charset="0"/>
                            </a:rPr>
                            <a:t>Unit</a:t>
                          </a:r>
                          <a:endParaRPr lang="ko-KR" altLang="en-US" sz="2800" b="1" dirty="0">
                            <a:latin typeface="Arial" panose="020B0604020202020204" pitchFamily="34" charset="0"/>
                            <a:cs typeface="Arial" panose="020B0604020202020204" pitchFamily="34" charset="0"/>
                          </a:endParaRPr>
                        </a:p>
                      </a:txBody>
                      <a:tcPr marL="85445" marR="85445" marT="42723" marB="42723">
                        <a:lnR w="12700" cap="flat" cmpd="sng" algn="ctr">
                          <a:no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54533807"/>
                      </a:ext>
                    </a:extLst>
                  </a:tr>
                  <a:tr h="541153">
                    <a:tc>
                      <a:txBody>
                        <a:bodyPr/>
                        <a:lstStyle/>
                        <a:p>
                          <a:pPr algn="ctr" latinLnBrk="1"/>
                          <a:r>
                            <a:rPr lang="en-US" altLang="ko-KR" sz="2800" dirty="0">
                              <a:latin typeface="Arial" panose="020B0604020202020204" pitchFamily="34" charset="0"/>
                              <a:cs typeface="Arial" panose="020B0604020202020204" pitchFamily="34" charset="0"/>
                            </a:rPr>
                            <a:t>Beam energy</a:t>
                          </a:r>
                          <a:endParaRPr lang="ko-KR" altLang="en-US" sz="2800" dirty="0">
                            <a:latin typeface="Arial" panose="020B0604020202020204" pitchFamily="34" charset="0"/>
                            <a:cs typeface="Arial" panose="020B0604020202020204" pitchFamily="34" charset="0"/>
                          </a:endParaRPr>
                        </a:p>
                      </a:txBody>
                      <a:tcPr marL="85445" marR="85445" marT="42723" marB="42723">
                        <a:lnL w="12700" cap="flat" cmpd="sng" algn="ctr">
                          <a:noFill/>
                          <a:prstDash val="solid"/>
                          <a:round/>
                          <a:headEnd type="none" w="med" len="med"/>
                          <a:tailEnd type="none" w="med" len="med"/>
                        </a:lnL>
                        <a:lnT w="38100" cap="flat" cmpd="sng" algn="ctr">
                          <a:solidFill>
                            <a:schemeClr val="tx1"/>
                          </a:solidFill>
                          <a:prstDash val="solid"/>
                          <a:round/>
                          <a:headEnd type="none" w="med" len="med"/>
                          <a:tailEnd type="none" w="med" len="med"/>
                        </a:lnT>
                      </a:tcPr>
                    </a:tc>
                    <a:tc>
                      <a:txBody>
                        <a:bodyPr/>
                        <a:lstStyle/>
                        <a:p>
                          <a:pPr algn="ctr" latinLnBrk="1"/>
                          <a:r>
                            <a:rPr lang="en-US" altLang="ko-KR" sz="2800" dirty="0">
                              <a:latin typeface="Arial" panose="020B0604020202020204" pitchFamily="34" charset="0"/>
                              <a:cs typeface="Arial" panose="020B0604020202020204" pitchFamily="34" charset="0"/>
                            </a:rPr>
                            <a:t>3.0</a:t>
                          </a:r>
                          <a:endParaRPr lang="ko-KR" altLang="en-US" sz="2800" dirty="0">
                            <a:latin typeface="Arial" panose="020B0604020202020204" pitchFamily="34" charset="0"/>
                            <a:cs typeface="Arial" panose="020B0604020202020204" pitchFamily="34" charset="0"/>
                          </a:endParaRPr>
                        </a:p>
                      </a:txBody>
                      <a:tcPr marL="85445" marR="85445" marT="42723" marB="42723">
                        <a:lnT w="38100" cap="flat" cmpd="sng" algn="ctr">
                          <a:solidFill>
                            <a:schemeClr val="tx1"/>
                          </a:solidFill>
                          <a:prstDash val="solid"/>
                          <a:round/>
                          <a:headEnd type="none" w="med" len="med"/>
                          <a:tailEnd type="none" w="med" len="med"/>
                        </a:lnT>
                      </a:tcPr>
                    </a:tc>
                    <a:tc>
                      <a:txBody>
                        <a:bodyPr/>
                        <a:lstStyle/>
                        <a:p>
                          <a:pPr latinLnBrk="1"/>
                          <a:r>
                            <a:rPr lang="en-US" altLang="ko-KR" sz="2800" dirty="0">
                              <a:latin typeface="Arial" panose="020B0604020202020204" pitchFamily="34" charset="0"/>
                              <a:cs typeface="Arial" panose="020B0604020202020204" pitchFamily="34" charset="0"/>
                            </a:rPr>
                            <a:t>GeV</a:t>
                          </a:r>
                          <a:endParaRPr lang="ko-KR" altLang="en-US" sz="2800" dirty="0">
                            <a:latin typeface="Arial" panose="020B0604020202020204" pitchFamily="34" charset="0"/>
                            <a:cs typeface="Arial" panose="020B0604020202020204" pitchFamily="34" charset="0"/>
                          </a:endParaRPr>
                        </a:p>
                      </a:txBody>
                      <a:tcPr marL="85445" marR="85445" marT="42723" marB="42723">
                        <a:lnR w="12700" cap="flat" cmpd="sng" algn="ctr">
                          <a:noFill/>
                          <a:prstDash val="solid"/>
                          <a:round/>
                          <a:headEnd type="none" w="med" len="med"/>
                          <a:tailEnd type="none" w="med" len="med"/>
                        </a:lnR>
                        <a:lnT w="381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31299349"/>
                      </a:ext>
                    </a:extLst>
                  </a:tr>
                  <a:tr h="270577">
                    <a:tc>
                      <a:txBody>
                        <a:bodyPr/>
                        <a:lstStyle/>
                        <a:p>
                          <a:pPr algn="ctr" latinLnBrk="1"/>
                          <a:r>
                            <a:rPr lang="en-US" altLang="ko-KR" sz="2800" dirty="0">
                              <a:latin typeface="Arial" panose="020B0604020202020204" pitchFamily="34" charset="0"/>
                              <a:cs typeface="Arial" panose="020B0604020202020204" pitchFamily="34" charset="0"/>
                            </a:rPr>
                            <a:t>Circumference</a:t>
                          </a:r>
                          <a:endParaRPr lang="ko-KR" altLang="en-US" sz="2800" dirty="0">
                            <a:latin typeface="Arial" panose="020B0604020202020204" pitchFamily="34" charset="0"/>
                            <a:cs typeface="Arial" panose="020B0604020202020204" pitchFamily="34" charset="0"/>
                          </a:endParaRPr>
                        </a:p>
                      </a:txBody>
                      <a:tcPr marL="85445" marR="85445" marT="42723" marB="42723">
                        <a:lnL w="12700" cap="flat" cmpd="sng" algn="ctr">
                          <a:noFill/>
                          <a:prstDash val="solid"/>
                          <a:round/>
                          <a:headEnd type="none" w="med" len="med"/>
                          <a:tailEnd type="none" w="med" len="med"/>
                        </a:lnL>
                      </a:tcPr>
                    </a:tc>
                    <a:tc>
                      <a:txBody>
                        <a:bodyPr/>
                        <a:lstStyle/>
                        <a:p>
                          <a:pPr algn="ctr" latinLnBrk="1"/>
                          <a:r>
                            <a:rPr lang="en-US" altLang="ko-KR" sz="2800" dirty="0">
                              <a:latin typeface="Arial" panose="020B0604020202020204" pitchFamily="34" charset="0"/>
                              <a:cs typeface="Arial" panose="020B0604020202020204" pitchFamily="34" charset="0"/>
                            </a:rPr>
                            <a:t>281.82</a:t>
                          </a:r>
                          <a:endParaRPr lang="ko-KR" altLang="en-US" sz="2800" dirty="0">
                            <a:latin typeface="Arial" panose="020B0604020202020204" pitchFamily="34" charset="0"/>
                            <a:cs typeface="Arial" panose="020B0604020202020204" pitchFamily="34" charset="0"/>
                          </a:endParaRPr>
                        </a:p>
                      </a:txBody>
                      <a:tcPr marL="85445" marR="85445" marT="42723" marB="42723"/>
                    </a:tc>
                    <a:tc>
                      <a:txBody>
                        <a:bodyPr/>
                        <a:lstStyle/>
                        <a:p>
                          <a:pPr latinLnBrk="1"/>
                          <a:r>
                            <a:rPr lang="en-US" altLang="ko-KR" sz="2800" dirty="0">
                              <a:latin typeface="Arial" panose="020B0604020202020204" pitchFamily="34" charset="0"/>
                              <a:cs typeface="Arial" panose="020B0604020202020204" pitchFamily="34" charset="0"/>
                            </a:rPr>
                            <a:t>m</a:t>
                          </a:r>
                          <a:endParaRPr lang="ko-KR" altLang="en-US" sz="2800" dirty="0">
                            <a:latin typeface="Arial" panose="020B0604020202020204" pitchFamily="34" charset="0"/>
                            <a:cs typeface="Arial" panose="020B0604020202020204" pitchFamily="34" charset="0"/>
                          </a:endParaRPr>
                        </a:p>
                      </a:txBody>
                      <a:tcPr marL="85445" marR="85445" marT="42723" marB="42723">
                        <a:lnR w="12700" cap="flat" cmpd="sng" algn="ctr">
                          <a:noFill/>
                          <a:prstDash val="solid"/>
                          <a:round/>
                          <a:headEnd type="none" w="med" len="med"/>
                          <a:tailEnd type="none" w="med" len="med"/>
                        </a:lnR>
                      </a:tcPr>
                    </a:tc>
                    <a:extLst>
                      <a:ext uri="{0D108BD9-81ED-4DB2-BD59-A6C34878D82A}">
                        <a16:rowId xmlns:a16="http://schemas.microsoft.com/office/drawing/2014/main" val="1986774630"/>
                      </a:ext>
                    </a:extLst>
                  </a:tr>
                  <a:tr h="270577">
                    <a:tc>
                      <a:txBody>
                        <a:bodyPr/>
                        <a:lstStyle/>
                        <a:p>
                          <a:pPr algn="ctr" latinLnBrk="1"/>
                          <a:r>
                            <a:rPr lang="en-US" altLang="ko-KR" sz="2800" dirty="0">
                              <a:latin typeface="Arial" panose="020B0604020202020204" pitchFamily="34" charset="0"/>
                              <a:cs typeface="Arial" panose="020B0604020202020204" pitchFamily="34" charset="0"/>
                            </a:rPr>
                            <a:t>Cavity number</a:t>
                          </a:r>
                          <a:endParaRPr lang="ko-KR" altLang="en-US" sz="2800" dirty="0">
                            <a:latin typeface="Arial" panose="020B0604020202020204" pitchFamily="34" charset="0"/>
                            <a:cs typeface="Arial" panose="020B0604020202020204" pitchFamily="34" charset="0"/>
                          </a:endParaRPr>
                        </a:p>
                      </a:txBody>
                      <a:tcPr marL="85445" marR="85445" marT="42723" marB="42723">
                        <a:lnL w="12700" cap="flat" cmpd="sng" algn="ctr">
                          <a:noFill/>
                          <a:prstDash val="solid"/>
                          <a:round/>
                          <a:headEnd type="none" w="med" len="med"/>
                          <a:tailEnd type="none" w="med" len="med"/>
                        </a:lnL>
                      </a:tcPr>
                    </a:tc>
                    <a:tc>
                      <a:txBody>
                        <a:bodyPr/>
                        <a:lstStyle/>
                        <a:p>
                          <a:pPr algn="ctr" latinLnBrk="1"/>
                          <a:r>
                            <a:rPr lang="en-US" altLang="ko-KR" sz="2800" dirty="0">
                              <a:latin typeface="Arial" panose="020B0604020202020204" pitchFamily="34" charset="0"/>
                              <a:cs typeface="Arial" panose="020B0604020202020204" pitchFamily="34" charset="0"/>
                            </a:rPr>
                            <a:t>3</a:t>
                          </a:r>
                          <a:endParaRPr lang="ko-KR" altLang="en-US" sz="2800" dirty="0">
                            <a:latin typeface="Arial" panose="020B0604020202020204" pitchFamily="34" charset="0"/>
                            <a:cs typeface="Arial" panose="020B0604020202020204" pitchFamily="34" charset="0"/>
                          </a:endParaRPr>
                        </a:p>
                      </a:txBody>
                      <a:tcPr marL="85445" marR="85445" marT="42723" marB="42723"/>
                    </a:tc>
                    <a:tc>
                      <a:txBody>
                        <a:bodyPr/>
                        <a:lstStyle/>
                        <a:p>
                          <a:pPr latinLnBrk="1"/>
                          <a:r>
                            <a:rPr lang="en-US" altLang="ko-KR" sz="2800" dirty="0">
                              <a:latin typeface="Arial" panose="020B0604020202020204" pitchFamily="34" charset="0"/>
                              <a:cs typeface="Arial" panose="020B0604020202020204" pitchFamily="34" charset="0"/>
                            </a:rPr>
                            <a:t>-</a:t>
                          </a:r>
                          <a:endParaRPr lang="ko-KR" altLang="en-US" sz="2800" dirty="0">
                            <a:latin typeface="Arial" panose="020B0604020202020204" pitchFamily="34" charset="0"/>
                            <a:cs typeface="Arial" panose="020B0604020202020204" pitchFamily="34" charset="0"/>
                          </a:endParaRPr>
                        </a:p>
                      </a:txBody>
                      <a:tcPr marL="85445" marR="85445" marT="42723" marB="42723">
                        <a:lnR w="12700" cap="flat" cmpd="sng" algn="ctr">
                          <a:noFill/>
                          <a:prstDash val="solid"/>
                          <a:round/>
                          <a:headEnd type="none" w="med" len="med"/>
                          <a:tailEnd type="none" w="med" len="med"/>
                        </a:lnR>
                      </a:tcPr>
                    </a:tc>
                    <a:extLst>
                      <a:ext uri="{0D108BD9-81ED-4DB2-BD59-A6C34878D82A}">
                        <a16:rowId xmlns:a16="http://schemas.microsoft.com/office/drawing/2014/main" val="3852118283"/>
                      </a:ext>
                    </a:extLst>
                  </a:tr>
                  <a:tr h="180384">
                    <a:tc>
                      <a:txBody>
                        <a:bodyPr/>
                        <a:lstStyle/>
                        <a:p>
                          <a:pPr algn="ctr" latinLnBrk="1"/>
                          <a:r>
                            <a:rPr lang="en-US" sz="2800" dirty="0">
                              <a:latin typeface="Arial" panose="020B0604020202020204" pitchFamily="34" charset="0"/>
                              <a:cs typeface="Arial" panose="020B0604020202020204" pitchFamily="34" charset="0"/>
                            </a:rPr>
                            <a:t>Input bunch length</a:t>
                          </a:r>
                          <a:endParaRPr sz="2800" dirty="0">
                            <a:latin typeface="Arial" panose="020B0604020202020204" pitchFamily="34" charset="0"/>
                            <a:cs typeface="Arial" panose="020B0604020202020204" pitchFamily="34" charset="0"/>
                          </a:endParaRPr>
                        </a:p>
                      </a:txBody>
                      <a:tcPr marL="85445" marR="85445" marT="42723" marB="42723">
                        <a:lnL w="12700" cap="flat" cmpd="sng" algn="ctr">
                          <a:noFill/>
                          <a:prstDash val="solid"/>
                          <a:round/>
                          <a:headEnd type="none" w="med" len="med"/>
                          <a:tailEnd type="none" w="med" len="med"/>
                        </a:lnL>
                      </a:tcPr>
                    </a:tc>
                    <a:tc>
                      <a:txBody>
                        <a:bodyPr/>
                        <a:lstStyle/>
                        <a:p>
                          <a:pPr algn="ctr" latinLnBrk="1"/>
                          <a14:m>
                            <m:oMathPara xmlns:m="http://schemas.openxmlformats.org/officeDocument/2006/math">
                              <m:oMath>
                                <m:r>
                                  <a:rPr lang="en-US" altLang="ko-KR" sz="2800" b="0" i="1" dirty="0" smtClean="0">
                                    <a:latin typeface="Cambria Math" panose="02040503050406030204" pitchFamily="18" charset="0"/>
                                    <a:cs typeface="Arial" panose="020B0604020202020204" pitchFamily="34" charset="0"/>
                                  </a:rPr>
                                  <m:t>22.0</m:t>
                                </m:r>
                              </m:oMath>
                            </m:oMathPara>
                          </a14:m>
                          <a:endParaRPr/>
                        </a:p>
                      </a:txBody>
                      <a:tcPr marL="85445" marR="85445" marT="42723" marB="42723"/>
                    </a:tc>
                    <a:tc>
                      <a:txBody>
                        <a:bodyPr/>
                        <a:lstStyle/>
                        <a:p>
                          <a:pPr latinLnBrk="1"/>
                          <a:r>
                            <a:rPr lang="en-US" altLang="ko-KR" sz="2800" dirty="0" err="1">
                              <a:latin typeface="Arial" panose="020B0604020202020204" pitchFamily="34" charset="0"/>
                              <a:cs typeface="Arial" panose="020B0604020202020204" pitchFamily="34" charset="0"/>
                            </a:rPr>
                            <a:t>ps</a:t>
                          </a:r>
                          <a:endParaRPr lang="ko-KR" altLang="en-US" sz="2800" dirty="0">
                            <a:latin typeface="Arial" panose="020B0604020202020204" pitchFamily="34" charset="0"/>
                            <a:cs typeface="Arial" panose="020B0604020202020204" pitchFamily="34" charset="0"/>
                          </a:endParaRPr>
                        </a:p>
                      </a:txBody>
                      <a:tcPr marL="85445" marR="85445" marT="42723" marB="42723">
                        <a:lnR w="12700" cap="flat" cmpd="sng" algn="ctr">
                          <a:noFill/>
                          <a:prstDash val="solid"/>
                          <a:round/>
                          <a:headEnd type="none" w="med" len="med"/>
                          <a:tailEnd type="none" w="med" len="med"/>
                        </a:lnR>
                      </a:tcPr>
                    </a:tc>
                    <a:extLst>
                      <a:ext uri="{0D108BD9-81ED-4DB2-BD59-A6C34878D82A}">
                        <a16:rowId xmlns:a16="http://schemas.microsoft.com/office/drawing/2014/main" val="4273675973"/>
                      </a:ext>
                    </a:extLst>
                  </a:tr>
                  <a:tr h="331782">
                    <a:tc>
                      <a:txBody>
                        <a:bodyPr/>
                        <a:lstStyle/>
                        <a:p>
                          <a:pPr algn="ctr" latinLnBrk="1"/>
                          <a14:m>
                            <m:oMath xmlns:m="http://schemas.openxmlformats.org/officeDocument/2006/math">
                              <m:sSub>
                                <m:sSubPr>
                                  <m:ctrlPr>
                                    <a:rPr lang="en-US" sz="2800" i="1" smtClean="0">
                                      <a:latin typeface="Cambria Math" panose="02040503050406030204" pitchFamily="18" charset="0"/>
                                      <a:ea typeface="Cambria Math" panose="02040503050406030204" pitchFamily="18" charset="0"/>
                                      <a:cs typeface="Arial" panose="020B0604020202020204" pitchFamily="34" charset="0"/>
                                    </a:rPr>
                                  </m:ctrlPr>
                                </m:sSubPr>
                                <m:e>
                                  <m:r>
                                    <a:rPr lang="en-US" sz="2800" i="1" smtClean="0">
                                      <a:latin typeface="Cambria Math" panose="02040503050406030204" pitchFamily="18" charset="0"/>
                                      <a:ea typeface="Cambria Math" panose="02040503050406030204" pitchFamily="18" charset="0"/>
                                      <a:cs typeface="Arial" panose="020B0604020202020204" pitchFamily="34" charset="0"/>
                                    </a:rPr>
                                    <m:t>𝜖</m:t>
                                  </m:r>
                                </m:e>
                                <m:sub>
                                  <m:r>
                                    <a:rPr lang="en-US" sz="2800" b="0" i="1" smtClean="0">
                                      <a:latin typeface="Cambria Math" panose="02040503050406030204" pitchFamily="18" charset="0"/>
                                      <a:ea typeface="Cambria Math" panose="02040503050406030204" pitchFamily="18" charset="0"/>
                                      <a:cs typeface="Arial" panose="020B0604020202020204" pitchFamily="34" charset="0"/>
                                    </a:rPr>
                                    <m:t>[</m:t>
                                  </m:r>
                                  <m:r>
                                    <a:rPr lang="en-US" sz="2800" b="0" i="1" smtClean="0">
                                      <a:latin typeface="Cambria Math" panose="02040503050406030204" pitchFamily="18" charset="0"/>
                                      <a:ea typeface="Cambria Math" panose="02040503050406030204" pitchFamily="18" charset="0"/>
                                      <a:cs typeface="Arial" panose="020B0604020202020204" pitchFamily="34" charset="0"/>
                                    </a:rPr>
                                    <m:t>𝑥</m:t>
                                  </m:r>
                                  <m:r>
                                    <a:rPr lang="en-US" sz="2800" b="0" i="1" smtClean="0">
                                      <a:latin typeface="Cambria Math" panose="02040503050406030204" pitchFamily="18" charset="0"/>
                                      <a:ea typeface="Cambria Math" panose="02040503050406030204" pitchFamily="18" charset="0"/>
                                      <a:cs typeface="Arial" panose="020B0604020202020204" pitchFamily="34" charset="0"/>
                                    </a:rPr>
                                    <m:t>/</m:t>
                                  </m:r>
                                  <m:r>
                                    <a:rPr lang="en-US" sz="2800" b="0" i="1" smtClean="0">
                                      <a:latin typeface="Cambria Math" panose="02040503050406030204" pitchFamily="18" charset="0"/>
                                      <a:ea typeface="Cambria Math" panose="02040503050406030204" pitchFamily="18" charset="0"/>
                                      <a:cs typeface="Arial" panose="020B0604020202020204" pitchFamily="34" charset="0"/>
                                    </a:rPr>
                                    <m:t>𝑦</m:t>
                                  </m:r>
                                  <m:r>
                                    <a:rPr lang="en-US" sz="2800" b="0" i="1" smtClean="0">
                                      <a:latin typeface="Cambria Math" panose="02040503050406030204" pitchFamily="18" charset="0"/>
                                      <a:ea typeface="Cambria Math" panose="02040503050406030204" pitchFamily="18" charset="0"/>
                                      <a:cs typeface="Arial" panose="020B0604020202020204" pitchFamily="34" charset="0"/>
                                    </a:rPr>
                                    <m:t>]</m:t>
                                  </m:r>
                                </m:sub>
                              </m:sSub>
                            </m:oMath>
                          </a14:m>
                          <a:r>
                            <a:rPr lang="en-US" sz="2800" dirty="0">
                              <a:latin typeface="Arial" panose="020B0604020202020204" pitchFamily="34" charset="0"/>
                              <a:cs typeface="Arial" panose="020B0604020202020204" pitchFamily="34" charset="0"/>
                            </a:rPr>
                            <a:t>(emittance)</a:t>
                          </a:r>
                        </a:p>
                      </a:txBody>
                      <a:tcPr marL="85445" marR="85445" marT="42723" marB="42723">
                        <a:lnL w="12700" cap="flat" cmpd="sng" algn="ctr">
                          <a:noFill/>
                          <a:prstDash val="solid"/>
                          <a:round/>
                          <a:headEnd type="none" w="med" len="med"/>
                          <a:tailEnd type="none" w="med" len="med"/>
                        </a:lnL>
                      </a:tcPr>
                    </a:tc>
                    <a:tc>
                      <a:txBody>
                        <a:bodyPr/>
                        <a:lstStyle/>
                        <a:p>
                          <a:pPr algn="ctr" latinLnBrk="1"/>
                          <a14:m>
                            <m:oMathPara xmlns:m="http://schemas.openxmlformats.org/officeDocument/2006/math">
                              <m:oMath>
                                <m:r>
                                  <a:rPr lang="en-US" altLang="ko-KR" sz="2800" i="1" dirty="0" smtClean="0">
                                    <a:latin typeface="Cambria Math" panose="02040503050406030204" pitchFamily="18" charset="0"/>
                                    <a:cs typeface="Arial" panose="020B0604020202020204" pitchFamily="34" charset="0"/>
                                  </a:rPr>
                                  <m:t>5</m:t>
                                </m:r>
                                <m:r>
                                  <a:rPr lang="en-US" altLang="ko-KR" sz="2800" b="0" i="1" dirty="0" smtClean="0">
                                    <a:latin typeface="Cambria Math" panose="02040503050406030204" pitchFamily="18" charset="0"/>
                                    <a:cs typeface="Arial" panose="020B0604020202020204" pitchFamily="34" charset="0"/>
                                  </a:rPr>
                                  <m:t>.8  /  5.8×</m:t>
                                </m:r>
                                <m:sSup>
                                  <m:sSupPr>
                                    <m:ctrlPr>
                                      <a:rPr lang="en-US" altLang="ko-KR" sz="2800" b="0" i="1" dirty="0" smtClean="0">
                                        <a:latin typeface="Cambria Math" panose="02040503050406030204" pitchFamily="18" charset="0"/>
                                        <a:cs typeface="Arial" panose="020B0604020202020204" pitchFamily="34" charset="0"/>
                                      </a:rPr>
                                    </m:ctrlPr>
                                  </m:sSupPr>
                                  <m:e>
                                    <m:r>
                                      <a:rPr lang="en-US" altLang="ko-KR" sz="2800" b="0" i="1" dirty="0" smtClean="0">
                                        <a:latin typeface="Cambria Math" panose="02040503050406030204" pitchFamily="18" charset="0"/>
                                        <a:cs typeface="Arial" panose="020B0604020202020204" pitchFamily="34" charset="0"/>
                                      </a:rPr>
                                      <m:t>10</m:t>
                                    </m:r>
                                  </m:e>
                                  <m:sup>
                                    <m:r>
                                      <a:rPr lang="en-US" altLang="ko-KR" sz="2800" b="0" i="1" dirty="0" smtClean="0">
                                        <a:latin typeface="Cambria Math" panose="02040503050406030204" pitchFamily="18" charset="0"/>
                                        <a:cs typeface="Arial" panose="020B0604020202020204" pitchFamily="34" charset="0"/>
                                      </a:rPr>
                                      <m:t>−3</m:t>
                                    </m:r>
                                  </m:sup>
                                </m:sSup>
                              </m:oMath>
                            </m:oMathPara>
                          </a14:m>
                          <a:endParaRPr lang="ar-AE" dirty="0"/>
                        </a:p>
                      </a:txBody>
                      <a:tcPr marL="85445" marR="85445" marT="42723" marB="42723"/>
                    </a:tc>
                    <a:tc>
                      <a:txBody>
                        <a:bodyPr/>
                        <a:lstStyle/>
                        <a:p>
                          <a:pPr latinLnBrk="1"/>
                          <a14:m>
                            <m:oMathPara xmlns:m="http://schemas.openxmlformats.org/officeDocument/2006/math">
                              <m:oMathParaPr>
                                <m:jc m:val="left"/>
                              </m:oMathParaPr>
                              <m:oMath>
                                <m:r>
                                  <a:rPr lang="en-US" altLang="ko-KR" sz="2800" b="0" i="1" smtClean="0">
                                    <a:latin typeface="Cambria Math" panose="02040503050406030204" pitchFamily="18" charset="0"/>
                                    <a:cs typeface="Arial" panose="020B0604020202020204" pitchFamily="34" charset="0"/>
                                  </a:rPr>
                                  <m:t>𝑛𝑚</m:t>
                                </m:r>
                                <m:r>
                                  <a:rPr lang="en-US" altLang="ko-KR" sz="2800" b="0" i="1" smtClean="0">
                                    <a:latin typeface="Cambria Math" panose="02040503050406030204" pitchFamily="18" charset="0"/>
                                    <a:cs typeface="Arial" panose="020B0604020202020204" pitchFamily="34" charset="0"/>
                                  </a:rPr>
                                  <m:t>∙</m:t>
                                </m:r>
                                <m:r>
                                  <a:rPr lang="en-US" altLang="ko-KR" sz="2800" b="0" i="1" smtClean="0">
                                    <a:latin typeface="Cambria Math" panose="02040503050406030204" pitchFamily="18" charset="0"/>
                                    <a:cs typeface="Arial" panose="020B0604020202020204" pitchFamily="34" charset="0"/>
                                  </a:rPr>
                                  <m:t>𝑟𝑎𝑑</m:t>
                                </m:r>
                              </m:oMath>
                            </m:oMathPara>
                          </a14:m>
                          <a:endParaRPr lang="ko-KR" altLang="en-US" sz="2800" dirty="0">
                            <a:latin typeface="Arial" panose="020B0604020202020204" pitchFamily="34" charset="0"/>
                            <a:cs typeface="Arial" panose="020B0604020202020204" pitchFamily="34" charset="0"/>
                          </a:endParaRPr>
                        </a:p>
                      </a:txBody>
                      <a:tcPr marL="85445" marR="85445" marT="42723" marB="42723">
                        <a:lnR w="12700" cap="flat" cmpd="sng" algn="ctr">
                          <a:noFill/>
                          <a:prstDash val="solid"/>
                          <a:round/>
                          <a:headEnd type="none" w="med" len="med"/>
                          <a:tailEnd type="none" w="med" len="med"/>
                        </a:lnR>
                      </a:tcPr>
                    </a:tc>
                    <a:extLst>
                      <a:ext uri="{0D108BD9-81ED-4DB2-BD59-A6C34878D82A}">
                        <a16:rowId xmlns:a16="http://schemas.microsoft.com/office/drawing/2014/main" val="1766755737"/>
                      </a:ext>
                    </a:extLst>
                  </a:tr>
                  <a:tr h="180384">
                    <a:tc>
                      <a:txBody>
                        <a:bodyPr/>
                        <a:lstStyle/>
                        <a:p>
                          <a:pPr algn="ctr" latinLnBrk="1"/>
                          <a:r>
                            <a:rPr lang="en-US" sz="2800" dirty="0">
                              <a:latin typeface="Arial" panose="020B0604020202020204" pitchFamily="34" charset="0"/>
                              <a:cs typeface="Arial" panose="020B0604020202020204" pitchFamily="34" charset="0"/>
                            </a:rPr>
                            <a:t>RF frequency</a:t>
                          </a:r>
                          <a:endParaRPr sz="2800" dirty="0">
                            <a:latin typeface="Arial" panose="020B0604020202020204" pitchFamily="34" charset="0"/>
                            <a:cs typeface="Arial" panose="020B0604020202020204" pitchFamily="34" charset="0"/>
                          </a:endParaRPr>
                        </a:p>
                      </a:txBody>
                      <a:tcPr marL="85445" marR="85445" marT="42723" marB="42723">
                        <a:lnL w="12700" cap="flat" cmpd="sng" algn="ctr">
                          <a:noFill/>
                          <a:prstDash val="solid"/>
                          <a:round/>
                          <a:headEnd type="none" w="med" len="med"/>
                          <a:tailEnd type="none" w="med" len="med"/>
                        </a:lnL>
                      </a:tcPr>
                    </a:tc>
                    <a:tc>
                      <a:txBody>
                        <a:bodyPr/>
                        <a:lstStyle/>
                        <a:p>
                          <a:pPr algn="ctr" latinLnBrk="1"/>
                          <a14:m>
                            <m:oMathPara xmlns:m="http://schemas.openxmlformats.org/officeDocument/2006/math">
                              <m:oMath>
                                <m:r>
                                  <a:rPr lang="en-US" altLang="ko-KR" sz="2800" i="1" dirty="0" smtClean="0">
                                    <a:latin typeface="Cambria Math" panose="02040503050406030204" pitchFamily="18" charset="0"/>
                                    <a:cs typeface="Arial" panose="020B0604020202020204" pitchFamily="34" charset="0"/>
                                  </a:rPr>
                                  <m:t>499.9732</m:t>
                                </m:r>
                                <m:r>
                                  <a:rPr lang="en-US" altLang="ko-KR" sz="2800" b="0" i="1" dirty="0" smtClean="0">
                                    <a:latin typeface="Cambria Math" panose="02040503050406030204" pitchFamily="18" charset="0"/>
                                    <a:cs typeface="Arial" panose="020B0604020202020204" pitchFamily="34" charset="0"/>
                                  </a:rPr>
                                  <m:t>×</m:t>
                                </m:r>
                                <m:sSup>
                                  <m:sSupPr>
                                    <m:ctrlPr>
                                      <a:rPr lang="en-US" altLang="ko-KR" sz="2800" b="0" i="1" dirty="0" smtClean="0">
                                        <a:latin typeface="Cambria Math" panose="02040503050406030204" pitchFamily="18" charset="0"/>
                                        <a:cs typeface="Arial" panose="020B0604020202020204" pitchFamily="34" charset="0"/>
                                      </a:rPr>
                                    </m:ctrlPr>
                                  </m:sSupPr>
                                  <m:e>
                                    <m:r>
                                      <a:rPr lang="en-US" altLang="ko-KR" sz="2800" b="0" i="1" dirty="0" smtClean="0">
                                        <a:latin typeface="Cambria Math" panose="02040503050406030204" pitchFamily="18" charset="0"/>
                                        <a:cs typeface="Arial" panose="020B0604020202020204" pitchFamily="34" charset="0"/>
                                      </a:rPr>
                                      <m:t>10</m:t>
                                    </m:r>
                                  </m:e>
                                  <m:sup>
                                    <m:r>
                                      <a:rPr lang="en-US" altLang="ko-KR" sz="2800" b="0" i="1" dirty="0" smtClean="0">
                                        <a:latin typeface="Cambria Math" panose="02040503050406030204" pitchFamily="18" charset="0"/>
                                        <a:cs typeface="Arial" panose="020B0604020202020204" pitchFamily="34" charset="0"/>
                                      </a:rPr>
                                      <m:t>6</m:t>
                                    </m:r>
                                  </m:sup>
                                </m:sSup>
                              </m:oMath>
                            </m:oMathPara>
                          </a14:m>
                          <a:endParaRPr/>
                        </a:p>
                      </a:txBody>
                      <a:tcPr marL="85445" marR="85445" marT="42723" marB="42723"/>
                    </a:tc>
                    <a:tc>
                      <a:txBody>
                        <a:bodyPr/>
                        <a:lstStyle/>
                        <a:p>
                          <a:pPr latinLnBrk="1"/>
                          <a:r>
                            <a:rPr lang="en-US" altLang="ko-KR" sz="2800" dirty="0">
                              <a:latin typeface="Arial" panose="020B0604020202020204" pitchFamily="34" charset="0"/>
                              <a:cs typeface="Arial" panose="020B0604020202020204" pitchFamily="34" charset="0"/>
                            </a:rPr>
                            <a:t>Hz</a:t>
                          </a:r>
                          <a:endParaRPr lang="ko-KR" altLang="en-US" sz="2800" dirty="0">
                            <a:latin typeface="Arial" panose="020B0604020202020204" pitchFamily="34" charset="0"/>
                            <a:cs typeface="Arial" panose="020B0604020202020204" pitchFamily="34" charset="0"/>
                          </a:endParaRPr>
                        </a:p>
                      </a:txBody>
                      <a:tcPr marL="85445" marR="85445" marT="42723" marB="42723">
                        <a:lnR w="12700" cap="flat" cmpd="sng" algn="ctr">
                          <a:noFill/>
                          <a:prstDash val="solid"/>
                          <a:round/>
                          <a:headEnd type="none" w="med" len="med"/>
                          <a:tailEnd type="none" w="med" len="med"/>
                        </a:lnR>
                      </a:tcPr>
                    </a:tc>
                    <a:extLst>
                      <a:ext uri="{0D108BD9-81ED-4DB2-BD59-A6C34878D82A}">
                        <a16:rowId xmlns:a16="http://schemas.microsoft.com/office/drawing/2014/main" val="3026147581"/>
                      </a:ext>
                    </a:extLst>
                  </a:tr>
                  <a:tr h="180384">
                    <a:tc>
                      <a:txBody>
                        <a:bodyPr/>
                        <a:lstStyle/>
                        <a:p>
                          <a:pPr algn="ctr" latinLnBrk="1"/>
                          <a:r>
                            <a:rPr lang="en-US" altLang="ko-KR" sz="2400" dirty="0">
                              <a:latin typeface="Arial" panose="020B0604020202020204" pitchFamily="34" charset="0"/>
                              <a:cs typeface="Arial" panose="020B0604020202020204" pitchFamily="34" charset="0"/>
                            </a:rPr>
                            <a:t>RF voltage(Accelerating voltage)</a:t>
                          </a:r>
                          <a:endParaRPr lang="ko-KR" altLang="en-US" sz="2400" dirty="0">
                            <a:latin typeface="Arial" panose="020B0604020202020204" pitchFamily="34" charset="0"/>
                            <a:cs typeface="Arial" panose="020B0604020202020204" pitchFamily="34" charset="0"/>
                          </a:endParaRPr>
                        </a:p>
                      </a:txBody>
                      <a:tcPr marL="85445" marR="85445" marT="42723" marB="42723">
                        <a:lnL w="12700" cap="flat" cmpd="sng" algn="ctr">
                          <a:noFill/>
                          <a:prstDash val="solid"/>
                          <a:round/>
                          <a:headEnd type="none" w="med" len="med"/>
                          <a:tailEnd type="none" w="med" len="med"/>
                        </a:lnL>
                      </a:tcPr>
                    </a:tc>
                    <a:tc>
                      <a:txBody>
                        <a:bodyPr/>
                        <a:lstStyle/>
                        <a:p>
                          <a:pPr algn="ctr" latinLnBrk="1"/>
                          <a14:m>
                            <m:oMathPara xmlns:m="http://schemas.openxmlformats.org/officeDocument/2006/math">
                              <m:oMath>
                                <m:r>
                                  <a:rPr lang="en-US" altLang="ko-KR" sz="2800" i="1" dirty="0" smtClean="0">
                                    <a:latin typeface="Cambria Math" panose="02040503050406030204" pitchFamily="18" charset="0"/>
                                    <a:cs typeface="Arial" panose="020B0604020202020204" pitchFamily="34" charset="0"/>
                                  </a:rPr>
                                  <m:t>3.30</m:t>
                                </m:r>
                                <m:r>
                                  <a:rPr lang="en-US" altLang="ko-KR" sz="2800" b="0" i="1" dirty="0" smtClean="0">
                                    <a:latin typeface="Cambria Math" panose="02040503050406030204" pitchFamily="18" charset="0"/>
                                    <a:cs typeface="Arial" panose="020B0604020202020204" pitchFamily="34" charset="0"/>
                                  </a:rPr>
                                  <m:t>×</m:t>
                                </m:r>
                                <m:sSup>
                                  <m:sSupPr>
                                    <m:ctrlPr>
                                      <a:rPr lang="en-US" altLang="ko-KR" sz="2800" b="0" i="1" dirty="0" smtClean="0">
                                        <a:latin typeface="Cambria Math" panose="02040503050406030204" pitchFamily="18" charset="0"/>
                                        <a:cs typeface="Arial" panose="020B0604020202020204" pitchFamily="34" charset="0"/>
                                      </a:rPr>
                                    </m:ctrlPr>
                                  </m:sSupPr>
                                  <m:e>
                                    <m:r>
                                      <a:rPr lang="en-US" altLang="ko-KR" sz="2800" b="0" i="1" dirty="0" smtClean="0">
                                        <a:latin typeface="Cambria Math" panose="02040503050406030204" pitchFamily="18" charset="0"/>
                                        <a:cs typeface="Arial" panose="020B0604020202020204" pitchFamily="34" charset="0"/>
                                      </a:rPr>
                                      <m:t>10</m:t>
                                    </m:r>
                                  </m:e>
                                  <m:sup>
                                    <m:r>
                                      <a:rPr lang="en-US" altLang="ko-KR" sz="2800" b="0" i="1" dirty="0" smtClean="0">
                                        <a:latin typeface="Cambria Math" panose="02040503050406030204" pitchFamily="18" charset="0"/>
                                        <a:cs typeface="Arial" panose="020B0604020202020204" pitchFamily="34" charset="0"/>
                                      </a:rPr>
                                      <m:t>6</m:t>
                                    </m:r>
                                  </m:sup>
                                </m:sSup>
                              </m:oMath>
                            </m:oMathPara>
                          </a14:m>
                          <a:endParaRPr lang="ko-KR" altLang="en-US" sz="2800" dirty="0">
                            <a:latin typeface="Arial" panose="020B0604020202020204" pitchFamily="34" charset="0"/>
                            <a:cs typeface="Arial" panose="020B0604020202020204" pitchFamily="34" charset="0"/>
                          </a:endParaRPr>
                        </a:p>
                      </a:txBody>
                      <a:tcPr marL="85445" marR="85445" marT="42723" marB="42723"/>
                    </a:tc>
                    <a:tc>
                      <a:txBody>
                        <a:bodyPr/>
                        <a:lstStyle/>
                        <a:p>
                          <a:pPr latinLnBrk="1"/>
                          <a:r>
                            <a:rPr lang="en-US" altLang="ko-KR" sz="2800" dirty="0">
                              <a:latin typeface="Arial" panose="020B0604020202020204" pitchFamily="34" charset="0"/>
                              <a:cs typeface="Arial" panose="020B0604020202020204" pitchFamily="34" charset="0"/>
                            </a:rPr>
                            <a:t>V</a:t>
                          </a:r>
                          <a:endParaRPr lang="ko-KR" altLang="en-US" sz="2800" dirty="0">
                            <a:latin typeface="Arial" panose="020B0604020202020204" pitchFamily="34" charset="0"/>
                            <a:cs typeface="Arial" panose="020B0604020202020204" pitchFamily="34" charset="0"/>
                          </a:endParaRPr>
                        </a:p>
                      </a:txBody>
                      <a:tcPr marL="85445" marR="85445" marT="42723" marB="42723">
                        <a:lnR w="12700" cap="flat" cmpd="sng" algn="ctr">
                          <a:noFill/>
                          <a:prstDash val="solid"/>
                          <a:round/>
                          <a:headEnd type="none" w="med" len="med"/>
                          <a:tailEnd type="none" w="med" len="med"/>
                        </a:lnR>
                      </a:tcPr>
                    </a:tc>
                    <a:extLst>
                      <a:ext uri="{0D108BD9-81ED-4DB2-BD59-A6C34878D82A}">
                        <a16:rowId xmlns:a16="http://schemas.microsoft.com/office/drawing/2014/main" val="1462911208"/>
                      </a:ext>
                    </a:extLst>
                  </a:tr>
                  <a:tr h="435365">
                    <a:tc>
                      <a:txBody>
                        <a:bodyPr/>
                        <a:lstStyle/>
                        <a:p>
                          <a:pPr algn="ctr" latinLnBrk="1"/>
                          <a:r>
                            <a:rPr lang="en-US" altLang="ko-KR" sz="2800" dirty="0">
                              <a:latin typeface="Arial" panose="020B0604020202020204" pitchFamily="34" charset="0"/>
                              <a:cs typeface="Arial" panose="020B0604020202020204" pitchFamily="34" charset="0"/>
                            </a:rPr>
                            <a:t>Harmonic number</a:t>
                          </a:r>
                          <a:endParaRPr lang="ko-KR" altLang="en-US" sz="2800" dirty="0">
                            <a:latin typeface="Arial" panose="020B0604020202020204" pitchFamily="34" charset="0"/>
                            <a:cs typeface="Arial" panose="020B0604020202020204" pitchFamily="34" charset="0"/>
                          </a:endParaRPr>
                        </a:p>
                      </a:txBody>
                      <a:tcPr marL="85445" marR="85445" marT="42723" marB="42723">
                        <a:lnL w="12700" cap="flat" cmpd="sng" algn="ctr">
                          <a:noFill/>
                          <a:prstDash val="solid"/>
                          <a:round/>
                          <a:headEnd type="none" w="med" len="med"/>
                          <a:tailEnd type="none" w="med" len="med"/>
                        </a:lnL>
                      </a:tcPr>
                    </a:tc>
                    <a:tc>
                      <a:txBody>
                        <a:bodyPr/>
                        <a:lstStyle/>
                        <a:p>
                          <a:pPr algn="ctr" latinLnBrk="1"/>
                          <a:r>
                            <a:rPr lang="en-US" altLang="ko-KR" sz="2800" dirty="0">
                              <a:latin typeface="Arial" panose="020B0604020202020204" pitchFamily="34" charset="0"/>
                              <a:cs typeface="Arial" panose="020B0604020202020204" pitchFamily="34" charset="0"/>
                            </a:rPr>
                            <a:t>470</a:t>
                          </a:r>
                          <a:endParaRPr lang="ko-KR" altLang="en-US" sz="2800" dirty="0">
                            <a:latin typeface="Arial" panose="020B0604020202020204" pitchFamily="34" charset="0"/>
                            <a:cs typeface="Arial" panose="020B0604020202020204" pitchFamily="34" charset="0"/>
                          </a:endParaRPr>
                        </a:p>
                      </a:txBody>
                      <a:tcPr marL="85445" marR="85445" marT="42723" marB="42723"/>
                    </a:tc>
                    <a:tc>
                      <a:txBody>
                        <a:bodyPr/>
                        <a:lstStyle/>
                        <a:p>
                          <a:pPr latinLnBrk="1"/>
                          <a:r>
                            <a:rPr lang="en-US" altLang="ko-KR" sz="2800" dirty="0">
                              <a:latin typeface="Arial" panose="020B0604020202020204" pitchFamily="34" charset="0"/>
                              <a:cs typeface="Arial" panose="020B0604020202020204" pitchFamily="34" charset="0"/>
                            </a:rPr>
                            <a:t>-</a:t>
                          </a:r>
                          <a:endParaRPr lang="ko-KR" altLang="en-US" sz="2800" dirty="0">
                            <a:latin typeface="Arial" panose="020B0604020202020204" pitchFamily="34" charset="0"/>
                            <a:cs typeface="Arial" panose="020B0604020202020204" pitchFamily="34" charset="0"/>
                          </a:endParaRPr>
                        </a:p>
                      </a:txBody>
                      <a:tcPr marL="85445" marR="85445" marT="42723" marB="42723">
                        <a:lnR w="12700" cap="flat" cmpd="sng" algn="ctr">
                          <a:noFill/>
                          <a:prstDash val="solid"/>
                          <a:round/>
                          <a:headEnd type="none" w="med" len="med"/>
                          <a:tailEnd type="none" w="med" len="med"/>
                        </a:lnR>
                      </a:tcPr>
                    </a:tc>
                    <a:extLst>
                      <a:ext uri="{0D108BD9-81ED-4DB2-BD59-A6C34878D82A}">
                        <a16:rowId xmlns:a16="http://schemas.microsoft.com/office/drawing/2014/main" val="498961965"/>
                      </a:ext>
                    </a:extLst>
                  </a:tr>
                  <a:tr h="180384">
                    <a:tc>
                      <a:txBody>
                        <a:bodyPr/>
                        <a:lstStyle/>
                        <a:p>
                          <a:pPr algn="ctr" latinLnBrk="1"/>
                          <a:r>
                            <a:rPr lang="en-US" altLang="ko-KR" sz="2800" dirty="0">
                              <a:latin typeface="Arial" panose="020B0604020202020204" pitchFamily="34" charset="0"/>
                              <a:cs typeface="Arial" panose="020B0604020202020204" pitchFamily="34" charset="0"/>
                            </a:rPr>
                            <a:t>Loaded quality factor</a:t>
                          </a:r>
                          <a:endParaRPr lang="ko-KR" altLang="en-US" sz="2800" dirty="0">
                            <a:latin typeface="Arial" panose="020B0604020202020204" pitchFamily="34" charset="0"/>
                            <a:cs typeface="Arial" panose="020B0604020202020204" pitchFamily="34" charset="0"/>
                          </a:endParaRPr>
                        </a:p>
                      </a:txBody>
                      <a:tcPr marL="85445" marR="85445" marT="42723" marB="42723">
                        <a:lnL w="12700" cap="flat" cmpd="sng" algn="ctr">
                          <a:noFill/>
                          <a:prstDash val="solid"/>
                          <a:round/>
                          <a:headEnd type="none" w="med" len="med"/>
                          <a:tailEnd type="none" w="med" len="med"/>
                        </a:lnL>
                      </a:tcPr>
                    </a:tc>
                    <a:tc>
                      <a:txBody>
                        <a:bodyPr/>
                        <a:lstStyle/>
                        <a:p>
                          <a:pPr algn="ctr" latinLnBrk="1"/>
                          <a14:m>
                            <m:oMathPara xmlns:m="http://schemas.openxmlformats.org/officeDocument/2006/math">
                              <m:oMath>
                                <m:r>
                                  <a:rPr lang="en-US" altLang="ko-KR" sz="2800" i="1" dirty="0" smtClean="0">
                                    <a:latin typeface="Cambria Math" panose="02040503050406030204" pitchFamily="18" charset="0"/>
                                    <a:cs typeface="Arial" panose="020B0604020202020204" pitchFamily="34" charset="0"/>
                                  </a:rPr>
                                  <m:t>1.45</m:t>
                                </m:r>
                                <m:r>
                                  <a:rPr lang="en-US" altLang="ko-KR" sz="2800" b="0" i="1" dirty="0" smtClean="0">
                                    <a:latin typeface="Cambria Math" panose="02040503050406030204" pitchFamily="18" charset="0"/>
                                    <a:cs typeface="Arial" panose="020B0604020202020204" pitchFamily="34" charset="0"/>
                                  </a:rPr>
                                  <m:t>×</m:t>
                                </m:r>
                                <m:sSup>
                                  <m:sSupPr>
                                    <m:ctrlPr>
                                      <a:rPr lang="en-US" altLang="ko-KR" sz="2800" b="0" i="1" dirty="0" smtClean="0">
                                        <a:latin typeface="Cambria Math" panose="02040503050406030204" pitchFamily="18" charset="0"/>
                                        <a:cs typeface="Arial" panose="020B0604020202020204" pitchFamily="34" charset="0"/>
                                      </a:rPr>
                                    </m:ctrlPr>
                                  </m:sSupPr>
                                  <m:e>
                                    <m:r>
                                      <a:rPr lang="en-US" altLang="ko-KR" sz="2800" b="0" i="1" dirty="0" smtClean="0">
                                        <a:latin typeface="Cambria Math" panose="02040503050406030204" pitchFamily="18" charset="0"/>
                                        <a:cs typeface="Arial" panose="020B0604020202020204" pitchFamily="34" charset="0"/>
                                      </a:rPr>
                                      <m:t>10</m:t>
                                    </m:r>
                                  </m:e>
                                  <m:sup>
                                    <m:r>
                                      <a:rPr lang="en-US" altLang="ko-KR" sz="2800" b="0" i="1" dirty="0" smtClean="0">
                                        <a:latin typeface="Cambria Math" panose="02040503050406030204" pitchFamily="18" charset="0"/>
                                        <a:cs typeface="Arial" panose="020B0604020202020204" pitchFamily="34" charset="0"/>
                                      </a:rPr>
                                      <m:t>5</m:t>
                                    </m:r>
                                  </m:sup>
                                </m:sSup>
                              </m:oMath>
                            </m:oMathPara>
                          </a14:m>
                          <a:endParaRPr dirty="0"/>
                        </a:p>
                      </a:txBody>
                      <a:tcPr marL="85445" marR="85445" marT="42723" marB="42723"/>
                    </a:tc>
                    <a:tc>
                      <a:txBody>
                        <a:bodyPr/>
                        <a:lstStyle/>
                        <a:p>
                          <a:pPr latinLnBrk="1"/>
                          <a:r>
                            <a:rPr lang="en-US" altLang="ko-KR" sz="2800" dirty="0">
                              <a:latin typeface="Arial" panose="020B0604020202020204" pitchFamily="34" charset="0"/>
                              <a:cs typeface="Arial" panose="020B0604020202020204" pitchFamily="34" charset="0"/>
                            </a:rPr>
                            <a:t>-</a:t>
                          </a:r>
                          <a:endParaRPr lang="ko-KR" altLang="en-US" sz="2800" dirty="0">
                            <a:latin typeface="Arial" panose="020B0604020202020204" pitchFamily="34" charset="0"/>
                            <a:cs typeface="Arial" panose="020B0604020202020204" pitchFamily="34" charset="0"/>
                          </a:endParaRPr>
                        </a:p>
                      </a:txBody>
                      <a:tcPr marL="85445" marR="85445" marT="42723" marB="42723">
                        <a:lnR w="12700" cap="flat" cmpd="sng" algn="ctr">
                          <a:noFill/>
                          <a:prstDash val="solid"/>
                          <a:round/>
                          <a:headEnd type="none" w="med" len="med"/>
                          <a:tailEnd type="none" w="med" len="med"/>
                        </a:lnR>
                      </a:tcPr>
                    </a:tc>
                    <a:extLst>
                      <a:ext uri="{0D108BD9-81ED-4DB2-BD59-A6C34878D82A}">
                        <a16:rowId xmlns:a16="http://schemas.microsoft.com/office/drawing/2014/main" val="2425008256"/>
                      </a:ext>
                    </a:extLst>
                  </a:tr>
                  <a:tr h="541153">
                    <a:tc>
                      <a:txBody>
                        <a:bodyPr/>
                        <a:lstStyle/>
                        <a:p>
                          <a:pPr algn="ctr" latinLnBrk="1"/>
                          <a:r>
                            <a:rPr lang="en-US" altLang="ko-KR" sz="2800" dirty="0">
                              <a:latin typeface="Arial" panose="020B0604020202020204" pitchFamily="34" charset="0"/>
                              <a:cs typeface="Arial" panose="020B0604020202020204" pitchFamily="34" charset="0"/>
                            </a:rPr>
                            <a:t>R/Q of the cavity</a:t>
                          </a:r>
                          <a:endParaRPr lang="ko-KR" altLang="en-US" sz="2800" dirty="0">
                            <a:latin typeface="Arial" panose="020B0604020202020204" pitchFamily="34" charset="0"/>
                            <a:cs typeface="Arial" panose="020B0604020202020204" pitchFamily="34" charset="0"/>
                          </a:endParaRPr>
                        </a:p>
                      </a:txBody>
                      <a:tcPr marL="85445" marR="85445" marT="42723" marB="42723">
                        <a:lnL w="12700" cap="flat" cmpd="sng" algn="ctr">
                          <a:noFill/>
                          <a:prstDash val="solid"/>
                          <a:round/>
                          <a:headEnd type="none" w="med" len="med"/>
                          <a:tailEnd type="none" w="med" len="med"/>
                        </a:lnL>
                      </a:tcPr>
                    </a:tc>
                    <a:tc>
                      <a:txBody>
                        <a:bodyPr/>
                        <a:lstStyle/>
                        <a:p>
                          <a:pPr algn="ctr" latinLnBrk="1"/>
                          <a:r>
                            <a:rPr lang="en-US" altLang="ko-KR" sz="2800" dirty="0">
                              <a:latin typeface="Arial" panose="020B0604020202020204" pitchFamily="34" charset="0"/>
                              <a:cs typeface="Arial" panose="020B0604020202020204" pitchFamily="34" charset="0"/>
                            </a:rPr>
                            <a:t>89</a:t>
                          </a:r>
                          <a:endParaRPr lang="ko-KR" altLang="en-US" sz="2800" dirty="0">
                            <a:latin typeface="Arial" panose="020B0604020202020204" pitchFamily="34" charset="0"/>
                            <a:cs typeface="Arial" panose="020B0604020202020204" pitchFamily="34" charset="0"/>
                          </a:endParaRPr>
                        </a:p>
                      </a:txBody>
                      <a:tcPr marL="85445" marR="85445" marT="42723" marB="42723"/>
                    </a:tc>
                    <a:tc>
                      <a:txBody>
                        <a:bodyPr/>
                        <a:lstStyle/>
                        <a:p>
                          <a:pPr latinLnBrk="1"/>
                          <a:r>
                            <a:rPr lang="el-GR" altLang="ko-KR" sz="2800" dirty="0">
                              <a:latin typeface="Arial" panose="020B0604020202020204" pitchFamily="34" charset="0"/>
                              <a:cs typeface="Arial" panose="020B0604020202020204" pitchFamily="34" charset="0"/>
                            </a:rPr>
                            <a:t>Ω</a:t>
                          </a:r>
                          <a:endParaRPr lang="ko-KR" altLang="en-US" sz="2800" dirty="0">
                            <a:latin typeface="Arial" panose="020B0604020202020204" pitchFamily="34" charset="0"/>
                            <a:cs typeface="Arial" panose="020B0604020202020204" pitchFamily="34" charset="0"/>
                          </a:endParaRPr>
                        </a:p>
                      </a:txBody>
                      <a:tcPr marL="85445" marR="85445" marT="42723" marB="42723">
                        <a:lnR w="12700" cap="flat" cmpd="sng" algn="ctr">
                          <a:noFill/>
                          <a:prstDash val="solid"/>
                          <a:round/>
                          <a:headEnd type="none" w="med" len="med"/>
                          <a:tailEnd type="none" w="med" len="med"/>
                        </a:lnR>
                      </a:tcPr>
                    </a:tc>
                    <a:extLst>
                      <a:ext uri="{0D108BD9-81ED-4DB2-BD59-A6C34878D82A}">
                        <a16:rowId xmlns:a16="http://schemas.microsoft.com/office/drawing/2014/main" val="763177119"/>
                      </a:ext>
                    </a:extLst>
                  </a:tr>
                  <a:tr h="541153">
                    <a:tc>
                      <a:txBody>
                        <a:bodyPr/>
                        <a:lstStyle/>
                        <a:p>
                          <a:pPr algn="ctr" latinLnBrk="1"/>
                          <a:r>
                            <a:rPr lang="en-US" altLang="ko-KR" sz="2800" dirty="0">
                              <a:latin typeface="Arial" panose="020B0604020202020204" pitchFamily="34" charset="0"/>
                              <a:cs typeface="Arial" panose="020B0604020202020204" pitchFamily="34" charset="0"/>
                            </a:rPr>
                            <a:t>Energy loss per turn</a:t>
                          </a:r>
                          <a:endParaRPr lang="ko-KR" altLang="en-US" sz="2800" dirty="0">
                            <a:latin typeface="Arial" panose="020B0604020202020204" pitchFamily="34" charset="0"/>
                            <a:cs typeface="Arial" panose="020B0604020202020204" pitchFamily="34" charset="0"/>
                          </a:endParaRPr>
                        </a:p>
                      </a:txBody>
                      <a:tcPr marL="85445" marR="85445" marT="42723" marB="42723">
                        <a:lnL w="12700" cap="flat" cmpd="sng" algn="ctr">
                          <a:no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pPr algn="ctr" latinLnBrk="1"/>
                          <a14:m>
                            <m:oMathPara xmlns:m="http://schemas.openxmlformats.org/officeDocument/2006/math">
                              <m:oMath>
                                <m:r>
                                  <a:rPr lang="en-US" altLang="ko-KR" sz="2800" i="1" dirty="0" smtClean="0">
                                    <a:latin typeface="Cambria Math" panose="02040503050406030204" pitchFamily="18" charset="0"/>
                                    <a:cs typeface="Arial" panose="020B0604020202020204" pitchFamily="34" charset="0"/>
                                  </a:rPr>
                                  <m:t>1.042</m:t>
                                </m:r>
                                <m:r>
                                  <a:rPr lang="en-US" altLang="ko-KR" sz="2800" b="0" i="1" dirty="0" smtClean="0">
                                    <a:latin typeface="Cambria Math" panose="02040503050406030204" pitchFamily="18" charset="0"/>
                                    <a:cs typeface="Arial" panose="020B0604020202020204" pitchFamily="34" charset="0"/>
                                  </a:rPr>
                                  <m:t>×</m:t>
                                </m:r>
                                <m:sSup>
                                  <m:sSupPr>
                                    <m:ctrlPr>
                                      <a:rPr lang="en-US" altLang="ko-KR" sz="2800" b="0" i="1" dirty="0" smtClean="0">
                                        <a:latin typeface="Cambria Math" panose="02040503050406030204" pitchFamily="18" charset="0"/>
                                        <a:cs typeface="Arial" panose="020B0604020202020204" pitchFamily="34" charset="0"/>
                                      </a:rPr>
                                    </m:ctrlPr>
                                  </m:sSupPr>
                                  <m:e>
                                    <m:r>
                                      <a:rPr lang="en-US" altLang="ko-KR" sz="2800" b="0" i="1" dirty="0" smtClean="0">
                                        <a:latin typeface="Cambria Math" panose="02040503050406030204" pitchFamily="18" charset="0"/>
                                        <a:cs typeface="Arial" panose="020B0604020202020204" pitchFamily="34" charset="0"/>
                                      </a:rPr>
                                      <m:t>10</m:t>
                                    </m:r>
                                  </m:e>
                                  <m:sup>
                                    <m:r>
                                      <a:rPr lang="en-US" altLang="ko-KR" sz="2800" b="0" i="1" dirty="0" smtClean="0">
                                        <a:latin typeface="Cambria Math" panose="02040503050406030204" pitchFamily="18" charset="0"/>
                                        <a:cs typeface="Arial" panose="020B0604020202020204" pitchFamily="34" charset="0"/>
                                      </a:rPr>
                                      <m:t>6</m:t>
                                    </m:r>
                                  </m:sup>
                                </m:sSup>
                              </m:oMath>
                            </m:oMathPara>
                          </a14:m>
                          <a:endParaRPr dirty="0"/>
                        </a:p>
                      </a:txBody>
                      <a:tcPr marL="85445" marR="85445" marT="42723" marB="42723">
                        <a:lnB w="38100" cap="flat" cmpd="sng" algn="ctr">
                          <a:solidFill>
                            <a:schemeClr val="tx1"/>
                          </a:solidFill>
                          <a:prstDash val="solid"/>
                          <a:round/>
                          <a:headEnd type="none" w="med" len="med"/>
                          <a:tailEnd type="none" w="med" len="med"/>
                        </a:lnB>
                      </a:tcPr>
                    </a:tc>
                    <a:tc>
                      <a:txBody>
                        <a:bodyPr/>
                        <a:lstStyle/>
                        <a:p>
                          <a:pPr latinLnBrk="1"/>
                          <a:r>
                            <a:rPr lang="en-US" altLang="ko-KR" sz="2800" dirty="0">
                              <a:latin typeface="Arial" panose="020B0604020202020204" pitchFamily="34" charset="0"/>
                              <a:cs typeface="Arial" panose="020B0604020202020204" pitchFamily="34" charset="0"/>
                            </a:rPr>
                            <a:t>eV</a:t>
                          </a:r>
                          <a:endParaRPr lang="ko-KR" altLang="en-US" sz="2800" dirty="0">
                            <a:latin typeface="Arial" panose="020B0604020202020204" pitchFamily="34" charset="0"/>
                            <a:cs typeface="Arial" panose="020B0604020202020204" pitchFamily="34" charset="0"/>
                          </a:endParaRPr>
                        </a:p>
                      </a:txBody>
                      <a:tcPr marL="85445" marR="85445" marT="42723" marB="42723">
                        <a:lnR w="12700" cap="flat" cmpd="sng" algn="ctr">
                          <a:noFill/>
                          <a:prstDash val="solid"/>
                          <a:round/>
                          <a:headEnd type="none" w="med" len="med"/>
                          <a:tailEnd type="none" w="med" len="med"/>
                        </a:lnR>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70183466"/>
                      </a:ext>
                    </a:extLst>
                  </a:tr>
                </a:tbl>
              </a:graphicData>
            </a:graphic>
          </p:graphicFrame>
        </mc:Choice>
        <mc:Fallback xmlns="">
          <p:graphicFrame>
            <p:nvGraphicFramePr>
              <p:cNvPr id="26" name="표 25">
                <a:extLst>
                  <a:ext uri="{FF2B5EF4-FFF2-40B4-BE49-F238E27FC236}">
                    <a16:creationId xmlns:a16="http://schemas.microsoft.com/office/drawing/2014/main" id="{FECF9E5F-5E7B-2FDA-35B3-9CC9F29A5F39}"/>
                  </a:ext>
                </a:extLst>
              </p:cNvPr>
              <p:cNvGraphicFramePr>
                <a:graphicFrameLocks noGrp="1"/>
              </p:cNvGraphicFramePr>
              <p:nvPr>
                <p:extLst>
                  <p:ext uri="{D42A27DB-BD31-4B8C-83A1-F6EECF244321}">
                    <p14:modId xmlns:p14="http://schemas.microsoft.com/office/powerpoint/2010/main" val="438680752"/>
                  </p:ext>
                </p:extLst>
              </p:nvPr>
            </p:nvGraphicFramePr>
            <p:xfrm>
              <a:off x="15893229" y="13089344"/>
              <a:ext cx="13634544" cy="6308613"/>
            </p:xfrm>
            <a:graphic>
              <a:graphicData uri="http://schemas.openxmlformats.org/drawingml/2006/table">
                <a:tbl>
                  <a:tblPr firstRow="1" bandRow="1">
                    <a:tableStyleId>{5940675A-B579-460E-94D1-54222C63F5DA}</a:tableStyleId>
                  </a:tblPr>
                  <a:tblGrid>
                    <a:gridCol w="4746503">
                      <a:extLst>
                        <a:ext uri="{9D8B030D-6E8A-4147-A177-3AD203B41FA5}">
                          <a16:colId xmlns:a16="http://schemas.microsoft.com/office/drawing/2014/main" val="1849079612"/>
                        </a:ext>
                      </a:extLst>
                    </a:gridCol>
                    <a:gridCol w="4520157">
                      <a:extLst>
                        <a:ext uri="{9D8B030D-6E8A-4147-A177-3AD203B41FA5}">
                          <a16:colId xmlns:a16="http://schemas.microsoft.com/office/drawing/2014/main" val="3089081687"/>
                        </a:ext>
                      </a:extLst>
                    </a:gridCol>
                    <a:gridCol w="4367884">
                      <a:extLst>
                        <a:ext uri="{9D8B030D-6E8A-4147-A177-3AD203B41FA5}">
                          <a16:colId xmlns:a16="http://schemas.microsoft.com/office/drawing/2014/main" val="3015244874"/>
                        </a:ext>
                      </a:extLst>
                    </a:gridCol>
                  </a:tblGrid>
                  <a:tr h="541153">
                    <a:tc>
                      <a:txBody>
                        <a:bodyPr/>
                        <a:lstStyle/>
                        <a:p>
                          <a:pPr algn="ctr" latinLnBrk="1"/>
                          <a:r>
                            <a:rPr lang="en-US" altLang="ko-KR" sz="2800" b="1" dirty="0">
                              <a:latin typeface="Arial" panose="020B0604020202020204" pitchFamily="34" charset="0"/>
                              <a:cs typeface="Arial" panose="020B0604020202020204" pitchFamily="34" charset="0"/>
                            </a:rPr>
                            <a:t>Parameters</a:t>
                          </a:r>
                          <a:endParaRPr lang="ko-KR" altLang="en-US" sz="2800" b="1" dirty="0">
                            <a:latin typeface="Arial" panose="020B0604020202020204" pitchFamily="34" charset="0"/>
                            <a:cs typeface="Arial" panose="020B0604020202020204" pitchFamily="34" charset="0"/>
                          </a:endParaRPr>
                        </a:p>
                      </a:txBody>
                      <a:tcPr marL="85445" marR="85445" marT="42723" marB="42723">
                        <a:lnL w="12700" cap="flat" cmpd="sng" algn="ctr">
                          <a:noFill/>
                          <a:prstDash val="solid"/>
                          <a:round/>
                          <a:headEnd type="none" w="med" len="med"/>
                          <a:tailEnd type="none" w="med" len="med"/>
                        </a:lnL>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latinLnBrk="1"/>
                          <a:r>
                            <a:rPr lang="en-US" altLang="ko-KR" sz="2800" b="1" dirty="0">
                              <a:latin typeface="Arial" panose="020B0604020202020204" pitchFamily="34" charset="0"/>
                              <a:cs typeface="Arial" panose="020B0604020202020204" pitchFamily="34" charset="0"/>
                            </a:rPr>
                            <a:t>Value</a:t>
                          </a:r>
                          <a:endParaRPr lang="ko-KR" altLang="en-US" sz="2800" b="1" dirty="0">
                            <a:latin typeface="Arial" panose="020B0604020202020204" pitchFamily="34" charset="0"/>
                            <a:cs typeface="Arial" panose="020B0604020202020204" pitchFamily="34" charset="0"/>
                          </a:endParaRPr>
                        </a:p>
                      </a:txBody>
                      <a:tcPr marL="85445" marR="85445" marT="42723" marB="42723">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l" latinLnBrk="1"/>
                          <a:r>
                            <a:rPr lang="en-US" altLang="ko-KR" sz="2800" b="1" dirty="0">
                              <a:latin typeface="Arial" panose="020B0604020202020204" pitchFamily="34" charset="0"/>
                              <a:cs typeface="Arial" panose="020B0604020202020204" pitchFamily="34" charset="0"/>
                            </a:rPr>
                            <a:t>Unit</a:t>
                          </a:r>
                          <a:endParaRPr lang="ko-KR" altLang="en-US" sz="2800" b="1" dirty="0">
                            <a:latin typeface="Arial" panose="020B0604020202020204" pitchFamily="34" charset="0"/>
                            <a:cs typeface="Arial" panose="020B0604020202020204" pitchFamily="34" charset="0"/>
                          </a:endParaRPr>
                        </a:p>
                      </a:txBody>
                      <a:tcPr marL="85445" marR="85445" marT="42723" marB="42723">
                        <a:lnR w="12700" cap="flat" cmpd="sng" algn="ctr">
                          <a:no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54533807"/>
                      </a:ext>
                    </a:extLst>
                  </a:tr>
                  <a:tr h="541153">
                    <a:tc>
                      <a:txBody>
                        <a:bodyPr/>
                        <a:lstStyle/>
                        <a:p>
                          <a:pPr algn="ctr" latinLnBrk="1"/>
                          <a:r>
                            <a:rPr lang="en-US" altLang="ko-KR" sz="2800" dirty="0">
                              <a:latin typeface="Arial" panose="020B0604020202020204" pitchFamily="34" charset="0"/>
                              <a:cs typeface="Arial" panose="020B0604020202020204" pitchFamily="34" charset="0"/>
                            </a:rPr>
                            <a:t>Beam energy</a:t>
                          </a:r>
                          <a:endParaRPr lang="ko-KR" altLang="en-US" sz="2800" dirty="0">
                            <a:latin typeface="Arial" panose="020B0604020202020204" pitchFamily="34" charset="0"/>
                            <a:cs typeface="Arial" panose="020B0604020202020204" pitchFamily="34" charset="0"/>
                          </a:endParaRPr>
                        </a:p>
                      </a:txBody>
                      <a:tcPr marL="85445" marR="85445" marT="42723" marB="42723">
                        <a:lnL w="12700" cap="flat" cmpd="sng" algn="ctr">
                          <a:noFill/>
                          <a:prstDash val="solid"/>
                          <a:round/>
                          <a:headEnd type="none" w="med" len="med"/>
                          <a:tailEnd type="none" w="med" len="med"/>
                        </a:lnL>
                        <a:lnT w="38100" cap="flat" cmpd="sng" algn="ctr">
                          <a:solidFill>
                            <a:schemeClr val="tx1"/>
                          </a:solidFill>
                          <a:prstDash val="solid"/>
                          <a:round/>
                          <a:headEnd type="none" w="med" len="med"/>
                          <a:tailEnd type="none" w="med" len="med"/>
                        </a:lnT>
                      </a:tcPr>
                    </a:tc>
                    <a:tc>
                      <a:txBody>
                        <a:bodyPr/>
                        <a:lstStyle/>
                        <a:p>
                          <a:pPr algn="ctr" latinLnBrk="1"/>
                          <a:r>
                            <a:rPr lang="en-US" altLang="ko-KR" sz="2800" dirty="0">
                              <a:latin typeface="Arial" panose="020B0604020202020204" pitchFamily="34" charset="0"/>
                              <a:cs typeface="Arial" panose="020B0604020202020204" pitchFamily="34" charset="0"/>
                            </a:rPr>
                            <a:t>3.0</a:t>
                          </a:r>
                          <a:endParaRPr lang="ko-KR" altLang="en-US" sz="2800" dirty="0">
                            <a:latin typeface="Arial" panose="020B0604020202020204" pitchFamily="34" charset="0"/>
                            <a:cs typeface="Arial" panose="020B0604020202020204" pitchFamily="34" charset="0"/>
                          </a:endParaRPr>
                        </a:p>
                      </a:txBody>
                      <a:tcPr marL="85445" marR="85445" marT="42723" marB="42723">
                        <a:lnT w="38100" cap="flat" cmpd="sng" algn="ctr">
                          <a:solidFill>
                            <a:schemeClr val="tx1"/>
                          </a:solidFill>
                          <a:prstDash val="solid"/>
                          <a:round/>
                          <a:headEnd type="none" w="med" len="med"/>
                          <a:tailEnd type="none" w="med" len="med"/>
                        </a:lnT>
                      </a:tcPr>
                    </a:tc>
                    <a:tc>
                      <a:txBody>
                        <a:bodyPr/>
                        <a:lstStyle/>
                        <a:p>
                          <a:pPr latinLnBrk="1"/>
                          <a:r>
                            <a:rPr lang="en-US" altLang="ko-KR" sz="2800" dirty="0">
                              <a:latin typeface="Arial" panose="020B0604020202020204" pitchFamily="34" charset="0"/>
                              <a:cs typeface="Arial" panose="020B0604020202020204" pitchFamily="34" charset="0"/>
                            </a:rPr>
                            <a:t>GeV</a:t>
                          </a:r>
                          <a:endParaRPr lang="ko-KR" altLang="en-US" sz="2800" dirty="0">
                            <a:latin typeface="Arial" panose="020B0604020202020204" pitchFamily="34" charset="0"/>
                            <a:cs typeface="Arial" panose="020B0604020202020204" pitchFamily="34" charset="0"/>
                          </a:endParaRPr>
                        </a:p>
                      </a:txBody>
                      <a:tcPr marL="85445" marR="85445" marT="42723" marB="42723">
                        <a:lnR w="12700" cap="flat" cmpd="sng" algn="ctr">
                          <a:noFill/>
                          <a:prstDash val="solid"/>
                          <a:round/>
                          <a:headEnd type="none" w="med" len="med"/>
                          <a:tailEnd type="none" w="med" len="med"/>
                        </a:lnR>
                        <a:lnT w="381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31299349"/>
                      </a:ext>
                    </a:extLst>
                  </a:tr>
                  <a:tr h="512166">
                    <a:tc>
                      <a:txBody>
                        <a:bodyPr/>
                        <a:lstStyle/>
                        <a:p>
                          <a:pPr algn="ctr" latinLnBrk="1"/>
                          <a:r>
                            <a:rPr lang="en-US" altLang="ko-KR" sz="2800" dirty="0">
                              <a:latin typeface="Arial" panose="020B0604020202020204" pitchFamily="34" charset="0"/>
                              <a:cs typeface="Arial" panose="020B0604020202020204" pitchFamily="34" charset="0"/>
                            </a:rPr>
                            <a:t>Circumference</a:t>
                          </a:r>
                          <a:endParaRPr lang="ko-KR" altLang="en-US" sz="2800" dirty="0">
                            <a:latin typeface="Arial" panose="020B0604020202020204" pitchFamily="34" charset="0"/>
                            <a:cs typeface="Arial" panose="020B0604020202020204" pitchFamily="34" charset="0"/>
                          </a:endParaRPr>
                        </a:p>
                      </a:txBody>
                      <a:tcPr marL="85445" marR="85445" marT="42723" marB="42723">
                        <a:lnL w="12700" cap="flat" cmpd="sng" algn="ctr">
                          <a:noFill/>
                          <a:prstDash val="solid"/>
                          <a:round/>
                          <a:headEnd type="none" w="med" len="med"/>
                          <a:tailEnd type="none" w="med" len="med"/>
                        </a:lnL>
                      </a:tcPr>
                    </a:tc>
                    <a:tc>
                      <a:txBody>
                        <a:bodyPr/>
                        <a:lstStyle/>
                        <a:p>
                          <a:pPr algn="ctr" latinLnBrk="1"/>
                          <a:r>
                            <a:rPr lang="en-US" altLang="ko-KR" sz="2800" dirty="0">
                              <a:latin typeface="Arial" panose="020B0604020202020204" pitchFamily="34" charset="0"/>
                              <a:cs typeface="Arial" panose="020B0604020202020204" pitchFamily="34" charset="0"/>
                            </a:rPr>
                            <a:t>281.82</a:t>
                          </a:r>
                          <a:endParaRPr lang="ko-KR" altLang="en-US" sz="2800" dirty="0">
                            <a:latin typeface="Arial" panose="020B0604020202020204" pitchFamily="34" charset="0"/>
                            <a:cs typeface="Arial" panose="020B0604020202020204" pitchFamily="34" charset="0"/>
                          </a:endParaRPr>
                        </a:p>
                      </a:txBody>
                      <a:tcPr marL="85445" marR="85445" marT="42723" marB="42723"/>
                    </a:tc>
                    <a:tc>
                      <a:txBody>
                        <a:bodyPr/>
                        <a:lstStyle/>
                        <a:p>
                          <a:pPr latinLnBrk="1"/>
                          <a:r>
                            <a:rPr lang="en-US" altLang="ko-KR" sz="2800" dirty="0">
                              <a:latin typeface="Arial" panose="020B0604020202020204" pitchFamily="34" charset="0"/>
                              <a:cs typeface="Arial" panose="020B0604020202020204" pitchFamily="34" charset="0"/>
                            </a:rPr>
                            <a:t>m</a:t>
                          </a:r>
                          <a:endParaRPr lang="ko-KR" altLang="en-US" sz="2800" dirty="0">
                            <a:latin typeface="Arial" panose="020B0604020202020204" pitchFamily="34" charset="0"/>
                            <a:cs typeface="Arial" panose="020B0604020202020204" pitchFamily="34" charset="0"/>
                          </a:endParaRPr>
                        </a:p>
                      </a:txBody>
                      <a:tcPr marL="85445" marR="85445" marT="42723" marB="42723">
                        <a:lnR w="12700" cap="flat" cmpd="sng" algn="ctr">
                          <a:noFill/>
                          <a:prstDash val="solid"/>
                          <a:round/>
                          <a:headEnd type="none" w="med" len="med"/>
                          <a:tailEnd type="none" w="med" len="med"/>
                        </a:lnR>
                      </a:tcPr>
                    </a:tc>
                    <a:extLst>
                      <a:ext uri="{0D108BD9-81ED-4DB2-BD59-A6C34878D82A}">
                        <a16:rowId xmlns:a16="http://schemas.microsoft.com/office/drawing/2014/main" val="1986774630"/>
                      </a:ext>
                    </a:extLst>
                  </a:tr>
                  <a:tr h="512166">
                    <a:tc>
                      <a:txBody>
                        <a:bodyPr/>
                        <a:lstStyle/>
                        <a:p>
                          <a:pPr algn="ctr" latinLnBrk="1"/>
                          <a:r>
                            <a:rPr lang="en-US" altLang="ko-KR" sz="2800" dirty="0">
                              <a:latin typeface="Arial" panose="020B0604020202020204" pitchFamily="34" charset="0"/>
                              <a:cs typeface="Arial" panose="020B0604020202020204" pitchFamily="34" charset="0"/>
                            </a:rPr>
                            <a:t>Cavity number</a:t>
                          </a:r>
                          <a:endParaRPr lang="ko-KR" altLang="en-US" sz="2800" dirty="0">
                            <a:latin typeface="Arial" panose="020B0604020202020204" pitchFamily="34" charset="0"/>
                            <a:cs typeface="Arial" panose="020B0604020202020204" pitchFamily="34" charset="0"/>
                          </a:endParaRPr>
                        </a:p>
                      </a:txBody>
                      <a:tcPr marL="85445" marR="85445" marT="42723" marB="42723">
                        <a:lnL w="12700" cap="flat" cmpd="sng" algn="ctr">
                          <a:noFill/>
                          <a:prstDash val="solid"/>
                          <a:round/>
                          <a:headEnd type="none" w="med" len="med"/>
                          <a:tailEnd type="none" w="med" len="med"/>
                        </a:lnL>
                      </a:tcPr>
                    </a:tc>
                    <a:tc>
                      <a:txBody>
                        <a:bodyPr/>
                        <a:lstStyle/>
                        <a:p>
                          <a:pPr algn="ctr" latinLnBrk="1"/>
                          <a:r>
                            <a:rPr lang="en-US" altLang="ko-KR" sz="2800" dirty="0">
                              <a:latin typeface="Arial" panose="020B0604020202020204" pitchFamily="34" charset="0"/>
                              <a:cs typeface="Arial" panose="020B0604020202020204" pitchFamily="34" charset="0"/>
                            </a:rPr>
                            <a:t>3</a:t>
                          </a:r>
                          <a:endParaRPr lang="ko-KR" altLang="en-US" sz="2800" dirty="0">
                            <a:latin typeface="Arial" panose="020B0604020202020204" pitchFamily="34" charset="0"/>
                            <a:cs typeface="Arial" panose="020B0604020202020204" pitchFamily="34" charset="0"/>
                          </a:endParaRPr>
                        </a:p>
                      </a:txBody>
                      <a:tcPr marL="85445" marR="85445" marT="42723" marB="42723"/>
                    </a:tc>
                    <a:tc>
                      <a:txBody>
                        <a:bodyPr/>
                        <a:lstStyle/>
                        <a:p>
                          <a:pPr latinLnBrk="1"/>
                          <a:r>
                            <a:rPr lang="en-US" altLang="ko-KR" sz="2800" dirty="0">
                              <a:latin typeface="Arial" panose="020B0604020202020204" pitchFamily="34" charset="0"/>
                              <a:cs typeface="Arial" panose="020B0604020202020204" pitchFamily="34" charset="0"/>
                            </a:rPr>
                            <a:t>-</a:t>
                          </a:r>
                          <a:endParaRPr lang="ko-KR" altLang="en-US" sz="2800" dirty="0">
                            <a:latin typeface="Arial" panose="020B0604020202020204" pitchFamily="34" charset="0"/>
                            <a:cs typeface="Arial" panose="020B0604020202020204" pitchFamily="34" charset="0"/>
                          </a:endParaRPr>
                        </a:p>
                      </a:txBody>
                      <a:tcPr marL="85445" marR="85445" marT="42723" marB="42723">
                        <a:lnR w="12700" cap="flat" cmpd="sng" algn="ctr">
                          <a:noFill/>
                          <a:prstDash val="solid"/>
                          <a:round/>
                          <a:headEnd type="none" w="med" len="med"/>
                          <a:tailEnd type="none" w="med" len="med"/>
                        </a:lnR>
                      </a:tcPr>
                    </a:tc>
                    <a:extLst>
                      <a:ext uri="{0D108BD9-81ED-4DB2-BD59-A6C34878D82A}">
                        <a16:rowId xmlns:a16="http://schemas.microsoft.com/office/drawing/2014/main" val="3852118283"/>
                      </a:ext>
                    </a:extLst>
                  </a:tr>
                  <a:tr h="512166">
                    <a:tc>
                      <a:txBody>
                        <a:bodyPr/>
                        <a:lstStyle/>
                        <a:p>
                          <a:pPr algn="ctr" latinLnBrk="1"/>
                          <a:r>
                            <a:rPr lang="en-US" sz="2800" dirty="0">
                              <a:latin typeface="Arial" panose="020B0604020202020204" pitchFamily="34" charset="0"/>
                              <a:cs typeface="Arial" panose="020B0604020202020204" pitchFamily="34" charset="0"/>
                            </a:rPr>
                            <a:t>Input bunch length</a:t>
                          </a:r>
                          <a:endParaRPr sz="2800" dirty="0">
                            <a:latin typeface="Arial" panose="020B0604020202020204" pitchFamily="34" charset="0"/>
                            <a:cs typeface="Arial" panose="020B0604020202020204" pitchFamily="34" charset="0"/>
                          </a:endParaRPr>
                        </a:p>
                      </a:txBody>
                      <a:tcPr marL="85445" marR="85445" marT="42723" marB="42723">
                        <a:lnL w="12700" cap="flat" cmpd="sng" algn="ctr">
                          <a:noFill/>
                          <a:prstDash val="solid"/>
                          <a:round/>
                          <a:headEnd type="none" w="med" len="med"/>
                          <a:tailEnd type="none" w="med" len="med"/>
                        </a:lnL>
                      </a:tcPr>
                    </a:tc>
                    <a:tc>
                      <a:txBody>
                        <a:bodyPr/>
                        <a:lstStyle/>
                        <a:p>
                          <a:endParaRPr lang="ko-KR"/>
                        </a:p>
                      </a:txBody>
                      <a:tcPr marL="85445" marR="85445" marT="42723" marB="42723">
                        <a:blipFill>
                          <a:blip r:embed="rId16"/>
                          <a:stretch>
                            <a:fillRect l="-105128" t="-425000" r="-97166" b="-748810"/>
                          </a:stretch>
                        </a:blipFill>
                      </a:tcPr>
                    </a:tc>
                    <a:tc>
                      <a:txBody>
                        <a:bodyPr/>
                        <a:lstStyle/>
                        <a:p>
                          <a:pPr latinLnBrk="1"/>
                          <a:r>
                            <a:rPr lang="en-US" altLang="ko-KR" sz="2800" dirty="0" err="1">
                              <a:latin typeface="Arial" panose="020B0604020202020204" pitchFamily="34" charset="0"/>
                              <a:cs typeface="Arial" panose="020B0604020202020204" pitchFamily="34" charset="0"/>
                            </a:rPr>
                            <a:t>ps</a:t>
                          </a:r>
                          <a:endParaRPr lang="ko-KR" altLang="en-US" sz="2800" dirty="0">
                            <a:latin typeface="Arial" panose="020B0604020202020204" pitchFamily="34" charset="0"/>
                            <a:cs typeface="Arial" panose="020B0604020202020204" pitchFamily="34" charset="0"/>
                          </a:endParaRPr>
                        </a:p>
                      </a:txBody>
                      <a:tcPr marL="85445" marR="85445" marT="42723" marB="42723">
                        <a:lnR w="12700" cap="flat" cmpd="sng" algn="ctr">
                          <a:noFill/>
                          <a:prstDash val="solid"/>
                          <a:round/>
                          <a:headEnd type="none" w="med" len="med"/>
                          <a:tailEnd type="none" w="med" len="med"/>
                        </a:lnR>
                      </a:tcPr>
                    </a:tc>
                    <a:extLst>
                      <a:ext uri="{0D108BD9-81ED-4DB2-BD59-A6C34878D82A}">
                        <a16:rowId xmlns:a16="http://schemas.microsoft.com/office/drawing/2014/main" val="4273675973"/>
                      </a:ext>
                    </a:extLst>
                  </a:tr>
                  <a:tr h="554013">
                    <a:tc>
                      <a:txBody>
                        <a:bodyPr/>
                        <a:lstStyle/>
                        <a:p>
                          <a:endParaRPr lang="ko-KR"/>
                        </a:p>
                      </a:txBody>
                      <a:tcPr marL="85445" marR="85445" marT="42723" marB="42723">
                        <a:lnL w="12700" cap="flat" cmpd="sng" algn="ctr">
                          <a:noFill/>
                          <a:prstDash val="solid"/>
                          <a:round/>
                          <a:headEnd type="none" w="med" len="med"/>
                          <a:tailEnd type="none" w="med" len="med"/>
                        </a:lnL>
                        <a:blipFill>
                          <a:blip r:embed="rId16"/>
                          <a:stretch>
                            <a:fillRect t="-484615" r="-187548" b="-591209"/>
                          </a:stretch>
                        </a:blipFill>
                      </a:tcPr>
                    </a:tc>
                    <a:tc>
                      <a:txBody>
                        <a:bodyPr/>
                        <a:lstStyle/>
                        <a:p>
                          <a:endParaRPr lang="ko-KR"/>
                        </a:p>
                      </a:txBody>
                      <a:tcPr marL="85445" marR="85445" marT="42723" marB="42723">
                        <a:blipFill>
                          <a:blip r:embed="rId16"/>
                          <a:stretch>
                            <a:fillRect l="-105128" t="-484615" r="-97166" b="-591209"/>
                          </a:stretch>
                        </a:blipFill>
                      </a:tcPr>
                    </a:tc>
                    <a:tc>
                      <a:txBody>
                        <a:bodyPr/>
                        <a:lstStyle/>
                        <a:p>
                          <a:endParaRPr lang="ko-KR"/>
                        </a:p>
                      </a:txBody>
                      <a:tcPr marL="85445" marR="85445" marT="42723" marB="42723">
                        <a:lnR w="12700" cap="flat" cmpd="sng" algn="ctr">
                          <a:noFill/>
                          <a:prstDash val="solid"/>
                          <a:round/>
                          <a:headEnd type="none" w="med" len="med"/>
                          <a:tailEnd type="none" w="med" len="med"/>
                        </a:lnR>
                        <a:blipFill>
                          <a:blip r:embed="rId16"/>
                          <a:stretch>
                            <a:fillRect l="-211994" t="-484615" r="-418" b="-591209"/>
                          </a:stretch>
                        </a:blipFill>
                      </a:tcPr>
                    </a:tc>
                    <a:extLst>
                      <a:ext uri="{0D108BD9-81ED-4DB2-BD59-A6C34878D82A}">
                        <a16:rowId xmlns:a16="http://schemas.microsoft.com/office/drawing/2014/main" val="1766755737"/>
                      </a:ext>
                    </a:extLst>
                  </a:tr>
                  <a:tr h="512166">
                    <a:tc>
                      <a:txBody>
                        <a:bodyPr/>
                        <a:lstStyle/>
                        <a:p>
                          <a:pPr algn="ctr" latinLnBrk="1"/>
                          <a:r>
                            <a:rPr lang="en-US" sz="2800" dirty="0">
                              <a:latin typeface="Arial" panose="020B0604020202020204" pitchFamily="34" charset="0"/>
                              <a:cs typeface="Arial" panose="020B0604020202020204" pitchFamily="34" charset="0"/>
                            </a:rPr>
                            <a:t>RF frequency</a:t>
                          </a:r>
                          <a:endParaRPr sz="2800" dirty="0">
                            <a:latin typeface="Arial" panose="020B0604020202020204" pitchFamily="34" charset="0"/>
                            <a:cs typeface="Arial" panose="020B0604020202020204" pitchFamily="34" charset="0"/>
                          </a:endParaRPr>
                        </a:p>
                      </a:txBody>
                      <a:tcPr marL="85445" marR="85445" marT="42723" marB="42723">
                        <a:lnL w="12700" cap="flat" cmpd="sng" algn="ctr">
                          <a:noFill/>
                          <a:prstDash val="solid"/>
                          <a:round/>
                          <a:headEnd type="none" w="med" len="med"/>
                          <a:tailEnd type="none" w="med" len="med"/>
                        </a:lnL>
                      </a:tcPr>
                    </a:tc>
                    <a:tc>
                      <a:txBody>
                        <a:bodyPr/>
                        <a:lstStyle/>
                        <a:p>
                          <a:endParaRPr lang="ko-KR"/>
                        </a:p>
                      </a:txBody>
                      <a:tcPr marL="85445" marR="85445" marT="42723" marB="42723">
                        <a:blipFill>
                          <a:blip r:embed="rId16"/>
                          <a:stretch>
                            <a:fillRect l="-105128" t="-633333" r="-97166" b="-540476"/>
                          </a:stretch>
                        </a:blipFill>
                      </a:tcPr>
                    </a:tc>
                    <a:tc>
                      <a:txBody>
                        <a:bodyPr/>
                        <a:lstStyle/>
                        <a:p>
                          <a:pPr latinLnBrk="1"/>
                          <a:r>
                            <a:rPr lang="en-US" altLang="ko-KR" sz="2800" dirty="0">
                              <a:latin typeface="Arial" panose="020B0604020202020204" pitchFamily="34" charset="0"/>
                              <a:cs typeface="Arial" panose="020B0604020202020204" pitchFamily="34" charset="0"/>
                            </a:rPr>
                            <a:t>Hz</a:t>
                          </a:r>
                          <a:endParaRPr lang="ko-KR" altLang="en-US" sz="2800" dirty="0">
                            <a:latin typeface="Arial" panose="020B0604020202020204" pitchFamily="34" charset="0"/>
                            <a:cs typeface="Arial" panose="020B0604020202020204" pitchFamily="34" charset="0"/>
                          </a:endParaRPr>
                        </a:p>
                      </a:txBody>
                      <a:tcPr marL="85445" marR="85445" marT="42723" marB="42723">
                        <a:lnR w="12700" cap="flat" cmpd="sng" algn="ctr">
                          <a:noFill/>
                          <a:prstDash val="solid"/>
                          <a:round/>
                          <a:headEnd type="none" w="med" len="med"/>
                          <a:tailEnd type="none" w="med" len="med"/>
                        </a:lnR>
                      </a:tcPr>
                    </a:tc>
                    <a:extLst>
                      <a:ext uri="{0D108BD9-81ED-4DB2-BD59-A6C34878D82A}">
                        <a16:rowId xmlns:a16="http://schemas.microsoft.com/office/drawing/2014/main" val="3026147581"/>
                      </a:ext>
                    </a:extLst>
                  </a:tr>
                  <a:tr h="512166">
                    <a:tc>
                      <a:txBody>
                        <a:bodyPr/>
                        <a:lstStyle/>
                        <a:p>
                          <a:pPr algn="ctr" latinLnBrk="1"/>
                          <a:r>
                            <a:rPr lang="en-US" altLang="ko-KR" sz="2400" dirty="0">
                              <a:latin typeface="Arial" panose="020B0604020202020204" pitchFamily="34" charset="0"/>
                              <a:cs typeface="Arial" panose="020B0604020202020204" pitchFamily="34" charset="0"/>
                            </a:rPr>
                            <a:t>RF voltage(Accelerating voltage)</a:t>
                          </a:r>
                          <a:endParaRPr lang="ko-KR" altLang="en-US" sz="2400" dirty="0">
                            <a:latin typeface="Arial" panose="020B0604020202020204" pitchFamily="34" charset="0"/>
                            <a:cs typeface="Arial" panose="020B0604020202020204" pitchFamily="34" charset="0"/>
                          </a:endParaRPr>
                        </a:p>
                      </a:txBody>
                      <a:tcPr marL="85445" marR="85445" marT="42723" marB="42723">
                        <a:lnL w="12700" cap="flat" cmpd="sng" algn="ctr">
                          <a:noFill/>
                          <a:prstDash val="solid"/>
                          <a:round/>
                          <a:headEnd type="none" w="med" len="med"/>
                          <a:tailEnd type="none" w="med" len="med"/>
                        </a:lnL>
                      </a:tcPr>
                    </a:tc>
                    <a:tc>
                      <a:txBody>
                        <a:bodyPr/>
                        <a:lstStyle/>
                        <a:p>
                          <a:endParaRPr lang="ko-KR"/>
                        </a:p>
                      </a:txBody>
                      <a:tcPr marL="85445" marR="85445" marT="42723" marB="42723">
                        <a:blipFill>
                          <a:blip r:embed="rId16"/>
                          <a:stretch>
                            <a:fillRect l="-105128" t="-733333" r="-97166" b="-440476"/>
                          </a:stretch>
                        </a:blipFill>
                      </a:tcPr>
                    </a:tc>
                    <a:tc>
                      <a:txBody>
                        <a:bodyPr/>
                        <a:lstStyle/>
                        <a:p>
                          <a:pPr latinLnBrk="1"/>
                          <a:r>
                            <a:rPr lang="en-US" altLang="ko-KR" sz="2800" dirty="0">
                              <a:latin typeface="Arial" panose="020B0604020202020204" pitchFamily="34" charset="0"/>
                              <a:cs typeface="Arial" panose="020B0604020202020204" pitchFamily="34" charset="0"/>
                            </a:rPr>
                            <a:t>V</a:t>
                          </a:r>
                          <a:endParaRPr lang="ko-KR" altLang="en-US" sz="2800" dirty="0">
                            <a:latin typeface="Arial" panose="020B0604020202020204" pitchFamily="34" charset="0"/>
                            <a:cs typeface="Arial" panose="020B0604020202020204" pitchFamily="34" charset="0"/>
                          </a:endParaRPr>
                        </a:p>
                      </a:txBody>
                      <a:tcPr marL="85445" marR="85445" marT="42723" marB="42723">
                        <a:lnR w="12700" cap="flat" cmpd="sng" algn="ctr">
                          <a:noFill/>
                          <a:prstDash val="solid"/>
                          <a:round/>
                          <a:headEnd type="none" w="med" len="med"/>
                          <a:tailEnd type="none" w="med" len="med"/>
                        </a:lnR>
                      </a:tcPr>
                    </a:tc>
                    <a:extLst>
                      <a:ext uri="{0D108BD9-81ED-4DB2-BD59-A6C34878D82A}">
                        <a16:rowId xmlns:a16="http://schemas.microsoft.com/office/drawing/2014/main" val="1462911208"/>
                      </a:ext>
                    </a:extLst>
                  </a:tr>
                  <a:tr h="512166">
                    <a:tc>
                      <a:txBody>
                        <a:bodyPr/>
                        <a:lstStyle/>
                        <a:p>
                          <a:pPr algn="ctr" latinLnBrk="1"/>
                          <a:r>
                            <a:rPr lang="en-US" altLang="ko-KR" sz="2800" dirty="0">
                              <a:latin typeface="Arial" panose="020B0604020202020204" pitchFamily="34" charset="0"/>
                              <a:cs typeface="Arial" panose="020B0604020202020204" pitchFamily="34" charset="0"/>
                            </a:rPr>
                            <a:t>Harmonic number</a:t>
                          </a:r>
                          <a:endParaRPr lang="ko-KR" altLang="en-US" sz="2800" dirty="0">
                            <a:latin typeface="Arial" panose="020B0604020202020204" pitchFamily="34" charset="0"/>
                            <a:cs typeface="Arial" panose="020B0604020202020204" pitchFamily="34" charset="0"/>
                          </a:endParaRPr>
                        </a:p>
                      </a:txBody>
                      <a:tcPr marL="85445" marR="85445" marT="42723" marB="42723">
                        <a:lnL w="12700" cap="flat" cmpd="sng" algn="ctr">
                          <a:noFill/>
                          <a:prstDash val="solid"/>
                          <a:round/>
                          <a:headEnd type="none" w="med" len="med"/>
                          <a:tailEnd type="none" w="med" len="med"/>
                        </a:lnL>
                      </a:tcPr>
                    </a:tc>
                    <a:tc>
                      <a:txBody>
                        <a:bodyPr/>
                        <a:lstStyle/>
                        <a:p>
                          <a:pPr algn="ctr" latinLnBrk="1"/>
                          <a:r>
                            <a:rPr lang="en-US" altLang="ko-KR" sz="2800" dirty="0">
                              <a:latin typeface="Arial" panose="020B0604020202020204" pitchFamily="34" charset="0"/>
                              <a:cs typeface="Arial" panose="020B0604020202020204" pitchFamily="34" charset="0"/>
                            </a:rPr>
                            <a:t>470</a:t>
                          </a:r>
                          <a:endParaRPr lang="ko-KR" altLang="en-US" sz="2800" dirty="0">
                            <a:latin typeface="Arial" panose="020B0604020202020204" pitchFamily="34" charset="0"/>
                            <a:cs typeface="Arial" panose="020B0604020202020204" pitchFamily="34" charset="0"/>
                          </a:endParaRPr>
                        </a:p>
                      </a:txBody>
                      <a:tcPr marL="85445" marR="85445" marT="42723" marB="42723"/>
                    </a:tc>
                    <a:tc>
                      <a:txBody>
                        <a:bodyPr/>
                        <a:lstStyle/>
                        <a:p>
                          <a:pPr latinLnBrk="1"/>
                          <a:r>
                            <a:rPr lang="en-US" altLang="ko-KR" sz="2800" dirty="0">
                              <a:latin typeface="Arial" panose="020B0604020202020204" pitchFamily="34" charset="0"/>
                              <a:cs typeface="Arial" panose="020B0604020202020204" pitchFamily="34" charset="0"/>
                            </a:rPr>
                            <a:t>-</a:t>
                          </a:r>
                          <a:endParaRPr lang="ko-KR" altLang="en-US" sz="2800" dirty="0">
                            <a:latin typeface="Arial" panose="020B0604020202020204" pitchFamily="34" charset="0"/>
                            <a:cs typeface="Arial" panose="020B0604020202020204" pitchFamily="34" charset="0"/>
                          </a:endParaRPr>
                        </a:p>
                      </a:txBody>
                      <a:tcPr marL="85445" marR="85445" marT="42723" marB="42723">
                        <a:lnR w="12700" cap="flat" cmpd="sng" algn="ctr">
                          <a:noFill/>
                          <a:prstDash val="solid"/>
                          <a:round/>
                          <a:headEnd type="none" w="med" len="med"/>
                          <a:tailEnd type="none" w="med" len="med"/>
                        </a:lnR>
                      </a:tcPr>
                    </a:tc>
                    <a:extLst>
                      <a:ext uri="{0D108BD9-81ED-4DB2-BD59-A6C34878D82A}">
                        <a16:rowId xmlns:a16="http://schemas.microsoft.com/office/drawing/2014/main" val="498961965"/>
                      </a:ext>
                    </a:extLst>
                  </a:tr>
                  <a:tr h="516992">
                    <a:tc>
                      <a:txBody>
                        <a:bodyPr/>
                        <a:lstStyle/>
                        <a:p>
                          <a:pPr algn="ctr" latinLnBrk="1"/>
                          <a:r>
                            <a:rPr lang="en-US" altLang="ko-KR" sz="2800" dirty="0">
                              <a:latin typeface="Arial" panose="020B0604020202020204" pitchFamily="34" charset="0"/>
                              <a:cs typeface="Arial" panose="020B0604020202020204" pitchFamily="34" charset="0"/>
                            </a:rPr>
                            <a:t>Loaded quality factor</a:t>
                          </a:r>
                          <a:endParaRPr lang="ko-KR" altLang="en-US" sz="2800" dirty="0">
                            <a:latin typeface="Arial" panose="020B0604020202020204" pitchFamily="34" charset="0"/>
                            <a:cs typeface="Arial" panose="020B0604020202020204" pitchFamily="34" charset="0"/>
                          </a:endParaRPr>
                        </a:p>
                      </a:txBody>
                      <a:tcPr marL="85445" marR="85445" marT="42723" marB="42723">
                        <a:lnL w="12700" cap="flat" cmpd="sng" algn="ctr">
                          <a:noFill/>
                          <a:prstDash val="solid"/>
                          <a:round/>
                          <a:headEnd type="none" w="med" len="med"/>
                          <a:tailEnd type="none" w="med" len="med"/>
                        </a:lnL>
                      </a:tcPr>
                    </a:tc>
                    <a:tc>
                      <a:txBody>
                        <a:bodyPr/>
                        <a:lstStyle/>
                        <a:p>
                          <a:endParaRPr lang="ko-KR"/>
                        </a:p>
                      </a:txBody>
                      <a:tcPr marL="85445" marR="85445" marT="42723" marB="42723">
                        <a:blipFill>
                          <a:blip r:embed="rId16"/>
                          <a:stretch>
                            <a:fillRect l="-105128" t="-922353" r="-97166" b="-236471"/>
                          </a:stretch>
                        </a:blipFill>
                      </a:tcPr>
                    </a:tc>
                    <a:tc>
                      <a:txBody>
                        <a:bodyPr/>
                        <a:lstStyle/>
                        <a:p>
                          <a:pPr latinLnBrk="1"/>
                          <a:r>
                            <a:rPr lang="en-US" altLang="ko-KR" sz="2800" dirty="0">
                              <a:latin typeface="Arial" panose="020B0604020202020204" pitchFamily="34" charset="0"/>
                              <a:cs typeface="Arial" panose="020B0604020202020204" pitchFamily="34" charset="0"/>
                            </a:rPr>
                            <a:t>-</a:t>
                          </a:r>
                          <a:endParaRPr lang="ko-KR" altLang="en-US" sz="2800" dirty="0">
                            <a:latin typeface="Arial" panose="020B0604020202020204" pitchFamily="34" charset="0"/>
                            <a:cs typeface="Arial" panose="020B0604020202020204" pitchFamily="34" charset="0"/>
                          </a:endParaRPr>
                        </a:p>
                      </a:txBody>
                      <a:tcPr marL="85445" marR="85445" marT="42723" marB="42723">
                        <a:lnR w="12700" cap="flat" cmpd="sng" algn="ctr">
                          <a:noFill/>
                          <a:prstDash val="solid"/>
                          <a:round/>
                          <a:headEnd type="none" w="med" len="med"/>
                          <a:tailEnd type="none" w="med" len="med"/>
                        </a:lnR>
                      </a:tcPr>
                    </a:tc>
                    <a:extLst>
                      <a:ext uri="{0D108BD9-81ED-4DB2-BD59-A6C34878D82A}">
                        <a16:rowId xmlns:a16="http://schemas.microsoft.com/office/drawing/2014/main" val="2425008256"/>
                      </a:ext>
                    </a:extLst>
                  </a:tr>
                  <a:tr h="541153">
                    <a:tc>
                      <a:txBody>
                        <a:bodyPr/>
                        <a:lstStyle/>
                        <a:p>
                          <a:pPr algn="ctr" latinLnBrk="1"/>
                          <a:r>
                            <a:rPr lang="en-US" altLang="ko-KR" sz="2800" dirty="0">
                              <a:latin typeface="Arial" panose="020B0604020202020204" pitchFamily="34" charset="0"/>
                              <a:cs typeface="Arial" panose="020B0604020202020204" pitchFamily="34" charset="0"/>
                            </a:rPr>
                            <a:t>R/Q of the cavity</a:t>
                          </a:r>
                          <a:endParaRPr lang="ko-KR" altLang="en-US" sz="2800" dirty="0">
                            <a:latin typeface="Arial" panose="020B0604020202020204" pitchFamily="34" charset="0"/>
                            <a:cs typeface="Arial" panose="020B0604020202020204" pitchFamily="34" charset="0"/>
                          </a:endParaRPr>
                        </a:p>
                      </a:txBody>
                      <a:tcPr marL="85445" marR="85445" marT="42723" marB="42723">
                        <a:lnL w="12700" cap="flat" cmpd="sng" algn="ctr">
                          <a:noFill/>
                          <a:prstDash val="solid"/>
                          <a:round/>
                          <a:headEnd type="none" w="med" len="med"/>
                          <a:tailEnd type="none" w="med" len="med"/>
                        </a:lnL>
                      </a:tcPr>
                    </a:tc>
                    <a:tc>
                      <a:txBody>
                        <a:bodyPr/>
                        <a:lstStyle/>
                        <a:p>
                          <a:pPr algn="ctr" latinLnBrk="1"/>
                          <a:r>
                            <a:rPr lang="en-US" altLang="ko-KR" sz="2800" dirty="0">
                              <a:latin typeface="Arial" panose="020B0604020202020204" pitchFamily="34" charset="0"/>
                              <a:cs typeface="Arial" panose="020B0604020202020204" pitchFamily="34" charset="0"/>
                            </a:rPr>
                            <a:t>89</a:t>
                          </a:r>
                          <a:endParaRPr lang="ko-KR" altLang="en-US" sz="2800" dirty="0">
                            <a:latin typeface="Arial" panose="020B0604020202020204" pitchFamily="34" charset="0"/>
                            <a:cs typeface="Arial" panose="020B0604020202020204" pitchFamily="34" charset="0"/>
                          </a:endParaRPr>
                        </a:p>
                      </a:txBody>
                      <a:tcPr marL="85445" marR="85445" marT="42723" marB="42723"/>
                    </a:tc>
                    <a:tc>
                      <a:txBody>
                        <a:bodyPr/>
                        <a:lstStyle/>
                        <a:p>
                          <a:pPr latinLnBrk="1"/>
                          <a:r>
                            <a:rPr lang="el-GR" altLang="ko-KR" sz="2800" dirty="0">
                              <a:latin typeface="Arial" panose="020B0604020202020204" pitchFamily="34" charset="0"/>
                              <a:cs typeface="Arial" panose="020B0604020202020204" pitchFamily="34" charset="0"/>
                            </a:rPr>
                            <a:t>Ω</a:t>
                          </a:r>
                          <a:endParaRPr lang="ko-KR" altLang="en-US" sz="2800" dirty="0">
                            <a:latin typeface="Arial" panose="020B0604020202020204" pitchFamily="34" charset="0"/>
                            <a:cs typeface="Arial" panose="020B0604020202020204" pitchFamily="34" charset="0"/>
                          </a:endParaRPr>
                        </a:p>
                      </a:txBody>
                      <a:tcPr marL="85445" marR="85445" marT="42723" marB="42723">
                        <a:lnR w="12700" cap="flat" cmpd="sng" algn="ctr">
                          <a:noFill/>
                          <a:prstDash val="solid"/>
                          <a:round/>
                          <a:headEnd type="none" w="med" len="med"/>
                          <a:tailEnd type="none" w="med" len="med"/>
                        </a:lnR>
                      </a:tcPr>
                    </a:tc>
                    <a:extLst>
                      <a:ext uri="{0D108BD9-81ED-4DB2-BD59-A6C34878D82A}">
                        <a16:rowId xmlns:a16="http://schemas.microsoft.com/office/drawing/2014/main" val="763177119"/>
                      </a:ext>
                    </a:extLst>
                  </a:tr>
                  <a:tr h="541153">
                    <a:tc>
                      <a:txBody>
                        <a:bodyPr/>
                        <a:lstStyle/>
                        <a:p>
                          <a:pPr algn="ctr" latinLnBrk="1"/>
                          <a:r>
                            <a:rPr lang="en-US" altLang="ko-KR" sz="2800" dirty="0">
                              <a:latin typeface="Arial" panose="020B0604020202020204" pitchFamily="34" charset="0"/>
                              <a:cs typeface="Arial" panose="020B0604020202020204" pitchFamily="34" charset="0"/>
                            </a:rPr>
                            <a:t>Energy loss per turn</a:t>
                          </a:r>
                          <a:endParaRPr lang="ko-KR" altLang="en-US" sz="2800" dirty="0">
                            <a:latin typeface="Arial" panose="020B0604020202020204" pitchFamily="34" charset="0"/>
                            <a:cs typeface="Arial" panose="020B0604020202020204" pitchFamily="34" charset="0"/>
                          </a:endParaRPr>
                        </a:p>
                      </a:txBody>
                      <a:tcPr marL="85445" marR="85445" marT="42723" marB="42723">
                        <a:lnL w="12700" cap="flat" cmpd="sng" algn="ctr">
                          <a:no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endParaRPr lang="ko-KR"/>
                        </a:p>
                      </a:txBody>
                      <a:tcPr marL="85445" marR="85445" marT="42723" marB="42723">
                        <a:lnB w="38100" cap="flat" cmpd="sng" algn="ctr">
                          <a:solidFill>
                            <a:schemeClr val="tx1"/>
                          </a:solidFill>
                          <a:prstDash val="solid"/>
                          <a:round/>
                          <a:headEnd type="none" w="med" len="med"/>
                          <a:tailEnd type="none" w="med" len="med"/>
                        </a:lnB>
                        <a:blipFill>
                          <a:blip r:embed="rId16"/>
                          <a:stretch>
                            <a:fillRect l="-105128" t="-1076404" r="-97166" b="-25843"/>
                          </a:stretch>
                        </a:blipFill>
                      </a:tcPr>
                    </a:tc>
                    <a:tc>
                      <a:txBody>
                        <a:bodyPr/>
                        <a:lstStyle/>
                        <a:p>
                          <a:pPr latinLnBrk="1"/>
                          <a:r>
                            <a:rPr lang="en-US" altLang="ko-KR" sz="2800" dirty="0">
                              <a:latin typeface="Arial" panose="020B0604020202020204" pitchFamily="34" charset="0"/>
                              <a:cs typeface="Arial" panose="020B0604020202020204" pitchFamily="34" charset="0"/>
                            </a:rPr>
                            <a:t>eV</a:t>
                          </a:r>
                          <a:endParaRPr lang="ko-KR" altLang="en-US" sz="2800" dirty="0">
                            <a:latin typeface="Arial" panose="020B0604020202020204" pitchFamily="34" charset="0"/>
                            <a:cs typeface="Arial" panose="020B0604020202020204" pitchFamily="34" charset="0"/>
                          </a:endParaRPr>
                        </a:p>
                      </a:txBody>
                      <a:tcPr marL="85445" marR="85445" marT="42723" marB="42723">
                        <a:lnR w="12700" cap="flat" cmpd="sng" algn="ctr">
                          <a:noFill/>
                          <a:prstDash val="solid"/>
                          <a:round/>
                          <a:headEnd type="none" w="med" len="med"/>
                          <a:tailEnd type="none" w="med" len="med"/>
                        </a:lnR>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70183466"/>
                      </a:ext>
                    </a:extLst>
                  </a:tr>
                </a:tbl>
              </a:graphicData>
            </a:graphic>
          </p:graphicFrame>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1AA51FB0-C24E-B356-0BBC-09751616EC7F}"/>
                  </a:ext>
                </a:extLst>
              </p:cNvPr>
              <p:cNvSpPr txBox="1"/>
              <p:nvPr/>
            </p:nvSpPr>
            <p:spPr>
              <a:xfrm>
                <a:off x="-14987753" y="20562997"/>
                <a:ext cx="13736425" cy="2281266"/>
              </a:xfrm>
              <a:prstGeom prst="rect">
                <a:avLst/>
              </a:prstGeom>
              <a:noFill/>
            </p:spPr>
            <p:txBody>
              <a:bodyPr wrap="square" rtlCol="0">
                <a:spAutoFit/>
              </a:bodyPr>
              <a:lstStyle/>
              <a:p>
                <a:r>
                  <a:rPr kumimoji="0" lang="en-US" altLang="ko-KR" sz="2800" b="0" i="0" u="none" strike="noStrike" kern="1200" cap="none" spc="0" normalizeH="0" baseline="0" noProof="0" dirty="0">
                    <a:ln>
                      <a:noFill/>
                    </a:ln>
                    <a:solidFill>
                      <a:prstClr val="black"/>
                    </a:solidFill>
                    <a:effectLst/>
                    <a:uLnTx/>
                    <a:uFillTx/>
                    <a:latin typeface="Arial" panose="020B0604020202020204" pitchFamily="34" charset="0"/>
                    <a:ea typeface="맑은 고딕" panose="020B0503020000020004" pitchFamily="50" charset="-127"/>
                    <a:cs typeface="Arial" panose="020B0604020202020204" pitchFamily="34" charset="0"/>
                  </a:rPr>
                  <a:t>In a synchrotron ring or storage ring, it is necessary to operate the rf system off crest of the sinusoidal accelerating voltage in order to have a sufficient large bucket area to hold the bunched beam and to insure stability of phase oscillation. The rf source is operating at the rf frequency </a:t>
                </a:r>
                <a14:m>
                  <m:oMath xmlns:m="http://schemas.openxmlformats.org/officeDocument/2006/math">
                    <m:f>
                      <m:fPr>
                        <m:type m:val="lin"/>
                        <m:ctrlPr>
                          <a:rPr lang="en-US" altLang="ko-KR" sz="2800" i="1">
                            <a:solidFill>
                              <a:prstClr val="black"/>
                            </a:solidFill>
                            <a:latin typeface="Cambria Math" panose="02040503050406030204" pitchFamily="18" charset="0"/>
                            <a:cs typeface="Arial" panose="020B0604020202020204" pitchFamily="34" charset="0"/>
                          </a:rPr>
                        </m:ctrlPr>
                      </m:fPr>
                      <m:num>
                        <m:sSub>
                          <m:sSubPr>
                            <m:ctrlPr>
                              <a:rPr lang="en-US" altLang="ko-KR" sz="2800" i="1">
                                <a:solidFill>
                                  <a:prstClr val="black"/>
                                </a:solidFill>
                                <a:latin typeface="Cambria Math" panose="02040503050406030204" pitchFamily="18" charset="0"/>
                                <a:cs typeface="Arial" panose="020B0604020202020204" pitchFamily="34" charset="0"/>
                              </a:rPr>
                            </m:ctrlPr>
                          </m:sSubPr>
                          <m:e>
                            <m:r>
                              <a:rPr lang="en-US" altLang="ko-KR" sz="2800" i="1">
                                <a:solidFill>
                                  <a:prstClr val="black"/>
                                </a:solidFill>
                                <a:latin typeface="Cambria Math" panose="02040503050406030204" pitchFamily="18" charset="0"/>
                                <a:cs typeface="Arial" panose="020B0604020202020204" pitchFamily="34" charset="0"/>
                              </a:rPr>
                              <m:t>𝜔</m:t>
                            </m:r>
                          </m:e>
                          <m:sub>
                            <m:r>
                              <a:rPr lang="en-US" altLang="ko-KR" sz="2800" i="1">
                                <a:solidFill>
                                  <a:prstClr val="black"/>
                                </a:solidFill>
                                <a:latin typeface="Cambria Math" panose="02040503050406030204" pitchFamily="18" charset="0"/>
                                <a:cs typeface="Arial" panose="020B0604020202020204" pitchFamily="34" charset="0"/>
                              </a:rPr>
                              <m:t>𝑟𝑓</m:t>
                            </m:r>
                          </m:sub>
                        </m:sSub>
                      </m:num>
                      <m:den>
                        <m:r>
                          <a:rPr kumimoji="0" lang="en-US" altLang="ko-KR" sz="2800" b="0" i="1" u="none" strike="noStrike" kern="1200" cap="none" spc="0" normalizeH="0" baseline="0" noProof="0" smtClean="0">
                            <a:ln>
                              <a:noFill/>
                            </a:ln>
                            <a:solidFill>
                              <a:prstClr val="black"/>
                            </a:solidFill>
                            <a:effectLst/>
                            <a:uLnTx/>
                            <a:uFillTx/>
                            <a:latin typeface="Cambria Math" panose="02040503050406030204" pitchFamily="18" charset="0"/>
                            <a:ea typeface="맑은 고딕" panose="020B0503020000020004" pitchFamily="50" charset="-127"/>
                            <a:cs typeface="Arial" panose="020B0604020202020204" pitchFamily="34" charset="0"/>
                          </a:rPr>
                          <m:t>2</m:t>
                        </m:r>
                        <m:r>
                          <a:rPr kumimoji="0" lang="en-US" altLang="ko-KR" sz="2800" b="0" i="1" u="none" strike="noStrike" kern="1200" cap="none" spc="0" normalizeH="0" baseline="0" noProof="0" smtClean="0">
                            <a:ln>
                              <a:noFill/>
                            </a:ln>
                            <a:solidFill>
                              <a:prstClr val="black"/>
                            </a:solidFill>
                            <a:effectLst/>
                            <a:uLnTx/>
                            <a:uFillTx/>
                            <a:latin typeface="Cambria Math" panose="02040503050406030204" pitchFamily="18" charset="0"/>
                            <a:ea typeface="맑은 고딕" panose="020B0503020000020004" pitchFamily="50" charset="-127"/>
                            <a:cs typeface="Arial" panose="020B0604020202020204" pitchFamily="34" charset="0"/>
                          </a:rPr>
                          <m:t>𝜋</m:t>
                        </m:r>
                        <m:r>
                          <a:rPr kumimoji="0" lang="en-US" altLang="ko-KR" sz="2800" b="0" i="1" u="none" strike="noStrike" kern="1200" cap="none" spc="0" normalizeH="0" baseline="0" noProof="0" smtClean="0">
                            <a:ln>
                              <a:noFill/>
                            </a:ln>
                            <a:solidFill>
                              <a:prstClr val="black"/>
                            </a:solidFill>
                            <a:effectLst/>
                            <a:uLnTx/>
                            <a:uFillTx/>
                            <a:latin typeface="Cambria Math" panose="02040503050406030204" pitchFamily="18" charset="0"/>
                            <a:ea typeface="맑은 고딕" panose="020B0503020000020004" pitchFamily="50" charset="-127"/>
                            <a:cs typeface="Arial" panose="020B0604020202020204" pitchFamily="34" charset="0"/>
                          </a:rPr>
                          <m:t>=</m:t>
                        </m:r>
                        <m:f>
                          <m:fPr>
                            <m:type m:val="lin"/>
                            <m:ctrlPr>
                              <a:rPr kumimoji="0" lang="en-US" altLang="ko-KR" sz="2800" b="0" i="1" u="none" strike="noStrike" kern="1200" cap="none" spc="0" normalizeH="0" baseline="0" noProof="0" smtClean="0">
                                <a:ln>
                                  <a:noFill/>
                                </a:ln>
                                <a:solidFill>
                                  <a:prstClr val="black"/>
                                </a:solidFill>
                                <a:effectLst/>
                                <a:uLnTx/>
                                <a:uFillTx/>
                                <a:latin typeface="Cambria Math" panose="02040503050406030204" pitchFamily="18" charset="0"/>
                                <a:ea typeface="맑은 고딕" panose="020B0503020000020004" pitchFamily="50" charset="-127"/>
                                <a:cs typeface="Arial" panose="020B0604020202020204" pitchFamily="34" charset="0"/>
                              </a:rPr>
                            </m:ctrlPr>
                          </m:fPr>
                          <m:num>
                            <m:r>
                              <a:rPr kumimoji="0" lang="en-US" altLang="ko-KR" sz="2800" b="0" i="1" u="none" strike="noStrike" kern="1200" cap="none" spc="0" normalizeH="0" baseline="0" noProof="0" smtClean="0">
                                <a:ln>
                                  <a:noFill/>
                                </a:ln>
                                <a:solidFill>
                                  <a:prstClr val="black"/>
                                </a:solidFill>
                                <a:effectLst/>
                                <a:uLnTx/>
                                <a:uFillTx/>
                                <a:latin typeface="Cambria Math" panose="02040503050406030204" pitchFamily="18" charset="0"/>
                                <a:ea typeface="맑은 고딕" panose="020B0503020000020004" pitchFamily="50" charset="-127"/>
                                <a:cs typeface="Arial" panose="020B0604020202020204" pitchFamily="34" charset="0"/>
                              </a:rPr>
                              <m:t>ℎ</m:t>
                            </m:r>
                            <m:sSub>
                              <m:sSubPr>
                                <m:ctrlPr>
                                  <a:rPr kumimoji="0" lang="en-US" altLang="ko-KR" sz="2800" b="0" i="1" u="none" strike="noStrike" kern="1200" cap="none" spc="0" normalizeH="0" baseline="0" noProof="0" smtClean="0">
                                    <a:ln>
                                      <a:noFill/>
                                    </a:ln>
                                    <a:solidFill>
                                      <a:prstClr val="black"/>
                                    </a:solidFill>
                                    <a:effectLst/>
                                    <a:uLnTx/>
                                    <a:uFillTx/>
                                    <a:latin typeface="Cambria Math" panose="02040503050406030204" pitchFamily="18" charset="0"/>
                                    <a:ea typeface="맑은 고딕" panose="020B0503020000020004" pitchFamily="50" charset="-127"/>
                                    <a:cs typeface="Arial" panose="020B0604020202020204" pitchFamily="34" charset="0"/>
                                  </a:rPr>
                                </m:ctrlPr>
                              </m:sSubPr>
                              <m:e>
                                <m:r>
                                  <a:rPr kumimoji="0" lang="en-US" altLang="ko-KR" sz="2800" b="0" i="1" u="none" strike="noStrike" kern="1200" cap="none" spc="0" normalizeH="0" baseline="0" noProof="0" smtClean="0">
                                    <a:ln>
                                      <a:noFill/>
                                    </a:ln>
                                    <a:solidFill>
                                      <a:prstClr val="black"/>
                                    </a:solidFill>
                                    <a:effectLst/>
                                    <a:uLnTx/>
                                    <a:uFillTx/>
                                    <a:latin typeface="Cambria Math" panose="02040503050406030204" pitchFamily="18" charset="0"/>
                                    <a:ea typeface="맑은 고딕" panose="020B0503020000020004" pitchFamily="50" charset="-127"/>
                                    <a:cs typeface="Arial" panose="020B0604020202020204" pitchFamily="34" charset="0"/>
                                  </a:rPr>
                                  <m:t>𝜔</m:t>
                                </m:r>
                              </m:e>
                              <m:sub>
                                <m:r>
                                  <a:rPr kumimoji="0" lang="en-US" altLang="ko-KR" sz="2800" b="0" i="1" u="none" strike="noStrike" kern="1200" cap="none" spc="0" normalizeH="0" baseline="0" noProof="0" smtClean="0">
                                    <a:ln>
                                      <a:noFill/>
                                    </a:ln>
                                    <a:solidFill>
                                      <a:prstClr val="black"/>
                                    </a:solidFill>
                                    <a:effectLst/>
                                    <a:uLnTx/>
                                    <a:uFillTx/>
                                    <a:latin typeface="Cambria Math" panose="02040503050406030204" pitchFamily="18" charset="0"/>
                                    <a:ea typeface="맑은 고딕" panose="020B0503020000020004" pitchFamily="50" charset="-127"/>
                                    <a:cs typeface="Arial" panose="020B0604020202020204" pitchFamily="34" charset="0"/>
                                  </a:rPr>
                                  <m:t>0</m:t>
                                </m:r>
                              </m:sub>
                            </m:sSub>
                          </m:num>
                          <m:den>
                            <m:r>
                              <a:rPr kumimoji="0" lang="en-US" altLang="ko-KR" sz="2800" b="0" i="1" u="none" strike="noStrike" kern="1200" cap="none" spc="0" normalizeH="0" baseline="0" noProof="0" smtClean="0">
                                <a:ln>
                                  <a:noFill/>
                                </a:ln>
                                <a:solidFill>
                                  <a:prstClr val="black"/>
                                </a:solidFill>
                                <a:effectLst/>
                                <a:uLnTx/>
                                <a:uFillTx/>
                                <a:latin typeface="Cambria Math" panose="02040503050406030204" pitchFamily="18" charset="0"/>
                                <a:ea typeface="맑은 고딕" panose="020B0503020000020004" pitchFamily="50" charset="-127"/>
                                <a:cs typeface="Arial" panose="020B0604020202020204" pitchFamily="34" charset="0"/>
                              </a:rPr>
                              <m:t>2</m:t>
                            </m:r>
                            <m:r>
                              <a:rPr kumimoji="0" lang="en-US" altLang="ko-KR" sz="2800" b="0" i="1" u="none" strike="noStrike" kern="1200" cap="none" spc="0" normalizeH="0" baseline="0" noProof="0" smtClean="0">
                                <a:ln>
                                  <a:noFill/>
                                </a:ln>
                                <a:solidFill>
                                  <a:prstClr val="black"/>
                                </a:solidFill>
                                <a:effectLst/>
                                <a:uLnTx/>
                                <a:uFillTx/>
                                <a:latin typeface="Cambria Math" panose="02040503050406030204" pitchFamily="18" charset="0"/>
                                <a:ea typeface="맑은 고딕" panose="020B0503020000020004" pitchFamily="50" charset="-127"/>
                                <a:cs typeface="Arial" panose="020B0604020202020204" pitchFamily="34" charset="0"/>
                              </a:rPr>
                              <m:t>𝜋</m:t>
                            </m:r>
                          </m:den>
                        </m:f>
                      </m:den>
                    </m:f>
                  </m:oMath>
                </a14:m>
                <a:r>
                  <a:rPr kumimoji="0" lang="en-US" altLang="ko-KR" sz="2800" b="0" i="0" u="none" strike="noStrike" kern="1200" cap="none" spc="0" normalizeH="0" baseline="0" noProof="0" dirty="0">
                    <a:ln>
                      <a:noFill/>
                    </a:ln>
                    <a:solidFill>
                      <a:prstClr val="black"/>
                    </a:solidFill>
                    <a:effectLst/>
                    <a:uLnTx/>
                    <a:uFillTx/>
                    <a:latin typeface="Arial" panose="020B0604020202020204" pitchFamily="34" charset="0"/>
                    <a:ea typeface="맑은 고딕" panose="020B0503020000020004" pitchFamily="50" charset="-127"/>
                    <a:cs typeface="Arial" panose="020B0604020202020204" pitchFamily="34" charset="0"/>
                  </a:rPr>
                  <a:t>, where h is an integer called the rf harmonic, and </a:t>
                </a:r>
                <a14:m>
                  <m:oMath xmlns:m="http://schemas.openxmlformats.org/officeDocument/2006/math">
                    <m:f>
                      <m:fPr>
                        <m:type m:val="lin"/>
                        <m:ctrlPr>
                          <a:rPr kumimoji="0" lang="en-US" altLang="ko-KR" sz="2800" b="0" i="1" u="none" strike="noStrike" kern="1200" cap="none" spc="0" normalizeH="0" baseline="0" noProof="0" smtClean="0">
                            <a:ln>
                              <a:noFill/>
                            </a:ln>
                            <a:solidFill>
                              <a:prstClr val="black"/>
                            </a:solidFill>
                            <a:effectLst/>
                            <a:uLnTx/>
                            <a:uFillTx/>
                            <a:latin typeface="Cambria Math" panose="02040503050406030204" pitchFamily="18" charset="0"/>
                            <a:ea typeface="맑은 고딕" panose="020B0503020000020004" pitchFamily="50" charset="-127"/>
                            <a:cs typeface="Arial" panose="020B0604020202020204" pitchFamily="34" charset="0"/>
                          </a:rPr>
                        </m:ctrlPr>
                      </m:fPr>
                      <m:num>
                        <m:sSub>
                          <m:sSubPr>
                            <m:ctrlPr>
                              <a:rPr kumimoji="0" lang="en-US" altLang="ko-KR" sz="2800" b="0" i="1" u="none" strike="noStrike" kern="1200" cap="none" spc="0" normalizeH="0" baseline="0" noProof="0" smtClean="0">
                                <a:ln>
                                  <a:noFill/>
                                </a:ln>
                                <a:solidFill>
                                  <a:prstClr val="black"/>
                                </a:solidFill>
                                <a:effectLst/>
                                <a:uLnTx/>
                                <a:uFillTx/>
                                <a:latin typeface="Cambria Math" panose="02040503050406030204" pitchFamily="18" charset="0"/>
                                <a:ea typeface="맑은 고딕" panose="020B0503020000020004" pitchFamily="50" charset="-127"/>
                                <a:cs typeface="Arial" panose="020B0604020202020204" pitchFamily="34" charset="0"/>
                              </a:rPr>
                            </m:ctrlPr>
                          </m:sSubPr>
                          <m:e>
                            <m:r>
                              <a:rPr kumimoji="0" lang="en-US" altLang="ko-KR" sz="2800" b="0" i="1" u="none" strike="noStrike" kern="1200" cap="none" spc="0" normalizeH="0" baseline="0" noProof="0" smtClean="0">
                                <a:ln>
                                  <a:noFill/>
                                </a:ln>
                                <a:solidFill>
                                  <a:prstClr val="black"/>
                                </a:solidFill>
                                <a:effectLst/>
                                <a:uLnTx/>
                                <a:uFillTx/>
                                <a:latin typeface="Cambria Math" panose="02040503050406030204" pitchFamily="18" charset="0"/>
                                <a:ea typeface="맑은 고딕" panose="020B0503020000020004" pitchFamily="50" charset="-127"/>
                                <a:cs typeface="Arial" panose="020B0604020202020204" pitchFamily="34" charset="0"/>
                              </a:rPr>
                              <m:t>𝜔</m:t>
                            </m:r>
                          </m:e>
                          <m:sub>
                            <m:r>
                              <a:rPr kumimoji="0" lang="en-US" altLang="ko-KR" sz="2800" b="0" i="1" u="none" strike="noStrike" kern="1200" cap="none" spc="0" normalizeH="0" baseline="0" noProof="0" smtClean="0">
                                <a:ln>
                                  <a:noFill/>
                                </a:ln>
                                <a:solidFill>
                                  <a:prstClr val="black"/>
                                </a:solidFill>
                                <a:effectLst/>
                                <a:uLnTx/>
                                <a:uFillTx/>
                                <a:latin typeface="Cambria Math" panose="02040503050406030204" pitchFamily="18" charset="0"/>
                                <a:ea typeface="맑은 고딕" panose="020B0503020000020004" pitchFamily="50" charset="-127"/>
                                <a:cs typeface="Arial" panose="020B0604020202020204" pitchFamily="34" charset="0"/>
                              </a:rPr>
                              <m:t>0</m:t>
                            </m:r>
                          </m:sub>
                        </m:sSub>
                      </m:num>
                      <m:den>
                        <m:r>
                          <a:rPr kumimoji="0" lang="en-US" altLang="ko-KR" sz="2800" b="0" i="1" u="none" strike="noStrike" kern="1200" cap="none" spc="0" normalizeH="0" baseline="0" noProof="0" smtClean="0">
                            <a:ln>
                              <a:noFill/>
                            </a:ln>
                            <a:solidFill>
                              <a:prstClr val="black"/>
                            </a:solidFill>
                            <a:effectLst/>
                            <a:uLnTx/>
                            <a:uFillTx/>
                            <a:latin typeface="Cambria Math" panose="02040503050406030204" pitchFamily="18" charset="0"/>
                            <a:ea typeface="맑은 고딕" panose="020B0503020000020004" pitchFamily="50" charset="-127"/>
                            <a:cs typeface="Arial" panose="020B0604020202020204" pitchFamily="34" charset="0"/>
                          </a:rPr>
                          <m:t>2</m:t>
                        </m:r>
                        <m:r>
                          <a:rPr kumimoji="0" lang="en-US" altLang="ko-KR" sz="2800" b="0" i="1" u="none" strike="noStrike" kern="1200" cap="none" spc="0" normalizeH="0" baseline="0" noProof="0" smtClean="0">
                            <a:ln>
                              <a:noFill/>
                            </a:ln>
                            <a:solidFill>
                              <a:prstClr val="black"/>
                            </a:solidFill>
                            <a:effectLst/>
                            <a:uLnTx/>
                            <a:uFillTx/>
                            <a:latin typeface="Cambria Math" panose="02040503050406030204" pitchFamily="18" charset="0"/>
                            <a:ea typeface="맑은 고딕" panose="020B0503020000020004" pitchFamily="50" charset="-127"/>
                            <a:cs typeface="Arial" panose="020B0604020202020204" pitchFamily="34" charset="0"/>
                          </a:rPr>
                          <m:t>𝜋</m:t>
                        </m:r>
                      </m:den>
                    </m:f>
                  </m:oMath>
                </a14:m>
                <a:r>
                  <a:rPr kumimoji="0" lang="en-US" altLang="ko-KR" sz="2800" b="0" i="0" u="none" strike="noStrike" kern="1200" cap="none" spc="0" normalizeH="0" baseline="0" noProof="0" dirty="0">
                    <a:ln>
                      <a:noFill/>
                    </a:ln>
                    <a:solidFill>
                      <a:prstClr val="black"/>
                    </a:solidFill>
                    <a:effectLst/>
                    <a:uLnTx/>
                    <a:uFillTx/>
                    <a:latin typeface="Arial" panose="020B0604020202020204" pitchFamily="34" charset="0"/>
                    <a:ea typeface="맑은 고딕" panose="020B0503020000020004" pitchFamily="50" charset="-127"/>
                    <a:cs typeface="Arial" panose="020B0604020202020204" pitchFamily="34" charset="0"/>
                  </a:rPr>
                  <a:t> is the revolution frequency of the synchronized beam particles.</a:t>
                </a:r>
                <a:endParaRPr lang="ko-KR" altLang="en-US" sz="3200" dirty="0"/>
              </a:p>
            </p:txBody>
          </p:sp>
        </mc:Choice>
        <mc:Fallback xmlns="">
          <p:sp>
            <p:nvSpPr>
              <p:cNvPr id="9" name="TextBox 8">
                <a:extLst>
                  <a:ext uri="{FF2B5EF4-FFF2-40B4-BE49-F238E27FC236}">
                    <a16:creationId xmlns:a16="http://schemas.microsoft.com/office/drawing/2014/main" id="{1AA51FB0-C24E-B356-0BBC-09751616EC7F}"/>
                  </a:ext>
                </a:extLst>
              </p:cNvPr>
              <p:cNvSpPr txBox="1">
                <a:spLocks noRot="1" noChangeAspect="1" noMove="1" noResize="1" noEditPoints="1" noAdjustHandles="1" noChangeArrowheads="1" noChangeShapeType="1" noTextEdit="1"/>
              </p:cNvSpPr>
              <p:nvPr/>
            </p:nvSpPr>
            <p:spPr>
              <a:xfrm>
                <a:off x="-14987753" y="20562997"/>
                <a:ext cx="13736425" cy="2281266"/>
              </a:xfrm>
              <a:prstGeom prst="rect">
                <a:avLst/>
              </a:prstGeom>
              <a:blipFill>
                <a:blip r:embed="rId17"/>
                <a:stretch>
                  <a:fillRect l="-887" t="-2674" r="-932" b="-6150"/>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89FBBF3A-BD67-F953-36DC-54B30D74CA9E}"/>
                  </a:ext>
                </a:extLst>
              </p:cNvPr>
              <p:cNvSpPr txBox="1"/>
              <p:nvPr/>
            </p:nvSpPr>
            <p:spPr>
              <a:xfrm>
                <a:off x="-14132883" y="25631464"/>
                <a:ext cx="13736425" cy="2712153"/>
              </a:xfrm>
              <a:prstGeom prst="rect">
                <a:avLst/>
              </a:prstGeom>
              <a:noFill/>
            </p:spPr>
            <p:txBody>
              <a:bodyPr wrap="square" rtlCol="0">
                <a:spAutoFit/>
              </a:bodyPr>
              <a:lstStyle/>
              <a:p>
                <a:r>
                  <a:rPr kumimoji="0" lang="en-US" altLang="ko-KR" sz="2800" b="0" i="0" u="none" strike="noStrike" kern="1200" cap="none" spc="0" normalizeH="0" baseline="0" noProof="0" dirty="0">
                    <a:ln>
                      <a:noFill/>
                    </a:ln>
                    <a:solidFill>
                      <a:prstClr val="black"/>
                    </a:solidFill>
                    <a:effectLst/>
                    <a:uLnTx/>
                    <a:uFillTx/>
                    <a:latin typeface="Arial" panose="020B0604020202020204" pitchFamily="34" charset="0"/>
                    <a:ea typeface="맑은 고딕" panose="020B0503020000020004" pitchFamily="50" charset="-127"/>
                    <a:cs typeface="Arial" panose="020B0604020202020204" pitchFamily="34" charset="0"/>
                  </a:rPr>
                  <a:t>By transient we mean that the fill time of the cavity </a:t>
                </a:r>
                <a14:m>
                  <m:oMath xmlns:m="http://schemas.openxmlformats.org/officeDocument/2006/math">
                    <m:sSub>
                      <m:sSubPr>
                        <m:ctrlPr>
                          <a:rPr kumimoji="0" lang="en-US" altLang="ko-KR" sz="2800" b="0" i="1" u="none" strike="noStrike" kern="1200" cap="none" spc="0" normalizeH="0" baseline="0" noProof="0" smtClean="0">
                            <a:ln>
                              <a:noFill/>
                            </a:ln>
                            <a:solidFill>
                              <a:prstClr val="black"/>
                            </a:solidFill>
                            <a:effectLst/>
                            <a:uLnTx/>
                            <a:uFillTx/>
                            <a:latin typeface="Cambria Math" panose="02040503050406030204" pitchFamily="18" charset="0"/>
                            <a:ea typeface="맑은 고딕" panose="020B0503020000020004" pitchFamily="50" charset="-127"/>
                            <a:cs typeface="Arial" panose="020B0604020202020204" pitchFamily="34" charset="0"/>
                          </a:rPr>
                        </m:ctrlPr>
                      </m:sSubPr>
                      <m:e>
                        <m:r>
                          <a:rPr kumimoji="0" lang="en-US" altLang="ko-KR" sz="2800" b="0" i="1" u="none" strike="noStrike" kern="1200" cap="none" spc="0" normalizeH="0" baseline="0" noProof="0" smtClean="0">
                            <a:ln>
                              <a:noFill/>
                            </a:ln>
                            <a:solidFill>
                              <a:prstClr val="black"/>
                            </a:solidFill>
                            <a:effectLst/>
                            <a:uLnTx/>
                            <a:uFillTx/>
                            <a:latin typeface="Cambria Math" panose="02040503050406030204" pitchFamily="18" charset="0"/>
                            <a:ea typeface="맑은 고딕" panose="020B0503020000020004" pitchFamily="50" charset="-127"/>
                            <a:cs typeface="Arial" panose="020B0604020202020204" pitchFamily="34" charset="0"/>
                          </a:rPr>
                          <m:t>𝑇</m:t>
                        </m:r>
                      </m:e>
                      <m:sub>
                        <m:r>
                          <a:rPr kumimoji="0" lang="en-US" altLang="ko-KR" sz="2800" b="0" i="1" u="none" strike="noStrike" kern="1200" cap="none" spc="0" normalizeH="0" baseline="0" noProof="0" smtClean="0">
                            <a:ln>
                              <a:noFill/>
                            </a:ln>
                            <a:solidFill>
                              <a:prstClr val="black"/>
                            </a:solidFill>
                            <a:effectLst/>
                            <a:uLnTx/>
                            <a:uFillTx/>
                            <a:latin typeface="Cambria Math" panose="02040503050406030204" pitchFamily="18" charset="0"/>
                            <a:ea typeface="맑은 고딕" panose="020B0503020000020004" pitchFamily="50" charset="-127"/>
                            <a:cs typeface="Arial" panose="020B0604020202020204" pitchFamily="34" charset="0"/>
                          </a:rPr>
                          <m:t>𝑓</m:t>
                        </m:r>
                      </m:sub>
                    </m:sSub>
                  </m:oMath>
                </a14:m>
                <a:r>
                  <a:rPr kumimoji="0" lang="en-US" altLang="ko-KR" sz="2800" b="0" i="0" u="none" strike="noStrike" kern="1200" cap="none" spc="0" normalizeH="0" baseline="0" noProof="0" dirty="0">
                    <a:ln>
                      <a:noFill/>
                    </a:ln>
                    <a:solidFill>
                      <a:prstClr val="black"/>
                    </a:solidFill>
                    <a:effectLst/>
                    <a:uLnTx/>
                    <a:uFillTx/>
                    <a:latin typeface="Arial" panose="020B0604020202020204" pitchFamily="34" charset="0"/>
                    <a:ea typeface="맑은 고딕" panose="020B0503020000020004" pitchFamily="50" charset="-127"/>
                    <a:cs typeface="Arial" panose="020B0604020202020204" pitchFamily="34" charset="0"/>
                  </a:rPr>
                  <a:t> is not necessarily much longer than the time interval </a:t>
                </a:r>
                <a14:m>
                  <m:oMath xmlns:m="http://schemas.openxmlformats.org/officeDocument/2006/math">
                    <m:sSub>
                      <m:sSubPr>
                        <m:ctrlPr>
                          <a:rPr kumimoji="0" lang="en-US" altLang="ko-KR" sz="2800" b="0" i="1" u="none" strike="noStrike" kern="1200" cap="none" spc="0" normalizeH="0" baseline="0" noProof="0" smtClean="0">
                            <a:ln>
                              <a:noFill/>
                            </a:ln>
                            <a:solidFill>
                              <a:prstClr val="black"/>
                            </a:solidFill>
                            <a:effectLst/>
                            <a:uLnTx/>
                            <a:uFillTx/>
                            <a:latin typeface="Cambria Math" panose="02040503050406030204" pitchFamily="18" charset="0"/>
                            <a:ea typeface="맑은 고딕" panose="020B0503020000020004" pitchFamily="50" charset="-127"/>
                            <a:cs typeface="Arial" panose="020B0604020202020204" pitchFamily="34" charset="0"/>
                          </a:rPr>
                        </m:ctrlPr>
                      </m:sSubPr>
                      <m:e>
                        <m:r>
                          <a:rPr kumimoji="0" lang="en-US" altLang="ko-KR" sz="2800" b="0" i="1" u="none" strike="noStrike" kern="1200" cap="none" spc="0" normalizeH="0" baseline="0" noProof="0" smtClean="0">
                            <a:ln>
                              <a:noFill/>
                            </a:ln>
                            <a:solidFill>
                              <a:prstClr val="black"/>
                            </a:solidFill>
                            <a:effectLst/>
                            <a:uLnTx/>
                            <a:uFillTx/>
                            <a:latin typeface="Cambria Math" panose="02040503050406030204" pitchFamily="18" charset="0"/>
                            <a:ea typeface="맑은 고딕" panose="020B0503020000020004" pitchFamily="50" charset="-127"/>
                            <a:cs typeface="Arial" panose="020B0604020202020204" pitchFamily="34" charset="0"/>
                          </a:rPr>
                          <m:t>𝑇</m:t>
                        </m:r>
                      </m:e>
                      <m:sub>
                        <m:r>
                          <a:rPr kumimoji="0" lang="en-US" altLang="ko-KR" sz="2800" b="0" i="1" u="none" strike="noStrike" kern="1200" cap="none" spc="0" normalizeH="0" baseline="0" noProof="0" smtClean="0">
                            <a:ln>
                              <a:noFill/>
                            </a:ln>
                            <a:solidFill>
                              <a:prstClr val="black"/>
                            </a:solidFill>
                            <a:effectLst/>
                            <a:uLnTx/>
                            <a:uFillTx/>
                            <a:latin typeface="Cambria Math" panose="02040503050406030204" pitchFamily="18" charset="0"/>
                            <a:ea typeface="맑은 고딕" panose="020B0503020000020004" pitchFamily="50" charset="-127"/>
                            <a:cs typeface="Arial" panose="020B0604020202020204" pitchFamily="34" charset="0"/>
                          </a:rPr>
                          <m:t>𝑏</m:t>
                        </m:r>
                      </m:sub>
                    </m:sSub>
                  </m:oMath>
                </a14:m>
                <a:r>
                  <a:rPr kumimoji="0" lang="en-US" altLang="ko-KR" sz="2800" b="0" i="0" u="none" strike="noStrike" kern="1200" cap="none" spc="0" normalizeH="0" baseline="0" noProof="0" dirty="0">
                    <a:ln>
                      <a:noFill/>
                    </a:ln>
                    <a:solidFill>
                      <a:prstClr val="black"/>
                    </a:solidFill>
                    <a:effectLst/>
                    <a:uLnTx/>
                    <a:uFillTx/>
                    <a:latin typeface="Arial" panose="020B0604020202020204" pitchFamily="34" charset="0"/>
                    <a:ea typeface="맑은 고딕" panose="020B0503020000020004" pitchFamily="50" charset="-127"/>
                    <a:cs typeface="Arial" panose="020B0604020202020204" pitchFamily="34" charset="0"/>
                  </a:rPr>
                  <a:t> for successive bunches to pass</a:t>
                </a:r>
                <a:r>
                  <a:rPr kumimoji="0" lang="en-US" altLang="ko-KR" sz="2800" b="0" i="0" u="none" strike="noStrike" kern="1200" cap="none" spc="0" normalizeH="0" noProof="0" dirty="0">
                    <a:ln>
                      <a:noFill/>
                    </a:ln>
                    <a:solidFill>
                      <a:prstClr val="black"/>
                    </a:solidFill>
                    <a:effectLst/>
                    <a:uLnTx/>
                    <a:uFillTx/>
                    <a:latin typeface="Arial" panose="020B0604020202020204" pitchFamily="34" charset="0"/>
                    <a:ea typeface="맑은 고딕" panose="020B0503020000020004" pitchFamily="50" charset="-127"/>
                    <a:cs typeface="Arial" panose="020B0604020202020204" pitchFamily="34" charset="0"/>
                  </a:rPr>
                  <a:t> through the cavity. In other words, the beam loading voltage from the first bunch will have significant decay before the successive bunch arrives. Due to the finite quality factor, this induced voltage across the gap starts to decay immediately, hence the name transient beam loading.</a:t>
                </a:r>
                <a:endParaRPr lang="ko-KR" altLang="en-US" sz="3200" dirty="0"/>
              </a:p>
            </p:txBody>
          </p:sp>
        </mc:Choice>
        <mc:Fallback xmlns="">
          <p:sp>
            <p:nvSpPr>
              <p:cNvPr id="21" name="TextBox 20">
                <a:extLst>
                  <a:ext uri="{FF2B5EF4-FFF2-40B4-BE49-F238E27FC236}">
                    <a16:creationId xmlns:a16="http://schemas.microsoft.com/office/drawing/2014/main" id="{89FBBF3A-BD67-F953-36DC-54B30D74CA9E}"/>
                  </a:ext>
                </a:extLst>
              </p:cNvPr>
              <p:cNvSpPr txBox="1">
                <a:spLocks noRot="1" noChangeAspect="1" noMove="1" noResize="1" noEditPoints="1" noAdjustHandles="1" noChangeArrowheads="1" noChangeShapeType="1" noTextEdit="1"/>
              </p:cNvSpPr>
              <p:nvPr/>
            </p:nvSpPr>
            <p:spPr>
              <a:xfrm>
                <a:off x="-14132883" y="25631464"/>
                <a:ext cx="13736425" cy="2712153"/>
              </a:xfrm>
              <a:prstGeom prst="rect">
                <a:avLst/>
              </a:prstGeom>
              <a:blipFill>
                <a:blip r:embed="rId18"/>
                <a:stretch>
                  <a:fillRect l="-932" t="-2697" b="-4944"/>
                </a:stretch>
              </a:blipFill>
            </p:spPr>
            <p:txBody>
              <a:bodyPr/>
              <a:lstStyle/>
              <a:p>
                <a:r>
                  <a:rPr lang="ko-KR" altLang="en-US">
                    <a:noFill/>
                  </a:rPr>
                  <a:t> </a:t>
                </a:r>
              </a:p>
            </p:txBody>
          </p:sp>
        </mc:Fallback>
      </mc:AlternateContent>
      <p:sp>
        <p:nvSpPr>
          <p:cNvPr id="28" name="TextBox 27">
            <a:extLst>
              <a:ext uri="{FF2B5EF4-FFF2-40B4-BE49-F238E27FC236}">
                <a16:creationId xmlns:a16="http://schemas.microsoft.com/office/drawing/2014/main" id="{AFC81082-CB90-FFFD-2A65-E884F4F9C907}"/>
              </a:ext>
            </a:extLst>
          </p:cNvPr>
          <p:cNvSpPr txBox="1"/>
          <p:nvPr/>
        </p:nvSpPr>
        <p:spPr>
          <a:xfrm>
            <a:off x="795315" y="27250471"/>
            <a:ext cx="13736425" cy="1107996"/>
          </a:xfrm>
          <a:prstGeom prst="rect">
            <a:avLst/>
          </a:prstGeom>
          <a:noFill/>
        </p:spPr>
        <p:txBody>
          <a:bodyPr wrap="square" rtlCol="0">
            <a:spAutoFit/>
          </a:bodyPr>
          <a:lstStyle/>
          <a:p>
            <a:r>
              <a:rPr lang="en-US" altLang="ko-KR" sz="3200" b="1" dirty="0">
                <a:latin typeface="Arial" panose="020B0604020202020204" pitchFamily="34" charset="0"/>
                <a:cs typeface="Arial" panose="020B0604020202020204" pitchFamily="34" charset="0"/>
              </a:rPr>
              <a:t>Equivalent Circuit</a:t>
            </a:r>
          </a:p>
          <a:p>
            <a:endParaRPr lang="en-US" altLang="ko-KR" sz="600" b="1" dirty="0">
              <a:latin typeface="Arial" panose="020B0604020202020204" pitchFamily="34" charset="0"/>
              <a:cs typeface="Arial" panose="020B0604020202020204" pitchFamily="34" charset="0"/>
            </a:endParaRPr>
          </a:p>
          <a:p>
            <a:pPr algn="just"/>
            <a:r>
              <a:rPr kumimoji="0" lang="en-US" altLang="ko-KR" sz="2800" b="0" i="0" u="none" strike="noStrike" kern="1200" cap="none" spc="0" normalizeH="0" baseline="0" noProof="0" dirty="0">
                <a:ln>
                  <a:noFill/>
                </a:ln>
                <a:solidFill>
                  <a:prstClr val="black"/>
                </a:solidFill>
                <a:effectLst/>
                <a:uLnTx/>
                <a:uFillTx/>
                <a:latin typeface="Arial" panose="020B0604020202020204" pitchFamily="34" charset="0"/>
                <a:ea typeface="맑은 고딕" panose="020B0503020000020004" pitchFamily="50" charset="-127"/>
                <a:cs typeface="Arial" panose="020B0604020202020204" pitchFamily="34" charset="0"/>
              </a:rPr>
              <a:t>  The rf system can be represented by an equivalent circuit.</a:t>
            </a:r>
            <a:endParaRPr lang="ko-KR" altLang="en-US" sz="3200" dirty="0"/>
          </a:p>
        </p:txBody>
      </p:sp>
      <p:sp>
        <p:nvSpPr>
          <p:cNvPr id="43" name="TextBox 42">
            <a:extLst>
              <a:ext uri="{FF2B5EF4-FFF2-40B4-BE49-F238E27FC236}">
                <a16:creationId xmlns:a16="http://schemas.microsoft.com/office/drawing/2014/main" id="{000410E3-AD04-CE57-2399-26EDDBCD6760}"/>
              </a:ext>
            </a:extLst>
          </p:cNvPr>
          <p:cNvSpPr txBox="1"/>
          <p:nvPr/>
        </p:nvSpPr>
        <p:spPr>
          <a:xfrm>
            <a:off x="25362968" y="19532601"/>
            <a:ext cx="4399288" cy="523220"/>
          </a:xfrm>
          <a:prstGeom prst="rect">
            <a:avLst/>
          </a:prstGeom>
          <a:noFill/>
        </p:spPr>
        <p:txBody>
          <a:bodyPr wrap="square" rtlCol="0">
            <a:spAutoFit/>
          </a:bodyPr>
          <a:lstStyle/>
          <a:p>
            <a:r>
              <a:rPr lang="en-US" altLang="ko-KR" sz="2800" dirty="0">
                <a:latin typeface="Arial" panose="020B0604020202020204" pitchFamily="34" charset="0"/>
                <a:cs typeface="Arial" panose="020B0604020202020204" pitchFamily="34" charset="0"/>
              </a:rPr>
              <a:t>(with rf feedback system)</a:t>
            </a:r>
          </a:p>
        </p:txBody>
      </p:sp>
      <p:cxnSp>
        <p:nvCxnSpPr>
          <p:cNvPr id="50" name="직선 연결선 49">
            <a:extLst>
              <a:ext uri="{FF2B5EF4-FFF2-40B4-BE49-F238E27FC236}">
                <a16:creationId xmlns:a16="http://schemas.microsoft.com/office/drawing/2014/main" id="{E672B1EB-B117-5CD2-08A1-3E18B59F9446}"/>
              </a:ext>
            </a:extLst>
          </p:cNvPr>
          <p:cNvCxnSpPr>
            <a:cxnSpLocks/>
          </p:cNvCxnSpPr>
          <p:nvPr/>
        </p:nvCxnSpPr>
        <p:spPr>
          <a:xfrm flipV="1">
            <a:off x="4836630" y="15834765"/>
            <a:ext cx="3333976" cy="1245910"/>
          </a:xfrm>
          <a:prstGeom prst="line">
            <a:avLst/>
          </a:prstGeom>
          <a:ln w="38100">
            <a:solidFill>
              <a:srgbClr val="F1F000"/>
            </a:solidFill>
          </a:ln>
        </p:spPr>
        <p:style>
          <a:lnRef idx="1">
            <a:schemeClr val="accent2"/>
          </a:lnRef>
          <a:fillRef idx="0">
            <a:schemeClr val="accent2"/>
          </a:fillRef>
          <a:effectRef idx="0">
            <a:schemeClr val="accent2"/>
          </a:effectRef>
          <a:fontRef idx="minor">
            <a:schemeClr val="tx1"/>
          </a:fontRef>
        </p:style>
      </p:cxnSp>
      <p:cxnSp>
        <p:nvCxnSpPr>
          <p:cNvPr id="52" name="직선 연결선 51">
            <a:extLst>
              <a:ext uri="{FF2B5EF4-FFF2-40B4-BE49-F238E27FC236}">
                <a16:creationId xmlns:a16="http://schemas.microsoft.com/office/drawing/2014/main" id="{12C6750E-28C6-8DF5-FAB2-CA9E05BB9400}"/>
              </a:ext>
            </a:extLst>
          </p:cNvPr>
          <p:cNvCxnSpPr>
            <a:cxnSpLocks/>
          </p:cNvCxnSpPr>
          <p:nvPr/>
        </p:nvCxnSpPr>
        <p:spPr>
          <a:xfrm>
            <a:off x="4836630" y="17399896"/>
            <a:ext cx="3333976" cy="2271845"/>
          </a:xfrm>
          <a:prstGeom prst="line">
            <a:avLst/>
          </a:prstGeom>
          <a:ln w="38100">
            <a:solidFill>
              <a:srgbClr val="F1F000"/>
            </a:solidFill>
          </a:ln>
        </p:spPr>
        <p:style>
          <a:lnRef idx="1">
            <a:schemeClr val="accent2"/>
          </a:lnRef>
          <a:fillRef idx="0">
            <a:schemeClr val="accent2"/>
          </a:fillRef>
          <a:effectRef idx="0">
            <a:schemeClr val="accent2"/>
          </a:effectRef>
          <a:fontRef idx="minor">
            <a:schemeClr val="tx1"/>
          </a:fontRef>
        </p:style>
      </p:cxnSp>
      <p:pic>
        <p:nvPicPr>
          <p:cNvPr id="10" name="그림 9">
            <a:extLst>
              <a:ext uri="{FF2B5EF4-FFF2-40B4-BE49-F238E27FC236}">
                <a16:creationId xmlns:a16="http://schemas.microsoft.com/office/drawing/2014/main" id="{F1FE2E68-C2D8-3EB4-DE36-EE9814C7ABB5}"/>
              </a:ext>
            </a:extLst>
          </p:cNvPr>
          <p:cNvPicPr>
            <a:picLocks noChangeAspect="1"/>
          </p:cNvPicPr>
          <p:nvPr/>
        </p:nvPicPr>
        <p:blipFill>
          <a:blip r:embed="rId19"/>
          <a:stretch>
            <a:fillRect/>
          </a:stretch>
        </p:blipFill>
        <p:spPr>
          <a:xfrm>
            <a:off x="24526399" y="40811556"/>
            <a:ext cx="4897328" cy="964900"/>
          </a:xfrm>
          <a:prstGeom prst="rect">
            <a:avLst/>
          </a:prstGeom>
        </p:spPr>
      </p:pic>
      <p:pic>
        <p:nvPicPr>
          <p:cNvPr id="19" name="그림 18">
            <a:extLst>
              <a:ext uri="{FF2B5EF4-FFF2-40B4-BE49-F238E27FC236}">
                <a16:creationId xmlns:a16="http://schemas.microsoft.com/office/drawing/2014/main" id="{85183609-BAB2-A90E-1A03-B930CACBD74F}"/>
              </a:ext>
            </a:extLst>
          </p:cNvPr>
          <p:cNvPicPr>
            <a:picLocks noChangeAspect="1"/>
          </p:cNvPicPr>
          <p:nvPr/>
        </p:nvPicPr>
        <p:blipFill>
          <a:blip r:embed="rId20"/>
          <a:stretch>
            <a:fillRect/>
          </a:stretch>
        </p:blipFill>
        <p:spPr>
          <a:xfrm>
            <a:off x="24769099" y="41892672"/>
            <a:ext cx="4411929" cy="511693"/>
          </a:xfrm>
          <a:prstGeom prst="rect">
            <a:avLst/>
          </a:prstGeom>
        </p:spPr>
      </p:pic>
      <p:grpSp>
        <p:nvGrpSpPr>
          <p:cNvPr id="57" name="그룹 56">
            <a:extLst>
              <a:ext uri="{FF2B5EF4-FFF2-40B4-BE49-F238E27FC236}">
                <a16:creationId xmlns:a16="http://schemas.microsoft.com/office/drawing/2014/main" id="{9DE3E213-F86B-E201-BD0E-3A8E2A81ABD3}"/>
              </a:ext>
            </a:extLst>
          </p:cNvPr>
          <p:cNvGrpSpPr/>
          <p:nvPr/>
        </p:nvGrpSpPr>
        <p:grpSpPr>
          <a:xfrm>
            <a:off x="5262899" y="28572286"/>
            <a:ext cx="8916056" cy="3629323"/>
            <a:chOff x="3281742" y="28816486"/>
            <a:chExt cx="8916056" cy="3629323"/>
          </a:xfrm>
        </p:grpSpPr>
        <p:grpSp>
          <p:nvGrpSpPr>
            <p:cNvPr id="47" name="그룹 46">
              <a:extLst>
                <a:ext uri="{FF2B5EF4-FFF2-40B4-BE49-F238E27FC236}">
                  <a16:creationId xmlns:a16="http://schemas.microsoft.com/office/drawing/2014/main" id="{F319E43F-3912-37FD-FB98-0685FCA31767}"/>
                </a:ext>
              </a:extLst>
            </p:cNvPr>
            <p:cNvGrpSpPr/>
            <p:nvPr/>
          </p:nvGrpSpPr>
          <p:grpSpPr>
            <a:xfrm>
              <a:off x="3281742" y="28816486"/>
              <a:ext cx="8916056" cy="3629323"/>
              <a:chOff x="1450740" y="28493575"/>
              <a:chExt cx="8916056" cy="3629323"/>
            </a:xfrm>
          </p:grpSpPr>
          <p:pic>
            <p:nvPicPr>
              <p:cNvPr id="27" name="그림 26">
                <a:extLst>
                  <a:ext uri="{FF2B5EF4-FFF2-40B4-BE49-F238E27FC236}">
                    <a16:creationId xmlns:a16="http://schemas.microsoft.com/office/drawing/2014/main" id="{132D690F-111C-C374-8318-F5992A0D5CF1}"/>
                  </a:ext>
                </a:extLst>
              </p:cNvPr>
              <p:cNvPicPr>
                <a:picLocks noChangeAspect="1"/>
              </p:cNvPicPr>
              <p:nvPr/>
            </p:nvPicPr>
            <p:blipFill>
              <a:blip r:embed="rId21"/>
              <a:stretch>
                <a:fillRect/>
              </a:stretch>
            </p:blipFill>
            <p:spPr>
              <a:xfrm>
                <a:off x="1878111" y="28493575"/>
                <a:ext cx="8279919" cy="3629323"/>
              </a:xfrm>
              <a:prstGeom prst="rect">
                <a:avLst/>
              </a:prstGeom>
              <a:ln w="19050">
                <a:solidFill>
                  <a:schemeClr val="tx1"/>
                </a:solidFill>
              </a:ln>
            </p:spPr>
          </p:pic>
          <p:sp>
            <p:nvSpPr>
              <p:cNvPr id="23" name="직사각형 22">
                <a:extLst>
                  <a:ext uri="{FF2B5EF4-FFF2-40B4-BE49-F238E27FC236}">
                    <a16:creationId xmlns:a16="http://schemas.microsoft.com/office/drawing/2014/main" id="{0990F54D-CD2E-5D8D-4228-E082D9506B2D}"/>
                  </a:ext>
                </a:extLst>
              </p:cNvPr>
              <p:cNvSpPr/>
              <p:nvPr/>
            </p:nvSpPr>
            <p:spPr>
              <a:xfrm>
                <a:off x="1450740" y="30830367"/>
                <a:ext cx="2007640" cy="711773"/>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2000" dirty="0">
                    <a:solidFill>
                      <a:schemeClr val="tx1"/>
                    </a:solidFill>
                  </a:rPr>
                  <a:t>generator</a:t>
                </a:r>
              </a:p>
              <a:p>
                <a:pPr algn="ctr"/>
                <a:r>
                  <a:rPr lang="en-US" altLang="ko-KR" sz="2000" dirty="0">
                    <a:solidFill>
                      <a:schemeClr val="tx1"/>
                    </a:solidFill>
                  </a:rPr>
                  <a:t>(power source)</a:t>
                </a:r>
                <a:endParaRPr lang="ko-KR" altLang="en-US" sz="2000" dirty="0">
                  <a:solidFill>
                    <a:schemeClr val="tx1"/>
                  </a:solidFill>
                </a:endParaRPr>
              </a:p>
            </p:txBody>
          </p:sp>
          <p:sp>
            <p:nvSpPr>
              <p:cNvPr id="32" name="직사각형 31">
                <a:extLst>
                  <a:ext uri="{FF2B5EF4-FFF2-40B4-BE49-F238E27FC236}">
                    <a16:creationId xmlns:a16="http://schemas.microsoft.com/office/drawing/2014/main" id="{C736A6A9-78E6-822D-66EF-283D35BD48F2}"/>
                  </a:ext>
                </a:extLst>
              </p:cNvPr>
              <p:cNvSpPr/>
              <p:nvPr/>
            </p:nvSpPr>
            <p:spPr>
              <a:xfrm>
                <a:off x="4388724" y="29400292"/>
                <a:ext cx="2564526" cy="1923441"/>
              </a:xfrm>
              <a:prstGeom prst="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40" name="직사각형 39">
                <a:extLst>
                  <a:ext uri="{FF2B5EF4-FFF2-40B4-BE49-F238E27FC236}">
                    <a16:creationId xmlns:a16="http://schemas.microsoft.com/office/drawing/2014/main" id="{D6834BEE-9506-7BD8-C02F-726824EB4B39}"/>
                  </a:ext>
                </a:extLst>
              </p:cNvPr>
              <p:cNvSpPr/>
              <p:nvPr/>
            </p:nvSpPr>
            <p:spPr>
              <a:xfrm>
                <a:off x="9225894" y="30820143"/>
                <a:ext cx="1140902" cy="440625"/>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2000" dirty="0">
                    <a:solidFill>
                      <a:schemeClr val="tx1"/>
                    </a:solidFill>
                  </a:rPr>
                  <a:t>beam</a:t>
                </a:r>
                <a:endParaRPr lang="ko-KR" altLang="en-US" sz="2000" dirty="0">
                  <a:solidFill>
                    <a:schemeClr val="tx1"/>
                  </a:solidFill>
                </a:endParaRPr>
              </a:p>
            </p:txBody>
          </p:sp>
          <p:sp>
            <p:nvSpPr>
              <p:cNvPr id="44" name="직사각형 43">
                <a:extLst>
                  <a:ext uri="{FF2B5EF4-FFF2-40B4-BE49-F238E27FC236}">
                    <a16:creationId xmlns:a16="http://schemas.microsoft.com/office/drawing/2014/main" id="{96B94D08-F182-F751-0A22-E2E1D8D82E28}"/>
                  </a:ext>
                </a:extLst>
              </p:cNvPr>
              <p:cNvSpPr/>
              <p:nvPr/>
            </p:nvSpPr>
            <p:spPr>
              <a:xfrm>
                <a:off x="5353492" y="31162738"/>
                <a:ext cx="1479426" cy="436347"/>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2000" dirty="0">
                    <a:solidFill>
                      <a:schemeClr val="tx1"/>
                    </a:solidFill>
                  </a:rPr>
                  <a:t>rf cavity</a:t>
                </a:r>
                <a:endParaRPr lang="ko-KR" altLang="en-US" sz="2000" dirty="0">
                  <a:solidFill>
                    <a:schemeClr val="tx1"/>
                  </a:solidFill>
                </a:endParaRPr>
              </a:p>
            </p:txBody>
          </p:sp>
        </p:grpSp>
        <mc:AlternateContent xmlns:mc="http://schemas.openxmlformats.org/markup-compatibility/2006">
          <mc:Choice xmlns:a14="http://schemas.microsoft.com/office/drawing/2010/main" Requires="a14">
            <p:sp>
              <p:nvSpPr>
                <p:cNvPr id="51" name="직사각형 50">
                  <a:extLst>
                    <a:ext uri="{FF2B5EF4-FFF2-40B4-BE49-F238E27FC236}">
                      <a16:creationId xmlns:a16="http://schemas.microsoft.com/office/drawing/2014/main" id="{4F1998A8-C5B2-44EB-0E37-05A41A79DE06}"/>
                    </a:ext>
                  </a:extLst>
                </p:cNvPr>
                <p:cNvSpPr/>
                <p:nvPr/>
              </p:nvSpPr>
              <p:spPr>
                <a:xfrm>
                  <a:off x="8426192" y="31723215"/>
                  <a:ext cx="1202496" cy="616163"/>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
                        <m:sSub>
                          <m:sSubPr>
                            <m:ctrlPr>
                              <a:rPr lang="en-US" altLang="ko-KR" b="0" i="1" dirty="0" smtClean="0">
                                <a:solidFill>
                                  <a:schemeClr val="tx1"/>
                                </a:solidFill>
                                <a:latin typeface="Cambria Math" panose="02040503050406030204" pitchFamily="18" charset="0"/>
                              </a:rPr>
                            </m:ctrlPr>
                          </m:sSubPr>
                          <m:e>
                            <m:r>
                              <a:rPr lang="en-US" altLang="ko-KR" b="0" i="1" dirty="0" smtClean="0">
                                <a:solidFill>
                                  <a:schemeClr val="tx1"/>
                                </a:solidFill>
                                <a:latin typeface="Cambria Math" panose="02040503050406030204" pitchFamily="18" charset="0"/>
                              </a:rPr>
                              <m:t>𝜔</m:t>
                            </m:r>
                          </m:e>
                          <m:sub>
                            <m:r>
                              <a:rPr lang="en-US" altLang="ko-KR" b="0" i="1" dirty="0" smtClean="0">
                                <a:solidFill>
                                  <a:schemeClr val="tx1"/>
                                </a:solidFill>
                                <a:latin typeface="Cambria Math" panose="02040503050406030204" pitchFamily="18" charset="0"/>
                              </a:rPr>
                              <m:t>𝑟</m:t>
                            </m:r>
                          </m:sub>
                        </m:sSub>
                        <m:r>
                          <a:rPr lang="en-US" altLang="ko-KR" b="0" i="1" dirty="0" smtClean="0">
                            <a:solidFill>
                              <a:schemeClr val="tx1"/>
                            </a:solidFill>
                            <a:latin typeface="Cambria Math" panose="02040503050406030204" pitchFamily="18" charset="0"/>
                          </a:rPr>
                          <m:t>=</m:t>
                        </m:r>
                        <m:f>
                          <m:fPr>
                            <m:ctrlPr>
                              <a:rPr lang="en-US" altLang="ko-KR" b="0" i="1" dirty="0" smtClean="0">
                                <a:solidFill>
                                  <a:schemeClr val="tx1"/>
                                </a:solidFill>
                                <a:latin typeface="Cambria Math" panose="02040503050406030204" pitchFamily="18" charset="0"/>
                              </a:rPr>
                            </m:ctrlPr>
                          </m:fPr>
                          <m:num>
                            <m:r>
                              <a:rPr lang="en-US" altLang="ko-KR" b="0" i="1" dirty="0" smtClean="0">
                                <a:solidFill>
                                  <a:schemeClr val="tx1"/>
                                </a:solidFill>
                                <a:latin typeface="Cambria Math" panose="02040503050406030204" pitchFamily="18" charset="0"/>
                              </a:rPr>
                              <m:t>1</m:t>
                            </m:r>
                          </m:num>
                          <m:den>
                            <m:rad>
                              <m:radPr>
                                <m:degHide m:val="on"/>
                                <m:ctrlPr>
                                  <a:rPr lang="en-US" altLang="ko-KR" b="0" i="1" dirty="0" smtClean="0">
                                    <a:solidFill>
                                      <a:schemeClr val="tx1"/>
                                    </a:solidFill>
                                    <a:latin typeface="Cambria Math" panose="02040503050406030204" pitchFamily="18" charset="0"/>
                                  </a:rPr>
                                </m:ctrlPr>
                              </m:radPr>
                              <m:deg/>
                              <m:e>
                                <m:r>
                                  <a:rPr lang="en-US" altLang="ko-KR" b="0" i="1" dirty="0" smtClean="0">
                                    <a:solidFill>
                                      <a:schemeClr val="tx1"/>
                                    </a:solidFill>
                                    <a:latin typeface="Cambria Math" panose="02040503050406030204" pitchFamily="18" charset="0"/>
                                  </a:rPr>
                                  <m:t>𝐿𝐶</m:t>
                                </m:r>
                              </m:e>
                            </m:rad>
                          </m:den>
                        </m:f>
                      </m:oMath>
                    </m:oMathPara>
                  </a14:m>
                  <a:endParaRPr lang="en-US" altLang="ko-KR" b="0" i="1" dirty="0">
                    <a:solidFill>
                      <a:schemeClr val="tx1"/>
                    </a:solidFill>
                    <a:latin typeface="Cambria Math" panose="02040503050406030204" pitchFamily="18" charset="0"/>
                  </a:endParaRPr>
                </a:p>
              </p:txBody>
            </p:sp>
          </mc:Choice>
          <mc:Fallback>
            <p:sp>
              <p:nvSpPr>
                <p:cNvPr id="51" name="직사각형 50">
                  <a:extLst>
                    <a:ext uri="{FF2B5EF4-FFF2-40B4-BE49-F238E27FC236}">
                      <a16:creationId xmlns:a16="http://schemas.microsoft.com/office/drawing/2014/main" id="{4F1998A8-C5B2-44EB-0E37-05A41A79DE06}"/>
                    </a:ext>
                  </a:extLst>
                </p:cNvPr>
                <p:cNvSpPr>
                  <a:spLocks noRot="1" noChangeAspect="1" noMove="1" noResize="1" noEditPoints="1" noAdjustHandles="1" noChangeArrowheads="1" noChangeShapeType="1" noTextEdit="1"/>
                </p:cNvSpPr>
                <p:nvPr/>
              </p:nvSpPr>
              <p:spPr>
                <a:xfrm>
                  <a:off x="8426192" y="31723215"/>
                  <a:ext cx="1202496" cy="616163"/>
                </a:xfrm>
                <a:prstGeom prst="rect">
                  <a:avLst/>
                </a:prstGeom>
                <a:blipFill>
                  <a:blip r:embed="rId22"/>
                  <a:stretch>
                    <a:fillRect/>
                  </a:stretch>
                </a:blipFill>
                <a:ln w="28575">
                  <a:solidFill>
                    <a:schemeClr val="tx1"/>
                  </a:solidFill>
                </a:ln>
              </p:spPr>
              <p:txBody>
                <a:bodyPr/>
                <a:lstStyle/>
                <a:p>
                  <a:r>
                    <a:rPr lang="ko-KR" altLang="en-US">
                      <a:noFill/>
                    </a:rPr>
                    <a:t> </a:t>
                  </a:r>
                </a:p>
              </p:txBody>
            </p:sp>
          </mc:Fallback>
        </mc:AlternateContent>
        <mc:AlternateContent xmlns:mc="http://schemas.openxmlformats.org/markup-compatibility/2006">
          <mc:Choice xmlns:a14="http://schemas.microsoft.com/office/drawing/2010/main" Requires="a14">
            <p:sp>
              <p:nvSpPr>
                <p:cNvPr id="55" name="직사각형 54">
                  <a:extLst>
                    <a:ext uri="{FF2B5EF4-FFF2-40B4-BE49-F238E27FC236}">
                      <a16:creationId xmlns:a16="http://schemas.microsoft.com/office/drawing/2014/main" id="{B90CBEF2-8C6F-C8BF-7648-8363AB569175}"/>
                    </a:ext>
                  </a:extLst>
                </p:cNvPr>
                <p:cNvSpPr/>
                <p:nvPr/>
              </p:nvSpPr>
              <p:spPr>
                <a:xfrm>
                  <a:off x="5363107" y="30910537"/>
                  <a:ext cx="1019110" cy="616163"/>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
                        <m:sSub>
                          <m:sSubPr>
                            <m:ctrlPr>
                              <a:rPr lang="en-US" altLang="ko-KR" b="0" i="1" dirty="0" smtClean="0">
                                <a:solidFill>
                                  <a:schemeClr val="tx1"/>
                                </a:solidFill>
                                <a:latin typeface="Cambria Math" panose="02040503050406030204" pitchFamily="18" charset="0"/>
                              </a:rPr>
                            </m:ctrlPr>
                          </m:sSubPr>
                          <m:e>
                            <m:r>
                              <a:rPr lang="en-US" altLang="ko-KR" b="0" i="1" dirty="0" smtClean="0">
                                <a:solidFill>
                                  <a:schemeClr val="tx1"/>
                                </a:solidFill>
                                <a:latin typeface="Cambria Math" panose="02040503050406030204" pitchFamily="18" charset="0"/>
                              </a:rPr>
                              <m:t>𝑅</m:t>
                            </m:r>
                          </m:e>
                          <m:sub>
                            <m:r>
                              <a:rPr lang="en-US" altLang="ko-KR" b="0" i="1" dirty="0" smtClean="0">
                                <a:solidFill>
                                  <a:schemeClr val="tx1"/>
                                </a:solidFill>
                                <a:latin typeface="Cambria Math" panose="02040503050406030204" pitchFamily="18" charset="0"/>
                              </a:rPr>
                              <m:t>𝑔</m:t>
                            </m:r>
                          </m:sub>
                        </m:sSub>
                        <m:r>
                          <a:rPr lang="en-US" altLang="ko-KR" b="0" i="1" dirty="0" smtClean="0">
                            <a:solidFill>
                              <a:schemeClr val="tx1"/>
                            </a:solidFill>
                            <a:latin typeface="Cambria Math" panose="02040503050406030204" pitchFamily="18" charset="0"/>
                          </a:rPr>
                          <m:t>=</m:t>
                        </m:r>
                        <m:f>
                          <m:fPr>
                            <m:ctrlPr>
                              <a:rPr lang="en-US" altLang="ko-KR" b="0" i="1" dirty="0" smtClean="0">
                                <a:solidFill>
                                  <a:schemeClr val="tx1"/>
                                </a:solidFill>
                                <a:latin typeface="Cambria Math" panose="02040503050406030204" pitchFamily="18" charset="0"/>
                              </a:rPr>
                            </m:ctrlPr>
                          </m:fPr>
                          <m:num>
                            <m:sSub>
                              <m:sSubPr>
                                <m:ctrlPr>
                                  <a:rPr lang="en-US" altLang="ko-KR" b="0" i="1" dirty="0" smtClean="0">
                                    <a:solidFill>
                                      <a:schemeClr val="tx1"/>
                                    </a:solidFill>
                                    <a:latin typeface="Cambria Math" panose="02040503050406030204" pitchFamily="18" charset="0"/>
                                  </a:rPr>
                                </m:ctrlPr>
                              </m:sSubPr>
                              <m:e>
                                <m:r>
                                  <a:rPr lang="en-US" altLang="ko-KR" b="0" i="1" dirty="0" smtClean="0">
                                    <a:solidFill>
                                      <a:schemeClr val="tx1"/>
                                    </a:solidFill>
                                    <a:latin typeface="Cambria Math" panose="02040503050406030204" pitchFamily="18" charset="0"/>
                                  </a:rPr>
                                  <m:t>𝑅</m:t>
                                </m:r>
                              </m:e>
                              <m:sub>
                                <m:r>
                                  <a:rPr lang="en-US" altLang="ko-KR" b="0" i="1" dirty="0" smtClean="0">
                                    <a:solidFill>
                                      <a:schemeClr val="tx1"/>
                                    </a:solidFill>
                                    <a:latin typeface="Cambria Math" panose="02040503050406030204" pitchFamily="18" charset="0"/>
                                  </a:rPr>
                                  <m:t>𝑠</m:t>
                                </m:r>
                              </m:sub>
                            </m:sSub>
                          </m:num>
                          <m:den>
                            <m:r>
                              <a:rPr lang="en-US" altLang="ko-KR" b="0" i="1" dirty="0" smtClean="0">
                                <a:solidFill>
                                  <a:schemeClr val="tx1"/>
                                </a:solidFill>
                                <a:latin typeface="Cambria Math" panose="02040503050406030204" pitchFamily="18" charset="0"/>
                              </a:rPr>
                              <m:t>𝛽</m:t>
                            </m:r>
                          </m:den>
                        </m:f>
                      </m:oMath>
                    </m:oMathPara>
                  </a14:m>
                  <a:endParaRPr lang="en-US" altLang="ko-KR" b="0" i="1" dirty="0">
                    <a:solidFill>
                      <a:schemeClr val="tx1"/>
                    </a:solidFill>
                    <a:latin typeface="Cambria Math" panose="02040503050406030204" pitchFamily="18" charset="0"/>
                  </a:endParaRPr>
                </a:p>
              </p:txBody>
            </p:sp>
          </mc:Choice>
          <mc:Fallback>
            <p:sp>
              <p:nvSpPr>
                <p:cNvPr id="55" name="직사각형 54">
                  <a:extLst>
                    <a:ext uri="{FF2B5EF4-FFF2-40B4-BE49-F238E27FC236}">
                      <a16:creationId xmlns:a16="http://schemas.microsoft.com/office/drawing/2014/main" id="{B90CBEF2-8C6F-C8BF-7648-8363AB569175}"/>
                    </a:ext>
                  </a:extLst>
                </p:cNvPr>
                <p:cNvSpPr>
                  <a:spLocks noRot="1" noChangeAspect="1" noMove="1" noResize="1" noEditPoints="1" noAdjustHandles="1" noChangeArrowheads="1" noChangeShapeType="1" noTextEdit="1"/>
                </p:cNvSpPr>
                <p:nvPr/>
              </p:nvSpPr>
              <p:spPr>
                <a:xfrm>
                  <a:off x="5363107" y="30910537"/>
                  <a:ext cx="1019110" cy="616163"/>
                </a:xfrm>
                <a:prstGeom prst="rect">
                  <a:avLst/>
                </a:prstGeom>
                <a:blipFill>
                  <a:blip r:embed="rId23"/>
                  <a:stretch>
                    <a:fillRect/>
                  </a:stretch>
                </a:blipFill>
                <a:ln w="28575">
                  <a:solidFill>
                    <a:schemeClr val="tx1"/>
                  </a:solidFill>
                </a:ln>
              </p:spPr>
              <p:txBody>
                <a:bodyPr/>
                <a:lstStyle/>
                <a:p>
                  <a:r>
                    <a:rPr lang="ko-KR" altLang="en-US">
                      <a:noFill/>
                    </a:rPr>
                    <a:t> </a:t>
                  </a:r>
                </a:p>
              </p:txBody>
            </p:sp>
          </mc:Fallback>
        </mc:AlternateContent>
      </p:grpSp>
      <p:sp>
        <p:nvSpPr>
          <p:cNvPr id="76" name="TextBox 75">
            <a:extLst>
              <a:ext uri="{FF2B5EF4-FFF2-40B4-BE49-F238E27FC236}">
                <a16:creationId xmlns:a16="http://schemas.microsoft.com/office/drawing/2014/main" id="{89B522F3-A0A4-25C5-9C4C-F40435347744}"/>
              </a:ext>
            </a:extLst>
          </p:cNvPr>
          <p:cNvSpPr txBox="1"/>
          <p:nvPr/>
        </p:nvSpPr>
        <p:spPr>
          <a:xfrm>
            <a:off x="795314" y="34060275"/>
            <a:ext cx="13736425" cy="1538883"/>
          </a:xfrm>
          <a:prstGeom prst="rect">
            <a:avLst/>
          </a:prstGeom>
          <a:noFill/>
        </p:spPr>
        <p:txBody>
          <a:bodyPr wrap="square" rtlCol="0">
            <a:spAutoFit/>
          </a:bodyPr>
          <a:lstStyle/>
          <a:p>
            <a:r>
              <a:rPr lang="en-US" altLang="ko-KR" sz="3200" b="1" dirty="0">
                <a:latin typeface="Arial" panose="020B0604020202020204" pitchFamily="34" charset="0"/>
                <a:cs typeface="Arial" panose="020B0604020202020204" pitchFamily="34" charset="0"/>
              </a:rPr>
              <a:t>Transient Beam Loading </a:t>
            </a:r>
          </a:p>
          <a:p>
            <a:endParaRPr lang="en-US" altLang="ko-KR" sz="600" b="1" dirty="0">
              <a:latin typeface="Arial" panose="020B0604020202020204" pitchFamily="34" charset="0"/>
              <a:cs typeface="Arial" panose="020B0604020202020204" pitchFamily="34" charset="0"/>
            </a:endParaRPr>
          </a:p>
          <a:p>
            <a:pPr algn="just"/>
            <a:r>
              <a:rPr kumimoji="0" lang="en-US" altLang="ko-KR" sz="2800" b="0" i="0" u="none" strike="noStrike" kern="1200" cap="none" spc="0" normalizeH="0" baseline="0" noProof="0" dirty="0">
                <a:ln>
                  <a:noFill/>
                </a:ln>
                <a:solidFill>
                  <a:prstClr val="black"/>
                </a:solidFill>
                <a:effectLst/>
                <a:uLnTx/>
                <a:uFillTx/>
                <a:latin typeface="Arial" panose="020B0604020202020204" pitchFamily="34" charset="0"/>
                <a:ea typeface="맑은 고딕" panose="020B0503020000020004" pitchFamily="50" charset="-127"/>
                <a:cs typeface="Arial" panose="020B0604020202020204" pitchFamily="34" charset="0"/>
              </a:rPr>
              <a:t>  Transient beam loading caused by gaps between bunches reduces the amplitude and shits the phase of the voltage induced by the bunches.</a:t>
            </a:r>
            <a:endParaRPr lang="ko-KR" altLang="en-US" sz="3200" dirty="0"/>
          </a:p>
        </p:txBody>
      </p:sp>
      <p:grpSp>
        <p:nvGrpSpPr>
          <p:cNvPr id="118" name="그룹 117">
            <a:extLst>
              <a:ext uri="{FF2B5EF4-FFF2-40B4-BE49-F238E27FC236}">
                <a16:creationId xmlns:a16="http://schemas.microsoft.com/office/drawing/2014/main" id="{B7543F2C-CF76-EEC2-E5CC-7960A969CB52}"/>
              </a:ext>
            </a:extLst>
          </p:cNvPr>
          <p:cNvGrpSpPr/>
          <p:nvPr/>
        </p:nvGrpSpPr>
        <p:grpSpPr>
          <a:xfrm>
            <a:off x="3720596" y="22255305"/>
            <a:ext cx="7811004" cy="5165499"/>
            <a:chOff x="3720596" y="22137317"/>
            <a:chExt cx="7811004" cy="5165499"/>
          </a:xfrm>
        </p:grpSpPr>
        <p:pic>
          <p:nvPicPr>
            <p:cNvPr id="56" name="그림 55">
              <a:extLst>
                <a:ext uri="{FF2B5EF4-FFF2-40B4-BE49-F238E27FC236}">
                  <a16:creationId xmlns:a16="http://schemas.microsoft.com/office/drawing/2014/main" id="{9C4782E8-4C5C-6C0B-21E9-077D68A20E79}"/>
                </a:ext>
              </a:extLst>
            </p:cNvPr>
            <p:cNvPicPr>
              <a:picLocks noChangeAspect="1"/>
            </p:cNvPicPr>
            <p:nvPr/>
          </p:nvPicPr>
          <p:blipFill>
            <a:blip r:embed="rId24"/>
            <a:srcRect t="12813" b="9391"/>
            <a:stretch>
              <a:fillRect/>
            </a:stretch>
          </p:blipFill>
          <p:spPr>
            <a:xfrm>
              <a:off x="4131952" y="22137317"/>
              <a:ext cx="7063150" cy="4708163"/>
            </a:xfrm>
            <a:prstGeom prst="rect">
              <a:avLst/>
            </a:prstGeom>
          </p:spPr>
        </p:pic>
        <p:cxnSp>
          <p:nvCxnSpPr>
            <p:cNvPr id="58" name="직선 화살표 연결선 57">
              <a:extLst>
                <a:ext uri="{FF2B5EF4-FFF2-40B4-BE49-F238E27FC236}">
                  <a16:creationId xmlns:a16="http://schemas.microsoft.com/office/drawing/2014/main" id="{4FB3C748-5F92-1E6D-EA3B-E9A47DABEDF1}"/>
                </a:ext>
              </a:extLst>
            </p:cNvPr>
            <p:cNvCxnSpPr>
              <a:cxnSpLocks/>
            </p:cNvCxnSpPr>
            <p:nvPr/>
          </p:nvCxnSpPr>
          <p:spPr>
            <a:xfrm>
              <a:off x="3795739" y="24310806"/>
              <a:ext cx="7735861" cy="582831"/>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60" name="사각형: 둥근 모서리 59">
              <a:extLst>
                <a:ext uri="{FF2B5EF4-FFF2-40B4-BE49-F238E27FC236}">
                  <a16:creationId xmlns:a16="http://schemas.microsoft.com/office/drawing/2014/main" id="{80FCAD3B-6340-EA0C-2C03-A33AD1B6BDB0}"/>
                </a:ext>
              </a:extLst>
            </p:cNvPr>
            <p:cNvSpPr/>
            <p:nvPr/>
          </p:nvSpPr>
          <p:spPr>
            <a:xfrm>
              <a:off x="7114237" y="24368422"/>
              <a:ext cx="1508558" cy="506152"/>
            </a:xfrm>
            <a:prstGeom prst="roundRect">
              <a:avLst>
                <a:gd name="adj" fmla="val 50000"/>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2400" b="1" dirty="0">
                  <a:latin typeface="Arial" panose="020B0604020202020204" pitchFamily="34" charset="0"/>
                  <a:cs typeface="Arial" panose="020B0604020202020204" pitchFamily="34" charset="0"/>
                </a:rPr>
                <a:t>+ Beam</a:t>
              </a:r>
              <a:endParaRPr lang="ko-KR" altLang="en-US" sz="2400" b="1" dirty="0">
                <a:latin typeface="Arial" panose="020B0604020202020204" pitchFamily="34" charset="0"/>
                <a:cs typeface="Arial" panose="020B0604020202020204" pitchFamily="34" charset="0"/>
              </a:endParaRPr>
            </a:p>
          </p:txBody>
        </p:sp>
        <p:cxnSp>
          <p:nvCxnSpPr>
            <p:cNvPr id="69" name="직선 화살표 연결선 68">
              <a:extLst>
                <a:ext uri="{FF2B5EF4-FFF2-40B4-BE49-F238E27FC236}">
                  <a16:creationId xmlns:a16="http://schemas.microsoft.com/office/drawing/2014/main" id="{72D9F6C0-CFDE-8BA0-B94A-11B16B1E236B}"/>
                </a:ext>
              </a:extLst>
            </p:cNvPr>
            <p:cNvCxnSpPr>
              <a:cxnSpLocks/>
            </p:cNvCxnSpPr>
            <p:nvPr/>
          </p:nvCxnSpPr>
          <p:spPr>
            <a:xfrm>
              <a:off x="9231086" y="23907149"/>
              <a:ext cx="1964016" cy="132770"/>
            </a:xfrm>
            <a:prstGeom prst="straightConnector1">
              <a:avLst/>
            </a:prstGeom>
            <a:ln w="76200">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77" name="직선 화살표 연결선 76">
              <a:extLst>
                <a:ext uri="{FF2B5EF4-FFF2-40B4-BE49-F238E27FC236}">
                  <a16:creationId xmlns:a16="http://schemas.microsoft.com/office/drawing/2014/main" id="{66763559-7D83-9AF6-389E-FF30DD9BC29D}"/>
                </a:ext>
              </a:extLst>
            </p:cNvPr>
            <p:cNvCxnSpPr>
              <a:cxnSpLocks/>
            </p:cNvCxnSpPr>
            <p:nvPr/>
          </p:nvCxnSpPr>
          <p:spPr>
            <a:xfrm>
              <a:off x="9175030" y="25583230"/>
              <a:ext cx="2032000" cy="194887"/>
            </a:xfrm>
            <a:prstGeom prst="straightConnector1">
              <a:avLst/>
            </a:prstGeom>
            <a:ln w="76200">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78" name="직선 화살표 연결선 77">
              <a:extLst>
                <a:ext uri="{FF2B5EF4-FFF2-40B4-BE49-F238E27FC236}">
                  <a16:creationId xmlns:a16="http://schemas.microsoft.com/office/drawing/2014/main" id="{FA54788E-04C4-F293-39EC-38482B8CD4A4}"/>
                </a:ext>
              </a:extLst>
            </p:cNvPr>
            <p:cNvCxnSpPr>
              <a:cxnSpLocks/>
            </p:cNvCxnSpPr>
            <p:nvPr/>
          </p:nvCxnSpPr>
          <p:spPr>
            <a:xfrm>
              <a:off x="3720596" y="25181647"/>
              <a:ext cx="2421944" cy="182883"/>
            </a:xfrm>
            <a:prstGeom prst="straightConnector1">
              <a:avLst/>
            </a:prstGeom>
            <a:ln w="76200">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79" name="직선 화살표 연결선 78">
              <a:extLst>
                <a:ext uri="{FF2B5EF4-FFF2-40B4-BE49-F238E27FC236}">
                  <a16:creationId xmlns:a16="http://schemas.microsoft.com/office/drawing/2014/main" id="{3745714F-BFA2-94A1-D411-938A67B261DE}"/>
                </a:ext>
              </a:extLst>
            </p:cNvPr>
            <p:cNvCxnSpPr>
              <a:cxnSpLocks/>
            </p:cNvCxnSpPr>
            <p:nvPr/>
          </p:nvCxnSpPr>
          <p:spPr>
            <a:xfrm>
              <a:off x="3826763" y="23460696"/>
              <a:ext cx="2421944" cy="182883"/>
            </a:xfrm>
            <a:prstGeom prst="straightConnector1">
              <a:avLst/>
            </a:prstGeom>
            <a:ln w="762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87" name="사각형: 둥근 모서리 86">
              <a:extLst>
                <a:ext uri="{FF2B5EF4-FFF2-40B4-BE49-F238E27FC236}">
                  <a16:creationId xmlns:a16="http://schemas.microsoft.com/office/drawing/2014/main" id="{D4D746C8-24F8-BCA0-4508-6F6821FFF225}"/>
                </a:ext>
              </a:extLst>
            </p:cNvPr>
            <p:cNvSpPr/>
            <p:nvPr/>
          </p:nvSpPr>
          <p:spPr>
            <a:xfrm>
              <a:off x="8791044" y="23312993"/>
              <a:ext cx="2572307" cy="506152"/>
            </a:xfrm>
            <a:prstGeom prst="roundRect">
              <a:avLst>
                <a:gd name="adj" fmla="val 50000"/>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2400" b="1" dirty="0">
                  <a:solidFill>
                    <a:schemeClr val="tx1"/>
                  </a:solidFill>
                  <a:latin typeface="Arial" panose="020B0604020202020204" pitchFamily="34" charset="0"/>
                  <a:cs typeface="Arial" panose="020B0604020202020204" pitchFamily="34" charset="0"/>
                </a:rPr>
                <a:t>- Image current</a:t>
              </a:r>
              <a:endParaRPr lang="ko-KR" altLang="en-US" sz="2400" b="1" dirty="0">
                <a:solidFill>
                  <a:schemeClr val="tx1"/>
                </a:solidFill>
                <a:latin typeface="Arial" panose="020B0604020202020204" pitchFamily="34" charset="0"/>
                <a:cs typeface="Arial" panose="020B0604020202020204" pitchFamily="34" charset="0"/>
              </a:endParaRPr>
            </a:p>
          </p:txBody>
        </p:sp>
        <p:sp>
          <p:nvSpPr>
            <p:cNvPr id="90" name="TextBox 89">
              <a:extLst>
                <a:ext uri="{FF2B5EF4-FFF2-40B4-BE49-F238E27FC236}">
                  <a16:creationId xmlns:a16="http://schemas.microsoft.com/office/drawing/2014/main" id="{CBA50014-95F3-5FFC-C088-69F5B2630143}"/>
                </a:ext>
              </a:extLst>
            </p:cNvPr>
            <p:cNvSpPr txBox="1"/>
            <p:nvPr/>
          </p:nvSpPr>
          <p:spPr>
            <a:xfrm>
              <a:off x="8349284" y="26933484"/>
              <a:ext cx="2894123" cy="369332"/>
            </a:xfrm>
            <a:prstGeom prst="rect">
              <a:avLst/>
            </a:prstGeom>
            <a:noFill/>
          </p:spPr>
          <p:txBody>
            <a:bodyPr wrap="square" rtlCol="0">
              <a:spAutoFit/>
            </a:bodyPr>
            <a:lstStyle/>
            <a:p>
              <a:r>
                <a:rPr lang="en-US" altLang="ko-KR" dirty="0">
                  <a:latin typeface="Arial" panose="020B0604020202020204" pitchFamily="34" charset="0"/>
                  <a:cs typeface="Arial" panose="020B0604020202020204" pitchFamily="34" charset="0"/>
                </a:rPr>
                <a:t>(ref. by Tetsuo ABE[KEK])</a:t>
              </a:r>
            </a:p>
          </p:txBody>
        </p:sp>
        <p:cxnSp>
          <p:nvCxnSpPr>
            <p:cNvPr id="89" name="직선 화살표 연결선 88">
              <a:extLst>
                <a:ext uri="{FF2B5EF4-FFF2-40B4-BE49-F238E27FC236}">
                  <a16:creationId xmlns:a16="http://schemas.microsoft.com/office/drawing/2014/main" id="{96DE05FD-578C-7FDE-97BD-02E4120CA12D}"/>
                </a:ext>
              </a:extLst>
            </p:cNvPr>
            <p:cNvCxnSpPr>
              <a:cxnSpLocks/>
            </p:cNvCxnSpPr>
            <p:nvPr/>
          </p:nvCxnSpPr>
          <p:spPr>
            <a:xfrm flipH="1" flipV="1">
              <a:off x="6372370" y="23536835"/>
              <a:ext cx="2418674" cy="186920"/>
            </a:xfrm>
            <a:prstGeom prst="straightConnector1">
              <a:avLst/>
            </a:prstGeom>
            <a:ln w="88900">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94" name="직선 화살표 연결선 93">
              <a:extLst>
                <a:ext uri="{FF2B5EF4-FFF2-40B4-BE49-F238E27FC236}">
                  <a16:creationId xmlns:a16="http://schemas.microsoft.com/office/drawing/2014/main" id="{C07D28C0-F98F-681F-F1EF-E250CE396971}"/>
                </a:ext>
              </a:extLst>
            </p:cNvPr>
            <p:cNvCxnSpPr>
              <a:cxnSpLocks/>
            </p:cNvCxnSpPr>
            <p:nvPr/>
          </p:nvCxnSpPr>
          <p:spPr>
            <a:xfrm flipH="1" flipV="1">
              <a:off x="6305974" y="25446113"/>
              <a:ext cx="2641466" cy="199278"/>
            </a:xfrm>
            <a:prstGeom prst="straightConnector1">
              <a:avLst/>
            </a:prstGeom>
            <a:ln w="88900">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97" name="사각형: 둥근 모서리 96">
              <a:extLst>
                <a:ext uri="{FF2B5EF4-FFF2-40B4-BE49-F238E27FC236}">
                  <a16:creationId xmlns:a16="http://schemas.microsoft.com/office/drawing/2014/main" id="{7307201E-5B1C-A0EE-21C5-49C69C3B0100}"/>
                </a:ext>
              </a:extLst>
            </p:cNvPr>
            <p:cNvSpPr/>
            <p:nvPr/>
          </p:nvSpPr>
          <p:spPr>
            <a:xfrm>
              <a:off x="6333506" y="25638638"/>
              <a:ext cx="1508558" cy="506152"/>
            </a:xfrm>
            <a:prstGeom prst="roundRect">
              <a:avLst>
                <a:gd name="adj" fmla="val 50000"/>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2400" b="1" dirty="0">
                  <a:solidFill>
                    <a:srgbClr val="002060"/>
                  </a:solidFill>
                  <a:latin typeface="Arial" panose="020B0604020202020204" pitchFamily="34" charset="0"/>
                  <a:cs typeface="Arial" panose="020B0604020202020204" pitchFamily="34" charset="0"/>
                </a:rPr>
                <a:t>E field</a:t>
              </a:r>
              <a:endParaRPr lang="ko-KR" altLang="en-US" sz="2400" b="1" dirty="0">
                <a:solidFill>
                  <a:srgbClr val="002060"/>
                </a:solidFill>
                <a:latin typeface="Arial" panose="020B0604020202020204" pitchFamily="34" charset="0"/>
                <a:cs typeface="Arial" panose="020B0604020202020204" pitchFamily="34" charset="0"/>
              </a:endParaRPr>
            </a:p>
          </p:txBody>
        </p:sp>
      </p:grpSp>
      <mc:AlternateContent xmlns:mc="http://schemas.openxmlformats.org/markup-compatibility/2006" xmlns:a14="http://schemas.microsoft.com/office/drawing/2010/main">
        <mc:Choice Requires="a14">
          <p:sp>
            <p:nvSpPr>
              <p:cNvPr id="101" name="직사각형 100">
                <a:extLst>
                  <a:ext uri="{FF2B5EF4-FFF2-40B4-BE49-F238E27FC236}">
                    <a16:creationId xmlns:a16="http://schemas.microsoft.com/office/drawing/2014/main" id="{A82FF857-B78A-A8A5-46E7-F7353FF552A9}"/>
                  </a:ext>
                </a:extLst>
              </p:cNvPr>
              <p:cNvSpPr/>
              <p:nvPr/>
            </p:nvSpPr>
            <p:spPr>
              <a:xfrm>
                <a:off x="6485958" y="32328111"/>
                <a:ext cx="7486343" cy="1348160"/>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
                      <m:sSub>
                        <m:sSubPr>
                          <m:ctrlPr>
                            <a:rPr lang="en-US" altLang="ko-KR" sz="2800" i="1">
                              <a:solidFill>
                                <a:schemeClr val="tx1"/>
                              </a:solidFill>
                              <a:latin typeface="Cambria Math" panose="02040503050406030204" pitchFamily="18" charset="0"/>
                            </a:rPr>
                          </m:ctrlPr>
                        </m:sSubPr>
                        <m:e>
                          <m:r>
                            <a:rPr lang="en-US" altLang="ko-KR" sz="2800" i="1">
                              <a:solidFill>
                                <a:schemeClr val="tx1"/>
                              </a:solidFill>
                              <a:latin typeface="Cambria Math" panose="02040503050406030204" pitchFamily="18" charset="0"/>
                            </a:rPr>
                            <m:t>𝑉</m:t>
                          </m:r>
                        </m:e>
                        <m:sub>
                          <m:r>
                            <a:rPr lang="en-US" altLang="ko-KR" sz="2800" i="1">
                              <a:solidFill>
                                <a:schemeClr val="tx1"/>
                              </a:solidFill>
                              <a:latin typeface="Cambria Math" panose="02040503050406030204" pitchFamily="18" charset="0"/>
                            </a:rPr>
                            <m:t>𝑟𝑓</m:t>
                          </m:r>
                        </m:sub>
                      </m:sSub>
                      <m:r>
                        <a:rPr lang="en-US" altLang="ko-KR" sz="2800" i="1">
                          <a:solidFill>
                            <a:schemeClr val="tx1"/>
                          </a:solidFill>
                          <a:latin typeface="Cambria Math" panose="02040503050406030204" pitchFamily="18" charset="0"/>
                        </a:rPr>
                        <m:t>=</m:t>
                      </m:r>
                      <m:sSub>
                        <m:sSubPr>
                          <m:ctrlPr>
                            <a:rPr lang="en-US" altLang="ko-KR" sz="2800" i="1">
                              <a:solidFill>
                                <a:schemeClr val="tx1"/>
                              </a:solidFill>
                              <a:latin typeface="Cambria Math" panose="02040503050406030204" pitchFamily="18" charset="0"/>
                            </a:rPr>
                          </m:ctrlPr>
                        </m:sSubPr>
                        <m:e>
                          <m:r>
                            <a:rPr lang="en-US" altLang="ko-KR" sz="2800" i="1">
                              <a:solidFill>
                                <a:schemeClr val="tx1"/>
                              </a:solidFill>
                              <a:latin typeface="Cambria Math" panose="02040503050406030204" pitchFamily="18" charset="0"/>
                            </a:rPr>
                            <m:t>𝑉</m:t>
                          </m:r>
                        </m:e>
                        <m:sub>
                          <m:r>
                            <a:rPr lang="en-US" altLang="ko-KR" sz="2800" i="1">
                              <a:solidFill>
                                <a:schemeClr val="tx1"/>
                              </a:solidFill>
                              <a:latin typeface="Cambria Math" panose="02040503050406030204" pitchFamily="18" charset="0"/>
                            </a:rPr>
                            <m:t>𝑔𝑟</m:t>
                          </m:r>
                        </m:sub>
                      </m:sSub>
                      <m:r>
                        <a:rPr lang="en-US" altLang="ko-KR" sz="2800" i="1">
                          <a:solidFill>
                            <a:schemeClr val="tx1"/>
                          </a:solidFill>
                          <a:latin typeface="Cambria Math" panose="02040503050406030204" pitchFamily="18" charset="0"/>
                        </a:rPr>
                        <m:t>−</m:t>
                      </m:r>
                      <m:sSub>
                        <m:sSubPr>
                          <m:ctrlPr>
                            <a:rPr lang="en-US" altLang="ko-KR" sz="2800" i="1">
                              <a:solidFill>
                                <a:schemeClr val="tx1"/>
                              </a:solidFill>
                              <a:latin typeface="Cambria Math" panose="02040503050406030204" pitchFamily="18" charset="0"/>
                            </a:rPr>
                          </m:ctrlPr>
                        </m:sSubPr>
                        <m:e>
                          <m:r>
                            <a:rPr lang="en-US" altLang="ko-KR" sz="2800" i="1">
                              <a:solidFill>
                                <a:schemeClr val="tx1"/>
                              </a:solidFill>
                              <a:latin typeface="Cambria Math" panose="02040503050406030204" pitchFamily="18" charset="0"/>
                            </a:rPr>
                            <m:t>𝑉</m:t>
                          </m:r>
                        </m:e>
                        <m:sub>
                          <m:r>
                            <a:rPr lang="en-US" altLang="ko-KR" sz="2800" i="1">
                              <a:solidFill>
                                <a:schemeClr val="tx1"/>
                              </a:solidFill>
                              <a:latin typeface="Cambria Math" panose="02040503050406030204" pitchFamily="18" charset="0"/>
                            </a:rPr>
                            <m:t>𝑏𝑟</m:t>
                          </m:r>
                        </m:sub>
                      </m:sSub>
                      <m:r>
                        <a:rPr lang="en-US" altLang="ko-KR" sz="2800" i="1">
                          <a:solidFill>
                            <a:schemeClr val="tx1"/>
                          </a:solidFill>
                          <a:latin typeface="Cambria Math" panose="02040503050406030204" pitchFamily="18" charset="0"/>
                        </a:rPr>
                        <m:t>=</m:t>
                      </m:r>
                      <m:rad>
                        <m:radPr>
                          <m:degHide m:val="on"/>
                          <m:ctrlPr>
                            <a:rPr lang="ko-KR" altLang="en-US" sz="2800" i="1">
                              <a:solidFill>
                                <a:schemeClr val="tx1"/>
                              </a:solidFill>
                              <a:latin typeface="Cambria Math" panose="02040503050406030204" pitchFamily="18" charset="0"/>
                            </a:rPr>
                          </m:ctrlPr>
                        </m:radPr>
                        <m:deg/>
                        <m:e>
                          <m:sSub>
                            <m:sSubPr>
                              <m:ctrlPr>
                                <a:rPr lang="en-US" altLang="ko-KR" sz="2800" i="1">
                                  <a:solidFill>
                                    <a:schemeClr val="tx1"/>
                                  </a:solidFill>
                                  <a:latin typeface="Cambria Math" panose="02040503050406030204" pitchFamily="18" charset="0"/>
                                </a:rPr>
                              </m:ctrlPr>
                            </m:sSubPr>
                            <m:e>
                              <m:r>
                                <a:rPr lang="en-US" altLang="ko-KR" sz="2800" i="1">
                                  <a:solidFill>
                                    <a:schemeClr val="tx1"/>
                                  </a:solidFill>
                                  <a:latin typeface="Cambria Math" panose="02040503050406030204" pitchFamily="18" charset="0"/>
                                </a:rPr>
                                <m:t>𝑅</m:t>
                              </m:r>
                            </m:e>
                            <m:sub>
                              <m:r>
                                <a:rPr lang="en-US" altLang="ko-KR" sz="2800" i="1">
                                  <a:solidFill>
                                    <a:schemeClr val="tx1"/>
                                  </a:solidFill>
                                  <a:latin typeface="Cambria Math" panose="02040503050406030204" pitchFamily="18" charset="0"/>
                                </a:rPr>
                                <m:t>𝑠</m:t>
                              </m:r>
                            </m:sub>
                          </m:sSub>
                          <m:sSub>
                            <m:sSubPr>
                              <m:ctrlPr>
                                <a:rPr lang="en-US" altLang="ko-KR" sz="2800" i="1">
                                  <a:solidFill>
                                    <a:schemeClr val="tx1"/>
                                  </a:solidFill>
                                  <a:latin typeface="Cambria Math" panose="02040503050406030204" pitchFamily="18" charset="0"/>
                                </a:rPr>
                              </m:ctrlPr>
                            </m:sSubPr>
                            <m:e>
                              <m:r>
                                <a:rPr lang="en-US" altLang="ko-KR" sz="2800" i="1">
                                  <a:solidFill>
                                    <a:schemeClr val="tx1"/>
                                  </a:solidFill>
                                  <a:latin typeface="Cambria Math" panose="02040503050406030204" pitchFamily="18" charset="0"/>
                                </a:rPr>
                                <m:t>𝑃</m:t>
                              </m:r>
                            </m:e>
                            <m:sub>
                              <m:r>
                                <a:rPr lang="en-US" altLang="ko-KR" sz="2800" i="1">
                                  <a:solidFill>
                                    <a:schemeClr val="tx1"/>
                                  </a:solidFill>
                                  <a:latin typeface="Cambria Math" panose="02040503050406030204" pitchFamily="18" charset="0"/>
                                </a:rPr>
                                <m:t>𝑔</m:t>
                              </m:r>
                            </m:sub>
                          </m:sSub>
                        </m:e>
                      </m:rad>
                      <m:d>
                        <m:dPr>
                          <m:begChr m:val="["/>
                          <m:endChr m:val="]"/>
                          <m:ctrlPr>
                            <a:rPr lang="ko-KR" altLang="en-US" sz="2800" i="1">
                              <a:solidFill>
                                <a:schemeClr val="tx1"/>
                              </a:solidFill>
                              <a:latin typeface="Cambria Math" panose="02040503050406030204" pitchFamily="18" charset="0"/>
                            </a:rPr>
                          </m:ctrlPr>
                        </m:dPr>
                        <m:e>
                          <m:f>
                            <m:fPr>
                              <m:ctrlPr>
                                <a:rPr lang="ko-KR" altLang="en-US" sz="2800" i="1">
                                  <a:solidFill>
                                    <a:schemeClr val="tx1"/>
                                  </a:solidFill>
                                  <a:latin typeface="Cambria Math" panose="02040503050406030204" pitchFamily="18" charset="0"/>
                                </a:rPr>
                              </m:ctrlPr>
                            </m:fPr>
                            <m:num>
                              <m:rad>
                                <m:radPr>
                                  <m:degHide m:val="on"/>
                                  <m:ctrlPr>
                                    <a:rPr lang="ko-KR" altLang="en-US" sz="2800" i="1">
                                      <a:solidFill>
                                        <a:schemeClr val="tx1"/>
                                      </a:solidFill>
                                      <a:latin typeface="Cambria Math" panose="02040503050406030204" pitchFamily="18" charset="0"/>
                                    </a:rPr>
                                  </m:ctrlPr>
                                </m:radPr>
                                <m:deg/>
                                <m:e>
                                  <m:r>
                                    <a:rPr lang="en-US" altLang="ko-KR" sz="2800" i="1">
                                      <a:solidFill>
                                        <a:schemeClr val="tx1"/>
                                      </a:solidFill>
                                      <a:latin typeface="Cambria Math" panose="02040503050406030204" pitchFamily="18" charset="0"/>
                                    </a:rPr>
                                    <m:t>8</m:t>
                                  </m:r>
                                  <m:r>
                                    <a:rPr lang="en-US" altLang="ko-KR" sz="2800" i="1">
                                      <a:solidFill>
                                        <a:schemeClr val="tx1"/>
                                      </a:solidFill>
                                      <a:latin typeface="Cambria Math" panose="02040503050406030204" pitchFamily="18" charset="0"/>
                                    </a:rPr>
                                    <m:t>𝛽</m:t>
                                  </m:r>
                                </m:e>
                              </m:rad>
                            </m:num>
                            <m:den>
                              <m:r>
                                <a:rPr lang="en-US" altLang="ko-KR" sz="2800" i="1">
                                  <a:solidFill>
                                    <a:schemeClr val="tx1"/>
                                  </a:solidFill>
                                  <a:latin typeface="Cambria Math" panose="02040503050406030204" pitchFamily="18" charset="0"/>
                                </a:rPr>
                                <m:t>1+</m:t>
                              </m:r>
                              <m:r>
                                <a:rPr lang="en-US" altLang="ko-KR" sz="2800" i="1">
                                  <a:solidFill>
                                    <a:schemeClr val="tx1"/>
                                  </a:solidFill>
                                  <a:latin typeface="Cambria Math" panose="02040503050406030204" pitchFamily="18" charset="0"/>
                                </a:rPr>
                                <m:t>𝛽</m:t>
                              </m:r>
                            </m:den>
                          </m:f>
                          <m:d>
                            <m:dPr>
                              <m:ctrlPr>
                                <a:rPr lang="en-US" altLang="ko-KR" sz="2800" i="1">
                                  <a:solidFill>
                                    <a:schemeClr val="tx1"/>
                                  </a:solidFill>
                                  <a:latin typeface="Cambria Math" panose="02040503050406030204" pitchFamily="18" charset="0"/>
                                </a:rPr>
                              </m:ctrlPr>
                            </m:dPr>
                            <m:e>
                              <m:r>
                                <a:rPr lang="en-US" altLang="ko-KR" sz="2800" i="1">
                                  <a:solidFill>
                                    <a:schemeClr val="tx1"/>
                                  </a:solidFill>
                                  <a:latin typeface="Cambria Math" panose="02040503050406030204" pitchFamily="18" charset="0"/>
                                </a:rPr>
                                <m:t>1−</m:t>
                              </m:r>
                              <m:f>
                                <m:fPr>
                                  <m:ctrlPr>
                                    <a:rPr lang="en-US" altLang="ko-KR" sz="2800" i="1">
                                      <a:solidFill>
                                        <a:schemeClr val="tx1"/>
                                      </a:solidFill>
                                      <a:latin typeface="Cambria Math" panose="02040503050406030204" pitchFamily="18" charset="0"/>
                                    </a:rPr>
                                  </m:ctrlPr>
                                </m:fPr>
                                <m:num>
                                  <m:r>
                                    <a:rPr lang="en-US" altLang="ko-KR" sz="2800" i="1">
                                      <a:solidFill>
                                        <a:schemeClr val="tx1"/>
                                      </a:solidFill>
                                      <a:latin typeface="Cambria Math" panose="02040503050406030204" pitchFamily="18" charset="0"/>
                                    </a:rPr>
                                    <m:t>𝐾</m:t>
                                  </m:r>
                                </m:num>
                                <m:den>
                                  <m:r>
                                    <a:rPr lang="en-US" altLang="ko-KR" sz="2800" i="1">
                                      <a:solidFill>
                                        <a:schemeClr val="tx1"/>
                                      </a:solidFill>
                                      <a:latin typeface="Cambria Math" panose="02040503050406030204" pitchFamily="18" charset="0"/>
                                    </a:rPr>
                                    <m:t>2</m:t>
                                  </m:r>
                                  <m:rad>
                                    <m:radPr>
                                      <m:degHide m:val="on"/>
                                      <m:ctrlPr>
                                        <a:rPr lang="ko-KR" altLang="en-US" sz="2800" i="1">
                                          <a:solidFill>
                                            <a:schemeClr val="tx1"/>
                                          </a:solidFill>
                                          <a:latin typeface="Cambria Math" panose="02040503050406030204" pitchFamily="18" charset="0"/>
                                        </a:rPr>
                                      </m:ctrlPr>
                                    </m:radPr>
                                    <m:deg/>
                                    <m:e>
                                      <m:r>
                                        <a:rPr lang="en-US" altLang="ko-KR" sz="2800" i="1">
                                          <a:solidFill>
                                            <a:schemeClr val="tx1"/>
                                          </a:solidFill>
                                          <a:latin typeface="Cambria Math" panose="02040503050406030204" pitchFamily="18" charset="0"/>
                                        </a:rPr>
                                        <m:t>𝛽</m:t>
                                      </m:r>
                                    </m:e>
                                  </m:rad>
                                </m:den>
                              </m:f>
                            </m:e>
                          </m:d>
                        </m:e>
                      </m:d>
                    </m:oMath>
                  </m:oMathPara>
                </a14:m>
                <a:endParaRPr lang="ko-KR" altLang="en-US" sz="2800" dirty="0">
                  <a:solidFill>
                    <a:schemeClr val="tx1"/>
                  </a:solidFill>
                </a:endParaRPr>
              </a:p>
            </p:txBody>
          </p:sp>
        </mc:Choice>
        <mc:Fallback xmlns="">
          <p:sp>
            <p:nvSpPr>
              <p:cNvPr id="101" name="직사각형 100">
                <a:extLst>
                  <a:ext uri="{FF2B5EF4-FFF2-40B4-BE49-F238E27FC236}">
                    <a16:creationId xmlns:a16="http://schemas.microsoft.com/office/drawing/2014/main" id="{A82FF857-B78A-A8A5-46E7-F7353FF552A9}"/>
                  </a:ext>
                </a:extLst>
              </p:cNvPr>
              <p:cNvSpPr>
                <a:spLocks noRot="1" noChangeAspect="1" noMove="1" noResize="1" noEditPoints="1" noAdjustHandles="1" noChangeArrowheads="1" noChangeShapeType="1" noTextEdit="1"/>
              </p:cNvSpPr>
              <p:nvPr/>
            </p:nvSpPr>
            <p:spPr>
              <a:xfrm>
                <a:off x="6485958" y="32328111"/>
                <a:ext cx="7486343" cy="1348160"/>
              </a:xfrm>
              <a:prstGeom prst="rect">
                <a:avLst/>
              </a:prstGeom>
              <a:blipFill>
                <a:blip r:embed="rId25"/>
                <a:stretch>
                  <a:fillRect/>
                </a:stretch>
              </a:blipFill>
              <a:ln w="28575">
                <a:solidFill>
                  <a:schemeClr val="tx1"/>
                </a:solidFill>
              </a:ln>
            </p:spPr>
            <p:txBody>
              <a:bodyPr/>
              <a:lstStyle/>
              <a:p>
                <a:r>
                  <a:rPr lang="ko-KR" altLang="en-US">
                    <a:noFill/>
                  </a:rPr>
                  <a:t> </a:t>
                </a:r>
              </a:p>
            </p:txBody>
          </p:sp>
        </mc:Fallback>
      </mc:AlternateContent>
      <p:grpSp>
        <p:nvGrpSpPr>
          <p:cNvPr id="119" name="그룹 118">
            <a:extLst>
              <a:ext uri="{FF2B5EF4-FFF2-40B4-BE49-F238E27FC236}">
                <a16:creationId xmlns:a16="http://schemas.microsoft.com/office/drawing/2014/main" id="{1EF167C3-BA1D-8F39-5BE6-ADFEF2C40CC7}"/>
              </a:ext>
            </a:extLst>
          </p:cNvPr>
          <p:cNvGrpSpPr/>
          <p:nvPr/>
        </p:nvGrpSpPr>
        <p:grpSpPr>
          <a:xfrm>
            <a:off x="1240285" y="35559384"/>
            <a:ext cx="12729904" cy="4753182"/>
            <a:chOff x="1240285" y="35500390"/>
            <a:chExt cx="12729904" cy="4753182"/>
          </a:xfrm>
        </p:grpSpPr>
        <p:pic>
          <p:nvPicPr>
            <p:cNvPr id="18" name="그림 17">
              <a:extLst>
                <a:ext uri="{FF2B5EF4-FFF2-40B4-BE49-F238E27FC236}">
                  <a16:creationId xmlns:a16="http://schemas.microsoft.com/office/drawing/2014/main" id="{659F8A7C-9F7F-7831-EC15-B259836F6D1F}"/>
                </a:ext>
              </a:extLst>
            </p:cNvPr>
            <p:cNvPicPr>
              <a:picLocks noChangeAspect="1"/>
            </p:cNvPicPr>
            <p:nvPr/>
          </p:nvPicPr>
          <p:blipFill>
            <a:blip r:embed="rId26"/>
            <a:stretch>
              <a:fillRect/>
            </a:stretch>
          </p:blipFill>
          <p:spPr>
            <a:xfrm>
              <a:off x="6722893" y="35500390"/>
              <a:ext cx="7247296" cy="4753182"/>
            </a:xfrm>
            <a:prstGeom prst="rect">
              <a:avLst/>
            </a:prstGeom>
          </p:spPr>
        </p:pic>
        <mc:AlternateContent xmlns:mc="http://schemas.openxmlformats.org/markup-compatibility/2006" xmlns:a14="http://schemas.microsoft.com/office/drawing/2010/main">
          <mc:Choice Requires="a14">
            <p:sp>
              <p:nvSpPr>
                <p:cNvPr id="103" name="직사각형 102">
                  <a:extLst>
                    <a:ext uri="{FF2B5EF4-FFF2-40B4-BE49-F238E27FC236}">
                      <a16:creationId xmlns:a16="http://schemas.microsoft.com/office/drawing/2014/main" id="{1D72BC08-1AA3-1952-9D6F-61DB75B85A0C}"/>
                    </a:ext>
                  </a:extLst>
                </p:cNvPr>
                <p:cNvSpPr/>
                <p:nvPr/>
              </p:nvSpPr>
              <p:spPr>
                <a:xfrm>
                  <a:off x="1240285" y="36842902"/>
                  <a:ext cx="4921058" cy="831657"/>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
                        <m:sSub>
                          <m:sSubPr>
                            <m:ctrlPr>
                              <a:rPr lang="en-US" altLang="ko-KR" sz="2800" i="1">
                                <a:solidFill>
                                  <a:schemeClr val="tx1"/>
                                </a:solidFill>
                                <a:latin typeface="Cambria Math" panose="02040503050406030204" pitchFamily="18" charset="0"/>
                              </a:rPr>
                            </m:ctrlPr>
                          </m:sSubPr>
                          <m:e>
                            <m:acc>
                              <m:accPr>
                                <m:chr m:val="̃"/>
                                <m:ctrlPr>
                                  <a:rPr lang="en-US" altLang="ko-KR" sz="2800" i="1">
                                    <a:solidFill>
                                      <a:schemeClr val="tx1"/>
                                    </a:solidFill>
                                    <a:latin typeface="Cambria Math" panose="02040503050406030204" pitchFamily="18" charset="0"/>
                                  </a:rPr>
                                </m:ctrlPr>
                              </m:accPr>
                              <m:e>
                                <m:r>
                                  <a:rPr lang="en-US" altLang="ko-KR" sz="2800" i="1">
                                    <a:solidFill>
                                      <a:schemeClr val="tx1"/>
                                    </a:solidFill>
                                    <a:latin typeface="Cambria Math" panose="02040503050406030204" pitchFamily="18" charset="0"/>
                                  </a:rPr>
                                  <m:t>𝑉</m:t>
                                </m:r>
                              </m:e>
                            </m:acc>
                          </m:e>
                          <m:sub>
                            <m:r>
                              <a:rPr lang="en-US" altLang="ko-KR" sz="2800" i="1">
                                <a:solidFill>
                                  <a:schemeClr val="tx1"/>
                                </a:solidFill>
                                <a:latin typeface="Cambria Math" panose="02040503050406030204" pitchFamily="18" charset="0"/>
                              </a:rPr>
                              <m:t>𝑏</m:t>
                            </m:r>
                            <m:r>
                              <a:rPr lang="en-US" altLang="ko-KR" sz="2800" i="1">
                                <a:solidFill>
                                  <a:schemeClr val="tx1"/>
                                </a:solidFill>
                                <a:latin typeface="Cambria Math" panose="02040503050406030204" pitchFamily="18" charset="0"/>
                              </a:rPr>
                              <m:t>,</m:t>
                            </m:r>
                            <m:r>
                              <a:rPr lang="en-US" altLang="ko-KR" sz="2800" i="1">
                                <a:solidFill>
                                  <a:schemeClr val="tx1"/>
                                </a:solidFill>
                                <a:latin typeface="Cambria Math" panose="02040503050406030204" pitchFamily="18" charset="0"/>
                              </a:rPr>
                              <m:t>𝑖</m:t>
                            </m:r>
                            <m:r>
                              <a:rPr lang="en-US" altLang="ko-KR" sz="2800" i="1">
                                <a:solidFill>
                                  <a:schemeClr val="tx1"/>
                                </a:solidFill>
                                <a:latin typeface="Cambria Math" panose="02040503050406030204" pitchFamily="18" charset="0"/>
                              </a:rPr>
                              <m:t>+1</m:t>
                            </m:r>
                          </m:sub>
                        </m:sSub>
                        <m:r>
                          <a:rPr lang="en-US" altLang="ko-KR" sz="2800" i="1">
                            <a:solidFill>
                              <a:schemeClr val="tx1"/>
                            </a:solidFill>
                            <a:latin typeface="Cambria Math" panose="02040503050406030204" pitchFamily="18" charset="0"/>
                          </a:rPr>
                          <m:t>=</m:t>
                        </m:r>
                        <m:sSub>
                          <m:sSubPr>
                            <m:ctrlPr>
                              <a:rPr lang="en-US" altLang="ko-KR" sz="2800" i="1">
                                <a:solidFill>
                                  <a:schemeClr val="tx1"/>
                                </a:solidFill>
                                <a:latin typeface="Cambria Math" panose="02040503050406030204" pitchFamily="18" charset="0"/>
                              </a:rPr>
                            </m:ctrlPr>
                          </m:sSubPr>
                          <m:e>
                            <m:acc>
                              <m:accPr>
                                <m:chr m:val="̃"/>
                                <m:ctrlPr>
                                  <a:rPr lang="en-US" altLang="ko-KR" sz="2800" i="1">
                                    <a:solidFill>
                                      <a:schemeClr val="tx1"/>
                                    </a:solidFill>
                                    <a:latin typeface="Cambria Math" panose="02040503050406030204" pitchFamily="18" charset="0"/>
                                  </a:rPr>
                                </m:ctrlPr>
                              </m:accPr>
                              <m:e>
                                <m:r>
                                  <a:rPr lang="en-US" altLang="ko-KR" sz="2800" i="1">
                                    <a:solidFill>
                                      <a:schemeClr val="tx1"/>
                                    </a:solidFill>
                                    <a:latin typeface="Cambria Math" panose="02040503050406030204" pitchFamily="18" charset="0"/>
                                  </a:rPr>
                                  <m:t>𝑉</m:t>
                                </m:r>
                              </m:e>
                            </m:acc>
                          </m:e>
                          <m:sub>
                            <m:r>
                              <a:rPr lang="en-US" altLang="ko-KR" sz="2800" i="1">
                                <a:solidFill>
                                  <a:schemeClr val="tx1"/>
                                </a:solidFill>
                                <a:latin typeface="Cambria Math" panose="02040503050406030204" pitchFamily="18" charset="0"/>
                              </a:rPr>
                              <m:t>𝑏</m:t>
                            </m:r>
                            <m:r>
                              <a:rPr lang="en-US" altLang="ko-KR" sz="2800" i="1">
                                <a:solidFill>
                                  <a:schemeClr val="tx1"/>
                                </a:solidFill>
                                <a:latin typeface="Cambria Math" panose="02040503050406030204" pitchFamily="18" charset="0"/>
                              </a:rPr>
                              <m:t>,</m:t>
                            </m:r>
                            <m:r>
                              <a:rPr lang="en-US" altLang="ko-KR" sz="2800" i="1">
                                <a:solidFill>
                                  <a:schemeClr val="tx1"/>
                                </a:solidFill>
                                <a:latin typeface="Cambria Math" panose="02040503050406030204" pitchFamily="18" charset="0"/>
                              </a:rPr>
                              <m:t>𝑖</m:t>
                            </m:r>
                          </m:sub>
                        </m:sSub>
                        <m:sSup>
                          <m:sSupPr>
                            <m:ctrlPr>
                              <a:rPr lang="en-US" altLang="ko-KR" sz="2800" i="1">
                                <a:solidFill>
                                  <a:schemeClr val="tx1"/>
                                </a:solidFill>
                                <a:latin typeface="Cambria Math" panose="02040503050406030204" pitchFamily="18" charset="0"/>
                              </a:rPr>
                            </m:ctrlPr>
                          </m:sSupPr>
                          <m:e>
                            <m:r>
                              <a:rPr lang="en-US" altLang="ko-KR" sz="2800" i="1">
                                <a:solidFill>
                                  <a:schemeClr val="tx1"/>
                                </a:solidFill>
                                <a:latin typeface="Cambria Math" panose="02040503050406030204" pitchFamily="18" charset="0"/>
                              </a:rPr>
                              <m:t>𝑒</m:t>
                            </m:r>
                          </m:e>
                          <m:sup>
                            <m:r>
                              <a:rPr lang="en-US" altLang="ko-KR" sz="2800" i="1">
                                <a:solidFill>
                                  <a:schemeClr val="tx1"/>
                                </a:solidFill>
                                <a:latin typeface="Cambria Math" panose="02040503050406030204" pitchFamily="18" charset="0"/>
                              </a:rPr>
                              <m:t>(</m:t>
                            </m:r>
                            <m:r>
                              <a:rPr lang="en-US" altLang="ko-KR" sz="2800" i="1">
                                <a:solidFill>
                                  <a:schemeClr val="tx1"/>
                                </a:solidFill>
                                <a:latin typeface="Cambria Math" panose="02040503050406030204" pitchFamily="18" charset="0"/>
                              </a:rPr>
                              <m:t>𝑗</m:t>
                            </m:r>
                            <m:r>
                              <a:rPr lang="en-US" altLang="ko-KR" sz="2800" i="1">
                                <a:solidFill>
                                  <a:schemeClr val="tx1"/>
                                </a:solidFill>
                                <a:latin typeface="Cambria Math" panose="02040503050406030204" pitchFamily="18" charset="0"/>
                              </a:rPr>
                              <m:t>𝛿</m:t>
                            </m:r>
                            <m:r>
                              <a:rPr lang="en-US" altLang="ko-KR" sz="2800" i="1">
                                <a:solidFill>
                                  <a:schemeClr val="tx1"/>
                                </a:solidFill>
                                <a:latin typeface="Cambria Math" panose="02040503050406030204" pitchFamily="18" charset="0"/>
                              </a:rPr>
                              <m:t>−</m:t>
                            </m:r>
                            <m:r>
                              <a:rPr lang="en-US" altLang="ko-KR" sz="2800" i="1">
                                <a:solidFill>
                                  <a:schemeClr val="tx1"/>
                                </a:solidFill>
                                <a:latin typeface="Cambria Math" panose="02040503050406030204" pitchFamily="18" charset="0"/>
                              </a:rPr>
                              <m:t>𝜏</m:t>
                            </m:r>
                            <m:r>
                              <a:rPr lang="en-US" altLang="ko-KR" sz="2800" i="1">
                                <a:solidFill>
                                  <a:schemeClr val="tx1"/>
                                </a:solidFill>
                                <a:latin typeface="Cambria Math" panose="02040503050406030204" pitchFamily="18" charset="0"/>
                              </a:rPr>
                              <m:t>)</m:t>
                            </m:r>
                          </m:sup>
                        </m:sSup>
                        <m:r>
                          <a:rPr lang="en-US" altLang="ko-KR" sz="2800" i="1">
                            <a:solidFill>
                              <a:schemeClr val="tx1"/>
                            </a:solidFill>
                            <a:latin typeface="Cambria Math" panose="02040503050406030204" pitchFamily="18" charset="0"/>
                          </a:rPr>
                          <m:t>−2</m:t>
                        </m:r>
                        <m:r>
                          <a:rPr lang="en-US" altLang="ko-KR" sz="2800" i="1">
                            <a:solidFill>
                              <a:schemeClr val="tx1"/>
                            </a:solidFill>
                            <a:latin typeface="Cambria Math" panose="02040503050406030204" pitchFamily="18" charset="0"/>
                          </a:rPr>
                          <m:t>𝑘𝑞</m:t>
                        </m:r>
                      </m:oMath>
                    </m:oMathPara>
                  </a14:m>
                  <a:endParaRPr lang="ko-KR" altLang="en-US" sz="2800" dirty="0">
                    <a:solidFill>
                      <a:schemeClr val="tx1"/>
                    </a:solidFill>
                  </a:endParaRPr>
                </a:p>
              </p:txBody>
            </p:sp>
          </mc:Choice>
          <mc:Fallback xmlns="">
            <p:sp>
              <p:nvSpPr>
                <p:cNvPr id="103" name="직사각형 102">
                  <a:extLst>
                    <a:ext uri="{FF2B5EF4-FFF2-40B4-BE49-F238E27FC236}">
                      <a16:creationId xmlns:a16="http://schemas.microsoft.com/office/drawing/2014/main" id="{1D72BC08-1AA3-1952-9D6F-61DB75B85A0C}"/>
                    </a:ext>
                  </a:extLst>
                </p:cNvPr>
                <p:cNvSpPr>
                  <a:spLocks noRot="1" noChangeAspect="1" noMove="1" noResize="1" noEditPoints="1" noAdjustHandles="1" noChangeArrowheads="1" noChangeShapeType="1" noTextEdit="1"/>
                </p:cNvSpPr>
                <p:nvPr/>
              </p:nvSpPr>
              <p:spPr>
                <a:xfrm>
                  <a:off x="1240285" y="36842902"/>
                  <a:ext cx="4921058" cy="831657"/>
                </a:xfrm>
                <a:prstGeom prst="rect">
                  <a:avLst/>
                </a:prstGeom>
                <a:blipFill>
                  <a:blip r:embed="rId27"/>
                  <a:stretch>
                    <a:fillRect/>
                  </a:stretch>
                </a:blipFill>
                <a:ln w="28575">
                  <a:solidFill>
                    <a:schemeClr val="tx1"/>
                  </a:solidFill>
                </a:ln>
              </p:spPr>
              <p:txBody>
                <a:bodyPr/>
                <a:lstStyle/>
                <a:p>
                  <a:r>
                    <a:rPr lang="ko-KR" altLang="en-US">
                      <a:noFill/>
                    </a:rPr>
                    <a:t> </a:t>
                  </a:r>
                </a:p>
              </p:txBody>
            </p:sp>
          </mc:Fallback>
        </mc:AlternateContent>
        <p:sp>
          <p:nvSpPr>
            <p:cNvPr id="105" name="직사각형 104">
              <a:extLst>
                <a:ext uri="{FF2B5EF4-FFF2-40B4-BE49-F238E27FC236}">
                  <a16:creationId xmlns:a16="http://schemas.microsoft.com/office/drawing/2014/main" id="{B8D13542-C534-2387-B316-8F71054BF2AE}"/>
                </a:ext>
              </a:extLst>
            </p:cNvPr>
            <p:cNvSpPr/>
            <p:nvPr/>
          </p:nvSpPr>
          <p:spPr>
            <a:xfrm>
              <a:off x="4602480" y="37009265"/>
              <a:ext cx="1072550" cy="533764"/>
            </a:xfrm>
            <a:prstGeom prst="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106" name="타원 105">
              <a:extLst>
                <a:ext uri="{FF2B5EF4-FFF2-40B4-BE49-F238E27FC236}">
                  <a16:creationId xmlns:a16="http://schemas.microsoft.com/office/drawing/2014/main" id="{04846C49-743A-B4EE-5FCD-3515439BFB06}"/>
                </a:ext>
              </a:extLst>
            </p:cNvPr>
            <p:cNvSpPr/>
            <p:nvPr/>
          </p:nvSpPr>
          <p:spPr>
            <a:xfrm>
              <a:off x="8696325" y="36112696"/>
              <a:ext cx="836295" cy="325951"/>
            </a:xfrm>
            <a:prstGeom prst="ellipse">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cxnSp>
          <p:nvCxnSpPr>
            <p:cNvPr id="108" name="직선 연결선 107">
              <a:extLst>
                <a:ext uri="{FF2B5EF4-FFF2-40B4-BE49-F238E27FC236}">
                  <a16:creationId xmlns:a16="http://schemas.microsoft.com/office/drawing/2014/main" id="{B102456B-D8C1-CE31-D44D-071C5006664A}"/>
                </a:ext>
              </a:extLst>
            </p:cNvPr>
            <p:cNvCxnSpPr>
              <a:cxnSpLocks/>
              <a:endCxn id="106" idx="1"/>
            </p:cNvCxnSpPr>
            <p:nvPr/>
          </p:nvCxnSpPr>
          <p:spPr>
            <a:xfrm flipV="1">
              <a:off x="5675030" y="36160430"/>
              <a:ext cx="3143768" cy="848835"/>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9" name="직선 연결선 108">
              <a:extLst>
                <a:ext uri="{FF2B5EF4-FFF2-40B4-BE49-F238E27FC236}">
                  <a16:creationId xmlns:a16="http://schemas.microsoft.com/office/drawing/2014/main" id="{BCDD5D66-89FB-15BA-559C-2C82079900D8}"/>
                </a:ext>
              </a:extLst>
            </p:cNvPr>
            <p:cNvCxnSpPr>
              <a:cxnSpLocks/>
              <a:endCxn id="106" idx="4"/>
            </p:cNvCxnSpPr>
            <p:nvPr/>
          </p:nvCxnSpPr>
          <p:spPr>
            <a:xfrm flipV="1">
              <a:off x="5675030" y="36438647"/>
              <a:ext cx="3439443" cy="1104382"/>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114" name="직사각형 113">
              <a:extLst>
                <a:ext uri="{FF2B5EF4-FFF2-40B4-BE49-F238E27FC236}">
                  <a16:creationId xmlns:a16="http://schemas.microsoft.com/office/drawing/2014/main" id="{FE1A2691-5412-8FB7-977F-4CE5A75EC0DD}"/>
                </a:ext>
              </a:extLst>
            </p:cNvPr>
            <p:cNvSpPr/>
            <p:nvPr/>
          </p:nvSpPr>
          <p:spPr>
            <a:xfrm>
              <a:off x="6142541" y="38806162"/>
              <a:ext cx="2697436" cy="503536"/>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2400" dirty="0">
                  <a:solidFill>
                    <a:schemeClr val="tx1"/>
                  </a:solidFill>
                </a:rPr>
                <a:t>steady-state point</a:t>
              </a:r>
              <a:endParaRPr lang="ko-KR" altLang="en-US" sz="2400" dirty="0">
                <a:solidFill>
                  <a:schemeClr val="tx1"/>
                </a:solidFill>
              </a:endParaRPr>
            </a:p>
          </p:txBody>
        </p:sp>
      </p:grpSp>
      <p:pic>
        <p:nvPicPr>
          <p:cNvPr id="48" name="그림 47">
            <a:extLst>
              <a:ext uri="{FF2B5EF4-FFF2-40B4-BE49-F238E27FC236}">
                <a16:creationId xmlns:a16="http://schemas.microsoft.com/office/drawing/2014/main" id="{DFFD52C4-7096-AE37-254D-CFBFBEEB03F7}"/>
              </a:ext>
            </a:extLst>
          </p:cNvPr>
          <p:cNvPicPr>
            <a:picLocks noChangeAspect="1"/>
          </p:cNvPicPr>
          <p:nvPr/>
        </p:nvPicPr>
        <p:blipFill>
          <a:blip r:embed="rId28"/>
          <a:srcRect l="31494" r="28653"/>
          <a:stretch>
            <a:fillRect/>
          </a:stretch>
        </p:blipFill>
        <p:spPr>
          <a:xfrm>
            <a:off x="8170606" y="15849137"/>
            <a:ext cx="6042984" cy="3817406"/>
          </a:xfrm>
          <a:prstGeom prst="rect">
            <a:avLst/>
          </a:prstGeom>
          <a:ln w="38100">
            <a:solidFill>
              <a:schemeClr val="tx1"/>
            </a:solidFill>
          </a:ln>
        </p:spPr>
      </p:pic>
      <mc:AlternateContent xmlns:mc="http://schemas.openxmlformats.org/markup-compatibility/2006" xmlns:a14="http://schemas.microsoft.com/office/drawing/2010/main">
        <mc:Choice Requires="a14">
          <p:sp>
            <p:nvSpPr>
              <p:cNvPr id="125" name="TextBox 124">
                <a:extLst>
                  <a:ext uri="{FF2B5EF4-FFF2-40B4-BE49-F238E27FC236}">
                    <a16:creationId xmlns:a16="http://schemas.microsoft.com/office/drawing/2014/main" id="{A6EE3E76-8396-3C45-27FB-DBB9E760219D}"/>
                  </a:ext>
                </a:extLst>
              </p:cNvPr>
              <p:cNvSpPr txBox="1"/>
              <p:nvPr/>
            </p:nvSpPr>
            <p:spPr>
              <a:xfrm>
                <a:off x="16012320" y="21269524"/>
                <a:ext cx="13736425" cy="1107996"/>
              </a:xfrm>
              <a:prstGeom prst="rect">
                <a:avLst/>
              </a:prstGeom>
              <a:noFill/>
            </p:spPr>
            <p:txBody>
              <a:bodyPr wrap="square" rtlCol="0">
                <a:spAutoFit/>
              </a:bodyPr>
              <a:lstStyle/>
              <a:p>
                <a:r>
                  <a:rPr lang="en-US" altLang="ko-KR" sz="3200" b="1" dirty="0">
                    <a:latin typeface="Arial" panose="020B0604020202020204" pitchFamily="34" charset="0"/>
                    <a:cs typeface="Arial" panose="020B0604020202020204" pitchFamily="34" charset="0"/>
                  </a:rPr>
                  <a:t>Simulation Results</a:t>
                </a:r>
              </a:p>
              <a:p>
                <a:r>
                  <a:rPr lang="en-US" altLang="ko-KR" sz="600" b="1" dirty="0">
                    <a:latin typeface="Arial" panose="020B0604020202020204" pitchFamily="34" charset="0"/>
                    <a:cs typeface="Arial" panose="020B0604020202020204" pitchFamily="34" charset="0"/>
                  </a:rPr>
                  <a:t> </a:t>
                </a:r>
              </a:p>
              <a:p>
                <a:pPr algn="just"/>
                <a:r>
                  <a:rPr lang="en-US" altLang="ko-KR" sz="2800" dirty="0">
                    <a:solidFill>
                      <a:prstClr val="black"/>
                    </a:solidFill>
                    <a:latin typeface="Arial" panose="020B0604020202020204" pitchFamily="34" charset="0"/>
                    <a:ea typeface="맑은 고딕" panose="020B0503020000020004" pitchFamily="50" charset="-127"/>
                    <a:cs typeface="Arial" panose="020B0604020202020204" pitchFamily="34" charset="0"/>
                  </a:rPr>
                  <a:t>  </a:t>
                </a:r>
                <a:r>
                  <a:rPr kumimoji="0" lang="en-US" altLang="ko-KR" sz="2800" b="0" i="0" u="none" strike="noStrike" kern="1200" cap="none" spc="0" normalizeH="0" baseline="0" noProof="0" dirty="0">
                    <a:ln>
                      <a:noFill/>
                    </a:ln>
                    <a:solidFill>
                      <a:prstClr val="black"/>
                    </a:solidFill>
                    <a:effectLst/>
                    <a:uLnTx/>
                    <a:uFillTx/>
                    <a:latin typeface="Arial" panose="020B0604020202020204" pitchFamily="34" charset="0"/>
                    <a:ea typeface="맑은 고딕" panose="020B0503020000020004" pitchFamily="50" charset="-127"/>
                    <a:cs typeface="Arial" panose="020B0604020202020204" pitchFamily="34" charset="0"/>
                  </a:rPr>
                  <a:t>total current : 300.0</a:t>
                </a:r>
                <a14:m>
                  <m:oMath xmlns:m="http://schemas.openxmlformats.org/officeDocument/2006/math">
                    <m:r>
                      <a:rPr kumimoji="0" lang="en-US" altLang="ko-KR" sz="2800" b="0" i="1" u="none" strike="noStrike" kern="1200" cap="none" spc="0" normalizeH="0" baseline="0" noProof="0" dirty="0" smtClean="0">
                        <a:ln>
                          <a:noFill/>
                        </a:ln>
                        <a:solidFill>
                          <a:prstClr val="black"/>
                        </a:solidFill>
                        <a:effectLst/>
                        <a:uLnTx/>
                        <a:uFillTx/>
                        <a:latin typeface="Cambria Math" panose="02040503050406030204" pitchFamily="18" charset="0"/>
                        <a:ea typeface="맑은 고딕" panose="020B0503020000020004" pitchFamily="50" charset="-127"/>
                        <a:cs typeface="Arial" panose="020B0604020202020204" pitchFamily="34" charset="0"/>
                      </a:rPr>
                      <m:t>𝑚𝐴</m:t>
                    </m:r>
                  </m:oMath>
                </a14:m>
                <a:r>
                  <a:rPr kumimoji="0" lang="en-US" altLang="ko-KR" sz="2800" b="0" i="0" u="none" strike="noStrike" kern="1200" cap="none" spc="0" normalizeH="0" baseline="0" noProof="0" dirty="0">
                    <a:ln>
                      <a:noFill/>
                    </a:ln>
                    <a:solidFill>
                      <a:prstClr val="black"/>
                    </a:solidFill>
                    <a:effectLst/>
                    <a:uLnTx/>
                    <a:uFillTx/>
                    <a:latin typeface="Arial" panose="020B0604020202020204" pitchFamily="34" charset="0"/>
                    <a:ea typeface="맑은 고딕" panose="020B0503020000020004" pitchFamily="50" charset="-127"/>
                    <a:cs typeface="Arial" panose="020B0604020202020204" pitchFamily="34" charset="0"/>
                  </a:rPr>
                  <a:t> / bunch train : 0.9856</a:t>
                </a:r>
                <a14:m>
                  <m:oMath xmlns:m="http://schemas.openxmlformats.org/officeDocument/2006/math">
                    <m:r>
                      <a:rPr lang="en-US" altLang="ko-KR" sz="2800" i="1" dirty="0">
                        <a:solidFill>
                          <a:prstClr val="black"/>
                        </a:solidFill>
                        <a:latin typeface="Cambria Math" panose="02040503050406030204" pitchFamily="18" charset="0"/>
                        <a:cs typeface="Arial" panose="020B0604020202020204" pitchFamily="34" charset="0"/>
                      </a:rPr>
                      <m:t>𝑚𝐴</m:t>
                    </m:r>
                  </m:oMath>
                </a14:m>
                <a:r>
                  <a:rPr kumimoji="0" lang="en-US" altLang="ko-KR" sz="2800" b="0" i="0" u="none" strike="noStrike" kern="1200" cap="none" spc="0" normalizeH="0" baseline="0" noProof="0" dirty="0">
                    <a:ln>
                      <a:noFill/>
                    </a:ln>
                    <a:solidFill>
                      <a:prstClr val="black"/>
                    </a:solidFill>
                    <a:effectLst/>
                    <a:uLnTx/>
                    <a:uFillTx/>
                    <a:latin typeface="Arial" panose="020B0604020202020204" pitchFamily="34" charset="0"/>
                    <a:ea typeface="맑은 고딕" panose="020B0503020000020004" pitchFamily="50" charset="-127"/>
                    <a:cs typeface="Arial" panose="020B0604020202020204" pitchFamily="34" charset="0"/>
                  </a:rPr>
                  <a:t>, camshaft bunch : 4.320</a:t>
                </a:r>
                <a14:m>
                  <m:oMath xmlns:m="http://schemas.openxmlformats.org/officeDocument/2006/math">
                    <m:r>
                      <a:rPr lang="en-US" altLang="ko-KR" sz="2800" i="1" dirty="0">
                        <a:solidFill>
                          <a:prstClr val="black"/>
                        </a:solidFill>
                        <a:latin typeface="Cambria Math" panose="02040503050406030204" pitchFamily="18" charset="0"/>
                        <a:cs typeface="Arial" panose="020B0604020202020204" pitchFamily="34" charset="0"/>
                      </a:rPr>
                      <m:t>𝑚𝐴</m:t>
                    </m:r>
                  </m:oMath>
                </a14:m>
                <a:endParaRPr lang="ko-KR" altLang="en-US" sz="3200" dirty="0"/>
              </a:p>
            </p:txBody>
          </p:sp>
        </mc:Choice>
        <mc:Fallback xmlns="">
          <p:sp>
            <p:nvSpPr>
              <p:cNvPr id="125" name="TextBox 124">
                <a:extLst>
                  <a:ext uri="{FF2B5EF4-FFF2-40B4-BE49-F238E27FC236}">
                    <a16:creationId xmlns:a16="http://schemas.microsoft.com/office/drawing/2014/main" id="{A6EE3E76-8396-3C45-27FB-DBB9E760219D}"/>
                  </a:ext>
                </a:extLst>
              </p:cNvPr>
              <p:cNvSpPr txBox="1">
                <a:spLocks noRot="1" noChangeAspect="1" noMove="1" noResize="1" noEditPoints="1" noAdjustHandles="1" noChangeArrowheads="1" noChangeShapeType="1" noTextEdit="1"/>
              </p:cNvSpPr>
              <p:nvPr/>
            </p:nvSpPr>
            <p:spPr>
              <a:xfrm>
                <a:off x="16012320" y="21269524"/>
                <a:ext cx="13736425" cy="1107996"/>
              </a:xfrm>
              <a:prstGeom prst="rect">
                <a:avLst/>
              </a:prstGeom>
              <a:blipFill>
                <a:blip r:embed="rId29"/>
                <a:stretch>
                  <a:fillRect l="-1154" t="-7143" b="-13187"/>
                </a:stretch>
              </a:blipFill>
            </p:spPr>
            <p:txBody>
              <a:bodyPr/>
              <a:lstStyle/>
              <a:p>
                <a:r>
                  <a:rPr lang="ko-KR" altLang="en-US">
                    <a:noFill/>
                  </a:rPr>
                  <a:t> </a:t>
                </a:r>
              </a:p>
            </p:txBody>
          </p:sp>
        </mc:Fallback>
      </mc:AlternateContent>
      <mc:AlternateContent xmlns:mc="http://schemas.openxmlformats.org/markup-compatibility/2006" xmlns:a14="http://schemas.microsoft.com/office/drawing/2010/main">
        <mc:Choice Requires="a14">
          <p:sp>
            <p:nvSpPr>
              <p:cNvPr id="129" name="TextBox 128">
                <a:extLst>
                  <a:ext uri="{FF2B5EF4-FFF2-40B4-BE49-F238E27FC236}">
                    <a16:creationId xmlns:a16="http://schemas.microsoft.com/office/drawing/2014/main" id="{4CA45010-4C4F-2480-F864-A62E30D7FE08}"/>
                  </a:ext>
                </a:extLst>
              </p:cNvPr>
              <p:cNvSpPr txBox="1"/>
              <p:nvPr/>
            </p:nvSpPr>
            <p:spPr>
              <a:xfrm>
                <a:off x="16012321" y="29182154"/>
                <a:ext cx="13736425" cy="1107996"/>
              </a:xfrm>
              <a:prstGeom prst="rect">
                <a:avLst/>
              </a:prstGeom>
              <a:noFill/>
            </p:spPr>
            <p:txBody>
              <a:bodyPr wrap="square" rtlCol="0">
                <a:spAutoFit/>
              </a:bodyPr>
              <a:lstStyle/>
              <a:p>
                <a:r>
                  <a:rPr lang="en-US" altLang="ko-KR" sz="3200" b="1" dirty="0">
                    <a:latin typeface="Arial" panose="020B0604020202020204" pitchFamily="34" charset="0"/>
                    <a:cs typeface="Arial" panose="020B0604020202020204" pitchFamily="34" charset="0"/>
                  </a:rPr>
                  <a:t>Measured Results</a:t>
                </a:r>
              </a:p>
              <a:p>
                <a:r>
                  <a:rPr lang="en-US" altLang="ko-KR" sz="600" b="1" dirty="0">
                    <a:latin typeface="Arial" panose="020B0604020202020204" pitchFamily="34" charset="0"/>
                    <a:cs typeface="Arial" panose="020B0604020202020204" pitchFamily="34" charset="0"/>
                  </a:rPr>
                  <a:t> </a:t>
                </a:r>
              </a:p>
              <a:p>
                <a:pPr algn="just"/>
                <a:r>
                  <a:rPr lang="en-US" altLang="ko-KR" sz="2800" dirty="0">
                    <a:solidFill>
                      <a:prstClr val="black"/>
                    </a:solidFill>
                    <a:latin typeface="Arial" panose="020B0604020202020204" pitchFamily="34" charset="0"/>
                    <a:ea typeface="맑은 고딕" panose="020B0503020000020004" pitchFamily="50" charset="-127"/>
                    <a:cs typeface="Arial" panose="020B0604020202020204" pitchFamily="34" charset="0"/>
                  </a:rPr>
                  <a:t>  </a:t>
                </a:r>
                <a:r>
                  <a:rPr kumimoji="0" lang="en-US" altLang="ko-KR" sz="2800" b="0" i="0" u="none" strike="noStrike" kern="1200" cap="none" spc="0" normalizeH="0" baseline="0" noProof="0" dirty="0">
                    <a:ln>
                      <a:noFill/>
                    </a:ln>
                    <a:solidFill>
                      <a:prstClr val="black"/>
                    </a:solidFill>
                    <a:effectLst/>
                    <a:uLnTx/>
                    <a:uFillTx/>
                    <a:latin typeface="Arial" panose="020B0604020202020204" pitchFamily="34" charset="0"/>
                    <a:ea typeface="맑은 고딕" panose="020B0503020000020004" pitchFamily="50" charset="-127"/>
                    <a:cs typeface="Arial" panose="020B0604020202020204" pitchFamily="34" charset="0"/>
                  </a:rPr>
                  <a:t>total current : 300.081</a:t>
                </a:r>
                <a14:m>
                  <m:oMath xmlns:m="http://schemas.openxmlformats.org/officeDocument/2006/math">
                    <m:r>
                      <a:rPr lang="en-US" altLang="ko-KR" sz="2800" i="1" dirty="0">
                        <a:solidFill>
                          <a:prstClr val="black"/>
                        </a:solidFill>
                        <a:latin typeface="Cambria Math" panose="02040503050406030204" pitchFamily="18" charset="0"/>
                        <a:cs typeface="Arial" panose="020B0604020202020204" pitchFamily="34" charset="0"/>
                      </a:rPr>
                      <m:t>𝑚𝐴</m:t>
                    </m:r>
                  </m:oMath>
                </a14:m>
                <a:r>
                  <a:rPr kumimoji="0" lang="en-US" altLang="ko-KR" sz="2800" b="0" i="0" u="none" strike="noStrike" kern="1200" cap="none" spc="0" normalizeH="0" baseline="0" noProof="0" dirty="0">
                    <a:ln>
                      <a:noFill/>
                    </a:ln>
                    <a:solidFill>
                      <a:prstClr val="black"/>
                    </a:solidFill>
                    <a:effectLst/>
                    <a:uLnTx/>
                    <a:uFillTx/>
                    <a:latin typeface="Arial" panose="020B0604020202020204" pitchFamily="34" charset="0"/>
                    <a:ea typeface="맑은 고딕" panose="020B0503020000020004" pitchFamily="50" charset="-127"/>
                    <a:cs typeface="Arial" panose="020B0604020202020204" pitchFamily="34" charset="0"/>
                  </a:rPr>
                  <a:t> / actual loaded fill pattern(camshaft=4.320</a:t>
                </a:r>
                <a14:m>
                  <m:oMath xmlns:m="http://schemas.openxmlformats.org/officeDocument/2006/math">
                    <m:r>
                      <a:rPr lang="en-US" altLang="ko-KR" sz="2800" i="1" dirty="0">
                        <a:solidFill>
                          <a:prstClr val="black"/>
                        </a:solidFill>
                        <a:latin typeface="Cambria Math" panose="02040503050406030204" pitchFamily="18" charset="0"/>
                        <a:cs typeface="Arial" panose="020B0604020202020204" pitchFamily="34" charset="0"/>
                      </a:rPr>
                      <m:t>𝑚𝐴</m:t>
                    </m:r>
                  </m:oMath>
                </a14:m>
                <a:r>
                  <a:rPr kumimoji="0" lang="en-US" altLang="ko-KR" sz="2800" b="0" i="0" u="none" strike="noStrike" kern="1200" cap="none" spc="0" normalizeH="0" baseline="0" noProof="0" dirty="0">
                    <a:ln>
                      <a:noFill/>
                    </a:ln>
                    <a:solidFill>
                      <a:prstClr val="black"/>
                    </a:solidFill>
                    <a:effectLst/>
                    <a:uLnTx/>
                    <a:uFillTx/>
                    <a:latin typeface="Arial" panose="020B0604020202020204" pitchFamily="34" charset="0"/>
                    <a:ea typeface="맑은 고딕" panose="020B0503020000020004" pitchFamily="50" charset="-127"/>
                    <a:cs typeface="Arial" panose="020B0604020202020204" pitchFamily="34" charset="0"/>
                  </a:rPr>
                  <a:t>)</a:t>
                </a:r>
                <a:endParaRPr lang="ko-KR" altLang="en-US" sz="3200" dirty="0"/>
              </a:p>
            </p:txBody>
          </p:sp>
        </mc:Choice>
        <mc:Fallback xmlns="">
          <p:sp>
            <p:nvSpPr>
              <p:cNvPr id="129" name="TextBox 128">
                <a:extLst>
                  <a:ext uri="{FF2B5EF4-FFF2-40B4-BE49-F238E27FC236}">
                    <a16:creationId xmlns:a16="http://schemas.microsoft.com/office/drawing/2014/main" id="{4CA45010-4C4F-2480-F864-A62E30D7FE08}"/>
                  </a:ext>
                </a:extLst>
              </p:cNvPr>
              <p:cNvSpPr txBox="1">
                <a:spLocks noRot="1" noChangeAspect="1" noMove="1" noResize="1" noEditPoints="1" noAdjustHandles="1" noChangeArrowheads="1" noChangeShapeType="1" noTextEdit="1"/>
              </p:cNvSpPr>
              <p:nvPr/>
            </p:nvSpPr>
            <p:spPr>
              <a:xfrm>
                <a:off x="16012321" y="29182154"/>
                <a:ext cx="13736425" cy="1107996"/>
              </a:xfrm>
              <a:prstGeom prst="rect">
                <a:avLst/>
              </a:prstGeom>
              <a:blipFill>
                <a:blip r:embed="rId30"/>
                <a:stretch>
                  <a:fillRect l="-1154" t="-7143" b="-13187"/>
                </a:stretch>
              </a:blipFill>
            </p:spPr>
            <p:txBody>
              <a:bodyPr/>
              <a:lstStyle/>
              <a:p>
                <a:r>
                  <a:rPr lang="ko-KR" altLang="en-US">
                    <a:noFill/>
                  </a:rPr>
                  <a:t> </a:t>
                </a:r>
              </a:p>
            </p:txBody>
          </p:sp>
        </mc:Fallback>
      </mc:AlternateContent>
      <p:sp>
        <p:nvSpPr>
          <p:cNvPr id="7" name="TextBox 6">
            <a:extLst>
              <a:ext uri="{FF2B5EF4-FFF2-40B4-BE49-F238E27FC236}">
                <a16:creationId xmlns:a16="http://schemas.microsoft.com/office/drawing/2014/main" id="{ED780FEA-5863-80C2-5E52-6CB16BEE9F55}"/>
              </a:ext>
            </a:extLst>
          </p:cNvPr>
          <p:cNvSpPr txBox="1"/>
          <p:nvPr/>
        </p:nvSpPr>
        <p:spPr>
          <a:xfrm>
            <a:off x="16309349" y="27946578"/>
            <a:ext cx="13452907" cy="954107"/>
          </a:xfrm>
          <a:prstGeom prst="rect">
            <a:avLst/>
          </a:prstGeom>
          <a:noFill/>
        </p:spPr>
        <p:txBody>
          <a:bodyPr wrap="square" rtlCol="0">
            <a:spAutoFit/>
          </a:bodyPr>
          <a:lstStyle/>
          <a:p>
            <a:r>
              <a:rPr lang="en-US" altLang="ko-KR" sz="2800" dirty="0">
                <a:solidFill>
                  <a:prstClr val="black"/>
                </a:solidFill>
                <a:latin typeface="Arial" panose="020B0604020202020204" pitchFamily="34" charset="0"/>
                <a:ea typeface="맑은 고딕" panose="020B0503020000020004" pitchFamily="50" charset="-127"/>
                <a:cs typeface="Arial" panose="020B0604020202020204" pitchFamily="34" charset="0"/>
              </a:rPr>
              <a:t>  The plot show the bunch centroid shift obtained from a particle tracking simulation using the uniform filling pattern shown in red.</a:t>
            </a:r>
            <a:endParaRPr lang="ko-KR" altLang="en-US" sz="3200" dirty="0"/>
          </a:p>
        </p:txBody>
      </p:sp>
      <p:pic>
        <p:nvPicPr>
          <p:cNvPr id="15" name="그림 14">
            <a:extLst>
              <a:ext uri="{FF2B5EF4-FFF2-40B4-BE49-F238E27FC236}">
                <a16:creationId xmlns:a16="http://schemas.microsoft.com/office/drawing/2014/main" id="{AA17960B-2700-C4ED-16F7-D7DDED8253E8}"/>
              </a:ext>
            </a:extLst>
          </p:cNvPr>
          <p:cNvPicPr>
            <a:picLocks noChangeAspect="1"/>
          </p:cNvPicPr>
          <p:nvPr/>
        </p:nvPicPr>
        <p:blipFill>
          <a:blip r:embed="rId31">
            <a:extLst>
              <a:ext uri="{28A0092B-C50C-407E-A947-70E740481C1C}">
                <a14:useLocalDpi xmlns:a14="http://schemas.microsoft.com/office/drawing/2010/main" val="0"/>
              </a:ext>
            </a:extLst>
          </a:blip>
          <a:stretch>
            <a:fillRect/>
          </a:stretch>
        </p:blipFill>
        <p:spPr>
          <a:xfrm>
            <a:off x="15847773" y="22502906"/>
            <a:ext cx="13680000" cy="5261538"/>
          </a:xfrm>
          <a:prstGeom prst="rect">
            <a:avLst/>
          </a:prstGeom>
          <a:ln w="19050">
            <a:solidFill>
              <a:schemeClr val="tx1"/>
            </a:solidFill>
          </a:ln>
        </p:spPr>
      </p:pic>
      <mc:AlternateContent xmlns:mc="http://schemas.openxmlformats.org/markup-compatibility/2006" xmlns:a14="http://schemas.microsoft.com/office/drawing/2010/main">
        <mc:Choice Requires="a14">
          <p:sp>
            <p:nvSpPr>
              <p:cNvPr id="35" name="직사각형 34">
                <a:extLst>
                  <a:ext uri="{FF2B5EF4-FFF2-40B4-BE49-F238E27FC236}">
                    <a16:creationId xmlns:a16="http://schemas.microsoft.com/office/drawing/2014/main" id="{A6849FFD-0639-4D58-5686-842A06B7CAAF}"/>
                  </a:ext>
                </a:extLst>
              </p:cNvPr>
              <p:cNvSpPr/>
              <p:nvPr/>
            </p:nvSpPr>
            <p:spPr>
              <a:xfrm>
                <a:off x="17601405" y="25312557"/>
                <a:ext cx="3137060" cy="808880"/>
              </a:xfrm>
              <a:prstGeom prst="rect">
                <a:avLst/>
              </a:prstGeom>
              <a:solidFill>
                <a:schemeClr val="bg1"/>
              </a:solidFill>
              <a:ln w="28575">
                <a:solidFill>
                  <a:srgbClr val="870F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2000" dirty="0">
                    <a:solidFill>
                      <a:schemeClr val="tx1"/>
                    </a:solidFill>
                    <a:latin typeface="Arial" panose="020B0604020202020204" pitchFamily="34" charset="0"/>
                    <a:cs typeface="Arial" panose="020B0604020202020204" pitchFamily="34" charset="0"/>
                  </a:rPr>
                  <a:t>Beam centroid shift</a:t>
                </a:r>
              </a:p>
              <a:p>
                <a:pPr algn="ctr"/>
                <a:r>
                  <a:rPr lang="en-US" altLang="ko-KR" sz="2000" dirty="0">
                    <a:solidFill>
                      <a:schemeClr val="tx1"/>
                    </a:solidFill>
                    <a:latin typeface="Arial" panose="020B0604020202020204" pitchFamily="34" charset="0"/>
                    <a:cs typeface="Arial" panose="020B0604020202020204" pitchFamily="34" charset="0"/>
                  </a:rPr>
                  <a:t> : -0.027580 </a:t>
                </a:r>
                <a14:m>
                  <m:oMath xmlns:m="http://schemas.openxmlformats.org/officeDocument/2006/math">
                    <m:r>
                      <a:rPr lang="en-US" altLang="ko-KR" sz="2000" i="1" dirty="0" smtClean="0">
                        <a:solidFill>
                          <a:schemeClr val="tx1"/>
                        </a:solidFill>
                        <a:latin typeface="Cambria Math" panose="02040503050406030204" pitchFamily="18" charset="0"/>
                        <a:cs typeface="Arial" panose="020B0604020202020204" pitchFamily="34" charset="0"/>
                      </a:rPr>
                      <m:t>𝑝𝑠</m:t>
                    </m:r>
                  </m:oMath>
                </a14:m>
                <a:r>
                  <a:rPr lang="en-US" altLang="ko-KR" sz="2000" dirty="0">
                    <a:solidFill>
                      <a:schemeClr val="tx1"/>
                    </a:solidFill>
                    <a:latin typeface="Arial" panose="020B0604020202020204" pitchFamily="34" charset="0"/>
                    <a:cs typeface="Arial" panose="020B0604020202020204" pitchFamily="34" charset="0"/>
                  </a:rPr>
                  <a:t>/bucket</a:t>
                </a:r>
              </a:p>
            </p:txBody>
          </p:sp>
        </mc:Choice>
        <mc:Fallback xmlns="">
          <p:sp>
            <p:nvSpPr>
              <p:cNvPr id="35" name="직사각형 34">
                <a:extLst>
                  <a:ext uri="{FF2B5EF4-FFF2-40B4-BE49-F238E27FC236}">
                    <a16:creationId xmlns:a16="http://schemas.microsoft.com/office/drawing/2014/main" id="{A6849FFD-0639-4D58-5686-842A06B7CAAF}"/>
                  </a:ext>
                </a:extLst>
              </p:cNvPr>
              <p:cNvSpPr>
                <a:spLocks noRot="1" noChangeAspect="1" noMove="1" noResize="1" noEditPoints="1" noAdjustHandles="1" noChangeArrowheads="1" noChangeShapeType="1" noTextEdit="1"/>
              </p:cNvSpPr>
              <p:nvPr/>
            </p:nvSpPr>
            <p:spPr>
              <a:xfrm>
                <a:off x="17601405" y="25312557"/>
                <a:ext cx="3137060" cy="808880"/>
              </a:xfrm>
              <a:prstGeom prst="rect">
                <a:avLst/>
              </a:prstGeom>
              <a:blipFill>
                <a:blip r:embed="rId32"/>
                <a:stretch>
                  <a:fillRect b="-5072"/>
                </a:stretch>
              </a:blipFill>
              <a:ln w="28575">
                <a:solidFill>
                  <a:srgbClr val="870F87"/>
                </a:solidFill>
              </a:ln>
            </p:spPr>
            <p:txBody>
              <a:bodyPr/>
              <a:lstStyle/>
              <a:p>
                <a:r>
                  <a:rPr lang="ko-KR" altLang="en-US">
                    <a:noFill/>
                  </a:rPr>
                  <a:t> </a:t>
                </a:r>
              </a:p>
            </p:txBody>
          </p:sp>
        </mc:Fallback>
      </mc:AlternateContent>
      <p:cxnSp>
        <p:nvCxnSpPr>
          <p:cNvPr id="37" name="직선 화살표 연결선 36">
            <a:extLst>
              <a:ext uri="{FF2B5EF4-FFF2-40B4-BE49-F238E27FC236}">
                <a16:creationId xmlns:a16="http://schemas.microsoft.com/office/drawing/2014/main" id="{152D1903-A6D2-FFB4-1ADB-758A75B9265F}"/>
              </a:ext>
            </a:extLst>
          </p:cNvPr>
          <p:cNvCxnSpPr>
            <a:cxnSpLocks/>
          </p:cNvCxnSpPr>
          <p:nvPr/>
        </p:nvCxnSpPr>
        <p:spPr>
          <a:xfrm>
            <a:off x="23035802" y="23670125"/>
            <a:ext cx="0" cy="2451312"/>
          </a:xfrm>
          <a:prstGeom prst="straightConnector1">
            <a:avLst/>
          </a:prstGeom>
          <a:ln w="76200">
            <a:solidFill>
              <a:srgbClr val="870F87"/>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53" name="직사각형 52">
            <a:extLst>
              <a:ext uri="{FF2B5EF4-FFF2-40B4-BE49-F238E27FC236}">
                <a16:creationId xmlns:a16="http://schemas.microsoft.com/office/drawing/2014/main" id="{12F8B808-AF22-DA57-FBA3-F49D14D6E6EB}"/>
              </a:ext>
            </a:extLst>
          </p:cNvPr>
          <p:cNvSpPr/>
          <p:nvPr/>
        </p:nvSpPr>
        <p:spPr>
          <a:xfrm>
            <a:off x="23035802" y="24035230"/>
            <a:ext cx="2133598" cy="463042"/>
          </a:xfrm>
          <a:prstGeom prst="rect">
            <a:avLst/>
          </a:prstGeom>
          <a:solidFill>
            <a:schemeClr val="bg1"/>
          </a:solidFill>
          <a:ln w="28575">
            <a:solidFill>
              <a:srgbClr val="870F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2000" dirty="0">
                <a:solidFill>
                  <a:schemeClr val="tx1"/>
                </a:solidFill>
                <a:latin typeface="Arial" panose="020B0604020202020204" pitchFamily="34" charset="0"/>
                <a:cs typeface="Arial" panose="020B0604020202020204" pitchFamily="34" charset="0"/>
              </a:rPr>
              <a:t>Range : 8.25ps</a:t>
            </a:r>
          </a:p>
        </p:txBody>
      </p:sp>
      <mc:AlternateContent xmlns:mc="http://schemas.openxmlformats.org/markup-compatibility/2006">
        <mc:Choice xmlns:a14="http://schemas.microsoft.com/office/drawing/2010/main" Requires="a14">
          <p:sp>
            <p:nvSpPr>
              <p:cNvPr id="3" name="직사각형 2">
                <a:extLst>
                  <a:ext uri="{FF2B5EF4-FFF2-40B4-BE49-F238E27FC236}">
                    <a16:creationId xmlns:a16="http://schemas.microsoft.com/office/drawing/2014/main" id="{017E765C-9F26-D1B0-7D31-CEF345969401}"/>
                  </a:ext>
                </a:extLst>
              </p:cNvPr>
              <p:cNvSpPr/>
              <p:nvPr/>
            </p:nvSpPr>
            <p:spPr>
              <a:xfrm>
                <a:off x="1798629" y="38058561"/>
                <a:ext cx="2666467" cy="566430"/>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2000" b="0" dirty="0">
                    <a:solidFill>
                      <a:schemeClr val="tx1"/>
                    </a:solidFill>
                  </a:rPr>
                  <a:t> fill time   :   </a:t>
                </a:r>
                <a14:m>
                  <m:oMath xmlns:m="http://schemas.openxmlformats.org/officeDocument/2006/math">
                    <m:r>
                      <a:rPr lang="en-US" altLang="ko-KR" sz="2000" b="0" i="1" dirty="0" smtClean="0">
                        <a:solidFill>
                          <a:schemeClr val="tx1"/>
                        </a:solidFill>
                        <a:latin typeface="Cambria Math" panose="02040503050406030204" pitchFamily="18" charset="0"/>
                      </a:rPr>
                      <m:t>𝜏</m:t>
                    </m:r>
                    <m:r>
                      <a:rPr lang="en-US" altLang="ko-KR" sz="2000" b="0" i="1" dirty="0" smtClean="0">
                        <a:solidFill>
                          <a:schemeClr val="tx1"/>
                        </a:solidFill>
                        <a:latin typeface="Cambria Math" panose="02040503050406030204" pitchFamily="18" charset="0"/>
                      </a:rPr>
                      <m:t> </m:t>
                    </m:r>
                    <m:r>
                      <a:rPr lang="en-US" altLang="ko-KR" sz="2000" b="0" i="1" dirty="0" smtClean="0">
                        <a:solidFill>
                          <a:schemeClr val="tx1"/>
                        </a:solidFill>
                        <a:latin typeface="Cambria Math" panose="02040503050406030204" pitchFamily="18" charset="0"/>
                      </a:rPr>
                      <m:t>=</m:t>
                    </m:r>
                    <m:f>
                      <m:fPr>
                        <m:ctrlPr>
                          <a:rPr lang="en-US" altLang="ko-KR" sz="2000" b="0" i="1" dirty="0" smtClean="0">
                            <a:solidFill>
                              <a:schemeClr val="tx1"/>
                            </a:solidFill>
                            <a:latin typeface="Cambria Math" panose="02040503050406030204" pitchFamily="18" charset="0"/>
                          </a:rPr>
                        </m:ctrlPr>
                      </m:fPr>
                      <m:num>
                        <m:sSub>
                          <m:sSubPr>
                            <m:ctrlPr>
                              <a:rPr lang="en-US" altLang="ko-KR" sz="2000" b="0" i="1" dirty="0" smtClean="0">
                                <a:solidFill>
                                  <a:schemeClr val="tx1"/>
                                </a:solidFill>
                                <a:latin typeface="Cambria Math" panose="02040503050406030204" pitchFamily="18" charset="0"/>
                              </a:rPr>
                            </m:ctrlPr>
                          </m:sSubPr>
                          <m:e>
                            <m:r>
                              <a:rPr lang="en-US" altLang="ko-KR" sz="2000" b="0" i="1" dirty="0" smtClean="0">
                                <a:solidFill>
                                  <a:schemeClr val="tx1"/>
                                </a:solidFill>
                                <a:latin typeface="Cambria Math" panose="02040503050406030204" pitchFamily="18" charset="0"/>
                              </a:rPr>
                              <m:t>𝜔</m:t>
                            </m:r>
                          </m:e>
                          <m:sub>
                            <m:r>
                              <a:rPr lang="en-US" altLang="ko-KR" sz="2000" b="0" i="1" dirty="0" smtClean="0">
                                <a:solidFill>
                                  <a:schemeClr val="tx1"/>
                                </a:solidFill>
                                <a:latin typeface="Cambria Math" panose="02040503050406030204" pitchFamily="18" charset="0"/>
                              </a:rPr>
                              <m:t>𝑟</m:t>
                            </m:r>
                          </m:sub>
                        </m:sSub>
                      </m:num>
                      <m:den>
                        <m:r>
                          <a:rPr lang="en-US" altLang="ko-KR" sz="2000" b="0" i="1" dirty="0" smtClean="0">
                            <a:solidFill>
                              <a:schemeClr val="tx1"/>
                            </a:solidFill>
                            <a:latin typeface="Cambria Math" panose="02040503050406030204" pitchFamily="18" charset="0"/>
                          </a:rPr>
                          <m:t>2</m:t>
                        </m:r>
                        <m:sSub>
                          <m:sSubPr>
                            <m:ctrlPr>
                              <a:rPr lang="en-US" altLang="ko-KR" sz="2000" b="0" i="1" dirty="0" smtClean="0">
                                <a:solidFill>
                                  <a:schemeClr val="tx1"/>
                                </a:solidFill>
                                <a:latin typeface="Cambria Math" panose="02040503050406030204" pitchFamily="18" charset="0"/>
                              </a:rPr>
                            </m:ctrlPr>
                          </m:sSubPr>
                          <m:e>
                            <m:r>
                              <a:rPr lang="en-US" altLang="ko-KR" sz="2000" b="0" i="1" dirty="0" smtClean="0">
                                <a:solidFill>
                                  <a:schemeClr val="tx1"/>
                                </a:solidFill>
                                <a:latin typeface="Cambria Math" panose="02040503050406030204" pitchFamily="18" charset="0"/>
                              </a:rPr>
                              <m:t>𝑄</m:t>
                            </m:r>
                          </m:e>
                          <m:sub>
                            <m:r>
                              <a:rPr lang="en-US" altLang="ko-KR" sz="2000" b="0" i="1" dirty="0" smtClean="0">
                                <a:solidFill>
                                  <a:schemeClr val="tx1"/>
                                </a:solidFill>
                                <a:latin typeface="Cambria Math" panose="02040503050406030204" pitchFamily="18" charset="0"/>
                              </a:rPr>
                              <m:t>𝐿</m:t>
                            </m:r>
                          </m:sub>
                        </m:sSub>
                      </m:den>
                    </m:f>
                    <m:r>
                      <a:rPr lang="en-US" altLang="ko-KR" sz="2000" b="0" i="1" dirty="0" smtClean="0">
                        <a:solidFill>
                          <a:schemeClr val="tx1"/>
                        </a:solidFill>
                        <a:latin typeface="Cambria Math" panose="02040503050406030204" pitchFamily="18" charset="0"/>
                        <a:ea typeface="Cambria Math" panose="02040503050406030204" pitchFamily="18" charset="0"/>
                      </a:rPr>
                      <m:t>∆</m:t>
                    </m:r>
                    <m:r>
                      <a:rPr lang="en-US" altLang="ko-KR" sz="2000" b="0" i="1" dirty="0" smtClean="0">
                        <a:solidFill>
                          <a:schemeClr val="tx1"/>
                        </a:solidFill>
                        <a:latin typeface="Cambria Math" panose="02040503050406030204" pitchFamily="18" charset="0"/>
                        <a:ea typeface="Cambria Math" panose="02040503050406030204" pitchFamily="18" charset="0"/>
                      </a:rPr>
                      <m:t>𝑡</m:t>
                    </m:r>
                  </m:oMath>
                </a14:m>
                <a:endParaRPr lang="en-US" altLang="ko-KR" sz="2000" b="0" i="1" dirty="0">
                  <a:solidFill>
                    <a:schemeClr val="tx1"/>
                  </a:solidFill>
                  <a:latin typeface="Cambria Math" panose="02040503050406030204" pitchFamily="18" charset="0"/>
                </a:endParaRPr>
              </a:p>
            </p:txBody>
          </p:sp>
        </mc:Choice>
        <mc:Fallback>
          <p:sp>
            <p:nvSpPr>
              <p:cNvPr id="3" name="직사각형 2">
                <a:extLst>
                  <a:ext uri="{FF2B5EF4-FFF2-40B4-BE49-F238E27FC236}">
                    <a16:creationId xmlns:a16="http://schemas.microsoft.com/office/drawing/2014/main" id="{017E765C-9F26-D1B0-7D31-CEF345969401}"/>
                  </a:ext>
                </a:extLst>
              </p:cNvPr>
              <p:cNvSpPr>
                <a:spLocks noRot="1" noChangeAspect="1" noMove="1" noResize="1" noEditPoints="1" noAdjustHandles="1" noChangeArrowheads="1" noChangeShapeType="1" noTextEdit="1"/>
              </p:cNvSpPr>
              <p:nvPr/>
            </p:nvSpPr>
            <p:spPr>
              <a:xfrm>
                <a:off x="1798629" y="38058561"/>
                <a:ext cx="2666467" cy="566430"/>
              </a:xfrm>
              <a:prstGeom prst="rect">
                <a:avLst/>
              </a:prstGeom>
              <a:blipFill>
                <a:blip r:embed="rId33"/>
                <a:stretch>
                  <a:fillRect/>
                </a:stretch>
              </a:blipFill>
              <a:ln w="28575">
                <a:solidFill>
                  <a:schemeClr val="tx1"/>
                </a:solidFill>
              </a:ln>
            </p:spPr>
            <p:txBody>
              <a:bodyPr/>
              <a:lstStyle/>
              <a:p>
                <a:r>
                  <a:rPr lang="ko-KR" altLang="en-US">
                    <a:noFill/>
                  </a:rPr>
                  <a:t> </a:t>
                </a:r>
              </a:p>
            </p:txBody>
          </p:sp>
        </mc:Fallback>
      </mc:AlternateContent>
      <mc:AlternateContent xmlns:mc="http://schemas.openxmlformats.org/markup-compatibility/2006">
        <mc:Choice xmlns:a14="http://schemas.microsoft.com/office/drawing/2010/main" Requires="a14">
          <p:sp>
            <p:nvSpPr>
              <p:cNvPr id="11" name="직사각형 10">
                <a:extLst>
                  <a:ext uri="{FF2B5EF4-FFF2-40B4-BE49-F238E27FC236}">
                    <a16:creationId xmlns:a16="http://schemas.microsoft.com/office/drawing/2014/main" id="{F86898B2-3B19-C119-49FE-3B05F6017670}"/>
                  </a:ext>
                </a:extLst>
              </p:cNvPr>
              <p:cNvSpPr/>
              <p:nvPr/>
            </p:nvSpPr>
            <p:spPr>
              <a:xfrm>
                <a:off x="1609869" y="38884841"/>
                <a:ext cx="3043989" cy="566430"/>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2000" b="0" dirty="0">
                    <a:solidFill>
                      <a:schemeClr val="tx1"/>
                    </a:solidFill>
                  </a:rPr>
                  <a:t> </a:t>
                </a:r>
                <a:r>
                  <a:rPr lang="en-US" altLang="ko-KR" sz="2000" dirty="0">
                    <a:solidFill>
                      <a:schemeClr val="tx1"/>
                    </a:solidFill>
                  </a:rPr>
                  <a:t>slip in phase</a:t>
                </a:r>
                <a:r>
                  <a:rPr lang="en-US" altLang="ko-KR" sz="2000" b="0" dirty="0">
                    <a:solidFill>
                      <a:schemeClr val="tx1"/>
                    </a:solidFill>
                  </a:rPr>
                  <a:t>   :   </a:t>
                </a:r>
                <a14:m>
                  <m:oMath xmlns:m="http://schemas.openxmlformats.org/officeDocument/2006/math">
                    <m:r>
                      <a:rPr lang="en-US" altLang="ko-KR" sz="2000" b="0" i="1" dirty="0" smtClean="0">
                        <a:solidFill>
                          <a:schemeClr val="tx1"/>
                        </a:solidFill>
                        <a:latin typeface="Cambria Math" panose="02040503050406030204" pitchFamily="18" charset="0"/>
                      </a:rPr>
                      <m:t>𝛿</m:t>
                    </m:r>
                    <m:r>
                      <a:rPr lang="en-US" altLang="ko-KR" sz="2000" b="0" i="1" dirty="0" smtClean="0">
                        <a:solidFill>
                          <a:schemeClr val="tx1"/>
                        </a:solidFill>
                        <a:latin typeface="Cambria Math" panose="02040503050406030204" pitchFamily="18" charset="0"/>
                      </a:rPr>
                      <m:t> =</m:t>
                    </m:r>
                    <m:sSub>
                      <m:sSubPr>
                        <m:ctrlPr>
                          <a:rPr lang="en-US" altLang="ko-KR" sz="2000" b="0" i="1" dirty="0" smtClean="0">
                            <a:solidFill>
                              <a:schemeClr val="tx1"/>
                            </a:solidFill>
                            <a:latin typeface="Cambria Math" panose="02040503050406030204" pitchFamily="18" charset="0"/>
                          </a:rPr>
                        </m:ctrlPr>
                      </m:sSubPr>
                      <m:e>
                        <m:r>
                          <a:rPr lang="en-US" altLang="ko-KR" sz="2000" b="0" i="1" dirty="0" smtClean="0">
                            <a:solidFill>
                              <a:schemeClr val="tx1"/>
                            </a:solidFill>
                            <a:latin typeface="Cambria Math" panose="02040503050406030204" pitchFamily="18" charset="0"/>
                          </a:rPr>
                          <m:t>𝜔</m:t>
                        </m:r>
                      </m:e>
                      <m:sub>
                        <m:r>
                          <a:rPr lang="en-US" altLang="ko-KR" sz="2000" b="0" i="1" dirty="0" smtClean="0">
                            <a:solidFill>
                              <a:schemeClr val="tx1"/>
                            </a:solidFill>
                            <a:latin typeface="Cambria Math" panose="02040503050406030204" pitchFamily="18" charset="0"/>
                          </a:rPr>
                          <m:t>𝑟</m:t>
                        </m:r>
                      </m:sub>
                    </m:sSub>
                    <m:r>
                      <a:rPr lang="en-US" altLang="ko-KR" sz="2000" b="0" i="1" dirty="0" smtClean="0">
                        <a:solidFill>
                          <a:schemeClr val="tx1"/>
                        </a:solidFill>
                        <a:latin typeface="Cambria Math" panose="02040503050406030204" pitchFamily="18" charset="0"/>
                        <a:ea typeface="Cambria Math" panose="02040503050406030204" pitchFamily="18" charset="0"/>
                      </a:rPr>
                      <m:t>∆</m:t>
                    </m:r>
                    <m:r>
                      <a:rPr lang="en-US" altLang="ko-KR" sz="2000" b="0" i="1" dirty="0" smtClean="0">
                        <a:solidFill>
                          <a:schemeClr val="tx1"/>
                        </a:solidFill>
                        <a:latin typeface="Cambria Math" panose="02040503050406030204" pitchFamily="18" charset="0"/>
                        <a:ea typeface="Cambria Math" panose="02040503050406030204" pitchFamily="18" charset="0"/>
                      </a:rPr>
                      <m:t>𝑡</m:t>
                    </m:r>
                  </m:oMath>
                </a14:m>
                <a:endParaRPr lang="en-US" altLang="ko-KR" sz="2000" b="0" i="1" dirty="0">
                  <a:solidFill>
                    <a:schemeClr val="tx1"/>
                  </a:solidFill>
                  <a:latin typeface="Cambria Math" panose="02040503050406030204" pitchFamily="18" charset="0"/>
                </a:endParaRPr>
              </a:p>
            </p:txBody>
          </p:sp>
        </mc:Choice>
        <mc:Fallback>
          <p:sp>
            <p:nvSpPr>
              <p:cNvPr id="11" name="직사각형 10">
                <a:extLst>
                  <a:ext uri="{FF2B5EF4-FFF2-40B4-BE49-F238E27FC236}">
                    <a16:creationId xmlns:a16="http://schemas.microsoft.com/office/drawing/2014/main" id="{F86898B2-3B19-C119-49FE-3B05F6017670}"/>
                  </a:ext>
                </a:extLst>
              </p:cNvPr>
              <p:cNvSpPr>
                <a:spLocks noRot="1" noChangeAspect="1" noMove="1" noResize="1" noEditPoints="1" noAdjustHandles="1" noChangeArrowheads="1" noChangeShapeType="1" noTextEdit="1"/>
              </p:cNvSpPr>
              <p:nvPr/>
            </p:nvSpPr>
            <p:spPr>
              <a:xfrm>
                <a:off x="1609869" y="38884841"/>
                <a:ext cx="3043989" cy="566430"/>
              </a:xfrm>
              <a:prstGeom prst="rect">
                <a:avLst/>
              </a:prstGeom>
              <a:blipFill>
                <a:blip r:embed="rId34"/>
                <a:stretch>
                  <a:fillRect b="-1020"/>
                </a:stretch>
              </a:blipFill>
              <a:ln w="28575">
                <a:solidFill>
                  <a:schemeClr val="tx1"/>
                </a:solidFill>
              </a:ln>
            </p:spPr>
            <p:txBody>
              <a:bodyPr/>
              <a:lstStyle/>
              <a:p>
                <a:r>
                  <a:rPr lang="ko-KR" altLang="en-US">
                    <a:noFill/>
                  </a:rPr>
                  <a:t> </a:t>
                </a:r>
              </a:p>
            </p:txBody>
          </p:sp>
        </mc:Fallback>
      </mc:AlternateContent>
    </p:spTree>
    <p:extLst>
      <p:ext uri="{BB962C8B-B14F-4D97-AF65-F5344CB8AC3E}">
        <p14:creationId xmlns:p14="http://schemas.microsoft.com/office/powerpoint/2010/main" val="3377624779"/>
      </p:ext>
    </p:extLst>
  </p:cSld>
  <p:clrMapOvr>
    <a:masterClrMapping/>
  </p:clrMapOvr>
</p:sld>
</file>

<file path=ppt/theme/theme1.xml><?xml version="1.0" encoding="utf-8"?>
<a:theme xmlns:a="http://schemas.openxmlformats.org/drawingml/2006/main" name="Office 테마">
  <a:themeElements>
    <a:clrScheme name="Office 테마">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테마">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테마">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맑은 고딕"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맑은 고딕"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42043</TotalTime>
  <Words>967</Words>
  <Application>Microsoft Office PowerPoint</Application>
  <PresentationFormat>사용자 지정</PresentationFormat>
  <Paragraphs>105</Paragraphs>
  <Slides>1</Slides>
  <Notes>1</Notes>
  <HiddenSlides>0</HiddenSlides>
  <MMClips>0</MMClips>
  <ScaleCrop>false</ScaleCrop>
  <HeadingPairs>
    <vt:vector size="6" baseType="variant">
      <vt:variant>
        <vt:lpstr>사용한 글꼴</vt:lpstr>
      </vt:variant>
      <vt:variant>
        <vt:i4>7</vt:i4>
      </vt:variant>
      <vt:variant>
        <vt:lpstr>테마</vt:lpstr>
      </vt:variant>
      <vt:variant>
        <vt:i4>1</vt:i4>
      </vt:variant>
      <vt:variant>
        <vt:lpstr>슬라이드 제목</vt:lpstr>
      </vt:variant>
      <vt:variant>
        <vt:i4>1</vt:i4>
      </vt:variant>
    </vt:vector>
  </HeadingPairs>
  <TitlesOfParts>
    <vt:vector size="9" baseType="lpstr">
      <vt:lpstr>맑은 고딕</vt:lpstr>
      <vt:lpstr>Arial</vt:lpstr>
      <vt:lpstr>Arial Black</vt:lpstr>
      <vt:lpstr>Calibri</vt:lpstr>
      <vt:lpstr>Calibri Light</vt:lpstr>
      <vt:lpstr>Cambria Math</vt:lpstr>
      <vt:lpstr>Wingdings</vt:lpstr>
      <vt:lpstr>Office 테마</vt:lpstr>
      <vt:lpstr>PowerPoint 프레젠테이션</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프레젠테이션</dc:title>
  <dc:creator>송우진(첨단원자력공학부)</dc:creator>
  <cp:lastModifiedBy>이다온</cp:lastModifiedBy>
  <cp:revision>161</cp:revision>
  <dcterms:created xsi:type="dcterms:W3CDTF">2023-02-10T06:43:10Z</dcterms:created>
  <dcterms:modified xsi:type="dcterms:W3CDTF">2026-10-16T00:59:55Z</dcterms:modified>
</cp:coreProperties>
</file>