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4" d="100"/>
          <a:sy n="104" d="100"/>
        </p:scale>
        <p:origin x="9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3C9CA5-10CB-49E4-BBB1-CFB5ABD6579D}" type="datetimeFigureOut">
              <a:rPr lang="zh-CN" altLang="en-US" smtClean="0"/>
              <a:t>2026/9/30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42FA03-47A3-4CF3-8453-2EF38E9D16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39767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1 — Hi, I'm Liwen!</a:t>
            </a:r>
            <a:endParaRPr lang="zh-CN" altLang="zh-CN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 everyone, I’m Liwen. Thank you for giving me the chance to introduce myself. I’m currently a PhD student in accelerator physics at the Institute of Modern Physics, Chinese Academy of Sciences, and I’m now visiting POSTECH through the CSC exchange program. Today I’ll give you a short introduction about where I’m from, what I work on, and a few things about my life outside research.</a:t>
            </a:r>
            <a:endParaRPr lang="zh-CN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42FA03-47A3-4CF3-8453-2EF38E9D163E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2179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FF5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22960" y="1371600"/>
            <a:ext cx="10515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400" b="1">
                <a:solidFill>
                  <a:srgbClr val="1C344D"/>
                </a:solidFill>
              </a:defRPr>
            </a:pPr>
            <a:r>
              <a:t>Hi, I'm Liwen!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2514600"/>
            <a:ext cx="10058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>
                <a:solidFill>
                  <a:srgbClr val="006699"/>
                </a:solidFill>
              </a:defRPr>
            </a:pPr>
            <a:r>
              <a:t>A PhD student in accelerator physics</a:t>
            </a:r>
            <a:br/>
            <a:r>
              <a:t>currently visiting POSTECH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4069080"/>
            <a:ext cx="100584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5F6973"/>
                </a:solidFill>
              </a:defRPr>
            </a:pPr>
            <a:r>
              <a:t>China • research • Pokémon • curiosity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0" y="6446520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C344D"/>
                </a:solidFill>
              </a:defRPr>
            </a:pPr>
            <a:r>
              <a:t>A Little About Me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987552"/>
            <a:ext cx="10789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5F6973"/>
                </a:solidFill>
              </a:defRPr>
            </a:pPr>
            <a:r>
              <a:t>Where I am from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554480"/>
            <a:ext cx="105156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2100">
                <a:solidFill>
                  <a:srgbClr val="232323"/>
                </a:solidFill>
              </a:defRPr>
            </a:pPr>
            <a:r>
              <a:t>I’m from Gong’an County, Jingzhou, Hubei, China.</a:t>
            </a:r>
          </a:p>
          <a:p>
            <a:pPr>
              <a:spcAft>
                <a:spcPts val="1300"/>
              </a:spcAft>
              <a:defRPr sz="2100">
                <a:solidFill>
                  <a:srgbClr val="232323"/>
                </a:solidFill>
              </a:defRPr>
            </a:pPr>
            <a:r>
              <a:t>It is a small county located along the Yangtze River.</a:t>
            </a:r>
          </a:p>
          <a:p>
            <a:pPr>
              <a:spcAft>
                <a:spcPts val="1300"/>
              </a:spcAft>
              <a:defRPr sz="2100">
                <a:solidFill>
                  <a:srgbClr val="232323"/>
                </a:solidFill>
              </a:defRPr>
            </a:pPr>
            <a:r>
              <a:t>The river has been part of my life — I sometimes go swimming there.</a:t>
            </a:r>
          </a:p>
          <a:p>
            <a:pPr>
              <a:spcAft>
                <a:spcPts val="1300"/>
              </a:spcAft>
              <a:defRPr sz="2100">
                <a:solidFill>
                  <a:srgbClr val="232323"/>
                </a:solidFill>
              </a:defRPr>
            </a:pPr>
            <a:r>
              <a:t>And I’m actually a pretty good swimmer.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0" y="6446520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C344D"/>
                </a:solidFill>
              </a:defRPr>
            </a:pPr>
            <a:r>
              <a:t>My Academic Journey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987552"/>
            <a:ext cx="10789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5F6973"/>
                </a:solidFill>
              </a:defRPr>
            </a:pPr>
            <a:r>
              <a:t>From physics to accelerator research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554480"/>
            <a:ext cx="105156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2100">
                <a:solidFill>
                  <a:srgbClr val="232323"/>
                </a:solidFill>
              </a:defRPr>
            </a:pPr>
            <a:r>
              <a:t>2017–2021  •  B.S. in Mathematics and Physics, Yunnan University</a:t>
            </a:r>
          </a:p>
          <a:p>
            <a:pPr>
              <a:spcAft>
                <a:spcPts val="1300"/>
              </a:spcAft>
              <a:defRPr sz="2100">
                <a:solidFill>
                  <a:srgbClr val="232323"/>
                </a:solidFill>
              </a:defRPr>
            </a:pPr>
            <a:r>
              <a:t>2022–present  •  PhD student in Accelerator Physics, IMP, CAS</a:t>
            </a:r>
          </a:p>
          <a:p>
            <a:pPr>
              <a:spcAft>
                <a:spcPts val="1300"/>
              </a:spcAft>
              <a:defRPr sz="2100">
                <a:solidFill>
                  <a:srgbClr val="232323"/>
                </a:solidFill>
              </a:defRPr>
            </a:pPr>
            <a:r>
              <a:t>I have always been interested in doing research.</a:t>
            </a:r>
          </a:p>
          <a:p>
            <a:pPr>
              <a:spcAft>
                <a:spcPts val="1300"/>
              </a:spcAft>
              <a:defRPr sz="2100">
                <a:solidFill>
                  <a:srgbClr val="232323"/>
                </a:solidFill>
              </a:defRPr>
            </a:pPr>
            <a:r>
              <a:t>2026–present  •  CSC exchange student at POSTECH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0" y="6446520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C344D"/>
                </a:solidFill>
              </a:defRPr>
            </a:pPr>
            <a:r>
              <a:t>What I’m Working 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987552"/>
            <a:ext cx="10789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5F6973"/>
                </a:solidFill>
              </a:defRPr>
            </a:pPr>
            <a:r>
              <a:t>Beam phase-space reconstruction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2057400"/>
            <a:ext cx="2788920" cy="1874519"/>
          </a:xfrm>
          <a:prstGeom prst="roundRect">
            <a:avLst/>
          </a:prstGeom>
          <a:solidFill>
            <a:srgbClr val="EFF5F9"/>
          </a:solidFill>
          <a:ln>
            <a:solidFill>
              <a:srgbClr val="0066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100" b="1">
                <a:solidFill>
                  <a:srgbClr val="1C344D"/>
                </a:solidFill>
              </a:defRPr>
            </a:pPr>
            <a:r>
              <a:t>Particle beam</a:t>
            </a:r>
          </a:p>
          <a:p>
            <a:pPr algn="ctr">
              <a:defRPr sz="1300">
                <a:solidFill>
                  <a:srgbClr val="5F6973"/>
                </a:solidFill>
              </a:defRPr>
            </a:pPr>
            <a:r>
              <a:t>What we want to understand</a:t>
            </a:r>
          </a:p>
        </p:txBody>
      </p:sp>
      <p:sp>
        <p:nvSpPr>
          <p:cNvPr id="6" name="Chevron 5"/>
          <p:cNvSpPr/>
          <p:nvPr/>
        </p:nvSpPr>
        <p:spPr>
          <a:xfrm>
            <a:off x="3611880" y="2651760"/>
            <a:ext cx="502920" cy="640080"/>
          </a:xfrm>
          <a:prstGeom prst="chevron">
            <a:avLst/>
          </a:prstGeom>
          <a:solidFill>
            <a:srgbClr val="0066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4343400" y="2057400"/>
            <a:ext cx="2788920" cy="1874519"/>
          </a:xfrm>
          <a:prstGeom prst="roundRect">
            <a:avLst/>
          </a:prstGeom>
          <a:solidFill>
            <a:srgbClr val="EFF5F9"/>
          </a:solidFill>
          <a:ln>
            <a:solidFill>
              <a:srgbClr val="0066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100" b="1">
                <a:solidFill>
                  <a:srgbClr val="1C344D"/>
                </a:solidFill>
              </a:defRPr>
            </a:pPr>
            <a:r>
              <a:t>Measurements</a:t>
            </a:r>
          </a:p>
          <a:p>
            <a:pPr algn="ctr">
              <a:defRPr sz="1300">
                <a:solidFill>
                  <a:srgbClr val="5F6973"/>
                </a:solidFill>
              </a:defRPr>
            </a:pPr>
            <a:r>
              <a:t>What we can actually observe</a:t>
            </a:r>
          </a:p>
        </p:txBody>
      </p:sp>
      <p:sp>
        <p:nvSpPr>
          <p:cNvPr id="8" name="Chevron 7"/>
          <p:cNvSpPr/>
          <p:nvPr/>
        </p:nvSpPr>
        <p:spPr>
          <a:xfrm>
            <a:off x="7223760" y="2651760"/>
            <a:ext cx="502920" cy="640080"/>
          </a:xfrm>
          <a:prstGeom prst="chevron">
            <a:avLst/>
          </a:prstGeom>
          <a:solidFill>
            <a:srgbClr val="0066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7955280" y="2057400"/>
            <a:ext cx="2788920" cy="1874519"/>
          </a:xfrm>
          <a:prstGeom prst="roundRect">
            <a:avLst/>
          </a:prstGeom>
          <a:solidFill>
            <a:srgbClr val="EFF5F9"/>
          </a:solidFill>
          <a:ln>
            <a:solidFill>
              <a:srgbClr val="0066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100" b="1">
                <a:solidFill>
                  <a:srgbClr val="1C344D"/>
                </a:solidFill>
              </a:defRPr>
            </a:pPr>
            <a:r>
              <a:t>Reconstruction</a:t>
            </a:r>
          </a:p>
          <a:p>
            <a:pPr algn="ctr">
              <a:defRPr sz="1300">
                <a:solidFill>
                  <a:srgbClr val="5F6973"/>
                </a:solidFill>
              </a:defRPr>
            </a:pPr>
            <a:r>
              <a:t>Infer the hidden distribution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461772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900">
                <a:solidFill>
                  <a:srgbClr val="232323"/>
                </a:solidFill>
              </a:defRPr>
            </a:pPr>
            <a:r>
              <a:t>In simple terms: I study how to reconstruct the distribution of particles from measurements.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972800" y="6446520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C344D"/>
                </a:solidFill>
              </a:defRPr>
            </a:pPr>
            <a:r>
              <a:t>A Little More About My Research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987552"/>
            <a:ext cx="10789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5F6973"/>
                </a:solidFill>
              </a:defRPr>
            </a:pPr>
            <a:r>
              <a:t>Maximum entropy tomography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554480"/>
            <a:ext cx="105156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1900">
                <a:solidFill>
                  <a:srgbClr val="232323"/>
                </a:solidFill>
              </a:defRPr>
            </a:pPr>
            <a:r>
              <a:t>I use maximum-entropy methods to reconstruct transverse phase-space distributions.</a:t>
            </a:r>
          </a:p>
          <a:p>
            <a:pPr>
              <a:spcAft>
                <a:spcPts val="1300"/>
              </a:spcAft>
              <a:defRPr sz="1900">
                <a:solidFill>
                  <a:srgbClr val="232323"/>
                </a:solidFill>
              </a:defRPr>
            </a:pPr>
            <a:r>
              <a:t>I’m interested in both linear and nonlinear beam transport.</a:t>
            </a:r>
          </a:p>
          <a:p>
            <a:pPr>
              <a:spcAft>
                <a:spcPts val="1300"/>
              </a:spcAft>
              <a:defRPr sz="1900">
                <a:solidFill>
                  <a:srgbClr val="232323"/>
                </a:solidFill>
              </a:defRPr>
            </a:pPr>
            <a:r>
              <a:t>I have worked on numerical simulations and a 4D reconstruction experiment at CAFE2.</a:t>
            </a:r>
          </a:p>
          <a:p>
            <a:pPr>
              <a:spcAft>
                <a:spcPts val="1300"/>
              </a:spcAft>
              <a:defRPr sz="1900">
                <a:solidFill>
                  <a:srgbClr val="232323"/>
                </a:solidFill>
              </a:defRPr>
            </a:pPr>
            <a:r>
              <a:t>I’m now continuing to learn how these methods can be useful in real accelerator measurements.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0" y="6446520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C344D"/>
                </a:solidFill>
              </a:defRPr>
            </a:pPr>
            <a:r>
              <a:t>My Life in China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987552"/>
            <a:ext cx="10789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5F6973"/>
                </a:solidFill>
              </a:defRPr>
            </a:pPr>
            <a:r>
              <a:t>A fairly simple routine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554480"/>
            <a:ext cx="105156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1900">
                <a:solidFill>
                  <a:srgbClr val="232323"/>
                </a:solidFill>
              </a:defRPr>
            </a:pPr>
            <a:r>
              <a:t>I was mainly based at the Huizhou campus of the Institute of Modern Physics.</a:t>
            </a:r>
          </a:p>
          <a:p>
            <a:pPr>
              <a:spcAft>
                <a:spcPts val="1300"/>
              </a:spcAft>
              <a:defRPr sz="1900">
                <a:solidFill>
                  <a:srgbClr val="232323"/>
                </a:solidFill>
              </a:defRPr>
            </a:pPr>
            <a:r>
              <a:t>I’m quite a homebody.</a:t>
            </a:r>
          </a:p>
          <a:p>
            <a:pPr>
              <a:spcAft>
                <a:spcPts val="1300"/>
              </a:spcAft>
              <a:defRPr sz="1900">
                <a:solidFill>
                  <a:srgbClr val="232323"/>
                </a:solidFill>
              </a:defRPr>
            </a:pPr>
            <a:r>
              <a:t>Part of my time was spent doing research; the rest was often spent playing games.</a:t>
            </a:r>
          </a:p>
          <a:p>
            <a:pPr>
              <a:spcAft>
                <a:spcPts val="1300"/>
              </a:spcAft>
              <a:defRPr sz="1900">
                <a:solidFill>
                  <a:srgbClr val="232323"/>
                </a:solidFill>
              </a:defRPr>
            </a:pPr>
            <a:r>
              <a:t>I also like eating out by myself. I used to go to Haidilao about 2–3 times a month.</a:t>
            </a:r>
          </a:p>
          <a:p>
            <a:pPr>
              <a:spcAft>
                <a:spcPts val="1300"/>
              </a:spcAft>
              <a:defRPr sz="1900">
                <a:solidFill>
                  <a:srgbClr val="232323"/>
                </a:solidFill>
              </a:defRPr>
            </a:pPr>
            <a:r>
              <a:t>There is a student discount, so this was a very reasonable hobby.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0" y="6446520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C344D"/>
                </a:solidFill>
              </a:defRPr>
            </a:pPr>
            <a:r>
              <a:t>Things I Like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987552"/>
            <a:ext cx="10789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5F6973"/>
                </a:solidFill>
              </a:defRPr>
            </a:pPr>
            <a:r>
              <a:t>A few non-academic facts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554480"/>
            <a:ext cx="105156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1900">
                <a:solidFill>
                  <a:srgbClr val="232323"/>
                </a:solidFill>
              </a:defRPr>
            </a:pPr>
            <a:r>
              <a:t>🎮 Nintendo Switch — I’m a big Pokémon fan.</a:t>
            </a:r>
          </a:p>
          <a:p>
            <a:pPr>
              <a:spcAft>
                <a:spcPts val="1300"/>
              </a:spcAft>
              <a:defRPr sz="1900">
                <a:solidFill>
                  <a:srgbClr val="232323"/>
                </a:solidFill>
              </a:defRPr>
            </a:pPr>
            <a:r>
              <a:t>🏊 Swimming — especially because I grew up near the Yangtze River.</a:t>
            </a:r>
          </a:p>
          <a:p>
            <a:pPr>
              <a:spcAft>
                <a:spcPts val="1300"/>
              </a:spcAft>
              <a:defRPr sz="1900">
                <a:solidFill>
                  <a:srgbClr val="232323"/>
                </a:solidFill>
              </a:defRPr>
            </a:pPr>
            <a:r>
              <a:t>☯️ Zhouyi / I Ching — I’m curious whether some ancient ideas can be viewed as early forms of statistical thinking.</a:t>
            </a:r>
          </a:p>
          <a:p>
            <a:pPr>
              <a:spcAft>
                <a:spcPts val="1300"/>
              </a:spcAft>
              <a:defRPr sz="1900">
                <a:solidFill>
                  <a:srgbClr val="232323"/>
                </a:solidFill>
              </a:defRPr>
            </a:pPr>
            <a:r>
              <a:t>🥩 Food — I love meat, but I don’t eat organ meats or leafy vegetables.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0" y="6446520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C344D"/>
                </a:solidFill>
              </a:defRPr>
            </a:pPr>
            <a:r>
              <a:t>Why I Came to POSTECH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987552"/>
            <a:ext cx="10789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5F6973"/>
                </a:solidFill>
              </a:defRPr>
            </a:pPr>
            <a:r>
              <a:t>CSC exchange + research connection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554480"/>
            <a:ext cx="105156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1900">
                <a:solidFill>
                  <a:srgbClr val="232323"/>
                </a:solidFill>
              </a:defRPr>
            </a:pPr>
            <a:r>
              <a:t>I applied for and was selected for the China Scholarship Council (CSC) exchange program.</a:t>
            </a:r>
          </a:p>
          <a:p>
            <a:pPr>
              <a:spcAft>
                <a:spcPts val="1300"/>
              </a:spcAft>
              <a:defRPr sz="1900">
                <a:solidFill>
                  <a:srgbClr val="232323"/>
                </a:solidFill>
              </a:defRPr>
            </a:pPr>
            <a:r>
              <a:t>My research on phase-space reconstruction is related to research here.</a:t>
            </a:r>
          </a:p>
          <a:p>
            <a:pPr>
              <a:spcAft>
                <a:spcPts val="1300"/>
              </a:spcAft>
              <a:defRPr sz="1900">
                <a:solidFill>
                  <a:srgbClr val="232323"/>
                </a:solidFill>
              </a:defRPr>
            </a:pPr>
            <a:r>
              <a:t>So this is a chance for me to experience a different research environment.</a:t>
            </a:r>
          </a:p>
          <a:p>
            <a:pPr>
              <a:spcAft>
                <a:spcPts val="1300"/>
              </a:spcAft>
              <a:defRPr sz="1900">
                <a:solidFill>
                  <a:srgbClr val="232323"/>
                </a:solidFill>
              </a:defRPr>
            </a:pPr>
            <a:r>
              <a:t>I’m looking forward to learning from people here and discussing research ideas.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0" y="6446520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C344D"/>
                </a:solidFill>
              </a:defRPr>
            </a:pPr>
            <a:r>
              <a:t>What I Hope to Do Here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987552"/>
            <a:ext cx="10789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5F6973"/>
                </a:solidFill>
              </a:defRPr>
            </a:pPr>
            <a:r>
              <a:t>Learn, explore, and get to know everyone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554480"/>
            <a:ext cx="105156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1900">
                <a:solidFill>
                  <a:srgbClr val="232323"/>
                </a:solidFill>
              </a:defRPr>
            </a:pPr>
            <a:r>
              <a:t>Learn more about the research being done at POSTECH.</a:t>
            </a:r>
          </a:p>
          <a:p>
            <a:pPr>
              <a:spcAft>
                <a:spcPts val="1300"/>
              </a:spcAft>
              <a:defRPr sz="1900">
                <a:solidFill>
                  <a:srgbClr val="232323"/>
                </a:solidFill>
              </a:defRPr>
            </a:pPr>
            <a:r>
              <a:t>Exchange ideas and learn different approaches to beam physics.</a:t>
            </a:r>
          </a:p>
          <a:p>
            <a:pPr>
              <a:spcAft>
                <a:spcPts val="1300"/>
              </a:spcAft>
              <a:defRPr sz="1900">
                <a:solidFill>
                  <a:srgbClr val="232323"/>
                </a:solidFill>
              </a:defRPr>
            </a:pPr>
            <a:r>
              <a:t>Explore Korea and get used to a new environment.</a:t>
            </a:r>
          </a:p>
          <a:p>
            <a:pPr>
              <a:spcAft>
                <a:spcPts val="1300"/>
              </a:spcAft>
              <a:defRPr sz="1900">
                <a:solidFill>
                  <a:srgbClr val="232323"/>
                </a:solidFill>
              </a:defRPr>
            </a:pPr>
            <a:r>
              <a:t>And, of course, meet new people and make some friends.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0" y="6446520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10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FF5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14400" y="1828800"/>
            <a:ext cx="1033272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200" b="1">
                <a:solidFill>
                  <a:srgbClr val="1C344D"/>
                </a:solidFill>
              </a:defRPr>
            </a:pPr>
            <a:r>
              <a:t>Thank you!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063240"/>
            <a:ext cx="1033272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300">
                <a:solidFill>
                  <a:srgbClr val="5F6973"/>
                </a:solidFill>
              </a:defRPr>
            </a:pPr>
            <a:r>
              <a:t>I’m looking forward to getting to know everyone.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46520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</a:defRPr>
            </a:pPr>
            <a:r>
              <a:t>11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604</Words>
  <Application>Microsoft Office PowerPoint</Application>
  <PresentationFormat>宽屏</PresentationFormat>
  <Paragraphs>70</Paragraphs>
  <Slides>10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4" baseType="lpstr">
      <vt:lpstr>等线</vt:lpstr>
      <vt:lpstr>Arial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shliu</dc:creator>
  <cp:keywords/>
  <dc:description>generated using python-pptx</dc:description>
  <cp:lastModifiedBy>力文 刘</cp:lastModifiedBy>
  <cp:revision>3</cp:revision>
  <dcterms:created xsi:type="dcterms:W3CDTF">2013-01-27T09:14:16Z</dcterms:created>
  <dcterms:modified xsi:type="dcterms:W3CDTF">2026-09-30T11:49:06Z</dcterms:modified>
  <cp:category/>
</cp:coreProperties>
</file>