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7"/>
  </p:notesMasterIdLst>
  <p:sldIdLst>
    <p:sldId id="273" r:id="rId2"/>
    <p:sldId id="580" r:id="rId3"/>
    <p:sldId id="581" r:id="rId4"/>
    <p:sldId id="579" r:id="rId5"/>
    <p:sldId id="583" r:id="rId6"/>
    <p:sldId id="590" r:id="rId7"/>
    <p:sldId id="582" r:id="rId8"/>
    <p:sldId id="584" r:id="rId9"/>
    <p:sldId id="593" r:id="rId10"/>
    <p:sldId id="594" r:id="rId11"/>
    <p:sldId id="592" r:id="rId12"/>
    <p:sldId id="589" r:id="rId13"/>
    <p:sldId id="596" r:id="rId14"/>
    <p:sldId id="595" r:id="rId15"/>
    <p:sldId id="276" r:id="rId16"/>
  </p:sldIdLst>
  <p:sldSz cx="12192000" cy="6858000"/>
  <p:notesSz cx="9929813" cy="67992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EB1"/>
    <a:srgbClr val="FFFFFF"/>
    <a:srgbClr val="E6EAEE"/>
    <a:srgbClr val="FF0000"/>
    <a:srgbClr val="FF4F4F"/>
    <a:srgbClr val="AD2222"/>
    <a:srgbClr val="37A9FF"/>
    <a:srgbClr val="4A4A4A"/>
    <a:srgbClr val="24AE24"/>
    <a:srgbClr val="FF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3" autoAdjust="0"/>
    <p:restoredTop sz="96624" autoAdjust="0"/>
  </p:normalViewPr>
  <p:slideViewPr>
    <p:cSldViewPr snapToGrid="0">
      <p:cViewPr>
        <p:scale>
          <a:sx n="150" d="100"/>
          <a:sy n="150" d="100"/>
        </p:scale>
        <p:origin x="1110" y="1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34114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4597" y="1"/>
            <a:ext cx="4302919" cy="34114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AF38A842-6FBA-4260-891F-5BFC0B6363BF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49313"/>
            <a:ext cx="407511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982" y="3272146"/>
            <a:ext cx="7943850" cy="2677210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8121"/>
            <a:ext cx="4302919" cy="341143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4597" y="6458121"/>
            <a:ext cx="4302919" cy="341143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E4E3F2E2-4D2A-4EF6-8925-E1F7692B18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776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02771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90314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54018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제목 18">
            <a:extLst>
              <a:ext uri="{FF2B5EF4-FFF2-40B4-BE49-F238E27FC236}">
                <a16:creationId xmlns:a16="http://schemas.microsoft.com/office/drawing/2014/main" id="{3EE194DE-4555-4778-A859-91C2755FF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5140"/>
            <a:ext cx="10515600" cy="1195655"/>
          </a:xfrm>
        </p:spPr>
        <p:txBody>
          <a:bodyPr/>
          <a:lstStyle>
            <a:lvl1pPr algn="ctr">
              <a:defRPr b="1">
                <a:solidFill>
                  <a:srgbClr val="003DA5"/>
                </a:solidFill>
                <a:latin typeface="HelveticaNeue-Bold"/>
              </a:defRPr>
            </a:lvl1pPr>
          </a:lstStyle>
          <a:p>
            <a:r>
              <a:rPr lang="ko-KR" altLang="en-US" dirty="0"/>
              <a:t>마스터 제목</a:t>
            </a:r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99684590-FD7D-4E35-9DCC-27574E6E0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20858" y="4435016"/>
            <a:ext cx="5091929" cy="53545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latin typeface="HelveticaNeue-Bold"/>
              </a:defRPr>
            </a:lvl1pPr>
          </a:lstStyle>
          <a:p>
            <a:pPr lvl="0"/>
            <a:r>
              <a:rPr lang="en-US" altLang="ko-KR" dirty="0"/>
              <a:t>Author, Affiliation</a:t>
            </a:r>
          </a:p>
          <a:p>
            <a:pPr lvl="0"/>
            <a:endParaRPr lang="ko-KR" altLang="en-US" dirty="0"/>
          </a:p>
        </p:txBody>
      </p:sp>
      <p:sp>
        <p:nvSpPr>
          <p:cNvPr id="31" name="텍스트 개체 틀 29">
            <a:extLst>
              <a:ext uri="{FF2B5EF4-FFF2-40B4-BE49-F238E27FC236}">
                <a16:creationId xmlns:a16="http://schemas.microsoft.com/office/drawing/2014/main" id="{08467DB4-0F7E-4EB7-8EC0-41995AD018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110" y="57882"/>
            <a:ext cx="5091929" cy="293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 b="1">
                <a:solidFill>
                  <a:srgbClr val="003DA5"/>
                </a:solidFill>
                <a:latin typeface="HelveticaNeue-Bold"/>
              </a:defRPr>
            </a:lvl1pPr>
          </a:lstStyle>
          <a:p>
            <a:pPr lvl="0"/>
            <a:r>
              <a:rPr lang="en-US" altLang="ko-KR" dirty="0"/>
              <a:t>Date, City, conference, </a:t>
            </a:r>
            <a:r>
              <a:rPr lang="en-US" altLang="ko-KR" dirty="0" err="1"/>
              <a:t>etc</a:t>
            </a:r>
            <a:r>
              <a:rPr lang="en-US" altLang="ko-KR" dirty="0"/>
              <a:t>…</a:t>
            </a:r>
          </a:p>
        </p:txBody>
      </p:sp>
      <p:pic>
        <p:nvPicPr>
          <p:cNvPr id="4" name="그림 3" descr="그래픽, 폰트, 텍스트, 스크린샷이(가) 표시된 사진&#10;&#10;자동 생성된 설명">
            <a:extLst>
              <a:ext uri="{FF2B5EF4-FFF2-40B4-BE49-F238E27FC236}">
                <a16:creationId xmlns:a16="http://schemas.microsoft.com/office/drawing/2014/main" id="{33FE3625-5646-B347-0C62-1F292680B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07" y="6216122"/>
            <a:ext cx="1571060" cy="51845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BCB2FDA-2FB7-8DC8-0224-35B376F25AF4}"/>
              </a:ext>
            </a:extLst>
          </p:cNvPr>
          <p:cNvCxnSpPr>
            <a:cxnSpLocks/>
          </p:cNvCxnSpPr>
          <p:nvPr userDrawn="1"/>
        </p:nvCxnSpPr>
        <p:spPr>
          <a:xfrm>
            <a:off x="516941" y="2936762"/>
            <a:ext cx="11110801" cy="0"/>
          </a:xfrm>
          <a:prstGeom prst="line">
            <a:avLst/>
          </a:prstGeom>
          <a:ln w="381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7144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포항가속기연구소, 세상에서 가장 밝은 빛 구현 성공 &lt; 정책·사회·종합 &lt; 뉴스 &lt; 기사본문 - 테크월드뉴스 - 조명의 기자">
            <a:extLst>
              <a:ext uri="{FF2B5EF4-FFF2-40B4-BE49-F238E27FC236}">
                <a16:creationId xmlns:a16="http://schemas.microsoft.com/office/drawing/2014/main" id="{8C4805CD-4A06-4516-8993-ECCF474016F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3000"/>
                    </a14:imgEffect>
                    <a14:imgEffect>
                      <a14:colorTemperature colorTemp="4005"/>
                    </a14:imgEffect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05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제목 4">
            <a:extLst>
              <a:ext uri="{FF2B5EF4-FFF2-40B4-BE49-F238E27FC236}">
                <a16:creationId xmlns:a16="http://schemas.microsoft.com/office/drawing/2014/main" id="{D8F161E4-CC17-43BC-A2C1-87EC2F89F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069" y="2412460"/>
            <a:ext cx="7667860" cy="1095768"/>
          </a:xfrm>
        </p:spPr>
        <p:txBody>
          <a:bodyPr>
            <a:normAutofit/>
          </a:bodyPr>
          <a:lstStyle>
            <a:lvl1pPr algn="ctr">
              <a:defRPr sz="3600" b="1">
                <a:latin typeface="HelveticaNeue-Bold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6" name="그림 5" descr="그래픽, 폰트, 텍스트, 스크린샷이(가) 표시된 사진&#10;&#10;자동 생성된 설명">
            <a:extLst>
              <a:ext uri="{FF2B5EF4-FFF2-40B4-BE49-F238E27FC236}">
                <a16:creationId xmlns:a16="http://schemas.microsoft.com/office/drawing/2014/main" id="{BA45AD12-D64E-40F6-6E17-DF7DFB007E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7707" y="57949"/>
            <a:ext cx="1721765" cy="56818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3672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26F3D52-ED44-49B6-96D9-3B44D30CA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3560" cy="3429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0057378-928A-4B05-ADAE-582E74D48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60" y="0"/>
            <a:ext cx="6098440" cy="3429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F6C517A-6A73-4531-9608-4F45CB70A4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29000"/>
            <a:ext cx="6093559" cy="3429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7EF9799-E0D4-4007-AAB6-BEF09997032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557" y="3428858"/>
            <a:ext cx="6098443" cy="3429142"/>
          </a:xfrm>
          <a:prstGeom prst="rect">
            <a:avLst/>
          </a:prstGeom>
        </p:spPr>
      </p:pic>
      <p:sp>
        <p:nvSpPr>
          <p:cNvPr id="13" name="제목 4">
            <a:extLst>
              <a:ext uri="{FF2B5EF4-FFF2-40B4-BE49-F238E27FC236}">
                <a16:creationId xmlns:a16="http://schemas.microsoft.com/office/drawing/2014/main" id="{E09353C5-6A4A-47A5-BD32-6740ACE7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2069" y="2412460"/>
            <a:ext cx="7667860" cy="1095768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HelveticaNeue-Bold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3" descr="그래픽, 폰트, 텍스트, 스크린샷이(가) 표시된 사진&#10;&#10;자동 생성된 설명">
            <a:extLst>
              <a:ext uri="{FF2B5EF4-FFF2-40B4-BE49-F238E27FC236}">
                <a16:creationId xmlns:a16="http://schemas.microsoft.com/office/drawing/2014/main" id="{61790175-4458-53C9-C4C9-0F6772351B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97707" y="6216122"/>
            <a:ext cx="1571060" cy="51845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072B406-CBD6-118B-22FA-9E91EDB74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011838" y="6280572"/>
            <a:ext cx="1285869" cy="45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68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6942" y="93339"/>
            <a:ext cx="11110801" cy="574676"/>
          </a:xfrm>
        </p:spPr>
        <p:txBody>
          <a:bodyPr>
            <a:normAutofit/>
          </a:bodyPr>
          <a:lstStyle>
            <a:lvl1pPr>
              <a:defRPr lang="en-US" altLang="ko-KR" sz="2800" b="1" i="0" u="none" strike="noStrike" baseline="0" smtClean="0">
                <a:solidFill>
                  <a:srgbClr val="003DA5"/>
                </a:solidFill>
              </a:defRPr>
            </a:lvl1pPr>
          </a:lstStyle>
          <a:p>
            <a:r>
              <a:rPr lang="en-US" dirty="0"/>
              <a:t>Table of Contents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1E01F35-271F-4C4D-B56B-8AD7A7E17B6D}"/>
              </a:ext>
            </a:extLst>
          </p:cNvPr>
          <p:cNvSpPr/>
          <p:nvPr userDrawn="1"/>
        </p:nvSpPr>
        <p:spPr>
          <a:xfrm flipV="1">
            <a:off x="0" y="6766561"/>
            <a:ext cx="12192000" cy="91438"/>
          </a:xfrm>
          <a:prstGeom prst="rect">
            <a:avLst/>
          </a:prstGeom>
          <a:solidFill>
            <a:srgbClr val="003DA5"/>
          </a:solidFill>
          <a:ln>
            <a:solidFill>
              <a:srgbClr val="003DA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solidFill>
                <a:srgbClr val="003DA5"/>
              </a:solidFill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7A7DC5BB-B9FC-48C6-B183-2750ED23BD4D}"/>
              </a:ext>
            </a:extLst>
          </p:cNvPr>
          <p:cNvCxnSpPr>
            <a:cxnSpLocks/>
          </p:cNvCxnSpPr>
          <p:nvPr userDrawn="1"/>
        </p:nvCxnSpPr>
        <p:spPr>
          <a:xfrm>
            <a:off x="516941" y="668015"/>
            <a:ext cx="11110801" cy="0"/>
          </a:xfrm>
          <a:prstGeom prst="line">
            <a:avLst/>
          </a:prstGeom>
          <a:ln w="381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0F08C87B-0835-4350-827F-E1E910DA18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" y="1615447"/>
            <a:ext cx="12191999" cy="3619494"/>
          </a:xfrm>
          <a:solidFill>
            <a:schemeClr val="bg1"/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ko-KR" dirty="0"/>
              <a:t>Title</a:t>
            </a:r>
            <a:endParaRPr lang="ko-KR" altLang="en-US" dirty="0"/>
          </a:p>
        </p:txBody>
      </p:sp>
      <p:pic>
        <p:nvPicPr>
          <p:cNvPr id="9" name="그림 8" descr="그래픽, 폰트, 텍스트, 스크린샷이(가) 표시된 사진&#10;&#10;자동 생성된 설명">
            <a:extLst>
              <a:ext uri="{FF2B5EF4-FFF2-40B4-BE49-F238E27FC236}">
                <a16:creationId xmlns:a16="http://schemas.microsoft.com/office/drawing/2014/main" id="{5E50E94C-C675-9635-2144-26AAE269B1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07" y="57949"/>
            <a:ext cx="1721765" cy="56818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8876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386131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24108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55161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136987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5388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19802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080730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51180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6F870-EF6C-473C-8040-0A831F94B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7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3" r:id="rId13"/>
    <p:sldLayoutId id="2147483675" r:id="rId14"/>
    <p:sldLayoutId id="2147483694" r:id="rId1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제목 54">
            <a:extLst>
              <a:ext uri="{FF2B5EF4-FFF2-40B4-BE49-F238E27FC236}">
                <a16:creationId xmlns:a16="http://schemas.microsoft.com/office/drawing/2014/main" id="{953D9ED4-1A2C-4DE8-93BB-A45B17538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033" y="1536329"/>
            <a:ext cx="10093929" cy="1195655"/>
          </a:xfrm>
        </p:spPr>
        <p:txBody>
          <a:bodyPr>
            <a:noAutofit/>
          </a:bodyPr>
          <a:lstStyle/>
          <a:p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Vlasov Fokker-Plank Analysis of HHC for Bunch Lengthening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3849282-3436-4D30-A386-0D385E2B2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7812" y="3678102"/>
            <a:ext cx="6296373" cy="1345525"/>
          </a:xfrm>
        </p:spPr>
        <p:txBody>
          <a:bodyPr>
            <a:normAutofit/>
          </a:bodyPr>
          <a:lstStyle/>
          <a:p>
            <a:pPr algn="ctr"/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Young Min Park</a:t>
            </a:r>
          </a:p>
          <a:p>
            <a:pPr algn="ctr"/>
            <a:br>
              <a:rPr lang="en-US" altLang="ko-KR" sz="2400" baseline="30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Division of Advanced Nuclear Engineering (DANE), POSTECH</a:t>
            </a:r>
            <a:endParaRPr lang="en-US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F306EBC-E9DB-4325-83CB-44F372C64D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2026-08-14, Pohang, South Korea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741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F121E-1BC6-2EA3-2B52-A7FC80589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032211-9F7D-013A-3372-79EEE5FF9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Dipole-Quadrupole mode coupling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ADA8774A-528B-CF3E-3C37-A53FB5FFD6CC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AC9FABF5-E46D-6A05-B357-490701F76E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6886" y="1466503"/>
            <a:ext cx="4970532" cy="24062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5C5E63B-330D-A1C3-61C8-5BEB4C120714}"/>
              </a:ext>
            </a:extLst>
          </p:cNvPr>
          <p:cNvSpPr txBox="1"/>
          <p:nvPr/>
        </p:nvSpPr>
        <p:spPr>
          <a:xfrm>
            <a:off x="803910" y="926733"/>
            <a:ext cx="66473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dirty="0"/>
              <a:t>Max-IV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34D98D-BF64-BE96-6323-089FB0FE6A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5666" y="3912579"/>
            <a:ext cx="5030416" cy="244443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8AA5851-16CD-0AF5-621F-0FEF036902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16172" y="1402914"/>
            <a:ext cx="4697107" cy="228246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FCA58F2-3EE2-4216-C3DD-51151A38B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171" y="3942163"/>
            <a:ext cx="4695495" cy="2282465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DBA83B12-8993-8DF3-B7F7-654EE39FF2CB}"/>
              </a:ext>
            </a:extLst>
          </p:cNvPr>
          <p:cNvSpPr/>
          <p:nvPr/>
        </p:nvSpPr>
        <p:spPr>
          <a:xfrm>
            <a:off x="5727226" y="1321257"/>
            <a:ext cx="5110620" cy="2364122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7A97BB2-F6D6-CF1E-F0DF-8EBF54B98110}"/>
              </a:ext>
            </a:extLst>
          </p:cNvPr>
          <p:cNvSpPr/>
          <p:nvPr/>
        </p:nvSpPr>
        <p:spPr>
          <a:xfrm>
            <a:off x="5727226" y="3860506"/>
            <a:ext cx="5110620" cy="2364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F530AAB-7997-CEE1-85A5-1D270A6C83B4}"/>
              </a:ext>
            </a:extLst>
          </p:cNvPr>
          <p:cNvSpPr/>
          <p:nvPr/>
        </p:nvSpPr>
        <p:spPr>
          <a:xfrm>
            <a:off x="3578268" y="1402914"/>
            <a:ext cx="250521" cy="475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1864E-ACA0-3E72-129B-A1C4C9E592F2}"/>
              </a:ext>
            </a:extLst>
          </p:cNvPr>
          <p:cNvSpPr/>
          <p:nvPr/>
        </p:nvSpPr>
        <p:spPr>
          <a:xfrm>
            <a:off x="885756" y="1402914"/>
            <a:ext cx="250521" cy="4753627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640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CAD3C-AD5B-1C91-7C7C-5F25F7298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2830F8-F7A1-183D-E361-C252BA19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Dipole-Quadrupole mode coupling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1BC3B08C-1ECC-803C-2FEA-98C696E6FF00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2189414-D9EA-D3AC-9303-8A9C4FD992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6943" y="1426717"/>
            <a:ext cx="5030418" cy="248586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849F2DC-E714-A198-CBD9-831E76A6959C}"/>
              </a:ext>
            </a:extLst>
          </p:cNvPr>
          <p:cNvSpPr txBox="1"/>
          <p:nvPr/>
        </p:nvSpPr>
        <p:spPr>
          <a:xfrm>
            <a:off x="803910" y="926733"/>
            <a:ext cx="85600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dirty="0"/>
              <a:t>Diamond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0F4FB46-468E-B732-731F-F032CA6151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660" y="3912579"/>
            <a:ext cx="5219701" cy="244443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43324986-D758-9142-FB87-A10F38EA57CF}"/>
              </a:ext>
            </a:extLst>
          </p:cNvPr>
          <p:cNvSpPr/>
          <p:nvPr/>
        </p:nvSpPr>
        <p:spPr>
          <a:xfrm>
            <a:off x="5312899" y="1402914"/>
            <a:ext cx="250521" cy="475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7483833-BEE8-AA73-0172-1F6D252D7540}"/>
              </a:ext>
            </a:extLst>
          </p:cNvPr>
          <p:cNvSpPr/>
          <p:nvPr/>
        </p:nvSpPr>
        <p:spPr>
          <a:xfrm>
            <a:off x="885756" y="1402914"/>
            <a:ext cx="250521" cy="4753627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9A7BDE2-3434-C85C-09BD-7FDF936DCA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51023" y="1535295"/>
            <a:ext cx="4605300" cy="228246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5B7AF45-F989-B8DD-A936-4F481D853A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11998" y="4074544"/>
            <a:ext cx="4681736" cy="2282465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D9D1AE3-BC8E-0140-2B24-81056E8646E6}"/>
              </a:ext>
            </a:extLst>
          </p:cNvPr>
          <p:cNvSpPr/>
          <p:nvPr/>
        </p:nvSpPr>
        <p:spPr>
          <a:xfrm>
            <a:off x="5916174" y="1453638"/>
            <a:ext cx="5110620" cy="2364122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748CE28-82A6-2C5F-17C7-C84BF3A4791A}"/>
              </a:ext>
            </a:extLst>
          </p:cNvPr>
          <p:cNvSpPr/>
          <p:nvPr/>
        </p:nvSpPr>
        <p:spPr>
          <a:xfrm>
            <a:off x="5916174" y="3992887"/>
            <a:ext cx="5110620" cy="2364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151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7019A-193B-9BAA-FD3B-7508A8BD1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E20A4B-CA7D-87BA-B534-FC47770AC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Low current cavity mode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EF84F9CC-8F74-0459-79D2-33510FF088F1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EEB071C-0CB8-FDF8-0E38-A67221F74BCE}"/>
                  </a:ext>
                </a:extLst>
              </p:cNvPr>
              <p:cNvSpPr txBox="1"/>
              <p:nvPr/>
            </p:nvSpPr>
            <p:spPr>
              <a:xfrm>
                <a:off x="803910" y="875264"/>
                <a:ext cx="12036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dirty="0"/>
                  <a:t>Diamond</a:t>
                </a:r>
                <a:br>
                  <a:rPr lang="en-US" altLang="ko-KR" dirty="0"/>
                </a:br>
                <a:r>
                  <a:rPr lang="en-US" altLang="ko-KR" dirty="0"/>
                  <a:t>Set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=0.98</m:t>
                    </m:r>
                  </m:oMath>
                </a14:m>
                <a:endParaRPr lang="ko-KR" altLang="en-US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EEB071C-0CB8-FDF8-0E38-A67221F74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10" y="875264"/>
                <a:ext cx="1203663" cy="553998"/>
              </a:xfrm>
              <a:prstGeom prst="rect">
                <a:avLst/>
              </a:prstGeom>
              <a:blipFill>
                <a:blip r:embed="rId2"/>
                <a:stretch>
                  <a:fillRect l="-12183" t="-14444" r="-6091" b="-255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>
            <a:extLst>
              <a:ext uri="{FF2B5EF4-FFF2-40B4-BE49-F238E27FC236}">
                <a16:creationId xmlns:a16="http://schemas.microsoft.com/office/drawing/2014/main" id="{3798E7DA-51D9-5A8D-AD44-1973E36F0E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9103" y="1429262"/>
            <a:ext cx="5055636" cy="250565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F0BD075-FE24-8275-BA2B-C5E6A5EEA4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8099" y="3934920"/>
            <a:ext cx="5398717" cy="2505658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ECAD1284-A775-599E-DFF3-F4B905E14056}"/>
              </a:ext>
            </a:extLst>
          </p:cNvPr>
          <p:cNvSpPr/>
          <p:nvPr/>
        </p:nvSpPr>
        <p:spPr>
          <a:xfrm>
            <a:off x="5374218" y="1484333"/>
            <a:ext cx="250521" cy="475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D9BE588-5D6B-FC69-C4A3-7922A3111036}"/>
              </a:ext>
            </a:extLst>
          </p:cNvPr>
          <p:cNvSpPr/>
          <p:nvPr/>
        </p:nvSpPr>
        <p:spPr>
          <a:xfrm>
            <a:off x="2288577" y="1429262"/>
            <a:ext cx="250521" cy="4753627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87AA1F6-C9B0-1D0D-55AC-52D3828FBA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51023" y="1535295"/>
            <a:ext cx="4605300" cy="228246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084F2A3-E821-F6E7-9ACD-FB2471D9E3C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50216" y="4074544"/>
            <a:ext cx="4605300" cy="2282465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3156BF-3DC7-E611-86F0-3B1E57EACA36}"/>
              </a:ext>
            </a:extLst>
          </p:cNvPr>
          <p:cNvSpPr/>
          <p:nvPr/>
        </p:nvSpPr>
        <p:spPr>
          <a:xfrm>
            <a:off x="5916174" y="1453638"/>
            <a:ext cx="5110620" cy="2364122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32C6080-388D-8EA5-1794-F156F3392FC5}"/>
              </a:ext>
            </a:extLst>
          </p:cNvPr>
          <p:cNvSpPr/>
          <p:nvPr/>
        </p:nvSpPr>
        <p:spPr>
          <a:xfrm>
            <a:off x="5916174" y="3992887"/>
            <a:ext cx="5110620" cy="2364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935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1863E-A2B0-1818-96D5-6EB8FFCFF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20CFA077-18B1-9E54-7B4F-52362822483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altLang="ko-KR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PTBL (</a:t>
                </a:r>
                <a14:m>
                  <m:oMath xmlns:m="http://schemas.openxmlformats.org/officeDocument/2006/math"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ko-KR" sz="3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ko-KR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Coupled Bunch Instability)</a:t>
                </a:r>
                <a:endParaRPr lang="ko-KR" alt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제목 1">
                <a:extLst>
                  <a:ext uri="{FF2B5EF4-FFF2-40B4-BE49-F238E27FC236}">
                    <a16:creationId xmlns:a16="http://schemas.microsoft.com/office/drawing/2014/main" id="{20CFA077-18B1-9E54-7B4F-5236282248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17" t="-15789" b="-2526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6793FC24-B4BC-B275-D8D8-C43CB01361DB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13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0203064-FC15-34F5-4C56-3A3FC57796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6941" y="1301114"/>
            <a:ext cx="5537321" cy="266152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9EB35D2-0189-082C-7F8E-B3AFC7909F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1562" y="3962637"/>
            <a:ext cx="5529720" cy="269075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579C8CB-D02F-CE3F-7C69-8773345E81AE}"/>
              </a:ext>
            </a:extLst>
          </p:cNvPr>
          <p:cNvSpPr txBox="1"/>
          <p:nvPr/>
        </p:nvSpPr>
        <p:spPr>
          <a:xfrm>
            <a:off x="892715" y="747116"/>
            <a:ext cx="86241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dirty="0"/>
              <a:t>ALBA-II </a:t>
            </a:r>
          </a:p>
          <a:p>
            <a:r>
              <a:rPr lang="en-US" altLang="ko-KR" dirty="0"/>
              <a:t>(300 mA)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767E3C-8A32-1EB7-9B43-27F4CE8C0F34}"/>
              </a:ext>
            </a:extLst>
          </p:cNvPr>
          <p:cNvSpPr txBox="1"/>
          <p:nvPr/>
        </p:nvSpPr>
        <p:spPr>
          <a:xfrm>
            <a:off x="6870526" y="3483211"/>
            <a:ext cx="4183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In progress …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65702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B5CAB-7550-8455-91E4-1DF71B393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D328CB-AD65-16E0-E671-B72A1A47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94C2045F-E37E-A784-4562-75ECC19F72DD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14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281716-80B2-8962-D440-1AAFA4766327}"/>
              </a:ext>
            </a:extLst>
          </p:cNvPr>
          <p:cNvSpPr txBox="1"/>
          <p:nvPr/>
        </p:nvSpPr>
        <p:spPr>
          <a:xfrm>
            <a:off x="213360" y="1078464"/>
            <a:ext cx="11414383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Developed and solved a unified longitudinal instability equation capable of describing LMCI, PTBL, and cavity modes, covering the major instability phenomena that can occur in the longitudinal.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For dipole–quadrupole mode coupling, the coupled modes are rapidly excited after the instability onset, but quickly reach saturation and do not lead to significant beam loss.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For the low-current cavity mode, a small growth rate is observed before mode coupling, while the coupling leads to a rapid instability development accompanied by beam loss.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Further analysis is required for PTBL (CBI mode = 1) based on the tracking simulation results.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6719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8EC9FB-7C2F-426F-9130-1879569A2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Thank you for your attention!</a:t>
            </a:r>
            <a:endParaRPr lang="ko-KR" altLang="en-US" dirty="0"/>
          </a:p>
        </p:txBody>
      </p:sp>
      <p:sp>
        <p:nvSpPr>
          <p:cNvPr id="3" name="슬라이드 번호 개체 틀 4">
            <a:extLst>
              <a:ext uri="{FF2B5EF4-FFF2-40B4-BE49-F238E27FC236}">
                <a16:creationId xmlns:a16="http://schemas.microsoft.com/office/drawing/2014/main" id="{23F76B91-1903-2EAC-AD74-C25C2A090DA0}"/>
              </a:ext>
            </a:extLst>
          </p:cNvPr>
          <p:cNvSpPr txBox="1">
            <a:spLocks/>
          </p:cNvSpPr>
          <p:nvPr/>
        </p:nvSpPr>
        <p:spPr>
          <a:xfrm>
            <a:off x="9686184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/>
              <a:pPr algn="ctr"/>
              <a:t>15</a:t>
            </a:fld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6731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DC481-0B4B-E182-1807-DFE411668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08BCCD-1EB4-C483-8BE1-CBBBE7F9C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F984E539-4C17-85A2-7CBE-697FC17BE40F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BF42D8-E067-A5BC-2800-EFAA9F7DFDEA}"/>
              </a:ext>
            </a:extLst>
          </p:cNvPr>
          <p:cNvSpPr txBox="1"/>
          <p:nvPr/>
        </p:nvSpPr>
        <p:spPr>
          <a:xfrm>
            <a:off x="516941" y="6581003"/>
            <a:ext cx="1111080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US" altLang="ko-K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A.Hofmann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altLang="ko-KR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S.Myers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“Beam Dynamics in a Double RF System”, CERN ISR-TH-RF/80-26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20C1B55-D13C-4656-4C2F-C7225121B5E0}"/>
              </a:ext>
            </a:extLst>
          </p:cNvPr>
          <p:cNvGrpSpPr/>
          <p:nvPr/>
        </p:nvGrpSpPr>
        <p:grpSpPr>
          <a:xfrm>
            <a:off x="3289797" y="862345"/>
            <a:ext cx="8902203" cy="4974972"/>
            <a:chOff x="2630587" y="1591727"/>
            <a:chExt cx="11166533" cy="4761459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87FA82D1-39F7-0FCF-D92B-109DDFB15B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3965722" y="2004779"/>
              <a:ext cx="2564869" cy="1889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7D614F3D-B08D-D059-813F-6FB24656FD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6697254" y="2048817"/>
              <a:ext cx="2466011" cy="1816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1CC2CF8B-0046-D3C7-97E3-6977B8AA65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9328511" y="2041198"/>
              <a:ext cx="2466010" cy="1816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C19B21-BEF6-74B4-88EE-B9B1EF5671DE}"/>
                </a:ext>
              </a:extLst>
            </p:cNvPr>
            <p:cNvSpPr txBox="1"/>
            <p:nvPr/>
          </p:nvSpPr>
          <p:spPr>
            <a:xfrm>
              <a:off x="2630587" y="1591727"/>
              <a:ext cx="11166533" cy="441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RF: </a:t>
              </a:r>
              <a:b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linear dynamics, quadratic potential, Gaussian bunch, constant synchrotron frequency 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76D696-670B-9D7C-9D87-ABC2E2B2DF18}"/>
                </a:ext>
              </a:extLst>
            </p:cNvPr>
            <p:cNvSpPr txBox="1"/>
            <p:nvPr/>
          </p:nvSpPr>
          <p:spPr>
            <a:xfrm>
              <a:off x="2630587" y="3902159"/>
              <a:ext cx="11166533" cy="441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Double RF: </a:t>
              </a:r>
              <a:b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non-linear dynamics, arbitrary potential, non-Gaussian bunch, amplitude-dependent synchrotron frequency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BA8C0EEE-5C41-0429-7D82-AEBD39123E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4306" y="4455806"/>
              <a:ext cx="2567702" cy="1889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2BB17827-CB35-9E9D-ABAB-F094252709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7254" y="4463425"/>
              <a:ext cx="2466011" cy="1889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2EDEFCDA-B8F3-D571-3394-E7C0795E2B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/>
          </p:blipFill>
          <p:spPr bwMode="auto">
            <a:xfrm>
              <a:off x="9328511" y="4492225"/>
              <a:ext cx="2466011" cy="1816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3D78DF93-4221-C9A0-58B9-8AC781DAD5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44" y="1370996"/>
            <a:ext cx="3459638" cy="22868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37E5168-940B-56FB-D832-6850D96BEF8E}"/>
                  </a:ext>
                </a:extLst>
              </p:cNvPr>
              <p:cNvSpPr txBox="1"/>
              <p:nvPr/>
            </p:nvSpPr>
            <p:spPr>
              <a:xfrm>
                <a:off x="145840" y="3660081"/>
                <a:ext cx="551432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Bunch lengthening</a:t>
                </a:r>
              </a:p>
              <a:p>
                <a:endPara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Higher harmonic cavity(HHC) reduce voltage gradient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Weak restoring force </a:t>
                </a:r>
                <a14:m>
                  <m:oMath xmlns:m="http://schemas.openxmlformats.org/officeDocument/2006/math">
                    <m:r>
                      <a:rPr lang="en-US" altLang="ko-KR" sz="12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 </m:t>
                    </m:r>
                  </m:oMath>
                </a14:m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bunch lengthening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37E5168-940B-56FB-D832-6850D96BE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40" y="3660081"/>
                <a:ext cx="5514329" cy="1938992"/>
              </a:xfrm>
              <a:prstGeom prst="rect">
                <a:avLst/>
              </a:prstGeom>
              <a:blipFill>
                <a:blip r:embed="rId9"/>
                <a:stretch>
                  <a:fillRect l="-994" t="-157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BD23BB2-9428-3357-3EC1-C60F1AD19EC1}"/>
                  </a:ext>
                </a:extLst>
              </p:cNvPr>
              <p:cNvSpPr txBox="1"/>
              <p:nvPr/>
            </p:nvSpPr>
            <p:spPr>
              <a:xfrm>
                <a:off x="-921714" y="4619802"/>
                <a:ext cx="6100174" cy="7067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altLang="ko-KR" sz="1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altLang="ko-KR" sz="1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ko-KR" sz="1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12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</m:sSub>
                      <m:func>
                        <m:funcPr>
                          <m:ctrlPr>
                            <a:rPr lang="en-US" altLang="ko-KR" sz="12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sz="12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sz="1200" b="0" i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rf</m:t>
                                  </m:r>
                                </m:sub>
                              </m:sSub>
                              <m: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sz="1200" b="0" i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ko-KR" sz="12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12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func>
                        <m:funcPr>
                          <m:ctrlPr>
                            <a:rPr lang="en-US" altLang="ko-KR" sz="12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sz="12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sSub>
                                <m:sSubPr>
                                  <m:ctrlP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sz="1200" b="0" i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rf</m:t>
                                  </m:r>
                                </m:sub>
                              </m:sSub>
                              <m: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lang="en-US" altLang="ko-KR" sz="12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200" b="0" i="1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sz="1200" b="0" i="0" smtClean="0">
                                      <a:solidFill>
                                        <a:schemeClr val="tx1">
                                          <a:lumMod val="75000"/>
                                          <a:lumOff val="2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7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7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altLang="ko-KR" sz="7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: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Voltage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main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&amp;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HHC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cavity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7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7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rf</m:t>
                          </m:r>
                        </m:sub>
                      </m:sSub>
                      <m:r>
                        <a:rPr lang="en-US" altLang="ko-KR" sz="7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rf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frequency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altLang="ko-KR" sz="7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altLang="ko-KR" sz="7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bunch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arrival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time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en-US" altLang="ko-KR" sz="700" b="0" i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US" altLang="ko-KR" sz="7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harmonic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order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  </m:t>
                      </m:r>
                      <m:sSub>
                        <m:sSubPr>
                          <m:ctrlPr>
                            <a:rPr lang="en-US" altLang="ko-KR" sz="7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7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ko-KR" sz="700" b="0" i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altLang="ko-KR" sz="7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: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phase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main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&amp;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HHC</m:t>
                      </m:r>
                      <m: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7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cavity</m:t>
                      </m:r>
                    </m:oMath>
                  </m:oMathPara>
                </a14:m>
                <a:endPara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BD23BB2-9428-3357-3EC1-C60F1AD19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1714" y="4619802"/>
                <a:ext cx="6100174" cy="706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09BB4A-41FF-0761-9C52-B4F60D5BE355}"/>
              </a:ext>
            </a:extLst>
          </p:cNvPr>
          <p:cNvSpPr txBox="1"/>
          <p:nvPr/>
        </p:nvSpPr>
        <p:spPr>
          <a:xfrm>
            <a:off x="145840" y="106363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3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41C8E-D1B1-F5A0-CAE3-CABE19F7B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121CB672-37F9-270A-13AF-A6844F657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561" y="749836"/>
            <a:ext cx="4272341" cy="264299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E6A1A95-82A2-19DF-C0D2-39C32C888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902" y="668015"/>
            <a:ext cx="4193016" cy="2926222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F6D4D1F-6EBC-0282-4338-234527305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31C6027D-69F1-BCE2-4DF1-72072A43B66F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AAC48B-A347-09B1-FA8F-31E1A9FBCFDE}"/>
              </a:ext>
            </a:extLst>
          </p:cNvPr>
          <p:cNvSpPr txBox="1"/>
          <p:nvPr/>
        </p:nvSpPr>
        <p:spPr>
          <a:xfrm>
            <a:off x="516942" y="769308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D146E5A-BD02-2193-1229-44EB01DED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94" y="3562134"/>
            <a:ext cx="6520926" cy="26759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0340B9-B855-71D8-F320-DD8E86342C12}"/>
              </a:ext>
            </a:extLst>
          </p:cNvPr>
          <p:cNvSpPr txBox="1"/>
          <p:nvPr/>
        </p:nvSpPr>
        <p:spPr>
          <a:xfrm>
            <a:off x="516942" y="3494124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6998DE-0B0E-A608-E22A-E092BAE526F3}"/>
              </a:ext>
            </a:extLst>
          </p:cNvPr>
          <p:cNvSpPr txBox="1"/>
          <p:nvPr/>
        </p:nvSpPr>
        <p:spPr>
          <a:xfrm>
            <a:off x="516941" y="6453354"/>
            <a:ext cx="1111080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US" altLang="ko-KR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M.B.Alves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“Theoretical models for longitudinal coupled-bunch instabilities driven by harmonic cavities in electron storage rings”, PRAB25 </a:t>
            </a: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 </a:t>
            </a:r>
            <a:r>
              <a:rPr lang="en-US" altLang="ko-KR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A.Gamelin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“</a:t>
            </a:r>
            <a:r>
              <a:rPr lang="en-US" altLang="ko-KR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Semianalytical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algorithms to study longitudinal beam instabilities in double rf systems”, PRAB25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EA17728C-5AE5-61C9-B725-0300C78D5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533" y="3575964"/>
            <a:ext cx="2844011" cy="267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68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7D518-01DB-598A-48E0-6304C745F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93E705-3661-4A07-6E3C-97614DBC1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A153204F-728C-BEF0-4CC3-3AE56FB2D4E2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94557E-1A7F-D559-9C15-C8A69A344FD6}"/>
                  </a:ext>
                </a:extLst>
              </p:cNvPr>
              <p:cNvSpPr txBox="1"/>
              <p:nvPr/>
            </p:nvSpPr>
            <p:spPr>
              <a:xfrm>
                <a:off x="461209" y="704372"/>
                <a:ext cx="11166533" cy="529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Original equation (Alves effective frequency model)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ko-KR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Ω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d>
                            <m:d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𝑖𝑚</m:t>
                      </m:r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𝜅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𝑍</m:t>
                              </m:r>
                              <m:d>
                                <m:d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𝑝</m:t>
                                      </m:r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  <m:sSub>
                                    <m:sSub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𝜔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sub>
                              </m:sSub>
                            </m:den>
                          </m:f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≠0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𝑋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e>
                                  </m:d>
                                </m:sup>
                              </m:sSubSup>
                            </m:e>
                          </m:nary>
                        </m:e>
                      </m:nary>
                      <m:r>
                        <m:rPr>
                          <m:aln/>
                        </m:rP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  <m:oMath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b>
                            <m:sup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  <m:sSub>
                                    <m:sSub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𝜔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𝑚</m:t>
                                      </m:r>
                                      <m:sSup>
                                        <m:sSupPr>
                                          <m:ctrlP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𝑝𝑝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b>
                                  </m:sSub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𝑖𝑚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𝜅</m:t>
                                  </m:r>
                                  <m:f>
                                    <m:f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𝑍</m:t>
                                      </m:r>
                                      <m:d>
                                        <m:dPr>
                                          <m:ctrlP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𝜔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𝑝</m:t>
                                              </m:r>
                                              <m: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𝑙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𝑚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ko-KR" sz="1600" b="0" i="1" smtClean="0">
                                                      <a:solidFill>
                                                        <a:schemeClr val="tx1">
                                                          <a:lumMod val="65000"/>
                                                          <a:lumOff val="3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  <a:cs typeface="Arial" panose="020B0604020202020204" pitchFamily="34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ko-KR" sz="1600" b="0" i="1" smtClean="0">
                                                      <a:solidFill>
                                                        <a:schemeClr val="tx1">
                                                          <a:lumMod val="65000"/>
                                                          <a:lumOff val="35000"/>
                                                        </a:schemeClr>
                                                      </a:solidFill>
                                                      <a:latin typeface="Cambria Math" panose="02040503050406030204" pitchFamily="18" charset="0"/>
                                                      <a:cs typeface="Arial" panose="020B0604020202020204" pitchFamily="34" charset="0"/>
                                                    </a:rPr>
                                                    <m:t>𝜔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altLang="ko-KR" sz="1600" b="0" i="1" smtClean="0">
                                                  <a:solidFill>
                                                    <a:schemeClr val="tx1">
                                                      <a:lumMod val="65000"/>
                                                      <a:lumOff val="35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𝜔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𝑝</m:t>
                                          </m:r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ko-KR" sz="1600" b="0" i="1" smtClean="0">
                                              <a:solidFill>
                                                <a:schemeClr val="tx1">
                                                  <a:lumMod val="65000"/>
                                                  <a:lumOff val="3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𝑙</m:t>
                                          </m:r>
                                        </m:sub>
                                      </m:sSub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𝑚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𝑝𝑝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  <m:sSubSup>
                        <m:sSubSupPr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b>
                          <m:sSup>
                            <m:sSup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</m:oMath>
                    <m:oMath>
                      <m:r>
                        <a:rPr lang="en-US" altLang="ko-K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ko-K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  <m:r>
                                <a:rPr lang="en-US" altLang="ko-KR" sz="1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𝒎</m:t>
                                  </m:r>
                                  <m:sSup>
                                    <m:sSupPr>
                                      <m:ctrlP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𝒎</m:t>
                                      </m:r>
                                    </m:e>
                                    <m:sup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𝒑</m:t>
                                  </m:r>
                                  <m:sSup>
                                    <m:sSupPr>
                                      <m:ctrlP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𝒑</m:t>
                                      </m:r>
                                    </m:e>
                                    <m:sup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𝒎</m:t>
                                  </m:r>
                                  <m:r>
                                    <a:rPr lang="en-US" altLang="ko-K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𝒑</m:t>
                                      </m:r>
                                    </m:e>
                                    <m:sup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>
                                  <m:d>
                                    <m:dPr>
                                      <m:ctrlP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16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</m:t>
                                      </m:r>
                                    </m:e>
                                  </m:d>
                                </m:sup>
                              </m:sSubSup>
                            </m:e>
                          </m:nary>
                        </m:e>
                      </m:nary>
                      <m:r>
                        <a:rPr lang="en-US" altLang="ko-K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ko-KR" sz="16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𝛀</m:t>
                      </m:r>
                      <m:sSubSup>
                        <m:sSubSupPr>
                          <m:ctrlP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  <m:r>
                            <a:rPr lang="en-US" altLang="ko-K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1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𝒑</m:t>
                              </m:r>
                            </m:e>
                            <m:sup>
                              <m:r>
                                <a:rPr lang="en-US" altLang="ko-KR" sz="1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d>
                            <m:dPr>
                              <m:ctrlPr>
                                <a:rPr lang="en-US" altLang="ko-KR" sz="1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altLang="ko-KR" sz="1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sub>
                      </m:sSub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Effective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synchrotron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frequency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𝜅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  <m:sSub>
                            <m:sSub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sub>
                      </m:sSub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𝑝𝑀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</m:t>
                          </m:r>
                        </m:e>
                      </m:d>
                      <m:sSub>
                        <m:sSub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azimuthal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mode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revolution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harmonics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</m:oMath>
                  </m:oMathPara>
                </a14:m>
                <a:endParaRPr lang="en-US" altLang="ko-KR" sz="1050" b="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𝑑𝐽</m:t>
                          </m:r>
                          <m:f>
                            <m:f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altLang="ko-KR" sz="1050" b="0" i="0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050" b="0" i="0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Ψ</m:t>
                                  </m:r>
                                </m:e>
                                <m:sub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𝜕</m:t>
                              </m:r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𝐽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d>
                            <m:d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𝐽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𝐽</m:t>
                              </m:r>
                            </m:e>
                          </m:d>
                        </m:e>
                      </m:nary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𝐽</m:t>
                          </m:r>
                        </m:e>
                      </m:d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𝜑</m:t>
                          </m:r>
                        </m:e>
                      </m:nary>
                      <m:sSup>
                        <m:sSupPr>
                          <m:ctrlP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𝑖𝑚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𝜑</m:t>
                          </m:r>
                          <m:r>
                            <a:rPr lang="en-US" altLang="ko-KR" sz="105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  <m:sSub>
                                <m:sSubPr>
                                  <m:ctrlP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𝜁</m:t>
                              </m:r>
                              <m:d>
                                <m:dPr>
                                  <m:ctrlP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𝐽</m:t>
                                  </m:r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05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𝜑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ko-KR" sz="105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den>
                          </m:f>
                        </m:sup>
                      </m:sSup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altLang="ko-KR" sz="105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Coherent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mode</m:t>
                      </m:r>
                      <m: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5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frequency</m:t>
                      </m:r>
                    </m:oMath>
                  </m:oMathPara>
                </a14:m>
                <a:endPara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The problem is reduced to a linear eigenvalue problem</a:t>
                </a: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Coherent frequencies and growth rates are obtained directly by matrix diagonalization.</a:t>
                </a: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The nonlinear equilibrium distribution and orbital functions are retained.</a:t>
                </a: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However, the frequency dependence of the cavity response is neglected.</a:t>
                </a:r>
              </a:p>
              <a:p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94557E-1A7F-D559-9C15-C8A69A344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09" y="704372"/>
                <a:ext cx="11166533" cy="5299079"/>
              </a:xfrm>
              <a:prstGeom prst="rect">
                <a:avLst/>
              </a:prstGeom>
              <a:blipFill>
                <a:blip r:embed="rId2"/>
                <a:stretch>
                  <a:fillRect l="-382" t="-6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964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493BB-7548-B1F0-06FD-78A49B53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D8E9FB-8228-886C-4913-9AB2DFBB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BF9797B6-BD87-BA92-AA96-F1F0BC635DFD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BBA7DA-627C-FBAF-4035-3EC48F34C802}"/>
                  </a:ext>
                </a:extLst>
              </p:cNvPr>
              <p:cNvSpPr txBox="1"/>
              <p:nvPr/>
            </p:nvSpPr>
            <p:spPr>
              <a:xfrm>
                <a:off x="461209" y="704372"/>
                <a:ext cx="11166533" cy="6169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Modified equation 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Ω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ko-KR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altLang="ko-KR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ko-KR" sz="16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16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d>
                            <m:d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𝑖𝑚</m:t>
                      </m:r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𝜅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𝑍</m:t>
                              </m:r>
                              <m:d>
                                <m:d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𝑝</m:t>
                                      </m:r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r>
                                    <a:rPr lang="en-US" altLang="ko-KR" sz="16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ko-KR" sz="1600" b="0" i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Ω</m:t>
                                  </m:r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sub>
                              </m:sSub>
                            </m:den>
                          </m:f>
                          <m:sSubSup>
                            <m:sSubSup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≠0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𝑋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e>
                                  </m:d>
                                </m:sup>
                              </m:sSubSup>
                            </m:e>
                          </m:nary>
                        </m:e>
                      </m:nary>
                      <m:r>
                        <m:rPr>
                          <m:aln/>
                        </m:rP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altLang="ko-KR" sz="1600" b="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1000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1000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Γ</m:t>
                          </m:r>
                        </m:e>
                        <m:sub>
                          <m:r>
                            <a:rPr lang="en-US" altLang="ko-KR" sz="10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sub>
                      </m:sSub>
                      <m:r>
                        <a:rPr lang="en-US" altLang="ko-KR" sz="10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000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sz="1000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m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10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ko-KR" sz="10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n-US" altLang="ko-KR" sz="10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10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0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e>
                        <m:sub>
                          <m:r>
                            <a:rPr lang="en-US" altLang="ko-KR" sz="10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sub>
                      </m:sSub>
                      <m:r>
                        <a:rPr lang="en-US" altLang="ko-KR" sz="10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00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Radiation</m:t>
                      </m:r>
                      <m:r>
                        <a:rPr lang="en-US" altLang="ko-KR" sz="100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0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damping</m:t>
                      </m:r>
                      <m:r>
                        <a:rPr lang="en-US" altLang="ko-KR" sz="100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000" b="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time</m:t>
                      </m:r>
                    </m:oMath>
                  </m:oMathPara>
                </a14:m>
                <a:br>
                  <a:rPr lang="en-US" altLang="ko-KR" sz="1600" b="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</a:br>
                <a:endParaRPr lang="en-US" altLang="ko-KR" sz="1600" b="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Include cavity mode  &amp; Radiation damping term</a:t>
                </a: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The system becomes a nonlinear eigenvalue problem.</a:t>
                </a:r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Augmented Eigenvalue Formulation</a:t>
                </a: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𝑍</m:t>
                      </m:r>
                      <m:d>
                        <m:dPr>
                          <m:ctrlP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Ω</m:t>
                          </m:r>
                        </m:e>
                      </m:d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sub>
                              </m:sSub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ko-KR" sz="1600" b="0" i="0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Ω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1600" b="0" i="0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1600" b="0" i="0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𝜎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1600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1600" b="0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Ω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sub>
                      </m:sSub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  <m:sSubSup>
                                    <m:sSubSup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𝐿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𝑎</m:t>
                                      </m:r>
                                    </m:sub>
                                    <m:sup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rad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num>
                            <m:den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𝐿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  <m:r>
                        <a:rPr lang="en-US" altLang="ko-KR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160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160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𝜎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  <m:sSub>
                            <m:sSub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𝐿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sz="16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  <m:sSubSup>
                                    <m:sSubSupPr>
                                      <m:ctrlP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𝐿</m:t>
                                      </m:r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,</m:t>
                                      </m:r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𝑎</m:t>
                                      </m:r>
                                    </m:sub>
                                    <m:sup>
                                      <m:r>
                                        <a:rPr lang="en-US" altLang="ko-KR" sz="1600" i="1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altLang="ko-KR" sz="1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ko-KR" sz="1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Ω</m:t>
                          </m:r>
                        </m:e>
                        <m:sub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  <m:r>
                        <a:rPr kumimoji="0" lang="en-US" altLang="ko-KR" sz="1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Complex</m:t>
                      </m:r>
                      <m: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cavity</m:t>
                      </m:r>
                      <m: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pole</m:t>
                      </m:r>
                      <m: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ℛ</m:t>
                          </m:r>
                        </m:e>
                        <m:sub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  <m:r>
                        <a:rPr kumimoji="0" lang="en-US" altLang="ko-KR" sz="1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Correspond</m:t>
                      </m:r>
                      <m: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residue</m:t>
                      </m:r>
                      <m: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kumimoji="0" lang="en-US" altLang="ko-KR" sz="1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  <m:r>
                        <a:rPr kumimoji="0" lang="en-US" altLang="ko-KR" sz="1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=±1,  </m:t>
                      </m:r>
                      <m:r>
                        <a:rPr kumimoji="0" lang="en-US" altLang="ko-KR" sz="1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𝑗</m:t>
                      </m:r>
                      <m:r>
                        <a:rPr kumimoji="0" lang="en-US" altLang="ko-KR" sz="1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kumimoji="0" lang="en-US" altLang="ko-KR" sz="1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e>
                      </m:d>
                    </m:oMath>
                  </m:oMathPara>
                </a14:m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Define Beam matrix</a:t>
                </a:r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 as below :</a:t>
                </a: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𝑏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kumimoji="0" lang="en-US" altLang="ko-KR" sz="1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65000"/>
                                              <a:lumOff val="3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맑은 고딕" panose="020B0503020000020004" pitchFamily="50" charset="-127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altLang="ko-KR" sz="1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65000"/>
                                              <a:lumOff val="3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맑은 고딕" panose="020B0503020000020004" pitchFamily="50" charset="-127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e>
                                  </m:d>
                                </m:sup>
                              </m:sSubSup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,</m:t>
                          </m:r>
                          <m:d>
                            <m:dPr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</m:d>
                        </m:sub>
                      </m:sSub>
                      <m:r>
                        <a:rPr kumimoji="0" lang="en-US" altLang="ko-KR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ko-KR" sz="12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sz="12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2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sz="12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ko-KR" sz="12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ko-KR" sz="120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120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US" altLang="ko-KR" sz="12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𝛿</m:t>
                          </m:r>
                        </m:e>
                        <m:sub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sSub>
                        <m:sSubPr>
                          <m:ctrlP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𝛿</m:t>
                          </m:r>
                        </m:e>
                        <m:sub>
                          <m:sSup>
                            <m:sSupPr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𝑞</m:t>
                          </m:r>
                        </m:sub>
                      </m:sSub>
                      <m:r>
                        <a:rPr kumimoji="0" lang="en-US" altLang="ko-KR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,  </m:t>
                      </m:r>
                      <m:sSub>
                        <m:sSubPr>
                          <m:ctrlP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𝑏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kumimoji="0" lang="en-US" altLang="ko-KR" sz="1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65000"/>
                                              <a:lumOff val="3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맑은 고딕" panose="020B0503020000020004" pitchFamily="50" charset="-127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altLang="ko-KR" sz="1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65000"/>
                                              <a:lumOff val="3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맑은 고딕" panose="020B0503020000020004" pitchFamily="50" charset="-127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e>
                                  </m:d>
                                </m:sup>
                              </m:sSubSup>
                              <m:sSup>
                                <m:sSupPr>
                                  <m:ctrlP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altLang="ko-KR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𝑋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kumimoji="0" lang="en-US" altLang="ko-KR" sz="1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65000"/>
                                              <a:lumOff val="3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맑은 고딕" panose="020B0503020000020004" pitchFamily="50" charset="-127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altLang="ko-KR" sz="1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65000"/>
                                              <a:lumOff val="3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맑은 고딕" panose="020B0503020000020004" pitchFamily="50" charset="-127"/>
                                          <a:cs typeface="Arial" panose="020B0604020202020204" pitchFamily="34" charset="0"/>
                                        </a:rPr>
                                        <m:t>𝑙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  <m:r>
                        <a:rPr kumimoji="0" lang="en-US" altLang="ko-KR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ko-KR" sz="12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ko-KR" sz="12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sz="12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𝜔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ko-KR" sz="12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2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ko-KR" sz="120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120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US" altLang="ko-KR" sz="12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b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kumimoji="0" lang="en-US" altLang="ko-KR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d>
                            <m:dPr>
                              <m:ctrlP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kumimoji="0" lang="en-US" altLang="ko-KR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Equation can be simplified by :</a:t>
                </a:r>
              </a:p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ko-KR" sz="160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Ω</m:t>
                          </m:r>
                          <m:r>
                            <a:rPr lang="en-US" altLang="ko-KR" sz="16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  <m:r>
                            <a:rPr lang="en-US" altLang="ko-KR" sz="1600" b="0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altLang="ko-KR" sz="1600" b="0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ℛ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altLang="ko-KR" sz="1600" b="0" i="0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Ω</m:t>
                                  </m:r>
                                  <m:r>
                                    <a:rPr lang="en-US" altLang="ko-KR" sz="1600" b="0" i="1" smtClean="0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ko-KR" sz="1600" b="0" i="0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1600" b="0" i="0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solidFill>
                                            <a:schemeClr val="tx1">
                                              <a:lumMod val="65000"/>
                                              <a:lumOff val="3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d>
                      <m:r>
                        <m:rPr>
                          <m:aln/>
                        </m:rP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ko-KR" sz="16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altLang="ko-KR" sz="1600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10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ℛ</m:t>
                                  </m:r>
                                </m:e>
                                <m:sub>
                                  <m:r>
                                    <a:rPr lang="en-US" altLang="ko-KR" sz="10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lang="en-US" altLang="ko-KR" sz="10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0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0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ko-KR" sz="10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0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altLang="ko-KR" sz="10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ko-KR" sz="1000" i="1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US" altLang="ko-KR" sz="10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ko-KR" sz="10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0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ko-KR" sz="10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sz="10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0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</m:d>
                        </m:sub>
                      </m:sSub>
                      <m:r>
                        <a:rPr lang="en-US" altLang="ko-KR" sz="10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altLang="ko-KR" sz="10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𝑖𝑚</m:t>
                      </m:r>
                      <m:r>
                        <a:rPr lang="en-US" altLang="ko-KR" sz="10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𝜅</m:t>
                      </m:r>
                      <m:f>
                        <m:fPr>
                          <m:ctrlP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d>
                            <m:dPr>
                              <m:ctrlP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0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sSub>
                        <m:sSubPr>
                          <m:ctrlP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10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𝑞𝑝</m:t>
                          </m:r>
                        </m:sub>
                      </m:sSub>
                    </m:oMath>
                  </m:oMathPara>
                </a14:m>
                <a:endParaRPr kumimoji="0" lang="en-US" altLang="ko-K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BBA7DA-627C-FBAF-4035-3EC48F34C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09" y="704372"/>
                <a:ext cx="11166533" cy="6169125"/>
              </a:xfrm>
              <a:prstGeom prst="rect">
                <a:avLst/>
              </a:prstGeom>
              <a:blipFill>
                <a:blip r:embed="rId2"/>
                <a:stretch>
                  <a:fillRect l="-382" t="-5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690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40E72-885A-0D4D-DB5D-409F05706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14B9A2-1F43-BC5F-670D-91064184E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6C3D0669-C920-738E-C860-306CA229C17C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3153121-2066-03D5-5C69-1988A85744BD}"/>
                  </a:ext>
                </a:extLst>
              </p:cNvPr>
              <p:cNvSpPr txBox="1"/>
              <p:nvPr/>
            </p:nvSpPr>
            <p:spPr>
              <a:xfrm>
                <a:off x="461209" y="704372"/>
                <a:ext cx="11166533" cy="528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3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ko-KR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Auxiliary variable</a:t>
                </a: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ko-KR" sz="1300" i="1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1300" i="1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13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3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ℛ</m:t>
                                  </m:r>
                                </m:e>
                                <m:sub>
                                  <m:r>
                                    <a:rPr lang="en-US" altLang="ko-KR" sz="1300" i="1">
                                      <a:solidFill>
                                        <a:schemeClr val="tx1">
                                          <a:lumMod val="65000"/>
                                          <a:lumOff val="3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d>
                            <m:dPr>
                              <m:ctrlP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ko-KR" sz="13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3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altLang="ko-KR" sz="13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ko-KR" sz="1300" i="1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ko-KR" sz="13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3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ko-KR" sz="1300" i="1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</m:d>
                        </m:sub>
                      </m:sSub>
                      <m:r>
                        <a:rPr lang="en-US" altLang="ko-KR" sz="130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ko-KR" sz="13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ko-KR" sz="13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𝑖𝑚</m:t>
                      </m:r>
                      <m:r>
                        <a:rPr lang="en-US" altLang="ko-KR" sz="13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𝜅</m:t>
                      </m:r>
                      <m:f>
                        <m:fPr>
                          <m:ctrlPr>
                            <a:rPr lang="en-US" altLang="ko-KR" sz="13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n-US" altLang="ko-KR" sz="13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13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altLang="ko-KR" sz="13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altLang="ko-KR" sz="13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d>
                            <m:dPr>
                              <m:ctrlP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sSub>
                        <m:sSubPr>
                          <m:ctrlPr>
                            <a:rPr lang="en-US" altLang="ko-KR" sz="1300" i="1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altLang="ko-KR" sz="1300" i="1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1300" i="1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𝑞𝑝</m:t>
                          </m:r>
                        </m:sub>
                      </m:sSub>
                      <m:r>
                        <a:rPr lang="en-US" altLang="ko-KR" sz="13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altLang="ko-KR" sz="13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⋅</m:t>
                      </m:r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r>
                            <a:rPr lang="en-US" altLang="ko-KR" sz="1300" b="0" i="1" smtClean="0">
                              <a:solidFill>
                                <a:srgbClr val="2E2EB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sup>
                      </m:sSubSup>
                    </m:oMath>
                  </m:oMathPara>
                </a14:m>
                <a:endParaRPr lang="en-US" altLang="ko-KR" sz="13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Let’s define auxiliary scalar variable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altLang="ko-KR" sz="13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0" lang="en-US" altLang="ko-KR" sz="13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kumimoji="0" lang="en-US" altLang="ko-KR" sz="13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𝑗</m:t>
                        </m:r>
                      </m:sub>
                      <m:sup>
                        <m:d>
                          <m:dPr>
                            <m:ctrlPr>
                              <a:rPr kumimoji="0" lang="en-US" altLang="ko-KR" sz="13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0" lang="en-US" altLang="ko-KR" sz="13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65000"/>
                                    <a:lumOff val="3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</m:d>
                      </m:sup>
                    </m:sSubSup>
                  </m:oMath>
                </a14:m>
                <a:r>
                  <a:rPr kumimoji="0" lang="en-US" altLang="ko-KR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 as</a:t>
                </a:r>
                <a:r>
                  <a:rPr kumimoji="0" lang="en-US" altLang="ko-KR" sz="1300" b="0" i="0" u="none" strike="noStrike" kern="1200" cap="none" spc="0" normalizeH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 :</a:t>
                </a: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kumimoji="0" lang="en-US" altLang="ko-KR" sz="13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sup>
                          </m:sSubSup>
                          <m:sSup>
                            <m:sSupPr>
                              <m:ctrlP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𝑋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0" lang="en-US" altLang="ko-KR" sz="13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altLang="ko-KR" sz="13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kumimoji="0" lang="en-US" altLang="ko-KR" sz="13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Ω</m:t>
                          </m:r>
                          <m: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altLang="ko-KR" sz="13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n-US" altLang="ko-KR" sz="13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lang="en-US" altLang="ko-KR" sz="13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Two equation can be derived :</a:t>
                </a: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lang="en-US" altLang="ko-KR" sz="13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sSup>
                        <m:s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altLang="ko-KR" sz="1300" b="0" i="1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altLang="ko-KR" sz="1300" b="0" i="1" smtClean="0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300" b="0" i="1" smtClean="0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  <m:sSubSup>
                            <m:sSubSup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altLang="ko-KR" sz="1300" b="0" i="1" smtClean="0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300" b="0" i="1" smtClean="0">
                                      <a:solidFill>
                                        <a:prstClr val="black">
                                          <a:lumMod val="65000"/>
                                          <a:lumOff val="3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맑은 고딕" panose="020B0503020000020004" pitchFamily="50" charset="-127"/>
                                      <a:cs typeface="Arial" panose="020B0604020202020204" pitchFamily="34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altLang="ko-KR" sz="1300" b="0" i="1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300" b="0" i="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Ω</m:t>
                      </m:r>
                      <m:sSup>
                        <m:s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ko-KR" sz="1300" b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sup>
                      </m:sSubSup>
                      <m:sSup>
                        <m:s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</m:e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altLang="ko-KR" sz="1300" b="0" i="1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altLang="ko-KR" sz="1300" b="0" i="1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sz="1300" b="0" i="0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Ω</m:t>
                      </m:r>
                      <m:sSubSup>
                        <m:sSubSupPr>
                          <m:ctrlP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1300" b="0" i="1" smtClean="0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ko-KR" sz="1300" b="0" i="1" smtClean="0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lang="en-US" altLang="ko-KR" sz="13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We can get augmented eigenvalue matrix : </a:t>
                </a: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𝑏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  <m:e>
                                <m:sSup>
                                  <m:sSupPr>
                                    <m:ctrlP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𝑉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  <m:e>
                                <m:sSubSup>
                                  <m:sSubSupPr>
                                    <m:ctrlP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0" lang="en-US" altLang="ko-KR" sz="13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US" altLang="ko-KR" sz="13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맑은 고딕" panose="020B0503020000020004" pitchFamily="50" charset="-127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ko-KR" sz="13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맑은 고딕" panose="020B0503020000020004" pitchFamily="50" charset="-127"/>
                                        <a:cs typeface="Arial" panose="020B0604020202020204" pitchFamily="34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0" lang="en-US" altLang="ko-KR" sz="13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맑은 고딕" panose="020B0503020000020004" pitchFamily="50" charset="-127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kumimoji="0" lang="en-US" altLang="ko-KR" sz="13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altLang="ko-KR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m:t>Ω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1300" i="1">
                              <a:solidFill>
                                <a:prstClr val="black">
                                  <a:lumMod val="65000"/>
                                  <a:lumOff val="35000"/>
                                </a:prst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sz="1300" i="1">
                                  <a:solidFill>
                                    <a:prstClr val="black">
                                      <a:lumMod val="65000"/>
                                      <a:lumOff val="35000"/>
                                    </a:prst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altLang="ko-KR" sz="1300" i="1"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1300" i="1"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𝑋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altLang="ko-KR" sz="1300" i="1"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ko-KR" sz="1300" i="1"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altLang="ko-KR" sz="1300" i="1"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1300" i="1">
                                        <a:solidFill>
                                          <a:prstClr val="black">
                                            <a:lumMod val="65000"/>
                                            <a:lumOff val="3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altLang="ko-KR" sz="1300" i="1"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ko-KR" sz="1300" i="1">
                                            <a:solidFill>
                                              <a:prstClr val="black">
                                                <a:lumMod val="65000"/>
                                                <a:lumOff val="35000"/>
                                              </a:prstClr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𝑙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altLang="ko-KR" sz="1300" b="0" i="1" smtClean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altLang="ko-KR" sz="1300" dirty="0"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Linear eigenvalue problem</m:t>
                      </m:r>
                    </m:oMath>
                  </m:oMathPara>
                </a14:m>
                <a:endParaRPr lang="en-US" altLang="ko-KR" sz="13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altLang="ko-KR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endParaRPr>
              </a:p>
              <a:p>
                <a:pPr marL="357074" marR="0" lvl="0" indent="-357074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The dimension of matrix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⋅</m:t>
                    </m:r>
                    <m:sSub>
                      <m:sSub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+2</m:t>
                    </m:r>
                    <m:sSub>
                      <m:sSub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sSub>
                      <m:sSub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 </a:t>
                </a:r>
                <a:b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</a:br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(For example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→±3,  </m:t>
                    </m:r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𝑝</m:t>
                    </m:r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→</m:t>
                    </m:r>
                    <m:d>
                      <m:d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−3,−1,1,3</m:t>
                        </m:r>
                      </m:e>
                    </m:d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altLang="ko-KR" sz="1300" b="0" i="1" smtClean="0">
                            <a:solidFill>
                              <a:prstClr val="black">
                                <a:lumMod val="65000"/>
                                <a:lumOff val="35000"/>
                              </a:prstClr>
                            </a:solidFill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→2</m:t>
                    </m:r>
                  </m:oMath>
                </a14:m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1300" b="0" i="1" smtClean="0"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rPr>
                      <m:t>40×40</m:t>
                    </m:r>
                  </m:oMath>
                </a14:m>
                <a:r>
                  <a:rPr lang="en-US" altLang="ko-KR" sz="13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rPr>
                  <a:t> Matrix eigenvalue problem)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3153121-2066-03D5-5C69-1988A8574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09" y="704372"/>
                <a:ext cx="11166533" cy="5283434"/>
              </a:xfrm>
              <a:prstGeom prst="rect">
                <a:avLst/>
              </a:prstGeom>
              <a:blipFill>
                <a:blip r:embed="rId2"/>
                <a:stretch>
                  <a:fillRect l="-55" t="-6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09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6B422-56F4-7409-BD37-21000E267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62DBF302-EA4A-12C1-A673-3CF898CC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11974" y="903728"/>
            <a:ext cx="9964291" cy="5276092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6A8A66A-A204-37ED-2B42-EDBB4CF41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Test with other facilities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0877C66C-D555-A241-DB19-261322329C97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A2413CA-B847-A6CF-270D-B76732581E01}"/>
              </a:ext>
            </a:extLst>
          </p:cNvPr>
          <p:cNvSpPr/>
          <p:nvPr/>
        </p:nvSpPr>
        <p:spPr>
          <a:xfrm>
            <a:off x="6393180" y="4536352"/>
            <a:ext cx="4792980" cy="2261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602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A178A-06C8-489C-7770-08B2AE20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3A4265-7F8D-C35F-35B4-15F103F0F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Tracking setup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FD7334DB-1F5D-73D9-3F08-750BE04C7192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1861C8-9353-7FA9-715A-0431C4B60D10}"/>
              </a:ext>
            </a:extLst>
          </p:cNvPr>
          <p:cNvSpPr txBox="1"/>
          <p:nvPr/>
        </p:nvSpPr>
        <p:spPr>
          <a:xfrm>
            <a:off x="570282" y="738933"/>
            <a:ext cx="7043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Tracking with ELEGANT</a:t>
            </a:r>
          </a:p>
          <a:p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474C85-2A0E-EB0D-70A9-DD8FD1B74624}"/>
                  </a:ext>
                </a:extLst>
              </p:cNvPr>
              <p:cNvSpPr txBox="1"/>
              <p:nvPr/>
            </p:nvSpPr>
            <p:spPr>
              <a:xfrm>
                <a:off x="570282" y="1106632"/>
                <a:ext cx="860922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 case assumed by uniform filling pattern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1000 particles per bunch (</a:t>
                </a:r>
                <a14:m>
                  <m:oMath xmlns:m="http://schemas.openxmlformats.org/officeDocument/2006/math">
                    <m:r>
                      <a:rPr lang="en-US" altLang="ko-KR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ko-KR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Convergence test need)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Initial distribution = Equilibrium distribution w/o HHC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50000 Turn tracking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Include initial beam loading voltage &amp; generator voltage &amp; Cavity detuning</a:t>
                </a: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endParaRPr lang="en-US" altLang="ko-K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57074" indent="-357074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After 10000 Turn </a:t>
                </a:r>
                <a14:m>
                  <m:oMath xmlns:m="http://schemas.openxmlformats.org/officeDocument/2006/math">
                    <m:r>
                      <a:rPr lang="en-US" altLang="ko-KR" sz="16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altLang="ko-KR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Apply longitudinal kick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474C85-2A0E-EB0D-70A9-DD8FD1B74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282" y="1106632"/>
                <a:ext cx="8609222" cy="1815882"/>
              </a:xfrm>
              <a:prstGeom prst="rect">
                <a:avLst/>
              </a:prstGeom>
              <a:blipFill>
                <a:blip r:embed="rId2"/>
                <a:stretch>
                  <a:fillRect l="-283" t="-1010" b="-37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그림 14">
            <a:extLst>
              <a:ext uri="{FF2B5EF4-FFF2-40B4-BE49-F238E27FC236}">
                <a16:creationId xmlns:a16="http://schemas.microsoft.com/office/drawing/2014/main" id="{569E8973-256D-95EC-CD01-820B72421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559" y="4905614"/>
            <a:ext cx="4653071" cy="1782638"/>
          </a:xfrm>
          <a:prstGeom prst="rect">
            <a:avLst/>
          </a:prstGeom>
        </p:spPr>
      </p:pic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03685824-0227-3C3A-FA25-8A4A91594C6A}"/>
              </a:ext>
            </a:extLst>
          </p:cNvPr>
          <p:cNvSpPr/>
          <p:nvPr/>
        </p:nvSpPr>
        <p:spPr>
          <a:xfrm>
            <a:off x="3929994" y="4935482"/>
            <a:ext cx="1916482" cy="557408"/>
          </a:xfrm>
          <a:custGeom>
            <a:avLst/>
            <a:gdLst>
              <a:gd name="csX0" fmla="*/ 0 w 1916482"/>
              <a:gd name="csY0" fmla="*/ 0 h 557408"/>
              <a:gd name="csX1" fmla="*/ 933189 w 1916482"/>
              <a:gd name="csY1" fmla="*/ 394569 h 557408"/>
              <a:gd name="csX2" fmla="*/ 1916482 w 1916482"/>
              <a:gd name="csY2" fmla="*/ 557408 h 5574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916482" h="557408">
                <a:moveTo>
                  <a:pt x="0" y="0"/>
                </a:moveTo>
                <a:cubicBezTo>
                  <a:pt x="306887" y="150834"/>
                  <a:pt x="613775" y="301668"/>
                  <a:pt x="933189" y="394569"/>
                </a:cubicBezTo>
                <a:cubicBezTo>
                  <a:pt x="1252603" y="487470"/>
                  <a:pt x="1584542" y="522439"/>
                  <a:pt x="1916482" y="557408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F86A07-ADF1-66C3-3E20-01A9E1408C06}"/>
              </a:ext>
            </a:extLst>
          </p:cNvPr>
          <p:cNvSpPr txBox="1"/>
          <p:nvPr/>
        </p:nvSpPr>
        <p:spPr>
          <a:xfrm>
            <a:off x="294362" y="4921798"/>
            <a:ext cx="109319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3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Damping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4DBDDD1-9779-E2B6-D5C8-84070F027A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92519" y="3122976"/>
            <a:ext cx="4643150" cy="17826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87AE7C-5520-DE2E-4148-5198B7A4463F}"/>
              </a:ext>
            </a:extLst>
          </p:cNvPr>
          <p:cNvSpPr txBox="1"/>
          <p:nvPr/>
        </p:nvSpPr>
        <p:spPr>
          <a:xfrm>
            <a:off x="294362" y="3311000"/>
            <a:ext cx="109319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3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Growth</a:t>
            </a:r>
            <a:endParaRPr lang="ko-KR" altLang="en-US" dirty="0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365446E9-EA60-3BBC-13D8-EC408D2E62F0}"/>
              </a:ext>
            </a:extLst>
          </p:cNvPr>
          <p:cNvSpPr/>
          <p:nvPr/>
        </p:nvSpPr>
        <p:spPr>
          <a:xfrm>
            <a:off x="2038564" y="3569918"/>
            <a:ext cx="519830" cy="363255"/>
          </a:xfrm>
          <a:custGeom>
            <a:avLst/>
            <a:gdLst>
              <a:gd name="csX0" fmla="*/ 0 w 519830"/>
              <a:gd name="csY0" fmla="*/ 363255 h 363255"/>
              <a:gd name="csX1" fmla="*/ 263047 w 519830"/>
              <a:gd name="csY1" fmla="*/ 300624 h 363255"/>
              <a:gd name="csX2" fmla="*/ 519830 w 519830"/>
              <a:gd name="csY2" fmla="*/ 0 h 363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19830" h="363255">
                <a:moveTo>
                  <a:pt x="0" y="363255"/>
                </a:moveTo>
                <a:cubicBezTo>
                  <a:pt x="88204" y="362210"/>
                  <a:pt x="176409" y="361166"/>
                  <a:pt x="263047" y="300624"/>
                </a:cubicBezTo>
                <a:cubicBezTo>
                  <a:pt x="349685" y="240082"/>
                  <a:pt x="434757" y="120041"/>
                  <a:pt x="519830" y="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중괄호 27">
            <a:extLst>
              <a:ext uri="{FF2B5EF4-FFF2-40B4-BE49-F238E27FC236}">
                <a16:creationId xmlns:a16="http://schemas.microsoft.com/office/drawing/2014/main" id="{F99BEA38-FE7F-2A52-5B30-B0F3371B9177}"/>
              </a:ext>
            </a:extLst>
          </p:cNvPr>
          <p:cNvSpPr/>
          <p:nvPr/>
        </p:nvSpPr>
        <p:spPr>
          <a:xfrm>
            <a:off x="6144016" y="3839227"/>
            <a:ext cx="726510" cy="1815882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02D670-EC86-54B7-C9B0-D8DA46AC230B}"/>
              </a:ext>
            </a:extLst>
          </p:cNvPr>
          <p:cNvSpPr txBox="1"/>
          <p:nvPr/>
        </p:nvSpPr>
        <p:spPr>
          <a:xfrm>
            <a:off x="6870526" y="4567060"/>
            <a:ext cx="41836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calculate growth &amp; Damping rate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9637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912F9-26C3-EF89-1F4C-BC460DB15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345FD5-007B-72E6-DACF-85D2D7CE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>
                <a:latin typeface="Arial" panose="020B0604020202020204" pitchFamily="34" charset="0"/>
                <a:cs typeface="Arial" panose="020B0604020202020204" pitchFamily="34" charset="0"/>
              </a:rPr>
              <a:t>Dipole-Quadrupole mode coupling</a:t>
            </a:r>
            <a:endParaRPr lang="ko-KR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97625182-9F5C-0EC3-7D69-F1795978BE08}"/>
              </a:ext>
            </a:extLst>
          </p:cNvPr>
          <p:cNvSpPr txBox="1">
            <a:spLocks/>
          </p:cNvSpPr>
          <p:nvPr/>
        </p:nvSpPr>
        <p:spPr>
          <a:xfrm>
            <a:off x="11409360" y="6398441"/>
            <a:ext cx="78264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806F870-EF6C-473C-8040-0A831F94B896}" type="slidenum">
              <a:rPr lang="ko-KR" altLang="en-US" sz="1600" b="1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ko-KR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89B1769-95A0-2544-A96C-81403AFE13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6943" y="1466503"/>
            <a:ext cx="5030418" cy="24062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1FF3DE7-1AF9-05AD-5B19-620005089207}"/>
              </a:ext>
            </a:extLst>
          </p:cNvPr>
          <p:cNvSpPr txBox="1"/>
          <p:nvPr/>
        </p:nvSpPr>
        <p:spPr>
          <a:xfrm>
            <a:off x="803910" y="790260"/>
            <a:ext cx="86241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dirty="0"/>
              <a:t>ALBA-II </a:t>
            </a:r>
          </a:p>
          <a:p>
            <a:r>
              <a:rPr lang="en-US" altLang="ko-KR" dirty="0"/>
              <a:t>(100 mA)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5D83039-9460-8AF1-934D-8D1F264AFF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4389" y="3912579"/>
            <a:ext cx="5192971" cy="244443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8E98902-9B02-272B-40BF-DC35C331D6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78727" y="1466503"/>
            <a:ext cx="4509033" cy="228246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FF722A2-27FC-DB24-18F9-77855EEE08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28234" y="4005752"/>
            <a:ext cx="4608405" cy="2282465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3E835495-229F-275F-9CF9-238C5B0329D1}"/>
              </a:ext>
            </a:extLst>
          </p:cNvPr>
          <p:cNvSpPr/>
          <p:nvPr/>
        </p:nvSpPr>
        <p:spPr>
          <a:xfrm>
            <a:off x="5795744" y="1384846"/>
            <a:ext cx="5110620" cy="2364122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E7EAD7E-9DC6-36B9-37F2-8044A0825641}"/>
              </a:ext>
            </a:extLst>
          </p:cNvPr>
          <p:cNvSpPr/>
          <p:nvPr/>
        </p:nvSpPr>
        <p:spPr>
          <a:xfrm>
            <a:off x="5795744" y="3924095"/>
            <a:ext cx="5110620" cy="2364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D3B3328-6AF4-333C-91EB-85B9F63DEF75}"/>
              </a:ext>
            </a:extLst>
          </p:cNvPr>
          <p:cNvSpPr/>
          <p:nvPr/>
        </p:nvSpPr>
        <p:spPr>
          <a:xfrm>
            <a:off x="5312899" y="1402914"/>
            <a:ext cx="250521" cy="47536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F5A893F-46DB-F682-BF83-2BAFDD60E219}"/>
              </a:ext>
            </a:extLst>
          </p:cNvPr>
          <p:cNvSpPr/>
          <p:nvPr/>
        </p:nvSpPr>
        <p:spPr>
          <a:xfrm>
            <a:off x="885756" y="1402914"/>
            <a:ext cx="250521" cy="4753627"/>
          </a:xfrm>
          <a:prstGeom prst="rect">
            <a:avLst/>
          </a:prstGeom>
          <a:noFill/>
          <a:ln w="28575">
            <a:solidFill>
              <a:srgbClr val="2E2E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518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13 - 2022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197714</TotalTime>
  <Words>752</Words>
  <Application>Microsoft Office PowerPoint</Application>
  <PresentationFormat>와이드스크린</PresentationFormat>
  <Paragraphs>122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HelveticaNeue-Bold</vt:lpstr>
      <vt:lpstr>맑은 고딕</vt:lpstr>
      <vt:lpstr>Arial</vt:lpstr>
      <vt:lpstr>Calibri</vt:lpstr>
      <vt:lpstr>Calibri Light</vt:lpstr>
      <vt:lpstr>Cambria Math</vt:lpstr>
      <vt:lpstr>Wingdings</vt:lpstr>
      <vt:lpstr>Office 2013 - 2022 테마</vt:lpstr>
      <vt:lpstr>Vlasov Fokker-Plank Analysis of HHC for Bunch Lengthening</vt:lpstr>
      <vt:lpstr>Intro</vt:lpstr>
      <vt:lpstr>Intro</vt:lpstr>
      <vt:lpstr>Theory</vt:lpstr>
      <vt:lpstr>Theory</vt:lpstr>
      <vt:lpstr>Theory</vt:lpstr>
      <vt:lpstr>Test with other facilities</vt:lpstr>
      <vt:lpstr>Tracking setup</vt:lpstr>
      <vt:lpstr>Dipole-Quadrupole mode coupling</vt:lpstr>
      <vt:lpstr>Dipole-Quadrupole mode coupling</vt:lpstr>
      <vt:lpstr>Dipole-Quadrupole mode coupling</vt:lpstr>
      <vt:lpstr>Low current cavity mode</vt:lpstr>
      <vt:lpstr>PTBL (l=1 Coupled Bunch Instability)</vt:lpstr>
      <vt:lpstr>Summary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석지민 JIMIN SEOK</dc:creator>
  <cp:lastModifiedBy>박영민(첨단원자력공학부)</cp:lastModifiedBy>
  <cp:revision>148</cp:revision>
  <cp:lastPrinted>2024-12-11T05:34:46Z</cp:lastPrinted>
  <dcterms:created xsi:type="dcterms:W3CDTF">2023-05-12T02:11:01Z</dcterms:created>
  <dcterms:modified xsi:type="dcterms:W3CDTF">2026-08-14T00:25:58Z</dcterms:modified>
</cp:coreProperties>
</file>