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310" r:id="rId4"/>
    <p:sldId id="312" r:id="rId5"/>
    <p:sldId id="311" r:id="rId6"/>
    <p:sldId id="317" r:id="rId7"/>
    <p:sldId id="319" r:id="rId8"/>
    <p:sldId id="321" r:id="rId9"/>
    <p:sldId id="324" r:id="rId10"/>
    <p:sldId id="320" r:id="rId11"/>
    <p:sldId id="322" r:id="rId12"/>
    <p:sldId id="326" r:id="rId13"/>
    <p:sldId id="332" r:id="rId14"/>
    <p:sldId id="331" r:id="rId15"/>
    <p:sldId id="328" r:id="rId16"/>
    <p:sldId id="329" r:id="rId17"/>
    <p:sldId id="337" r:id="rId18"/>
    <p:sldId id="338" r:id="rId19"/>
    <p:sldId id="330" r:id="rId20"/>
    <p:sldId id="333" r:id="rId21"/>
    <p:sldId id="336" r:id="rId22"/>
    <p:sldId id="281" r:id="rId23"/>
    <p:sldId id="285" r:id="rId24"/>
    <p:sldId id="295" r:id="rId25"/>
    <p:sldId id="292" r:id="rId26"/>
    <p:sldId id="294" r:id="rId27"/>
    <p:sldId id="300" r:id="rId28"/>
    <p:sldId id="313" r:id="rId29"/>
    <p:sldId id="304" r:id="rId30"/>
    <p:sldId id="302" r:id="rId31"/>
    <p:sldId id="303" r:id="rId32"/>
    <p:sldId id="305" r:id="rId33"/>
    <p:sldId id="306" r:id="rId34"/>
    <p:sldId id="307" r:id="rId35"/>
    <p:sldId id="308" r:id="rId36"/>
    <p:sldId id="314" r:id="rId37"/>
    <p:sldId id="318" r:id="rId38"/>
    <p:sldId id="315" r:id="rId39"/>
    <p:sldId id="316" r:id="rId40"/>
    <p:sldId id="323" r:id="rId4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30642F-1C91-4A34-BFEF-323CD7084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9B7DACA-92CF-4E61-BFD8-DE83D41E29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5332ACC-2444-4DA6-9C7D-60AF29B43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496AD5-B0F0-41CA-869B-FD8809D10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857FA80-7D93-4CFE-9836-C95EB56BA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345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225CBF-7538-46CC-A31A-FF654E94C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C97BC70-728C-43B8-9C6F-797DD2960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85C099-69A0-4D19-B45C-BBD4BE0A3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32804EB-BAF0-4403-AE6A-ACAFA54FB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6FC76E-EA2D-4193-9CEC-AB891DFA7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26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F2E2926-F019-410F-B6CB-66151F2C86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1EDB5AC-7172-452F-BEA7-8388E1BC9B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CDB9FC4-FD14-4045-9197-FFA95EF8F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52267B5-EBB5-4B71-B1C8-56F739FED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C667B4-5082-4EDB-9971-A975BF1C2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49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B8859D-6719-4A3D-90F1-3B3D0BC70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7BFBF34-2AAA-41C9-B6C2-8735993A5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A36281A-DD1A-480A-A4D2-0DF1A4CB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ABC3E67-C8C4-4D4C-B956-98AAD126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75D2695-6593-4543-A764-117EA1621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4817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8EF290-13E8-4044-B814-F555254F0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4FD71F-4A4C-4CAC-8DDB-5534AD697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1B29A0-38E9-463A-A878-AA22C515E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7214E63-6950-4750-9E58-E75A77127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187E93-0502-451D-8ED6-4B6A3D89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165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6E9641-3989-400F-B52F-791820DAD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10DABC5-0991-469F-B0EA-B0628ECAC5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A0A4159-8F89-4733-BFC1-48BA1C577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9A073F0-4FA2-43FC-8804-FD0DA96A1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4095886-EA59-4D9E-B4A5-8694D12AC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8F464D2-2AD2-446C-9FB8-58508E1D1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234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705408-1091-4892-A4ED-F7D4B369B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7AF9785-9955-4740-AC4E-7D58468F6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01A8765-B830-4779-879E-B7116C28A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75A0070-3EC2-4AE8-8582-BBEF3951FF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C2A1753-100E-472D-8021-9F381C065F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634A401-91F7-44DA-BC7F-4B16171C8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3364CB1-64CB-42CA-9A60-66209E977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3671426-D0D3-45D7-828B-2DF344666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78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37C775-389C-40FC-86D4-EC3538326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396D025-57CE-49FD-998E-C46C42DBB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58267A8-7F66-421B-BB94-AB93831A1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424D33A-C0AD-451F-9159-71E8CAB02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0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7DCBA41-C13B-4002-ADA8-69CA75B46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C61547C-15C5-418A-9A5C-EBC8DC5D7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AF29521-EC95-4D26-8650-FE0DC98E5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5397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102F7D-3732-4FF9-85D9-9314A6C46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9FA4BE9-58AC-499F-8705-53D58D5E9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3CAC4A6-D9C4-4FBA-B41A-FD4447635D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4886BA3-B841-4176-976F-1E7860047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04A0936-06BE-40AA-BE3D-5599DA2E8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24AFA00-0013-4D3F-8FA7-ABF37A794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5806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BDCF4F-FBAE-4190-88A1-1D0F31F46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9528DC5-3A09-4A73-BCB5-6076BA3947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A44FBF4-01CD-4697-81F4-3A023066EB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4194DBA-9301-4FF4-B215-50A98D664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27F390E-2C53-44C6-A244-9757A9DAD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AC5F7C-5960-47BF-82F3-B1CB41ADB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1836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3797CA1-D707-41EC-8F81-99156C1AD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B7A281-0C3B-4965-AD17-6CE3B1BAA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FFA6761-0EE9-460E-926C-C364C4B785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8D030-E708-45A6-B16B-82A621856CD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8AF83E6-641E-427D-B7AA-5A9312536B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9C4C013-B1F9-4CAC-8B9D-BFD46F1E7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CA4B-BC39-43AA-84D0-547929B7B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882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2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6BC43F-6B59-4BB4-BD7B-FFC26E780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47" y="1227667"/>
            <a:ext cx="12192000" cy="2387600"/>
          </a:xfrm>
        </p:spPr>
        <p:txBody>
          <a:bodyPr>
            <a:normAutofit/>
          </a:bodyPr>
          <a:lstStyle/>
          <a:p>
            <a:r>
              <a:rPr lang="en-US" altLang="ko-KR" sz="3600" dirty="0"/>
              <a:t>Vertical emittance blow-up study </a:t>
            </a:r>
            <a:br>
              <a:rPr lang="en-US" altLang="ko-KR" sz="3600" dirty="0"/>
            </a:br>
            <a:r>
              <a:rPr lang="en-US" altLang="ko-KR" sz="3600" dirty="0"/>
              <a:t>with synchrotron sideband</a:t>
            </a:r>
            <a:endParaRPr lang="ko-KR" altLang="en-US" sz="360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B9987EC-8385-4718-AC17-2D1B8B6DD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5307" y="3974571"/>
            <a:ext cx="9144000" cy="1655762"/>
          </a:xfrm>
        </p:spPr>
        <p:txBody>
          <a:bodyPr/>
          <a:lstStyle/>
          <a:p>
            <a:r>
              <a:rPr lang="en-US" altLang="ko-KR" dirty="0" err="1"/>
              <a:t>Junha</a:t>
            </a:r>
            <a:r>
              <a:rPr lang="en-US" altLang="ko-KR" dirty="0"/>
              <a:t> Kim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6251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A37D497-E5E4-4D20-8118-5A82663DE884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Investigation for Timing mode</a:t>
            </a:r>
            <a:endParaRPr lang="ko-KR" altLang="en-US" sz="2400" b="1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4077F2B-9088-4A33-9C40-7C09C1E5D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523" y="872335"/>
            <a:ext cx="3392924" cy="381081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290E8E9-AC1F-4FA9-91C0-8F7BBABDED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6"/>
          <a:stretch/>
        </p:blipFill>
        <p:spPr>
          <a:xfrm>
            <a:off x="204827" y="803755"/>
            <a:ext cx="3186436" cy="3947970"/>
          </a:xfrm>
          <a:prstGeom prst="rect">
            <a:avLst/>
          </a:prstGeom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7126D705-5F2C-4EC4-A2DE-4C0B4C97A80A}"/>
              </a:ext>
            </a:extLst>
          </p:cNvPr>
          <p:cNvGrpSpPr/>
          <p:nvPr/>
        </p:nvGrpSpPr>
        <p:grpSpPr>
          <a:xfrm>
            <a:off x="7330440" y="403968"/>
            <a:ext cx="4389120" cy="4469677"/>
            <a:chOff x="7071360" y="114408"/>
            <a:chExt cx="4389120" cy="4469677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DE93AB45-2B0A-4732-B7B3-56EBD6A32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71360" y="3212485"/>
              <a:ext cx="4389120" cy="1371600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ECA76CD9-04D5-4092-8EF4-14983ABD6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50067" y="114408"/>
              <a:ext cx="3773784" cy="3154977"/>
            </a:xfrm>
            <a:prstGeom prst="rect">
              <a:avLst/>
            </a:prstGeom>
          </p:spPr>
        </p:pic>
      </p:grp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643AA09-5136-4B46-9D4A-91894F6F9A60}"/>
              </a:ext>
            </a:extLst>
          </p:cNvPr>
          <p:cNvSpPr/>
          <p:nvPr/>
        </p:nvSpPr>
        <p:spPr>
          <a:xfrm>
            <a:off x="279194" y="4870490"/>
            <a:ext cx="107818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b="1" dirty="0"/>
              <a:t>Results</a:t>
            </a: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Timing mode setting : 90 mA with 18 bunches, corresponding to 5 mA per bunch.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A frequency-current 2D scan was performed for the centroid-to-beam-size ratio, vertical emittance, and beam size.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For the 5 mA case, the synchrotron sidebands overlap and broaden. Therefore, selecting the exact excitation frequency is less critical.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To achieve a vertical emittance of approximately 10–20 </a:t>
            </a:r>
            <a:r>
              <a:rPr lang="en-US" altLang="ko-KR" sz="1200" dirty="0" err="1"/>
              <a:t>pm·rad</a:t>
            </a:r>
            <a:r>
              <a:rPr lang="en-US" altLang="ko-KR" sz="1200" dirty="0"/>
              <a:t>, the first or second upper synchrotron sideband can be selected. If a larger emittance blow-up is required, the lower sideband region can be used.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73711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E7D0247-A38F-4E9C-ACCA-6A609398D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311" y="808115"/>
            <a:ext cx="6587138" cy="42062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CB55DC2-C4D1-4827-A64D-8D0965EAA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31" y="1064795"/>
            <a:ext cx="4706870" cy="46231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1FE79A-6C70-49F7-AE76-2294F3DED16E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Effect of nonlinear terms for timing mode (ADTS &amp; higher order chromaticity)</a:t>
            </a:r>
            <a:endParaRPr lang="ko-KR" altLang="en-US" sz="240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AD407F0-7DCC-45C4-9E52-A2151E8D880B}"/>
              </a:ext>
            </a:extLst>
          </p:cNvPr>
          <p:cNvSpPr/>
          <p:nvPr/>
        </p:nvSpPr>
        <p:spPr>
          <a:xfrm>
            <a:off x="5194095" y="5075737"/>
            <a:ext cx="66933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b="1" dirty="0"/>
              <a:t>Results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Overall, the results show a trend similar to the case with a 4 </a:t>
            </a:r>
            <a:r>
              <a:rPr lang="en-US" altLang="ko-KR" sz="1200" dirty="0" err="1"/>
              <a:t>nrad</a:t>
            </a:r>
            <a:r>
              <a:rPr lang="en-US" altLang="ko-KR" sz="1200" dirty="0"/>
              <a:t> kicker strength.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The ADTS effect has a slightly larger impact on the sidebands, reducing the sideband amplitude and shifting the peaks.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However, higher-order chromaticity shifts the sideband peaks more clearly and broadens their bandwidth.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62008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F748A2-184B-4685-B487-1B2720AC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1" y="70352"/>
            <a:ext cx="11923295" cy="1325563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Kicker strength with all nonlinear effect and wake field effect</a:t>
            </a:r>
            <a:endParaRPr lang="ko-KR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36650AA-5A2A-4E29-93E6-4395E2FF8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1825625"/>
            <a:ext cx="11923295" cy="4351338"/>
          </a:xfrm>
        </p:spPr>
        <p:txBody>
          <a:bodyPr/>
          <a:lstStyle/>
          <a:p>
            <a:r>
              <a:rPr lang="en-US" altLang="ko-KR" dirty="0"/>
              <a:t>Case 1 : 100mA brightness</a:t>
            </a:r>
          </a:p>
          <a:p>
            <a:endParaRPr lang="en-US" altLang="ko-KR" dirty="0"/>
          </a:p>
          <a:p>
            <a:r>
              <a:rPr lang="en-US" altLang="ko-KR" dirty="0"/>
              <a:t>Case 2 : 400mA brightness - without 3HC</a:t>
            </a:r>
          </a:p>
          <a:p>
            <a:endParaRPr lang="en-US" altLang="ko-KR" dirty="0"/>
          </a:p>
          <a:p>
            <a:r>
              <a:rPr lang="en-US" altLang="ko-KR" dirty="0"/>
              <a:t>Case 3 : 400mA brightness - with 3HC</a:t>
            </a:r>
          </a:p>
          <a:p>
            <a:endParaRPr lang="en-US" altLang="ko-KR" dirty="0"/>
          </a:p>
          <a:p>
            <a:r>
              <a:rPr lang="en-US" altLang="ko-KR" dirty="0"/>
              <a:t>Case 4 : Timing mode (90mA, 18 bunches)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4890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DF5992-C68D-48E8-95A7-57F8F7920720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Effect of nonlinear terms (ADTS, higher order chromaticity, wake)</a:t>
            </a:r>
            <a:endParaRPr lang="ko-KR" altLang="en-US" sz="2400" b="1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104EC8F-DC94-4194-8BBB-5659B553A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5" y="1305108"/>
            <a:ext cx="6667643" cy="458194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F97FF20-387F-4177-A31D-FB7C82C89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150" y="942232"/>
            <a:ext cx="4231128" cy="39796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DB9208-1FBD-438C-B75C-3176B51AE951}"/>
                  </a:ext>
                </a:extLst>
              </p:cNvPr>
              <p:cNvSpPr txBox="1"/>
              <p:nvPr/>
            </p:nvSpPr>
            <p:spPr>
              <a:xfrm>
                <a:off x="7089249" y="5194555"/>
                <a:ext cx="491490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=0.087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𝑚𝐴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𝐾𝑖𝑐𝑘𝑒𝑟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𝑠𝑡𝑟𝑒𝑛𝑔𝑡h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=4.5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𝑛𝑟𝑎𝑑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 b="0" dirty="0"/>
                  <a:t>(case1)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34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𝑚𝐴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𝐾𝑖𝑐𝑘𝑒𝑟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𝑠𝑡𝑟𝑒𝑛𝑔𝑡h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=7.5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𝑛𝑟𝑎𝑑</m:t>
                    </m:r>
                  </m:oMath>
                </a14:m>
                <a:r>
                  <a:rPr lang="en-US" altLang="ko-KR" sz="1400" dirty="0"/>
                  <a:t> (case2)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5 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𝑚𝐴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𝐾𝑖𝑐𝑘𝑒𝑟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𝑠𝑡𝑟𝑒𝑛𝑔𝑡h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=15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𝑛𝑟𝑎𝑑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 dirty="0"/>
                  <a:t> (case3)</a:t>
                </a:r>
              </a:p>
              <a:p>
                <a:endParaRPr lang="ko-KR" altLang="en-US" sz="1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DB9208-1FBD-438C-B75C-3176B51AE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249" y="5194555"/>
                <a:ext cx="4914901" cy="1384995"/>
              </a:xfrm>
              <a:prstGeom prst="rect">
                <a:avLst/>
              </a:prstGeom>
              <a:blipFill>
                <a:blip r:embed="rId4"/>
                <a:stretch>
                  <a:fillRect l="-248" t="-8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8146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EB914A9-23D8-4C27-943B-7484CACCE946}"/>
              </a:ext>
            </a:extLst>
          </p:cNvPr>
          <p:cNvSpPr txBox="1"/>
          <p:nvPr/>
        </p:nvSpPr>
        <p:spPr>
          <a:xfrm>
            <a:off x="0" y="102223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Bunch lengthening result with 3HC (one-turn map tracking)</a:t>
            </a:r>
            <a:endParaRPr lang="ko-KR" altLang="en-US" sz="2400" b="1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60FC2CC-18DB-4F83-B8E1-B186AFEB308B}"/>
              </a:ext>
            </a:extLst>
          </p:cNvPr>
          <p:cNvSpPr/>
          <p:nvPr/>
        </p:nvSpPr>
        <p:spPr>
          <a:xfrm>
            <a:off x="233865" y="78564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/>
              <a:t>Simulation setup</a:t>
            </a:r>
          </a:p>
          <a:p>
            <a:pPr lvl="1"/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1,000 particles was tracked with one-turn map ,50k turns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3HC setting from KLS TDR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3HC RF frequency : 1498.78MHz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3HC voltage : 0.95 MV</a:t>
            </a:r>
          </a:p>
          <a:p>
            <a:pPr lvl="1"/>
            <a:endParaRPr lang="en-US" altLang="ko-KR" sz="14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41D8475-A907-4383-A108-9E35681E6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158" y="742285"/>
            <a:ext cx="4348705" cy="53734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2197D6B-FED6-4CFF-9001-FB78E273C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774" y="3093967"/>
            <a:ext cx="512618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62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EB914A9-23D8-4C27-943B-7484CACCE946}"/>
              </a:ext>
            </a:extLst>
          </p:cNvPr>
          <p:cNvSpPr txBox="1"/>
          <p:nvPr/>
        </p:nvSpPr>
        <p:spPr>
          <a:xfrm>
            <a:off x="0" y="102223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Frequency scan with 3HC (w/o wake &amp; nonlinear effects)</a:t>
            </a:r>
            <a:endParaRPr lang="ko-KR" altLang="en-US" sz="2400" b="1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E83C473-DFEA-49FF-B33C-270043598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81" y="848226"/>
            <a:ext cx="5657017" cy="425316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88920BE-F298-429F-B57E-601FF9A81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679" y="848226"/>
            <a:ext cx="5980640" cy="450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7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EB914A9-23D8-4C27-943B-7484CACCE946}"/>
              </a:ext>
            </a:extLst>
          </p:cNvPr>
          <p:cNvSpPr txBox="1"/>
          <p:nvPr/>
        </p:nvSpPr>
        <p:spPr>
          <a:xfrm>
            <a:off x="0" y="102223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Frequency scan with 3HC (w/ wake &amp; nonlinear effects)</a:t>
            </a:r>
            <a:endParaRPr lang="ko-KR" altLang="en-US" sz="240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1581B11-EF7E-48CD-894A-59555484B5EF}"/>
              </a:ext>
            </a:extLst>
          </p:cNvPr>
          <p:cNvSpPr/>
          <p:nvPr/>
        </p:nvSpPr>
        <p:spPr>
          <a:xfrm>
            <a:off x="6833623" y="2501189"/>
            <a:ext cx="52004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b="1" dirty="0"/>
              <a:t>Results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sz="1600" b="1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Overall, the results show a trend similar to the case with timing mode simulation.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The synchrotron tune was broaden by 3HC, therefore the resonance peak is overlapped.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So the synchrotron tune shift and broaden effects are not significant effect with 3HC.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9DB730C-746F-4F78-9FB2-BDFE53D75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7456"/>
            <a:ext cx="6560283" cy="467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62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17BE39EE-A49C-40FD-8E63-31811D9DB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120" y="865632"/>
            <a:ext cx="5915193" cy="480974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A09255C-D27C-4813-9BB0-9B7A22526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50" y="871648"/>
            <a:ext cx="4972734" cy="325371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16A6ADE-D3D1-435F-BE45-5F00A6DC5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120" y="826379"/>
            <a:ext cx="6008332" cy="49617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DD6442-FBEE-46B9-AC10-D50480DA2258}"/>
              </a:ext>
            </a:extLst>
          </p:cNvPr>
          <p:cNvSpPr txBox="1"/>
          <p:nvPr/>
        </p:nvSpPr>
        <p:spPr>
          <a:xfrm>
            <a:off x="0" y="102223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Frequency scan with 3HC in timing mode (w/ wake &amp; nonlinear effects)</a:t>
            </a:r>
            <a:endParaRPr lang="ko-KR" altLang="en-US" sz="2400" b="1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2365B93-DED6-496F-9E49-41ED636ED2AE}"/>
              </a:ext>
            </a:extLst>
          </p:cNvPr>
          <p:cNvSpPr/>
          <p:nvPr/>
        </p:nvSpPr>
        <p:spPr>
          <a:xfrm>
            <a:off x="157450" y="4311942"/>
            <a:ext cx="520040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b="1" dirty="0"/>
              <a:t>Results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sz="1600" b="1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5mA</a:t>
            </a:r>
            <a:r>
              <a:rPr lang="ko-KR" altLang="en-US" sz="1200" dirty="0"/>
              <a:t>에서 </a:t>
            </a:r>
            <a:r>
              <a:rPr lang="en-US" altLang="ko-KR" sz="1200" dirty="0"/>
              <a:t>100mA, 400mA case</a:t>
            </a:r>
            <a:r>
              <a:rPr lang="ko-KR" altLang="en-US" sz="1200" dirty="0"/>
              <a:t>와 달리 심한 </a:t>
            </a:r>
            <a:r>
              <a:rPr lang="en-US" altLang="ko-KR" sz="1200" dirty="0"/>
              <a:t>fluctuation</a:t>
            </a:r>
            <a:r>
              <a:rPr lang="ko-KR" altLang="en-US" sz="1200" dirty="0"/>
              <a:t>이 보임</a:t>
            </a: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Turn</a:t>
            </a:r>
            <a:r>
              <a:rPr lang="ko-KR" altLang="en-US" sz="1200" dirty="0"/>
              <a:t>에 따른 </a:t>
            </a:r>
            <a:r>
              <a:rPr lang="en-US" altLang="ko-KR" sz="1200" dirty="0"/>
              <a:t>bunch length</a:t>
            </a:r>
            <a:r>
              <a:rPr lang="ko-KR" altLang="en-US" sz="1200" dirty="0"/>
              <a:t>와 </a:t>
            </a:r>
            <a:r>
              <a:rPr lang="en-US" altLang="ko-KR" sz="1200" dirty="0"/>
              <a:t>rms energy spread</a:t>
            </a:r>
            <a:r>
              <a:rPr lang="ko-KR" altLang="en-US" sz="1200" dirty="0"/>
              <a:t>를 확인해보니 </a:t>
            </a:r>
            <a:r>
              <a:rPr lang="en-US" altLang="ko-KR" sz="1200" dirty="0"/>
              <a:t>MWI </a:t>
            </a:r>
            <a:r>
              <a:rPr lang="ko-KR" altLang="en-US" sz="1200" dirty="0"/>
              <a:t>가 일어난 것으로 확인</a:t>
            </a: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Simulation setting</a:t>
            </a:r>
            <a:r>
              <a:rPr lang="ko-KR" altLang="en-US" sz="1200" dirty="0"/>
              <a:t>에서 </a:t>
            </a:r>
            <a:r>
              <a:rPr lang="en-US" altLang="ko-KR" sz="1200" dirty="0"/>
              <a:t>bin </a:t>
            </a:r>
            <a:r>
              <a:rPr lang="ko-KR" altLang="en-US" sz="1200" dirty="0"/>
              <a:t>개수 </a:t>
            </a:r>
            <a:r>
              <a:rPr lang="en-US" altLang="ko-KR" sz="1200" dirty="0"/>
              <a:t>: 50, particle </a:t>
            </a:r>
            <a:r>
              <a:rPr lang="ko-KR" altLang="en-US" sz="1200" dirty="0"/>
              <a:t>개수 </a:t>
            </a:r>
            <a:r>
              <a:rPr lang="en-US" altLang="ko-KR" sz="1200" dirty="0"/>
              <a:t>: 10k</a:t>
            </a:r>
            <a:r>
              <a:rPr lang="ko-KR" altLang="en-US" sz="1200" dirty="0"/>
              <a:t>로 설정하여 </a:t>
            </a:r>
            <a:r>
              <a:rPr lang="en-US" altLang="ko-KR" sz="1200" dirty="0"/>
              <a:t>wake field</a:t>
            </a:r>
            <a:r>
              <a:rPr lang="ko-KR" altLang="en-US" sz="1200" dirty="0"/>
              <a:t>가 상대적으로 강하게 들어간 것으로 보임</a:t>
            </a: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10174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DD6442-FBEE-46B9-AC10-D50480DA2258}"/>
              </a:ext>
            </a:extLst>
          </p:cNvPr>
          <p:cNvSpPr txBox="1"/>
          <p:nvPr/>
        </p:nvSpPr>
        <p:spPr>
          <a:xfrm>
            <a:off x="0" y="102223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Frequency scan with 3HC in timing mode (w/ wake &amp; nonlinear effects)</a:t>
            </a:r>
            <a:endParaRPr lang="ko-KR" altLang="en-US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42381D-4129-484D-888C-F15303224F52}"/>
              </a:ext>
            </a:extLst>
          </p:cNvPr>
          <p:cNvSpPr txBox="1"/>
          <p:nvPr/>
        </p:nvSpPr>
        <p:spPr>
          <a:xfrm>
            <a:off x="5638800" y="5900928"/>
            <a:ext cx="4443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Wake bin </a:t>
            </a:r>
            <a:r>
              <a:rPr lang="ko-KR" altLang="en-US" dirty="0"/>
              <a:t>개수 </a:t>
            </a:r>
            <a:r>
              <a:rPr lang="en-US" altLang="ko-KR" dirty="0"/>
              <a:t>: 400, </a:t>
            </a:r>
            <a:r>
              <a:rPr lang="ko-KR" altLang="en-US" dirty="0"/>
              <a:t> </a:t>
            </a:r>
            <a:r>
              <a:rPr lang="en-US" altLang="ko-KR" dirty="0"/>
              <a:t>particle # : 100k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3B34B87-DA20-4A00-8579-95C5D5138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55" y="795612"/>
            <a:ext cx="4255735" cy="278979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58E436B-E53D-4329-9075-AA1B654C7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9300" y="713509"/>
            <a:ext cx="6323176" cy="5049617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2D75190-DAB0-4065-8CA1-BD6AA1579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713" y="594030"/>
            <a:ext cx="6574763" cy="5169096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79E4ECE0-32D2-4640-A2E5-1C2D3BD42B13}"/>
              </a:ext>
            </a:extLst>
          </p:cNvPr>
          <p:cNvSpPr/>
          <p:nvPr/>
        </p:nvSpPr>
        <p:spPr>
          <a:xfrm>
            <a:off x="187528" y="3814692"/>
            <a:ext cx="46075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b="1" dirty="0"/>
              <a:t>Results</a:t>
            </a:r>
          </a:p>
          <a:p>
            <a:pPr lvl="1"/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Simulation setting</a:t>
            </a:r>
            <a:r>
              <a:rPr lang="ko-KR" altLang="en-US" sz="1200" dirty="0"/>
              <a:t>에서 </a:t>
            </a:r>
            <a:r>
              <a:rPr lang="en-US" altLang="ko-KR" sz="1200" dirty="0"/>
              <a:t>bin </a:t>
            </a:r>
            <a:r>
              <a:rPr lang="ko-KR" altLang="en-US" sz="1200" dirty="0"/>
              <a:t>개수 </a:t>
            </a:r>
            <a:r>
              <a:rPr lang="en-US" altLang="ko-KR" sz="1200" dirty="0"/>
              <a:t>: 400, particle </a:t>
            </a:r>
            <a:r>
              <a:rPr lang="ko-KR" altLang="en-US" sz="1200" dirty="0"/>
              <a:t>개수 </a:t>
            </a:r>
            <a:r>
              <a:rPr lang="en-US" altLang="ko-KR" sz="1200" dirty="0"/>
              <a:t>: 100k</a:t>
            </a:r>
            <a:r>
              <a:rPr lang="ko-KR" altLang="en-US" sz="1200" dirty="0"/>
              <a:t>로 설정하여 수행</a:t>
            </a: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MWI </a:t>
            </a:r>
            <a:r>
              <a:rPr lang="ko-KR" altLang="en-US" sz="1200" dirty="0"/>
              <a:t>완화된 것 확인</a:t>
            </a: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200" dirty="0"/>
              <a:t>15nrad kick</a:t>
            </a:r>
            <a:r>
              <a:rPr lang="ko-KR" altLang="en-US" sz="1200" dirty="0"/>
              <a:t>으로 </a:t>
            </a:r>
            <a:r>
              <a:rPr lang="en-US" altLang="ko-KR" sz="1200" dirty="0"/>
              <a:t>vertical</a:t>
            </a:r>
            <a:r>
              <a:rPr lang="ko-KR" altLang="en-US" sz="1200" dirty="0"/>
              <a:t> </a:t>
            </a:r>
            <a:r>
              <a:rPr lang="en-US" altLang="ko-KR" sz="1200" dirty="0"/>
              <a:t>emittance</a:t>
            </a:r>
            <a:r>
              <a:rPr lang="ko-KR" altLang="en-US" sz="1200" dirty="0"/>
              <a:t> </a:t>
            </a:r>
            <a:r>
              <a:rPr lang="en-US" altLang="ko-KR" sz="1200" dirty="0"/>
              <a:t>15pm~30pm </a:t>
            </a:r>
            <a:r>
              <a:rPr lang="ko-KR" altLang="en-US" sz="1200" dirty="0"/>
              <a:t>정도로 </a:t>
            </a:r>
            <a:r>
              <a:rPr lang="en-US" altLang="ko-KR" sz="1200" dirty="0"/>
              <a:t>vertical</a:t>
            </a:r>
            <a:r>
              <a:rPr lang="ko-KR" altLang="en-US" sz="1200" dirty="0"/>
              <a:t> </a:t>
            </a:r>
            <a:r>
              <a:rPr lang="en-US" altLang="ko-KR" sz="1200" dirty="0"/>
              <a:t>emittance</a:t>
            </a:r>
            <a:r>
              <a:rPr lang="ko-KR" altLang="en-US" sz="1200" dirty="0"/>
              <a:t> </a:t>
            </a:r>
            <a:r>
              <a:rPr lang="en-US" altLang="ko-KR" sz="1200" dirty="0"/>
              <a:t>blowup</a:t>
            </a:r>
            <a:r>
              <a:rPr lang="ko-KR" altLang="en-US" sz="1200" dirty="0"/>
              <a:t> 가능한 것으로 보임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99406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F748A2-184B-4685-B487-1B2720AC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1" y="70352"/>
            <a:ext cx="11923295" cy="1325563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Kicker strength with all nonlinear effect and wake field </a:t>
            </a:r>
            <a:endParaRPr lang="ko-KR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36650AA-5A2A-4E29-93E6-4395E2FF8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1825625"/>
            <a:ext cx="11923295" cy="4351338"/>
          </a:xfrm>
        </p:spPr>
        <p:txBody>
          <a:bodyPr/>
          <a:lstStyle/>
          <a:p>
            <a:r>
              <a:rPr lang="en-US" altLang="ko-KR" dirty="0"/>
              <a:t>Case 1 : 100mA brightness =&gt; 4.5 </a:t>
            </a:r>
            <a:r>
              <a:rPr lang="en-US" altLang="ko-KR" dirty="0" err="1"/>
              <a:t>nrad</a:t>
            </a:r>
            <a:r>
              <a:rPr lang="en-US" altLang="ko-KR" dirty="0"/>
              <a:t> (10 pm)</a:t>
            </a:r>
          </a:p>
          <a:p>
            <a:endParaRPr lang="en-US" altLang="ko-KR" dirty="0"/>
          </a:p>
          <a:p>
            <a:r>
              <a:rPr lang="en-US" altLang="ko-KR" dirty="0"/>
              <a:t>Case 2 : 400mA brightness - without 3HC =&gt; 7.5 </a:t>
            </a:r>
            <a:r>
              <a:rPr lang="en-US" altLang="ko-KR" dirty="0" err="1"/>
              <a:t>nrad</a:t>
            </a:r>
            <a:r>
              <a:rPr lang="en-US" altLang="ko-KR" dirty="0"/>
              <a:t> (15 pm)</a:t>
            </a:r>
          </a:p>
          <a:p>
            <a:endParaRPr lang="en-US" altLang="ko-KR" dirty="0"/>
          </a:p>
          <a:p>
            <a:r>
              <a:rPr lang="en-US" altLang="ko-KR" dirty="0"/>
              <a:t>Case 3 : 400mA brightness - with 3HC =&gt; 11.6 </a:t>
            </a:r>
            <a:r>
              <a:rPr lang="en-US" altLang="ko-KR" dirty="0" err="1"/>
              <a:t>nrad</a:t>
            </a:r>
            <a:r>
              <a:rPr lang="en-US" altLang="ko-KR" dirty="0"/>
              <a:t> (15 pm) </a:t>
            </a:r>
          </a:p>
          <a:p>
            <a:endParaRPr lang="en-US" altLang="ko-KR" dirty="0"/>
          </a:p>
          <a:p>
            <a:r>
              <a:rPr lang="en-US" altLang="ko-KR" dirty="0"/>
              <a:t>Case 4 : Timing mode (90mA, 18 bunches) =&gt; 15 </a:t>
            </a:r>
            <a:r>
              <a:rPr lang="en-US" altLang="ko-KR" dirty="0" err="1"/>
              <a:t>nrad</a:t>
            </a:r>
            <a:r>
              <a:rPr lang="en-US" altLang="ko-KR" dirty="0"/>
              <a:t> (15~20 pm)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8313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C6B01F5-186E-4DCD-B48F-138E21B881D5}"/>
              </a:ext>
            </a:extLst>
          </p:cNvPr>
          <p:cNvSpPr txBox="1"/>
          <p:nvPr/>
        </p:nvSpPr>
        <p:spPr>
          <a:xfrm>
            <a:off x="0" y="11202"/>
            <a:ext cx="8724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Vertical emittance blow-up methods</a:t>
            </a:r>
            <a:endParaRPr lang="ko-KR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표 8">
                <a:extLst>
                  <a:ext uri="{FF2B5EF4-FFF2-40B4-BE49-F238E27FC236}">
                    <a16:creationId xmlns:a16="http://schemas.microsoft.com/office/drawing/2014/main" id="{869E61D8-C665-4428-9CAF-50A3F73C8240}"/>
                  </a:ext>
                </a:extLst>
              </p:cNvPr>
              <p:cNvGraphicFramePr>
                <a:graphicFrameLocks noGrp="1"/>
              </p:cNvGraphicFramePr>
              <p:nvPr>
                <p:extLst/>
              </p:nvPr>
            </p:nvGraphicFramePr>
            <p:xfrm>
              <a:off x="27094" y="1104455"/>
              <a:ext cx="12137812" cy="509773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24373">
                      <a:extLst>
                        <a:ext uri="{9D8B030D-6E8A-4147-A177-3AD203B41FA5}">
                          <a16:colId xmlns:a16="http://schemas.microsoft.com/office/drawing/2014/main" val="1394003467"/>
                        </a:ext>
                      </a:extLst>
                    </a:gridCol>
                    <a:gridCol w="3217334">
                      <a:extLst>
                        <a:ext uri="{9D8B030D-6E8A-4147-A177-3AD203B41FA5}">
                          <a16:colId xmlns:a16="http://schemas.microsoft.com/office/drawing/2014/main" val="2816293005"/>
                        </a:ext>
                      </a:extLst>
                    </a:gridCol>
                    <a:gridCol w="3935306">
                      <a:extLst>
                        <a:ext uri="{9D8B030D-6E8A-4147-A177-3AD203B41FA5}">
                          <a16:colId xmlns:a16="http://schemas.microsoft.com/office/drawing/2014/main" val="3201428373"/>
                        </a:ext>
                      </a:extLst>
                    </a:gridCol>
                    <a:gridCol w="3860799">
                      <a:extLst>
                        <a:ext uri="{9D8B030D-6E8A-4147-A177-3AD203B41FA5}">
                          <a16:colId xmlns:a16="http://schemas.microsoft.com/office/drawing/2014/main" val="2545800571"/>
                        </a:ext>
                      </a:extLst>
                    </a:gridCol>
                  </a:tblGrid>
                  <a:tr h="309564">
                    <a:tc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Excite </a:t>
                          </a:r>
                          <a:r>
                            <a:rPr lang="en-US" altLang="ko-KR" dirty="0" err="1"/>
                            <a:t>betatron</a:t>
                          </a:r>
                          <a:r>
                            <a:rPr lang="en-US" altLang="ko-KR" dirty="0"/>
                            <a:t> coupling</a:t>
                          </a:r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bg1"/>
                              </a:solidFill>
                            </a:rPr>
                            <a:t>White noise</a:t>
                          </a:r>
                          <a:endParaRPr lang="ko-KR" alt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/>
                            <a:t>Vertical dispersion bump</a:t>
                          </a:r>
                          <a:endParaRPr lang="ko-KR" alt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7248227"/>
                      </a:ext>
                    </a:extLst>
                  </a:tr>
                  <a:tr h="384573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  <m:t> [</m:t>
                                </m:r>
                                <m: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  <m:t>𝑝𝑚</m:t>
                                </m:r>
                                <m: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/>
                          <a:r>
                            <a:rPr lang="en-US" altLang="ko-KR" dirty="0"/>
                            <a:t>53.4 , 15</a:t>
                          </a:r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/>
                          <a:r>
                            <a:rPr lang="en-US" altLang="ko-KR" dirty="0"/>
                            <a:t>62 , 15</a:t>
                          </a:r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/>
                          <a:r>
                            <a:rPr lang="en-US" altLang="ko-KR"/>
                            <a:t>62, 15</a:t>
                          </a:r>
                          <a:endParaRPr lang="ko-KR" alt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1021378"/>
                      </a:ext>
                    </a:extLst>
                  </a:tr>
                  <a:tr h="1232739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dirty="0"/>
                            <a:t>Pros</a:t>
                          </a:r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Emittance sum is preserved</a:t>
                          </a:r>
                        </a:p>
                        <a:p>
                          <a:pPr marL="0" indent="0" algn="l" latinLnBrk="1">
                            <a:buFontTx/>
                            <a:buNone/>
                          </a:pPr>
                          <a:r>
                            <a:rPr lang="en-US" altLang="ko-KR" sz="1600" dirty="0"/>
                            <a:t>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ko-KR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1600" i="1" smtClean="0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sSub>
                                <m:sSubPr>
                                  <m:ctrl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1600" b="0" i="1" smtClean="0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oMath>
                          </a14:m>
                          <a:r>
                            <a:rPr lang="ko-KR" altLang="en-US" sz="1600" dirty="0"/>
                            <a:t> </a:t>
                          </a:r>
                          <a:r>
                            <a:rPr lang="en-US" altLang="ko-KR" sz="1600" dirty="0"/>
                            <a:t>= const.)</a:t>
                          </a:r>
                          <a:endParaRPr lang="ko-KR" altLang="en-US" sz="1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No coupled dynamics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No local vertical dispersion</a:t>
                          </a:r>
                          <a:endParaRPr lang="ko-KR" altLang="en-US" sz="1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No coupled dynamics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Easy to simulate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Little impact on DA and MA</a:t>
                          </a:r>
                          <a:endParaRPr lang="ko-KR" altLang="en-US" sz="1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9664686"/>
                      </a:ext>
                    </a:extLst>
                  </a:tr>
                  <a:tr h="2677654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dirty="0"/>
                            <a:t>Cons</a:t>
                          </a:r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Complicated coupled dynamics 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l-GR" altLang="ko-KR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(= </m:t>
                              </m:r>
                              <m:sSub>
                                <m:sSubPr>
                                  <m:ctrl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− </m:t>
                              </m:r>
                              <m:sSub>
                                <m:sSubPr>
                                  <m:ctrl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altLang="ko-KR" sz="1600" dirty="0"/>
                            <a:t> need to be small</a:t>
                          </a:r>
                          <a:endParaRPr lang="ko-KR" altLang="en-US" sz="1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Need shaker (or kicker)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Emittance sum is increased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1600" i="1" smtClean="0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ko-KR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1600" i="1" smtClean="0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Complicated to simulate: need to add time-varying kicker before assessing BD performance (e.g., DA, MA, RF dump, …)</a:t>
                          </a:r>
                          <a:endParaRPr lang="ko-KR" altLang="en-US" sz="1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Vertical dispersion increased locally (~ 5.5 mm at CENT)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Degraded beam quality for CENT source 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Emittance sum is increased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1600" i="1" smtClean="0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ko-KR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1600" i="1" smtClean="0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So far investigation, vertical centroid motion can be increased by worst energy oscillation.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9544114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표 8">
                <a:extLst>
                  <a:ext uri="{FF2B5EF4-FFF2-40B4-BE49-F238E27FC236}">
                    <a16:creationId xmlns:a16="http://schemas.microsoft.com/office/drawing/2014/main" id="{869E61D8-C665-4428-9CAF-50A3F73C824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19236853"/>
                  </p:ext>
                </p:extLst>
              </p:nvPr>
            </p:nvGraphicFramePr>
            <p:xfrm>
              <a:off x="27094" y="1104455"/>
              <a:ext cx="12137812" cy="509773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24373">
                      <a:extLst>
                        <a:ext uri="{9D8B030D-6E8A-4147-A177-3AD203B41FA5}">
                          <a16:colId xmlns:a16="http://schemas.microsoft.com/office/drawing/2014/main" val="1394003467"/>
                        </a:ext>
                      </a:extLst>
                    </a:gridCol>
                    <a:gridCol w="3217334">
                      <a:extLst>
                        <a:ext uri="{9D8B030D-6E8A-4147-A177-3AD203B41FA5}">
                          <a16:colId xmlns:a16="http://schemas.microsoft.com/office/drawing/2014/main" val="2816293005"/>
                        </a:ext>
                      </a:extLst>
                    </a:gridCol>
                    <a:gridCol w="3935306">
                      <a:extLst>
                        <a:ext uri="{9D8B030D-6E8A-4147-A177-3AD203B41FA5}">
                          <a16:colId xmlns:a16="http://schemas.microsoft.com/office/drawing/2014/main" val="3201428373"/>
                        </a:ext>
                      </a:extLst>
                    </a:gridCol>
                    <a:gridCol w="3860799">
                      <a:extLst>
                        <a:ext uri="{9D8B030D-6E8A-4147-A177-3AD203B41FA5}">
                          <a16:colId xmlns:a16="http://schemas.microsoft.com/office/drawing/2014/main" val="2545800571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Excite </a:t>
                          </a:r>
                          <a:r>
                            <a:rPr lang="en-US" altLang="ko-KR" dirty="0" err="1"/>
                            <a:t>betatron</a:t>
                          </a:r>
                          <a:r>
                            <a:rPr lang="en-US" altLang="ko-KR" dirty="0"/>
                            <a:t> coupling</a:t>
                          </a:r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bg1"/>
                              </a:solidFill>
                            </a:rPr>
                            <a:t>White noise</a:t>
                          </a:r>
                          <a:endParaRPr lang="ko-KR" alt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/>
                            <a:t>Vertical dispersion bump</a:t>
                          </a:r>
                          <a:endParaRPr lang="ko-KR" alt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7248227"/>
                      </a:ext>
                    </a:extLst>
                  </a:tr>
                  <a:tr h="384573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41" t="-103175" r="-977838" b="-1136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/>
                          <a:r>
                            <a:rPr lang="en-US" altLang="ko-KR" dirty="0"/>
                            <a:t>53.4 , 15</a:t>
                          </a:r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/>
                          <a:r>
                            <a:rPr lang="en-US" altLang="ko-KR" dirty="0"/>
                            <a:t>62 , 15</a:t>
                          </a:r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/>
                          <a:r>
                            <a:rPr lang="en-US" altLang="ko-KR"/>
                            <a:t>62, 15</a:t>
                          </a:r>
                          <a:endParaRPr lang="ko-KR" alt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1021378"/>
                      </a:ext>
                    </a:extLst>
                  </a:tr>
                  <a:tr h="1310640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dirty="0"/>
                            <a:t>Pros</a:t>
                          </a:r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227" t="-59535" r="-242614" b="-2330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No coupled dynamics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No local vertical dispersion</a:t>
                          </a:r>
                          <a:endParaRPr lang="ko-KR" altLang="en-US" sz="1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No coupled dynamics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Easy to simulate</a:t>
                          </a:r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endParaRPr lang="en-US" altLang="ko-KR" sz="1600" dirty="0"/>
                        </a:p>
                        <a:p>
                          <a:pPr marL="285750" indent="-285750" algn="l" latinLnBrk="1">
                            <a:buFont typeface="Wingdings" panose="05000000000000000000" pitchFamily="2" charset="2"/>
                            <a:buChar char="§"/>
                          </a:pPr>
                          <a:r>
                            <a:rPr lang="en-US" altLang="ko-KR" sz="1600" dirty="0"/>
                            <a:t>Little impact on DA and MA</a:t>
                          </a:r>
                          <a:endParaRPr lang="ko-KR" altLang="en-US" sz="1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9664686"/>
                      </a:ext>
                    </a:extLst>
                  </a:tr>
                  <a:tr h="3036761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dirty="0"/>
                            <a:t>Cons</a:t>
                          </a:r>
                          <a:endParaRPr lang="ko-KR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227" t="-68737" r="-242614" b="-4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0698" t="-68737" r="-98605" b="-4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353" t="-68737" r="-315" b="-40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9544114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23832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9E0394F-EC0E-4ED6-8EEA-32EAE7D12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846" y="3429000"/>
            <a:ext cx="4229256" cy="318820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8E7BE14-538D-4657-98FF-3587E6A97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846" y="180428"/>
            <a:ext cx="4117752" cy="30757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AFD500-FFDC-484B-9FD5-F731AF010669}"/>
              </a:ext>
            </a:extLst>
          </p:cNvPr>
          <p:cNvSpPr txBox="1"/>
          <p:nvPr/>
        </p:nvSpPr>
        <p:spPr>
          <a:xfrm>
            <a:off x="0" y="102223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Study of Kicker strength jitter</a:t>
            </a:r>
            <a:endParaRPr lang="ko-KR" alt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9E609F-56E7-4095-95D5-E72F07B407DB}"/>
                  </a:ext>
                </a:extLst>
              </p:cNvPr>
              <p:cNvSpPr txBox="1"/>
              <p:nvPr/>
            </p:nvSpPr>
            <p:spPr>
              <a:xfrm>
                <a:off x="324141" y="1367549"/>
                <a:ext cx="6515218" cy="4678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b="1" dirty="0"/>
                  <a:t>Simulation setup</a:t>
                </a:r>
              </a:p>
              <a:p>
                <a:pPr lvl="1"/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1,0000 particles was tracked with one-turn map , 50k turns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The bunch was excited vertically using zero-length kicker with sinusoidal kick angle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(1+</m:t>
                      </m:r>
                      <m:sSub>
                        <m:sSub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sSub>
                        <m:sSub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𝑒𝑥𝑡</m:t>
                          </m:r>
                        </m:sub>
                      </m:sSub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1400" dirty="0"/>
              </a:p>
              <a:p>
                <a:pPr lvl="1"/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A : maximum kick angle (4.5 </a:t>
                </a:r>
                <a:r>
                  <a:rPr lang="en-US" altLang="ko-KR" sz="1400" dirty="0" err="1"/>
                  <a:t>nrad</a:t>
                </a:r>
                <a:r>
                  <a:rPr lang="en-US" altLang="ko-KR" sz="1400" dirty="0"/>
                  <a:t>)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i="1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:</m:t>
                    </m:r>
                  </m:oMath>
                </a14:m>
                <a:r>
                  <a:rPr lang="en-US" altLang="ko-KR" sz="1400" dirty="0"/>
                  <a:t> amplitude jitter 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𝑟𝑚𝑠</m:t>
                            </m:r>
                          </m:sub>
                        </m:sSub>
                      </m:e>
                    </m:d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: </m:t>
                    </m:r>
                  </m:oMath>
                </a14:m>
                <a:r>
                  <a:rPr lang="en-US" altLang="ko-KR" sz="1400" dirty="0"/>
                  <a:t>rms of amplitude jitter (1%, 3%, 5%, 10%, 15%, 20%. 50%, 100%)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𝑒𝑥𝑡</m:t>
                        </m:r>
                      </m:sub>
                    </m:sSub>
                  </m:oMath>
                </a14:m>
                <a:r>
                  <a:rPr lang="ko-KR" altLang="en-US" sz="1400" dirty="0"/>
                  <a:t> </a:t>
                </a:r>
                <a:r>
                  <a:rPr lang="en-US" altLang="ko-KR" sz="1400" dirty="0"/>
                  <a:t>: the excitation frequency 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altLang="ko-KR" sz="1400" dirty="0"/>
                  <a:t>98.726 kHz )</a:t>
                </a:r>
              </a:p>
              <a:p>
                <a:pPr lvl="1"/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1200150" lvl="2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1200150" lvl="2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9E609F-56E7-4095-95D5-E72F07B407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41" y="1367549"/>
                <a:ext cx="6515218" cy="4678204"/>
              </a:xfrm>
              <a:prstGeom prst="rect">
                <a:avLst/>
              </a:prstGeom>
              <a:blipFill>
                <a:blip r:embed="rId4"/>
                <a:stretch>
                  <a:fillRect l="-561" t="-651" r="-93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0054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CAFD500-FFDC-484B-9FD5-F731AF010669}"/>
              </a:ext>
            </a:extLst>
          </p:cNvPr>
          <p:cNvSpPr txBox="1"/>
          <p:nvPr/>
        </p:nvSpPr>
        <p:spPr>
          <a:xfrm>
            <a:off x="0" y="102223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Study of Kicker strength jitter</a:t>
            </a:r>
            <a:endParaRPr lang="ko-KR" altLang="en-US" sz="2400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43E68FF-CD9F-4451-9609-754D16C84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3181" y="426229"/>
            <a:ext cx="6336784" cy="50141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직사각형 4">
                <a:extLst>
                  <a:ext uri="{FF2B5EF4-FFF2-40B4-BE49-F238E27FC236}">
                    <a16:creationId xmlns:a16="http://schemas.microsoft.com/office/drawing/2014/main" id="{1967534E-599A-4E21-8A1E-88232B70C873}"/>
                  </a:ext>
                </a:extLst>
              </p:cNvPr>
              <p:cNvSpPr/>
              <p:nvPr/>
            </p:nvSpPr>
            <p:spPr>
              <a:xfrm>
                <a:off x="0" y="1079349"/>
                <a:ext cx="5065295" cy="63285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lvl="1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en-US" altLang="ko-K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𝑐𝑜𝑠</m:t>
                    </m:r>
                    <m:d>
                      <m:d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en-US" altLang="ko-K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𝑒𝑥𝑡</m:t>
                            </m:r>
                          </m:sub>
                        </m:s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(1+</m:t>
                    </m:r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&gt; =0</m:t>
                    </m:r>
                  </m:oMath>
                </a14:m>
                <a:r>
                  <a:rPr lang="en-US" altLang="ko-KR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sSubSup>
                          <m:sSubSup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</m:e>
                    </m:rad>
                  </m:oMath>
                </a14:m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</m:sSub>
                          </m:den>
                        </m:f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′2</m:t>
                            </m:r>
                          </m:sup>
                        </m:sSup>
                      </m:e>
                    </m:d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  </m:t>
                    </m:r>
                    <m:sSup>
                      <m:sSup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ko-K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endParaRPr lang="en-US" altLang="ko-KR" sz="1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b="0" i="1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ko-KR" sz="1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sSup>
                      <m:sSupPr>
                        <m:ctrlP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ko-KR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altLang="ko-KR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ko-KR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ko-KR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ko-KR" sz="1400" b="0" dirty="0">
                  <a:solidFill>
                    <a:srgbClr val="FF0000"/>
                  </a:solidFill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altLang="ko-KR" sz="1400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altLang="ko-KR" sz="1400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ko-KR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altLang="ko-KR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sSup>
                      <m:sSupPr>
                        <m:ctrlPr>
                          <a:rPr lang="en-US" altLang="ko-KR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ko-KR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ko-KR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1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ko-KR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1+</m:t>
                        </m:r>
                        <m:sSubSup>
                          <m:sSubSupPr>
                            <m:ctrlPr>
                              <a:rPr lang="en-US" altLang="ko-KR" sz="1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1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US" altLang="ko-KR" sz="1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endParaRPr lang="en-US" altLang="ko-KR" sz="1400" b="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altLang="ko-KR" sz="1400" dirty="0"/>
                  <a:t>                </a:t>
                </a:r>
              </a:p>
              <a:p>
                <a:pPr lvl="1"/>
                <a:endParaRPr lang="en-US" altLang="ko-KR" sz="1400" b="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altLang="ko-KR" sz="1400" dirty="0"/>
                  <a:t>1</a:t>
                </a:r>
                <a:r>
                  <a:rPr lang="ko-KR" altLang="en-US" sz="1400" dirty="0"/>
                  <a:t>턴 동안 </a:t>
                </a:r>
                <a:r>
                  <a:rPr lang="en-US" altLang="ko-KR" sz="1400" dirty="0"/>
                  <a:t>Jitter </a:t>
                </a:r>
                <a:r>
                  <a:rPr lang="ko-KR" altLang="en-US" sz="1400" dirty="0"/>
                  <a:t>에 의해서 추가되는 효과 </a:t>
                </a:r>
                <a:r>
                  <a:rPr lang="en-US" altLang="ko-KR" sz="1400" dirty="0"/>
                  <a:t>: </a:t>
                </a:r>
              </a:p>
              <a:p>
                <a:pPr lvl="1"/>
                <a:endParaRPr lang="en-US" altLang="ko-KR" sz="1400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𝑗𝑖𝑡𝑡𝑒𝑟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altLang="ko-KR" sz="140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altLang="ko-KR" sz="140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𝑗𝑖𝑡𝑡𝑒𝑟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altLang="ko-KR" sz="1400" b="0" dirty="0">
                    <a:solidFill>
                      <a:schemeClr val="tx1"/>
                    </a:solidFill>
                  </a:rPr>
                  <a:t> =</a:t>
                </a:r>
                <a:r>
                  <a:rPr lang="en-US" altLang="ko-KR" sz="1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Sup>
                      <m:sSubSup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 →</m:t>
                    </m:r>
                    <m:f>
                      <m:f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bSup>
                      <m:sSubSup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ko-KR" sz="1400" b="0" dirty="0">
                  <a:solidFill>
                    <a:schemeClr val="tx1"/>
                  </a:solidFill>
                </a:endParaRPr>
              </a:p>
              <a:p>
                <a:pPr lvl="1"/>
                <a:endParaRPr lang="en-US" altLang="ko-KR" sz="1400" dirty="0"/>
              </a:p>
              <a:p>
                <a:pPr lvl="1"/>
                <a:endParaRPr lang="en-US" altLang="ko-KR" sz="1400" b="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altLang="ko-KR" sz="1400" dirty="0"/>
                  <a:t>A=4.5nrad,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altLang="ko-KR" sz="1400" b="0" dirty="0">
                    <a:solidFill>
                      <a:schemeClr val="tx1"/>
                    </a:solidFill>
                  </a:rPr>
                  <a:t>=2.8,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ko-KR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=10% ~ 100%</m:t>
                    </m:r>
                  </m:oMath>
                </a14:m>
                <a:r>
                  <a:rPr lang="en-US" altLang="ko-KR" sz="1400" b="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ko-KR" sz="1400" dirty="0"/>
                  <a:t>N = </a:t>
                </a:r>
                <a:r>
                  <a:rPr lang="en-US" altLang="ko-KR" sz="1400" b="0" dirty="0">
                    <a:solidFill>
                      <a:schemeClr val="tx1"/>
                    </a:solidFill>
                  </a:rPr>
                  <a:t>50000</a:t>
                </a:r>
                <a:r>
                  <a:rPr lang="ko-KR" altLang="en-US" sz="1400" b="0" dirty="0">
                    <a:solidFill>
                      <a:schemeClr val="tx1"/>
                    </a:solidFill>
                  </a:rPr>
                  <a:t>턴</a:t>
                </a:r>
                <a:endParaRPr lang="en-US" altLang="ko-KR" sz="1400" b="0" dirty="0">
                  <a:solidFill>
                    <a:schemeClr val="tx1"/>
                  </a:solidFill>
                </a:endParaRPr>
              </a:p>
              <a:p>
                <a:pPr lvl="1"/>
                <a:endParaRPr lang="en-US" altLang="ko-KR" sz="1400" dirty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ko-KR" sz="1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ko-KR" sz="1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ko-KR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altLang="ko-KR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ko-KR" sz="14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bSup>
                        <m:sSubSupPr>
                          <m:ctrlPr>
                            <a:rPr lang="en-US" altLang="ko-KR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en-US" altLang="ko-KR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 =0.007 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𝑝𝑚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 ~ 0.7 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𝑝𝑚</m:t>
                      </m:r>
                    </m:oMath>
                  </m:oMathPara>
                </a14:m>
                <a:endParaRPr lang="en-US" altLang="ko-KR" sz="1400" b="0" dirty="0">
                  <a:solidFill>
                    <a:schemeClr val="tx1"/>
                  </a:solidFill>
                </a:endParaRPr>
              </a:p>
              <a:p>
                <a:pPr lvl="1"/>
                <a:endParaRPr lang="en-US" altLang="ko-KR" sz="1400" b="0" dirty="0">
                  <a:solidFill>
                    <a:schemeClr val="tx1"/>
                  </a:solidFill>
                </a:endParaRPr>
              </a:p>
              <a:p>
                <a:pPr lvl="1"/>
                <a:endParaRPr lang="en-US" altLang="ko-KR" sz="1400" dirty="0"/>
              </a:p>
              <a:p>
                <a:pPr lvl="1"/>
                <a:endParaRPr lang="en-US" altLang="ko-KR" sz="1400" b="0" dirty="0">
                  <a:solidFill>
                    <a:schemeClr val="tx1"/>
                  </a:solidFill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</p:txBody>
          </p:sp>
        </mc:Choice>
        <mc:Fallback xmlns="">
          <p:sp>
            <p:nvSpPr>
              <p:cNvPr id="5" name="직사각형 4">
                <a:extLst>
                  <a:ext uri="{FF2B5EF4-FFF2-40B4-BE49-F238E27FC236}">
                    <a16:creationId xmlns:a16="http://schemas.microsoft.com/office/drawing/2014/main" id="{1967534E-599A-4E21-8A1E-88232B70C8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79349"/>
                <a:ext cx="5065295" cy="63285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0994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6BC43F-6B59-4BB4-BD7B-FFC26E780F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4800" dirty="0"/>
              <a:t>Thank you</a:t>
            </a:r>
            <a:endParaRPr lang="ko-KR" altLang="en-US" sz="4800" dirty="0"/>
          </a:p>
        </p:txBody>
      </p:sp>
      <p:sp>
        <p:nvSpPr>
          <p:cNvPr id="5" name="부제목 4">
            <a:extLst>
              <a:ext uri="{FF2B5EF4-FFF2-40B4-BE49-F238E27FC236}">
                <a16:creationId xmlns:a16="http://schemas.microsoft.com/office/drawing/2014/main" id="{BDBF93A6-3D74-4FE8-BA7E-B11455FC95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9941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7743CDF-92A4-44E7-A0CE-AFE6189C2B37}"/>
              </a:ext>
            </a:extLst>
          </p:cNvPr>
          <p:cNvSpPr txBox="1"/>
          <p:nvPr/>
        </p:nvSpPr>
        <p:spPr>
          <a:xfrm>
            <a:off x="104935" y="120270"/>
            <a:ext cx="10420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Korea-4GSR emittance blow up simulation settings and results</a:t>
            </a:r>
            <a:endParaRPr lang="ko-KR" altLang="en-US" sz="2400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A38E76D-9408-4BAF-BB75-61DC05EC7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69" y="634624"/>
            <a:ext cx="3871620" cy="25359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BF86C18-DFBA-4E64-9C27-E424CEF2E68C}"/>
                  </a:ext>
                </a:extLst>
              </p:cNvPr>
              <p:cNvSpPr txBox="1"/>
              <p:nvPr/>
            </p:nvSpPr>
            <p:spPr>
              <a:xfrm>
                <a:off x="104935" y="3223258"/>
                <a:ext cx="4371195" cy="260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/>
                  <a:t>Results at middle of ID straight section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000" b="1" i="1" smtClean="0">
                            <a:latin typeface="Cambria Math" panose="02040503050406030204" pitchFamily="18" charset="0"/>
                          </a:rPr>
                          <m:t>𝜺</m:t>
                        </m:r>
                      </m:e>
                      <m:sub>
                        <m:r>
                          <a:rPr lang="en-US" altLang="ko-KR" sz="1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sub>
                    </m:sSub>
                    <m:r>
                      <a:rPr lang="en-US" altLang="ko-KR" sz="1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0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altLang="ko-KR" sz="1000" b="1" i="1" smtClean="0">
                        <a:latin typeface="Cambria Math" panose="02040503050406030204" pitchFamily="18" charset="0"/>
                      </a:rPr>
                      <m:t>𝒑𝒎</m:t>
                    </m:r>
                  </m:oMath>
                </a14:m>
                <a:r>
                  <a:rPr lang="en-US" altLang="ko-KR" sz="1000" b="1" dirty="0"/>
                  <a:t> ,Amp = 0.2</a:t>
                </a:r>
                <a14:m>
                  <m:oMath xmlns:m="http://schemas.openxmlformats.org/officeDocument/2006/math">
                    <m:r>
                      <a:rPr lang="en-US" altLang="ko-KR" sz="1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000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altLang="ko-KR" sz="1000" b="1" i="1" smtClean="0">
                        <a:latin typeface="Cambria Math" panose="02040503050406030204" pitchFamily="18" charset="0"/>
                      </a:rPr>
                      <m:t>𝒓𝒂𝒅</m:t>
                    </m:r>
                  </m:oMath>
                </a14:m>
                <a:r>
                  <a:rPr lang="en-US" altLang="ko-KR" sz="1000" b="1" dirty="0"/>
                  <a:t>)</a:t>
                </a:r>
                <a:endParaRPr lang="ko-KR" altLang="en-US" sz="1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BF86C18-DFBA-4E64-9C27-E424CEF2E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35" y="3223258"/>
                <a:ext cx="4371195" cy="260328"/>
              </a:xfrm>
              <a:prstGeom prst="rect">
                <a:avLst/>
              </a:prstGeom>
              <a:blipFill>
                <a:blip r:embed="rId3"/>
                <a:stretch>
                  <a:fillRect l="-279" r="-279" b="-476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>
            <a:extLst>
              <a:ext uri="{FF2B5EF4-FFF2-40B4-BE49-F238E27FC236}">
                <a16:creationId xmlns:a16="http://schemas.microsoft.com/office/drawing/2014/main" id="{2CAC1FBB-104D-42A0-84C3-AAB61E307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06" y="726016"/>
            <a:ext cx="3988601" cy="2470897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F45AD4EF-AE84-4349-A5C0-8D40B7E36561}"/>
              </a:ext>
            </a:extLst>
          </p:cNvPr>
          <p:cNvGrpSpPr/>
          <p:nvPr/>
        </p:nvGrpSpPr>
        <p:grpSpPr>
          <a:xfrm>
            <a:off x="8467822" y="726016"/>
            <a:ext cx="3397075" cy="2627406"/>
            <a:chOff x="131196" y="334064"/>
            <a:chExt cx="4169553" cy="3148607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3ED7430E-8E2B-4ABB-A628-1332CF9FC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1196" y="334064"/>
              <a:ext cx="4169553" cy="3148607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76CFA493-87CE-4426-B037-0D8ECC18A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24612" y="696583"/>
              <a:ext cx="1093534" cy="203469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930FED1-42C3-41F3-BA72-BD0027169750}"/>
                </a:ext>
              </a:extLst>
            </p:cNvPr>
            <p:cNvSpPr/>
            <p:nvPr/>
          </p:nvSpPr>
          <p:spPr>
            <a:xfrm>
              <a:off x="453224" y="1948070"/>
              <a:ext cx="254442" cy="101776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E925E6D9-37AD-4E88-A96F-C0A39A82E69B}"/>
                </a:ext>
              </a:extLst>
            </p:cNvPr>
            <p:cNvCxnSpPr/>
            <p:nvPr/>
          </p:nvCxnSpPr>
          <p:spPr>
            <a:xfrm flipV="1">
              <a:off x="453224" y="696583"/>
              <a:ext cx="2271388" cy="12514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6CE54744-2190-4DED-9101-E702062718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4526" y="2731273"/>
              <a:ext cx="2030086" cy="2345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155B0B2C-7B17-4DEA-B4B4-8FBFC6709A98}"/>
                  </a:ext>
                </a:extLst>
              </p:cNvPr>
              <p:cNvSpPr/>
              <p:nvPr/>
            </p:nvSpPr>
            <p:spPr>
              <a:xfrm>
                <a:off x="104935" y="3698510"/>
                <a:ext cx="11502158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dirty="0"/>
                  <a:t>Define white noise with a random phase and an amplitude of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0.2 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𝑟𝑎𝑑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ko-KR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ko-KR" dirty="0"/>
              </a:p>
              <a:p>
                <a:pPr algn="just"/>
                <a:endParaRPr lang="en-US" altLang="ko-KR" dirty="0">
                  <a:latin typeface="Cambria Math" panose="02040503050406030204" pitchFamily="18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§"/>
                </a:pPr>
                <a:r>
                  <a:rPr lang="en-US" altLang="ko-KR" dirty="0">
                    <a:latin typeface="Cambria Math" panose="02040503050406030204" pitchFamily="18" charset="0"/>
                  </a:rPr>
                  <a:t>Noise frequency range </a:t>
                </a:r>
                <a:r>
                  <a:rPr lang="en-US" altLang="ko-KR" i="1" dirty="0">
                    <a:latin typeface="Cambria Math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1.5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𝑘𝐻𝑧</m:t>
                    </m:r>
                    <m:r>
                      <a:rPr lang="en-US" altLang="ko-KR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 </m:t>
                    </m:r>
                    <m:sSub>
                      <m:sSubPr>
                        <m:ctrlP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 0.1875</m:t>
                    </m:r>
                    <m:r>
                      <a:rPr lang="en-US" altLang="ko-KR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𝑀𝐻𝑧</m:t>
                    </m:r>
                    <m:r>
                      <a:rPr lang="en-US" altLang="ko-KR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𝑆𝑡𝑒𝑝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 :</m:t>
                    </m:r>
                    <m:r>
                      <m:rPr>
                        <m:sty m:val="p"/>
                      </m:rPr>
                      <a:rPr lang="en-US" altLang="ko-KR" dirty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ko-K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i="1" dirty="0">
                        <a:latin typeface="Cambria Math" panose="02040503050406030204" pitchFamily="18" charset="0"/>
                      </a:rPr>
                      <m:t>=100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𝐻𝑧</m:t>
                    </m:r>
                  </m:oMath>
                </a14:m>
                <a:r>
                  <a:rPr lang="en-US" altLang="ko-KR" dirty="0">
                    <a:latin typeface="Cambria Math" panose="02040503050406030204" pitchFamily="18" charset="0"/>
                  </a:rPr>
                  <a:t>)</a:t>
                </a:r>
              </a:p>
              <a:p>
                <a:pPr marL="285750" indent="-285750" algn="just">
                  <a:buFont typeface="Wingdings" panose="05000000000000000000" pitchFamily="2" charset="2"/>
                  <a:buChar char="§"/>
                </a:pPr>
                <a:endParaRPr lang="en-US" altLang="ko-KR" dirty="0"/>
              </a:p>
              <a:p>
                <a:pPr marL="285750" indent="-285750" algn="just">
                  <a:buFont typeface="Wingdings" panose="05000000000000000000" pitchFamily="2" charset="2"/>
                  <a:buChar char="§"/>
                </a:pPr>
                <a:r>
                  <a:rPr lang="en-US" altLang="ko-KR" dirty="0"/>
                  <a:t>The rms vertical orbit centroid motion become larger than 10% of beam size at middle of ID straight </a:t>
                </a:r>
              </a:p>
              <a:p>
                <a:pPr marL="285750" indent="-285750" algn="just">
                  <a:buFont typeface="Wingdings" panose="05000000000000000000" pitchFamily="2" charset="2"/>
                  <a:buChar char="§"/>
                </a:pPr>
                <a:endParaRPr lang="en-US" altLang="ko-KR" dirty="0"/>
              </a:p>
              <a:p>
                <a:pPr marL="285750" indent="-285750" algn="just">
                  <a:buFont typeface="Wingdings" panose="05000000000000000000" pitchFamily="2" charset="2"/>
                  <a:buChar char="§"/>
                </a:pPr>
                <a:endParaRPr lang="en-US" altLang="ko-KR" dirty="0"/>
              </a:p>
            </p:txBody>
          </p:sp>
        </mc:Choice>
        <mc:Fallback xmlns=""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155B0B2C-7B17-4DEA-B4B4-8FBFC6709A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35" y="3698510"/>
                <a:ext cx="11502158" cy="2031325"/>
              </a:xfrm>
              <a:prstGeom prst="rect">
                <a:avLst/>
              </a:prstGeom>
              <a:blipFill>
                <a:blip r:embed="rId7"/>
                <a:stretch>
                  <a:fillRect l="-318" t="-180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9965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7743CDF-92A4-44E7-A0CE-AFE6189C2B37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Emittance feedback for the KLS storage ring using</a:t>
            </a:r>
            <a:r>
              <a:rPr lang="ko-KR" altLang="en-US" sz="2400" b="1"/>
              <a:t> </a:t>
            </a:r>
            <a:r>
              <a:rPr lang="en-US" altLang="ko-KR" sz="2400" b="1" dirty="0"/>
              <a:t>PPRE</a:t>
            </a:r>
            <a:endParaRPr lang="ko-KR" alt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52D9C8A-ADCC-482B-8BC3-F80447F4AD8A}"/>
                  </a:ext>
                </a:extLst>
              </p:cNvPr>
              <p:cNvSpPr txBox="1"/>
              <p:nvPr/>
            </p:nvSpPr>
            <p:spPr>
              <a:xfrm>
                <a:off x="104935" y="715598"/>
                <a:ext cx="6067265" cy="5833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b="1" dirty="0"/>
                  <a:t>Simulation setup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Simulations were performed in AT</a:t>
                </a:r>
              </a:p>
              <a:p>
                <a:pPr lvl="1"/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1,000 particles was tracked with one-turn map ,50k turns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The bunch was excited vertically using zero-length kicker with sinusoidal kick angle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𝐴𝑐𝑜𝑠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𝑓𝑡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1400" dirty="0"/>
              </a:p>
              <a:p>
                <a:pPr lvl="1"/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A : maximum kick angle, </a:t>
                </a:r>
                <a14:m>
                  <m:oMath xmlns:m="http://schemas.openxmlformats.org/officeDocument/2006/math"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ko-KR" altLang="en-US" sz="1400" dirty="0"/>
                  <a:t> </a:t>
                </a:r>
                <a:r>
                  <a:rPr lang="en-US" altLang="ko-KR" sz="1400" dirty="0"/>
                  <a:t>: the excitation frequency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Fix the horizontal chromaticity at 5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Varying vertical chromaticity 0 ~ 10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b="1" dirty="0"/>
                  <a:t>Results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Exciting frequency scan range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±5</m:t>
                    </m:r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ko-KR" sz="1400" dirty="0"/>
              </a:p>
              <a:p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Increasing kicker strength to 20 </a:t>
                </a:r>
                <a:r>
                  <a:rPr lang="en-US" altLang="ko-KR" sz="1400" dirty="0" err="1"/>
                  <a:t>nrad</a:t>
                </a:r>
                <a:r>
                  <a:rPr lang="en-US" altLang="ko-KR" sz="1400" dirty="0"/>
                  <a:t>, around 15pm vertical emittance is achieved with vertical chromaticity over 6</a:t>
                </a:r>
                <a:endParaRPr lang="ko-KR" altLang="en-US" sz="1400" dirty="0"/>
              </a:p>
              <a:p>
                <a:pPr marL="1200150" lvl="2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1200150" lvl="2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52D9C8A-ADCC-482B-8BC3-F80447F4A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35" y="715598"/>
                <a:ext cx="6067265" cy="5833969"/>
              </a:xfrm>
              <a:prstGeom prst="rect">
                <a:avLst/>
              </a:prstGeom>
              <a:blipFill>
                <a:blip r:embed="rId2"/>
                <a:stretch>
                  <a:fillRect l="-602" t="-52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>
            <a:extLst>
              <a:ext uri="{FF2B5EF4-FFF2-40B4-BE49-F238E27FC236}">
                <a16:creationId xmlns:a16="http://schemas.microsoft.com/office/drawing/2014/main" id="{7B3D5BB3-D798-416C-8AC7-53691F673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550" y="628344"/>
            <a:ext cx="4311650" cy="270627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961B49E-5808-474E-9DD1-72CD82906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2071" y="3523380"/>
            <a:ext cx="3285608" cy="296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40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7743CDF-92A4-44E7-A0CE-AFE6189C2B37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Emittance feedback for the Diamond-II storage ring using resonant excitation</a:t>
            </a:r>
            <a:endParaRPr lang="ko-KR" altLang="en-US" sz="2400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AC8C199-343E-4BC2-BDC5-CBB40C580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61" y="1329487"/>
            <a:ext cx="4885446" cy="40622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744F09-A1DE-4643-892C-2B006AAB5EC2}"/>
              </a:ext>
            </a:extLst>
          </p:cNvPr>
          <p:cNvSpPr txBox="1"/>
          <p:nvPr/>
        </p:nvSpPr>
        <p:spPr>
          <a:xfrm>
            <a:off x="5403524" y="1329487"/>
            <a:ext cx="66354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Figure 1 shows the beam oscillation and size as a function of excitation frequency.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The symmetry of synchrotron sideband is broken by impedance and nonlinear terms.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The impedance widens and shifts sidebands closer to the </a:t>
            </a:r>
            <a:r>
              <a:rPr lang="en-US" altLang="ko-KR" dirty="0" err="1"/>
              <a:t>betatron</a:t>
            </a:r>
            <a:r>
              <a:rPr lang="en-US" altLang="ko-KR" dirty="0"/>
              <a:t> tune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Bunch current : 0.32mA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Vertical chromaticity : 2.33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Kick angle : 50 </a:t>
            </a:r>
            <a:r>
              <a:rPr lang="en-US" altLang="ko-KR" dirty="0" err="1"/>
              <a:t>nrad</a:t>
            </a:r>
            <a:endParaRPr lang="en-US" altLang="ko-KR" dirty="0"/>
          </a:p>
          <a:p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0379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7743CDF-92A4-44E7-A0CE-AFE6189C2B37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Emittance feedback for the Diamond-II storage ring using resonant excitation</a:t>
            </a:r>
            <a:endParaRPr lang="ko-KR" altLang="en-US" sz="2400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C0DE1A4-D8FB-410B-8C6F-7CB898242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76" y="3878127"/>
            <a:ext cx="5092707" cy="26646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C30042-2AEA-4BA4-9EB3-14703C06115F}"/>
              </a:ext>
            </a:extLst>
          </p:cNvPr>
          <p:cNvSpPr txBox="1"/>
          <p:nvPr/>
        </p:nvSpPr>
        <p:spPr>
          <a:xfrm>
            <a:off x="5397509" y="784972"/>
            <a:ext cx="663541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Simulation setting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Excitation frequency : first upper synchrotron sideband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Current : 0.32mA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Vertical chromaticity : 2.33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r>
              <a:rPr lang="en-US" altLang="ko-KR" b="1" dirty="0"/>
              <a:t>Results</a:t>
            </a:r>
          </a:p>
          <a:p>
            <a:endParaRPr lang="en-US" altLang="ko-KR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Emittance grows quadratically for small kick angles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Beam size grows linearly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The impedance has a significant effect on the growth rate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As the kick angle is increased to hundreds of </a:t>
            </a:r>
            <a:r>
              <a:rPr lang="en-US" altLang="ko-KR" dirty="0" err="1"/>
              <a:t>nrad</a:t>
            </a:r>
            <a:r>
              <a:rPr lang="en-US" altLang="ko-KR" dirty="0"/>
              <a:t>, ADTS starts to dominate, which causes the growth of the emittance to flat</a:t>
            </a:r>
          </a:p>
          <a:p>
            <a:r>
              <a:rPr lang="en-US" altLang="ko-KR" dirty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83F49D9-1B2B-4BEB-9408-EA2BB947E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689" y="806906"/>
            <a:ext cx="3671482" cy="2784521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2D0C7314-4E66-48B1-A94F-50554D224EF2}"/>
              </a:ext>
            </a:extLst>
          </p:cNvPr>
          <p:cNvSpPr/>
          <p:nvPr/>
        </p:nvSpPr>
        <p:spPr>
          <a:xfrm>
            <a:off x="2009274" y="1726532"/>
            <a:ext cx="210552" cy="2105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3914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6407A54-05C4-42A7-A965-C5F628A98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03" y="1193799"/>
            <a:ext cx="6106280" cy="41910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A5DD27C5-2E55-4AC1-AFD3-190395D0697F}"/>
              </a:ext>
            </a:extLst>
          </p:cNvPr>
          <p:cNvSpPr/>
          <p:nvPr/>
        </p:nvSpPr>
        <p:spPr>
          <a:xfrm>
            <a:off x="-203200" y="5552965"/>
            <a:ext cx="6622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Tracking results were cross-checked between MATLAB AT and </a:t>
            </a:r>
            <a:r>
              <a:rPr lang="en-US" altLang="ko-KR" sz="1400" dirty="0" err="1"/>
              <a:t>pyAT</a:t>
            </a:r>
            <a:r>
              <a:rPr lang="en-US" altLang="ko-KR" sz="1400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Since </a:t>
            </a:r>
            <a:r>
              <a:rPr lang="en-US" altLang="ko-KR" sz="1400" dirty="0" err="1"/>
              <a:t>pyAT</a:t>
            </a:r>
            <a:r>
              <a:rPr lang="en-US" altLang="ko-KR" sz="1400" dirty="0"/>
              <a:t> is better suited for </a:t>
            </a:r>
            <a:r>
              <a:rPr lang="en-US" altLang="ko-KR" sz="1400" dirty="0" err="1"/>
              <a:t>wakefield</a:t>
            </a:r>
            <a:r>
              <a:rPr lang="en-US" altLang="ko-KR" sz="1400" dirty="0"/>
              <a:t> simulations, further studies will be performed using </a:t>
            </a:r>
            <a:r>
              <a:rPr lang="en-US" altLang="ko-KR" sz="1400" dirty="0" err="1"/>
              <a:t>pyAT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E0A7AEC-68C0-4916-88F2-6A696DC73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143" y="1365249"/>
            <a:ext cx="5068056" cy="518234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9BBCDC3-4072-409E-B7BA-75B7B49C5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143" y="777847"/>
            <a:ext cx="5068057" cy="4159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A83128A-BC30-4DDB-95DE-7736847DEADF}"/>
              </a:ext>
            </a:extLst>
          </p:cNvPr>
          <p:cNvSpPr txBox="1"/>
          <p:nvPr/>
        </p:nvSpPr>
        <p:spPr>
          <a:xfrm>
            <a:off x="9652000" y="5981700"/>
            <a:ext cx="178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From Dr. Seok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F0AF63-394F-4DB3-A4A2-706F6C6892AD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Tracking with </a:t>
            </a:r>
            <a:r>
              <a:rPr lang="en-US" altLang="ko-KR" sz="2400" b="1" dirty="0" err="1"/>
              <a:t>pyAT</a:t>
            </a:r>
            <a:r>
              <a:rPr lang="en-US" altLang="ko-KR" sz="2400" b="1" dirty="0"/>
              <a:t> and </a:t>
            </a:r>
            <a:r>
              <a:rPr lang="en-US" altLang="ko-KR" sz="2400" b="1" dirty="0" err="1"/>
              <a:t>wakefield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16810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9846E1D-7496-4EE8-B239-04EC71A6B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794"/>
            <a:ext cx="12192000" cy="644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78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86F42D8-977C-420E-B5D9-1ABB769F4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5" y="863192"/>
            <a:ext cx="5723052" cy="3882916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0CC176-1D88-4048-9942-858ADB1D2C20}"/>
              </a:ext>
            </a:extLst>
          </p:cNvPr>
          <p:cNvSpPr/>
          <p:nvPr/>
        </p:nvSpPr>
        <p:spPr>
          <a:xfrm>
            <a:off x="50800" y="5273566"/>
            <a:ext cx="94678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Tracking data with </a:t>
            </a:r>
            <a:r>
              <a:rPr lang="en-US" altLang="ko-KR" sz="1400" dirty="0" err="1"/>
              <a:t>wakefields</a:t>
            </a:r>
            <a:r>
              <a:rPr lang="en-US" altLang="ko-KR" sz="1400" dirty="0"/>
              <a:t> show a trend similar to the Diamond-II simulation results.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The synchrotron-frequency sidebands shift toward the </a:t>
            </a:r>
            <a:r>
              <a:rPr lang="en-US" altLang="ko-KR" sz="1400" dirty="0" err="1"/>
              <a:t>betatron</a:t>
            </a:r>
            <a:r>
              <a:rPr lang="en-US" altLang="ko-KR" sz="1400" dirty="0"/>
              <a:t> frequency.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The sidebands become broader.</a:t>
            </a:r>
            <a:endParaRPr lang="ko-KR" alt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E9CDE9-FC35-479A-9705-53235B1AE278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Tracking results</a:t>
            </a:r>
            <a:endParaRPr lang="ko-KR" altLang="en-US" sz="2400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16180F1-C108-408C-AB2F-2F47F858E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827" y="787579"/>
            <a:ext cx="5803323" cy="40341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088E88-FB44-4403-ACB5-AA69A572ADD2}"/>
              </a:ext>
            </a:extLst>
          </p:cNvPr>
          <p:cNvSpPr txBox="1"/>
          <p:nvPr/>
        </p:nvSpPr>
        <p:spPr>
          <a:xfrm>
            <a:off x="1890136" y="4790246"/>
            <a:ext cx="1830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400mA / 64*18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C2804B-77C0-4B23-9DB5-B06FAD1925FD}"/>
              </a:ext>
            </a:extLst>
          </p:cNvPr>
          <p:cNvSpPr txBox="1"/>
          <p:nvPr/>
        </p:nvSpPr>
        <p:spPr>
          <a:xfrm>
            <a:off x="7924006" y="4821720"/>
            <a:ext cx="1830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100mA / 64*18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712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7743CDF-92A4-44E7-A0CE-AFE6189C2B37}"/>
              </a:ext>
            </a:extLst>
          </p:cNvPr>
          <p:cNvSpPr txBox="1"/>
          <p:nvPr/>
        </p:nvSpPr>
        <p:spPr>
          <a:xfrm>
            <a:off x="104935" y="120270"/>
            <a:ext cx="10420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Korea-4GSR emittance blow up simulation settings and results</a:t>
            </a:r>
            <a:endParaRPr lang="ko-KR" altLang="en-US" sz="2400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A38E76D-9408-4BAF-BB75-61DC05EC7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69" y="634624"/>
            <a:ext cx="3871620" cy="25359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BF86C18-DFBA-4E64-9C27-E424CEF2E68C}"/>
                  </a:ext>
                </a:extLst>
              </p:cNvPr>
              <p:cNvSpPr txBox="1"/>
              <p:nvPr/>
            </p:nvSpPr>
            <p:spPr>
              <a:xfrm>
                <a:off x="104935" y="3223258"/>
                <a:ext cx="4371195" cy="260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/>
                  <a:t>Results at middle of ID straight section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000" b="1" i="1" smtClean="0">
                            <a:latin typeface="Cambria Math" panose="02040503050406030204" pitchFamily="18" charset="0"/>
                          </a:rPr>
                          <m:t>𝜺</m:t>
                        </m:r>
                      </m:e>
                      <m:sub>
                        <m:r>
                          <a:rPr lang="en-US" altLang="ko-KR" sz="1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sub>
                    </m:sSub>
                    <m:r>
                      <a:rPr lang="en-US" altLang="ko-KR" sz="1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0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altLang="ko-KR" sz="1000" b="1" i="1" smtClean="0">
                        <a:latin typeface="Cambria Math" panose="02040503050406030204" pitchFamily="18" charset="0"/>
                      </a:rPr>
                      <m:t>𝒑𝒎</m:t>
                    </m:r>
                  </m:oMath>
                </a14:m>
                <a:r>
                  <a:rPr lang="en-US" altLang="ko-KR" sz="1000" b="1" dirty="0"/>
                  <a:t> ,Amp = 0.2</a:t>
                </a:r>
                <a14:m>
                  <m:oMath xmlns:m="http://schemas.openxmlformats.org/officeDocument/2006/math">
                    <m:r>
                      <a:rPr lang="en-US" altLang="ko-KR" sz="1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000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altLang="ko-KR" sz="1000" b="1" i="1" smtClean="0">
                        <a:latin typeface="Cambria Math" panose="02040503050406030204" pitchFamily="18" charset="0"/>
                      </a:rPr>
                      <m:t>𝒓𝒂𝒅</m:t>
                    </m:r>
                  </m:oMath>
                </a14:m>
                <a:r>
                  <a:rPr lang="en-US" altLang="ko-KR" sz="1000" b="1" dirty="0"/>
                  <a:t>)</a:t>
                </a:r>
                <a:endParaRPr lang="ko-KR" altLang="en-US" sz="1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BF86C18-DFBA-4E64-9C27-E424CEF2E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35" y="3223258"/>
                <a:ext cx="4371195" cy="260328"/>
              </a:xfrm>
              <a:prstGeom prst="rect">
                <a:avLst/>
              </a:prstGeom>
              <a:blipFill>
                <a:blip r:embed="rId3"/>
                <a:stretch>
                  <a:fillRect l="-279" r="-279" b="-476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>
            <a:extLst>
              <a:ext uri="{FF2B5EF4-FFF2-40B4-BE49-F238E27FC236}">
                <a16:creationId xmlns:a16="http://schemas.microsoft.com/office/drawing/2014/main" id="{2CAC1FBB-104D-42A0-84C3-AAB61E307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123" y="667147"/>
            <a:ext cx="3988601" cy="247089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1161386C-2425-4739-9B1A-3FAA15AB0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4118" y="3568800"/>
            <a:ext cx="3726412" cy="250908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AAEB83D-12EA-4167-B95C-315EA13255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077" y="3633537"/>
            <a:ext cx="3473662" cy="2344556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8E46CC67-1572-4E7B-A691-ADCE9AA55D8B}"/>
              </a:ext>
            </a:extLst>
          </p:cNvPr>
          <p:cNvSpPr/>
          <p:nvPr/>
        </p:nvSpPr>
        <p:spPr>
          <a:xfrm>
            <a:off x="7676783" y="3901922"/>
            <a:ext cx="447044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/>
              <a:t>Vertical emittance blow-up is more effective at higher vertical chromaticity.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/>
              <a:t>However, the vertical emittance fluctuates by about 0.8–1.0 pm, corresponding to 5.3–6.6%.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altLang="ko-KR" sz="16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036195F9-ECF5-4A5B-9A6F-FE00BCA79F01}"/>
              </a:ext>
            </a:extLst>
          </p:cNvPr>
          <p:cNvGrpSpPr/>
          <p:nvPr/>
        </p:nvGrpSpPr>
        <p:grpSpPr>
          <a:xfrm>
            <a:off x="8467822" y="726016"/>
            <a:ext cx="3397075" cy="2627406"/>
            <a:chOff x="131196" y="334064"/>
            <a:chExt cx="4169553" cy="3148607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4605A35-6185-4BE5-8FA5-1ACCAC6F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1196" y="334064"/>
              <a:ext cx="4169553" cy="3148607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B9467764-53D4-4978-9F26-5529BE68A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24612" y="696583"/>
              <a:ext cx="1093534" cy="203469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6AAE93D1-CE16-429D-897E-CEBE00018DD2}"/>
                </a:ext>
              </a:extLst>
            </p:cNvPr>
            <p:cNvSpPr/>
            <p:nvPr/>
          </p:nvSpPr>
          <p:spPr>
            <a:xfrm>
              <a:off x="453224" y="1948070"/>
              <a:ext cx="254442" cy="101776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2D31E26F-9026-4067-960D-62C745708A35}"/>
                </a:ext>
              </a:extLst>
            </p:cNvPr>
            <p:cNvCxnSpPr/>
            <p:nvPr/>
          </p:nvCxnSpPr>
          <p:spPr>
            <a:xfrm flipV="1">
              <a:off x="453224" y="696583"/>
              <a:ext cx="2271388" cy="12514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6A3A77C8-730A-4169-A3A2-0450582D9B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4526" y="2731273"/>
              <a:ext cx="2030086" cy="2345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5167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86F42D8-977C-420E-B5D9-1ABB769F4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5" y="863192"/>
            <a:ext cx="5723052" cy="388291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77E68A0-4CC8-45B3-85E5-663DAE8B5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418" y="912704"/>
            <a:ext cx="4885446" cy="4062208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0CC176-1D88-4048-9942-858ADB1D2C20}"/>
              </a:ext>
            </a:extLst>
          </p:cNvPr>
          <p:cNvSpPr/>
          <p:nvPr/>
        </p:nvSpPr>
        <p:spPr>
          <a:xfrm>
            <a:off x="69850" y="5203716"/>
            <a:ext cx="94678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Tracking data with </a:t>
            </a:r>
            <a:r>
              <a:rPr lang="en-US" altLang="ko-KR" sz="1400" dirty="0" err="1"/>
              <a:t>wakefields</a:t>
            </a:r>
            <a:r>
              <a:rPr lang="en-US" altLang="ko-KR" sz="1400" dirty="0"/>
              <a:t> show a trend similar to the Diamond-II simulation results.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The synchrotron-frequency sidebands shift toward the </a:t>
            </a:r>
            <a:r>
              <a:rPr lang="en-US" altLang="ko-KR" sz="1400" dirty="0" err="1"/>
              <a:t>betatron</a:t>
            </a:r>
            <a:r>
              <a:rPr lang="en-US" altLang="ko-KR" sz="1400" dirty="0"/>
              <a:t> frequency.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The sidebands become broader.</a:t>
            </a:r>
            <a:endParaRPr lang="ko-KR" alt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E9CDE9-FC35-479A-9705-53235B1AE278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Tracking results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571179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08D824D-FA6F-44B7-913B-2985EA31D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900" y="874714"/>
            <a:ext cx="5595009" cy="3797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A14BD7-9ED2-4628-B93B-D4C78C686839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Tracking results</a:t>
            </a:r>
            <a:endParaRPr lang="ko-KR" altLang="en-US" sz="2400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80AA0F7-F5BB-4D91-BF9F-E890DC428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74" y="874714"/>
            <a:ext cx="5550147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86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A8A5921-652B-4452-8386-19F506862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509"/>
            <a:ext cx="12192000" cy="650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464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9BEB174-CAE0-4D3C-9623-DBC933FF9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53" y="365761"/>
            <a:ext cx="7461756" cy="402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894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59C6113-E58A-4EAA-8871-6D76F0FCE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9" y="67491"/>
            <a:ext cx="6714877" cy="303500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CCF4B58-E59E-4FC5-BBBB-A3B832287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6" y="3280450"/>
            <a:ext cx="6826195" cy="309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400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45056D7-517E-4891-A05C-5874CD532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24" y="565696"/>
            <a:ext cx="6130455" cy="29726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8BB3FA-136E-43CA-B2DD-43C21915F082}"/>
              </a:ext>
            </a:extLst>
          </p:cNvPr>
          <p:cNvSpPr txBox="1"/>
          <p:nvPr/>
        </p:nvSpPr>
        <p:spPr>
          <a:xfrm>
            <a:off x="148424" y="4027336"/>
            <a:ext cx="5657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Kicker </a:t>
            </a:r>
            <a:r>
              <a:rPr lang="ko-KR" altLang="en-US" dirty="0"/>
              <a:t>위치 </a:t>
            </a:r>
            <a:r>
              <a:rPr lang="en-US" altLang="ko-KR" dirty="0"/>
              <a:t>: ID </a:t>
            </a:r>
            <a:r>
              <a:rPr lang="ko-KR" altLang="en-US" dirty="0"/>
              <a:t>중앙</a:t>
            </a:r>
            <a:endParaRPr lang="en-US" altLang="ko-KR" dirty="0"/>
          </a:p>
          <a:p>
            <a:r>
              <a:rPr lang="en-US" altLang="ko-KR" dirty="0"/>
              <a:t>Kicker </a:t>
            </a:r>
            <a:r>
              <a:rPr lang="ko-KR" altLang="en-US" dirty="0"/>
              <a:t>세기 </a:t>
            </a:r>
            <a:r>
              <a:rPr lang="en-US" altLang="ko-KR" dirty="0"/>
              <a:t>: 20nrad</a:t>
            </a:r>
          </a:p>
          <a:p>
            <a:endParaRPr lang="en-US" altLang="ko-KR" dirty="0"/>
          </a:p>
          <a:p>
            <a:r>
              <a:rPr lang="en-US" altLang="ko-KR" dirty="0"/>
              <a:t>Optimal excitation frequency : fy-5fs</a:t>
            </a:r>
          </a:p>
          <a:p>
            <a:r>
              <a:rPr lang="en-US" altLang="ko-KR" dirty="0"/>
              <a:t>Optimal</a:t>
            </a:r>
            <a:r>
              <a:rPr lang="ko-KR" altLang="en-US" dirty="0"/>
              <a:t> </a:t>
            </a:r>
            <a:r>
              <a:rPr lang="en-US" altLang="ko-KR" dirty="0"/>
              <a:t>vertical chromaticity : &gt;6</a:t>
            </a:r>
          </a:p>
          <a:p>
            <a:endParaRPr lang="en-US" altLang="ko-KR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E58025F-22F4-4F1A-8780-55994E357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441" y="206733"/>
            <a:ext cx="5118052" cy="333159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5CB1FB1-FF39-485D-BE51-6E16EEF92F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441" y="3478696"/>
            <a:ext cx="4997512" cy="337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21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2A401F1-B4D0-442D-9A3C-F02167653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95" y="206830"/>
            <a:ext cx="11200761" cy="60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8962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66802AE-AD9A-45EE-8578-597157771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243" y="1217091"/>
            <a:ext cx="6240572" cy="377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47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C8A97CA-E67D-4AC5-A808-4DFE6DC59874}"/>
                  </a:ext>
                </a:extLst>
              </p:cNvPr>
              <p:cNvSpPr txBox="1"/>
              <p:nvPr/>
            </p:nvSpPr>
            <p:spPr>
              <a:xfrm>
                <a:off x="446501" y="3753852"/>
                <a:ext cx="11291637" cy="2078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/>
                  <a:t>Integrated</a:t>
                </a:r>
                <a:r>
                  <a:rPr lang="ko-KR" altLang="en-US" dirty="0"/>
                  <a:t> </a:t>
                </a:r>
                <a:r>
                  <a:rPr lang="en-US" altLang="ko-KR" dirty="0"/>
                  <a:t>emittance (1~N)</a:t>
                </a:r>
                <a:r>
                  <a:rPr lang="ko-KR" altLang="en-US" dirty="0"/>
                  <a:t> </a:t>
                </a:r>
                <a:r>
                  <a:rPr lang="en-US" altLang="ko-KR" dirty="0"/>
                  <a:t>:</a:t>
                </a:r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1:</m:t>
                          </m:r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ko-K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ko-KR" i="1">
                                              <a:latin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</m:e>
                      </m:nary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𝑤h𝑒𝑟𝑒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mr>
                            <m:m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e>
                                      <m:sub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mr>
                          </m:m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,1: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unc>
                            <m:func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b="0" i="0" smtClean="0"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1:</m:t>
                                  </m:r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b>
                              </m:sSub>
                            </m:e>
                          </m:func>
                        </m:e>
                      </m:rad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C8A97CA-E67D-4AC5-A808-4DFE6DC59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01" y="3753852"/>
                <a:ext cx="11291637" cy="2078646"/>
              </a:xfrm>
              <a:prstGeom prst="rect">
                <a:avLst/>
              </a:prstGeom>
              <a:blipFill>
                <a:blip r:embed="rId2"/>
                <a:stretch>
                  <a:fillRect l="-432" t="-176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21C3DC-0849-4C93-A420-F3E7432A69D6}"/>
                  </a:ext>
                </a:extLst>
              </p:cNvPr>
              <p:cNvSpPr txBox="1"/>
              <p:nvPr/>
            </p:nvSpPr>
            <p:spPr>
              <a:xfrm>
                <a:off x="348916" y="972454"/>
                <a:ext cx="11291637" cy="193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/>
                  <a:t>Turn-by-Turn</a:t>
                </a:r>
                <a:r>
                  <a:rPr lang="ko-KR" altLang="en-US"/>
                  <a:t> </a:t>
                </a:r>
                <a:r>
                  <a:rPr lang="en-US" altLang="ko-KR" dirty="0"/>
                  <a:t>emittance</a:t>
                </a:r>
                <a:r>
                  <a:rPr lang="ko-KR" altLang="en-US"/>
                  <a:t> </a:t>
                </a:r>
                <a:r>
                  <a:rPr lang="en-US" altLang="ko-KR" dirty="0"/>
                  <a:t>:</a:t>
                </a:r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tbt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&gt;</m:t>
                                    </m:r>
                                  </m:e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&lt;(</m:t>
                                </m:r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)(</m:t>
                                </m:r>
                                <m:sSup>
                                  <m:sSup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</m:acc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)&gt;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&lt;(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)(</m:t>
                                </m:r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</m:acc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</m:e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p>
                                  <m:sSup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altLang="ko-K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ko-KR" i="1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ko-KR" i="1">
                                                <a:latin typeface="Cambria Math" panose="020405030504060302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altLang="ko-K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altLang="ko-KR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altLang="ko-KR" i="1">
                                                    <a:latin typeface="Cambria Math" panose="020405030504060302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altLang="ko-KR" i="1">
                                                    <a:latin typeface="Cambria Math" panose="02040503050406030204" pitchFamily="18" charset="0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p>
                                          </m:e>
                                        </m:acc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𝑡𝑏𝑡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𝑡𝑏𝑡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rad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21C3DC-0849-4C93-A420-F3E7432A6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16" y="972454"/>
                <a:ext cx="11291637" cy="1936171"/>
              </a:xfrm>
              <a:prstGeom prst="rect">
                <a:avLst/>
              </a:prstGeom>
              <a:blipFill>
                <a:blip r:embed="rId3"/>
                <a:stretch>
                  <a:fillRect l="-432" t="-18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18D004E-323A-40B6-95AE-D29E8669DE3D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Calculation of Integrated emittance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770917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C8A97CA-E67D-4AC5-A808-4DFE6DC59874}"/>
                  </a:ext>
                </a:extLst>
              </p:cNvPr>
              <p:cNvSpPr txBox="1"/>
              <p:nvPr/>
            </p:nvSpPr>
            <p:spPr>
              <a:xfrm>
                <a:off x="446501" y="998620"/>
                <a:ext cx="11291637" cy="5490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/>
                  <a:t>Integrated</a:t>
                </a:r>
                <a:r>
                  <a:rPr lang="ko-KR" altLang="en-US"/>
                  <a:t> </a:t>
                </a:r>
                <a:r>
                  <a:rPr lang="en-US" altLang="ko-KR" dirty="0"/>
                  <a:t>emittance (1~N)</a:t>
                </a:r>
                <a:r>
                  <a:rPr lang="ko-KR" altLang="en-US"/>
                  <a:t> </a:t>
                </a:r>
                <a:r>
                  <a:rPr lang="en-US" altLang="ko-KR" dirty="0"/>
                  <a:t>:</a:t>
                </a:r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1:</m:t>
                          </m:r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ko-K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ko-KR" i="1">
                                              <a:latin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</m:e>
                      </m:nary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𝑤h𝑒𝑟𝑒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mr>
                            <m:m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e>
                                      <m:sub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mr>
                          </m:m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,1: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unc>
                            <m:func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b="0" i="0" smtClean="0"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1:</m:t>
                                  </m:r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b>
                              </m:sSub>
                            </m:e>
                          </m:func>
                        </m:e>
                      </m:rad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1: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acc>
                            </m:e>
                          </m:d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     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𝑤h𝑒𝑟𝑒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   </m:t>
                          </m:r>
                          <m:acc>
                            <m:accPr>
                              <m:chr m:val="̅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</m:acc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 =</m:t>
                          </m:r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nary>
                        </m:e>
                      </m:nary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1: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US" altLang="ko-KR" i="1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e>
                                  </m:acc>
                                </m:e>
                              </m:acc>
                            </m:e>
                          </m:d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     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𝑤h𝑒𝑟𝑒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   </m:t>
                          </m:r>
                          <m:acc>
                            <m:accPr>
                              <m:chr m:val="̅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</m:acc>
                            </m:e>
                          </m:acc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 =</m:t>
                          </m:r>
                          <m:f>
                            <m:f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e>
                                    <m:sub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nary>
                        </m:e>
                      </m:nary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1: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  <m:sup>
                          <m:d>
                            <m:d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,(3)</m:t>
                          </m:r>
                        </m:sup>
                      </m:sSubSup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US" altLang="ko-KR" i="1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sSup>
                                <m:sSup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acc>
                            </m:e>
                          </m:d>
                          <m:d>
                            <m:d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e>
                                  </m:acc>
                                </m:e>
                              </m:acc>
                            </m:e>
                          </m:d>
                        </m:e>
                      </m:nary>
                    </m:oMath>
                  </m:oMathPara>
                </a14:m>
                <a:endParaRPr lang="en-US" altLang="ko-KR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C8A97CA-E67D-4AC5-A808-4DFE6DC59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01" y="998620"/>
                <a:ext cx="11291637" cy="5490542"/>
              </a:xfrm>
              <a:prstGeom prst="rect">
                <a:avLst/>
              </a:prstGeom>
              <a:blipFill>
                <a:blip r:embed="rId2"/>
                <a:stretch>
                  <a:fillRect l="-432" t="-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5E50F1D-B326-4AF0-AD6C-AE63FDF27FB2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Calculation of Integrated emittance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27488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CB831D1-6518-483A-BB6D-D1F850ECF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890" y="715598"/>
            <a:ext cx="4950996" cy="31020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CE61B34-BB7E-43BB-A0F9-22BF2D202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9321" y="3854495"/>
            <a:ext cx="4043678" cy="2422554"/>
          </a:xfrm>
          <a:prstGeom prst="rect">
            <a:avLst/>
          </a:prstGeom>
        </p:spPr>
      </p:pic>
      <p:sp>
        <p:nvSpPr>
          <p:cNvPr id="6" name="화살표: 오른쪽 5">
            <a:extLst>
              <a:ext uri="{FF2B5EF4-FFF2-40B4-BE49-F238E27FC236}">
                <a16:creationId xmlns:a16="http://schemas.microsoft.com/office/drawing/2014/main" id="{929D9030-8FC5-4361-892D-8E6457EF7C44}"/>
              </a:ext>
            </a:extLst>
          </p:cNvPr>
          <p:cNvSpPr/>
          <p:nvPr/>
        </p:nvSpPr>
        <p:spPr>
          <a:xfrm rot="16200000">
            <a:off x="7595793" y="6259000"/>
            <a:ext cx="271778" cy="90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오른쪽 6">
            <a:extLst>
              <a:ext uri="{FF2B5EF4-FFF2-40B4-BE49-F238E27FC236}">
                <a16:creationId xmlns:a16="http://schemas.microsoft.com/office/drawing/2014/main" id="{3A1E5E00-A14D-43D7-8E45-6EB949C689D9}"/>
              </a:ext>
            </a:extLst>
          </p:cNvPr>
          <p:cNvSpPr/>
          <p:nvPr/>
        </p:nvSpPr>
        <p:spPr>
          <a:xfrm rot="16200000">
            <a:off x="9514831" y="6258999"/>
            <a:ext cx="271778" cy="90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F9E6E6-77D8-4BE4-94D0-C21B89F24D7C}"/>
              </a:ext>
            </a:extLst>
          </p:cNvPr>
          <p:cNvSpPr txBox="1"/>
          <p:nvPr/>
        </p:nvSpPr>
        <p:spPr>
          <a:xfrm>
            <a:off x="7275341" y="6488135"/>
            <a:ext cx="1370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Beam </a:t>
            </a:r>
            <a:r>
              <a:rPr lang="ko-KR" altLang="en-US" dirty="0"/>
              <a:t>관측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32F4D2-6F6A-407E-926A-0ECE4D773450}"/>
              </a:ext>
            </a:extLst>
          </p:cNvPr>
          <p:cNvSpPr txBox="1"/>
          <p:nvPr/>
        </p:nvSpPr>
        <p:spPr>
          <a:xfrm>
            <a:off x="9301160" y="6488668"/>
            <a:ext cx="968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Kicker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9A98EB-55E3-4AF3-8AF3-800AC23CA6CB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Emittance feedback for the KLS storage ring using</a:t>
            </a:r>
            <a:r>
              <a:rPr lang="ko-KR" altLang="en-US" sz="2400" b="1"/>
              <a:t> </a:t>
            </a:r>
            <a:r>
              <a:rPr lang="en-US" altLang="ko-KR" sz="2400" b="1" dirty="0"/>
              <a:t>PPRE</a:t>
            </a:r>
            <a:endParaRPr lang="ko-KR" alt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C831002-56BC-45DC-A2E5-C0279DEEBAE0}"/>
                  </a:ext>
                </a:extLst>
              </p:cNvPr>
              <p:cNvSpPr txBox="1"/>
              <p:nvPr/>
            </p:nvSpPr>
            <p:spPr>
              <a:xfrm>
                <a:off x="104935" y="715598"/>
                <a:ext cx="6515218" cy="6281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b="1" dirty="0"/>
                  <a:t>Simulation setup</a:t>
                </a:r>
              </a:p>
              <a:p>
                <a:pPr lvl="1"/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1,0000 particles was tracked with one-turn map ,100k turns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The bunch was excited vertically using zero-length kicker with sinusoidal kick angle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𝐴𝑐𝑜𝑠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𝑓𝑡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1400" dirty="0"/>
              </a:p>
              <a:p>
                <a:pPr lvl="1"/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A : maximum kick angle, </a:t>
                </a:r>
                <a14:m>
                  <m:oMath xmlns:m="http://schemas.openxmlformats.org/officeDocument/2006/math"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ko-KR" altLang="en-US" sz="1400" dirty="0"/>
                  <a:t> </a:t>
                </a:r>
                <a:r>
                  <a:rPr lang="en-US" altLang="ko-KR" sz="1400" dirty="0"/>
                  <a:t>: the excitation frequency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Fix the horizontal chromaticity at 5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Varying vertical chromaticity 0 ~ 10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Kicker is replaced at next to Q11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Beam data acquisition is at middle of ID straight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b="1" dirty="0"/>
                  <a:t>Results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Exciting frequency scan range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5</m:t>
                    </m:r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+5</m:t>
                    </m:r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altLang="ko-KR" sz="1400" dirty="0"/>
                  <a:t>Vertical emittance achieved 15pm by resonant excite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 dirty="0"/>
                  <a:t>with kicker strength 4nrad</a:t>
                </a:r>
                <a:endParaRPr lang="ko-KR" altLang="en-US" sz="1400" dirty="0"/>
              </a:p>
              <a:p>
                <a:pPr marL="1200150" lvl="2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1200150" lvl="2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C831002-56BC-45DC-A2E5-C0279DEEBA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35" y="715598"/>
                <a:ext cx="6515218" cy="6281848"/>
              </a:xfrm>
              <a:prstGeom prst="rect">
                <a:avLst/>
              </a:prstGeom>
              <a:blipFill>
                <a:blip r:embed="rId4"/>
                <a:stretch>
                  <a:fillRect l="-561" t="-48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4600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1FE79A-6C70-49F7-AE76-2294F3DED16E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Effect of nonlinear terms for timing mode (ADTS &amp; higher order chromaticity)</a:t>
            </a:r>
            <a:endParaRPr lang="ko-KR" altLang="en-US" sz="240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AD407F0-7DCC-45C4-9E52-A2151E8D880B}"/>
              </a:ext>
            </a:extLst>
          </p:cNvPr>
          <p:cNvSpPr/>
          <p:nvPr/>
        </p:nvSpPr>
        <p:spPr>
          <a:xfrm>
            <a:off x="5194095" y="5075737"/>
            <a:ext cx="6693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100nrad kicker strength case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1A6A16B-E8D5-4EB9-B7E3-64D0A1781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51" y="808115"/>
            <a:ext cx="4644191" cy="458285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C663265-45D9-422C-A7DF-E49342EA7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048" y="808115"/>
            <a:ext cx="5883448" cy="383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CB831D1-6518-483A-BB6D-D1F850ECF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63" y="703847"/>
            <a:ext cx="5697451" cy="356970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51DD057-5488-4D26-9701-9C3322CCE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413" y="679178"/>
            <a:ext cx="4908976" cy="4019109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37CEA67D-48E4-4FE2-B087-A61162297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413" y="4958839"/>
            <a:ext cx="3981450" cy="1057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0A394F-08FF-4E5B-A4DF-AB5FCD211269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Emittance feedback for the KLS storage ring using</a:t>
            </a:r>
            <a:r>
              <a:rPr lang="ko-KR" altLang="en-US" sz="2400" b="1"/>
              <a:t> </a:t>
            </a:r>
            <a:r>
              <a:rPr lang="en-US" altLang="ko-KR" sz="2400" b="1" dirty="0"/>
              <a:t>PPRE</a:t>
            </a:r>
            <a:endParaRPr lang="ko-KR" altLang="en-US" sz="2400" b="1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D032576-EA96-47CF-8079-43B4854C8F84}"/>
              </a:ext>
            </a:extLst>
          </p:cNvPr>
          <p:cNvSpPr/>
          <p:nvPr/>
        </p:nvSpPr>
        <p:spPr>
          <a:xfrm>
            <a:off x="184947" y="4324817"/>
            <a:ext cx="6096000" cy="21544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/>
              <a:t>Results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To analyze only the steady-state beam behavior, the data from 50,000 to 100,000 turns were used.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The average vertical emittance was 16.1 pm, with a standard deviation of 0.1 pm.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The centroid-to-beam-size ratio was 14.9%.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808424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011356E-9DF6-4EF4-AA46-07728BAD9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51" y="1143648"/>
            <a:ext cx="6533617" cy="49978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A357FF-B120-4A7A-A96B-9202636DB917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Calculation of Integrated emittance</a:t>
            </a:r>
            <a:endParaRPr lang="ko-KR" alt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FEB01D-1302-4647-B6D8-C6A6615C31BF}"/>
              </a:ext>
            </a:extLst>
          </p:cNvPr>
          <p:cNvSpPr txBox="1"/>
          <p:nvPr/>
        </p:nvSpPr>
        <p:spPr>
          <a:xfrm>
            <a:off x="7441532" y="1578835"/>
            <a:ext cx="4225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Ratio = centroid std/ mean beam size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2E17F7E-F963-4FE9-A386-649BAE62F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877" y="1919685"/>
            <a:ext cx="5175072" cy="392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5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DF5992-C68D-48E8-95A7-57F8F7920720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Calculation of Integrated emittance</a:t>
            </a:r>
            <a:endParaRPr lang="ko-KR" altLang="en-US" sz="2400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3A76D21-DD64-4911-BECD-39EA102AF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08" y="5596996"/>
            <a:ext cx="3448050" cy="75247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E66ADA9-34DC-4087-9503-303547C85F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7"/>
          <a:stretch/>
        </p:blipFill>
        <p:spPr>
          <a:xfrm>
            <a:off x="626533" y="896325"/>
            <a:ext cx="10703872" cy="439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37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DF5992-C68D-48E8-95A7-57F8F7920720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Effect of nonlinear terms (ADTS &amp; higher order chromaticity)</a:t>
            </a:r>
            <a:endParaRPr lang="ko-KR" altLang="en-US" sz="2400" b="1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300234A-6585-40CB-8B6C-27CDEDE727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0" r="1"/>
          <a:stretch/>
        </p:blipFill>
        <p:spPr>
          <a:xfrm>
            <a:off x="159077" y="854242"/>
            <a:ext cx="4578088" cy="485474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F97639D-48FF-4D2D-B23A-5EE26CC51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107" y="727911"/>
            <a:ext cx="5615457" cy="355504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E80C6C98-96B7-4688-85E7-F3A4692A1237}"/>
              </a:ext>
            </a:extLst>
          </p:cNvPr>
          <p:cNvSpPr/>
          <p:nvPr/>
        </p:nvSpPr>
        <p:spPr>
          <a:xfrm>
            <a:off x="4889295" y="4583294"/>
            <a:ext cx="6096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/>
              <a:t>Results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The ADTS effect has a negligible impact on the sidebands because the kicker strength is too weak.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However, higher-order chromaticity shifts the sideband peaks and broadens their bandwidth.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66603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DF5992-C68D-48E8-95A7-57F8F7920720}"/>
              </a:ext>
            </a:extLst>
          </p:cNvPr>
          <p:cNvSpPr txBox="1"/>
          <p:nvPr/>
        </p:nvSpPr>
        <p:spPr>
          <a:xfrm>
            <a:off x="104935" y="120270"/>
            <a:ext cx="11974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Effect of nonlinear terms (ADTS, higher order chromaticity, wake)</a:t>
            </a:r>
            <a:endParaRPr lang="ko-KR" altLang="en-US" sz="2400" b="1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104EC8F-DC94-4194-8BBB-5659B553A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7" y="1225439"/>
            <a:ext cx="6413241" cy="440712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F97FF20-387F-4177-A31D-FB7C82C89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150" y="942232"/>
            <a:ext cx="4231128" cy="39796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DB9208-1FBD-438C-B75C-3176B51AE951}"/>
                  </a:ext>
                </a:extLst>
              </p:cNvPr>
              <p:cNvSpPr txBox="1"/>
              <p:nvPr/>
            </p:nvSpPr>
            <p:spPr>
              <a:xfrm>
                <a:off x="7089249" y="5194555"/>
                <a:ext cx="491490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=0.087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𝑚𝐴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𝐾𝑖𝑐𝑘𝑒𝑟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𝑠𝑡𝑟𝑒𝑛𝑔𝑡h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=4.5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𝑛𝑟𝑎𝑑</m:t>
                    </m:r>
                  </m:oMath>
                </a14:m>
                <a:endParaRPr lang="en-US" altLang="ko-KR" sz="1400" b="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34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𝑚𝐴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𝐾𝑖𝑐𝑘𝑒𝑟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𝑠𝑡𝑟𝑒𝑛𝑔𝑡h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=7.5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𝑛𝑟𝑎𝑑</m:t>
                    </m:r>
                  </m:oMath>
                </a14:m>
                <a:endParaRPr lang="en-US" altLang="ko-KR" sz="140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40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5 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𝑚𝐴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𝐾𝑖𝑐𝑘𝑒𝑟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𝑠𝑡𝑟𝑒𝑛𝑔𝑡h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=15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𝑛𝑟𝑎𝑑</m:t>
                    </m:r>
                  </m:oMath>
                </a14:m>
                <a:endParaRPr lang="en-US" altLang="ko-KR" sz="1400" dirty="0"/>
              </a:p>
              <a:p>
                <a:endParaRPr lang="ko-KR" altLang="en-US" sz="1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DB9208-1FBD-438C-B75C-3176B51AE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249" y="5194555"/>
                <a:ext cx="4914901" cy="1384995"/>
              </a:xfrm>
              <a:prstGeom prst="rect">
                <a:avLst/>
              </a:prstGeom>
              <a:blipFill>
                <a:blip r:embed="rId4"/>
                <a:stretch>
                  <a:fillRect l="-2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6158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44269</TotalTime>
  <Words>1797</Words>
  <Application>Microsoft Office PowerPoint</Application>
  <PresentationFormat>와이드스크린</PresentationFormat>
  <Paragraphs>319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5" baseType="lpstr">
      <vt:lpstr>맑은 고딕</vt:lpstr>
      <vt:lpstr>Arial</vt:lpstr>
      <vt:lpstr>Cambria Math</vt:lpstr>
      <vt:lpstr>Wingdings</vt:lpstr>
      <vt:lpstr>Office 테마</vt:lpstr>
      <vt:lpstr>Vertical emittance blow-up study  with synchrotron sideband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Kicker strength with all nonlinear effect and wake field effect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Kicker strength with all nonlinear effect and wake field </vt:lpstr>
      <vt:lpstr>PowerPoint 프레젠테이션</vt:lpstr>
      <vt:lpstr>PowerPoint 프레젠테이션</vt:lpstr>
      <vt:lpstr>Thank you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Emittance blow-up with a white noise</dc:title>
  <dc:creator>김준하 Junha Kim</dc:creator>
  <cp:lastModifiedBy>김준하 Junha Kim</cp:lastModifiedBy>
  <cp:revision>174</cp:revision>
  <dcterms:created xsi:type="dcterms:W3CDTF">2026-06-17T08:13:34Z</dcterms:created>
  <dcterms:modified xsi:type="dcterms:W3CDTF">2026-08-14T01:28:00Z</dcterms:modified>
</cp:coreProperties>
</file>