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64" r:id="rId3"/>
    <p:sldId id="319" r:id="rId4"/>
    <p:sldId id="321" r:id="rId5"/>
    <p:sldId id="320" r:id="rId6"/>
    <p:sldId id="322" r:id="rId7"/>
    <p:sldId id="323" r:id="rId8"/>
    <p:sldId id="326" r:id="rId9"/>
    <p:sldId id="325" r:id="rId10"/>
    <p:sldId id="324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1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1C81B-1B79-4D8D-837E-443EFE5E3E4F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F203D-8021-4CA4-A5E2-B3F3EE9E27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25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2643F36-EB51-4CAD-BA8F-5792284C66E8}" type="slidenum">
              <a:rPr lang="en-US" altLang="en-US"/>
              <a:pPr lvl="0"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1898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F203D-8021-4CA4-A5E2-B3F3EE9E275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20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4413BA-BFE5-5205-ED9E-DD00AC877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F426AA8-6E20-1375-64BE-2A588854C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E2531D7-2705-4802-6735-5E8911058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1F7B24-2535-0E09-381A-EDA5C1D54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34CFFFF-840D-8BC8-A297-AFD3B138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0776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D736CD-38E9-239A-ED5F-5A97AC9EB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2999835-9B8A-EABC-6F1E-0FAC5ADF1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6A753F-DD15-E598-29CA-AD673F5C2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5BF107-E931-C00E-671F-A3443A50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4152F9-668B-F800-761F-A268041EA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191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56F903A-631C-D60F-59A9-BEA2D5285D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C18B818-4E58-488F-916B-8331AE93B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0D74B1B-CFF7-4DB5-AE03-671B48129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67A3E0-BB34-FCEC-977A-EF3B4A056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40D069-2093-E57C-E200-A62C5A3D9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754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36BD7B-A415-2AB7-B154-C51BFECE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6863C25-5E10-E286-92D0-49636D2B8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38F333-9B85-1701-665A-B5D1AECBC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089312-F1D3-2BD9-9EF6-9FD530E28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876017-A5CE-38F5-A100-D266C9B9C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395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BD71CD-77D7-2CED-26D6-AB6CB8241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B525541-D3A2-0235-25F7-2F7BBA8D1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538B23-77FC-C19E-84C6-4093EF4F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4DAEF13-F95E-0078-B2D4-63E643979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C4852D-9264-CEBD-EC3F-181F929FC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0475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2B89A6-B9E4-2A7B-C047-53F90510C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EB5632-F790-4482-BC5E-AF9644F00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3B2D3EA-AA69-491B-A858-A7081188A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AE3A247-DD73-98AB-E6E5-D1AD1D96F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49BBAB1-FC71-D836-B1CF-02476C156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E490DA-8690-0DC1-92EF-83960223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7461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17FE85-5FFB-9469-EB15-DCA00A85D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8E39BAA-DDDB-C104-05DA-7DC866B2A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0FE2F86-81D3-6C9B-850E-7FA0B22CE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68934C2-F0FB-21D2-4582-BEBA02BB65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6C5F98D-065C-8F1C-BB2F-0AF4275EB2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CA714CA-7CD5-2DBD-9086-FBA05A1F3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9C7ED9F-ABCB-63BE-DBFB-F98478FDA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73C484E-492E-75B4-2E97-D2768DAE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2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3ABF6A-D2DA-A8A7-383B-070200FE0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8C2BD93-2B73-248C-7F34-B5C1B5FB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2C18FF7-B164-C69E-AE7B-D96083357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593D949-65B9-E443-B4BE-DB893C93C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589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8022628-7317-526F-BE92-70EDD2161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AFD9802-6D05-079C-01B9-890DF2991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BCEC795-5A88-EB00-8303-9C817326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91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A38FCD-9A17-3D42-3842-F5520702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90EBB99-2166-82EA-2008-38DCB5123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B67B8D2-162D-C2D6-EC6D-279837E04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05EA19B-E409-2FCD-284B-F481804E1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4A701AB-0E12-EA2D-1D15-F820D2DC9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A41C1A1-0BEF-99FC-7DB4-D1F07E840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13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6DBBF5-C003-FB53-5002-090DA6E18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AAEE4C6-A3C4-4A8A-8750-B4DCF8AB8D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FD26B99-367E-F69D-12C9-B36E48ADB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217358-B15E-C30E-58F0-3EE55DE91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76AAEE2-8843-E89C-BD18-2268C1E44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C231ACE-5AC9-0F5F-5F7A-199704B90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84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6E7B0C0-E0F5-6454-2C73-4D1001673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F376245-4454-1E11-160E-1831C016A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349DF5-1733-E766-F0BC-E24BC4BB12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710A58-DFF8-4E50-ACCA-2A32909B5228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AE9866-6D9D-CBDA-0275-8FAFFFD01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A98A8B-DE10-AA99-6275-5CA276109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43402F-9EE1-4FE4-AAF8-F5FC9C780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542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40"/>
            <a:ext cx="48607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dirty="0">
                <a:solidFill>
                  <a:srgbClr val="8E8E8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2026-08-06, ZOOM </a:t>
            </a:r>
            <a:endParaRPr lang="en-US" altLang="ko-KR" sz="1400" dirty="0">
              <a:solidFill>
                <a:srgbClr val="00206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279" y="2168208"/>
            <a:ext cx="120294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800" b="1" spc="-150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26.08.06</a:t>
            </a:r>
          </a:p>
          <a:p>
            <a:pPr algn="ctr">
              <a:defRPr/>
            </a:pPr>
            <a:r>
              <a:rPr lang="en-US" altLang="ko-KR" sz="4800" b="1" spc="-150" dirty="0">
                <a:solidFill>
                  <a:srgbClr val="076E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-updates</a:t>
            </a:r>
            <a:endParaRPr lang="en-US" altLang="ko-KR" sz="4800" b="1" spc="-15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246385" y="4343094"/>
            <a:ext cx="5699227" cy="1537760"/>
            <a:chOff x="3262263" y="4336066"/>
            <a:chExt cx="5699227" cy="1537760"/>
          </a:xfrm>
        </p:grpSpPr>
        <p:sp>
          <p:nvSpPr>
            <p:cNvPr id="7" name="TextBox 6"/>
            <p:cNvSpPr txBox="1"/>
            <p:nvPr/>
          </p:nvSpPr>
          <p:spPr>
            <a:xfrm>
              <a:off x="3262263" y="4550387"/>
              <a:ext cx="569922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2000" b="1" dirty="0">
                  <a:solidFill>
                    <a:srgbClr val="404040"/>
                  </a:solidFill>
                  <a:latin typeface="Arial"/>
                  <a:cs typeface="Arial"/>
                </a:rPr>
                <a:t>DAON LEE</a:t>
              </a:r>
            </a:p>
            <a:p>
              <a:pPr lvl="0">
                <a:defRPr/>
              </a:pPr>
              <a:endParaRPr lang="en-US" altLang="ko-KR" sz="1400" dirty="0">
                <a:latin typeface="Arial"/>
                <a:cs typeface="Arial"/>
              </a:endParaRPr>
            </a:p>
            <a:p>
              <a:pPr lvl="0">
                <a:defRPr/>
              </a:pPr>
              <a:endParaRPr lang="en-US" altLang="ko-KR" sz="1400" dirty="0">
                <a:latin typeface="Arial"/>
                <a:cs typeface="Arial"/>
              </a:endParaRPr>
            </a:p>
            <a:p>
              <a:pPr algn="ctr">
                <a:defRPr/>
              </a:pPr>
              <a:r>
                <a:rPr lang="en-US" altLang="ko-KR" sz="1600" dirty="0">
                  <a:solidFill>
                    <a:srgbClr val="868686"/>
                  </a:solidFill>
                  <a:latin typeface="Arial"/>
                  <a:cs typeface="Arial"/>
                </a:rPr>
                <a:t>2026  The Beam Diagnostics and Tomography Study</a:t>
              </a:r>
            </a:p>
            <a:p>
              <a:pPr algn="ctr">
                <a:defRPr/>
              </a:pPr>
              <a:endParaRPr lang="en-US" altLang="ko-KR" sz="1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4876635" y="4336066"/>
              <a:ext cx="2435382" cy="0"/>
            </a:xfrm>
            <a:prstGeom prst="line">
              <a:avLst/>
            </a:prstGeom>
            <a:ln w="25400">
              <a:solidFill>
                <a:srgbClr val="5CC4C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7FB6483C-93B4-BEE5-7555-EF66C78B7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0425" y="63876"/>
            <a:ext cx="2499577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9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2B373-CEB8-24BF-903A-55BF3643D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76D78728-E055-18CE-AC0F-4CBFC1551FC0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10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914CD1-C952-0DF5-1588-12C113C064DC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Summary &amp; Conclusion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1DEA8819-63E2-8689-4EF9-8E0FD3065863}"/>
                  </a:ext>
                </a:extLst>
              </p:cNvPr>
              <p:cNvSpPr/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1DEA8819-63E2-8689-4EF9-8E0FD30658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57EBDEE-D8AC-FB8C-F20F-22D8891AC0AB}"/>
              </a:ext>
            </a:extLst>
          </p:cNvPr>
          <p:cNvSpPr txBox="1"/>
          <p:nvPr/>
        </p:nvSpPr>
        <p:spPr>
          <a:xfrm>
            <a:off x="535379" y="1376445"/>
            <a:ext cx="1053612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The ADS method is well reconstructed, especially in the high coupled beam.</a:t>
            </a:r>
          </a:p>
          <a:p>
            <a:endParaRPr lang="en-US" altLang="ko-KR" sz="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based-on 3 variables</a:t>
            </a:r>
          </a:p>
          <a:p>
            <a:r>
              <a:rPr lang="en-US" altLang="ko-K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one scan</a:t>
            </a:r>
          </a:p>
          <a:p>
            <a:endParaRPr lang="en-US" altLang="ko-K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altLang="ko-K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altLang="ko-K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The MSS method is worse than that of the ADS method.</a:t>
            </a:r>
          </a:p>
          <a:p>
            <a:endParaRPr lang="en-US" altLang="ko-KR" sz="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based-on 2 variables</a:t>
            </a:r>
          </a:p>
          <a:p>
            <a:r>
              <a:rPr lang="en-US" altLang="ko-K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scans for each screen</a:t>
            </a:r>
          </a:p>
          <a:p>
            <a:endParaRPr lang="en-US" altLang="ko-K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altLang="ko-K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For the original scan with MENT, a longer L reduces the emittance errors but increases the TVD values.</a:t>
            </a:r>
          </a:p>
          <a:p>
            <a:endParaRPr lang="en-US" altLang="ko-KR" sz="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 This study aims to evaluate not only the emittance but also the detailed phase space distribution.</a:t>
            </a:r>
          </a:p>
          <a:p>
            <a:endParaRPr lang="en-US" altLang="ko-K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=&gt; </a:t>
            </a:r>
            <a:r>
              <a:rPr lang="en-US" altLang="ko-KR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ADS is considered the more appropriate method</a:t>
            </a:r>
            <a:endParaRPr lang="ko-KR" altLang="en-US" u="sng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87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94718F-9A6D-DE22-A592-1681B9E4B7B7}"/>
              </a:ext>
            </a:extLst>
          </p:cNvPr>
          <p:cNvSpPr txBox="1"/>
          <p:nvPr/>
        </p:nvSpPr>
        <p:spPr>
          <a:xfrm>
            <a:off x="99453" y="52137"/>
            <a:ext cx="119930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800" b="1" dirty="0">
                <a:solidFill>
                  <a:srgbClr val="076E77"/>
                </a:solidFill>
              </a:rPr>
              <a:t>Outline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9318" y="1649462"/>
            <a:ext cx="9998373" cy="4755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Ⅰ.  Additional Diagonal Scan(ADS) Results</a:t>
            </a:r>
            <a:endParaRPr kumimoji="0" lang="en-US" altLang="ko-KR" sz="900" b="0" i="0" u="none" strike="noStrike" kern="1200" cap="none" spc="0" normalizeH="0" baseline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9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ahoma" panose="020B0604030504040204" pitchFamily="34" charset="0"/>
              </a:rPr>
              <a:t>	-  Summary table(ADS)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l" defTabSz="232257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1400" b="0" i="0" u="none" strike="noStrike" kern="1200" cap="none" spc="0" normalizeH="0" baseline="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l" defTabSz="232257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1400" b="0" i="0" u="none" strike="noStrike" kern="1200" cap="none" spc="0" normalizeH="0" baseline="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l" defTabSz="232257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1400" b="0" i="0" u="none" strike="noStrike" kern="1200" cap="none" spc="0" normalizeH="0" baseline="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l" defTabSz="232257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1400" b="0" i="0" u="none" strike="noStrike" kern="1200" cap="none" spc="0" normalizeH="0" baseline="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Ⅱ. Multi-Screen Scan(MSS) Results</a:t>
            </a:r>
            <a:endParaRPr lang="en-US" altLang="ko-K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232257">
              <a:spcBef>
                <a:spcPct val="0"/>
              </a:spcBef>
              <a:defRPr/>
            </a:pPr>
            <a:endParaRPr lang="en-US" altLang="ko-KR" sz="90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ahoma" panose="020B0604030504040204" pitchFamily="34" charset="0"/>
            </a:endParaRPr>
          </a:p>
          <a:p>
            <a:pPr lvl="0" defTabSz="232257">
              <a:spcBef>
                <a:spcPct val="0"/>
              </a:spcBef>
              <a:defRPr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cs typeface="Tahoma" panose="020B0604030504040204" pitchFamily="34" charset="0"/>
              </a:rPr>
              <a:t>				-  </a:t>
            </a:r>
            <a:r>
              <a:rPr lang="en-US" altLang="ko-KR" sz="1400" dirty="0">
                <a:solidFill>
                  <a:srgbClr val="595959"/>
                </a:solidFill>
                <a:latin typeface="맑은 고딕" panose="020B0503020000020004" pitchFamily="50" charset="-127"/>
                <a:cs typeface="Tahoma" panose="020B0604030504040204" pitchFamily="34" charset="0"/>
              </a:rPr>
              <a:t>Summary table(MSS)</a:t>
            </a:r>
          </a:p>
          <a:p>
            <a:pPr lvl="0" defTabSz="232257">
              <a:spcBef>
                <a:spcPct val="0"/>
              </a:spcBef>
              <a:defRPr/>
            </a:pPr>
            <a:endParaRPr lang="en-US" altLang="ko-KR" sz="60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cs typeface="Tahoma" panose="020B0604030504040204" pitchFamily="34" charset="0"/>
            </a:endParaRPr>
          </a:p>
          <a:p>
            <a:pPr lvl="0" defTabSz="232257">
              <a:spcBef>
                <a:spcPct val="0"/>
              </a:spcBef>
              <a:defRPr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cs typeface="Tahoma" panose="020B0604030504040204" pitchFamily="34" charset="0"/>
              </a:rPr>
              <a:t>				-  </a:t>
            </a:r>
            <a:r>
              <a:rPr lang="en-US" altLang="ko-KR" sz="1400" dirty="0">
                <a:solidFill>
                  <a:srgbClr val="595959"/>
                </a:solidFill>
                <a:latin typeface="맑은 고딕" panose="020B0503020000020004" pitchFamily="50" charset="-127"/>
                <a:cs typeface="Tahoma" panose="020B0604030504040204" pitchFamily="34" charset="0"/>
              </a:rPr>
              <a:t>Back to the original scan with MENT</a:t>
            </a:r>
          </a:p>
          <a:p>
            <a:pPr lvl="0" defTabSz="232257">
              <a:spcBef>
                <a:spcPct val="0"/>
              </a:spcBef>
              <a:defRPr/>
            </a:pPr>
            <a:endParaRPr lang="en-US" altLang="ko-KR" sz="1400" dirty="0">
              <a:solidFill>
                <a:srgbClr val="595959"/>
              </a:solidFill>
              <a:latin typeface="맑은 고딕" panose="020B0503020000020004" pitchFamily="50" charset="-127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en-US" altLang="ko-K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Ⅲ.  Summary &amp; Conclusion</a:t>
            </a:r>
            <a:endParaRPr lang="en-US" altLang="ko-KR" sz="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7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8BE3D-AFA4-E284-388B-DE700E561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24268CD6-9578-0BCC-15F6-C55E85753775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3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9CD4C3D4-556B-DB18-8CDA-D0AE95B03C47}"/>
                  </a:ext>
                </a:extLst>
              </p:cNvPr>
              <p:cNvSpPr txBox="1"/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Macroparticles : 50,000 / Total particles : 3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 (fix.)(on Space Charge)</a:t>
                </a:r>
              </a:p>
            </p:txBody>
          </p:sp>
        </mc:Choice>
        <mc:Fallback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9CD4C3D4-556B-DB18-8CDA-D0AE95B03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blipFill>
                <a:blip r:embed="rId2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401F7C9-EF89-BCD2-AF21-F57F59D73E33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Simulation Set-Up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4EF63DC5-89C4-B3C1-BE22-2F7F1270D12F}"/>
                  </a:ext>
                </a:extLst>
              </p:cNvPr>
              <p:cNvSpPr/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4EF63DC5-89C4-B3C1-BE22-2F7F1270D1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그룹 54">
            <a:extLst>
              <a:ext uri="{FF2B5EF4-FFF2-40B4-BE49-F238E27FC236}">
                <a16:creationId xmlns:a16="http://schemas.microsoft.com/office/drawing/2014/main" id="{C136658C-72A9-3D3E-64DA-9D1DCFDA50E1}"/>
              </a:ext>
            </a:extLst>
          </p:cNvPr>
          <p:cNvGrpSpPr/>
          <p:nvPr/>
        </p:nvGrpSpPr>
        <p:grpSpPr>
          <a:xfrm>
            <a:off x="574205" y="1952406"/>
            <a:ext cx="5973095" cy="4297738"/>
            <a:chOff x="835744" y="1599628"/>
            <a:chExt cx="5973095" cy="429773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BFE525F-41A2-01BD-3B8F-A44305B0D304}"/>
                </a:ext>
              </a:extLst>
            </p:cNvPr>
            <p:cNvSpPr txBox="1"/>
            <p:nvPr/>
          </p:nvSpPr>
          <p:spPr>
            <a:xfrm>
              <a:off x="835744" y="3530500"/>
              <a:ext cx="1229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Coupling</a:t>
              </a:r>
              <a:endParaRPr lang="ko-KR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왼쪽 대괄호 4">
              <a:extLst>
                <a:ext uri="{FF2B5EF4-FFF2-40B4-BE49-F238E27FC236}">
                  <a16:creationId xmlns:a16="http://schemas.microsoft.com/office/drawing/2014/main" id="{6B323CA3-218C-1E99-D309-77BB6C48F415}"/>
                </a:ext>
              </a:extLst>
            </p:cNvPr>
            <p:cNvSpPr/>
            <p:nvPr/>
          </p:nvSpPr>
          <p:spPr>
            <a:xfrm>
              <a:off x="2064776" y="2432056"/>
              <a:ext cx="275301" cy="2566219"/>
            </a:xfrm>
            <a:prstGeom prst="leftBracket">
              <a:avLst>
                <a:gd name="adj" fmla="val 54855"/>
              </a:avLst>
            </a:prstGeom>
            <a:ln w="285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9C15A6-8094-9838-3B27-8F9F223041F5}"/>
                </a:ext>
              </a:extLst>
            </p:cNvPr>
            <p:cNvSpPr txBox="1"/>
            <p:nvPr/>
          </p:nvSpPr>
          <p:spPr>
            <a:xfrm>
              <a:off x="2340077" y="2235497"/>
              <a:ext cx="16419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Low-Coupling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E23ECF-62C5-BB54-3BE3-197675337D2A}"/>
                </a:ext>
              </a:extLst>
            </p:cNvPr>
            <p:cNvSpPr txBox="1"/>
            <p:nvPr/>
          </p:nvSpPr>
          <p:spPr>
            <a:xfrm>
              <a:off x="2340077" y="4856280"/>
              <a:ext cx="16419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High-Coupling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왼쪽 대괄호 21">
              <a:extLst>
                <a:ext uri="{FF2B5EF4-FFF2-40B4-BE49-F238E27FC236}">
                  <a16:creationId xmlns:a16="http://schemas.microsoft.com/office/drawing/2014/main" id="{D5B9906F-F8DE-3548-AD1C-97292EA8BE31}"/>
                </a:ext>
              </a:extLst>
            </p:cNvPr>
            <p:cNvSpPr/>
            <p:nvPr/>
          </p:nvSpPr>
          <p:spPr>
            <a:xfrm>
              <a:off x="3844412" y="1753518"/>
              <a:ext cx="275301" cy="1435842"/>
            </a:xfrm>
            <a:prstGeom prst="leftBracket">
              <a:avLst>
                <a:gd name="adj" fmla="val 54855"/>
              </a:avLst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왼쪽 대괄호 27">
              <a:extLst>
                <a:ext uri="{FF2B5EF4-FFF2-40B4-BE49-F238E27FC236}">
                  <a16:creationId xmlns:a16="http://schemas.microsoft.com/office/drawing/2014/main" id="{38AAE86C-AA1D-C970-BDBC-030E46AD184B}"/>
                </a:ext>
              </a:extLst>
            </p:cNvPr>
            <p:cNvSpPr/>
            <p:nvPr/>
          </p:nvSpPr>
          <p:spPr>
            <a:xfrm>
              <a:off x="3844413" y="4307636"/>
              <a:ext cx="275301" cy="1435842"/>
            </a:xfrm>
            <a:prstGeom prst="leftBracket">
              <a:avLst>
                <a:gd name="adj" fmla="val 54855"/>
              </a:avLst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078CEB-EB03-7929-7564-EDE6989A01B5}"/>
                </a:ext>
              </a:extLst>
            </p:cNvPr>
            <p:cNvSpPr txBox="1"/>
            <p:nvPr/>
          </p:nvSpPr>
          <p:spPr>
            <a:xfrm>
              <a:off x="5166851" y="1599628"/>
              <a:ext cx="16419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,no masking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4BFF7465-DAF1-8F14-E7D4-A9F3CFFC3D43}"/>
                    </a:ext>
                  </a:extLst>
                </p:cNvPr>
                <p:cNvSpPr txBox="1"/>
                <p:nvPr/>
              </p:nvSpPr>
              <p:spPr>
                <a:xfrm>
                  <a:off x="4119713" y="1599629"/>
                  <a:ext cx="104713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𝒕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𝟎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𝟎𝟑𝟒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4BFF7465-DAF1-8F14-E7D4-A9F3CFFC3D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9713" y="1599629"/>
                  <a:ext cx="1047138" cy="3077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5E4AD3B-F467-1CD5-F24F-7F79528D5B31}"/>
                    </a:ext>
                  </a:extLst>
                </p:cNvPr>
                <p:cNvSpPr txBox="1"/>
                <p:nvPr/>
              </p:nvSpPr>
              <p:spPr>
                <a:xfrm>
                  <a:off x="4119713" y="3035472"/>
                  <a:ext cx="104713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𝒕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𝟎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𝟎𝟐𝟗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5E4AD3B-F467-1CD5-F24F-7F79528D5B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9713" y="3035472"/>
                  <a:ext cx="1047138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63B2CB4-0FBF-28E9-AABA-58FA65EE81A0}"/>
                    </a:ext>
                  </a:extLst>
                </p:cNvPr>
                <p:cNvSpPr txBox="1"/>
                <p:nvPr/>
              </p:nvSpPr>
              <p:spPr>
                <a:xfrm>
                  <a:off x="4119713" y="4153747"/>
                  <a:ext cx="104713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𝒕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𝟎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𝟐𝟗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63B2CB4-0FBF-28E9-AABA-58FA65EE81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9713" y="4153747"/>
                  <a:ext cx="1047138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35A802D1-503C-777D-3296-948A2075584B}"/>
                    </a:ext>
                  </a:extLst>
                </p:cNvPr>
                <p:cNvSpPr txBox="1"/>
                <p:nvPr/>
              </p:nvSpPr>
              <p:spPr>
                <a:xfrm>
                  <a:off x="4119713" y="5579800"/>
                  <a:ext cx="104713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𝒕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𝟎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  <m:r>
                          <a:rPr lang="en-US" altLang="ko-KR" sz="1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𝟐𝟒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35A802D1-503C-777D-3296-948A207558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9713" y="5579800"/>
                  <a:ext cx="1047138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A7B90A4-30BF-38B0-E8EB-5D2953AAF4CE}"/>
                </a:ext>
              </a:extLst>
            </p:cNvPr>
            <p:cNvSpPr txBox="1"/>
            <p:nvPr/>
          </p:nvSpPr>
          <p:spPr>
            <a:xfrm>
              <a:off x="5166851" y="4153746"/>
              <a:ext cx="16419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,no masking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F501013-554E-7D0F-EFB3-326F1DBD259E}"/>
                </a:ext>
              </a:extLst>
            </p:cNvPr>
            <p:cNvSpPr txBox="1"/>
            <p:nvPr/>
          </p:nvSpPr>
          <p:spPr>
            <a:xfrm>
              <a:off x="5166851" y="3035472"/>
              <a:ext cx="16419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,masking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C979577-CFA8-B83E-F6FA-4D64E7DAA9A6}"/>
                </a:ext>
              </a:extLst>
            </p:cNvPr>
            <p:cNvSpPr txBox="1"/>
            <p:nvPr/>
          </p:nvSpPr>
          <p:spPr>
            <a:xfrm>
              <a:off x="5166851" y="5589589"/>
              <a:ext cx="16419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,masking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FFDACC3D-8A7A-2297-E220-BEAC179C7EBC}"/>
              </a:ext>
            </a:extLst>
          </p:cNvPr>
          <p:cNvSpPr/>
          <p:nvPr/>
        </p:nvSpPr>
        <p:spPr>
          <a:xfrm>
            <a:off x="6779354" y="1767707"/>
            <a:ext cx="843610" cy="9744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7053552-5E30-A586-AA6C-F1160C86DF4E}"/>
                  </a:ext>
                </a:extLst>
              </p:cNvPr>
              <p:cNvSpPr txBox="1"/>
              <p:nvPr/>
            </p:nvSpPr>
            <p:spPr>
              <a:xfrm>
                <a:off x="7972985" y="1899045"/>
                <a:ext cx="2532552" cy="688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: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1.20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1.78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7053552-5E30-A586-AA6C-F1160C86D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985" y="1899045"/>
                <a:ext cx="253255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직사각형 55">
            <a:extLst>
              <a:ext uri="{FF2B5EF4-FFF2-40B4-BE49-F238E27FC236}">
                <a16:creationId xmlns:a16="http://schemas.microsoft.com/office/drawing/2014/main" id="{2AB51915-B2AF-2B5B-FCF9-3AFD68788438}"/>
              </a:ext>
            </a:extLst>
          </p:cNvPr>
          <p:cNvSpPr/>
          <p:nvPr/>
        </p:nvSpPr>
        <p:spPr>
          <a:xfrm>
            <a:off x="8729094" y="1302356"/>
            <a:ext cx="958643" cy="2908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Slit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CD9E8B56-AEE5-8095-D43E-BBA85F14ADCC}"/>
              </a:ext>
            </a:extLst>
          </p:cNvPr>
          <p:cNvSpPr/>
          <p:nvPr/>
        </p:nvSpPr>
        <p:spPr>
          <a:xfrm>
            <a:off x="6779354" y="4252610"/>
            <a:ext cx="843610" cy="9744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2A088D7-EB4E-FD6F-C777-E3D60C15DE51}"/>
                  </a:ext>
                </a:extLst>
              </p:cNvPr>
              <p:cNvSpPr txBox="1"/>
              <p:nvPr/>
            </p:nvSpPr>
            <p:spPr>
              <a:xfrm>
                <a:off x="7972985" y="4395752"/>
                <a:ext cx="2532552" cy="688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:  1.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:  1.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76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2A088D7-EB4E-FD6F-C777-E3D60C15D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985" y="4395752"/>
                <a:ext cx="2532552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타원 62">
            <a:extLst>
              <a:ext uri="{FF2B5EF4-FFF2-40B4-BE49-F238E27FC236}">
                <a16:creationId xmlns:a16="http://schemas.microsoft.com/office/drawing/2014/main" id="{C59694BD-0655-6EF5-2AFE-912AEC7A3220}"/>
              </a:ext>
            </a:extLst>
          </p:cNvPr>
          <p:cNvSpPr/>
          <p:nvPr/>
        </p:nvSpPr>
        <p:spPr>
          <a:xfrm>
            <a:off x="6779354" y="3139987"/>
            <a:ext cx="843610" cy="9744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2DE3F28-8D5D-4FC6-BC84-F50ACD34155F}"/>
              </a:ext>
            </a:extLst>
          </p:cNvPr>
          <p:cNvSpPr/>
          <p:nvPr/>
        </p:nvSpPr>
        <p:spPr>
          <a:xfrm>
            <a:off x="7201159" y="3112616"/>
            <a:ext cx="625332" cy="10262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C79AC530-4BAE-B7AE-D4BC-D5918ECAB807}"/>
              </a:ext>
            </a:extLst>
          </p:cNvPr>
          <p:cNvSpPr/>
          <p:nvPr/>
        </p:nvSpPr>
        <p:spPr>
          <a:xfrm>
            <a:off x="6575826" y="1311321"/>
            <a:ext cx="1250666" cy="2908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Initial beam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40876070-6277-F262-1D58-0CCA0875463E}"/>
              </a:ext>
            </a:extLst>
          </p:cNvPr>
          <p:cNvSpPr/>
          <p:nvPr/>
        </p:nvSpPr>
        <p:spPr>
          <a:xfrm>
            <a:off x="6746419" y="5574050"/>
            <a:ext cx="843610" cy="9744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B0CAE17A-9955-D7CD-AD04-261A4189990B}"/>
              </a:ext>
            </a:extLst>
          </p:cNvPr>
          <p:cNvSpPr/>
          <p:nvPr/>
        </p:nvSpPr>
        <p:spPr>
          <a:xfrm>
            <a:off x="7168224" y="5546679"/>
            <a:ext cx="625332" cy="10262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F49B691-6D82-38CA-B774-DA9A9C7EDED0}"/>
                  </a:ext>
                </a:extLst>
              </p:cNvPr>
              <p:cNvSpPr txBox="1"/>
              <p:nvPr/>
            </p:nvSpPr>
            <p:spPr>
              <a:xfrm>
                <a:off x="7898267" y="3202654"/>
                <a:ext cx="2532552" cy="688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:  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92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:  1.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F49B691-6D82-38CA-B774-DA9A9C7ED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267" y="3202654"/>
                <a:ext cx="2532552" cy="6881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0953EF8-FAE8-67E3-45F3-C62213351C2D}"/>
                  </a:ext>
                </a:extLst>
              </p:cNvPr>
              <p:cNvSpPr txBox="1"/>
              <p:nvPr/>
            </p:nvSpPr>
            <p:spPr>
              <a:xfrm>
                <a:off x="7898267" y="5760601"/>
                <a:ext cx="2532552" cy="688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:  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98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:  1.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36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  <m:r>
                        <a:rPr lang="en-US" altLang="ko-KR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0953EF8-FAE8-67E3-45F3-C62213351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267" y="5760601"/>
                <a:ext cx="2532552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TextBox 78">
            <a:extLst>
              <a:ext uri="{FF2B5EF4-FFF2-40B4-BE49-F238E27FC236}">
                <a16:creationId xmlns:a16="http://schemas.microsoft.com/office/drawing/2014/main" id="{9ED97B9D-A52E-508D-E641-11202E84CA9A}"/>
              </a:ext>
            </a:extLst>
          </p:cNvPr>
          <p:cNvSpPr txBox="1"/>
          <p:nvPr/>
        </p:nvSpPr>
        <p:spPr>
          <a:xfrm>
            <a:off x="3783454" y="1781448"/>
            <a:ext cx="503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①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550FDFF-2F13-7A8E-49F0-D1E867C3E94A}"/>
              </a:ext>
            </a:extLst>
          </p:cNvPr>
          <p:cNvSpPr txBox="1"/>
          <p:nvPr/>
        </p:nvSpPr>
        <p:spPr>
          <a:xfrm>
            <a:off x="3783454" y="3163077"/>
            <a:ext cx="503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②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B4FD383-C124-44BD-8FC6-C640A929C03C}"/>
              </a:ext>
            </a:extLst>
          </p:cNvPr>
          <p:cNvSpPr txBox="1"/>
          <p:nvPr/>
        </p:nvSpPr>
        <p:spPr>
          <a:xfrm>
            <a:off x="3783454" y="4319923"/>
            <a:ext cx="503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③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B40BE33-12F8-D677-CB93-AACC5ABEF8F9}"/>
              </a:ext>
            </a:extLst>
          </p:cNvPr>
          <p:cNvSpPr txBox="1"/>
          <p:nvPr/>
        </p:nvSpPr>
        <p:spPr>
          <a:xfrm>
            <a:off x="3783454" y="5768900"/>
            <a:ext cx="503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171312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8AF57-4BA4-DF6E-E5D9-1B1DD8276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6C1CA1C4-EF5D-6E32-359E-22921DEFDA0B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4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D7A7D984-B5E3-FF2E-7B76-56037E407CA8}"/>
                  </a:ext>
                </a:extLst>
              </p:cNvPr>
              <p:cNvSpPr txBox="1"/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Macroparticles : 50,000 / Total particles : 3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 (fix.)(on Space Charge)</a:t>
                </a:r>
              </a:p>
            </p:txBody>
          </p:sp>
        </mc:Choice>
        <mc:Fallback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D7A7D984-B5E3-FF2E-7B76-56037E407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blipFill>
                <a:blip r:embed="rId2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C9ABE4A-1BCB-B33E-4307-0E1BA9CA5B93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ADS Results 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F06A4E6E-7A2F-D420-0C27-23C509912D61}"/>
                  </a:ext>
                </a:extLst>
              </p:cNvPr>
              <p:cNvSpPr/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F06A4E6E-7A2F-D420-0C27-23C509912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그림 16">
            <a:extLst>
              <a:ext uri="{FF2B5EF4-FFF2-40B4-BE49-F238E27FC236}">
                <a16:creationId xmlns:a16="http://schemas.microsoft.com/office/drawing/2014/main" id="{5985324C-2011-5BBC-EFC0-BDC543D66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937" y="1271720"/>
            <a:ext cx="10536120" cy="250542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EB1840F-8808-9BF5-E61C-147714FD51B5}"/>
              </a:ext>
            </a:extLst>
          </p:cNvPr>
          <p:cNvSpPr/>
          <p:nvPr/>
        </p:nvSpPr>
        <p:spPr>
          <a:xfrm>
            <a:off x="4768645" y="2966884"/>
            <a:ext cx="639097" cy="60222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1C9060A-E75B-BD6D-6491-25BE88E56F09}"/>
              </a:ext>
            </a:extLst>
          </p:cNvPr>
          <p:cNvSpPr/>
          <p:nvPr/>
        </p:nvSpPr>
        <p:spPr>
          <a:xfrm>
            <a:off x="7290617" y="2966884"/>
            <a:ext cx="545690" cy="60222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2B7322-4F7D-E03D-D663-EB7777A930B2}"/>
              </a:ext>
            </a:extLst>
          </p:cNvPr>
          <p:cNvSpPr txBox="1"/>
          <p:nvPr/>
        </p:nvSpPr>
        <p:spPr>
          <a:xfrm>
            <a:off x="668593" y="4542500"/>
            <a:ext cx="1053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The ADS method is well reconstructed, especially in the high coupled beam.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B7600E-30C6-E36B-5272-0624A8C7363A}"/>
              </a:ext>
            </a:extLst>
          </p:cNvPr>
          <p:cNvSpPr txBox="1"/>
          <p:nvPr/>
        </p:nvSpPr>
        <p:spPr>
          <a:xfrm>
            <a:off x="668593" y="3967199"/>
            <a:ext cx="1053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When the single ADS</a:t>
            </a:r>
            <a:r>
              <a:rPr lang="ko-KR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ko-KR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conducted, I found the optimal scan angle to 42deg.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2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8BE3D-AFA4-E284-388B-DE700E561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24268CD6-9578-0BCC-15F6-C55E85753775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5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CD4C3D4-556B-DB18-8CDA-D0AE95B03C47}"/>
              </a:ext>
            </a:extLst>
          </p:cNvPr>
          <p:cNvSpPr txBox="1"/>
          <p:nvPr/>
        </p:nvSpPr>
        <p:spPr>
          <a:xfrm>
            <a:off x="2264978" y="786161"/>
            <a:ext cx="76620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2">
                    <a:lumMod val="50000"/>
                  </a:schemeClr>
                </a:solidFill>
              </a:rPr>
              <a:t>Representative result : t=0.24, masking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1F7C9-EF89-BCD2-AF21-F57F59D73E33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ADS Result Plots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4EF63DC5-89C4-B3C1-BE22-2F7F1270D12F}"/>
                  </a:ext>
                </a:extLst>
              </p:cNvPr>
              <p:cNvSpPr/>
              <p:nvPr/>
            </p:nvSpPr>
            <p:spPr>
              <a:xfrm>
                <a:off x="311676" y="1121765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4EF63DC5-89C4-B3C1-BE22-2F7F1270D1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121765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0DA2B43-F762-D0E2-71ED-B972DC674D37}"/>
              </a:ext>
            </a:extLst>
          </p:cNvPr>
          <p:cNvSpPr txBox="1"/>
          <p:nvPr/>
        </p:nvSpPr>
        <p:spPr>
          <a:xfrm>
            <a:off x="520585" y="1251809"/>
            <a:ext cx="413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Diagonal Scan(42 degree)(30iter)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A87621E-7686-6DB9-6A83-7D8569F6B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85" y="1701386"/>
            <a:ext cx="5400000" cy="3975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A4E07D1-8945-0CFD-C4F4-76EBA0ED3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494" y="1701386"/>
            <a:ext cx="5400000" cy="3975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D292418-7412-29C1-27C2-C0A202C2245E}"/>
              </a:ext>
            </a:extLst>
          </p:cNvPr>
          <p:cNvSpPr txBox="1"/>
          <p:nvPr/>
        </p:nvSpPr>
        <p:spPr>
          <a:xfrm>
            <a:off x="756980" y="5581771"/>
            <a:ext cx="1053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Red line : rms emittance,  white dotted line : 2 sigma line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377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FB09B-7339-F924-6047-6D1587DC2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38C1AEFC-C65A-7CDC-843B-6B9E82248AA7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6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BC7D6879-3441-BC8E-08E4-727F73E7ABBE}"/>
                  </a:ext>
                </a:extLst>
              </p:cNvPr>
              <p:cNvSpPr txBox="1"/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Macroparticles : 50,000 / Total particles : 3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 (fix.)(on Space Charge)</a:t>
                </a:r>
              </a:p>
            </p:txBody>
          </p:sp>
        </mc:Choice>
        <mc:Fallback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BC7D6879-3441-BC8E-08E4-727F73E7A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blipFill>
                <a:blip r:embed="rId2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2629D18-13CB-0309-80B6-8810A4FDA038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MSS Results 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9BD7690A-A2D5-9044-498D-684F57F0BDE0}"/>
                  </a:ext>
                </a:extLst>
              </p:cNvPr>
              <p:cNvSpPr/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9BD7690A-A2D5-9044-498D-684F57F0BD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2F7F82D6-68DC-CAD4-58C9-714E0853660E}"/>
              </a:ext>
            </a:extLst>
          </p:cNvPr>
          <p:cNvSpPr txBox="1"/>
          <p:nvPr/>
        </p:nvSpPr>
        <p:spPr>
          <a:xfrm>
            <a:off x="668593" y="4542500"/>
            <a:ext cx="1053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The 4D emittance error decreased significantly, whereas the x and y emittance errors increased.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FA2941-39A3-9E40-6006-DA8BA1B05A4B}"/>
              </a:ext>
            </a:extLst>
          </p:cNvPr>
          <p:cNvSpPr txBox="1"/>
          <p:nvPr/>
        </p:nvSpPr>
        <p:spPr>
          <a:xfrm>
            <a:off x="668593" y="3967199"/>
            <a:ext cx="1053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The reconstruction of MSS method is worse than that of the ADS method.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3302E41-2C82-22E1-2A84-683B040E1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572" y="1318279"/>
            <a:ext cx="10526849" cy="2442951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BD74A387-0130-9DD6-8137-4A617F44AD23}"/>
              </a:ext>
            </a:extLst>
          </p:cNvPr>
          <p:cNvSpPr/>
          <p:nvPr/>
        </p:nvSpPr>
        <p:spPr>
          <a:xfrm>
            <a:off x="9114504" y="2969343"/>
            <a:ext cx="1828800" cy="68212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2234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635B8-CE95-5E17-8AED-4B32DECEB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B55C0C18-DA99-5B77-F3F0-917871477A53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7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94242996-B14F-CD6D-C9F1-C2723B076F62}"/>
                  </a:ext>
                </a:extLst>
              </p:cNvPr>
              <p:cNvSpPr txBox="1"/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Macroparticles : 50,000 / Total particles : 3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 (fix.)(on Space Charge)</a:t>
                </a:r>
              </a:p>
            </p:txBody>
          </p:sp>
        </mc:Choice>
        <mc:Fallback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94242996-B14F-CD6D-C9F1-C2723B076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blipFill>
                <a:blip r:embed="rId2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DCB90FE-53A8-8371-F0F2-801AF572C6F0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Back to the Original Scan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792EECAD-F6F7-D4DD-C52D-8C6121CCBAB4}"/>
                  </a:ext>
                </a:extLst>
              </p:cNvPr>
              <p:cNvSpPr/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792EECAD-F6F7-D4DD-C52D-8C6121CCBA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E10EFDE-8B24-DBF2-8856-466E3D9E39F6}"/>
              </a:ext>
            </a:extLst>
          </p:cNvPr>
          <p:cNvSpPr txBox="1"/>
          <p:nvPr/>
        </p:nvSpPr>
        <p:spPr>
          <a:xfrm>
            <a:off x="520585" y="1251809"/>
            <a:ext cx="716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Original Scan(with MENT)(analytical method) : </a:t>
            </a:r>
            <a:r>
              <a:rPr lang="en-US" altLang="ko-K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[0.44m]</a:t>
            </a:r>
            <a:endParaRPr lang="ko-KR" altLang="en-US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4EEA5B5D-CC07-90BF-CDDB-1A49BA4EF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417" y="1774972"/>
            <a:ext cx="5400000" cy="3975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18BF0F6E-07F0-3CF2-4E69-5419B6FCC542}"/>
              </a:ext>
            </a:extLst>
          </p:cNvPr>
          <p:cNvSpPr/>
          <p:nvPr/>
        </p:nvSpPr>
        <p:spPr>
          <a:xfrm>
            <a:off x="7738296" y="2084126"/>
            <a:ext cx="2436836" cy="19214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775D75F-DFC4-A6AF-30FD-3CD8F736B6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84" y="1774972"/>
            <a:ext cx="5400000" cy="3975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2AEA7D2-C706-104D-E1CA-C3D86938EE18}"/>
              </a:ext>
            </a:extLst>
          </p:cNvPr>
          <p:cNvSpPr txBox="1"/>
          <p:nvPr/>
        </p:nvSpPr>
        <p:spPr>
          <a:xfrm>
            <a:off x="756980" y="5581771"/>
            <a:ext cx="1053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The emittance errors are within 10%, which is reasonable, but the TVD values are very high.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E4E05-71B1-2D90-288D-5D9114952740}"/>
              </a:ext>
            </a:extLst>
          </p:cNvPr>
          <p:cNvSpPr txBox="1"/>
          <p:nvPr/>
        </p:nvSpPr>
        <p:spPr>
          <a:xfrm>
            <a:off x="5154414" y="1316524"/>
            <a:ext cx="1741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t=0.24, masking</a:t>
            </a:r>
            <a:endParaRPr lang="ko-KR" altLang="en-US" sz="1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30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4A085-05BD-AA2F-9340-A2CEADB2E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E1C6F42F-079D-C987-E328-E07F41D12CAD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8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AEFCEF0E-B99A-A7BE-6EB9-F3A6EAA440CB}"/>
                  </a:ext>
                </a:extLst>
              </p:cNvPr>
              <p:cNvSpPr txBox="1"/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Macroparticles : 50,000 / Total particles : 3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400" b="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altLang="ko-KR" sz="1400" dirty="0">
                    <a:solidFill>
                      <a:schemeClr val="bg2">
                        <a:lumMod val="50000"/>
                      </a:schemeClr>
                    </a:solidFill>
                  </a:rPr>
                  <a:t> (fix.)(on Space Charge)</a:t>
                </a:r>
              </a:p>
            </p:txBody>
          </p:sp>
        </mc:Choice>
        <mc:Fallback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AEFCEF0E-B99A-A7BE-6EB9-F3A6EAA44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78" y="786161"/>
                <a:ext cx="7662041" cy="311817"/>
              </a:xfrm>
              <a:prstGeom prst="rect">
                <a:avLst/>
              </a:prstGeom>
              <a:blipFill>
                <a:blip r:embed="rId2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BBC35C1-1FF6-B959-F84A-508F3E686F55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Back to the Original Scan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68DE2FE5-DE73-678D-9496-B57A832877C1}"/>
                  </a:ext>
                </a:extLst>
              </p:cNvPr>
              <p:cNvSpPr/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68DE2FE5-DE73-678D-9496-B57A832877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E59257D-18C4-B4DA-81A3-1D20788453E4}"/>
              </a:ext>
            </a:extLst>
          </p:cNvPr>
          <p:cNvSpPr txBox="1"/>
          <p:nvPr/>
        </p:nvSpPr>
        <p:spPr>
          <a:xfrm>
            <a:off x="520585" y="1251809"/>
            <a:ext cx="716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Original Scan(with MENT)(analytical method) : </a:t>
            </a:r>
            <a:r>
              <a:rPr lang="en-US" altLang="ko-K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[0.55m]</a:t>
            </a:r>
            <a:endParaRPr lang="ko-KR" altLang="en-US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1858D7F-F19A-0768-4A8A-A7C26E635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714" y="1774972"/>
            <a:ext cx="5400000" cy="3975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02DDD53E-FB8B-D9EC-9493-6219DCC3D38A}"/>
              </a:ext>
            </a:extLst>
          </p:cNvPr>
          <p:cNvSpPr/>
          <p:nvPr/>
        </p:nvSpPr>
        <p:spPr>
          <a:xfrm>
            <a:off x="7738296" y="2084126"/>
            <a:ext cx="2436836" cy="19214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5BE36-3B3A-F73B-3795-DA8D480BF125}"/>
              </a:ext>
            </a:extLst>
          </p:cNvPr>
          <p:cNvSpPr txBox="1"/>
          <p:nvPr/>
        </p:nvSpPr>
        <p:spPr>
          <a:xfrm>
            <a:off x="5154414" y="1316524"/>
            <a:ext cx="1741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t=0.24, masking</a:t>
            </a:r>
            <a:endParaRPr lang="ko-KR" altLang="en-US" sz="1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77E2DAD8-7F22-C160-4003-B1B921FEC4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84" y="1774972"/>
            <a:ext cx="5400000" cy="3975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8075537-F8A5-B671-A36E-2800118B2E69}"/>
              </a:ext>
            </a:extLst>
          </p:cNvPr>
          <p:cNvSpPr txBox="1"/>
          <p:nvPr/>
        </p:nvSpPr>
        <p:spPr>
          <a:xfrm>
            <a:off x="756980" y="5581771"/>
            <a:ext cx="1053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As the L becomes longer, the emittance errors decrease, whereas the TVD values increase.</a:t>
            </a:r>
            <a:endParaRPr lang="ko-KR" alt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49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33575-F05A-2D98-B522-977BFBF47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02C6249C-0EA0-602A-1044-8BD6F06D4232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9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58D2C-8510-B913-D520-A025A301D605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Summary(table)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F3453856-EECF-B29B-A324-73AD54F60AA0}"/>
                  </a:ext>
                </a:extLst>
              </p:cNvPr>
              <p:cNvSpPr/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F3453856-EECF-B29B-A324-73AD54F60A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6" y="1097978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A260504B-B2A5-0A01-7A0B-2FB3F6E3D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643" y="1363852"/>
            <a:ext cx="10260000" cy="243976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650C6DF-B919-E163-73B8-861062884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643" y="4080017"/>
            <a:ext cx="10260000" cy="23810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326022-9BCB-FAFF-E678-C5C82A384EF0}"/>
              </a:ext>
            </a:extLst>
          </p:cNvPr>
          <p:cNvSpPr txBox="1"/>
          <p:nvPr/>
        </p:nvSpPr>
        <p:spPr>
          <a:xfrm>
            <a:off x="496111" y="1443154"/>
            <a:ext cx="80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ADS</a:t>
            </a:r>
            <a:endParaRPr lang="ko-KR" altLang="en-US" b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B24F65-02CD-DB27-C88E-D5A6A720E4FE}"/>
              </a:ext>
            </a:extLst>
          </p:cNvPr>
          <p:cNvSpPr txBox="1"/>
          <p:nvPr/>
        </p:nvSpPr>
        <p:spPr>
          <a:xfrm>
            <a:off x="496111" y="4127859"/>
            <a:ext cx="80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MSS</a:t>
            </a:r>
            <a:endParaRPr lang="ko-KR" altLang="en-US" b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733E6A-431C-977D-7062-73D2BB548105}"/>
              </a:ext>
            </a:extLst>
          </p:cNvPr>
          <p:cNvSpPr txBox="1"/>
          <p:nvPr/>
        </p:nvSpPr>
        <p:spPr>
          <a:xfrm>
            <a:off x="401792" y="1891788"/>
            <a:ext cx="92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based-on 3variables</a:t>
            </a:r>
            <a:endParaRPr lang="ko-KR" altLang="en-US" sz="1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410EA6-9058-3F51-1450-C2B8271ECF48}"/>
              </a:ext>
            </a:extLst>
          </p:cNvPr>
          <p:cNvSpPr txBox="1"/>
          <p:nvPr/>
        </p:nvSpPr>
        <p:spPr>
          <a:xfrm>
            <a:off x="401792" y="4590600"/>
            <a:ext cx="92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based-on 2variables</a:t>
            </a:r>
            <a:endParaRPr lang="ko-KR" altLang="en-US" sz="1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755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561</Words>
  <Application>Microsoft Office PowerPoint</Application>
  <PresentationFormat>와이드스크린</PresentationFormat>
  <Paragraphs>124</Paragraphs>
  <Slides>10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Noto Sans KR Black</vt:lpstr>
      <vt:lpstr>맑은 고딕</vt:lpstr>
      <vt:lpstr>ADLaM Display</vt:lpstr>
      <vt:lpstr>Arial</vt:lpstr>
      <vt:lpstr>Calibri</vt:lpstr>
      <vt:lpstr>Cambria Math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이다온</dc:creator>
  <cp:lastModifiedBy>이다온</cp:lastModifiedBy>
  <cp:revision>6</cp:revision>
  <dcterms:created xsi:type="dcterms:W3CDTF">2026-08-05T03:50:26Z</dcterms:created>
  <dcterms:modified xsi:type="dcterms:W3CDTF">2026-08-06T05:06:58Z</dcterms:modified>
</cp:coreProperties>
</file>