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2"/>
  </p:notesMasterIdLst>
  <p:sldIdLst>
    <p:sldId id="256" r:id="rId2"/>
    <p:sldId id="286" r:id="rId3"/>
    <p:sldId id="265" r:id="rId4"/>
    <p:sldId id="269" r:id="rId5"/>
    <p:sldId id="278" r:id="rId6"/>
    <p:sldId id="280" r:id="rId7"/>
    <p:sldId id="279" r:id="rId8"/>
    <p:sldId id="281" r:id="rId9"/>
    <p:sldId id="282" r:id="rId10"/>
    <p:sldId id="262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0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2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D7465-25EF-437B-BC7F-AA597573C535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DCFBD-8453-4970-8013-89F8F4EEF2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715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5FE6D-3833-45BF-ABBE-5A2A0080475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909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5FE6D-3833-45BF-ABBE-5A2A0080475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220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5FE6D-3833-45BF-ABBE-5A2A0080475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85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C55A75-D07F-CFA6-F523-30EC236FC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246EA8A-6369-FBEC-C636-CC49EA82B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D9236C-479B-96D9-2E7D-012030A3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A4E1-0C97-4461-A640-CB3AC3C956DD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0942B8-10E4-C5C4-C3D3-49B44FB3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C27A2B-C525-AECC-687F-F08864EA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7272"/>
            <a:ext cx="2743200" cy="365125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B62962-56CB-55C9-F2B3-A84E9911F74D}"/>
              </a:ext>
            </a:extLst>
          </p:cNvPr>
          <p:cNvSpPr>
            <a:spLocks/>
          </p:cNvSpPr>
          <p:nvPr/>
        </p:nvSpPr>
        <p:spPr>
          <a:xfrm>
            <a:off x="1338044" y="174070"/>
            <a:ext cx="10853956" cy="17616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2F2C2DE-BEB0-81D7-8AB0-B3DFE28A7BB0}"/>
              </a:ext>
            </a:extLst>
          </p:cNvPr>
          <p:cNvSpPr>
            <a:spLocks/>
          </p:cNvSpPr>
          <p:nvPr/>
        </p:nvSpPr>
        <p:spPr>
          <a:xfrm>
            <a:off x="408265" y="174070"/>
            <a:ext cx="1777067" cy="23908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90ED4E3-3974-7A52-58B9-334D67084DEB}"/>
              </a:ext>
            </a:extLst>
          </p:cNvPr>
          <p:cNvSpPr>
            <a:spLocks/>
          </p:cNvSpPr>
          <p:nvPr/>
        </p:nvSpPr>
        <p:spPr>
          <a:xfrm>
            <a:off x="-1" y="65012"/>
            <a:ext cx="1849773" cy="2390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B0A431F-7BEF-9F56-23B4-0673E13A4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" y="6659834"/>
            <a:ext cx="1899917" cy="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2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E54084-DF6D-A4F7-4C3F-97D343B1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CAFF31-2CF1-2EBB-2D6E-2392D3478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0326F4-7027-07D9-B8A4-9A3AA955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1C163-69E7-47B0-A89E-BEAD3F88970D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7BE590-AC87-EC53-7A22-B1D460B6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A740B6-A6A8-37BF-3258-41D6FE10C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56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7B88DD5-C635-F5EC-A537-010A86504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18C5B9D-CB32-10BF-5B63-8F0DCC108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9F6BE1-E566-0390-1FAD-9C2FBA544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17182-C0E4-4C77-8133-FDB814F0184A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594671-184D-DC9D-1CFB-0BA9B95C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352397-7C9B-589B-6E9C-0652DF611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13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E62473-BBE6-DB96-140A-5756495E0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1C86F2-4D0B-6BC4-BB86-8DDD5AF2C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97B29C-475E-52DA-A241-C25392E2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E931-D2CC-4525-A2F2-54FE68B32219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D914A-3987-3384-B548-67D1B85D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0262A9-DFD1-4AD4-982D-4949C084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165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7AA922-D1A9-040B-C328-D72924F9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33FE4B-387B-F3A6-B57C-5DA51D9E5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E22B2E-D541-2913-8B53-6FF8CE955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95E-A7DA-460C-9D64-5F2BC0533171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DD1FA8-DF2A-0E2C-3AD4-D85A709C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A62AE4-87C6-B25A-2196-E620C7A1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01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094A7D-A4F6-B495-4E55-597FC9F7A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C781C3-D4A6-5FFD-3B67-5D1AF7CAB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8238320-97CF-9BDE-31B1-2389A78EE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AA7477-9FCC-95FA-00DB-AE9D957FF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775-FA19-4FE4-93B8-973DCA48ECD5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4CE955-4864-EA95-604C-4EBF1D83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ACE867-4214-36FC-0A28-7EEC8CD9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71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C177B4-2216-3323-0963-0F44AE2E3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945C48-4FC4-EB24-0484-9D4238400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0F183A9-A22A-578E-7FBB-ECAB2D161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09A0C42-0213-8D6C-F55D-15095D41F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0F5D318-6B44-7992-418F-506FF00BA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92FCC2D-D8A1-A45D-08E8-124C601D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BFA18-4DB7-4D53-A676-FD0105CAF249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735A9CD-60C4-2F13-14A4-C57F2840F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2693FB0-A779-97F0-0C5C-919C30C4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42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3CF1E4-D284-9974-E397-6CE26C5F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B08D68-D32B-5FE6-EF34-C28233C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BB6C-8C87-4C08-A54C-BD7EDFED85DE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61E59E0-8B8F-EE6F-0FF2-86996901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D183C3D-3F0E-58F8-8241-7399A3856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8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B304DB8-C574-809B-8D58-37370B38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BD7-3CB3-41E9-A013-F4DFEAB1E6C4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EBCCCDF-D3E1-DED5-8B17-25D0870B2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1372279-341F-4A1E-5F1D-92F0656C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8AE26F2-CC5B-50A3-256D-352DE575ED25}"/>
              </a:ext>
            </a:extLst>
          </p:cNvPr>
          <p:cNvSpPr/>
          <p:nvPr/>
        </p:nvSpPr>
        <p:spPr>
          <a:xfrm>
            <a:off x="6042" y="80945"/>
            <a:ext cx="154696" cy="29977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DD5BEB5-DF70-1CA9-5586-62E98019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" y="6659834"/>
            <a:ext cx="1899917" cy="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3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22F22A-4643-96EC-C97B-4FA1E1C37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A83C83-0936-93A7-CE53-51EA79FC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B69AD9-C7B6-6B1E-1214-2BAC68CD8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80E7EF-72EB-11C5-1B02-5D58B72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AE9A-0B02-4CEA-8F7D-B53AC330177A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6C30C5-AD9E-C583-BA4F-83C586EC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65A60BA-E8F1-4FDF-2154-43817C87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83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44FE58-3579-6E8D-C9F3-2C8D9EDE3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0C332E6-7563-BF08-B0F9-FD73E1F12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126BD9-09C1-71E3-6763-5E9AFDC62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5D5A960-5555-A466-08B5-A3020798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9672-D890-405E-A9C3-BC8FAFC921C0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F07F78A-E439-4D66-151F-9C6443727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F315BD-F3A7-138C-8585-CBCF0190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52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DD8BC2B-FA6A-E114-89E1-26E16C596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56CBC81-D54D-C3E9-176B-21E393B55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FEC8A2-C28C-DA0D-33A4-CBEDCA1D5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30823-7DE9-4DB1-8808-D7903D515F66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196455-3F33-9A9B-69A9-668939A10D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7B45BD9-C8F7-A478-AEB9-020C64968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2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NULL"/><Relationship Id="rId2" Type="http://schemas.openxmlformats.org/officeDocument/2006/relationships/notesSlide" Target="../notesSlides/notesSlide1.xml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NUL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NUL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NUL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7.png"/><Relationship Id="rId5" Type="http://schemas.openxmlformats.org/officeDocument/2006/relationships/image" Target="../media/image10.png"/><Relationship Id="rId15" Type="http://schemas.openxmlformats.org/officeDocument/2006/relationships/image" Target="NULL"/><Relationship Id="rId10" Type="http://schemas.openxmlformats.org/officeDocument/2006/relationships/image" Target="../media/image26.png"/><Relationship Id="rId4" Type="http://schemas.openxmlformats.org/officeDocument/2006/relationships/image" Target="../media/image9.png"/><Relationship Id="rId9" Type="http://schemas.openxmlformats.org/officeDocument/2006/relationships/image" Target="../media/image25.png"/><Relationship Id="rId1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33CF6F-F4AF-4027-9AF2-61A54927F5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Progress on BTS VPP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B9DF59C-3BE7-875E-99C0-420C9BFBF0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Brief</a:t>
            </a:r>
            <a:r>
              <a:rPr lang="ko-KR" altLang="en-US" dirty="0"/>
              <a:t> </a:t>
            </a:r>
            <a:r>
              <a:rPr lang="en-US" altLang="ko-KR" dirty="0"/>
              <a:t>update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C122441-CD55-B3FA-0F49-F627495D2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11" name="바닥글 개체 틀 5">
            <a:extLst>
              <a:ext uri="{FF2B5EF4-FFF2-40B4-BE49-F238E27FC236}">
                <a16:creationId xmlns:a16="http://schemas.microsoft.com/office/drawing/2014/main" id="{BF6793EE-BEB5-5C71-8CC8-2E2D90D68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8392"/>
            <a:ext cx="4114800" cy="244203"/>
          </a:xfrm>
        </p:spPr>
        <p:txBody>
          <a:bodyPr/>
          <a:lstStyle/>
          <a:p>
            <a:r>
              <a:rPr lang="en-US" altLang="ko-KR" dirty="0"/>
              <a:t>Aug 06, 2026 | Jiyoung Choi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51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A79CD-E333-D786-BE5C-F0F11AC4E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D8523FA-3401-C61F-54D8-71AF61B2971C}"/>
              </a:ext>
            </a:extLst>
          </p:cNvPr>
          <p:cNvSpPr/>
          <p:nvPr/>
        </p:nvSpPr>
        <p:spPr>
          <a:xfrm>
            <a:off x="0" y="2155371"/>
            <a:ext cx="12192000" cy="254725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D72337-E049-F0DE-2AB8-3BD37B0600E7}"/>
              </a:ext>
            </a:extLst>
          </p:cNvPr>
          <p:cNvSpPr txBox="1"/>
          <p:nvPr/>
        </p:nvSpPr>
        <p:spPr>
          <a:xfrm>
            <a:off x="2320834" y="2367170"/>
            <a:ext cx="75503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</a:rPr>
              <a:t>Thank you </a:t>
            </a:r>
          </a:p>
          <a:p>
            <a:pPr algn="ctr"/>
            <a:r>
              <a:rPr lang="en-US" altLang="ko-KR" sz="6600" b="1" dirty="0">
                <a:solidFill>
                  <a:schemeClr val="bg1"/>
                </a:solidFill>
              </a:rPr>
              <a:t>for your attention</a:t>
            </a:r>
            <a:endParaRPr lang="ko-KR" altLang="en-US" sz="6600" b="1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B88FE61-A87F-BB34-DA93-DA0C7F1A686D}"/>
              </a:ext>
            </a:extLst>
          </p:cNvPr>
          <p:cNvSpPr/>
          <p:nvPr/>
        </p:nvSpPr>
        <p:spPr>
          <a:xfrm>
            <a:off x="0" y="0"/>
            <a:ext cx="731520" cy="11364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81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BBB2A391-7B78-BEF9-BDBF-CF37613E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51DF1C-32D2-0132-8867-26B226C504D4}"/>
              </a:ext>
            </a:extLst>
          </p:cNvPr>
          <p:cNvSpPr txBox="1"/>
          <p:nvPr/>
        </p:nvSpPr>
        <p:spPr>
          <a:xfrm>
            <a:off x="172290" y="-21468"/>
            <a:ext cx="1430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Outline</a:t>
            </a:r>
            <a:endParaRPr lang="ko-KR" alt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19914B-6227-9E50-E3A1-CED7FE22D5B4}"/>
              </a:ext>
            </a:extLst>
          </p:cNvPr>
          <p:cNvSpPr txBox="1"/>
          <p:nvPr/>
        </p:nvSpPr>
        <p:spPr>
          <a:xfrm>
            <a:off x="411744" y="828523"/>
            <a:ext cx="1136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1. Review</a:t>
            </a:r>
            <a:endParaRPr lang="ko-KR" alt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54A6D-3B6B-3423-326F-48894358D54A}"/>
              </a:ext>
            </a:extLst>
          </p:cNvPr>
          <p:cNvSpPr txBox="1"/>
          <p:nvPr/>
        </p:nvSpPr>
        <p:spPr>
          <a:xfrm>
            <a:off x="411741" y="2521801"/>
            <a:ext cx="1136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 Reconstruction</a:t>
            </a:r>
            <a:r>
              <a:rPr lang="ko-KR" altLang="en-US" b="1" dirty="0"/>
              <a:t> </a:t>
            </a:r>
            <a:r>
              <a:rPr lang="en-US" altLang="ko-KR" b="1" dirty="0"/>
              <a:t>Performance</a:t>
            </a:r>
            <a:r>
              <a:rPr lang="ko-KR" altLang="en-US" b="1" dirty="0"/>
              <a:t> </a:t>
            </a:r>
            <a:r>
              <a:rPr lang="en-US" altLang="ko-KR" b="1" dirty="0"/>
              <a:t>under</a:t>
            </a:r>
            <a:r>
              <a:rPr lang="ko-KR" altLang="en-US" b="1" dirty="0"/>
              <a:t> </a:t>
            </a:r>
            <a:r>
              <a:rPr lang="en-US" altLang="ko-KR" b="1" dirty="0"/>
              <a:t>Different</a:t>
            </a:r>
            <a:r>
              <a:rPr lang="ko-KR" altLang="en-US" b="1" dirty="0"/>
              <a:t> </a:t>
            </a:r>
            <a:r>
              <a:rPr lang="en-US" altLang="ko-KR" b="1" dirty="0"/>
              <a:t>Quadrupole settings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483346-BC1D-AB38-19AE-A04C0EB5BDF0}"/>
              </a:ext>
            </a:extLst>
          </p:cNvPr>
          <p:cNvSpPr txBox="1"/>
          <p:nvPr/>
        </p:nvSpPr>
        <p:spPr>
          <a:xfrm>
            <a:off x="887390" y="1183572"/>
            <a:ext cx="3219599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VPP Workflow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VPP Reconstruction Result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019AA-B6E3-36D1-BFCB-4930211A2FF9}"/>
              </a:ext>
            </a:extLst>
          </p:cNvPr>
          <p:cNvSpPr txBox="1"/>
          <p:nvPr/>
        </p:nvSpPr>
        <p:spPr>
          <a:xfrm>
            <a:off x="411747" y="5077298"/>
            <a:ext cx="1136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3. Possible Limitation of the Current VPP Algorithm</a:t>
            </a:r>
            <a:endParaRPr lang="ko-KR" alt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01CC24-5D70-1675-AC0B-B357D6D55147}"/>
              </a:ext>
            </a:extLst>
          </p:cNvPr>
          <p:cNvSpPr txBox="1"/>
          <p:nvPr/>
        </p:nvSpPr>
        <p:spPr>
          <a:xfrm>
            <a:off x="887390" y="2880951"/>
            <a:ext cx="5685916" cy="17007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Beam Conditions for Reconstruction Failure Cases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Reconstruction Result for the Failure Case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Distortion by Minimum-bit Process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Q7 (=QM3) Strength Scan Summary</a:t>
            </a:r>
          </a:p>
        </p:txBody>
      </p:sp>
    </p:spTree>
    <p:extLst>
      <p:ext uri="{BB962C8B-B14F-4D97-AF65-F5344CB8AC3E}">
        <p14:creationId xmlns:p14="http://schemas.microsoft.com/office/powerpoint/2010/main" val="417484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0A4DEDB-016C-8B60-EA04-053492F0E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9649AE-989C-E47D-673C-DDEFE1232CF3}"/>
              </a:ext>
            </a:extLst>
          </p:cNvPr>
          <p:cNvSpPr txBox="1"/>
          <p:nvPr/>
        </p:nvSpPr>
        <p:spPr>
          <a:xfrm>
            <a:off x="172290" y="34292"/>
            <a:ext cx="32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1. Review: VPP Workflow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7715665-04F4-D5ED-9C45-6569FFB5AEC7}"/>
              </a:ext>
            </a:extLst>
          </p:cNvPr>
          <p:cNvSpPr>
            <a:spLocks/>
          </p:cNvSpPr>
          <p:nvPr/>
        </p:nvSpPr>
        <p:spPr>
          <a:xfrm>
            <a:off x="963450" y="1726917"/>
            <a:ext cx="2368293" cy="10682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Slit Scan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A13AD1F-692C-8AA7-C12D-E80D69C67B82}"/>
              </a:ext>
            </a:extLst>
          </p:cNvPr>
          <p:cNvSpPr>
            <a:spLocks/>
          </p:cNvSpPr>
          <p:nvPr/>
        </p:nvSpPr>
        <p:spPr>
          <a:xfrm>
            <a:off x="4911854" y="1726917"/>
            <a:ext cx="2368293" cy="10682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Virtual Beamlet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2" name="화살표: 톱니 모양의 오른쪽 11">
            <a:extLst>
              <a:ext uri="{FF2B5EF4-FFF2-40B4-BE49-F238E27FC236}">
                <a16:creationId xmlns:a16="http://schemas.microsoft.com/office/drawing/2014/main" id="{845FB877-B582-71C6-A11F-7A16DDA22DCE}"/>
              </a:ext>
            </a:extLst>
          </p:cNvPr>
          <p:cNvSpPr>
            <a:spLocks/>
          </p:cNvSpPr>
          <p:nvPr/>
        </p:nvSpPr>
        <p:spPr>
          <a:xfrm>
            <a:off x="3833528" y="2099230"/>
            <a:ext cx="533400" cy="323624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화살표: 톱니 모양의 오른쪽 13">
            <a:extLst>
              <a:ext uri="{FF2B5EF4-FFF2-40B4-BE49-F238E27FC236}">
                <a16:creationId xmlns:a16="http://schemas.microsoft.com/office/drawing/2014/main" id="{90621633-B448-A48B-3D59-916EF48202B6}"/>
              </a:ext>
            </a:extLst>
          </p:cNvPr>
          <p:cNvSpPr>
            <a:spLocks/>
          </p:cNvSpPr>
          <p:nvPr/>
        </p:nvSpPr>
        <p:spPr>
          <a:xfrm>
            <a:off x="7825073" y="2099230"/>
            <a:ext cx="533400" cy="323624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D05E1F1-5E26-81C4-10EF-E4433CD67F9A}"/>
              </a:ext>
            </a:extLst>
          </p:cNvPr>
          <p:cNvSpPr>
            <a:spLocks/>
          </p:cNvSpPr>
          <p:nvPr/>
        </p:nvSpPr>
        <p:spPr>
          <a:xfrm>
            <a:off x="8903399" y="1726916"/>
            <a:ext cx="2368293" cy="10682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Individual Threshold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사각형: 둥근 모서리 27">
                <a:extLst>
                  <a:ext uri="{FF2B5EF4-FFF2-40B4-BE49-F238E27FC236}">
                    <a16:creationId xmlns:a16="http://schemas.microsoft.com/office/drawing/2014/main" id="{1710CA8F-569D-264A-7948-9C20157228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63450" y="3925869"/>
                <a:ext cx="2368293" cy="106825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5715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4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altLang="ko-K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𝑐𝑜𝑟𝑟𝑒𝑐𝑡𝑒𝑑</m:t>
                          </m:r>
                        </m:sub>
                      </m:sSub>
                    </m:oMath>
                  </m:oMathPara>
                </a14:m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사각형: 둥근 모서리 27">
                <a:extLst>
                  <a:ext uri="{FF2B5EF4-FFF2-40B4-BE49-F238E27FC236}">
                    <a16:creationId xmlns:a16="http://schemas.microsoft.com/office/drawing/2014/main" id="{1710CA8F-569D-264A-7948-9C20157228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50" y="3925869"/>
                <a:ext cx="2368293" cy="106825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802524D-2FF9-4701-486B-49E46E693217}"/>
              </a:ext>
            </a:extLst>
          </p:cNvPr>
          <p:cNvSpPr>
            <a:spLocks/>
          </p:cNvSpPr>
          <p:nvPr/>
        </p:nvSpPr>
        <p:spPr>
          <a:xfrm>
            <a:off x="4911854" y="3925869"/>
            <a:ext cx="2368293" cy="10682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Slit-width Correction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32" name="화살표: 톱니 모양의 오른쪽 31">
            <a:extLst>
              <a:ext uri="{FF2B5EF4-FFF2-40B4-BE49-F238E27FC236}">
                <a16:creationId xmlns:a16="http://schemas.microsoft.com/office/drawing/2014/main" id="{7C26CD39-64DC-8CB6-886F-7AB40A20D4CB}"/>
              </a:ext>
            </a:extLst>
          </p:cNvPr>
          <p:cNvSpPr>
            <a:spLocks/>
          </p:cNvSpPr>
          <p:nvPr/>
        </p:nvSpPr>
        <p:spPr>
          <a:xfrm rot="10800000">
            <a:off x="3833528" y="4298182"/>
            <a:ext cx="533400" cy="323624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화살표: 톱니 모양의 오른쪽 33">
            <a:extLst>
              <a:ext uri="{FF2B5EF4-FFF2-40B4-BE49-F238E27FC236}">
                <a16:creationId xmlns:a16="http://schemas.microsoft.com/office/drawing/2014/main" id="{1C7D2130-5E80-D792-5E58-DFD217944A7E}"/>
              </a:ext>
            </a:extLst>
          </p:cNvPr>
          <p:cNvSpPr>
            <a:spLocks/>
          </p:cNvSpPr>
          <p:nvPr/>
        </p:nvSpPr>
        <p:spPr>
          <a:xfrm rot="10800000">
            <a:off x="7825073" y="4298182"/>
            <a:ext cx="533400" cy="323624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사각형: 둥근 모서리 35">
                <a:extLst>
                  <a:ext uri="{FF2B5EF4-FFF2-40B4-BE49-F238E27FC236}">
                    <a16:creationId xmlns:a16="http://schemas.microsoft.com/office/drawing/2014/main" id="{E2B4F8D5-13F4-EAFD-939F-07EF3A44466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903399" y="3925868"/>
                <a:ext cx="2368293" cy="106825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5715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4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altLang="ko-K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𝑢𝑛𝑐𝑜𝑟𝑟𝑒𝑐𝑡𝑒𝑑</m:t>
                          </m:r>
                        </m:sub>
                      </m:sSub>
                    </m:oMath>
                  </m:oMathPara>
                </a14:m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사각형: 둥근 모서리 35">
                <a:extLst>
                  <a:ext uri="{FF2B5EF4-FFF2-40B4-BE49-F238E27FC236}">
                    <a16:creationId xmlns:a16="http://schemas.microsoft.com/office/drawing/2014/main" id="{E2B4F8D5-13F4-EAFD-939F-07EF3A4446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399" y="3925868"/>
                <a:ext cx="2368293" cy="106825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화살표: 톱니 모양의 오른쪽 37">
            <a:extLst>
              <a:ext uri="{FF2B5EF4-FFF2-40B4-BE49-F238E27FC236}">
                <a16:creationId xmlns:a16="http://schemas.microsoft.com/office/drawing/2014/main" id="{6EB1D6C7-A9E3-197F-337D-293C9F537D4A}"/>
              </a:ext>
            </a:extLst>
          </p:cNvPr>
          <p:cNvSpPr>
            <a:spLocks/>
          </p:cNvSpPr>
          <p:nvPr/>
        </p:nvSpPr>
        <p:spPr>
          <a:xfrm rot="5400000">
            <a:off x="9820845" y="3198705"/>
            <a:ext cx="533400" cy="323624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17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74E727D0-1E15-DEDB-6222-A0AEF9F0B253}"/>
              </a:ext>
            </a:extLst>
          </p:cNvPr>
          <p:cNvGrpSpPr>
            <a:grpSpLocks noChangeAspect="1"/>
          </p:cNvGrpSpPr>
          <p:nvPr/>
        </p:nvGrpSpPr>
        <p:grpSpPr>
          <a:xfrm>
            <a:off x="476039" y="432603"/>
            <a:ext cx="11239921" cy="3518373"/>
            <a:chOff x="172289" y="4951028"/>
            <a:chExt cx="21697708" cy="6791917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75BC9DB1-7216-BCA2-9F0D-7EC4A6A7A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38"/>
            <a:stretch>
              <a:fillRect/>
            </a:stretch>
          </p:blipFill>
          <p:spPr>
            <a:xfrm>
              <a:off x="172290" y="5266132"/>
              <a:ext cx="21697707" cy="647681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D17CCCC-C78C-D4DB-3744-2636C6071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204"/>
            <a:stretch>
              <a:fillRect/>
            </a:stretch>
          </p:blipFill>
          <p:spPr>
            <a:xfrm>
              <a:off x="172289" y="4951028"/>
              <a:ext cx="21697706" cy="473511"/>
            </a:xfrm>
            <a:prstGeom prst="rect">
              <a:avLst/>
            </a:prstGeom>
          </p:spPr>
        </p:pic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78A2A5B-6B9A-1220-F3E2-96480094F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4</a:t>
            </a:fld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표 10">
                <a:extLst>
                  <a:ext uri="{FF2B5EF4-FFF2-40B4-BE49-F238E27FC236}">
                    <a16:creationId xmlns:a16="http://schemas.microsoft.com/office/drawing/2014/main" id="{658E5374-77BD-71C5-F92C-A1F3CE3B2C5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89560" y="4085784"/>
              <a:ext cx="5745479" cy="23392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81615">
                      <a:extLst>
                        <a:ext uri="{9D8B030D-6E8A-4147-A177-3AD203B41FA5}">
                          <a16:colId xmlns:a16="http://schemas.microsoft.com/office/drawing/2014/main" val="46559142"/>
                        </a:ext>
                      </a:extLst>
                    </a:gridCol>
                    <a:gridCol w="1526841">
                      <a:extLst>
                        <a:ext uri="{9D8B030D-6E8A-4147-A177-3AD203B41FA5}">
                          <a16:colId xmlns:a16="http://schemas.microsoft.com/office/drawing/2014/main" val="322750388"/>
                        </a:ext>
                      </a:extLst>
                    </a:gridCol>
                    <a:gridCol w="1526841">
                      <a:extLst>
                        <a:ext uri="{9D8B030D-6E8A-4147-A177-3AD203B41FA5}">
                          <a16:colId xmlns:a16="http://schemas.microsoft.com/office/drawing/2014/main" val="1945927241"/>
                        </a:ext>
                      </a:extLst>
                    </a:gridCol>
                    <a:gridCol w="1010182">
                      <a:extLst>
                        <a:ext uri="{9D8B030D-6E8A-4147-A177-3AD203B41FA5}">
                          <a16:colId xmlns:a16="http://schemas.microsoft.com/office/drawing/2014/main" val="1738207990"/>
                        </a:ext>
                      </a:extLst>
                    </a:gridCol>
                  </a:tblGrid>
                  <a:tr h="55819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1" dirty="0"/>
                            <a:t>Threshold = 0.1</a:t>
                          </a:r>
                          <a:endParaRPr lang="ko-KR" altLang="en-US" sz="1600" b="1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Ground Truth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Reconstructed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Error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5107390"/>
                      </a:ext>
                    </a:extLst>
                  </a:tr>
                  <a:tr h="55819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14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3.941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3.832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2.76%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6537618"/>
                      </a:ext>
                    </a:extLst>
                  </a:tr>
                  <a:tr h="579127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14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4.266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4.187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1.85%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6929193"/>
                      </a:ext>
                    </a:extLst>
                  </a:tr>
                  <a:tr h="559174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ko-KR" alt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sSub>
                                      <m:sSubPr>
                                        <m:ctrlP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  <m: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sub>
                                    </m:sSub>
                                  </m:e>
                                </m:rad>
                              </m:oMath>
                            </m:oMathPara>
                          </a14:m>
                          <a:endParaRPr lang="en-US" altLang="ko-KR" sz="160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14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4.078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3.984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2.29%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2186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표 10">
                <a:extLst>
                  <a:ext uri="{FF2B5EF4-FFF2-40B4-BE49-F238E27FC236}">
                    <a16:creationId xmlns:a16="http://schemas.microsoft.com/office/drawing/2014/main" id="{658E5374-77BD-71C5-F92C-A1F3CE3B2C5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18118439"/>
                  </p:ext>
                </p:extLst>
              </p:nvPr>
            </p:nvGraphicFramePr>
            <p:xfrm>
              <a:off x="289560" y="4085784"/>
              <a:ext cx="5745479" cy="23392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81615">
                      <a:extLst>
                        <a:ext uri="{9D8B030D-6E8A-4147-A177-3AD203B41FA5}">
                          <a16:colId xmlns:a16="http://schemas.microsoft.com/office/drawing/2014/main" val="46559142"/>
                        </a:ext>
                      </a:extLst>
                    </a:gridCol>
                    <a:gridCol w="1526841">
                      <a:extLst>
                        <a:ext uri="{9D8B030D-6E8A-4147-A177-3AD203B41FA5}">
                          <a16:colId xmlns:a16="http://schemas.microsoft.com/office/drawing/2014/main" val="322750388"/>
                        </a:ext>
                      </a:extLst>
                    </a:gridCol>
                    <a:gridCol w="1526841">
                      <a:extLst>
                        <a:ext uri="{9D8B030D-6E8A-4147-A177-3AD203B41FA5}">
                          <a16:colId xmlns:a16="http://schemas.microsoft.com/office/drawing/2014/main" val="1945927241"/>
                        </a:ext>
                      </a:extLst>
                    </a:gridCol>
                    <a:gridCol w="1010182">
                      <a:extLst>
                        <a:ext uri="{9D8B030D-6E8A-4147-A177-3AD203B41FA5}">
                          <a16:colId xmlns:a16="http://schemas.microsoft.com/office/drawing/2014/main" val="1738207990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1" dirty="0"/>
                            <a:t>Threshold = 0.1</a:t>
                          </a:r>
                          <a:endParaRPr lang="ko-KR" altLang="en-US" sz="1600" b="1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Ground Truth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Reconstructed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Error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510739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103158" r="-242754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3.941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3.832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2.76%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6537618"/>
                      </a:ext>
                    </a:extLst>
                  </a:tr>
                  <a:tr h="60083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194949" r="-242754" b="-10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4.266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4.187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1.85%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6929193"/>
                      </a:ext>
                    </a:extLst>
                  </a:tr>
                  <a:tr h="580136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307368" r="-242754" b="-6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4.078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3.984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2.29%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21864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표 11">
                <a:extLst>
                  <a:ext uri="{FF2B5EF4-FFF2-40B4-BE49-F238E27FC236}">
                    <a16:creationId xmlns:a16="http://schemas.microsoft.com/office/drawing/2014/main" id="{F971991F-81BB-2394-6264-863B0DC6D68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122670" y="3933385"/>
              <a:ext cx="5745949" cy="282443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81754">
                      <a:extLst>
                        <a:ext uri="{9D8B030D-6E8A-4147-A177-3AD203B41FA5}">
                          <a16:colId xmlns:a16="http://schemas.microsoft.com/office/drawing/2014/main" val="3537749391"/>
                        </a:ext>
                      </a:extLst>
                    </a:gridCol>
                    <a:gridCol w="1526965">
                      <a:extLst>
                        <a:ext uri="{9D8B030D-6E8A-4147-A177-3AD203B41FA5}">
                          <a16:colId xmlns:a16="http://schemas.microsoft.com/office/drawing/2014/main" val="1106467246"/>
                        </a:ext>
                      </a:extLst>
                    </a:gridCol>
                    <a:gridCol w="1526965">
                      <a:extLst>
                        <a:ext uri="{9D8B030D-6E8A-4147-A177-3AD203B41FA5}">
                          <a16:colId xmlns:a16="http://schemas.microsoft.com/office/drawing/2014/main" val="1056486509"/>
                        </a:ext>
                      </a:extLst>
                    </a:gridCol>
                    <a:gridCol w="1010265">
                      <a:extLst>
                        <a:ext uri="{9D8B030D-6E8A-4147-A177-3AD203B41FA5}">
                          <a16:colId xmlns:a16="http://schemas.microsoft.com/office/drawing/2014/main" val="2685765914"/>
                        </a:ext>
                      </a:extLst>
                    </a:gridCol>
                  </a:tblGrid>
                  <a:tr h="41112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Ground Truth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Reconstructed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Error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50603555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3.522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3.420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2.89%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6480439"/>
                      </a:ext>
                    </a:extLst>
                  </a:tr>
                  <a:tr h="553489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𝑟𝑎𝑑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14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4.029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3.889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189164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0.981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0.954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2.71%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75473724"/>
                      </a:ext>
                    </a:extLst>
                  </a:tr>
                  <a:tr h="574244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𝑟𝑎𝑑</m:t>
                                </m:r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14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3.661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3.485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4.80%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02858686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800" b="0" i="1" smtClean="0">
                                    <a:latin typeface="Cambria Math" panose="02040503050406030204" pitchFamily="18" charset="0"/>
                                  </a:rPr>
                                  <m:t>𝑐𝑜𝑢𝑝𝑙𝑖𝑛𝑔</m:t>
                                </m:r>
                                <m:r>
                                  <a:rPr lang="en-US" altLang="ko-KR" sz="1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ko-KR" altLang="en-US" sz="18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0.0113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0.0109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2.99%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25140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표 11">
                <a:extLst>
                  <a:ext uri="{FF2B5EF4-FFF2-40B4-BE49-F238E27FC236}">
                    <a16:creationId xmlns:a16="http://schemas.microsoft.com/office/drawing/2014/main" id="{F971991F-81BB-2394-6264-863B0DC6D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9901192"/>
                  </p:ext>
                </p:extLst>
              </p:nvPr>
            </p:nvGraphicFramePr>
            <p:xfrm>
              <a:off x="6122670" y="3933385"/>
              <a:ext cx="5745949" cy="282443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81754">
                      <a:extLst>
                        <a:ext uri="{9D8B030D-6E8A-4147-A177-3AD203B41FA5}">
                          <a16:colId xmlns:a16="http://schemas.microsoft.com/office/drawing/2014/main" val="3537749391"/>
                        </a:ext>
                      </a:extLst>
                    </a:gridCol>
                    <a:gridCol w="1526965">
                      <a:extLst>
                        <a:ext uri="{9D8B030D-6E8A-4147-A177-3AD203B41FA5}">
                          <a16:colId xmlns:a16="http://schemas.microsoft.com/office/drawing/2014/main" val="1106467246"/>
                        </a:ext>
                      </a:extLst>
                    </a:gridCol>
                    <a:gridCol w="1526965">
                      <a:extLst>
                        <a:ext uri="{9D8B030D-6E8A-4147-A177-3AD203B41FA5}">
                          <a16:colId xmlns:a16="http://schemas.microsoft.com/office/drawing/2014/main" val="1056486509"/>
                        </a:ext>
                      </a:extLst>
                    </a:gridCol>
                    <a:gridCol w="1010265">
                      <a:extLst>
                        <a:ext uri="{9D8B030D-6E8A-4147-A177-3AD203B41FA5}">
                          <a16:colId xmlns:a16="http://schemas.microsoft.com/office/drawing/2014/main" val="2685765914"/>
                        </a:ext>
                      </a:extLst>
                    </a:gridCol>
                  </a:tblGrid>
                  <a:tr h="41112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Ground Truth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Reconstructed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Error</a:t>
                          </a:r>
                          <a:endParaRPr lang="ko-KR" altLang="en-US" sz="16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50603555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62" t="-102985" r="-242754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3.522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3.420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2.89%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6480439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62" t="-143158" r="-242754" b="-25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4.029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3.889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189164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62" t="-339706" r="-242754" b="-25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0.981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0.954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2.71%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75473724"/>
                      </a:ext>
                    </a:extLst>
                  </a:tr>
                  <a:tr h="60083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62" t="-305102" r="-242754" b="-75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3.661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3.485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4.80%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02858686"/>
                      </a:ext>
                    </a:extLst>
                  </a:tr>
                  <a:tr h="41112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62" t="-583824" r="-242754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0.0113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0.0109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2.99%</a:t>
                          </a:r>
                          <a:endParaRPr lang="ko-KR" altLang="en-US" sz="16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251407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4CECCE6-9842-A643-9860-0B9BA9F0C9E4}"/>
              </a:ext>
            </a:extLst>
          </p:cNvPr>
          <p:cNvSpPr txBox="1"/>
          <p:nvPr/>
        </p:nvSpPr>
        <p:spPr>
          <a:xfrm>
            <a:off x="4247538" y="10438"/>
            <a:ext cx="5628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Input beam matrix from experimental VPP reconstruction at the slit position</a:t>
            </a:r>
          </a:p>
          <a:p>
            <a:r>
              <a:rPr lang="en-US" altLang="ko-KR" sz="1200" dirty="0"/>
              <a:t>(KOMAC BTS, QM3 = 15 A)</a:t>
            </a:r>
            <a:endParaRPr lang="ko-KR" alt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6ECC14-2A52-882B-8419-381345864F9E}"/>
              </a:ext>
            </a:extLst>
          </p:cNvPr>
          <p:cNvSpPr txBox="1"/>
          <p:nvPr/>
        </p:nvSpPr>
        <p:spPr>
          <a:xfrm>
            <a:off x="172290" y="34292"/>
            <a:ext cx="4293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1. Review: Input Beam Matrix 1 : </a:t>
            </a:r>
          </a:p>
        </p:txBody>
      </p:sp>
    </p:spTree>
    <p:extLst>
      <p:ext uri="{BB962C8B-B14F-4D97-AF65-F5344CB8AC3E}">
        <p14:creationId xmlns:p14="http://schemas.microsoft.com/office/powerpoint/2010/main" val="245655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067F84C-6AFA-9B6A-A0F5-272B0C9B3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6C757-F20A-92CB-30B9-2BAE58505A92}"/>
              </a:ext>
            </a:extLst>
          </p:cNvPr>
          <p:cNvSpPr txBox="1"/>
          <p:nvPr/>
        </p:nvSpPr>
        <p:spPr>
          <a:xfrm>
            <a:off x="172290" y="34292"/>
            <a:ext cx="695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2-1. Beam Conditions for Reconstruction Failure Cases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99F7BCD-B24C-A367-C614-85072835EDE9}"/>
              </a:ext>
            </a:extLst>
          </p:cNvPr>
          <p:cNvGrpSpPr>
            <a:grpSpLocks noChangeAspect="1"/>
          </p:cNvGrpSpPr>
          <p:nvPr/>
        </p:nvGrpSpPr>
        <p:grpSpPr>
          <a:xfrm>
            <a:off x="225606" y="921635"/>
            <a:ext cx="8056878" cy="5546298"/>
            <a:chOff x="1578819" y="854501"/>
            <a:chExt cx="8056878" cy="5546298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14B5CA3-94BC-A1DC-2F1D-06B7D4B3C9F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80048" y="1188287"/>
              <a:ext cx="6522365" cy="1136591"/>
              <a:chOff x="325031" y="2524185"/>
              <a:chExt cx="10568767" cy="1841717"/>
            </a:xfrm>
          </p:grpSpPr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CA0CE2B6-8F6B-C5D3-032D-C4404C16F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70" t="9157" r="71582" b="60997"/>
              <a:stretch>
                <a:fillRect/>
              </a:stretch>
            </p:blipFill>
            <p:spPr>
              <a:xfrm>
                <a:off x="325031" y="2538500"/>
                <a:ext cx="2117137" cy="1801089"/>
              </a:xfrm>
              <a:prstGeom prst="rect">
                <a:avLst/>
              </a:prstGeom>
            </p:spPr>
          </p:pic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C35438EF-4C30-C8E2-FD52-546E69430FB5}"/>
                  </a:ext>
                </a:extLst>
              </p:cNvPr>
              <p:cNvGrpSpPr/>
              <p:nvPr/>
            </p:nvGrpSpPr>
            <p:grpSpPr>
              <a:xfrm>
                <a:off x="2429011" y="2524185"/>
                <a:ext cx="8464787" cy="1841717"/>
                <a:chOff x="2429011" y="2524185"/>
                <a:chExt cx="8464787" cy="1841717"/>
              </a:xfrm>
            </p:grpSpPr>
            <p:pic>
              <p:nvPicPr>
                <p:cNvPr id="8" name="그림 7">
                  <a:extLst>
                    <a:ext uri="{FF2B5EF4-FFF2-40B4-BE49-F238E27FC236}">
                      <a16:creationId xmlns:a16="http://schemas.microsoft.com/office/drawing/2014/main" id="{65F39E23-7801-BFB1-42F5-EBB98D6D0D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984" r="70811" b="61171"/>
                <a:stretch>
                  <a:fillRect/>
                </a:stretch>
              </p:blipFill>
              <p:spPr>
                <a:xfrm>
                  <a:off x="2429011" y="2531921"/>
                  <a:ext cx="2169222" cy="1801093"/>
                </a:xfrm>
                <a:prstGeom prst="rect">
                  <a:avLst/>
                </a:prstGeom>
              </p:spPr>
            </p:pic>
            <p:pic>
              <p:nvPicPr>
                <p:cNvPr id="10" name="그림 9">
                  <a:extLst>
                    <a:ext uri="{FF2B5EF4-FFF2-40B4-BE49-F238E27FC236}">
                      <a16:creationId xmlns:a16="http://schemas.microsoft.com/office/drawing/2014/main" id="{2D30DDAF-82C5-8709-17B6-3BEEB58C06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" t="9452" r="71358" b="60702"/>
                <a:stretch>
                  <a:fillRect/>
                </a:stretch>
              </p:blipFill>
              <p:spPr>
                <a:xfrm>
                  <a:off x="4545610" y="2564813"/>
                  <a:ext cx="2117137" cy="1801089"/>
                </a:xfrm>
                <a:prstGeom prst="rect">
                  <a:avLst/>
                </a:prstGeom>
              </p:spPr>
            </p:pic>
            <p:pic>
              <p:nvPicPr>
                <p:cNvPr id="12" name="그림 11">
                  <a:extLst>
                    <a:ext uri="{FF2B5EF4-FFF2-40B4-BE49-F238E27FC236}">
                      <a16:creationId xmlns:a16="http://schemas.microsoft.com/office/drawing/2014/main" id="{C3ED763D-41B4-2332-DC3A-21DA6A4938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" t="8790" r="71018" b="61364"/>
                <a:stretch>
                  <a:fillRect/>
                </a:stretch>
              </p:blipFill>
              <p:spPr>
                <a:xfrm>
                  <a:off x="6643011" y="2524185"/>
                  <a:ext cx="2142390" cy="1801094"/>
                </a:xfrm>
                <a:prstGeom prst="rect">
                  <a:avLst/>
                </a:prstGeom>
              </p:spPr>
            </p:pic>
            <p:pic>
              <p:nvPicPr>
                <p:cNvPr id="14" name="그림 13">
                  <a:extLst>
                    <a:ext uri="{FF2B5EF4-FFF2-40B4-BE49-F238E27FC236}">
                      <a16:creationId xmlns:a16="http://schemas.microsoft.com/office/drawing/2014/main" id="{3ED18067-FEDF-D1BA-B5CA-280BE879BB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484" t="9452" r="70793" b="60703"/>
                <a:stretch>
                  <a:fillRect/>
                </a:stretch>
              </p:blipFill>
              <p:spPr>
                <a:xfrm>
                  <a:off x="8687247" y="2558220"/>
                  <a:ext cx="2206551" cy="180109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0DDCA0A3-D17F-0975-EDFE-FA578D15AE67}"/>
                </a:ext>
              </a:extLst>
            </p:cNvPr>
            <p:cNvGrpSpPr/>
            <p:nvPr/>
          </p:nvGrpSpPr>
          <p:grpSpPr>
            <a:xfrm>
              <a:off x="2526110" y="854501"/>
              <a:ext cx="7109587" cy="5546298"/>
              <a:chOff x="70540" y="-839062"/>
              <a:chExt cx="6317503" cy="6004932"/>
            </a:xfrm>
          </p:grpSpPr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FB77350B-E7BB-1E7F-0096-BE77FBB6BAA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2339" y="902572"/>
                <a:ext cx="5795704" cy="4263298"/>
                <a:chOff x="-251591" y="187237"/>
                <a:chExt cx="9632950" cy="7085961"/>
              </a:xfrm>
            </p:grpSpPr>
            <p:pic>
              <p:nvPicPr>
                <p:cNvPr id="30" name="그림 29">
                  <a:extLst>
                    <a:ext uri="{FF2B5EF4-FFF2-40B4-BE49-F238E27FC236}">
                      <a16:creationId xmlns:a16="http://schemas.microsoft.com/office/drawing/2014/main" id="{CE0F3CEE-5E18-14EA-9DAB-07E2D136F5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885" t="9083" r="68490" b="-444"/>
                <a:stretch>
                  <a:fillRect/>
                </a:stretch>
              </p:blipFill>
              <p:spPr>
                <a:xfrm>
                  <a:off x="7459280" y="213629"/>
                  <a:ext cx="1905000" cy="3576682"/>
                </a:xfrm>
                <a:prstGeom prst="rect">
                  <a:avLst/>
                </a:prstGeom>
              </p:spPr>
            </p:pic>
            <p:pic>
              <p:nvPicPr>
                <p:cNvPr id="31" name="그림 30">
                  <a:extLst>
                    <a:ext uri="{FF2B5EF4-FFF2-40B4-BE49-F238E27FC236}">
                      <a16:creationId xmlns:a16="http://schemas.microsoft.com/office/drawing/2014/main" id="{B1D8DA0B-AF76-EBAA-0B5F-031CDA3331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656" t="10098" r="21719" b="204"/>
                <a:stretch>
                  <a:fillRect/>
                </a:stretch>
              </p:blipFill>
              <p:spPr>
                <a:xfrm>
                  <a:off x="7476359" y="3754482"/>
                  <a:ext cx="1905000" cy="3511550"/>
                </a:xfrm>
                <a:prstGeom prst="rect">
                  <a:avLst/>
                </a:prstGeom>
              </p:spPr>
            </p:pic>
            <p:pic>
              <p:nvPicPr>
                <p:cNvPr id="32" name="그림 31">
                  <a:extLst>
                    <a:ext uri="{FF2B5EF4-FFF2-40B4-BE49-F238E27FC236}">
                      <a16:creationId xmlns:a16="http://schemas.microsoft.com/office/drawing/2014/main" id="{FA077765-B85C-44BE-2D6F-49213CAEC6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677" t="8639" r="68333"/>
                <a:stretch>
                  <a:fillRect/>
                </a:stretch>
              </p:blipFill>
              <p:spPr>
                <a:xfrm>
                  <a:off x="5561834" y="187237"/>
                  <a:ext cx="1949450" cy="3576682"/>
                </a:xfrm>
                <a:prstGeom prst="rect">
                  <a:avLst/>
                </a:prstGeom>
              </p:spPr>
            </p:pic>
            <p:pic>
              <p:nvPicPr>
                <p:cNvPr id="33" name="그림 32">
                  <a:extLst>
                    <a:ext uri="{FF2B5EF4-FFF2-40B4-BE49-F238E27FC236}">
                      <a16:creationId xmlns:a16="http://schemas.microsoft.com/office/drawing/2014/main" id="{753D0AB0-ED38-DA16-C2D1-E7FCBBD6AC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136" t="8639" r="21874"/>
                <a:stretch>
                  <a:fillRect/>
                </a:stretch>
              </p:blipFill>
              <p:spPr>
                <a:xfrm>
                  <a:off x="5526909" y="3689350"/>
                  <a:ext cx="1949450" cy="3576682"/>
                </a:xfrm>
                <a:prstGeom prst="rect">
                  <a:avLst/>
                </a:prstGeom>
              </p:spPr>
            </p:pic>
            <p:pic>
              <p:nvPicPr>
                <p:cNvPr id="34" name="그림 33">
                  <a:extLst>
                    <a:ext uri="{FF2B5EF4-FFF2-40B4-BE49-F238E27FC236}">
                      <a16:creationId xmlns:a16="http://schemas.microsoft.com/office/drawing/2014/main" id="{F5CC8533-7EB5-E536-DE6A-E50617B03E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81" t="8639" r="68229"/>
                <a:stretch>
                  <a:fillRect/>
                </a:stretch>
              </p:blipFill>
              <p:spPr>
                <a:xfrm>
                  <a:off x="3602859" y="205647"/>
                  <a:ext cx="1949450" cy="3576682"/>
                </a:xfrm>
                <a:prstGeom prst="rect">
                  <a:avLst/>
                </a:prstGeom>
              </p:spPr>
            </p:pic>
            <p:pic>
              <p:nvPicPr>
                <p:cNvPr id="35" name="그림 34">
                  <a:extLst>
                    <a:ext uri="{FF2B5EF4-FFF2-40B4-BE49-F238E27FC236}">
                      <a16:creationId xmlns:a16="http://schemas.microsoft.com/office/drawing/2014/main" id="{BD656DDE-83A0-7E9C-D67C-BD00F7A8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656" t="8639" r="21719"/>
                <a:stretch>
                  <a:fillRect/>
                </a:stretch>
              </p:blipFill>
              <p:spPr>
                <a:xfrm>
                  <a:off x="3621909" y="3689350"/>
                  <a:ext cx="1905000" cy="3576682"/>
                </a:xfrm>
                <a:prstGeom prst="rect">
                  <a:avLst/>
                </a:prstGeom>
              </p:spPr>
            </p:pic>
            <p:pic>
              <p:nvPicPr>
                <p:cNvPr id="36" name="그림 35">
                  <a:extLst>
                    <a:ext uri="{FF2B5EF4-FFF2-40B4-BE49-F238E27FC236}">
                      <a16:creationId xmlns:a16="http://schemas.microsoft.com/office/drawing/2014/main" id="{2D3FDCAB-CEA5-498A-5C28-5A9131D239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69" t="8639" r="68541"/>
                <a:stretch>
                  <a:fillRect/>
                </a:stretch>
              </p:blipFill>
              <p:spPr>
                <a:xfrm>
                  <a:off x="1704104" y="187237"/>
                  <a:ext cx="1949450" cy="3576682"/>
                </a:xfrm>
                <a:prstGeom prst="rect">
                  <a:avLst/>
                </a:prstGeom>
              </p:spPr>
            </p:pic>
            <p:pic>
              <p:nvPicPr>
                <p:cNvPr id="37" name="그림 36">
                  <a:extLst>
                    <a:ext uri="{FF2B5EF4-FFF2-40B4-BE49-F238E27FC236}">
                      <a16:creationId xmlns:a16="http://schemas.microsoft.com/office/drawing/2014/main" id="{1CF39FC5-68DA-2DD6-C61D-01CA48A3FD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344" t="8639" r="22031"/>
                <a:stretch>
                  <a:fillRect/>
                </a:stretch>
              </p:blipFill>
              <p:spPr>
                <a:xfrm>
                  <a:off x="1716909" y="3690166"/>
                  <a:ext cx="1905000" cy="3576682"/>
                </a:xfrm>
                <a:prstGeom prst="rect">
                  <a:avLst/>
                </a:prstGeom>
              </p:spPr>
            </p:pic>
            <p:pic>
              <p:nvPicPr>
                <p:cNvPr id="38" name="그림 37">
                  <a:extLst>
                    <a:ext uri="{FF2B5EF4-FFF2-40B4-BE49-F238E27FC236}">
                      <a16:creationId xmlns:a16="http://schemas.microsoft.com/office/drawing/2014/main" id="{3169EB70-C38E-B8AC-E5A8-FCEEA7243E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69" t="10303" r="68541" b="365"/>
                <a:stretch>
                  <a:fillRect/>
                </a:stretch>
              </p:blipFill>
              <p:spPr>
                <a:xfrm>
                  <a:off x="-251591" y="264429"/>
                  <a:ext cx="1949450" cy="3497219"/>
                </a:xfrm>
                <a:prstGeom prst="rect">
                  <a:avLst/>
                </a:prstGeom>
              </p:spPr>
            </p:pic>
            <p:pic>
              <p:nvPicPr>
                <p:cNvPr id="39" name="그림 38">
                  <a:extLst>
                    <a:ext uri="{FF2B5EF4-FFF2-40B4-BE49-F238E27FC236}">
                      <a16:creationId xmlns:a16="http://schemas.microsoft.com/office/drawing/2014/main" id="{6BCB1D05-E90C-E201-B8C3-BC5750FD82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813" t="10302" r="21562"/>
                <a:stretch>
                  <a:fillRect/>
                </a:stretch>
              </p:blipFill>
              <p:spPr>
                <a:xfrm>
                  <a:off x="-188091" y="3761648"/>
                  <a:ext cx="1905000" cy="3511550"/>
                </a:xfrm>
                <a:prstGeom prst="rect">
                  <a:avLst/>
                </a:prstGeom>
              </p:spPr>
            </p:pic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4E2083-F58B-F658-6232-402CDB5ED6BF}"/>
                  </a:ext>
                </a:extLst>
              </p:cNvPr>
              <p:cNvSpPr txBox="1"/>
              <p:nvPr/>
            </p:nvSpPr>
            <p:spPr>
              <a:xfrm>
                <a:off x="925346" y="-839062"/>
                <a:ext cx="766557" cy="261610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b="1" dirty="0"/>
                  <a:t>-1.9 T/m</a:t>
                </a:r>
                <a:endParaRPr lang="ko-KR" altLang="en-US" sz="1050" b="1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89A904-2833-DC1C-CD74-1C63B1957629}"/>
                  </a:ext>
                </a:extLst>
              </p:cNvPr>
              <p:cNvSpPr txBox="1"/>
              <p:nvPr/>
            </p:nvSpPr>
            <p:spPr>
              <a:xfrm>
                <a:off x="2110836" y="-839062"/>
                <a:ext cx="744114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b="1" dirty="0"/>
                  <a:t>-1.6 T/m</a:t>
                </a:r>
                <a:endParaRPr lang="ko-KR" altLang="en-US" sz="1050" b="1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C78BCCF-816B-7FA9-4B88-8AA9E38EB180}"/>
                  </a:ext>
                </a:extLst>
              </p:cNvPr>
              <p:cNvSpPr txBox="1"/>
              <p:nvPr/>
            </p:nvSpPr>
            <p:spPr>
              <a:xfrm>
                <a:off x="3233433" y="-839062"/>
                <a:ext cx="744114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b="1" dirty="0"/>
                  <a:t>-1.3 T/m</a:t>
                </a:r>
                <a:endParaRPr lang="ko-KR" altLang="en-US" sz="1050" b="1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4F90F97-BC26-AE5D-9E0D-48C0943ADBE9}"/>
                  </a:ext>
                </a:extLst>
              </p:cNvPr>
              <p:cNvSpPr txBox="1"/>
              <p:nvPr/>
            </p:nvSpPr>
            <p:spPr>
              <a:xfrm>
                <a:off x="4407909" y="-839062"/>
                <a:ext cx="744114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b="1" dirty="0"/>
                  <a:t>-1.0 T/m</a:t>
                </a:r>
                <a:endParaRPr lang="ko-KR" altLang="en-US" sz="1050" b="1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32DA35-672B-0044-1B68-1B04C40DF125}"/>
                  </a:ext>
                </a:extLst>
              </p:cNvPr>
              <p:cNvSpPr txBox="1"/>
              <p:nvPr/>
            </p:nvSpPr>
            <p:spPr>
              <a:xfrm>
                <a:off x="5538209" y="-839062"/>
                <a:ext cx="744114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b="1" dirty="0"/>
                  <a:t>-0.7 T/m</a:t>
                </a:r>
                <a:endParaRPr lang="ko-KR" altLang="en-US" sz="1050" b="1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640711-6B36-F640-438A-F18116DE2965}"/>
                  </a:ext>
                </a:extLst>
              </p:cNvPr>
              <p:cNvSpPr txBox="1"/>
              <p:nvPr/>
            </p:nvSpPr>
            <p:spPr>
              <a:xfrm>
                <a:off x="70540" y="2346608"/>
                <a:ext cx="463447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/>
                  <a:t>REC</a:t>
                </a:r>
                <a:endParaRPr lang="ko-KR" altLang="en-US" sz="1050" b="1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30B9A0-949C-24F0-2CCF-83C03ECA7088}"/>
                  </a:ext>
                </a:extLst>
              </p:cNvPr>
              <p:cNvSpPr txBox="1"/>
              <p:nvPr/>
            </p:nvSpPr>
            <p:spPr>
              <a:xfrm>
                <a:off x="70540" y="4476750"/>
                <a:ext cx="463447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/>
                  <a:t>REC</a:t>
                </a:r>
                <a:endParaRPr lang="ko-KR" altLang="en-US" sz="1050" b="1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F148CA4-4668-67A3-18BF-62A8B2CEF396}"/>
                  </a:ext>
                </a:extLst>
              </p:cNvPr>
              <p:cNvSpPr txBox="1"/>
              <p:nvPr/>
            </p:nvSpPr>
            <p:spPr>
              <a:xfrm>
                <a:off x="70540" y="1355966"/>
                <a:ext cx="463447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b="1" dirty="0"/>
                  <a:t>GT</a:t>
                </a:r>
                <a:endParaRPr lang="ko-KR" altLang="en-US" sz="1050" b="1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E3F473-1A77-AFEF-ABC0-6114D102B518}"/>
                  </a:ext>
                </a:extLst>
              </p:cNvPr>
              <p:cNvSpPr txBox="1"/>
              <p:nvPr/>
            </p:nvSpPr>
            <p:spPr>
              <a:xfrm>
                <a:off x="70540" y="3411679"/>
                <a:ext cx="463447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b="1" dirty="0"/>
                  <a:t>GT</a:t>
                </a:r>
                <a:endParaRPr lang="ko-KR" altLang="en-US" sz="1050" b="1" dirty="0"/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6EF3AD-B3B4-1463-4FF0-4495F3C04C78}"/>
                </a:ext>
              </a:extLst>
            </p:cNvPr>
            <p:cNvSpPr txBox="1"/>
            <p:nvPr/>
          </p:nvSpPr>
          <p:spPr>
            <a:xfrm>
              <a:off x="2526110" y="1626794"/>
              <a:ext cx="521554" cy="234523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/>
                <a:t>GT</a:t>
              </a:r>
              <a:endParaRPr lang="ko-KR" altLang="en-US" sz="105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0FF8E58-9D12-DEE2-BC5F-4220DD4712A9}"/>
                    </a:ext>
                  </a:extLst>
                </p:cNvPr>
                <p:cNvSpPr txBox="1"/>
                <p:nvPr/>
              </p:nvSpPr>
              <p:spPr>
                <a:xfrm>
                  <a:off x="1578819" y="2881878"/>
                  <a:ext cx="683289" cy="253916"/>
                </a:xfrm>
                <a:prstGeom prst="rect">
                  <a:avLst/>
                </a:prstGeom>
                <a:noFill/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1050" b="1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0FF8E58-9D12-DEE2-BC5F-4220DD4712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8819" y="2881878"/>
                  <a:ext cx="683289" cy="25391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975B01A-BE9B-FBFE-A9AF-E5AF414ACBDF}"/>
                    </a:ext>
                  </a:extLst>
                </p:cNvPr>
                <p:cNvSpPr txBox="1"/>
                <p:nvPr/>
              </p:nvSpPr>
              <p:spPr>
                <a:xfrm>
                  <a:off x="1578819" y="4761192"/>
                  <a:ext cx="683289" cy="253916"/>
                </a:xfrm>
                <a:prstGeom prst="rect">
                  <a:avLst/>
                </a:prstGeom>
                <a:noFill/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1050" b="1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975B01A-BE9B-FBFE-A9AF-E5AF414ACB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8819" y="4761192"/>
                  <a:ext cx="683289" cy="25391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E7A4B94-00DA-4C90-FE46-9789555C8048}"/>
                    </a:ext>
                  </a:extLst>
                </p:cNvPr>
                <p:cNvSpPr txBox="1"/>
                <p:nvPr/>
              </p:nvSpPr>
              <p:spPr>
                <a:xfrm>
                  <a:off x="1578819" y="1638096"/>
                  <a:ext cx="683289" cy="253916"/>
                </a:xfrm>
                <a:prstGeom prst="rect">
                  <a:avLst/>
                </a:prstGeom>
                <a:noFill/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05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ko-KR" altLang="en-US" sz="1050" b="1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E7A4B94-00DA-4C90-FE46-9789555C80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8819" y="1638096"/>
                  <a:ext cx="683289" cy="25391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28575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0D547C0-CF2B-6CE4-52FF-25A9D0772429}"/>
              </a:ext>
            </a:extLst>
          </p:cNvPr>
          <p:cNvSpPr/>
          <p:nvPr/>
        </p:nvSpPr>
        <p:spPr>
          <a:xfrm>
            <a:off x="3025277" y="710471"/>
            <a:ext cx="2689062" cy="58566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C6A8E60-4A08-1DF8-4FDE-4730CDFAC15B}"/>
              </a:ext>
            </a:extLst>
          </p:cNvPr>
          <p:cNvSpPr/>
          <p:nvPr/>
        </p:nvSpPr>
        <p:spPr>
          <a:xfrm>
            <a:off x="3790128" y="559688"/>
            <a:ext cx="1138066" cy="280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F1CA3B0-37EA-E879-73B5-9186F0E81978}"/>
              </a:ext>
            </a:extLst>
          </p:cNvPr>
          <p:cNvSpPr txBox="1"/>
          <p:nvPr/>
        </p:nvSpPr>
        <p:spPr>
          <a:xfrm>
            <a:off x="3831356" y="563216"/>
            <a:ext cx="1055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Failure Case</a:t>
            </a:r>
            <a:endParaRPr lang="ko-KR" altLang="en-US" sz="1200" b="1" dirty="0"/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A810EFEA-530D-F995-4D7F-B0F4E0A7BE26}"/>
              </a:ext>
            </a:extLst>
          </p:cNvPr>
          <p:cNvSpPr/>
          <p:nvPr/>
        </p:nvSpPr>
        <p:spPr>
          <a:xfrm>
            <a:off x="3080070" y="1276429"/>
            <a:ext cx="2582353" cy="1109582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9EE86EB7-74EA-0601-0EC6-ECBAF9C99685}"/>
              </a:ext>
            </a:extLst>
          </p:cNvPr>
          <p:cNvSpPr/>
          <p:nvPr/>
        </p:nvSpPr>
        <p:spPr>
          <a:xfrm>
            <a:off x="4369925" y="2521178"/>
            <a:ext cx="1299484" cy="1995377"/>
          </a:xfrm>
          <a:prstGeom prst="roundRect">
            <a:avLst/>
          </a:prstGeom>
          <a:noFill/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D28E646D-ED39-9C86-9586-256916A938FD}"/>
              </a:ext>
            </a:extLst>
          </p:cNvPr>
          <p:cNvSpPr/>
          <p:nvPr/>
        </p:nvSpPr>
        <p:spPr>
          <a:xfrm>
            <a:off x="3088658" y="4489223"/>
            <a:ext cx="1328490" cy="1995377"/>
          </a:xfrm>
          <a:prstGeom prst="roundRect">
            <a:avLst/>
          </a:prstGeom>
          <a:noFill/>
          <a:ln w="3810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AB4B3FB-8470-34D5-5250-8ACF924A20A8}"/>
              </a:ext>
            </a:extLst>
          </p:cNvPr>
          <p:cNvSpPr txBox="1">
            <a:spLocks/>
          </p:cNvSpPr>
          <p:nvPr/>
        </p:nvSpPr>
        <p:spPr>
          <a:xfrm>
            <a:off x="8334126" y="3334200"/>
            <a:ext cx="335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ym typeface="Wingdings" panose="05000000000000000000" pitchFamily="2" charset="2"/>
              </a:rPr>
              <a:t> Notable Beam Conditions</a:t>
            </a:r>
            <a:endParaRPr lang="ko-KR" altLang="en-US" b="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41B4195-BD3F-E5C6-445B-C62A28DA494F}"/>
              </a:ext>
            </a:extLst>
          </p:cNvPr>
          <p:cNvSpPr txBox="1">
            <a:spLocks/>
          </p:cNvSpPr>
          <p:nvPr/>
        </p:nvSpPr>
        <p:spPr>
          <a:xfrm>
            <a:off x="8334125" y="978598"/>
            <a:ext cx="335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ym typeface="Wingdings" panose="05000000000000000000" pitchFamily="2" charset="2"/>
              </a:rPr>
              <a:t> Slit-scan Conditions</a:t>
            </a:r>
            <a:endParaRPr lang="ko-KR" altLang="en-US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6CBDFC3-3316-D459-020B-6A319C075183}"/>
              </a:ext>
            </a:extLst>
          </p:cNvPr>
          <p:cNvSpPr txBox="1"/>
          <p:nvPr/>
        </p:nvSpPr>
        <p:spPr>
          <a:xfrm>
            <a:off x="8606040" y="1415845"/>
            <a:ext cx="2985142" cy="697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Slit width = 0.2 mm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Scan step size = 0.2 mm</a:t>
            </a:r>
            <a:endParaRPr lang="ko-KR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F834C5C-A45F-DD9A-C65B-73CCD9E26A0F}"/>
                  </a:ext>
                </a:extLst>
              </p:cNvPr>
              <p:cNvSpPr txBox="1"/>
              <p:nvPr/>
            </p:nvSpPr>
            <p:spPr>
              <a:xfrm>
                <a:off x="8606039" y="3863996"/>
                <a:ext cx="3441245" cy="1658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600" dirty="0"/>
                  <a:t>Small transverse beam size that may not be sufficiently resolved by the slit-scan conditions.</a:t>
                </a:r>
              </a:p>
              <a:p>
                <a:pPr marL="285750" indent="-28575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600" dirty="0"/>
                  <a:t>Strong position-angle correlation in </a:t>
                </a:r>
                <a14:m>
                  <m:oMath xmlns:m="http://schemas.openxmlformats.org/officeDocument/2006/math"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ko-KR" sz="1600" dirty="0"/>
                  <a:t> and </a:t>
                </a:r>
                <a14:m>
                  <m:oMath xmlns:m="http://schemas.openxmlformats.org/officeDocument/2006/math"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altLang="ko-KR" sz="1600" dirty="0"/>
                  <a:t>.</a:t>
                </a: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F834C5C-A45F-DD9A-C65B-73CCD9E26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039" y="3863996"/>
                <a:ext cx="3441245" cy="1658146"/>
              </a:xfrm>
              <a:prstGeom prst="rect">
                <a:avLst/>
              </a:prstGeom>
              <a:blipFill>
                <a:blip r:embed="rId17"/>
                <a:stretch>
                  <a:fillRect l="-709" r="-2660" b="-36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675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04F0C78-4D5C-6657-D219-FD8D828F9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C254F-BD9C-B03B-39E2-F6E3540160F0}"/>
              </a:ext>
            </a:extLst>
          </p:cNvPr>
          <p:cNvSpPr txBox="1"/>
          <p:nvPr/>
        </p:nvSpPr>
        <p:spPr>
          <a:xfrm>
            <a:off x="172290" y="34292"/>
            <a:ext cx="5877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2-2. Reconstruction Result for the Failure Case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88D0487-7484-53B2-EA12-DCE662A53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0" y="914158"/>
            <a:ext cx="9385300" cy="30136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594781-F9C3-052D-6A50-AA562A647F3C}"/>
              </a:ext>
            </a:extLst>
          </p:cNvPr>
          <p:cNvSpPr txBox="1"/>
          <p:nvPr/>
        </p:nvSpPr>
        <p:spPr>
          <a:xfrm>
            <a:off x="172290" y="914158"/>
            <a:ext cx="822661" cy="253916"/>
          </a:xfrm>
          <a:prstGeom prst="rect">
            <a:avLst/>
          </a:prstGeom>
          <a:noFill/>
          <a:ln w="28575">
            <a:solidFill>
              <a:schemeClr val="bg2">
                <a:lumMod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050" b="1" dirty="0"/>
              <a:t>-1.35 T/m</a:t>
            </a:r>
            <a:endParaRPr lang="ko-KR" altLang="en-US" sz="105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표 9">
                <a:extLst>
                  <a:ext uri="{FF2B5EF4-FFF2-40B4-BE49-F238E27FC236}">
                    <a16:creationId xmlns:a16="http://schemas.microsoft.com/office/drawing/2014/main" id="{3F7EF186-575D-A259-F753-1ED4819459A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9652383" y="1087467"/>
              <a:ext cx="2336034" cy="263875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57532">
                      <a:extLst>
                        <a:ext uri="{9D8B030D-6E8A-4147-A177-3AD203B41FA5}">
                          <a16:colId xmlns:a16="http://schemas.microsoft.com/office/drawing/2014/main" val="46559142"/>
                        </a:ext>
                      </a:extLst>
                    </a:gridCol>
                    <a:gridCol w="545487">
                      <a:extLst>
                        <a:ext uri="{9D8B030D-6E8A-4147-A177-3AD203B41FA5}">
                          <a16:colId xmlns:a16="http://schemas.microsoft.com/office/drawing/2014/main" val="322750388"/>
                        </a:ext>
                      </a:extLst>
                    </a:gridCol>
                    <a:gridCol w="545487">
                      <a:extLst>
                        <a:ext uri="{9D8B030D-6E8A-4147-A177-3AD203B41FA5}">
                          <a16:colId xmlns:a16="http://schemas.microsoft.com/office/drawing/2014/main" val="1945927241"/>
                        </a:ext>
                      </a:extLst>
                    </a:gridCol>
                    <a:gridCol w="587528">
                      <a:extLst>
                        <a:ext uri="{9D8B030D-6E8A-4147-A177-3AD203B41FA5}">
                          <a16:colId xmlns:a16="http://schemas.microsoft.com/office/drawing/2014/main" val="1738207990"/>
                        </a:ext>
                      </a:extLst>
                    </a:gridCol>
                  </a:tblGrid>
                  <a:tr h="216226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800" b="1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GT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RECON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Error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510739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8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7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3.541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3.729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5.31%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6537618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n-US" altLang="ko-KR" sz="9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8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7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3.737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3.317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-11.23%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6929193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ko-KR" altLang="en-US" sz="9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sSub>
                                      <m:sSubPr>
                                        <m:ctrlPr>
                                          <a:rPr lang="en-US" altLang="ko-KR" sz="9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900" b="0" i="1" smtClean="0"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en-US" altLang="ko-KR" sz="9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  <m:r>
                                          <a:rPr lang="en-US" altLang="ko-KR" sz="900" b="0" i="1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sub>
                                    </m:sSub>
                                  </m:e>
                                </m:rad>
                              </m:oMath>
                            </m:oMathPara>
                          </a14:m>
                          <a:endParaRPr lang="en-US" altLang="ko-KR" sz="800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𝑚𝑟𝑎𝑑</m:t>
                                </m:r>
                                <m:r>
                                  <a:rPr lang="en-US" altLang="ko-KR" sz="7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sz="700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3.635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3.515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-3.30%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21864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700" b="1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0.120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0.421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251.71%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32071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700" b="1" dirty="0"/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𝒓𝒂𝒅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altLang="ko-KR" sz="700" b="1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0.149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0.173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15.98%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2357614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700" b="1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1.400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1.844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31.81%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0526052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ko-KR" sz="7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700" b="1" dirty="0"/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𝒓𝒂𝒅</m:t>
                                </m:r>
                                <m:r>
                                  <a:rPr lang="en-US" altLang="ko-KR" sz="700" b="1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altLang="ko-KR" sz="700" b="1" dirty="0"/>
                        </a:p>
                      </a:txBody>
                      <a:tcPr anchor="ctr"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0.250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0.312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24.68%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014303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표 9">
                <a:extLst>
                  <a:ext uri="{FF2B5EF4-FFF2-40B4-BE49-F238E27FC236}">
                    <a16:creationId xmlns:a16="http://schemas.microsoft.com/office/drawing/2014/main" id="{3F7EF186-575D-A259-F753-1ED4819459A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99857766"/>
                  </p:ext>
                </p:extLst>
              </p:nvPr>
            </p:nvGraphicFramePr>
            <p:xfrm>
              <a:off x="9652383" y="1087467"/>
              <a:ext cx="2336034" cy="263875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57532">
                      <a:extLst>
                        <a:ext uri="{9D8B030D-6E8A-4147-A177-3AD203B41FA5}">
                          <a16:colId xmlns:a16="http://schemas.microsoft.com/office/drawing/2014/main" val="46559142"/>
                        </a:ext>
                      </a:extLst>
                    </a:gridCol>
                    <a:gridCol w="545487">
                      <a:extLst>
                        <a:ext uri="{9D8B030D-6E8A-4147-A177-3AD203B41FA5}">
                          <a16:colId xmlns:a16="http://schemas.microsoft.com/office/drawing/2014/main" val="322750388"/>
                        </a:ext>
                      </a:extLst>
                    </a:gridCol>
                    <a:gridCol w="545487">
                      <a:extLst>
                        <a:ext uri="{9D8B030D-6E8A-4147-A177-3AD203B41FA5}">
                          <a16:colId xmlns:a16="http://schemas.microsoft.com/office/drawing/2014/main" val="1945927241"/>
                        </a:ext>
                      </a:extLst>
                    </a:gridCol>
                    <a:gridCol w="587528">
                      <a:extLst>
                        <a:ext uri="{9D8B030D-6E8A-4147-A177-3AD203B41FA5}">
                          <a16:colId xmlns:a16="http://schemas.microsoft.com/office/drawing/2014/main" val="1738207990"/>
                        </a:ext>
                      </a:extLst>
                    </a:gridCol>
                  </a:tblGrid>
                  <a:tr h="216226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800" b="1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GT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RECON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/>
                            <a:t>Error</a:t>
                          </a:r>
                          <a:endParaRPr lang="ko-KR" altLang="en-US" sz="800" dirty="0"/>
                        </a:p>
                      </a:txBody>
                      <a:tcPr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510739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66071" r="-257407" b="-6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3.541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3.729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5.31%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6537618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163158" r="-257407" b="-5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3.737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3.317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-11.23%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6929193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263158" r="-257407" b="-4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3.635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</a:rPr>
                            <a:t>3.515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-3.30%</a:t>
                          </a:r>
                          <a:endParaRPr lang="ko-KR" altLang="en-US" sz="8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21864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363158" r="-257407" b="-3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0.120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0.421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251.71%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320710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463158" r="-257407" b="-2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0.149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0.173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15.98%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2357614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563158" r="-257407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1.400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1.844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31.81%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0526052"/>
                      </a:ext>
                    </a:extLst>
                  </a:tr>
                  <a:tr h="346075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6" t="-663158" r="-257407" b="-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0.250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0.312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1" dirty="0">
                              <a:latin typeface="Cambria Math" panose="02040503050406030204" pitchFamily="18" charset="0"/>
                            </a:rPr>
                            <a:t>24.68%</a:t>
                          </a:r>
                          <a:endParaRPr lang="ko-KR" altLang="en-US" sz="800" b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014303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4AEEF4-37AB-D447-6D3F-7C7CFE76DE0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1000" y="4491781"/>
                <a:ext cx="4295600" cy="12355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altLang="ko-K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𝑒𝑟𝑟𝑜𝑟</m:t>
                          </m:r>
                        </m:sub>
                      </m:sSub>
                    </m:oMath>
                  </m:oMathPara>
                </a14:m>
                <a:endParaRPr lang="en-US" altLang="ko-KR" sz="14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22.14%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270.39%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270.39%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5.39%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302.61%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−75.91%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ko-KR" sz="14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44.63</m:t>
                                      </m:r>
                                      <m:r>
                                        <a:rPr lang="en-US" altLang="ko-KR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−75.27%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−302.61%</m:t>
                                      </m:r>
                                    </m:e>
                                    <m:e>
                                      <m:r>
                                        <a:rPr lang="en-US" altLang="ko-KR" sz="14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44.63</m:t>
                                      </m:r>
                                      <m:r>
                                        <a:rPr lang="en-US" altLang="ko-KR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%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−75.91%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−75.27%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10.68%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17.00%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17.00%</m:t>
                                      </m:r>
                                    </m:e>
                                    <m:e>
                                      <m: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5.93%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4AEEF4-37AB-D447-6D3F-7C7CFE76D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000" y="4491781"/>
                <a:ext cx="4295600" cy="1235531"/>
              </a:xfrm>
              <a:prstGeom prst="rect">
                <a:avLst/>
              </a:prstGeom>
              <a:blipFill>
                <a:blip r:embed="rId4"/>
                <a:stretch>
                  <a:fillRect l="-14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9E86109F-7550-6666-CD37-6C8FBEDAEC55}"/>
              </a:ext>
            </a:extLst>
          </p:cNvPr>
          <p:cNvSpPr txBox="1"/>
          <p:nvPr/>
        </p:nvSpPr>
        <p:spPr>
          <a:xfrm>
            <a:off x="411873" y="4113868"/>
            <a:ext cx="6490577" cy="2297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Although the emittance errors are relatively small, the Twiss parameter errors are large.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This indicates that the covariance structure is not accurately reconstructed.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The small emittance error may result from cancellation between beam matrix errors, giving a misleading impression of successful reconstruction.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5833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25DCFCC-9A6A-C2F2-0999-103AF34B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3A0210-0EEE-379D-C8B9-1C5852CFC2E7}"/>
              </a:ext>
            </a:extLst>
          </p:cNvPr>
          <p:cNvSpPr txBox="1"/>
          <p:nvPr/>
        </p:nvSpPr>
        <p:spPr>
          <a:xfrm>
            <a:off x="312209" y="4619072"/>
            <a:ext cx="11642547" cy="697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dirty="0"/>
              <a:t>: These diagnostic plots compare the mean-angle trends extracted from the original slit-scan distributions and from the virtual beamlet distributions reconstructed by the minimum-bit process.</a:t>
            </a:r>
            <a:endParaRPr lang="ko-KR" altLang="en-US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B3CB10-4CD1-D233-CB2B-98D4A0D39BF1}"/>
              </a:ext>
            </a:extLst>
          </p:cNvPr>
          <p:cNvSpPr txBox="1"/>
          <p:nvPr/>
        </p:nvSpPr>
        <p:spPr>
          <a:xfrm>
            <a:off x="312209" y="5282609"/>
            <a:ext cx="11642547" cy="1337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/>
              <a:t>⇒ </a:t>
            </a:r>
            <a:r>
              <a:rPr lang="en-US" altLang="ko-KR" sz="1600" b="1" dirty="0"/>
              <a:t>The minimum-bit process does not explicitly preserve the original position-angle correlation. </a:t>
            </a:r>
          </a:p>
          <a:p>
            <a:pPr>
              <a:lnSpc>
                <a:spcPct val="130000"/>
              </a:lnSpc>
            </a:pPr>
            <a:r>
              <a:rPr lang="ko-KR" altLang="en-US" sz="1600" b="1" dirty="0"/>
              <a:t>⇒ </a:t>
            </a:r>
            <a:r>
              <a:rPr lang="en-US" altLang="ko-KR" sz="1600" b="1" dirty="0"/>
              <a:t>In the failure-case conditions, this can strongly distort the virtual beamlet distributions, as shown by the large discrepancy between the slit-scan trend and the minimum-bit trend. </a:t>
            </a:r>
          </a:p>
          <a:p>
            <a:pPr>
              <a:lnSpc>
                <a:spcPct val="130000"/>
              </a:lnSpc>
            </a:pPr>
            <a:r>
              <a:rPr lang="ko-KR" altLang="en-US" sz="1600" b="1" dirty="0"/>
              <a:t>⇒ </a:t>
            </a:r>
            <a:r>
              <a:rPr lang="en-US" altLang="ko-KR" sz="1600" b="1" dirty="0"/>
              <a:t>This distortion can lead to significant covariance reconstruction errors.</a:t>
            </a:r>
            <a:endParaRPr lang="ko-KR" altLang="en-US" sz="1600" b="1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BF7B314-361E-EBBE-BABF-F25C5DAC8655}"/>
              </a:ext>
            </a:extLst>
          </p:cNvPr>
          <p:cNvGrpSpPr/>
          <p:nvPr/>
        </p:nvGrpSpPr>
        <p:grpSpPr>
          <a:xfrm>
            <a:off x="230669" y="295677"/>
            <a:ext cx="11724087" cy="4333075"/>
            <a:chOff x="230669" y="378333"/>
            <a:chExt cx="11724087" cy="4333075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30BDCC62-3524-EB8E-911E-B36223A9C6F1}"/>
                </a:ext>
              </a:extLst>
            </p:cNvPr>
            <p:cNvGrpSpPr/>
            <p:nvPr/>
          </p:nvGrpSpPr>
          <p:grpSpPr>
            <a:xfrm>
              <a:off x="1390263" y="1029710"/>
              <a:ext cx="10564493" cy="3107531"/>
              <a:chOff x="560209" y="1269872"/>
              <a:chExt cx="9978943" cy="2888118"/>
            </a:xfrm>
          </p:grpSpPr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8C1C9D92-0678-71F7-70F8-F2E12FEAD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209" y="1269872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E68F8CD4-EFF9-6B74-1467-F160BB35CB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209" y="2712578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6A9B3903-C9AF-4B03-FE4B-1ADB3B10A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997" y="2715284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64F053A6-D2DF-53D3-2BB1-285650480B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998" y="1269872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18" name="그림 17">
                <a:extLst>
                  <a:ext uri="{FF2B5EF4-FFF2-40B4-BE49-F238E27FC236}">
                    <a16:creationId xmlns:a16="http://schemas.microsoft.com/office/drawing/2014/main" id="{E0F55D22-09F1-1B34-0D49-6442267CB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1786" y="2708129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08603783-8BA0-E74F-8469-4495BD8C7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1786" y="1269872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20" name="그림 19">
                <a:extLst>
                  <a:ext uri="{FF2B5EF4-FFF2-40B4-BE49-F238E27FC236}">
                    <a16:creationId xmlns:a16="http://schemas.microsoft.com/office/drawing/2014/main" id="{FD6A3627-5521-0BBF-C5DB-46EECECAE0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7574" y="2702717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21" name="그림 20">
                <a:extLst>
                  <a:ext uri="{FF2B5EF4-FFF2-40B4-BE49-F238E27FC236}">
                    <a16:creationId xmlns:a16="http://schemas.microsoft.com/office/drawing/2014/main" id="{84F6117D-9CEE-57A5-5E8F-16C2FE8815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7574" y="1275284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22" name="그림 21">
                <a:extLst>
                  <a:ext uri="{FF2B5EF4-FFF2-40B4-BE49-F238E27FC236}">
                    <a16:creationId xmlns:a16="http://schemas.microsoft.com/office/drawing/2014/main" id="{4C086D07-C482-B7DF-D122-AFCAEB4610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3362" y="2717990"/>
                <a:ext cx="1995789" cy="1440000"/>
              </a:xfrm>
              <a:prstGeom prst="rect">
                <a:avLst/>
              </a:prstGeom>
            </p:spPr>
          </p:pic>
          <p:pic>
            <p:nvPicPr>
              <p:cNvPr id="23" name="그림 22">
                <a:extLst>
                  <a:ext uri="{FF2B5EF4-FFF2-40B4-BE49-F238E27FC236}">
                    <a16:creationId xmlns:a16="http://schemas.microsoft.com/office/drawing/2014/main" id="{9E345F34-DBC2-CD07-C7F6-E93412A636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3363" y="1277990"/>
                <a:ext cx="1995789" cy="1440000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505DD4-25FB-7E05-9138-38717F3B2BE3}"/>
                </a:ext>
              </a:extLst>
            </p:cNvPr>
            <p:cNvSpPr txBox="1"/>
            <p:nvPr/>
          </p:nvSpPr>
          <p:spPr>
            <a:xfrm>
              <a:off x="2128372" y="620129"/>
              <a:ext cx="811537" cy="281485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-1.9 T/m</a:t>
              </a:r>
              <a:endParaRPr lang="ko-KR" altLang="en-US" sz="105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01595E-6E7E-7CB5-C288-1564778CE3E8}"/>
                </a:ext>
              </a:extLst>
            </p:cNvPr>
            <p:cNvSpPr txBox="1"/>
            <p:nvPr/>
          </p:nvSpPr>
          <p:spPr>
            <a:xfrm>
              <a:off x="6366410" y="616989"/>
              <a:ext cx="787778" cy="27320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-1.3 T/m</a:t>
              </a:r>
              <a:endParaRPr lang="ko-KR" altLang="en-US" sz="1050" b="1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3A6FCF-8142-B468-F309-7B23CFDEC5E2}"/>
                </a:ext>
              </a:extLst>
            </p:cNvPr>
            <p:cNvSpPr txBox="1"/>
            <p:nvPr/>
          </p:nvSpPr>
          <p:spPr>
            <a:xfrm>
              <a:off x="8485346" y="620129"/>
              <a:ext cx="787778" cy="27320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-1.0 T/m</a:t>
              </a:r>
              <a:endParaRPr lang="ko-KR" altLang="en-US" sz="105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EB8CA5-648A-2249-A8F9-97D234C93304}"/>
                </a:ext>
              </a:extLst>
            </p:cNvPr>
            <p:cNvSpPr txBox="1"/>
            <p:nvPr/>
          </p:nvSpPr>
          <p:spPr>
            <a:xfrm>
              <a:off x="10580690" y="627180"/>
              <a:ext cx="787778" cy="27320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-0.7 T/m</a:t>
              </a:r>
              <a:endParaRPr lang="ko-KR" altLang="en-US" sz="105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901082B-CCF3-0500-7E40-2B7F8DD43A97}"/>
                    </a:ext>
                  </a:extLst>
                </p:cNvPr>
                <p:cNvSpPr txBox="1"/>
                <p:nvPr/>
              </p:nvSpPr>
              <p:spPr>
                <a:xfrm>
                  <a:off x="230669" y="1642586"/>
                  <a:ext cx="1010599" cy="253916"/>
                </a:xfrm>
                <a:prstGeom prst="rect">
                  <a:avLst/>
                </a:prstGeom>
                <a:noFill/>
                <a:ln w="28575">
                  <a:solidFill>
                    <a:schemeClr val="bg2">
                      <a:lumMod val="9000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sz="105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altLang="ko-KR" sz="105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ko-KR" sz="105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105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05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ko-KR" sz="105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05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ko-KR" sz="1050" b="1" dirty="0"/>
                    <a:t>trend</a:t>
                  </a:r>
                  <a:endParaRPr lang="ko-KR" altLang="en-US" sz="1050" b="1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901082B-CCF3-0500-7E40-2B7F8DD43A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669" y="1642586"/>
                  <a:ext cx="1010599" cy="253916"/>
                </a:xfrm>
                <a:prstGeom prst="rect">
                  <a:avLst/>
                </a:prstGeom>
                <a:blipFill>
                  <a:blip r:embed="rId13"/>
                  <a:stretch>
                    <a:fillRect b="-2128"/>
                  </a:stretch>
                </a:blipFill>
                <a:ln w="28575">
                  <a:solidFill>
                    <a:schemeClr val="bg2">
                      <a:lumMod val="9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93C2DD1-2ACE-482A-3CCB-DFBD7AF89A1C}"/>
                    </a:ext>
                  </a:extLst>
                </p:cNvPr>
                <p:cNvSpPr txBox="1"/>
                <p:nvPr/>
              </p:nvSpPr>
              <p:spPr>
                <a:xfrm>
                  <a:off x="230671" y="3203542"/>
                  <a:ext cx="1030668" cy="253916"/>
                </a:xfrm>
                <a:prstGeom prst="rect">
                  <a:avLst/>
                </a:prstGeom>
                <a:noFill/>
                <a:ln w="28575">
                  <a:solidFill>
                    <a:schemeClr val="bg2">
                      <a:lumMod val="9000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sz="105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altLang="ko-KR" sz="105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ko-KR" sz="105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05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altLang="ko-KR" sz="105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a14:m>
                  <a:r>
                    <a:rPr lang="ko-KR" altLang="en-US" sz="1050" b="1" dirty="0"/>
                    <a:t> </a:t>
                  </a:r>
                  <a:r>
                    <a:rPr lang="en-US" altLang="ko-KR" sz="1050" b="1" dirty="0"/>
                    <a:t>trend</a:t>
                  </a:r>
                  <a:endParaRPr lang="ko-KR" altLang="en-US" sz="1050" b="1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93C2DD1-2ACE-482A-3CCB-DFBD7AF89A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671" y="3203542"/>
                  <a:ext cx="1030668" cy="253916"/>
                </a:xfrm>
                <a:prstGeom prst="rect">
                  <a:avLst/>
                </a:prstGeom>
                <a:blipFill>
                  <a:blip r:embed="rId14"/>
                  <a:stretch>
                    <a:fillRect b="-2128"/>
                  </a:stretch>
                </a:blipFill>
                <a:ln w="28575">
                  <a:solidFill>
                    <a:schemeClr val="bg2">
                      <a:lumMod val="9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926645-0AEA-5B8E-0184-35C4E3D0F2ED}"/>
                </a:ext>
              </a:extLst>
            </p:cNvPr>
            <p:cNvSpPr txBox="1">
              <a:spLocks/>
            </p:cNvSpPr>
            <p:nvPr/>
          </p:nvSpPr>
          <p:spPr>
            <a:xfrm>
              <a:off x="1546990" y="4157410"/>
              <a:ext cx="3012620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200" dirty="0"/>
                <a:t>*Black dashed line : ground-truth trend</a:t>
              </a:r>
            </a:p>
            <a:p>
              <a:r>
                <a:rPr lang="en-US" altLang="ko-KR" sz="1200" dirty="0"/>
                <a:t>*Blue : trend from slit-scan data</a:t>
              </a:r>
            </a:p>
            <a:p>
              <a:r>
                <a:rPr lang="en-US" altLang="ko-KR" sz="1200" dirty="0"/>
                <a:t>*Orange : trend after minimum-bit process</a:t>
              </a:r>
              <a:endParaRPr lang="ko-KR" altLang="en-US" sz="1200" dirty="0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44F660F3-4871-E26E-2BD8-4E72FF7FECFD}"/>
                </a:ext>
              </a:extLst>
            </p:cNvPr>
            <p:cNvSpPr/>
            <p:nvPr/>
          </p:nvSpPr>
          <p:spPr>
            <a:xfrm>
              <a:off x="3503159" y="529117"/>
              <a:ext cx="4225797" cy="36151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7734F5F0-6826-6634-B2A2-56649660F68D}"/>
                </a:ext>
              </a:extLst>
            </p:cNvPr>
            <p:cNvSpPr/>
            <p:nvPr/>
          </p:nvSpPr>
          <p:spPr>
            <a:xfrm>
              <a:off x="5041120" y="378333"/>
              <a:ext cx="1054880" cy="2732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74F470-C209-D25F-F741-B8526AC3C2CA}"/>
                </a:ext>
              </a:extLst>
            </p:cNvPr>
            <p:cNvSpPr txBox="1"/>
            <p:nvPr/>
          </p:nvSpPr>
          <p:spPr>
            <a:xfrm>
              <a:off x="4753525" y="381862"/>
              <a:ext cx="16588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/>
                <a:t>Failure Case</a:t>
              </a:r>
              <a:endParaRPr lang="ko-KR" altLang="en-US" sz="12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2D0CDE-5E04-CD7E-D653-E9DC08CB8F5C}"/>
                </a:ext>
              </a:extLst>
            </p:cNvPr>
            <p:cNvSpPr txBox="1"/>
            <p:nvPr/>
          </p:nvSpPr>
          <p:spPr>
            <a:xfrm>
              <a:off x="4253342" y="632713"/>
              <a:ext cx="787778" cy="27320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-1.6 T/m</a:t>
              </a:r>
              <a:endParaRPr lang="ko-KR" altLang="en-US" sz="1050" b="1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386058B-3848-D471-B9E6-0B49EBFE79A6}"/>
              </a:ext>
            </a:extLst>
          </p:cNvPr>
          <p:cNvSpPr txBox="1"/>
          <p:nvPr/>
        </p:nvSpPr>
        <p:spPr>
          <a:xfrm>
            <a:off x="172290" y="34292"/>
            <a:ext cx="5066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2-3. Distortion by Minimum-bit Process</a:t>
            </a:r>
          </a:p>
        </p:txBody>
      </p:sp>
    </p:spTree>
    <p:extLst>
      <p:ext uri="{BB962C8B-B14F-4D97-AF65-F5344CB8AC3E}">
        <p14:creationId xmlns:p14="http://schemas.microsoft.com/office/powerpoint/2010/main" val="93202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4E171DC-FD0B-9A50-12DA-D921B6E3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15D50-31B1-F2E2-05D3-28650FBD0116}"/>
              </a:ext>
            </a:extLst>
          </p:cNvPr>
          <p:cNvSpPr txBox="1"/>
          <p:nvPr/>
        </p:nvSpPr>
        <p:spPr>
          <a:xfrm>
            <a:off x="172290" y="34292"/>
            <a:ext cx="5191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2-4. Q7 (=QM3) Strength Scan Summary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6372333-E6BE-9BD5-2D6F-2FD061914FBA}"/>
              </a:ext>
            </a:extLst>
          </p:cNvPr>
          <p:cNvGrpSpPr/>
          <p:nvPr/>
        </p:nvGrpSpPr>
        <p:grpSpPr>
          <a:xfrm>
            <a:off x="526831" y="660877"/>
            <a:ext cx="6317503" cy="4551959"/>
            <a:chOff x="70540" y="613911"/>
            <a:chExt cx="6317503" cy="4551959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05EAA0B-F5BC-20BB-8742-C6615056D5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339" y="902572"/>
              <a:ext cx="5795704" cy="4263298"/>
              <a:chOff x="-251591" y="187237"/>
              <a:chExt cx="9632950" cy="7085961"/>
            </a:xfrm>
          </p:grpSpPr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481604C5-104B-8B4C-47DD-8FD3A765D8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85" t="9083" r="68490" b="-444"/>
              <a:stretch>
                <a:fillRect/>
              </a:stretch>
            </p:blipFill>
            <p:spPr>
              <a:xfrm>
                <a:off x="7459280" y="213629"/>
                <a:ext cx="1905000" cy="3576682"/>
              </a:xfrm>
              <a:prstGeom prst="rect">
                <a:avLst/>
              </a:prstGeom>
            </p:spPr>
          </p:pic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A98C12D3-72AD-06C6-E730-0EE04A18D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656" t="10098" r="21719" b="204"/>
              <a:stretch>
                <a:fillRect/>
              </a:stretch>
            </p:blipFill>
            <p:spPr>
              <a:xfrm>
                <a:off x="7476359" y="3754482"/>
                <a:ext cx="1905000" cy="3511550"/>
              </a:xfrm>
              <a:prstGeom prst="rect">
                <a:avLst/>
              </a:prstGeom>
            </p:spPr>
          </p:pic>
          <p:pic>
            <p:nvPicPr>
              <p:cNvPr id="18" name="그림 17">
                <a:extLst>
                  <a:ext uri="{FF2B5EF4-FFF2-40B4-BE49-F238E27FC236}">
                    <a16:creationId xmlns:a16="http://schemas.microsoft.com/office/drawing/2014/main" id="{9915F0E8-DB82-3BBF-2314-B0E706DA4A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677" t="8639" r="68333"/>
              <a:stretch>
                <a:fillRect/>
              </a:stretch>
            </p:blipFill>
            <p:spPr>
              <a:xfrm>
                <a:off x="5561834" y="187237"/>
                <a:ext cx="1949450" cy="3576682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C63CB736-E01E-69A2-C97E-5417FCF452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136" t="8639" r="21874"/>
              <a:stretch>
                <a:fillRect/>
              </a:stretch>
            </p:blipFill>
            <p:spPr>
              <a:xfrm>
                <a:off x="5526909" y="3689350"/>
                <a:ext cx="1949450" cy="3576682"/>
              </a:xfrm>
              <a:prstGeom prst="rect">
                <a:avLst/>
              </a:prstGeom>
            </p:spPr>
          </p:pic>
          <p:pic>
            <p:nvPicPr>
              <p:cNvPr id="20" name="그림 19">
                <a:extLst>
                  <a:ext uri="{FF2B5EF4-FFF2-40B4-BE49-F238E27FC236}">
                    <a16:creationId xmlns:a16="http://schemas.microsoft.com/office/drawing/2014/main" id="{A3EEFDF6-9A57-AC59-AB8B-2798758B53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781" t="8639" r="68229"/>
              <a:stretch>
                <a:fillRect/>
              </a:stretch>
            </p:blipFill>
            <p:spPr>
              <a:xfrm>
                <a:off x="3602859" y="205647"/>
                <a:ext cx="1949450" cy="3576682"/>
              </a:xfrm>
              <a:prstGeom prst="rect">
                <a:avLst/>
              </a:prstGeom>
            </p:spPr>
          </p:pic>
          <p:pic>
            <p:nvPicPr>
              <p:cNvPr id="21" name="그림 20">
                <a:extLst>
                  <a:ext uri="{FF2B5EF4-FFF2-40B4-BE49-F238E27FC236}">
                    <a16:creationId xmlns:a16="http://schemas.microsoft.com/office/drawing/2014/main" id="{2B7B9807-1AF3-1132-0CC0-1FA4CD8D99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656" t="8639" r="21719"/>
              <a:stretch>
                <a:fillRect/>
              </a:stretch>
            </p:blipFill>
            <p:spPr>
              <a:xfrm>
                <a:off x="3621909" y="3689350"/>
                <a:ext cx="1905000" cy="3576682"/>
              </a:xfrm>
              <a:prstGeom prst="rect">
                <a:avLst/>
              </a:prstGeom>
            </p:spPr>
          </p:pic>
          <p:pic>
            <p:nvPicPr>
              <p:cNvPr id="22" name="그림 21">
                <a:extLst>
                  <a:ext uri="{FF2B5EF4-FFF2-40B4-BE49-F238E27FC236}">
                    <a16:creationId xmlns:a16="http://schemas.microsoft.com/office/drawing/2014/main" id="{52746791-82F2-1C64-5D70-1D8C12847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69" t="8639" r="68541"/>
              <a:stretch>
                <a:fillRect/>
              </a:stretch>
            </p:blipFill>
            <p:spPr>
              <a:xfrm>
                <a:off x="1704104" y="187237"/>
                <a:ext cx="1949450" cy="3576682"/>
              </a:xfrm>
              <a:prstGeom prst="rect">
                <a:avLst/>
              </a:prstGeom>
            </p:spPr>
          </p:pic>
          <p:pic>
            <p:nvPicPr>
              <p:cNvPr id="23" name="그림 22">
                <a:extLst>
                  <a:ext uri="{FF2B5EF4-FFF2-40B4-BE49-F238E27FC236}">
                    <a16:creationId xmlns:a16="http://schemas.microsoft.com/office/drawing/2014/main" id="{489B0D60-FC60-44EE-DF24-F3E78ADEB8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344" t="8639" r="22031"/>
              <a:stretch>
                <a:fillRect/>
              </a:stretch>
            </p:blipFill>
            <p:spPr>
              <a:xfrm>
                <a:off x="1716909" y="3690166"/>
                <a:ext cx="1905000" cy="3576682"/>
              </a:xfrm>
              <a:prstGeom prst="rect">
                <a:avLst/>
              </a:prstGeom>
            </p:spPr>
          </p:pic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5666FB9A-3CD2-45BA-49A8-7F395F72E5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69" t="10303" r="68541" b="365"/>
              <a:stretch>
                <a:fillRect/>
              </a:stretch>
            </p:blipFill>
            <p:spPr>
              <a:xfrm>
                <a:off x="-251591" y="264429"/>
                <a:ext cx="1949450" cy="3497219"/>
              </a:xfrm>
              <a:prstGeom prst="rect">
                <a:avLst/>
              </a:prstGeom>
            </p:spPr>
          </p:pic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F934FD0E-5F0E-905D-31BC-428BE646C5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813" t="10302" r="21562"/>
              <a:stretch>
                <a:fillRect/>
              </a:stretch>
            </p:blipFill>
            <p:spPr>
              <a:xfrm>
                <a:off x="-188091" y="3761648"/>
                <a:ext cx="1905000" cy="3511550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3C6470-9001-0887-E72F-DA4570EF63D8}"/>
                </a:ext>
              </a:extLst>
            </p:cNvPr>
            <p:cNvSpPr txBox="1"/>
            <p:nvPr/>
          </p:nvSpPr>
          <p:spPr>
            <a:xfrm>
              <a:off x="925346" y="613911"/>
              <a:ext cx="766557" cy="261610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-1.9 T/m</a:t>
              </a:r>
              <a:endParaRPr lang="ko-KR" altLang="en-US" sz="105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CC6430-1A65-B1A3-D7AB-4781219F58D4}"/>
                </a:ext>
              </a:extLst>
            </p:cNvPr>
            <p:cNvSpPr txBox="1"/>
            <p:nvPr/>
          </p:nvSpPr>
          <p:spPr>
            <a:xfrm>
              <a:off x="2110836" y="613911"/>
              <a:ext cx="744114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-1.6 T/m</a:t>
              </a:r>
              <a:endParaRPr lang="ko-KR" altLang="en-US" sz="105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C0E594-29C9-1F10-798F-4CA2A59CF27D}"/>
                </a:ext>
              </a:extLst>
            </p:cNvPr>
            <p:cNvSpPr txBox="1"/>
            <p:nvPr/>
          </p:nvSpPr>
          <p:spPr>
            <a:xfrm>
              <a:off x="3233433" y="613911"/>
              <a:ext cx="744114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-1.3 T/m</a:t>
              </a:r>
              <a:endParaRPr lang="ko-KR" altLang="en-US" sz="1050" b="1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8433D7-C1A8-3F05-338C-359313AECBA4}"/>
                </a:ext>
              </a:extLst>
            </p:cNvPr>
            <p:cNvSpPr txBox="1"/>
            <p:nvPr/>
          </p:nvSpPr>
          <p:spPr>
            <a:xfrm>
              <a:off x="4407909" y="613911"/>
              <a:ext cx="744114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-1.0 T/m</a:t>
              </a:r>
              <a:endParaRPr lang="ko-KR" altLang="en-US" sz="105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3E80AC-AE3B-9938-ECA3-F63D0CA8BDBF}"/>
                </a:ext>
              </a:extLst>
            </p:cNvPr>
            <p:cNvSpPr txBox="1"/>
            <p:nvPr/>
          </p:nvSpPr>
          <p:spPr>
            <a:xfrm>
              <a:off x="5538209" y="613911"/>
              <a:ext cx="744114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/>
                <a:t>-0.7 T/m</a:t>
              </a:r>
              <a:endParaRPr lang="ko-KR" altLang="en-US" sz="105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2014ED-D6CD-51CB-B16E-33CF46C7D946}"/>
                </a:ext>
              </a:extLst>
            </p:cNvPr>
            <p:cNvSpPr txBox="1"/>
            <p:nvPr/>
          </p:nvSpPr>
          <p:spPr>
            <a:xfrm>
              <a:off x="70540" y="2346608"/>
              <a:ext cx="463447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/>
                <a:t>REC</a:t>
              </a:r>
              <a:endParaRPr lang="ko-KR" altLang="en-US" sz="105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198403-2FF6-BC57-E2FC-6D3ED1525A68}"/>
                </a:ext>
              </a:extLst>
            </p:cNvPr>
            <p:cNvSpPr txBox="1"/>
            <p:nvPr/>
          </p:nvSpPr>
          <p:spPr>
            <a:xfrm>
              <a:off x="70540" y="4476750"/>
              <a:ext cx="463447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/>
                <a:t>REC</a:t>
              </a:r>
              <a:endParaRPr lang="ko-KR" altLang="en-US" sz="1050" b="1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542F4C-DE4D-627F-B2C7-9891E109C470}"/>
                </a:ext>
              </a:extLst>
            </p:cNvPr>
            <p:cNvSpPr txBox="1"/>
            <p:nvPr/>
          </p:nvSpPr>
          <p:spPr>
            <a:xfrm>
              <a:off x="70540" y="1355966"/>
              <a:ext cx="463447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/>
                <a:t>GT</a:t>
              </a:r>
              <a:endParaRPr lang="ko-KR" altLang="en-US" sz="1050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CEF7B3-0BBB-BACA-B44A-C5FDE06A0C4F}"/>
                </a:ext>
              </a:extLst>
            </p:cNvPr>
            <p:cNvSpPr txBox="1"/>
            <p:nvPr/>
          </p:nvSpPr>
          <p:spPr>
            <a:xfrm>
              <a:off x="70540" y="3411679"/>
              <a:ext cx="463447" cy="253916"/>
            </a:xfrm>
            <a:prstGeom prst="rect">
              <a:avLst/>
            </a:prstGeom>
            <a:noFill/>
            <a:ln w="28575">
              <a:solidFill>
                <a:schemeClr val="bg2">
                  <a:lumMod val="9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/>
                <a:t>GT</a:t>
              </a:r>
              <a:endParaRPr lang="ko-KR" altLang="en-US" sz="1050" b="1" dirty="0"/>
            </a:p>
          </p:txBody>
        </p:sp>
      </p:grpSp>
      <p:pic>
        <p:nvPicPr>
          <p:cNvPr id="27" name="그림 26">
            <a:extLst>
              <a:ext uri="{FF2B5EF4-FFF2-40B4-BE49-F238E27FC236}">
                <a16:creationId xmlns:a16="http://schemas.microsoft.com/office/drawing/2014/main" id="{3827BEAB-6D31-EF23-55EB-940D0DD98D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657" y="3405275"/>
            <a:ext cx="2619856" cy="16200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42604B8-8A50-AB71-88E8-03C1C9DEFE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620" y="5025275"/>
            <a:ext cx="2619856" cy="162000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D2890D0-2738-8C1C-0563-4630ED8364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112" y="1812959"/>
            <a:ext cx="2619856" cy="16200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924A24C-99E9-812E-118B-3CF7521F17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35" y="277178"/>
            <a:ext cx="2556167" cy="1620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7CCA077-984F-F232-EA04-13A2535D2EFB}"/>
              </a:ext>
            </a:extLst>
          </p:cNvPr>
          <p:cNvSpPr txBox="1"/>
          <p:nvPr/>
        </p:nvSpPr>
        <p:spPr>
          <a:xfrm>
            <a:off x="7368440" y="879429"/>
            <a:ext cx="971228" cy="415498"/>
          </a:xfrm>
          <a:prstGeom prst="rect">
            <a:avLst/>
          </a:prstGeom>
          <a:noFill/>
          <a:ln w="285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Emittance Error</a:t>
            </a:r>
            <a:endParaRPr lang="ko-KR" altLang="en-US" sz="105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1DD017A-6936-A736-C4A5-EF4AEEA6CA4C}"/>
                  </a:ext>
                </a:extLst>
              </p:cNvPr>
              <p:cNvSpPr txBox="1"/>
              <p:nvPr/>
            </p:nvSpPr>
            <p:spPr>
              <a:xfrm>
                <a:off x="7368440" y="2343086"/>
                <a:ext cx="971228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ko-KR" sz="1050" b="1" i="1" smtClean="0"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ko-KR" altLang="en-US" sz="1050" b="1" dirty="0"/>
                  <a:t> </a:t>
                </a:r>
                <a:r>
                  <a:rPr lang="en-US" altLang="ko-KR" sz="1050" b="1" dirty="0"/>
                  <a:t>Error</a:t>
                </a:r>
                <a:endParaRPr lang="ko-KR" altLang="en-US" sz="105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1DD017A-6936-A736-C4A5-EF4AEEA6C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40" y="2343086"/>
                <a:ext cx="971228" cy="253916"/>
              </a:xfrm>
              <a:prstGeom prst="rect">
                <a:avLst/>
              </a:prstGeom>
              <a:blipFill>
                <a:blip r:embed="rId13"/>
                <a:stretch>
                  <a:fillRect b="-2128"/>
                </a:stretch>
              </a:blipFill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2F3707-CD28-D741-F061-FC40386EE17C}"/>
                  </a:ext>
                </a:extLst>
              </p:cNvPr>
              <p:cNvSpPr txBox="1"/>
              <p:nvPr/>
            </p:nvSpPr>
            <p:spPr>
              <a:xfrm>
                <a:off x="7368440" y="4007526"/>
                <a:ext cx="971228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ko-KR" sz="1050" b="1" i="1" smtClean="0">
                        <a:latin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ko-KR" altLang="en-US" sz="1050" b="1" dirty="0"/>
                  <a:t> </a:t>
                </a:r>
                <a:r>
                  <a:rPr lang="en-US" altLang="ko-KR" sz="1050" b="1" dirty="0"/>
                  <a:t>Error</a:t>
                </a:r>
                <a:endParaRPr lang="ko-KR" altLang="en-US" sz="105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2F3707-CD28-D741-F061-FC40386EE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40" y="4007526"/>
                <a:ext cx="971228" cy="253916"/>
              </a:xfrm>
              <a:prstGeom prst="rect">
                <a:avLst/>
              </a:prstGeom>
              <a:blipFill>
                <a:blip r:embed="rId14"/>
                <a:stretch>
                  <a:fillRect b="-2128"/>
                </a:stretch>
              </a:blipFill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141CF54-B721-A9A7-3B7D-514FF28E85BB}"/>
                  </a:ext>
                </a:extLst>
              </p:cNvPr>
              <p:cNvSpPr txBox="1"/>
              <p:nvPr/>
            </p:nvSpPr>
            <p:spPr>
              <a:xfrm>
                <a:off x="7368440" y="5627526"/>
                <a:ext cx="971228" cy="253916"/>
              </a:xfrm>
              <a:prstGeom prst="rect">
                <a:avLst/>
              </a:prstGeom>
              <a:noFill/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ko-KR" sz="1050" b="1" i="1" smtClean="0"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ko-KR" altLang="en-US" sz="1050" b="1" dirty="0"/>
                  <a:t> </a:t>
                </a:r>
                <a:r>
                  <a:rPr lang="en-US" altLang="ko-KR" sz="1050" b="1" dirty="0"/>
                  <a:t>Error</a:t>
                </a:r>
                <a:endParaRPr lang="ko-KR" altLang="en-US" sz="105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141CF54-B721-A9A7-3B7D-514FF28E8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40" y="5627526"/>
                <a:ext cx="971228" cy="253916"/>
              </a:xfrm>
              <a:prstGeom prst="rect">
                <a:avLst/>
              </a:prstGeom>
              <a:blipFill>
                <a:blip r:embed="rId15"/>
                <a:stretch>
                  <a:fillRect b="-2128"/>
                </a:stretch>
              </a:blipFill>
              <a:ln w="28575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직사각형 41">
            <a:extLst>
              <a:ext uri="{FF2B5EF4-FFF2-40B4-BE49-F238E27FC236}">
                <a16:creationId xmlns:a16="http://schemas.microsoft.com/office/drawing/2014/main" id="{CAA9CFB3-9662-1700-0707-E85A1DDD50AB}"/>
              </a:ext>
            </a:extLst>
          </p:cNvPr>
          <p:cNvSpPr/>
          <p:nvPr/>
        </p:nvSpPr>
        <p:spPr>
          <a:xfrm>
            <a:off x="9213850" y="186692"/>
            <a:ext cx="796075" cy="65125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E2653DF-9C7B-B24C-C1B4-20BBB7D99A4A}"/>
                  </a:ext>
                </a:extLst>
              </p:cNvPr>
              <p:cNvSpPr txBox="1"/>
              <p:nvPr/>
            </p:nvSpPr>
            <p:spPr>
              <a:xfrm>
                <a:off x="274726" y="5209724"/>
                <a:ext cx="7090306" cy="1338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600" dirty="0"/>
                  <a:t>: The failure-case region shows relatively small emittance error, but large Twiss parameter errors.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ko-KR" sz="1600" dirty="0"/>
                  <a:t>⇒ Especially, the </a:t>
                </a:r>
                <a14:m>
                  <m:oMath xmlns:m="http://schemas.openxmlformats.org/officeDocument/2006/math"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1600" dirty="0"/>
                  <a:t> errors are large, which are directly related to the position-angle covariance terms,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ko-KR" alt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altLang="ko-KR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ko-KR" alt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𝑦𝑦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altLang="ko-KR" sz="1600" dirty="0"/>
                  <a:t>.</a:t>
                </a:r>
                <a:endParaRPr lang="ko-KR" altLang="en-US" sz="16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E2653DF-9C7B-B24C-C1B4-20BBB7D99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26" y="5209724"/>
                <a:ext cx="7090306" cy="1338059"/>
              </a:xfrm>
              <a:prstGeom prst="rect">
                <a:avLst/>
              </a:prstGeom>
              <a:blipFill>
                <a:blip r:embed="rId16"/>
                <a:stretch>
                  <a:fillRect l="-430" b="-50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0638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EA0D587-5DA3-6FCB-E4AB-9D8633AC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057487-5C90-D191-BF10-DCB0F4DA0BDE}"/>
              </a:ext>
            </a:extLst>
          </p:cNvPr>
          <p:cNvSpPr txBox="1"/>
          <p:nvPr/>
        </p:nvSpPr>
        <p:spPr>
          <a:xfrm>
            <a:off x="172290" y="34292"/>
            <a:ext cx="6779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/>
              <a:t>3. Possible Limitation of the Current VPP Algorithm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391D4-468C-341B-3D87-C660DDF55DB8}"/>
              </a:ext>
            </a:extLst>
          </p:cNvPr>
          <p:cNvSpPr txBox="1">
            <a:spLocks/>
          </p:cNvSpPr>
          <p:nvPr/>
        </p:nvSpPr>
        <p:spPr>
          <a:xfrm>
            <a:off x="378329" y="895941"/>
            <a:ext cx="335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ym typeface="Wingdings" panose="05000000000000000000" pitchFamily="2" charset="2"/>
              </a:rPr>
              <a:t> Summary of Observations</a:t>
            </a:r>
            <a:endParaRPr lang="ko-KR" altLang="en-US" b="1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7456E1C-EC9F-5939-ED60-4516B577083B}"/>
              </a:ext>
            </a:extLst>
          </p:cNvPr>
          <p:cNvSpPr/>
          <p:nvPr/>
        </p:nvSpPr>
        <p:spPr>
          <a:xfrm>
            <a:off x="821408" y="1441342"/>
            <a:ext cx="300667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Failure-case beam conditions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BF593FE-D32E-7E5F-A77F-0C944AD48834}"/>
              </a:ext>
            </a:extLst>
          </p:cNvPr>
          <p:cNvSpPr/>
          <p:nvPr/>
        </p:nvSpPr>
        <p:spPr>
          <a:xfrm>
            <a:off x="821408" y="2028757"/>
            <a:ext cx="300667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Minimum-bit process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2F8AA3B-90C1-9550-39C9-7CA223375FFC}"/>
              </a:ext>
            </a:extLst>
          </p:cNvPr>
          <p:cNvSpPr/>
          <p:nvPr/>
        </p:nvSpPr>
        <p:spPr>
          <a:xfrm>
            <a:off x="821408" y="2616172"/>
            <a:ext cx="300667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Reconstruction result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B7A800A-068F-7B03-F10E-4AC1F3EA5FEE}"/>
              </a:ext>
            </a:extLst>
          </p:cNvPr>
          <p:cNvSpPr/>
          <p:nvPr/>
        </p:nvSpPr>
        <p:spPr>
          <a:xfrm>
            <a:off x="821408" y="3203586"/>
            <a:ext cx="300667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Q7 (=QM3) strength scan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1" name="화살표: 오른쪽 20">
            <a:extLst>
              <a:ext uri="{FF2B5EF4-FFF2-40B4-BE49-F238E27FC236}">
                <a16:creationId xmlns:a16="http://schemas.microsoft.com/office/drawing/2014/main" id="{0E069627-5367-45B9-9C92-85E9065727F5}"/>
              </a:ext>
            </a:extLst>
          </p:cNvPr>
          <p:cNvSpPr>
            <a:spLocks/>
          </p:cNvSpPr>
          <p:nvPr/>
        </p:nvSpPr>
        <p:spPr>
          <a:xfrm>
            <a:off x="4078638" y="1543688"/>
            <a:ext cx="326756" cy="164639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3" name="화살표: 오른쪽 22">
            <a:extLst>
              <a:ext uri="{FF2B5EF4-FFF2-40B4-BE49-F238E27FC236}">
                <a16:creationId xmlns:a16="http://schemas.microsoft.com/office/drawing/2014/main" id="{CA47335A-7B57-AD3E-0B84-FD0C8AD06776}"/>
              </a:ext>
            </a:extLst>
          </p:cNvPr>
          <p:cNvSpPr>
            <a:spLocks/>
          </p:cNvSpPr>
          <p:nvPr/>
        </p:nvSpPr>
        <p:spPr>
          <a:xfrm>
            <a:off x="4078638" y="2131103"/>
            <a:ext cx="326756" cy="164639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C5EF1113-294C-0833-105E-B96C8278BB6D}"/>
              </a:ext>
            </a:extLst>
          </p:cNvPr>
          <p:cNvSpPr>
            <a:spLocks/>
          </p:cNvSpPr>
          <p:nvPr/>
        </p:nvSpPr>
        <p:spPr>
          <a:xfrm>
            <a:off x="4078638" y="2718518"/>
            <a:ext cx="326756" cy="164639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12F085E1-684E-EC80-4A7B-BB2D2D3A0CFB}"/>
              </a:ext>
            </a:extLst>
          </p:cNvPr>
          <p:cNvSpPr>
            <a:spLocks/>
          </p:cNvSpPr>
          <p:nvPr/>
        </p:nvSpPr>
        <p:spPr>
          <a:xfrm>
            <a:off x="4078638" y="3310388"/>
            <a:ext cx="326756" cy="164639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A94B09-37E0-016C-1C00-F6734AF90906}"/>
              </a:ext>
            </a:extLst>
          </p:cNvPr>
          <p:cNvSpPr txBox="1"/>
          <p:nvPr/>
        </p:nvSpPr>
        <p:spPr>
          <a:xfrm>
            <a:off x="4525504" y="1441342"/>
            <a:ext cx="6736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Small transverse beam size &amp; Strong position-angle correlation.</a:t>
            </a:r>
            <a:endParaRPr lang="ko-KR" alt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614301-BABC-6731-AA9E-E02EBA9084C9}"/>
              </a:ext>
            </a:extLst>
          </p:cNvPr>
          <p:cNvSpPr txBox="1"/>
          <p:nvPr/>
        </p:nvSpPr>
        <p:spPr>
          <a:xfrm>
            <a:off x="4525504" y="2044145"/>
            <a:ext cx="6736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Can distort the original slit-scan information.</a:t>
            </a:r>
            <a:endParaRPr lang="ko-KR" altLang="en-US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58FD9A-9575-1EC1-AF7E-118B05740AF9}"/>
              </a:ext>
            </a:extLst>
          </p:cNvPr>
          <p:cNvSpPr txBox="1"/>
          <p:nvPr/>
        </p:nvSpPr>
        <p:spPr>
          <a:xfrm>
            <a:off x="4525504" y="2631560"/>
            <a:ext cx="6736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Small emittance error but large Twiss/covariance errors.</a:t>
            </a:r>
            <a:endParaRPr lang="ko-KR" altLang="en-US" sz="1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F69243-49D1-B1EF-4CB2-517A37803BC0}"/>
              </a:ext>
            </a:extLst>
          </p:cNvPr>
          <p:cNvSpPr txBox="1"/>
          <p:nvPr/>
        </p:nvSpPr>
        <p:spPr>
          <a:xfrm>
            <a:off x="4525504" y="3136612"/>
            <a:ext cx="7377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Error increases near the failure-case region, i.e., under failure-case beam conditions.</a:t>
            </a:r>
            <a:endParaRPr lang="ko-KR" altLang="en-US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E10403-936F-DF4F-72ED-F80BD2D9F1A6}"/>
              </a:ext>
            </a:extLst>
          </p:cNvPr>
          <p:cNvSpPr txBox="1">
            <a:spLocks/>
          </p:cNvSpPr>
          <p:nvPr/>
        </p:nvSpPr>
        <p:spPr>
          <a:xfrm>
            <a:off x="378329" y="3933565"/>
            <a:ext cx="335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ym typeface="Wingdings" panose="05000000000000000000" pitchFamily="2" charset="2"/>
              </a:rPr>
              <a:t> Working Interpretation</a:t>
            </a:r>
            <a:endParaRPr lang="ko-KR" altLang="en-US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A6FB35-7F59-AD1A-A7FE-04D6CF5A2C15}"/>
              </a:ext>
            </a:extLst>
          </p:cNvPr>
          <p:cNvSpPr txBox="1"/>
          <p:nvPr/>
        </p:nvSpPr>
        <p:spPr>
          <a:xfrm>
            <a:off x="650244" y="4370812"/>
            <a:ext cx="10725512" cy="1017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The current VPP algorithm may not be robust when the beam is strongly position-angle correlated and/or insufficiently resolved by the slit-scan conditions.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/>
              <a:t>In this case, emittance alone is not a sufficient indicator of reconstruction accuracy.</a:t>
            </a:r>
            <a:endParaRPr lang="ko-KR" altLang="en-US" sz="1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62BC90-8542-4E44-9D43-A5A611FFE12A}"/>
              </a:ext>
            </a:extLst>
          </p:cNvPr>
          <p:cNvSpPr txBox="1"/>
          <p:nvPr/>
        </p:nvSpPr>
        <p:spPr>
          <a:xfrm>
            <a:off x="378329" y="5653362"/>
            <a:ext cx="11276396" cy="377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/>
              <a:t>⇒ </a:t>
            </a:r>
            <a:r>
              <a:rPr lang="en-US" altLang="ko-KR" sz="1600" b="1" dirty="0"/>
              <a:t>Further studies are needed to separate the effects of beam correlation and slit-scan resolution.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990074411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테마1" id="{BBF6413B-AEB7-4851-9AC8-595B5000B932}" vid="{EC336A5A-E777-46BB-BC9F-9833FD64B1A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79</TotalTime>
  <Words>780</Words>
  <Application>Microsoft Office PowerPoint</Application>
  <PresentationFormat>와이드스크린</PresentationFormat>
  <Paragraphs>192</Paragraphs>
  <Slides>10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맑은 고딕</vt:lpstr>
      <vt:lpstr>Arial</vt:lpstr>
      <vt:lpstr>Cambria Math</vt:lpstr>
      <vt:lpstr>Wingdings</vt:lpstr>
      <vt:lpstr>테마1</vt:lpstr>
      <vt:lpstr>Progress on BTS VPP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최지영(첨단원자력공학부)</dc:creator>
  <cp:lastModifiedBy>최지영(첨단원자력공학부)</cp:lastModifiedBy>
  <cp:revision>2</cp:revision>
  <dcterms:created xsi:type="dcterms:W3CDTF">2026-08-06T05:20:02Z</dcterms:created>
  <dcterms:modified xsi:type="dcterms:W3CDTF">2026-08-06T06:40:50Z</dcterms:modified>
</cp:coreProperties>
</file>