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74" r:id="rId4"/>
    <p:sldId id="257" r:id="rId5"/>
    <p:sldId id="275" r:id="rId6"/>
    <p:sldId id="276" r:id="rId7"/>
    <p:sldId id="284" r:id="rId8"/>
    <p:sldId id="285" r:id="rId9"/>
    <p:sldId id="289" r:id="rId10"/>
    <p:sldId id="286" r:id="rId11"/>
    <p:sldId id="287" r:id="rId12"/>
    <p:sldId id="288" r:id="rId13"/>
    <p:sldId id="283" r:id="rId14"/>
    <p:sldId id="281" r:id="rId15"/>
    <p:sldId id="280" r:id="rId16"/>
    <p:sldId id="277" r:id="rId17"/>
    <p:sldId id="279" r:id="rId18"/>
    <p:sldId id="282" r:id="rId19"/>
    <p:sldId id="278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30642F-1C91-4A34-BFEF-323CD7084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9B7DACA-92CF-4E61-BFD8-DE83D41E2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332ACC-2444-4DA6-9C7D-60AF29B4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D030-E708-45A6-B16B-82A621856CDF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496AD5-B0F0-41CA-869B-FD8809D10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57FA80-7D93-4CFE-9836-C95EB56B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CA4B-BC39-43AA-84D0-547929B7B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45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225CBF-7538-46CC-A31A-FF654E94C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C97BC70-728C-43B8-9C6F-797DD2960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85C099-69A0-4D19-B45C-BBD4BE0A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D030-E708-45A6-B16B-82A621856CDF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2804EB-BAF0-4403-AE6A-ACAFA54F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6FC76E-EA2D-4193-9CEC-AB891DFA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CA4B-BC39-43AA-84D0-547929B7B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26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F2E2926-F019-410F-B6CB-66151F2C8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1EDB5AC-7172-452F-BEA7-8388E1BC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DB9FC4-FD14-4045-9197-FFA95EF8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D030-E708-45A6-B16B-82A621856CDF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2267B5-EBB5-4B71-B1C8-56F739FE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C667B4-5082-4EDB-9971-A975BF1C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CA4B-BC39-43AA-84D0-547929B7B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49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B8859D-6719-4A3D-90F1-3B3D0BC7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BFBF34-2AAA-41C9-B6C2-8735993A5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36281A-DD1A-480A-A4D2-0DF1A4CB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D030-E708-45A6-B16B-82A621856CDF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BC3E67-C8C4-4D4C-B956-98AAD126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75D2695-6593-4543-A764-117EA162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CA4B-BC39-43AA-84D0-547929B7B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481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8EF290-13E8-4044-B814-F555254F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84FD71F-4A4C-4CAC-8DDB-5534AD697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1B29A0-38E9-463A-A878-AA22C515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D030-E708-45A6-B16B-82A621856CDF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214E63-6950-4750-9E58-E75A7712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187E93-0502-451D-8ED6-4B6A3D89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CA4B-BC39-43AA-84D0-547929B7B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65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6E9641-3989-400F-B52F-791820DAD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0DABC5-0991-469F-B0EA-B0628ECAC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A0A4159-8F89-4733-BFC1-48BA1C577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9A073F0-4FA2-43FC-8804-FD0DA96A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D030-E708-45A6-B16B-82A621856CDF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4095886-EA59-4D9E-B4A5-8694D12A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F464D2-2AD2-446C-9FB8-58508E1D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CA4B-BC39-43AA-84D0-547929B7B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3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705408-1091-4892-A4ED-F7D4B369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7AF9785-9955-4740-AC4E-7D58468F6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01A8765-B830-4779-879E-B7116C28A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75A0070-3EC2-4AE8-8582-BBEF3951F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C2A1753-100E-472D-8021-9F381C065F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634A401-91F7-44DA-BC7F-4B16171C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D030-E708-45A6-B16B-82A621856CDF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3364CB1-64CB-42CA-9A60-66209E97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3671426-D0D3-45D7-828B-2DF34466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CA4B-BC39-43AA-84D0-547929B7B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78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37C775-389C-40FC-86D4-EC353832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396D025-57CE-49FD-998E-C46C42DBB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D030-E708-45A6-B16B-82A621856CDF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58267A8-7F66-421B-BB94-AB93831A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24D33A-C0AD-451F-9159-71E8CAB0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CA4B-BC39-43AA-84D0-547929B7B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7DCBA41-C13B-4002-ADA8-69CA75B46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D030-E708-45A6-B16B-82A621856CDF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C61547C-15C5-418A-9A5C-EBC8DC5D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AF29521-EC95-4D26-8650-FE0DC98E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CA4B-BC39-43AA-84D0-547929B7B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39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102F7D-3732-4FF9-85D9-9314A6C4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FA4BE9-58AC-499F-8705-53D58D5E9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3CAC4A6-D9C4-4FBA-B41A-FD4447635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4886BA3-B841-4176-976F-1E786004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D030-E708-45A6-B16B-82A621856CDF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04A0936-06BE-40AA-BE3D-5599DA2E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24AFA00-0013-4D3F-8FA7-ABF37A79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CA4B-BC39-43AA-84D0-547929B7B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80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BDCF4F-FBAE-4190-88A1-1D0F31F4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528DC5-3A09-4A73-BCB5-6076BA394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A44FBF4-01CD-4697-81F4-3A023066E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4194DBA-9301-4FF4-B215-50A98D66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D030-E708-45A6-B16B-82A621856CDF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27F390E-2C53-44C6-A244-9757A9DA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AC5F7C-5960-47BF-82F3-B1CB41AD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CA4B-BC39-43AA-84D0-547929B7B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83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3797CA1-D707-41EC-8F81-99156C1A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5B7A281-0C3B-4965-AD17-6CE3B1BAA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FA6761-0EE9-460E-926C-C364C4B78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8D030-E708-45A6-B16B-82A621856CDF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AF83E6-641E-427D-B7AA-5A9312536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9C4C013-B1F9-4CAC-8B9D-BFD46F1E7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CA4B-BC39-43AA-84D0-547929B7B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882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7.png"/><Relationship Id="rId7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7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6BC43F-6B59-4BB4-BD7B-FFC26E780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7" y="1227667"/>
            <a:ext cx="12192000" cy="2387600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Emittance blow-up study via white noise </a:t>
            </a:r>
            <a:br>
              <a:rPr lang="en-US" altLang="ko-KR" sz="3600" dirty="0"/>
            </a:br>
            <a:r>
              <a:rPr lang="en-US" altLang="ko-KR" sz="3600" dirty="0"/>
              <a:t>for the Korea Light Source (KLS) storage ring</a:t>
            </a:r>
            <a:endParaRPr lang="ko-KR" altLang="en-US" sz="36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B9987EC-8385-4718-AC17-2D1B8B6DD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307" y="3974571"/>
            <a:ext cx="9144000" cy="1655762"/>
          </a:xfrm>
        </p:spPr>
        <p:txBody>
          <a:bodyPr/>
          <a:lstStyle/>
          <a:p>
            <a:r>
              <a:rPr lang="en-US" altLang="ko-KR" dirty="0" err="1"/>
              <a:t>Junha</a:t>
            </a:r>
            <a:r>
              <a:rPr lang="en-US" altLang="ko-KR" dirty="0"/>
              <a:t> Kim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625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E516798-741B-47F6-9EFD-7DA23E468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31" y="476465"/>
            <a:ext cx="4005981" cy="2551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03BCF80B-BD27-49C2-846C-57ED8E47FA03}"/>
                  </a:ext>
                </a:extLst>
              </p:cNvPr>
              <p:cNvSpPr/>
              <p:nvPr/>
            </p:nvSpPr>
            <p:spPr>
              <a:xfrm>
                <a:off x="4811156" y="549271"/>
                <a:ext cx="7349063" cy="224644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ko-KR" b="1" dirty="0">
                    <a:latin typeface="Cambria Math" panose="02040503050406030204" pitchFamily="18" charset="0"/>
                  </a:rPr>
                  <a:t>White noise setup</a:t>
                </a:r>
              </a:p>
              <a:p>
                <a:pPr algn="just"/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𝑟𝑒𝑣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=0.3552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, 0.5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𝑟𝑒𝑣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=0.1776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algn="just"/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US" altLang="ko-KR" b="0" dirty="0">
                    <a:latin typeface="Cambria Math" panose="02040503050406030204" pitchFamily="18" charset="0"/>
                  </a:rPr>
                  <a:t>Noise frequency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 range </a:t>
                </a:r>
                <a:r>
                  <a:rPr lang="en-US" altLang="ko-KR" i="1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00</m:t>
                    </m:r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Hz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 dirty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0.1875</m:t>
                    </m:r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MHz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ko-KR" b="0" i="0" dirty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altLang="ko-KR" b="0" dirty="0">
                    <a:latin typeface="Cambria Math" panose="02040503050406030204" pitchFamily="18" charset="0"/>
                  </a:rPr>
                  <a:t>)</a:t>
                </a:r>
              </a:p>
              <a:p>
                <a:pPr algn="just"/>
                <a:endParaRPr lang="en-US" altLang="ko-KR" b="0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𝑛𝑜𝑖𝑠𝑒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altLang="ko-KR" i="1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b="0" i="0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|</m:t>
                        </m:r>
                        <m:nary>
                          <m:naryPr>
                            <m:chr m:val="∑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b="0" dirty="0"/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ko-KR" b="0" dirty="0"/>
                  <a:t> =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0.2 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en-US" altLang="ko-KR" b="0" dirty="0"/>
              </a:p>
            </p:txBody>
          </p:sp>
        </mc:Choice>
        <mc:Fallback xmlns="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03BCF80B-BD27-49C2-846C-57ED8E47F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156" y="549271"/>
                <a:ext cx="7349063" cy="2246449"/>
              </a:xfrm>
              <a:prstGeom prst="rect">
                <a:avLst/>
              </a:prstGeom>
              <a:blipFill>
                <a:blip r:embed="rId3"/>
                <a:stretch>
                  <a:fillRect l="-579" t="-1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F5B3ED8-42D6-4BE5-86A0-CC24785D49E7}"/>
              </a:ext>
            </a:extLst>
          </p:cNvPr>
          <p:cNvSpPr txBox="1"/>
          <p:nvPr/>
        </p:nvSpPr>
        <p:spPr>
          <a:xfrm>
            <a:off x="4811156" y="2883326"/>
            <a:ext cx="6889386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Tracking setup</a:t>
            </a:r>
          </a:p>
          <a:p>
            <a:endParaRPr lang="en-US" altLang="ko-KR" sz="1200" dirty="0"/>
          </a:p>
          <a:p>
            <a:r>
              <a:rPr lang="en-US" altLang="ko-KR" sz="1200" dirty="0"/>
              <a:t>Number of turns : 35k</a:t>
            </a:r>
          </a:p>
          <a:p>
            <a:r>
              <a:rPr lang="en-US" altLang="ko-KR" sz="1200" dirty="0"/>
              <a:t>Number of particles :10k</a:t>
            </a:r>
          </a:p>
          <a:p>
            <a:r>
              <a:rPr lang="en-US" altLang="ko-KR" sz="1200" dirty="0"/>
              <a:t>Using one-turn matrix </a:t>
            </a:r>
          </a:p>
          <a:p>
            <a:r>
              <a:rPr lang="en-US" altLang="ko-KR" sz="1200" dirty="0"/>
              <a:t>Initial beam distribution : matching with lattice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FDB878-A1A1-47C1-AFD4-4CEFF79E9A5B}"/>
              </a:ext>
            </a:extLst>
          </p:cNvPr>
          <p:cNvSpPr txBox="1"/>
          <p:nvPr/>
        </p:nvSpPr>
        <p:spPr>
          <a:xfrm>
            <a:off x="0" y="0"/>
            <a:ext cx="1042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ESRF-EBS emittance blow up simulation settings</a:t>
            </a:r>
            <a:endParaRPr lang="ko-KR" alt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38E1D0-5B9E-435F-8302-6E0DCE0B4361}"/>
              </a:ext>
            </a:extLst>
          </p:cNvPr>
          <p:cNvSpPr txBox="1"/>
          <p:nvPr/>
        </p:nvSpPr>
        <p:spPr>
          <a:xfrm>
            <a:off x="125914" y="4272676"/>
            <a:ext cx="118856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To validate our simulation results, we reproduced the ESRF-EBS simulation study following IPAC24 proceeding by N. </a:t>
            </a:r>
            <a:r>
              <a:rPr lang="en-US" altLang="ko-KR" dirty="0" err="1"/>
              <a:t>Carmignani</a:t>
            </a:r>
            <a:r>
              <a:rPr lang="en-US" altLang="ko-KR" dirty="0"/>
              <a:t> (“Emittance blow-up with a magnetic shaker at different </a:t>
            </a:r>
            <a:r>
              <a:rPr lang="en-US" altLang="ko-KR" dirty="0" err="1"/>
              <a:t>chromaticities</a:t>
            </a:r>
            <a:r>
              <a:rPr lang="en-US" altLang="ko-KR" dirty="0"/>
              <a:t>”).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The noise spectrum ranges from 100 Hz to 0.1776 MHz in increments of 100 Hz, consistent with the proceeding.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The tracking simulation settings are based on the proceeding paper.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The </a:t>
            </a:r>
            <a:r>
              <a:rPr lang="en-US" altLang="ko-KR" dirty="0" err="1"/>
              <a:t>EBS.mat</a:t>
            </a:r>
            <a:r>
              <a:rPr lang="en-US" altLang="ko-KR" dirty="0"/>
              <a:t> file from the AT website was used.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2BCE0AA-F6B6-420B-9F4A-2B8646BC7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14" y="3137822"/>
            <a:ext cx="4385098" cy="10073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579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2141562-E9B1-4282-A9C8-02E5CAD09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597"/>
            <a:ext cx="4035933" cy="252216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2BC18BC-CD2F-42F7-8C7D-2E0C61039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684" y="709264"/>
            <a:ext cx="3992897" cy="245949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44F9A2-EE26-46AC-8830-1DC9730CB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581" y="778146"/>
            <a:ext cx="3953397" cy="2522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FDB878-A1A1-47C1-AFD4-4CEFF79E9A5B}"/>
              </a:ext>
            </a:extLst>
          </p:cNvPr>
          <p:cNvSpPr txBox="1"/>
          <p:nvPr/>
        </p:nvSpPr>
        <p:spPr>
          <a:xfrm>
            <a:off x="0" y="0"/>
            <a:ext cx="1042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ESRF-EBS emittance blow up simulation results</a:t>
            </a:r>
            <a:endParaRPr lang="ko-KR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8A1E8E-AF77-4836-A645-2520429FEC4B}"/>
                  </a:ext>
                </a:extLst>
              </p:cNvPr>
              <p:cNvSpPr txBox="1"/>
              <p:nvPr/>
            </p:nvSpPr>
            <p:spPr>
              <a:xfrm>
                <a:off x="187698" y="3485239"/>
                <a:ext cx="1176528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We aim to achieve a vertical emittance blow-up similar to the values in the proceeding paper.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Consistent Trends: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Vertical emittance dose not increase at low chromaticity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Horizontal emittance remains independent of vertical chromaticity changes and white noise </a:t>
                </a:r>
              </a:p>
              <a:p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Discrepancy in Amplitude: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Proceeding : 4 – 6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en-US" altLang="ko-KR" dirty="0"/>
                  <a:t> required to generate 2-18 pm vertical emittance.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Our simulation : Only 0.1 – 0.3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en-US" altLang="ko-KR" dirty="0"/>
                  <a:t> is required to achieve the same emittance level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8A1E8E-AF77-4836-A645-2520429FE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98" y="3485239"/>
                <a:ext cx="11765280" cy="2862322"/>
              </a:xfrm>
              <a:prstGeom prst="rect">
                <a:avLst/>
              </a:prstGeom>
              <a:blipFill>
                <a:blip r:embed="rId5"/>
                <a:stretch>
                  <a:fillRect l="-363" t="-12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42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51C4AEA-DD22-4D37-86F4-AED730EA8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475" y="657013"/>
            <a:ext cx="3412188" cy="269037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876A899-9555-4DE8-B753-7E91499F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6" y="657013"/>
            <a:ext cx="3719372" cy="251486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D572D07-7048-4393-8EBE-29BC5AABF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663" y="657013"/>
            <a:ext cx="4633747" cy="25757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4BA559-B0C3-4879-9496-0CB74BBA57D6}"/>
              </a:ext>
            </a:extLst>
          </p:cNvPr>
          <p:cNvSpPr txBox="1"/>
          <p:nvPr/>
        </p:nvSpPr>
        <p:spPr>
          <a:xfrm>
            <a:off x="0" y="27848"/>
            <a:ext cx="1042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ESRF-EBS emittance blow up simulation results</a:t>
            </a:r>
            <a:endParaRPr lang="ko-KR" alt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FE1858-CB8E-47DF-BF28-175E8124651A}"/>
              </a:ext>
            </a:extLst>
          </p:cNvPr>
          <p:cNvSpPr txBox="1"/>
          <p:nvPr/>
        </p:nvSpPr>
        <p:spPr>
          <a:xfrm>
            <a:off x="797949" y="3171882"/>
            <a:ext cx="262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Our simulation result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1726D-09E0-4378-B8CE-90721D6E3CBF}"/>
              </a:ext>
            </a:extLst>
          </p:cNvPr>
          <p:cNvSpPr txBox="1"/>
          <p:nvPr/>
        </p:nvSpPr>
        <p:spPr>
          <a:xfrm>
            <a:off x="4416219" y="3181971"/>
            <a:ext cx="264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The proceeding result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2BB1E-4D6F-48FA-8257-7CD3020D6CC8}"/>
              </a:ext>
            </a:extLst>
          </p:cNvPr>
          <p:cNvSpPr txBox="1"/>
          <p:nvPr/>
        </p:nvSpPr>
        <p:spPr>
          <a:xfrm>
            <a:off x="8184881" y="3181971"/>
            <a:ext cx="280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The </a:t>
            </a:r>
            <a:r>
              <a:rPr lang="en-US" altLang="ko-KR" dirty="0" err="1"/>
              <a:t>eurizon</a:t>
            </a:r>
            <a:r>
              <a:rPr lang="en-US" altLang="ko-KR" dirty="0"/>
              <a:t> report result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6B1EDCF-6E3E-4E05-B6D9-0208CF991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974" y="3723196"/>
            <a:ext cx="3038008" cy="2830242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B5D61A-1A71-41FC-8F17-872FFAEB3D27}"/>
                  </a:ext>
                </a:extLst>
              </p:cNvPr>
              <p:cNvSpPr txBox="1"/>
              <p:nvPr/>
            </p:nvSpPr>
            <p:spPr>
              <a:xfrm>
                <a:off x="147058" y="3718445"/>
                <a:ext cx="869891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/>
                  <a:t>Comparison of required amplitude strengths to achieve a vertical emittance of 0 – 18 pm.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6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/>
                  <a:t>Our simulation : 0.1 – 0.3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is required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6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/>
                  <a:t>IPAC proceeding : 4 – 6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is required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/>
                  <a:t>~30 times larger than our results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endParaRPr lang="en-US" altLang="ko-KR" sz="16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 err="1"/>
                  <a:t>Eurizon</a:t>
                </a:r>
                <a:r>
                  <a:rPr lang="en-US" altLang="ko-KR" sz="1600" dirty="0"/>
                  <a:t> report : 0.04 – 0.06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is required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/>
                  <a:t>3 to 4 times smaller than our results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endParaRPr lang="en-US" altLang="ko-KR" sz="1600" dirty="0"/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endParaRPr lang="ko-KR" alt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B5D61A-1A71-41FC-8F17-872FFAEB3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58" y="3718445"/>
                <a:ext cx="8698915" cy="3046988"/>
              </a:xfrm>
              <a:prstGeom prst="rect">
                <a:avLst/>
              </a:prstGeom>
              <a:blipFill>
                <a:blip r:embed="rId6"/>
                <a:stretch>
                  <a:fillRect l="-280" t="-6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210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4BA559-B0C3-4879-9496-0CB74BBA57D6}"/>
              </a:ext>
            </a:extLst>
          </p:cNvPr>
          <p:cNvSpPr txBox="1"/>
          <p:nvPr/>
        </p:nvSpPr>
        <p:spPr>
          <a:xfrm>
            <a:off x="0" y="27848"/>
            <a:ext cx="1042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Summary</a:t>
            </a:r>
            <a:endParaRPr lang="ko-KR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DE01B6-ACDE-42B6-B0E7-21BCF27FB517}"/>
                  </a:ext>
                </a:extLst>
              </p:cNvPr>
              <p:cNvSpPr txBox="1"/>
              <p:nvPr/>
            </p:nvSpPr>
            <p:spPr>
              <a:xfrm>
                <a:off x="182880" y="995680"/>
                <a:ext cx="11460480" cy="4269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The vertical emittance blow up with white noise is studied for the Korea-4GSR storage ring.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Optimal parameter settings identified so far :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altLang="ko-K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𝑘𝐻𝑧</m:t>
                    </m:r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0.1875</m:t>
                    </m:r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(Step size : 100Hz) to reduce horizontal emittance fluctuations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Required shaker amplitude : 0.1 ~ 0.2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en-US" altLang="ko-KR" dirty="0"/>
                  <a:t>.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Vertical chromaticity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r>
                  <a:rPr lang="en-US" altLang="ko-KR" dirty="0"/>
                  <a:t> is effective to achieve the target 15pm vertical emittance.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  <a:p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However, the vertical beam orbit stability become larger than 10% of beam size.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DE01B6-ACDE-42B6-B0E7-21BCF27FB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995680"/>
                <a:ext cx="11460480" cy="4269246"/>
              </a:xfrm>
              <a:prstGeom prst="rect">
                <a:avLst/>
              </a:prstGeom>
              <a:blipFill>
                <a:blip r:embed="rId2"/>
                <a:stretch>
                  <a:fillRect l="-319" t="-7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11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6BC43F-6B59-4BB4-BD7B-FFC26E780F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/>
              <a:t>Thank you</a:t>
            </a:r>
            <a:endParaRPr lang="ko-KR" altLang="en-US" sz="4800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DBF93A6-3D74-4FE8-BA7E-B11455FC95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94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9029EB5-F866-4987-8FA7-79CCBF941FAA}"/>
              </a:ext>
            </a:extLst>
          </p:cNvPr>
          <p:cNvSpPr txBox="1"/>
          <p:nvPr/>
        </p:nvSpPr>
        <p:spPr>
          <a:xfrm>
            <a:off x="-52892" y="2614780"/>
            <a:ext cx="3890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Vertical emittance vs. turn number</a:t>
            </a:r>
            <a:endParaRPr lang="ko-KR" alt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CA1AC1-7119-4838-9021-C2E5F992DDB9}"/>
              </a:ext>
            </a:extLst>
          </p:cNvPr>
          <p:cNvSpPr txBox="1"/>
          <p:nvPr/>
        </p:nvSpPr>
        <p:spPr>
          <a:xfrm>
            <a:off x="3997458" y="2676698"/>
            <a:ext cx="4197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Horizontal emittance vs. turn number</a:t>
            </a:r>
            <a:endParaRPr lang="ko-KR" alt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CF0040-3261-486A-B5CF-D15F64603E14}"/>
              </a:ext>
            </a:extLst>
          </p:cNvPr>
          <p:cNvSpPr txBox="1"/>
          <p:nvPr/>
        </p:nvSpPr>
        <p:spPr>
          <a:xfrm>
            <a:off x="8076385" y="2753279"/>
            <a:ext cx="4197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Vertical emittance vs. vertical </a:t>
            </a:r>
            <a:r>
              <a:rPr lang="en-US" altLang="ko-KR" sz="1200" dirty="0" err="1"/>
              <a:t>chrom</a:t>
            </a:r>
            <a:endParaRPr lang="ko-KR" altLang="en-US" sz="120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1EC23C1-D3BB-4EA4-A490-6B04BCC5D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59" y="3254214"/>
            <a:ext cx="4110874" cy="3001347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9D110BF-7AF8-49FB-84C3-02F88AEAC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681" y="3330766"/>
            <a:ext cx="3961675" cy="2924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2F2453-5D1F-405A-9614-174791F89133}"/>
                  </a:ext>
                </a:extLst>
              </p:cNvPr>
              <p:cNvSpPr txBox="1"/>
              <p:nvPr/>
            </p:nvSpPr>
            <p:spPr>
              <a:xfrm>
                <a:off x="751137" y="3477548"/>
                <a:ext cx="997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𝑁𝑜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𝑤h𝑖𝑡𝑒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𝑛𝑜𝑖𝑠𝑒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𝑐𝑎𝑠𝑒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2F2453-5D1F-405A-9614-174791F89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37" y="3477548"/>
                <a:ext cx="997626" cy="369332"/>
              </a:xfrm>
              <a:prstGeom prst="rect">
                <a:avLst/>
              </a:prstGeom>
              <a:blipFill>
                <a:blip r:embed="rId4"/>
                <a:stretch>
                  <a:fillRect r="-1182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D8B07A-A3EE-4D5A-9D0B-14EBFFD521AB}"/>
                  </a:ext>
                </a:extLst>
              </p:cNvPr>
              <p:cNvSpPr txBox="1"/>
              <p:nvPr/>
            </p:nvSpPr>
            <p:spPr>
              <a:xfrm>
                <a:off x="4862011" y="3477548"/>
                <a:ext cx="997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𝑁𝑜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𝑤h𝑖𝑡𝑒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𝑛𝑜𝑖𝑠𝑒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𝑐𝑎𝑠𝑒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D8B07A-A3EE-4D5A-9D0B-14EBFFD52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011" y="3477548"/>
                <a:ext cx="997626" cy="369332"/>
              </a:xfrm>
              <a:prstGeom prst="rect">
                <a:avLst/>
              </a:prstGeom>
              <a:blipFill>
                <a:blip r:embed="rId5"/>
                <a:stretch>
                  <a:fillRect r="-1196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69CC2542-3689-47E5-97A5-1529A53AD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8" y="228858"/>
            <a:ext cx="3890334" cy="238592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133DA5F-0AD3-41C0-82F6-CF87FBFEBC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7786" y="303786"/>
            <a:ext cx="4029464" cy="242932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40A8F8A-E109-4ABE-8894-B3171FCD2A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1857" y="373209"/>
            <a:ext cx="3966163" cy="235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D59B2FF-48F8-48E7-968A-65F96A882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28" y="154034"/>
            <a:ext cx="4629733" cy="298473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574BC47-10CF-4F44-AAFF-2F4B6FA91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28" y="3275937"/>
            <a:ext cx="4494812" cy="276705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B592585-0947-49D9-A43B-E4DF78E3A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951" y="154032"/>
            <a:ext cx="4586647" cy="281296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5DEC89D-1DD9-409C-A076-A88B615EC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962" y="3230021"/>
            <a:ext cx="4665806" cy="28129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346D02D-DFF5-4F2F-BA3B-AAC1880573BB}"/>
              </a:ext>
            </a:extLst>
          </p:cNvPr>
          <p:cNvSpPr txBox="1"/>
          <p:nvPr/>
        </p:nvSpPr>
        <p:spPr>
          <a:xfrm>
            <a:off x="773267" y="6145158"/>
            <a:ext cx="3890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Results at middle of ID straight section</a:t>
            </a:r>
            <a:endParaRPr lang="ko-KR" altLang="en-US" sz="1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CF60F7-95DB-44EE-BB49-D5448A66046D}"/>
              </a:ext>
            </a:extLst>
          </p:cNvPr>
          <p:cNvSpPr txBox="1"/>
          <p:nvPr/>
        </p:nvSpPr>
        <p:spPr>
          <a:xfrm>
            <a:off x="7273458" y="6105402"/>
            <a:ext cx="3890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Results at middle of High beta straight </a:t>
            </a:r>
            <a:r>
              <a:rPr lang="en-US" altLang="ko-KR" sz="1200" b="1" dirty="0" err="1"/>
              <a:t>sectioin</a:t>
            </a:r>
            <a:endParaRPr lang="ko-KR" altLang="en-US" sz="1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FC33729-6470-456E-825A-55680BA4502B}"/>
              </a:ext>
            </a:extLst>
          </p:cNvPr>
          <p:cNvCxnSpPr/>
          <p:nvPr/>
        </p:nvCxnSpPr>
        <p:spPr>
          <a:xfrm>
            <a:off x="5812403" y="154032"/>
            <a:ext cx="0" cy="6321287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7F023F-3758-4B6C-82A0-9980DCA21EFA}"/>
                  </a:ext>
                </a:extLst>
              </p:cNvPr>
              <p:cNvSpPr txBox="1"/>
              <p:nvPr/>
            </p:nvSpPr>
            <p:spPr>
              <a:xfrm>
                <a:off x="1119146" y="6422157"/>
                <a:ext cx="3636508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=2.84,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=16.76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𝑝𝑚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=10)</m:t>
                    </m:r>
                  </m:oMath>
                </a14:m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7F023F-3758-4B6C-82A0-9980DCA2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46" y="6422157"/>
                <a:ext cx="3636508" cy="298928"/>
              </a:xfrm>
              <a:prstGeom prst="rect">
                <a:avLst/>
              </a:prstGeom>
              <a:blipFill>
                <a:blip r:embed="rId6"/>
                <a:stretch>
                  <a:fillRect l="-3020" t="-2041" b="-265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69E7F9-786A-4331-B541-FBB2013324BC}"/>
                  </a:ext>
                </a:extLst>
              </p:cNvPr>
              <p:cNvSpPr txBox="1"/>
              <p:nvPr/>
            </p:nvSpPr>
            <p:spPr>
              <a:xfrm>
                <a:off x="7437020" y="6382401"/>
                <a:ext cx="3636508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=4.44,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=25.63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𝑝𝑚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=10)</m:t>
                    </m:r>
                  </m:oMath>
                </a14:m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69E7F9-786A-4331-B541-FBB201332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020" y="6382401"/>
                <a:ext cx="3636508" cy="298928"/>
              </a:xfrm>
              <a:prstGeom prst="rect">
                <a:avLst/>
              </a:prstGeom>
              <a:blipFill>
                <a:blip r:embed="rId7"/>
                <a:stretch>
                  <a:fillRect l="-3015" b="-265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566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E516798-741B-47F6-9EFD-7DA23E468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31" y="476465"/>
            <a:ext cx="4005981" cy="2551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03BCF80B-BD27-49C2-846C-57ED8E47FA03}"/>
                  </a:ext>
                </a:extLst>
              </p:cNvPr>
              <p:cNvSpPr/>
              <p:nvPr/>
            </p:nvSpPr>
            <p:spPr>
              <a:xfrm>
                <a:off x="4811156" y="549271"/>
                <a:ext cx="7349063" cy="224644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ko-KR" b="1" dirty="0">
                    <a:latin typeface="Cambria Math" panose="02040503050406030204" pitchFamily="18" charset="0"/>
                  </a:rPr>
                  <a:t>White noise setup</a:t>
                </a:r>
              </a:p>
              <a:p>
                <a:pPr algn="just"/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𝑟𝑒𝑣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=0.3552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, 0.5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𝑟𝑒𝑣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=0.1776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algn="just"/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US" altLang="ko-KR" b="0" dirty="0">
                    <a:latin typeface="Cambria Math" panose="02040503050406030204" pitchFamily="18" charset="0"/>
                  </a:rPr>
                  <a:t>Noise frequency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 range </a:t>
                </a:r>
                <a:r>
                  <a:rPr lang="en-US" altLang="ko-KR" i="1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00</m:t>
                    </m:r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Hz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 dirty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0.1875</m:t>
                    </m:r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MHz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ko-KR" b="0" i="0" dirty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altLang="ko-KR" b="0" dirty="0">
                    <a:latin typeface="Cambria Math" panose="02040503050406030204" pitchFamily="18" charset="0"/>
                  </a:rPr>
                  <a:t>)</a:t>
                </a:r>
              </a:p>
              <a:p>
                <a:pPr algn="just"/>
                <a:endParaRPr lang="en-US" altLang="ko-KR" b="0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𝑛𝑜𝑖𝑠𝑒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altLang="ko-KR" i="1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b="0" i="0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|</m:t>
                        </m:r>
                        <m:nary>
                          <m:naryPr>
                            <m:chr m:val="∑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b="0" dirty="0"/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ko-KR" b="0" dirty="0"/>
                  <a:t> =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0.2 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en-US" altLang="ko-KR" b="0" dirty="0"/>
              </a:p>
            </p:txBody>
          </p:sp>
        </mc:Choice>
        <mc:Fallback xmlns="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03BCF80B-BD27-49C2-846C-57ED8E47F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156" y="549271"/>
                <a:ext cx="7349063" cy="2246449"/>
              </a:xfrm>
              <a:prstGeom prst="rect">
                <a:avLst/>
              </a:prstGeom>
              <a:blipFill>
                <a:blip r:embed="rId3"/>
                <a:stretch>
                  <a:fillRect l="-579" t="-1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F5B3ED8-42D6-4BE5-86A0-CC24785D49E7}"/>
              </a:ext>
            </a:extLst>
          </p:cNvPr>
          <p:cNvSpPr txBox="1"/>
          <p:nvPr/>
        </p:nvSpPr>
        <p:spPr>
          <a:xfrm>
            <a:off x="4811156" y="2883326"/>
            <a:ext cx="6889386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Tracking setup</a:t>
            </a:r>
          </a:p>
          <a:p>
            <a:endParaRPr lang="en-US" altLang="ko-KR" sz="1200" dirty="0"/>
          </a:p>
          <a:p>
            <a:r>
              <a:rPr lang="en-US" altLang="ko-KR" sz="1200" dirty="0"/>
              <a:t>Number of turns : 35k</a:t>
            </a:r>
          </a:p>
          <a:p>
            <a:r>
              <a:rPr lang="en-US" altLang="ko-KR" sz="1200" dirty="0"/>
              <a:t>Number of particles :10k</a:t>
            </a:r>
          </a:p>
          <a:p>
            <a:r>
              <a:rPr lang="en-US" altLang="ko-KR" sz="1200" dirty="0"/>
              <a:t>Using one-turn matrix </a:t>
            </a:r>
          </a:p>
          <a:p>
            <a:r>
              <a:rPr lang="en-US" altLang="ko-KR" sz="1200" dirty="0"/>
              <a:t>Initial beam distribution : matching with lattice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FDB878-A1A1-47C1-AFD4-4CEFF79E9A5B}"/>
              </a:ext>
            </a:extLst>
          </p:cNvPr>
          <p:cNvSpPr txBox="1"/>
          <p:nvPr/>
        </p:nvSpPr>
        <p:spPr>
          <a:xfrm>
            <a:off x="0" y="0"/>
            <a:ext cx="1042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ESRF-EBS emittance blow up simulation settings</a:t>
            </a:r>
            <a:endParaRPr lang="ko-KR" alt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38E1D0-5B9E-435F-8302-6E0DCE0B4361}"/>
              </a:ext>
            </a:extLst>
          </p:cNvPr>
          <p:cNvSpPr txBox="1"/>
          <p:nvPr/>
        </p:nvSpPr>
        <p:spPr>
          <a:xfrm>
            <a:off x="125914" y="4272676"/>
            <a:ext cx="118856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To validate our simulation results, we reproduced the ESRF-EBS simulation study following IPAC24 proceeding by N. </a:t>
            </a:r>
            <a:r>
              <a:rPr lang="en-US" altLang="ko-KR" dirty="0" err="1"/>
              <a:t>Carmignani</a:t>
            </a:r>
            <a:r>
              <a:rPr lang="en-US" altLang="ko-KR" dirty="0"/>
              <a:t> (“Emittance blow-up with a magnetic shaker at different </a:t>
            </a:r>
            <a:r>
              <a:rPr lang="en-US" altLang="ko-KR" dirty="0" err="1"/>
              <a:t>chromaticities</a:t>
            </a:r>
            <a:r>
              <a:rPr lang="en-US" altLang="ko-KR" dirty="0"/>
              <a:t>”).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The noise spectrum ranges from 100 Hz to 0.1776 MHz in increments of 100 Hz, consistent with the proceeding.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The tracking simulation settings are based on the proceeding paper.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The </a:t>
            </a:r>
            <a:r>
              <a:rPr lang="en-US" altLang="ko-KR" dirty="0" err="1"/>
              <a:t>EBS.mat</a:t>
            </a:r>
            <a:r>
              <a:rPr lang="en-US" altLang="ko-KR" dirty="0"/>
              <a:t> file from the AT website was used.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2BCE0AA-F6B6-420B-9F4A-2B8646BC7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14" y="3137822"/>
            <a:ext cx="4385098" cy="10073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3785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2141562-E9B1-4282-A9C8-02E5CAD09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597"/>
            <a:ext cx="4035933" cy="252216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2BC18BC-CD2F-42F7-8C7D-2E0C61039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684" y="709264"/>
            <a:ext cx="3992897" cy="245949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44F9A2-EE26-46AC-8830-1DC9730CB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581" y="778146"/>
            <a:ext cx="3953397" cy="2522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FDB878-A1A1-47C1-AFD4-4CEFF79E9A5B}"/>
              </a:ext>
            </a:extLst>
          </p:cNvPr>
          <p:cNvSpPr txBox="1"/>
          <p:nvPr/>
        </p:nvSpPr>
        <p:spPr>
          <a:xfrm>
            <a:off x="0" y="0"/>
            <a:ext cx="1042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ESRF-EBS emittance blow up simulation results</a:t>
            </a:r>
            <a:endParaRPr lang="ko-KR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8A1E8E-AF77-4836-A645-2520429FEC4B}"/>
                  </a:ext>
                </a:extLst>
              </p:cNvPr>
              <p:cNvSpPr txBox="1"/>
              <p:nvPr/>
            </p:nvSpPr>
            <p:spPr>
              <a:xfrm>
                <a:off x="187698" y="3485239"/>
                <a:ext cx="1176528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We aim to achieve a vertical emittance blow-up similar to the values in the proceeding paper.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Consistent Trends: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Vertical emittance dose not increase at low chromaticity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Horizontal emittance remains independent of vertical chromaticity changes and white noise </a:t>
                </a:r>
              </a:p>
              <a:p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Discrepancy in Amplitude: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Proceeding : 4 – 6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en-US" altLang="ko-KR" dirty="0"/>
                  <a:t> required to generate 2-18 pm vertical emittance.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Our simulation : Only 0.1 – 0.3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en-US" altLang="ko-KR" dirty="0"/>
                  <a:t> is required to achieve the same emittance level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8A1E8E-AF77-4836-A645-2520429FE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98" y="3485239"/>
                <a:ext cx="11765280" cy="2862322"/>
              </a:xfrm>
              <a:prstGeom prst="rect">
                <a:avLst/>
              </a:prstGeom>
              <a:blipFill>
                <a:blip r:embed="rId5"/>
                <a:stretch>
                  <a:fillRect l="-363" t="-12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05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51C4AEA-DD22-4D37-86F4-AED730EA8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475" y="657013"/>
            <a:ext cx="3412188" cy="269037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876A899-9555-4DE8-B753-7E91499F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6" y="657013"/>
            <a:ext cx="3719372" cy="251486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D572D07-7048-4393-8EBE-29BC5AABF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663" y="657013"/>
            <a:ext cx="4633747" cy="25757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4BA559-B0C3-4879-9496-0CB74BBA57D6}"/>
              </a:ext>
            </a:extLst>
          </p:cNvPr>
          <p:cNvSpPr txBox="1"/>
          <p:nvPr/>
        </p:nvSpPr>
        <p:spPr>
          <a:xfrm>
            <a:off x="0" y="27848"/>
            <a:ext cx="1042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ESRF-EBS emittance blow up simulation results</a:t>
            </a:r>
            <a:endParaRPr lang="ko-KR" alt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FE1858-CB8E-47DF-BF28-175E8124651A}"/>
              </a:ext>
            </a:extLst>
          </p:cNvPr>
          <p:cNvSpPr txBox="1"/>
          <p:nvPr/>
        </p:nvSpPr>
        <p:spPr>
          <a:xfrm>
            <a:off x="797949" y="3171882"/>
            <a:ext cx="262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Our simulation result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1726D-09E0-4378-B8CE-90721D6E3CBF}"/>
              </a:ext>
            </a:extLst>
          </p:cNvPr>
          <p:cNvSpPr txBox="1"/>
          <p:nvPr/>
        </p:nvSpPr>
        <p:spPr>
          <a:xfrm>
            <a:off x="4416219" y="3181971"/>
            <a:ext cx="264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The proceeding result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2BB1E-4D6F-48FA-8257-7CD3020D6CC8}"/>
              </a:ext>
            </a:extLst>
          </p:cNvPr>
          <p:cNvSpPr txBox="1"/>
          <p:nvPr/>
        </p:nvSpPr>
        <p:spPr>
          <a:xfrm>
            <a:off x="8184881" y="3181971"/>
            <a:ext cx="280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The </a:t>
            </a:r>
            <a:r>
              <a:rPr lang="en-US" altLang="ko-KR" dirty="0" err="1"/>
              <a:t>eurizon</a:t>
            </a:r>
            <a:r>
              <a:rPr lang="en-US" altLang="ko-KR" dirty="0"/>
              <a:t> report result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6B1EDCF-6E3E-4E05-B6D9-0208CF991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974" y="3723196"/>
            <a:ext cx="3038008" cy="2830242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B5D61A-1A71-41FC-8F17-872FFAEB3D27}"/>
                  </a:ext>
                </a:extLst>
              </p:cNvPr>
              <p:cNvSpPr txBox="1"/>
              <p:nvPr/>
            </p:nvSpPr>
            <p:spPr>
              <a:xfrm>
                <a:off x="147058" y="3718445"/>
                <a:ext cx="869891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/>
                  <a:t>Comparison of required amplitude strengths to achieve a vertical emittance of 0 – 18 pm.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6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/>
                  <a:t>Our simulation : 0.1 – 0.3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is required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6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/>
                  <a:t>IPAC proceeding : 4 – 6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is required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/>
                  <a:t>~30 times larger than our results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endParaRPr lang="en-US" altLang="ko-KR" sz="16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 err="1"/>
                  <a:t>Eurizon</a:t>
                </a:r>
                <a:r>
                  <a:rPr lang="en-US" altLang="ko-KR" sz="1600" dirty="0"/>
                  <a:t> report : 0.04 – 0.06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is required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/>
                  <a:t>3 to 4 times smaller than our results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endParaRPr lang="en-US" altLang="ko-KR" sz="1600" dirty="0"/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endParaRPr lang="ko-KR" alt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B5D61A-1A71-41FC-8F17-872FFAEB3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58" y="3718445"/>
                <a:ext cx="8698915" cy="3046988"/>
              </a:xfrm>
              <a:prstGeom prst="rect">
                <a:avLst/>
              </a:prstGeom>
              <a:blipFill>
                <a:blip r:embed="rId6"/>
                <a:stretch>
                  <a:fillRect l="-280" t="-6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4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C6B01F5-186E-4DCD-B48F-138E21B881D5}"/>
              </a:ext>
            </a:extLst>
          </p:cNvPr>
          <p:cNvSpPr txBox="1"/>
          <p:nvPr/>
        </p:nvSpPr>
        <p:spPr>
          <a:xfrm>
            <a:off x="0" y="11202"/>
            <a:ext cx="8724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Vertical emittance blow-up methods</a:t>
            </a:r>
            <a:endParaRPr lang="ko-KR" alt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869E61D8-C665-4428-9CAF-50A3F73C82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9236853"/>
                  </p:ext>
                </p:extLst>
              </p:nvPr>
            </p:nvGraphicFramePr>
            <p:xfrm>
              <a:off x="27094" y="1104455"/>
              <a:ext cx="12137812" cy="50977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4373">
                      <a:extLst>
                        <a:ext uri="{9D8B030D-6E8A-4147-A177-3AD203B41FA5}">
                          <a16:colId xmlns:a16="http://schemas.microsoft.com/office/drawing/2014/main" val="1394003467"/>
                        </a:ext>
                      </a:extLst>
                    </a:gridCol>
                    <a:gridCol w="3217334">
                      <a:extLst>
                        <a:ext uri="{9D8B030D-6E8A-4147-A177-3AD203B41FA5}">
                          <a16:colId xmlns:a16="http://schemas.microsoft.com/office/drawing/2014/main" val="2816293005"/>
                        </a:ext>
                      </a:extLst>
                    </a:gridCol>
                    <a:gridCol w="3935306">
                      <a:extLst>
                        <a:ext uri="{9D8B030D-6E8A-4147-A177-3AD203B41FA5}">
                          <a16:colId xmlns:a16="http://schemas.microsoft.com/office/drawing/2014/main" val="3201428373"/>
                        </a:ext>
                      </a:extLst>
                    </a:gridCol>
                    <a:gridCol w="3860799">
                      <a:extLst>
                        <a:ext uri="{9D8B030D-6E8A-4147-A177-3AD203B41FA5}">
                          <a16:colId xmlns:a16="http://schemas.microsoft.com/office/drawing/2014/main" val="2545800571"/>
                        </a:ext>
                      </a:extLst>
                    </a:gridCol>
                  </a:tblGrid>
                  <a:tr h="309564"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Excite </a:t>
                          </a:r>
                          <a:r>
                            <a:rPr lang="en-US" altLang="ko-KR" dirty="0" err="1"/>
                            <a:t>betatron</a:t>
                          </a:r>
                          <a:r>
                            <a:rPr lang="en-US" altLang="ko-KR" dirty="0"/>
                            <a:t> coupling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</a:rPr>
                            <a:t>White noise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/>
                            <a:t>Vertical dispersion bump</a:t>
                          </a:r>
                          <a:endParaRPr lang="ko-KR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248227"/>
                      </a:ext>
                    </a:extLst>
                  </a:tr>
                  <a:tr h="384573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𝑝𝑚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dirty="0"/>
                            <a:t>53.4 , 15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dirty="0"/>
                            <a:t>62 , 15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/>
                            <a:t>62, 15</a:t>
                          </a:r>
                          <a:endParaRPr lang="ko-KR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021378"/>
                      </a:ext>
                    </a:extLst>
                  </a:tr>
                  <a:tr h="1232739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Pros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600" dirty="0"/>
                            <a:t>Emittance sum is preserved</a:t>
                          </a:r>
                        </a:p>
                        <a:p>
                          <a:pPr marL="0" indent="0" algn="l" latinLnBrk="1">
                            <a:buFontTx/>
                            <a:buNone/>
                          </a:pPr>
                          <a:r>
                            <a:rPr lang="en-US" altLang="ko-KR" sz="1600" dirty="0"/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ko-KR" altLang="en-US" sz="1600" dirty="0"/>
                            <a:t> </a:t>
                          </a:r>
                          <a:r>
                            <a:rPr lang="en-US" altLang="ko-KR" sz="1600" dirty="0"/>
                            <a:t>= const.)</a:t>
                          </a:r>
                          <a:endParaRPr lang="ko-KR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600" dirty="0"/>
                            <a:t>No coupled dynamics</a:t>
                          </a:r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endParaRPr lang="en-US" altLang="ko-KR" sz="1600" dirty="0"/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600" dirty="0"/>
                            <a:t>No local vertical dispersion</a:t>
                          </a:r>
                          <a:endParaRPr lang="ko-KR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600" dirty="0"/>
                            <a:t>No coupled dynamics</a:t>
                          </a:r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endParaRPr lang="en-US" altLang="ko-KR" sz="1600" dirty="0"/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600" dirty="0"/>
                            <a:t>Easy to simulate</a:t>
                          </a:r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endParaRPr lang="en-US" altLang="ko-KR" sz="1600" dirty="0"/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600" dirty="0"/>
                            <a:t>Little impact on DA and MA</a:t>
                          </a:r>
                          <a:endParaRPr lang="ko-KR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664686"/>
                      </a:ext>
                    </a:extLst>
                  </a:tr>
                  <a:tr h="2677654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Cons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600" dirty="0"/>
                            <a:t>Complicated coupled dynamics </a:t>
                          </a:r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endParaRPr lang="en-US" altLang="ko-KR" sz="1600" dirty="0"/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altLang="ko-K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(= 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ko-KR" sz="1600" dirty="0"/>
                            <a:t> need to be small</a:t>
                          </a:r>
                          <a:endParaRPr lang="ko-KR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600" dirty="0"/>
                            <a:t>Need shaker (or kicker)</a:t>
                          </a:r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endParaRPr lang="en-US" altLang="ko-KR" sz="1600" dirty="0"/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600" dirty="0"/>
                            <a:t>Emittance sum is increased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ko-KR" sz="1600" dirty="0"/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endParaRPr lang="en-US" altLang="ko-KR" sz="1600" dirty="0"/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600" dirty="0"/>
                            <a:t>Complicated to simulate: need to add time-varying kicker before assessing BD performance (e.g., DA, MA, RF dump, …)</a:t>
                          </a:r>
                          <a:endParaRPr lang="ko-KR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600" dirty="0"/>
                            <a:t>Vertical dispersion increased locally (~ 5.5 mm at CENT)</a:t>
                          </a:r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endParaRPr lang="en-US" altLang="ko-KR" sz="1600" dirty="0"/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600" dirty="0"/>
                            <a:t>Degraded beam quality for CENT source </a:t>
                          </a:r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endParaRPr lang="en-US" altLang="ko-KR" sz="1600" dirty="0"/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600" dirty="0"/>
                            <a:t>Emittance sum is increased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ko-KR" sz="1600" dirty="0"/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endParaRPr lang="en-US" altLang="ko-KR" sz="1600" dirty="0"/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600" dirty="0"/>
                            <a:t>So far investigation, vertical centroid motion can be increased by worst energy oscillation.</a:t>
                          </a:r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endParaRPr lang="en-US" altLang="ko-KR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54411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869E61D8-C665-4428-9CAF-50A3F73C82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9236853"/>
                  </p:ext>
                </p:extLst>
              </p:nvPr>
            </p:nvGraphicFramePr>
            <p:xfrm>
              <a:off x="27094" y="1104455"/>
              <a:ext cx="12137812" cy="50977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4373">
                      <a:extLst>
                        <a:ext uri="{9D8B030D-6E8A-4147-A177-3AD203B41FA5}">
                          <a16:colId xmlns:a16="http://schemas.microsoft.com/office/drawing/2014/main" val="1394003467"/>
                        </a:ext>
                      </a:extLst>
                    </a:gridCol>
                    <a:gridCol w="3217334">
                      <a:extLst>
                        <a:ext uri="{9D8B030D-6E8A-4147-A177-3AD203B41FA5}">
                          <a16:colId xmlns:a16="http://schemas.microsoft.com/office/drawing/2014/main" val="2816293005"/>
                        </a:ext>
                      </a:extLst>
                    </a:gridCol>
                    <a:gridCol w="3935306">
                      <a:extLst>
                        <a:ext uri="{9D8B030D-6E8A-4147-A177-3AD203B41FA5}">
                          <a16:colId xmlns:a16="http://schemas.microsoft.com/office/drawing/2014/main" val="3201428373"/>
                        </a:ext>
                      </a:extLst>
                    </a:gridCol>
                    <a:gridCol w="3860799">
                      <a:extLst>
                        <a:ext uri="{9D8B030D-6E8A-4147-A177-3AD203B41FA5}">
                          <a16:colId xmlns:a16="http://schemas.microsoft.com/office/drawing/2014/main" val="254580057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Excite </a:t>
                          </a:r>
                          <a:r>
                            <a:rPr lang="en-US" altLang="ko-KR" dirty="0" err="1"/>
                            <a:t>betatron</a:t>
                          </a:r>
                          <a:r>
                            <a:rPr lang="en-US" altLang="ko-KR" dirty="0"/>
                            <a:t> coupling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</a:rPr>
                            <a:t>White noise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/>
                            <a:t>Vertical dispersion bump</a:t>
                          </a:r>
                          <a:endParaRPr lang="ko-KR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248227"/>
                      </a:ext>
                    </a:extLst>
                  </a:tr>
                  <a:tr h="38457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103175" r="-977838" b="-1136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dirty="0"/>
                            <a:t>53.4 , 15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dirty="0"/>
                            <a:t>62 , 15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/>
                            <a:t>62, 15</a:t>
                          </a:r>
                          <a:endParaRPr lang="ko-KR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021378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Pros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227" t="-59535" r="-242614" b="-233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600" dirty="0"/>
                            <a:t>No coupled dynamics</a:t>
                          </a:r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endParaRPr lang="en-US" altLang="ko-KR" sz="1600" dirty="0"/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600" dirty="0"/>
                            <a:t>No local vertical dispersion</a:t>
                          </a:r>
                          <a:endParaRPr lang="ko-KR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600" dirty="0"/>
                            <a:t>No coupled dynamics</a:t>
                          </a:r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endParaRPr lang="en-US" altLang="ko-KR" sz="1600" dirty="0"/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600" dirty="0"/>
                            <a:t>Easy to simulate</a:t>
                          </a:r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endParaRPr lang="en-US" altLang="ko-KR" sz="1600" dirty="0"/>
                        </a:p>
                        <a:p>
                          <a:pPr marL="285750" indent="-285750" algn="l" latinLnBrk="1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600" dirty="0"/>
                            <a:t>Little impact on DA and MA</a:t>
                          </a:r>
                          <a:endParaRPr lang="ko-KR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664686"/>
                      </a:ext>
                    </a:extLst>
                  </a:tr>
                  <a:tr h="3036761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Cons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227" t="-68737" r="-242614" b="-4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0698" t="-68737" r="-98605" b="-4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353" t="-68737" r="-315" b="-4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54411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2383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4487A18-367A-43FF-BFCC-F78FE5508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94" y="542486"/>
            <a:ext cx="3561973" cy="2741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A913AA39-CD61-40A0-A5A4-17E47D3607F9}"/>
                  </a:ext>
                </a:extLst>
              </p:cNvPr>
              <p:cNvSpPr/>
              <p:nvPr/>
            </p:nvSpPr>
            <p:spPr>
              <a:xfrm>
                <a:off x="4223311" y="542486"/>
                <a:ext cx="7349063" cy="238219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ko-KR" b="1" dirty="0">
                    <a:latin typeface="Cambria Math" panose="02040503050406030204" pitchFamily="18" charset="0"/>
                  </a:rPr>
                  <a:t>White noise setup</a:t>
                </a:r>
              </a:p>
              <a:p>
                <a:pPr algn="just"/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𝑟𝑒𝑣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=0.375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, 0.5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𝑟𝑒𝑣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=0.1875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algn="just"/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US" altLang="ko-KR" dirty="0">
                    <a:latin typeface="Cambria Math" panose="02040503050406030204" pitchFamily="18" charset="0"/>
                  </a:rPr>
                  <a:t>Noise frequency range </a:t>
                </a:r>
                <a:r>
                  <a:rPr lang="en-US" altLang="ko-KR" i="1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</a:rPr>
                      <m:t>100</m:t>
                    </m:r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Hz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 dirty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≤ 0.1875</m:t>
                    </m:r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MHz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ko-KR" dirty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altLang="ko-KR" dirty="0">
                    <a:latin typeface="Cambria Math" panose="02040503050406030204" pitchFamily="18" charset="0"/>
                  </a:rPr>
                  <a:t>)</a:t>
                </a:r>
              </a:p>
              <a:p>
                <a:pPr algn="just"/>
                <a:endParaRPr lang="en-US" altLang="ko-KR" b="0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𝑛𝑜𝑖𝑠𝑒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altLang="ko-KR" i="1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|</m:t>
                          </m:r>
                          <m:nary>
                            <m:naryPr>
                              <m:chr m:val="∑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dirty="0"/>
                        <m:t>, 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nor/>
                        </m:rPr>
                        <a:rPr lang="en-US" altLang="ko-KR" dirty="0"/>
                        <m:t> = 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0.2 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en-US" altLang="ko-KR" b="0" dirty="0"/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A913AA39-CD61-40A0-A5A4-17E47D3607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311" y="542486"/>
                <a:ext cx="7349063" cy="2382191"/>
              </a:xfrm>
              <a:prstGeom prst="rect">
                <a:avLst/>
              </a:prstGeom>
              <a:blipFill>
                <a:blip r:embed="rId3"/>
                <a:stretch>
                  <a:fillRect l="-663" t="-15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>
            <a:extLst>
              <a:ext uri="{FF2B5EF4-FFF2-40B4-BE49-F238E27FC236}">
                <a16:creationId xmlns:a16="http://schemas.microsoft.com/office/drawing/2014/main" id="{9B39ED29-E22A-40B5-A0AC-4EDF2C0C0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48" y="3630506"/>
            <a:ext cx="3813375" cy="28087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DF3E03B-EF23-48E3-A07B-6358BDC7E386}"/>
              </a:ext>
            </a:extLst>
          </p:cNvPr>
          <p:cNvSpPr txBox="1"/>
          <p:nvPr/>
        </p:nvSpPr>
        <p:spPr>
          <a:xfrm>
            <a:off x="4223311" y="3056161"/>
            <a:ext cx="688938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Tracking setup</a:t>
            </a:r>
          </a:p>
          <a:p>
            <a:endParaRPr lang="en-US" altLang="ko-KR" dirty="0"/>
          </a:p>
          <a:p>
            <a:r>
              <a:rPr lang="en-US" altLang="ko-KR" dirty="0"/>
              <a:t>Number of turns : 100k</a:t>
            </a:r>
          </a:p>
          <a:p>
            <a:r>
              <a:rPr lang="en-US" altLang="ko-KR" dirty="0"/>
              <a:t>Number of particles : 10k</a:t>
            </a:r>
          </a:p>
          <a:p>
            <a:r>
              <a:rPr lang="en-US" altLang="ko-KR" dirty="0"/>
              <a:t>Using one-turn matrix </a:t>
            </a:r>
          </a:p>
          <a:p>
            <a:r>
              <a:rPr lang="en-US" altLang="ko-KR" dirty="0"/>
              <a:t>Initial beam distribution : matching with lattice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2B2005A9-2BD6-43A5-8207-5A185C54A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654" y="3128017"/>
            <a:ext cx="4200525" cy="571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6B01F5-186E-4DCD-B48F-138E21B881D5}"/>
              </a:ext>
            </a:extLst>
          </p:cNvPr>
          <p:cNvSpPr txBox="1"/>
          <p:nvPr/>
        </p:nvSpPr>
        <p:spPr>
          <a:xfrm>
            <a:off x="0" y="11202"/>
            <a:ext cx="872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Korea-4GSR emittance blow up simulation setting</a:t>
            </a:r>
            <a:endParaRPr lang="ko-KR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15F904-CBD9-4BF1-96C6-0608ED638FAF}"/>
                  </a:ext>
                </a:extLst>
              </p:cNvPr>
              <p:cNvSpPr txBox="1"/>
              <p:nvPr/>
            </p:nvSpPr>
            <p:spPr>
              <a:xfrm>
                <a:off x="4135259" y="4930706"/>
                <a:ext cx="774632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Define white noise with a random phase (Amplitude :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0.2 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en-US" altLang="ko-KR" dirty="0"/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The noise spectrum ranges from 100Hz to 0.1875MHz in increasement of 100Hz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Tracking one-turn matrix tracking with radiation effects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15F904-CBD9-4BF1-96C6-0608ED638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259" y="4930706"/>
                <a:ext cx="7746327" cy="2308324"/>
              </a:xfrm>
              <a:prstGeom prst="rect">
                <a:avLst/>
              </a:prstGeom>
              <a:blipFill>
                <a:blip r:embed="rId6"/>
                <a:stretch>
                  <a:fillRect l="-472" t="-15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44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9029EB5-F866-4987-8FA7-79CCBF941FAA}"/>
              </a:ext>
            </a:extLst>
          </p:cNvPr>
          <p:cNvSpPr txBox="1"/>
          <p:nvPr/>
        </p:nvSpPr>
        <p:spPr>
          <a:xfrm>
            <a:off x="-48273" y="3183740"/>
            <a:ext cx="3890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Vertical emittance vs. turn number</a:t>
            </a:r>
            <a:endParaRPr lang="ko-KR" alt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CA1AC1-7119-4838-9021-C2E5F992DDB9}"/>
              </a:ext>
            </a:extLst>
          </p:cNvPr>
          <p:cNvSpPr txBox="1"/>
          <p:nvPr/>
        </p:nvSpPr>
        <p:spPr>
          <a:xfrm>
            <a:off x="4002077" y="3245658"/>
            <a:ext cx="4197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Horizontal emittance vs. turn number</a:t>
            </a:r>
            <a:endParaRPr lang="ko-KR" alt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CF0040-3261-486A-B5CF-D15F64603E14}"/>
              </a:ext>
            </a:extLst>
          </p:cNvPr>
          <p:cNvSpPr txBox="1"/>
          <p:nvPr/>
        </p:nvSpPr>
        <p:spPr>
          <a:xfrm>
            <a:off x="8081004" y="3322239"/>
            <a:ext cx="4197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Vertical emittance vs. vertical </a:t>
            </a:r>
            <a:r>
              <a:rPr lang="en-US" altLang="ko-KR" sz="1200" dirty="0" err="1"/>
              <a:t>chromaticty</a:t>
            </a:r>
            <a:endParaRPr lang="ko-KR" altLang="en-US" sz="1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9CC2542-3689-47E5-97A5-1529A53AD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7" y="797818"/>
            <a:ext cx="3890334" cy="238592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133DA5F-0AD3-41C0-82F6-CF87FBFEB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405" y="872746"/>
            <a:ext cx="4029464" cy="242932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40A8F8A-E109-4ABE-8894-B3171FCD2A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3"/>
          <a:stretch/>
        </p:blipFill>
        <p:spPr>
          <a:xfrm>
            <a:off x="8309489" y="942169"/>
            <a:ext cx="3793150" cy="23599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CF7F73-7DB9-404D-9F51-4EA87898F8AE}"/>
              </a:ext>
            </a:extLst>
          </p:cNvPr>
          <p:cNvSpPr txBox="1"/>
          <p:nvPr/>
        </p:nvSpPr>
        <p:spPr>
          <a:xfrm>
            <a:off x="104935" y="120270"/>
            <a:ext cx="734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Simulation results</a:t>
            </a:r>
            <a:endParaRPr lang="ko-KR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A7D653-5476-4F8B-8BCC-4F752D8D3139}"/>
                  </a:ext>
                </a:extLst>
              </p:cNvPr>
              <p:cNvSpPr txBox="1"/>
              <p:nvPr/>
            </p:nvSpPr>
            <p:spPr>
              <a:xfrm>
                <a:off x="237067" y="3826933"/>
                <a:ext cx="1176528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We aim to set the vertical emittance to around 15pm (25% of the horizontal emittance).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The simulation shows that the vertical emittance dose not increase at low chromaticity.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Hor. Emittance is independent of vertical chromaticity changes and white noise.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Based on right figure, an amplitude range of 0.1 – 0.2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en-US" altLang="ko-KR" dirty="0"/>
                  <a:t> is suitable for generating a 15pm vertical emittance.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A7D653-5476-4F8B-8BCC-4F752D8D3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7" y="3826933"/>
                <a:ext cx="11765280" cy="2862322"/>
              </a:xfrm>
              <a:prstGeom prst="rect">
                <a:avLst/>
              </a:prstGeom>
              <a:blipFill>
                <a:blip r:embed="rId5"/>
                <a:stretch>
                  <a:fillRect l="-363" t="-12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32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23016D0-17B1-442F-BBE0-18FC52415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069" y="776863"/>
            <a:ext cx="4518851" cy="245156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B94E9A0-7DFA-4E5F-B357-AA0434125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816" y="849409"/>
            <a:ext cx="4423927" cy="2379017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79EE9290-EB29-477D-B1E5-7827D3081EC6}"/>
              </a:ext>
            </a:extLst>
          </p:cNvPr>
          <p:cNvGrpSpPr/>
          <p:nvPr/>
        </p:nvGrpSpPr>
        <p:grpSpPr>
          <a:xfrm>
            <a:off x="63257" y="776863"/>
            <a:ext cx="3159812" cy="2383570"/>
            <a:chOff x="131196" y="334064"/>
            <a:chExt cx="4169553" cy="3148607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1CA6A12C-4802-4500-81FE-287C73CDF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196" y="334064"/>
              <a:ext cx="4169553" cy="3148607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15353A53-AD1B-4C45-8AE6-D4F80D65B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4612" y="696583"/>
              <a:ext cx="1093534" cy="203469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A27FB55-AF33-44B6-A821-DD0299BB3956}"/>
                </a:ext>
              </a:extLst>
            </p:cNvPr>
            <p:cNvSpPr/>
            <p:nvPr/>
          </p:nvSpPr>
          <p:spPr>
            <a:xfrm>
              <a:off x="453224" y="1948070"/>
              <a:ext cx="254442" cy="101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F7295C61-BF5C-4E23-8197-11AD2F614C37}"/>
                </a:ext>
              </a:extLst>
            </p:cNvPr>
            <p:cNvCxnSpPr/>
            <p:nvPr/>
          </p:nvCxnSpPr>
          <p:spPr>
            <a:xfrm flipV="1">
              <a:off x="453224" y="696583"/>
              <a:ext cx="2271388" cy="1251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E71431D3-9FF8-41C6-BC59-7E71A301F1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526" y="2731273"/>
              <a:ext cx="2030086" cy="2345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77FE22D-492F-45EE-A02B-0B4DF05575BA}"/>
              </a:ext>
            </a:extLst>
          </p:cNvPr>
          <p:cNvSpPr txBox="1"/>
          <p:nvPr/>
        </p:nvSpPr>
        <p:spPr>
          <a:xfrm>
            <a:off x="104935" y="120270"/>
            <a:ext cx="1042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Korea-4GSR emittance blow up simulation settings and results</a:t>
            </a:r>
            <a:endParaRPr lang="ko-KR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41EC825C-904D-467C-BAFD-6F6ADB9EEF7F}"/>
                  </a:ext>
                </a:extLst>
              </p:cNvPr>
              <p:cNvSpPr/>
              <p:nvPr/>
            </p:nvSpPr>
            <p:spPr>
              <a:xfrm>
                <a:off x="175069" y="3362081"/>
                <a:ext cx="11502158" cy="3077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Define white noise with a random phase and an amplitude 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0.2 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dirty="0"/>
              </a:p>
              <a:p>
                <a:pPr algn="just"/>
                <a:endParaRPr lang="en-US" altLang="ko-KR" dirty="0">
                  <a:latin typeface="Cambria Math" panose="020405030504060302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latin typeface="Cambria Math" panose="02040503050406030204" pitchFamily="18" charset="0"/>
                  </a:rPr>
                  <a:t>Noise frequency range </a:t>
                </a:r>
                <a:r>
                  <a:rPr lang="en-US" altLang="ko-KR" i="1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altLang="ko-K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𝑘𝐻𝑧</m:t>
                    </m:r>
                    <m:r>
                      <a:rPr lang="en-US" altLang="ko-KR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n-US" altLang="ko-K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 0.1875</m:t>
                    </m:r>
                    <m:r>
                      <a:rPr lang="en-US" altLang="ko-KR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  <m:r>
                      <a:rPr lang="en-US" altLang="ko-KR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𝑆𝑡𝑒𝑝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altLang="ko-KR" dirty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altLang="ko-KR" dirty="0">
                    <a:latin typeface="Cambria Math" panose="02040503050406030204" pitchFamily="18" charset="0"/>
                  </a:rPr>
                  <a:t>)  to avoid the synchrotron tune.</a:t>
                </a:r>
              </a:p>
              <a:p>
                <a:pPr algn="just"/>
                <a:endParaRPr lang="en-US" altLang="ko-KR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𝑛𝑜𝑖𝑠𝑒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altLang="ko-KR" i="1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|</m:t>
                        </m:r>
                        <m:nary>
                          <m:naryPr>
                            <m:chr m:val="∑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ko-KR" dirty="0"/>
                  <a:t> =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0.2 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en-US" altLang="ko-KR" dirty="0"/>
                  <a:t>.</a:t>
                </a:r>
              </a:p>
              <a:p>
                <a:pPr algn="ctr"/>
                <a:endParaRPr lang="en-US" altLang="ko-KR" dirty="0"/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Tracking simulation settings are the same as before.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The tracking results are similar to the previous ones, but the horizontal emittance fluctuation over the turns is reduced.</a:t>
                </a:r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41EC825C-904D-467C-BAFD-6F6ADB9EE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69" y="3362081"/>
                <a:ext cx="11502158" cy="3077446"/>
              </a:xfrm>
              <a:prstGeom prst="rect">
                <a:avLst/>
              </a:prstGeom>
              <a:blipFill>
                <a:blip r:embed="rId6"/>
                <a:stretch>
                  <a:fillRect l="-371" t="-1190" r="-424" b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89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8DB6B5F-D4CE-45AC-B22E-013663363C6F}"/>
              </a:ext>
            </a:extLst>
          </p:cNvPr>
          <p:cNvGrpSpPr/>
          <p:nvPr/>
        </p:nvGrpSpPr>
        <p:grpSpPr>
          <a:xfrm>
            <a:off x="99739" y="581935"/>
            <a:ext cx="3356238" cy="2498355"/>
            <a:chOff x="179728" y="369885"/>
            <a:chExt cx="4121021" cy="3059115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3558FA16-836B-4A01-8D21-04DAE2DA2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728" y="369885"/>
              <a:ext cx="4121021" cy="3059115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54F11225-9C4E-416C-AD68-0FD5936FD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1088" y="691763"/>
              <a:ext cx="577568" cy="206503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FEF574EC-A964-46A0-9292-49D045919F03}"/>
                </a:ext>
              </a:extLst>
            </p:cNvPr>
            <p:cNvSpPr/>
            <p:nvPr/>
          </p:nvSpPr>
          <p:spPr>
            <a:xfrm>
              <a:off x="926326" y="1986876"/>
              <a:ext cx="254442" cy="101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96CED9A2-0ADD-4915-95DF-9D7D43E84450}"/>
                </a:ext>
              </a:extLst>
            </p:cNvPr>
            <p:cNvCxnSpPr/>
            <p:nvPr/>
          </p:nvCxnSpPr>
          <p:spPr>
            <a:xfrm flipV="1">
              <a:off x="926326" y="691763"/>
              <a:ext cx="1574762" cy="12951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C9965A18-72E8-41FB-A621-58AC9139BE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0768" y="2756798"/>
              <a:ext cx="1320320" cy="247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그림 15">
            <a:extLst>
              <a:ext uri="{FF2B5EF4-FFF2-40B4-BE49-F238E27FC236}">
                <a16:creationId xmlns:a16="http://schemas.microsoft.com/office/drawing/2014/main" id="{D10268C0-5B5F-4018-80A8-4D62EA6F7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625" y="712205"/>
            <a:ext cx="4009296" cy="229076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2A16E2D-8BC8-4363-8AE3-25FC630DA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1625" y="3429000"/>
            <a:ext cx="3930046" cy="294567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16CA1E0-C906-41EF-941E-9938649F2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3197" y="671508"/>
            <a:ext cx="3990807" cy="23192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743CDF-92A4-44E7-A0CE-AFE6189C2B37}"/>
              </a:ext>
            </a:extLst>
          </p:cNvPr>
          <p:cNvSpPr txBox="1"/>
          <p:nvPr/>
        </p:nvSpPr>
        <p:spPr>
          <a:xfrm>
            <a:off x="104935" y="120270"/>
            <a:ext cx="1042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Korea-4GSR emittance blow up simulation settings and results</a:t>
            </a:r>
            <a:endParaRPr lang="ko-KR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AF0B17F2-2145-434F-9D79-F6E52676F9B5}"/>
                  </a:ext>
                </a:extLst>
              </p:cNvPr>
              <p:cNvSpPr/>
              <p:nvPr/>
            </p:nvSpPr>
            <p:spPr>
              <a:xfrm>
                <a:off x="188616" y="3253590"/>
                <a:ext cx="7438158" cy="3694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en-US" altLang="ko-KR" sz="1600" dirty="0">
                    <a:latin typeface="Cambria Math" panose="02040503050406030204" pitchFamily="18" charset="0"/>
                  </a:rPr>
                  <a:t>Noise frequency range </a:t>
                </a:r>
                <a:r>
                  <a:rPr lang="en-US" altLang="ko-KR" sz="1600" i="1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68</m:t>
                    </m:r>
                    <m:r>
                      <a:rPr lang="en-US" altLang="ko-KR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𝑘𝐻𝑧</m:t>
                    </m:r>
                    <m:r>
                      <a:rPr lang="en-US" altLang="ko-KR" sz="16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n-US" altLang="ko-KR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16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 0.1875</m:t>
                    </m:r>
                    <m:r>
                      <a:rPr lang="en-US" altLang="ko-KR" sz="16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  <m:r>
                      <a:rPr lang="en-US" altLang="ko-KR" sz="16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ko-KR" sz="1600" b="0" i="1" dirty="0" smtClean="0">
                        <a:latin typeface="Cambria Math" panose="02040503050406030204" pitchFamily="18" charset="0"/>
                      </a:rPr>
                      <m:t>𝑆𝑡𝑒𝑝</m:t>
                    </m:r>
                    <m:r>
                      <a:rPr lang="en-US" altLang="ko-KR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dirty="0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altLang="ko-KR" sz="1600" b="0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altLang="ko-KR" sz="1600" dirty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1600" i="1" dirty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altLang="ko-KR" sz="1600" i="1" dirty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altLang="ko-KR" sz="1600" dirty="0">
                    <a:latin typeface="Cambria Math" panose="02040503050406030204" pitchFamily="18" charset="0"/>
                  </a:rPr>
                  <a:t>)  to avoid the synchrotron tune and horizontal tune.</a:t>
                </a:r>
              </a:p>
              <a:p>
                <a:pPr algn="ctr"/>
                <a:endParaRPr lang="en-US" altLang="ko-KR" sz="1600" dirty="0"/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en-US" altLang="ko-KR" sz="1600" dirty="0"/>
                  <a:t>Tracking simulation settings are the same as before.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endParaRPr lang="en-US" altLang="ko-KR" sz="1600" dirty="0"/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en-US" altLang="ko-KR" sz="1600" dirty="0"/>
                  <a:t>The vertical emittance increases significantly at an amplitude of 0.2</a:t>
                </a:r>
                <a14:m>
                  <m:oMath xmlns:m="http://schemas.openxmlformats.org/officeDocument/2006/math"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ko-KR" sz="1600" dirty="0"/>
                  <a:t>because the PSD is stronger than in the previous two cases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endParaRPr lang="en-US" altLang="ko-KR" sz="1600" dirty="0"/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ko-KR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trlP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ko-KR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  <m:brk m:alnAt="23"/>
                              </m:rPr>
                              <a:rPr lang="en-US" altLang="ko-KR" sz="1600" i="1" dirty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n-US" altLang="ko-KR" sz="1600" i="1" dirty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altLang="ko-KR" sz="1600" i="1" dirty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ko-KR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1600" i="1" dirty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600" i="1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ko-KR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1600" i="1" dirty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altLang="ko-KR" sz="16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160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ko-KR" sz="1600" i="1" dirty="0" smtClean="0">
                            <a:latin typeface="Cambria Math" panose="02040503050406030204" pitchFamily="18" charset="0"/>
                          </a:rPr>
                          <m:t>df</m:t>
                        </m:r>
                      </m:e>
                    </m:nary>
                    <m:r>
                      <a:rPr lang="en-US" altLang="ko-KR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i="1" dirty="0">
                        <a:latin typeface="Cambria Math" panose="02040503050406030204" pitchFamily="18" charset="0"/>
                      </a:rPr>
                      <m:t>=&gt;</m:t>
                    </m:r>
                    <m:r>
                      <a:rPr lang="en-US" altLang="ko-KR" sz="1600" b="0" i="1" dirty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ko-K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i="1" dirty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ko-KR" sz="16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ko-KR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ko-KR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ko-KR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1600" i="1" dirty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600" i="1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6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1600" i="1" dirty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600" i="1" dirty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</m:den>
                    </m:f>
                    <m:r>
                      <a:rPr lang="en-US" altLang="ko-KR" sz="1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1600" dirty="0"/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endParaRPr lang="en-US" altLang="ko-KR" sz="1600" dirty="0"/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en-US" altLang="ko-KR" sz="1600" dirty="0"/>
                  <a:t>The horizontal emittance fluctuation over turns is not reduced compared with Case 2.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endParaRPr lang="en-US" altLang="ko-KR" sz="1600" dirty="0"/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endParaRPr lang="en-US" altLang="ko-KR" sz="1600" dirty="0"/>
              </a:p>
            </p:txBody>
          </p:sp>
        </mc:Choice>
        <mc:Fallback xmlns="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AF0B17F2-2145-434F-9D79-F6E52676F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16" y="3253590"/>
                <a:ext cx="7438158" cy="3694986"/>
              </a:xfrm>
              <a:prstGeom prst="rect">
                <a:avLst/>
              </a:prstGeom>
              <a:blipFill>
                <a:blip r:embed="rId7"/>
                <a:stretch>
                  <a:fillRect l="-328" t="-660" r="-4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00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7743CDF-92A4-44E7-A0CE-AFE6189C2B37}"/>
              </a:ext>
            </a:extLst>
          </p:cNvPr>
          <p:cNvSpPr txBox="1"/>
          <p:nvPr/>
        </p:nvSpPr>
        <p:spPr>
          <a:xfrm>
            <a:off x="104935" y="120270"/>
            <a:ext cx="1042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Korea-4GSR emittance blow up simulation settings and results</a:t>
            </a:r>
            <a:endParaRPr lang="ko-KR" altLang="en-US" sz="24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A38E76D-9408-4BAF-BB75-61DC05EC7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69" y="634624"/>
            <a:ext cx="3871620" cy="2535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F86C18-DFBA-4E64-9C27-E424CEF2E68C}"/>
                  </a:ext>
                </a:extLst>
              </p:cNvPr>
              <p:cNvSpPr txBox="1"/>
              <p:nvPr/>
            </p:nvSpPr>
            <p:spPr>
              <a:xfrm>
                <a:off x="104935" y="3223258"/>
                <a:ext cx="4371195" cy="26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00" b="1" dirty="0"/>
                  <a:t>Results at middle of ID straight section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0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ko-KR" sz="1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ko-KR" sz="1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altLang="ko-KR" sz="1000" b="1" i="1" smtClean="0">
                        <a:latin typeface="Cambria Math" panose="02040503050406030204" pitchFamily="18" charset="0"/>
                      </a:rPr>
                      <m:t>𝒑𝒎</m:t>
                    </m:r>
                  </m:oMath>
                </a14:m>
                <a:r>
                  <a:rPr lang="en-US" altLang="ko-KR" sz="1000" b="1" dirty="0"/>
                  <a:t> ,Amp = 0.2</a:t>
                </a:r>
                <a14:m>
                  <m:oMath xmlns:m="http://schemas.openxmlformats.org/officeDocument/2006/math">
                    <m:r>
                      <a:rPr lang="en-US" altLang="ko-KR" sz="1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0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ko-KR" sz="1000" b="1" i="1" smtClean="0">
                        <a:latin typeface="Cambria Math" panose="02040503050406030204" pitchFamily="18" charset="0"/>
                      </a:rPr>
                      <m:t>𝒓𝒂𝒅</m:t>
                    </m:r>
                  </m:oMath>
                </a14:m>
                <a:r>
                  <a:rPr lang="en-US" altLang="ko-KR" sz="1000" b="1" dirty="0"/>
                  <a:t>)</a:t>
                </a:r>
                <a:endParaRPr lang="ko-KR" altLang="en-US" sz="1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F86C18-DFBA-4E64-9C27-E424CEF2E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5" y="3223258"/>
                <a:ext cx="4371195" cy="260328"/>
              </a:xfrm>
              <a:prstGeom prst="rect">
                <a:avLst/>
              </a:prstGeom>
              <a:blipFill>
                <a:blip r:embed="rId3"/>
                <a:stretch>
                  <a:fillRect l="-279" r="-279" b="-47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2CAC1FBB-104D-42A0-84C3-AAB61E307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06" y="726016"/>
            <a:ext cx="3988601" cy="2470897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F45AD4EF-AE84-4349-A5C0-8D40B7E36561}"/>
              </a:ext>
            </a:extLst>
          </p:cNvPr>
          <p:cNvGrpSpPr/>
          <p:nvPr/>
        </p:nvGrpSpPr>
        <p:grpSpPr>
          <a:xfrm>
            <a:off x="8467822" y="726016"/>
            <a:ext cx="3397075" cy="2627406"/>
            <a:chOff x="131196" y="334064"/>
            <a:chExt cx="4169553" cy="3148607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3ED7430E-8E2B-4ABB-A628-1332CF9FC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196" y="334064"/>
              <a:ext cx="4169553" cy="3148607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76CFA493-87CE-4426-B037-0D8ECC18A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4612" y="696583"/>
              <a:ext cx="1093534" cy="203469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9930FED1-42C3-41F3-BA72-BD0027169750}"/>
                </a:ext>
              </a:extLst>
            </p:cNvPr>
            <p:cNvSpPr/>
            <p:nvPr/>
          </p:nvSpPr>
          <p:spPr>
            <a:xfrm>
              <a:off x="453224" y="1948070"/>
              <a:ext cx="254442" cy="101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E925E6D9-37AD-4E88-A96F-C0A39A82E69B}"/>
                </a:ext>
              </a:extLst>
            </p:cNvPr>
            <p:cNvCxnSpPr/>
            <p:nvPr/>
          </p:nvCxnSpPr>
          <p:spPr>
            <a:xfrm flipV="1">
              <a:off x="453224" y="696583"/>
              <a:ext cx="2271388" cy="1251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6CE54744-2190-4DED-9101-E702062718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526" y="2731273"/>
              <a:ext cx="2030086" cy="2345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155B0B2C-7B17-4DEA-B4B4-8FBFC6709A98}"/>
                  </a:ext>
                </a:extLst>
              </p:cNvPr>
              <p:cNvSpPr/>
              <p:nvPr/>
            </p:nvSpPr>
            <p:spPr>
              <a:xfrm>
                <a:off x="104935" y="3698510"/>
                <a:ext cx="11502158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Define white noise with a random phase and an amplitude 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0.2 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dirty="0"/>
              </a:p>
              <a:p>
                <a:pPr algn="just"/>
                <a:endParaRPr lang="en-US" altLang="ko-KR" dirty="0">
                  <a:latin typeface="Cambria Math" panose="020405030504060302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latin typeface="Cambria Math" panose="02040503050406030204" pitchFamily="18" charset="0"/>
                  </a:rPr>
                  <a:t>Noise frequency range </a:t>
                </a:r>
                <a:r>
                  <a:rPr lang="en-US" altLang="ko-KR" i="1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altLang="ko-K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𝑘𝐻𝑧</m:t>
                    </m:r>
                    <m:r>
                      <a:rPr lang="en-US" altLang="ko-KR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n-US" altLang="ko-K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 0.1875</m:t>
                    </m:r>
                    <m:r>
                      <a:rPr lang="en-US" altLang="ko-KR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  <m:r>
                      <a:rPr lang="en-US" altLang="ko-KR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𝑆𝑡𝑒𝑝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altLang="ko-KR" dirty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altLang="ko-KR" dirty="0">
                    <a:latin typeface="Cambria Math" panose="02040503050406030204" pitchFamily="18" charset="0"/>
                  </a:rPr>
                  <a:t>)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The rms vertical orbit centroid motion become larger than 10% of beam size at middle of ID straight 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155B0B2C-7B17-4DEA-B4B4-8FBFC6709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5" y="3698510"/>
                <a:ext cx="11502158" cy="2031325"/>
              </a:xfrm>
              <a:prstGeom prst="rect">
                <a:avLst/>
              </a:prstGeom>
              <a:blipFill>
                <a:blip r:embed="rId7"/>
                <a:stretch>
                  <a:fillRect l="-318" t="-18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10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7743CDF-92A4-44E7-A0CE-AFE6189C2B37}"/>
              </a:ext>
            </a:extLst>
          </p:cNvPr>
          <p:cNvSpPr txBox="1"/>
          <p:nvPr/>
        </p:nvSpPr>
        <p:spPr>
          <a:xfrm>
            <a:off x="104935" y="120270"/>
            <a:ext cx="1042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Korea-4GSR emittance blow up simulation settings and results</a:t>
            </a:r>
            <a:endParaRPr lang="ko-KR" altLang="en-US" sz="24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A38E76D-9408-4BAF-BB75-61DC05EC7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69" y="634624"/>
            <a:ext cx="3871620" cy="2535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F86C18-DFBA-4E64-9C27-E424CEF2E68C}"/>
                  </a:ext>
                </a:extLst>
              </p:cNvPr>
              <p:cNvSpPr txBox="1"/>
              <p:nvPr/>
            </p:nvSpPr>
            <p:spPr>
              <a:xfrm>
                <a:off x="104935" y="3223258"/>
                <a:ext cx="4371195" cy="26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00" b="1" dirty="0"/>
                  <a:t>Results at middle of ID straight section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0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ko-KR" sz="1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ko-KR" sz="1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altLang="ko-KR" sz="1000" b="1" i="1" smtClean="0">
                        <a:latin typeface="Cambria Math" panose="02040503050406030204" pitchFamily="18" charset="0"/>
                      </a:rPr>
                      <m:t>𝒑𝒎</m:t>
                    </m:r>
                  </m:oMath>
                </a14:m>
                <a:r>
                  <a:rPr lang="en-US" altLang="ko-KR" sz="1000" b="1" dirty="0"/>
                  <a:t> ,Amp = 0.2</a:t>
                </a:r>
                <a14:m>
                  <m:oMath xmlns:m="http://schemas.openxmlformats.org/officeDocument/2006/math">
                    <m:r>
                      <a:rPr lang="en-US" altLang="ko-KR" sz="1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0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ko-KR" sz="1000" b="1" i="1" smtClean="0">
                        <a:latin typeface="Cambria Math" panose="02040503050406030204" pitchFamily="18" charset="0"/>
                      </a:rPr>
                      <m:t>𝒓𝒂𝒅</m:t>
                    </m:r>
                  </m:oMath>
                </a14:m>
                <a:r>
                  <a:rPr lang="en-US" altLang="ko-KR" sz="1000" b="1" dirty="0"/>
                  <a:t>)</a:t>
                </a:r>
                <a:endParaRPr lang="ko-KR" altLang="en-US" sz="1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F86C18-DFBA-4E64-9C27-E424CEF2E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5" y="3223258"/>
                <a:ext cx="4371195" cy="260328"/>
              </a:xfrm>
              <a:prstGeom prst="rect">
                <a:avLst/>
              </a:prstGeom>
              <a:blipFill>
                <a:blip r:embed="rId3"/>
                <a:stretch>
                  <a:fillRect l="-279" r="-279" b="-47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2CAC1FBB-104D-42A0-84C3-AAB61E307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06" y="726016"/>
            <a:ext cx="3988601" cy="2470897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F45AD4EF-AE84-4349-A5C0-8D40B7E36561}"/>
              </a:ext>
            </a:extLst>
          </p:cNvPr>
          <p:cNvGrpSpPr/>
          <p:nvPr/>
        </p:nvGrpSpPr>
        <p:grpSpPr>
          <a:xfrm>
            <a:off x="8467822" y="726016"/>
            <a:ext cx="3397075" cy="2627406"/>
            <a:chOff x="131196" y="334064"/>
            <a:chExt cx="4169553" cy="3148607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3ED7430E-8E2B-4ABB-A628-1332CF9FC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196" y="334064"/>
              <a:ext cx="4169553" cy="3148607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76CFA493-87CE-4426-B037-0D8ECC18A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4612" y="696583"/>
              <a:ext cx="1093534" cy="203469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9930FED1-42C3-41F3-BA72-BD0027169750}"/>
                </a:ext>
              </a:extLst>
            </p:cNvPr>
            <p:cNvSpPr/>
            <p:nvPr/>
          </p:nvSpPr>
          <p:spPr>
            <a:xfrm>
              <a:off x="453224" y="1948070"/>
              <a:ext cx="254442" cy="101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E925E6D9-37AD-4E88-A96F-C0A39A82E69B}"/>
                </a:ext>
              </a:extLst>
            </p:cNvPr>
            <p:cNvCxnSpPr/>
            <p:nvPr/>
          </p:nvCxnSpPr>
          <p:spPr>
            <a:xfrm flipV="1">
              <a:off x="453224" y="696583"/>
              <a:ext cx="2271388" cy="1251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6CE54744-2190-4DED-9101-E702062718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526" y="2731273"/>
              <a:ext cx="2030086" cy="2345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155B0B2C-7B17-4DEA-B4B4-8FBFC6709A98}"/>
                  </a:ext>
                </a:extLst>
              </p:cNvPr>
              <p:cNvSpPr/>
              <p:nvPr/>
            </p:nvSpPr>
            <p:spPr>
              <a:xfrm>
                <a:off x="104935" y="3698510"/>
                <a:ext cx="11502158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Define white noise with a random phase and an amplitude 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0.2 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dirty="0"/>
              </a:p>
              <a:p>
                <a:pPr algn="just"/>
                <a:endParaRPr lang="en-US" altLang="ko-KR" dirty="0">
                  <a:latin typeface="Cambria Math" panose="020405030504060302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latin typeface="Cambria Math" panose="02040503050406030204" pitchFamily="18" charset="0"/>
                  </a:rPr>
                  <a:t>Noise frequency range </a:t>
                </a:r>
                <a:r>
                  <a:rPr lang="en-US" altLang="ko-KR" i="1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altLang="ko-K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𝑘𝐻𝑧</m:t>
                    </m:r>
                    <m:r>
                      <a:rPr lang="en-US" altLang="ko-KR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n-US" altLang="ko-K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 0.1875</m:t>
                    </m:r>
                    <m:r>
                      <a:rPr lang="en-US" altLang="ko-KR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  <m:r>
                      <a:rPr lang="en-US" altLang="ko-KR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𝑆𝑡𝑒𝑝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altLang="ko-KR" dirty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altLang="ko-KR" dirty="0">
                    <a:latin typeface="Cambria Math" panose="02040503050406030204" pitchFamily="18" charset="0"/>
                  </a:rPr>
                  <a:t>)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The rms vertical orbit centroid motion become larger than 10% of beam size at middle of ID straight 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155B0B2C-7B17-4DEA-B4B4-8FBFC6709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5" y="3698510"/>
                <a:ext cx="11502158" cy="2031325"/>
              </a:xfrm>
              <a:prstGeom prst="rect">
                <a:avLst/>
              </a:prstGeom>
              <a:blipFill>
                <a:blip r:embed="rId7"/>
                <a:stretch>
                  <a:fillRect l="-318" t="-18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96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7743CDF-92A4-44E7-A0CE-AFE6189C2B37}"/>
              </a:ext>
            </a:extLst>
          </p:cNvPr>
          <p:cNvSpPr txBox="1"/>
          <p:nvPr/>
        </p:nvSpPr>
        <p:spPr>
          <a:xfrm>
            <a:off x="104935" y="120270"/>
            <a:ext cx="1042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Discussion with Jonas</a:t>
            </a:r>
            <a:endParaRPr lang="ko-KR" altLang="en-US" sz="2400" b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D5D89DD-D9FE-46A2-B219-425F3B76F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04" y="634584"/>
            <a:ext cx="8836227" cy="266297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22A6F7A-E2B2-4ECE-BA01-7AEE6E96F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905" y="3702871"/>
            <a:ext cx="8287586" cy="3118984"/>
          </a:xfrm>
          <a:prstGeom prst="rect">
            <a:avLst/>
          </a:prstGeom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9D8C80FF-C601-46D1-BF7E-92D62BA7C6AB}"/>
              </a:ext>
            </a:extLst>
          </p:cNvPr>
          <p:cNvCxnSpPr/>
          <p:nvPr/>
        </p:nvCxnSpPr>
        <p:spPr>
          <a:xfrm>
            <a:off x="2176718" y="4415883"/>
            <a:ext cx="58878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8440CB48-3339-41CF-BE98-EE0EAE99A8A4}"/>
              </a:ext>
            </a:extLst>
          </p:cNvPr>
          <p:cNvCxnSpPr>
            <a:cxnSpLocks/>
          </p:cNvCxnSpPr>
          <p:nvPr/>
        </p:nvCxnSpPr>
        <p:spPr>
          <a:xfrm>
            <a:off x="2149955" y="5165245"/>
            <a:ext cx="79218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8C0EA448-9F30-4171-9488-B9E8639A9896}"/>
              </a:ext>
            </a:extLst>
          </p:cNvPr>
          <p:cNvCxnSpPr>
            <a:cxnSpLocks/>
          </p:cNvCxnSpPr>
          <p:nvPr/>
        </p:nvCxnSpPr>
        <p:spPr>
          <a:xfrm>
            <a:off x="2176718" y="5325823"/>
            <a:ext cx="57852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275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7696</TotalTime>
  <Words>1453</Words>
  <Application>Microsoft Office PowerPoint</Application>
  <PresentationFormat>와이드스크린</PresentationFormat>
  <Paragraphs>214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4" baseType="lpstr">
      <vt:lpstr>맑은 고딕</vt:lpstr>
      <vt:lpstr>Arial</vt:lpstr>
      <vt:lpstr>Cambria Math</vt:lpstr>
      <vt:lpstr>Wingdings</vt:lpstr>
      <vt:lpstr>Office 테마</vt:lpstr>
      <vt:lpstr>Emittance blow-up study via white noise  for the Korea Light Source (KLS) storage ring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Emittance blow-up with a white noise</dc:title>
  <dc:creator>김준하 Junha Kim</dc:creator>
  <cp:lastModifiedBy>김준하 Junha Kim</cp:lastModifiedBy>
  <cp:revision>59</cp:revision>
  <dcterms:created xsi:type="dcterms:W3CDTF">2026-06-17T08:13:34Z</dcterms:created>
  <dcterms:modified xsi:type="dcterms:W3CDTF">2026-06-26T01:15:12Z</dcterms:modified>
</cp:coreProperties>
</file>