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83" r:id="rId12"/>
    <p:sldId id="278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07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7AAB7-6C2A-44E4-B78E-79E73CC91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FC65D1-E671-408F-ACEA-E4F938F13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DDF808-FBA3-4DAD-AB18-A130EFAD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B0B78B-7EB6-4D2E-AC8A-4D20E551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45C9DB-5006-4B51-9451-93F52C83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18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826342-27B8-4698-AC67-1C902314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C383E48-9235-455B-9F21-5B39D035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B04993-BA2C-468B-8AE8-B981A3D2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8B71C5-4171-40BD-AA20-A450AE3E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184FA5-6C31-4BB0-B47B-6DF8F69E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88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267C502-C4B5-4352-95E4-73E8AE81E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CDD618B-8A7A-4051-8287-29958761C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99A62C-EFBA-46B0-A297-97FC091B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6A9A58-46FC-4D45-B212-0DC1E9AE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21E162-B515-43D3-88F7-EB417271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4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30AB65-E8FC-496D-A87D-BD77C6BF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0A3F66-E1E5-43E3-90E6-8D65B0F7D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A139FD-094D-4E2F-851A-8277001B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D1715D-F37E-4657-90FA-7596E693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C04AF1-34D0-42CE-A8BA-CE6FAE89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3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A9C38F-4BD5-43E3-A778-598685AD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B99E63-C77B-4F19-B9CC-EADE22E9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646773-E7FB-4294-A8E5-519A1992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A6D57A-E469-4750-9AB2-5FC10C99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72773A-53AF-4EA9-AAE9-FCC8E856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7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089307-A0F6-41AB-B5F5-9743146A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BE9A46-D6F0-4BE3-869B-261E3AE33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DB8647-E866-48C2-980B-D8311BE8B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6C633E-85A1-416D-B70C-BEA80F07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D4BDFD-2EEF-404C-9419-DACC08F8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AA3CF5-1F5A-4DE5-9B94-BB5E0020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41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DF50A-A6A0-47AB-806E-A53F6436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823AAA-606F-4EDD-B9F3-79886483F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51C7CD-9650-4369-92B9-6A1DD6B4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3B3CADE-C506-45C6-95C8-0774CF97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6D2AC9-D7B1-41F2-8092-1FE253D91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D90C175-DF11-48A5-B87D-DC76A864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18F1E4A-FC13-4E6C-8F81-3BE32E50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B4B9198-457C-4F88-8CC1-FCD5B471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36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2155B8-CA8B-4CDA-9F33-E98CB8A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70318D8-4295-47C8-9A32-A076CB9A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B75D865-82F9-4EBF-81F0-66FC2454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B5C9AF-7C1D-4320-9F32-DD323E5B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5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36132C-DC68-4799-B6AD-83629ADB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1ACBA3-1895-40B5-9AE8-5EFA23AF8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4F237D-0877-41EB-B8F6-90871B33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92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DCA371-7D08-4E3E-BA53-5C8D5E7A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2B9835-DDF9-46C7-8219-1C5A0EED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F6DE39-52DC-4FE7-A8E7-27BA8B574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62B5AC-DF40-4202-8946-6D41F06C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76CCD1-F76E-4B51-943F-B5595AE6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FD86C4-55A9-43B0-97AE-827C48E5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5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C9ED4-6ADC-4351-ADC4-354853E7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01DD18-6C62-4407-9216-9D72FA4CE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B2E8BF-67E5-4F67-967E-87DF8FED1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E63A6-25CE-4BBA-9594-FFC6188E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0E49AC-5FF9-4247-A01B-1C66332C2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CA3AC6-02E4-495D-B9ED-C2B2130B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76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559BEE6-4BF6-4B8A-A926-5A57BC995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01352F-6639-4BE1-90ED-190E41F84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825122-7D6C-446E-852C-21ACA475C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AD2C-9C80-430C-B3E8-93F375967AA2}" type="datetimeFigureOut">
              <a:rPr lang="ko-KR" altLang="en-US" smtClean="0"/>
              <a:t>2026-06-25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12CD0-CBBB-42E3-AFEB-9B05F7C4F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128848-A781-4998-B98E-AA2F5D558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FA83-DB9F-413D-A8BE-F94C942EF1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7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3CF4CB-ECFB-44E4-8CEA-BA4BF53B3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Group Meeting 260626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1B82F5-99EF-4418-87FB-E33EE5F26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50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EE0BF-76E0-411C-B5FA-66F9FB54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Higher Order Mode Damping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EB477ED-F2C6-4F56-857D-062305384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800" dirty="0"/>
                  <a:t>When the particle passes through the cavity, higher order mode is excited</a:t>
                </a:r>
              </a:p>
              <a:p>
                <a:r>
                  <a:rPr lang="en-US" altLang="ko-KR" sz="2800" dirty="0"/>
                  <a:t>The </a:t>
                </a:r>
                <a:r>
                  <a:rPr lang="en-US" altLang="ko-KR" sz="2800" dirty="0" err="1"/>
                  <a:t>wakefield</a:t>
                </a:r>
                <a:r>
                  <a:rPr lang="en-US" altLang="ko-KR" sz="2800" dirty="0"/>
                  <a:t> left behind affects other bunches</a:t>
                </a:r>
              </a:p>
              <a:p>
                <a:pPr marL="0" indent="0">
                  <a:buNone/>
                </a:pPr>
                <a:r>
                  <a:rPr lang="en-US" altLang="ko-KR" sz="2800" dirty="0"/>
                  <a:t>  - Transverse HOM increases energy spread and power dissipation (</a:t>
                </a:r>
                <a14:m>
                  <m:oMath xmlns:m="http://schemas.openxmlformats.org/officeDocument/2006/math">
                    <m:r>
                      <a:rPr lang="en-US" altLang="ko-KR" sz="2800" i="1" kern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2800" i="1" kern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ko-KR" altLang="ko-KR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ko-KR" altLang="ko-KR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ko-KR" altLang="ko-KR" sz="2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800" i="1" ker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altLang="ko-KR" sz="2800" i="1" ker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ko-KR" sz="2800" i="1" ker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ko-KR" sz="2800" i="1" ker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ko-KR" altLang="ko-KR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ker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800" i="1" ker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bSup>
                      <m:sSubSupPr>
                        <m:ctrlPr>
                          <a:rPr lang="ko-KR" altLang="ko-KR" sz="2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i="1" ker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800" i="1" ker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2800" i="1" ker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800" dirty="0"/>
                  <a:t>)</a:t>
                </a:r>
              </a:p>
              <a:p>
                <a:pPr marL="0" indent="0">
                  <a:buNone/>
                </a:pPr>
                <a:r>
                  <a:rPr lang="en-US" altLang="ko-KR" sz="2800" dirty="0"/>
                  <a:t>  - Longitudinal HOM deflects beam and causes beam breakup instability(BBU)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EB477ED-F2C6-4F56-857D-062305384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7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3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EE0BF-76E0-411C-B5FA-66F9FB54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Higher Order Mode Damping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EB477ED-F2C6-4F56-857D-062305384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sz="2800" dirty="0"/>
                  <a:t>Threshold of BBU: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800" i="1" kern="0" smtClean="0">
                            <a:effectLst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𝑡h</m:t>
                        </m:r>
                      </m:sub>
                    </m:sSub>
                    <m:r>
                      <a:rPr lang="en-US" altLang="ko-KR" sz="2800" i="1" kern="0">
                        <a:effectLst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ko-KR" altLang="ko-KR" sz="2800" i="1" kern="0">
                            <a:effectLst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ko-KR" altLang="ko-KR" sz="2800" i="1" kern="0">
                                <a:effectLst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ko-KR" altLang="ko-KR" sz="2800" i="1" kern="0">
                                <a:effectLst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ko-KR" altLang="ko-KR" sz="2800" i="1" kern="0">
                                    <a:effectLst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ko-KR" altLang="ko-KR" sz="2800" i="1" kern="0">
                                        <a:effectLst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ko-KR" altLang="ko-KR" sz="2800" i="1" kern="0">
                                            <a:effectLst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800" i="1" kern="0">
                                            <a:effectLst/>
                                            <a:ea typeface="맑은 고딕" panose="020B0503020000020004" pitchFamily="50" charset="-127"/>
                                            <a:cs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ko-KR" sz="2800" i="1" kern="0">
                                            <a:effectLst/>
                                            <a:ea typeface="맑은 고딕" panose="020B0503020000020004" pitchFamily="50" charset="-127"/>
                                            <a:cs typeface="Times New Roman" panose="020206030504050203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2800" i="1" kern="0">
                                        <a:effectLst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altLang="ko-KR" sz="2800">
                                <a:solidFill>
                                  <a:srgbClr val="202122"/>
                                </a:solidFill>
                                <a:effectLst/>
                                <a:ea typeface="맑은 고딕" panose="020B0503020000020004" pitchFamily="50" charset="-127"/>
                                <a:cs typeface="Cambria Math" panose="02040503050406030204" pitchFamily="18" charset="0"/>
                              </a:rPr>
                              <m:t>⟂</m:t>
                            </m:r>
                          </m:sub>
                        </m:sSub>
                        <m:r>
                          <a:rPr lang="en-US" altLang="ko-KR" sz="2800" i="1" kern="0">
                            <a:effectLst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ko-KR" altLang="ko-KR" sz="2800" i="1" kern="0">
                                <a:effectLst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sSubSup>
                          <m:sSubSupPr>
                            <m:ctrlPr>
                              <a:rPr lang="ko-KR" altLang="ko-KR" sz="2800" i="1" kern="0">
                                <a:effectLst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func>
                          <m:funcPr>
                            <m:ctrlPr>
                              <a:rPr lang="ko-KR" altLang="ko-KR" sz="2800" i="1" kern="0">
                                <a:effectLst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800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ko-KR" sz="2800" i="1" kern="0">
                                <a:effectLst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ko-KR" altLang="ko-KR" sz="2800" i="1" kern="0">
                                    <a:effectLst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 kern="0">
                                    <a:effectLst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sz="2800" i="1" kern="0">
                                    <a:effectLst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altLang="ko-KR" sz="2800" i="1" kern="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ko-KR" i="1" kern="0" dirty="0"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2800" kern="0" dirty="0">
                    <a:ea typeface="Cambria Math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2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sz="28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altLang="ko-KR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𝑒𝑙𝑒𝑚𝑒𝑛𝑡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</m:t>
                        </m:r>
                        <m:r>
                          <a:rPr lang="en-US" altLang="ko-KR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altLang="ko-KR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ko-KR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𝑡𝑟𝑎𝑛𝑠𝑓𝑒𝑟</m:t>
                        </m:r>
                        <m:r>
                          <a:rPr lang="en-US" altLang="ko-KR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ko-KR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𝑚𝑎𝑡𝑟𝑖𝑥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𝑎𝑓𝑡𝑒𝑟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𝑐𝑖𝑟𝑐𝑢𝑙𝑎𝑡𝑖𝑜𝑛</m:t>
                        </m:r>
                        <m:r>
                          <a:rPr lang="en-US" altLang="ko-KR" sz="2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ko-KR" altLang="ko-KR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recirculation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l-GR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HOW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angular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freq</m:t>
                        </m:r>
                        <m:r>
                          <m:rPr>
                            <m:nor/>
                          </m:rPr>
                          <a:rPr lang="en-US" altLang="ko-KR" kern="0" dirty="0">
                            <a:latin typeface="맑은 고딕" panose="020B0503020000020004" pitchFamily="50" charset="-127"/>
                            <a:cs typeface="Times New Roman" panose="02020603050405020304" pitchFamily="18" charset="0"/>
                          </a:rPr>
                          <m:t>., </m:t>
                        </m:r>
                        <m:sSub>
                          <m:sSubPr>
                            <m:ctrlPr>
                              <a:rPr lang="en-US" altLang="ko-KR" b="0" i="1" kern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ko-KR" b="0" i="0" kern="0" dirty="0" smtClean="0">
                                <a:latin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altLang="ko-KR" b="0" i="1" kern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ko-KR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ko-KR" b="0" i="1" kern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kern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ko-KR" b="0" i="1" kern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sz="2800" i="1" kern="0" dirty="0">
                  <a:effectLst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r>
                  <a:rPr lang="en-US" altLang="ko-KR" kern="0" dirty="0">
                    <a:ea typeface="맑은 고딕" panose="020B0503020000020004" pitchFamily="50" charset="-127"/>
                    <a:cs typeface="Arial" panose="020B0604020202020204" pitchFamily="34" charset="0"/>
                  </a:rPr>
                  <a:t>Goal: minimization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2800" i="1" kern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ko-KR" sz="2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 ker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2800" i="1" ker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800" i="1" ker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ko-KR" kern="0" dirty="0"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r>
                  <a:rPr lang="en-US" altLang="ko-KR" kern="0" dirty="0">
                    <a:ea typeface="맑은 고딕" panose="020B0503020000020004" pitchFamily="50" charset="-127"/>
                    <a:cs typeface="Arial" panose="020B0604020202020204" pitchFamily="34" charset="0"/>
                  </a:rPr>
                  <a:t>Threshold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ko-KR" sz="2800" i="1" kern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ko-KR" sz="2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ko-KR" sz="2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800" i="1" ker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ko-KR" sz="2800" i="1" ker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800" i="1" ker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2800" b="0" i="1" kern="0" smtClean="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≤−</m:t>
                    </m:r>
                    <m:f>
                      <m:fPr>
                        <m:ctrlP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𝐼𝑝</m:t>
                        </m:r>
                        <m:sSup>
                          <m:sSupPr>
                            <m:ctrlPr>
                              <a:rPr lang="en-US" altLang="ko-KR" sz="2800" b="0" i="1" kern="0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b="0" i="1" kern="0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2800" b="0" i="1" kern="0" smtClean="0"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altLang="ko-KR" sz="2800" b="0" i="1" kern="0" smtClean="0"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𝜔</m:t>
                        </m:r>
                        <m:sSubSup>
                          <m:sSubSupPr>
                            <m:ctrlPr>
                              <a:rPr lang="ko-KR" altLang="ko-KR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altLang="ko-KR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func>
                          <m:funcPr>
                            <m:ctrlPr>
                              <a:rPr lang="ko-KR" altLang="ko-KR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ko-KR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ko-KR" altLang="ko-KR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ker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ko-KR" i="1" ker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en-US" altLang="ko-KR" sz="2800" kern="0" baseline="-25000" dirty="0">
                    <a:effectLst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lang="en-US" altLang="ko-KR" sz="2800" kern="0" dirty="0">
                    <a:effectLst/>
                    <a:ea typeface="맑은 고딕" panose="020B0503020000020004" pitchFamily="50" charset="-127"/>
                    <a:cs typeface="Arial" panose="020B0604020202020204" pitchFamily="34" charset="0"/>
                  </a:rPr>
                  <a:t>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  <m:sup>
                        <m:r>
                          <a:rPr lang="en-US" altLang="ko-KR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ko-KR" kern="0" dirty="0"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kern="0" dirty="0">
                    <a:ea typeface="맑은 고딕" panose="020B0503020000020004" pitchFamily="50" charset="-127"/>
                    <a:cs typeface="Arial" panose="020B0604020202020204" pitchFamily="34" charset="0"/>
                  </a:rPr>
                  <a:t> - Calculation of transfer matrix is required</a:t>
                </a:r>
              </a:p>
              <a:p>
                <a:endParaRPr lang="en-US" altLang="ko-KR" sz="2800" kern="0" dirty="0">
                  <a:effectLst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3EB477ED-F2C6-4F56-857D-062305384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50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BC56D-E2EF-48E3-8A21-5926D109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CA0076-1260-4D62-810D-D5757892B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Optimization of cavity</a:t>
            </a:r>
          </a:p>
          <a:p>
            <a:pPr marL="0" indent="0">
              <a:buNone/>
            </a:pPr>
            <a:r>
              <a:rPr lang="en-US" altLang="ko-KR" dirty="0"/>
              <a:t> - coding for constrained MOBO algorithm (by next week)</a:t>
            </a:r>
          </a:p>
          <a:p>
            <a:r>
              <a:rPr lang="en-US" altLang="ko-KR" dirty="0"/>
              <a:t>Completion of </a:t>
            </a:r>
            <a:r>
              <a:rPr lang="en-US" altLang="ko-KR" dirty="0" err="1"/>
              <a:t>Labview</a:t>
            </a:r>
            <a:r>
              <a:rPr lang="en-US" altLang="ko-KR" dirty="0"/>
              <a:t> code for cross-correlation experiment (by July)</a:t>
            </a:r>
          </a:p>
          <a:p>
            <a:r>
              <a:rPr lang="en-US" altLang="ko-KR" dirty="0"/>
              <a:t>UED simulation with high charge (~100pC) </a:t>
            </a:r>
          </a:p>
        </p:txBody>
      </p:sp>
    </p:spTree>
    <p:extLst>
      <p:ext uri="{BB962C8B-B14F-4D97-AF65-F5344CB8AC3E}">
        <p14:creationId xmlns:p14="http://schemas.microsoft.com/office/powerpoint/2010/main" val="249915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39C44E-35DA-4A1E-A86F-7AC3772E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0375CF-257B-4684-9D25-FE97E385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Restoration of beamline after blackout</a:t>
            </a:r>
          </a:p>
          <a:p>
            <a:r>
              <a:rPr lang="en-US" altLang="ko-KR" dirty="0"/>
              <a:t>Alignment of irises of UED beamline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83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39C44E-35DA-4A1E-A86F-7AC3772E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Laser Cross-correlation experiment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0375CF-257B-4684-9D25-FE97E385F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Initiation of cross-correlation experiment: end of July</a:t>
            </a:r>
          </a:p>
          <a:p>
            <a:r>
              <a:rPr lang="en-US" altLang="ko-KR" dirty="0"/>
              <a:t>Coding </a:t>
            </a:r>
            <a:r>
              <a:rPr lang="en-US" altLang="ko-KR" dirty="0" err="1"/>
              <a:t>Labview</a:t>
            </a:r>
            <a:r>
              <a:rPr lang="en-US" altLang="ko-KR" dirty="0"/>
              <a:t> program for experiment</a:t>
            </a:r>
          </a:p>
          <a:p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3175786-443F-48CB-83BF-3E7980B2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44" y="2884081"/>
            <a:ext cx="6096000" cy="385891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39DDC66-3616-4FB5-89E5-8B9F5BCC2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" y="2884081"/>
            <a:ext cx="6096002" cy="385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1AE37B-3FE2-4262-A4DD-3E2EED46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of SRF cavity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C05DC3-33C3-48CD-9F0D-209847BF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Optimization of FM performance</a:t>
            </a:r>
          </a:p>
          <a:p>
            <a:pPr marL="0" indent="0">
              <a:buNone/>
            </a:pPr>
            <a:r>
              <a:rPr lang="en-US" altLang="ko-KR" dirty="0"/>
              <a:t> - Maximization of R/Q and field flatness</a:t>
            </a:r>
          </a:p>
          <a:p>
            <a:pPr marL="0" indent="0">
              <a:buNone/>
            </a:pPr>
            <a:r>
              <a:rPr lang="en-US" altLang="ko-KR" dirty="0"/>
              <a:t> - Minimization of </a:t>
            </a:r>
            <a:r>
              <a:rPr lang="en-US" altLang="ko-KR" sz="2800" kern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pk</a:t>
            </a:r>
            <a:r>
              <a:rPr lang="en-US" altLang="ko-KR" sz="28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en-US" altLang="ko-KR" sz="2800" kern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acc</a:t>
            </a:r>
            <a:r>
              <a:rPr lang="en-US" altLang="ko-KR" sz="2800" kern="0" baseline="-250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and </a:t>
            </a:r>
            <a:r>
              <a:rPr lang="en-US" altLang="ko-KR" sz="2800" kern="0" dirty="0" err="1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pk</a:t>
            </a:r>
            <a:r>
              <a:rPr lang="en-US" altLang="ko-KR" sz="2800" kern="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/</a:t>
            </a:r>
            <a:r>
              <a:rPr lang="en-US" altLang="ko-KR" sz="2800" kern="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</a:t>
            </a:r>
            <a:r>
              <a:rPr lang="en-US" altLang="ko-KR" sz="2800" kern="0" baseline="-250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acc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E5BF7E-DAD0-40A2-A01F-77C925A3B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37" y="3931371"/>
            <a:ext cx="4618126" cy="269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0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2CE6C-65FA-45BF-9DA9-1CB115BC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 of Cavity by BO</a:t>
            </a:r>
            <a:endParaRPr lang="ko-KR" alt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11F9C3C6-586C-415B-AEBD-905F90B83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Input parameter: dimensions of end cell and beam pipe</a:t>
            </a:r>
          </a:p>
          <a:p>
            <a:r>
              <a:rPr lang="en-US" altLang="ko-KR" dirty="0"/>
              <a:t>Constraint: L&gt;</a:t>
            </a:r>
            <a:r>
              <a:rPr lang="en-US" altLang="ko-KR" dirty="0" err="1"/>
              <a:t>A+a</a:t>
            </a:r>
            <a:r>
              <a:rPr lang="en-US" altLang="ko-KR" dirty="0"/>
              <a:t>, </a:t>
            </a:r>
            <a:r>
              <a:rPr lang="en-US" altLang="ko-KR" dirty="0" err="1"/>
              <a:t>B+b</a:t>
            </a:r>
            <a:r>
              <a:rPr lang="en-US" altLang="ko-KR" dirty="0"/>
              <a:t>&lt;R</a:t>
            </a:r>
            <a:r>
              <a:rPr lang="en-US" altLang="ko-KR" baseline="-25000" dirty="0"/>
              <a:t>eq</a:t>
            </a:r>
            <a:r>
              <a:rPr lang="en-US" altLang="ko-KR" dirty="0"/>
              <a:t>-R</a:t>
            </a:r>
            <a:r>
              <a:rPr lang="en-US" altLang="ko-KR" baseline="-25000" dirty="0"/>
              <a:t>i</a:t>
            </a:r>
            <a:r>
              <a:rPr lang="en-US" altLang="ko-KR" dirty="0"/>
              <a:t>, </a:t>
            </a:r>
            <a:r>
              <a:rPr lang="en-US" altLang="ko-KR" dirty="0" err="1"/>
              <a:t>AU+aU</a:t>
            </a:r>
            <a:r>
              <a:rPr lang="en-US" altLang="ko-KR" dirty="0"/>
              <a:t>&lt;LU, </a:t>
            </a:r>
            <a:r>
              <a:rPr lang="en-US" altLang="ko-KR" dirty="0" err="1"/>
              <a:t>BU+bU</a:t>
            </a:r>
            <a:r>
              <a:rPr lang="en-US" altLang="ko-KR" dirty="0"/>
              <a:t>&lt;</a:t>
            </a:r>
            <a:r>
              <a:rPr lang="en-US" altLang="ko-KR" dirty="0" err="1"/>
              <a:t>R</a:t>
            </a:r>
            <a:r>
              <a:rPr lang="en-US" altLang="ko-KR" baseline="-25000" dirty="0" err="1"/>
              <a:t>tube</a:t>
            </a:r>
            <a:r>
              <a:rPr lang="en-US" altLang="ko-KR" dirty="0"/>
              <a:t>-R</a:t>
            </a:r>
            <a:r>
              <a:rPr lang="en-US" altLang="ko-KR" baseline="-25000" dirty="0"/>
              <a:t>i</a:t>
            </a:r>
            <a:r>
              <a:rPr lang="en-US" altLang="ko-KR" dirty="0"/>
              <a:t>, a</a:t>
            </a:r>
            <a:r>
              <a:rPr lang="en-US" altLang="ko-KR" baseline="30000" dirty="0"/>
              <a:t>2</a:t>
            </a:r>
            <a:r>
              <a:rPr lang="en-US" altLang="ko-KR" dirty="0"/>
              <a:t>/b&gt;6, frequency of FM=1300±1MHz</a:t>
            </a:r>
            <a:endParaRPr lang="ko-KR" altLang="en-US" dirty="0"/>
          </a:p>
        </p:txBody>
      </p:sp>
      <p:pic>
        <p:nvPicPr>
          <p:cNvPr id="8" name="내용 개체 틀 4">
            <a:extLst>
              <a:ext uri="{FF2B5EF4-FFF2-40B4-BE49-F238E27FC236}">
                <a16:creationId xmlns:a16="http://schemas.microsoft.com/office/drawing/2014/main" id="{0F841971-E8E8-4E01-A575-CD9A0D50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70" y="4387866"/>
            <a:ext cx="7458130" cy="23907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F6DC6E-77B4-4DE0-BB41-706AD68C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1" y="3294922"/>
            <a:ext cx="4792679" cy="35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B03C4-6997-4010-827A-3AB34979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 of Cavity by BO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834044-0208-446C-8A27-4B0304A1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Challenge: Typical acquisition function of MOBO is not suitable for equality constraint</a:t>
            </a:r>
          </a:p>
          <a:p>
            <a:r>
              <a:rPr lang="en-US" altLang="ko-KR" dirty="0"/>
              <a:t>Solution: Two-stage acquisition strategy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320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B03C4-6997-4010-827A-3AB34979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 of Cavity by BO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834044-0208-446C-8A27-4B0304A1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1) Vector acquisition function with constraint</a:t>
            </a:r>
          </a:p>
          <a:p>
            <a:r>
              <a:rPr lang="en-US" altLang="ko-KR" dirty="0"/>
              <a:t>2) Finding Pareto front of vector acquisition function by MOGA</a:t>
            </a:r>
          </a:p>
          <a:p>
            <a:r>
              <a:rPr lang="en-US" altLang="ko-KR" dirty="0"/>
              <a:t>3) Calculation of scalar acquisition function for PF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D4C0491-4E5D-480A-B3D1-1497EC5A0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804" y="3706878"/>
            <a:ext cx="5394743" cy="315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3B03C4-6997-4010-827A-3AB34979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 of Cavity by BO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834044-0208-446C-8A27-4B0304A1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E775299-8B13-43C2-A648-E3414F4F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041" y="1825625"/>
            <a:ext cx="712191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E56F0E-0CD0-4E1F-ADEF-0611C79A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Current Status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3B2824-4E8E-4F5E-A357-9AE9D0D6E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Code for running CST with python(completed)</a:t>
            </a:r>
          </a:p>
          <a:p>
            <a:pPr marL="0" indent="0">
              <a:buNone/>
            </a:pPr>
            <a:r>
              <a:rPr lang="en-US" altLang="ko-KR" dirty="0"/>
              <a:t> - Error occurred when running CST macro by python </a:t>
            </a:r>
          </a:p>
          <a:p>
            <a:r>
              <a:rPr lang="en-US" altLang="ko-KR" dirty="0"/>
              <a:t>Coding for constrained BO (in </a:t>
            </a:r>
            <a:r>
              <a:rPr lang="en-US" altLang="ko-KR"/>
              <a:t>progress)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39C82F4-A1B9-40D6-BE5E-F3FF7A7DD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02" y="3428999"/>
            <a:ext cx="5649612" cy="33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81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334</Words>
  <Application>Microsoft Office PowerPoint</Application>
  <PresentationFormat>와이드스크린</PresentationFormat>
  <Paragraphs>43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Cambria Math</vt:lpstr>
      <vt:lpstr>Office 테마</vt:lpstr>
      <vt:lpstr>Group Meeting 260626</vt:lpstr>
      <vt:lpstr>UED Experiment</vt:lpstr>
      <vt:lpstr>Laser Cross-correlation experiment</vt:lpstr>
      <vt:lpstr>Design of SRF cavity</vt:lpstr>
      <vt:lpstr>Optimization of Cavity by BO</vt:lpstr>
      <vt:lpstr>Optimization of Cavity by BO</vt:lpstr>
      <vt:lpstr>Optimization of Cavity by BO</vt:lpstr>
      <vt:lpstr>Optimization of Cavity by BO</vt:lpstr>
      <vt:lpstr>Current Status</vt:lpstr>
      <vt:lpstr>Higher Order Mode Damping</vt:lpstr>
      <vt:lpstr>Higher Order Mode Damping</vt:lpstr>
      <vt:lpstr>Research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 260626</dc:title>
  <dc:creator>SAMSUNG</dc:creator>
  <cp:lastModifiedBy>SAMSUNG</cp:lastModifiedBy>
  <cp:revision>72</cp:revision>
  <dcterms:created xsi:type="dcterms:W3CDTF">2026-06-25T08:41:27Z</dcterms:created>
  <dcterms:modified xsi:type="dcterms:W3CDTF">2026-06-26T01:38:51Z</dcterms:modified>
</cp:coreProperties>
</file>