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5" r:id="rId3"/>
    <p:sldId id="264" r:id="rId4"/>
    <p:sldId id="266" r:id="rId5"/>
    <p:sldId id="26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CB0F4-408B-495C-A5CB-1DEC3FB3792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437B0-DA69-4F31-BD4B-C7BCD647FD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685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2437B0-DA69-4F31-BD4B-C7BCD647FD4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659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B469EC-372D-D9A5-F2A5-20D964CBD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5992A43-D96C-00D6-9B28-546EDB520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E264FA-E27D-BAC8-5C63-55BB079B9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16DE9C-6DE8-8DBD-E19B-D736F057B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4F6DD99-473B-AC59-57BE-64C69146B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934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99D9C5-CBC8-E2E7-82B6-8495E35E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1EB4CB2-FB32-008A-F475-1467F62C4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7BD53E-AE59-3B6B-C2E6-672A4B563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443171-67F2-3706-747D-FAB6E7CE2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C65A8C-0AD7-CA98-E4FB-5ED86A5D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49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07395ED-E4D9-D4F4-20D2-965AA129D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5D4E308-4B77-4723-998C-2CB18743A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E17EA4-F89E-94AF-86E5-25F4101E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8955AF-779D-A19E-C4CB-013A00A3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A54EB4-6CAD-97CC-8D53-992CC0D33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772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近物所图片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8"/>
          <a:srcRect l="141" b="65752"/>
          <a:stretch>
            <a:fillRect/>
          </a:stretch>
        </p:blipFill>
        <p:spPr>
          <a:xfrm>
            <a:off x="-635" y="5241925"/>
            <a:ext cx="12192635" cy="1616075"/>
          </a:xfrm>
          <a:prstGeom prst="rect">
            <a:avLst/>
          </a:prstGeom>
        </p:spPr>
      </p:pic>
      <p:cxnSp>
        <p:nvCxnSpPr>
          <p:cNvPr id="4" name="直接连接符 3"/>
          <p:cNvCxnSpPr/>
          <p:nvPr userDrawn="1">
            <p:custDataLst>
              <p:tags r:id="rId2"/>
            </p:custDataLst>
          </p:nvPr>
        </p:nvCxnSpPr>
        <p:spPr>
          <a:xfrm flipV="1">
            <a:off x="539115" y="682625"/>
            <a:ext cx="11052175" cy="8255"/>
          </a:xfrm>
          <a:prstGeom prst="lin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弧形 7"/>
          <p:cNvSpPr/>
          <p:nvPr userDrawn="1">
            <p:custDataLst>
              <p:tags r:id="rId3"/>
            </p:custDataLst>
          </p:nvPr>
        </p:nvSpPr>
        <p:spPr>
          <a:xfrm rot="10800000" flipH="1">
            <a:off x="-12231370" y="4208145"/>
            <a:ext cx="24423370" cy="2099945"/>
          </a:xfrm>
          <a:prstGeom prst="arc">
            <a:avLst>
              <a:gd name="adj1" fmla="val 16200000"/>
              <a:gd name="adj2" fmla="val 3103"/>
            </a:avLst>
          </a:prstGeom>
          <a:ln w="38100">
            <a:solidFill>
              <a:srgbClr val="FFC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 userDrawn="1">
            <p:custDataLst>
              <p:tags r:id="rId4"/>
            </p:custDataLst>
          </p:nvPr>
        </p:nvSpPr>
        <p:spPr>
          <a:xfrm>
            <a:off x="-214630" y="6162040"/>
            <a:ext cx="1746885" cy="5499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lstStyle/>
          <a:p>
            <a:pPr algn="ctr"/>
            <a:r>
              <a:rPr lang="en-US" altLang="zh-CN" sz="4800" b="1" spc="2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FillTx/>
              </a:rPr>
              <a:t>IMP</a:t>
            </a:r>
          </a:p>
        </p:txBody>
      </p:sp>
      <p:sp>
        <p:nvSpPr>
          <p:cNvPr id="5" name="文本框 4"/>
          <p:cNvSpPr txBox="1"/>
          <p:nvPr userDrawn="1">
            <p:custDataLst>
              <p:tags r:id="rId5"/>
            </p:custDataLst>
          </p:nvPr>
        </p:nvSpPr>
        <p:spPr>
          <a:xfrm>
            <a:off x="1013459" y="6520815"/>
            <a:ext cx="6439199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1600" b="1" spc="2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Institute of Modern Physics, Chinese Academy of Sciences</a:t>
            </a:r>
          </a:p>
        </p:txBody>
      </p:sp>
      <p:pic>
        <p:nvPicPr>
          <p:cNvPr id="101" name="图片 100"/>
          <p:cNvPicPr/>
          <p:nvPr userDrawn="1"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645525" y="109855"/>
            <a:ext cx="2876550" cy="5130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88332407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A4A1EB-85BA-D0A0-A4A8-C7D3BD926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CC4163-57C4-CF66-09B6-083E6105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CF1DB8-1DE2-4894-12FC-4CB8FAA62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DB5E5A-40CA-6E44-4786-561E0F6E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36708F-F8F7-4ADA-658D-690990E0F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12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33CA2E-C6A3-7F22-CB4F-C33E899A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784C4F-783C-557B-F558-C750DD0DF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183DC9-5A8A-8201-E962-0BB22F41F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D50F68-0216-E9FC-AD38-FB54C69F4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5F0C6-8266-3A22-9338-D0ED099EC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289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5A0287-ED46-AFAD-7903-97AE7CBF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45814D-F3EF-1425-13B5-2D62A6BD5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5EA5C99-138B-A086-210C-AA5431D7D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9F9ABF-B3AF-4856-BC0E-B15A5AB36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F0F2FC2-F528-9253-2350-C84F0185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68742E-BB3E-15CD-2D5E-E3138E85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306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A3B9D8-6AAC-66D5-1C61-C1013118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B0F35A1-0E48-1859-2B0E-C6FC79235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715292B-1337-99B4-CEA6-60AA02B79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923082E-C8FA-2A00-C98E-F765137F6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F790D54-C971-BF7C-DF7D-338110A55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B7B331B-431A-C1A0-4CF5-B6B0E5BD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208A200-508F-CBEB-922C-976C2DD61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E9A3C73-5BB4-919A-461D-90FE3BD84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005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C25F63-3715-BBFA-FA38-44455A3FF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69ABADD-362C-8D2C-DBE0-E404365D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DEBBC79-7885-ED47-153F-1BEF5A83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B828E27-DDB4-1207-0F31-6C9D9A84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925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B53773B-3E34-58B7-DF12-5C31D60D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8E089DA-19EF-65CA-0339-48174DD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490FA2-A8F1-4365-4D67-4ACBD7BA2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96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96E14A-B688-B909-DA33-C737A207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96E314-CD99-EA3C-E212-A030D7715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28849FB-9212-7362-3AA9-554F4D526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9B829E-812D-C2C0-9274-8D648DAC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A808C78-BD1C-423F-D8A3-72D0CA7E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AA8EB9D-625B-4AF7-A111-FD279AB15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6259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93EFC7-C1A4-6502-AF0F-DF3CD682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3D6273E-64C3-923C-DC5C-DD39F1AAF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4922871-EA73-554B-7F7C-373883D4E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7CB626-B106-17CF-D671-E1AD49D0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C60BDC-9107-D4C5-32C1-4545862BE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11026C2-3EB8-5B19-A9FB-BBB27691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69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506D14C-E204-D7B3-3D25-077F48B4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CCE64D-7E98-5E2F-66FE-534E83261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FF0496-B6D0-EBE1-A749-4E07D6687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7DBB-8F94-476C-A544-467E238D5A94}" type="datetimeFigureOut">
              <a:rPr lang="zh-CN" altLang="en-US" smtClean="0"/>
              <a:t>2026/6/25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C6D528-FE50-843B-1973-FBCE6F515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C73EF0-3C4B-EF64-14E0-3E6D13F6E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352D3-B320-4D0F-85FD-F824A3E1BE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125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6F2471-F45D-0B38-076D-5E5D577CCB0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334869" y="1605295"/>
            <a:ext cx="9745882" cy="2387600"/>
          </a:xfrm>
        </p:spPr>
        <p:txBody>
          <a:bodyPr>
            <a:normAutofit/>
          </a:bodyPr>
          <a:lstStyle/>
          <a:p>
            <a:pPr algn="ctr"/>
            <a:b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sz="3600" dirty="0"/>
          </a:p>
        </p:txBody>
      </p:sp>
      <p:sp>
        <p:nvSpPr>
          <p:cNvPr id="4" name="灯片编号占位符 1">
            <a:extLst>
              <a:ext uri="{FF2B5EF4-FFF2-40B4-BE49-F238E27FC236}">
                <a16:creationId xmlns:a16="http://schemas.microsoft.com/office/drawing/2014/main" id="{41299975-F7A0-894F-CEC7-741487863390}"/>
              </a:ext>
            </a:extLst>
          </p:cNvPr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439882" y="6492875"/>
            <a:ext cx="1961515" cy="36512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65CE74E-AB26-4998-AD42-012C4C1AD076}" type="slidenum">
              <a:rPr lang="zh-CN" altLang="en-US" smtClean="0">
                <a:solidFill>
                  <a:schemeClr val="bg1"/>
                </a:solidFill>
              </a:rPr>
              <a:t>1</a:t>
            </a:fld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5AB1C2D-24E0-5F5B-19D2-239905089C54}"/>
              </a:ext>
            </a:extLst>
          </p:cNvPr>
          <p:cNvSpPr txBox="1"/>
          <p:nvPr/>
        </p:nvSpPr>
        <p:spPr>
          <a:xfrm>
            <a:off x="2333761" y="2274001"/>
            <a:ext cx="79560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MENT&amp;VPP </a:t>
            </a:r>
          </a:p>
          <a:p>
            <a:pPr algn="ctr"/>
            <a:r>
              <a:rPr lang="en-US" altLang="zh-CN" sz="3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using the second moment as a constraint condition</a:t>
            </a:r>
            <a:endParaRPr lang="zh-CN" altLang="en-US" sz="36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92BFB50-E926-5929-F329-0167E20BCE40}"/>
              </a:ext>
            </a:extLst>
          </p:cNvPr>
          <p:cNvSpPr txBox="1"/>
          <p:nvPr/>
        </p:nvSpPr>
        <p:spPr>
          <a:xfrm>
            <a:off x="5106165" y="4292269"/>
            <a:ext cx="2411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Presenter</a:t>
            </a:r>
            <a:r>
              <a:rPr lang="zh-CN" altLang="en-US" b="1" dirty="0"/>
              <a:t>：</a:t>
            </a:r>
            <a:r>
              <a:rPr lang="en-US" altLang="zh-CN" b="1" dirty="0"/>
              <a:t>Liwen Liu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64468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A5E90-4A61-67E2-BD24-27DF9D771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>
            <a:extLst>
              <a:ext uri="{FF2B5EF4-FFF2-40B4-BE49-F238E27FC236}">
                <a16:creationId xmlns:a16="http://schemas.microsoft.com/office/drawing/2014/main" id="{AF9F1F00-8858-BF1C-FC7E-5F8CB2EF6323}"/>
              </a:ext>
            </a:extLst>
          </p:cNvPr>
          <p:cNvSpPr>
            <a:spLocks noGrp="1"/>
          </p:cNvSpPr>
          <p:nvPr/>
        </p:nvSpPr>
        <p:spPr>
          <a:xfrm>
            <a:off x="5306317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r" defTabSz="914400" rtl="0" eaLnBrk="1" latinLnBrk="1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FA1E96-DCC3-490F-93DF-8B1349E7CA48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BC4D53C-D7C6-E1F9-34AD-2CC0D43B4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79" y="1478866"/>
            <a:ext cx="5093746" cy="97200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A95D7730-470D-3A4A-A63E-274122E9178B}"/>
              </a:ext>
            </a:extLst>
          </p:cNvPr>
          <p:cNvSpPr txBox="1"/>
          <p:nvPr/>
        </p:nvSpPr>
        <p:spPr>
          <a:xfrm>
            <a:off x="446088" y="832535"/>
            <a:ext cx="61429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zh-CN" altLang="zh-CN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reliability of the analytic formula was validated when reconstructing different distributions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5BDEB178-04D0-C260-CB18-3561338EFD29}"/>
              </a:ext>
            </a:extLst>
          </p:cNvPr>
          <p:cNvSpPr txBox="1"/>
          <p:nvPr/>
        </p:nvSpPr>
        <p:spPr>
          <a:xfrm>
            <a:off x="446087" y="2573766"/>
            <a:ext cx="6464077" cy="1710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Representing probability density distributions via computational grids</a:t>
            </a:r>
            <a:endParaRPr lang="en-US" altLang="zh-CN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grid points per dimension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of [-8, 8] per dimension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id="{9A491075-2625-43A3-45EB-940B32CC1739}"/>
                  </a:ext>
                </a:extLst>
              </p:cNvPr>
              <p:cNvSpPr txBox="1"/>
              <p:nvPr/>
            </p:nvSpPr>
            <p:spPr>
              <a:xfrm>
                <a:off x="6589017" y="832535"/>
                <a:ext cx="5067995" cy="41848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zh-CN" altLang="zh-CN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Manually configured multiple distinct </a:t>
                </a:r>
                <a:r>
                  <a:rPr lang="en-US" altLang="zh-CN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water-bag</a:t>
                </a:r>
                <a:r>
                  <a:rPr lang="zh-CN" altLang="zh-CN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distributions as ground-truth models</a:t>
                </a:r>
                <a:endParaRPr lang="en-US" altLang="zh-CN" i="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zh-CN" altLang="en-US" sz="1800" i="1" kern="100" smtClean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zh-CN" altLang="en-US" sz="1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800" i="1" kern="100"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800" i="1" kern="100"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800" b="0" i="1" kern="100" smtClean="0">
                                            <a:effectLst/>
                                            <a:latin typeface="Cambria Math" panose="02040503050406030204" pitchFamily="18" charset="0"/>
                                            <a:ea typeface="等线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CN" altLang="zh-CN" sz="1800" kern="100" dirty="0">
                  <a:effectLst/>
                  <a:latin typeface="Times New Roman" panose="02020603050405020304" pitchFamily="18" charset="0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with distinct covariance matrices</a:t>
                </a: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Full probability density distribution in the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b="0" i="1" kern="1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altLang="zh-CN" b="0" i="1" kern="1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b="0" i="1" kern="1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zh-CN" altLang="en-US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b="0" i="1" kern="1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zh-CN" b="0" i="1" kern="1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CN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coordinate space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文本框 19">
                <a:extLst>
                  <a:ext uri="{FF2B5EF4-FFF2-40B4-BE49-F238E27FC236}">
                    <a16:creationId xmlns:a16="http://schemas.microsoft.com/office/drawing/2014/main" id="{9A491075-2625-43A3-45EB-940B32CC17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017" y="832535"/>
                <a:ext cx="5067995" cy="4184864"/>
              </a:xfrm>
              <a:prstGeom prst="rect">
                <a:avLst/>
              </a:prstGeom>
              <a:blipFill>
                <a:blip r:embed="rId3"/>
                <a:stretch>
                  <a:fillRect l="-842" b="-8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77B5E88D-4A92-0F51-DB1A-116A84DFABF3}"/>
                  </a:ext>
                </a:extLst>
              </p:cNvPr>
              <p:cNvSpPr txBox="1"/>
              <p:nvPr/>
            </p:nvSpPr>
            <p:spPr>
              <a:xfrm>
                <a:off x="534988" y="4802770"/>
                <a:ext cx="6213624" cy="675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𝑇𝑉</m:t>
                          </m:r>
                        </m:sub>
                      </m:sSub>
                      <m:r>
                        <a:rPr lang="zh-CN" alt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subHide m:val="on"/>
                          <m:supHide m:val="on"/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nary>
                            <m:naryPr>
                              <m:subHide m:val="on"/>
                              <m:supHide m:val="on"/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nary>
                                <m:naryPr>
                                  <m:subHide m:val="on"/>
                                  <m:supHide m:val="on"/>
                                  <m:ctrlPr>
                                    <a:rPr lang="zh-CN" altLang="en-US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nary>
                                    <m:naryPr>
                                      <m:subHide m:val="on"/>
                                      <m:supHide m:val="on"/>
                                      <m:ctrlPr>
                                        <a:rPr lang="zh-CN" alt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zh-CN" alt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zh-CN" altLang="en-US" i="1"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  <m:d>
                                            <m:dPr>
                                              <m:ctrlPr>
                                                <a:rPr lang="zh-CN" alt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zh-CN" altLang="en-US" i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𝑓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zh-CN" altLang="en-US" i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zh-CN" altLang="en-US" i="0">
                                                  <a:latin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𝑓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  <m:r>
                                            <a:rPr lang="zh-CN" altLang="en-US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zh-CN" alt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zh-CN" altLang="en-US" i="1">
                                                  <a:latin typeface="Cambria Math" panose="02040503050406030204" pitchFamily="18" charset="0"/>
                                                </a:rPr>
                                                <m:t>𝜌</m:t>
                                              </m:r>
                                            </m:e>
                                            <m:sup>
                                              <m:d>
                                                <m:dPr>
                                                  <m:ctrlP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zh-CN" altLang="en-US" i="1">
                                                      <a:latin typeface="Cambria Math" panose="02040503050406030204" pitchFamily="18" charset="0"/>
                                                    </a:rPr>
                                                    <m:t>𝑠𝑜𝑙</m:t>
                                                  </m:r>
                                                  <m:r>
                                                    <a:rPr lang="zh-CN" altLang="en-US" i="0">
                                                      <a:latin typeface="Cambria Math" panose="02040503050406030204" pitchFamily="18" charset="0"/>
                                                    </a:rPr>
                                                    <m:t>.</m:t>
                                                  </m:r>
                                                </m:e>
                                              </m:d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zh-CN" altLang="en-US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374BAB55-8F9B-1B47-3EE5-CDFE650FC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88" y="4802770"/>
                <a:ext cx="6213624" cy="6750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6848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88CC7-29E5-8043-0754-8CBC50B93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表格 1">
                <a:extLst>
                  <a:ext uri="{FF2B5EF4-FFF2-40B4-BE49-F238E27FC236}">
                    <a16:creationId xmlns:a16="http://schemas.microsoft.com/office/drawing/2014/main" id="{C0398DCC-E29A-4D04-37B7-6AE2A6B4B0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86658829"/>
                  </p:ext>
                </p:extLst>
              </p:nvPr>
            </p:nvGraphicFramePr>
            <p:xfrm>
              <a:off x="553856" y="761254"/>
              <a:ext cx="5677430" cy="3661104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692192">
                      <a:extLst>
                        <a:ext uri="{9D8B030D-6E8A-4147-A177-3AD203B41FA5}">
                          <a16:colId xmlns:a16="http://schemas.microsoft.com/office/drawing/2014/main" val="1880068736"/>
                        </a:ext>
                      </a:extLst>
                    </a:gridCol>
                    <a:gridCol w="750482">
                      <a:extLst>
                        <a:ext uri="{9D8B030D-6E8A-4147-A177-3AD203B41FA5}">
                          <a16:colId xmlns:a16="http://schemas.microsoft.com/office/drawing/2014/main" val="2057241579"/>
                        </a:ext>
                      </a:extLst>
                    </a:gridCol>
                    <a:gridCol w="516594">
                      <a:extLst>
                        <a:ext uri="{9D8B030D-6E8A-4147-A177-3AD203B41FA5}">
                          <a16:colId xmlns:a16="http://schemas.microsoft.com/office/drawing/2014/main" val="2983839834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2296936002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3669142298"/>
                        </a:ext>
                      </a:extLst>
                    </a:gridCol>
                    <a:gridCol w="859046">
                      <a:extLst>
                        <a:ext uri="{9D8B030D-6E8A-4147-A177-3AD203B41FA5}">
                          <a16:colId xmlns:a16="http://schemas.microsoft.com/office/drawing/2014/main" val="2668950681"/>
                        </a:ext>
                      </a:extLst>
                    </a:gridCol>
                    <a:gridCol w="690006">
                      <a:extLst>
                        <a:ext uri="{9D8B030D-6E8A-4147-A177-3AD203B41FA5}">
                          <a16:colId xmlns:a16="http://schemas.microsoft.com/office/drawing/2014/main" val="265122657"/>
                        </a:ext>
                      </a:extLst>
                    </a:gridCol>
                    <a:gridCol w="723522">
                      <a:extLst>
                        <a:ext uri="{9D8B030D-6E8A-4147-A177-3AD203B41FA5}">
                          <a16:colId xmlns:a16="http://schemas.microsoft.com/office/drawing/2014/main" val="3050523834"/>
                        </a:ext>
                      </a:extLst>
                    </a:gridCol>
                  </a:tblGrid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altLang="en-US" sz="1100" kern="100" dirty="0">
                            <a:effectLst/>
                            <a:latin typeface="等线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28385031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68822307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41409068"/>
                      </a:ext>
                    </a:extLst>
                  </a:tr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6562718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24412386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9422977"/>
                      </a:ext>
                    </a:extLst>
                  </a:tr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36863955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6276310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11215490"/>
                      </a:ext>
                    </a:extLst>
                  </a:tr>
                  <a:tr h="2553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36775728"/>
                      </a:ext>
                    </a:extLst>
                  </a:tr>
                  <a:tr h="31484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𝑇𝑉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100" b="0" i="1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0.152</m:t>
                                </m:r>
                              </m:oMath>
                            </m:oMathPara>
                          </a14:m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0.217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0.165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0.19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02790405"/>
                      </a:ext>
                    </a:extLst>
                  </a:tr>
                  <a:tr h="24042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 smtClean="0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-0.16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0.25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37945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表格 1">
                <a:extLst>
                  <a:ext uri="{FF2B5EF4-FFF2-40B4-BE49-F238E27FC236}">
                    <a16:creationId xmlns:a16="http://schemas.microsoft.com/office/drawing/2014/main" id="{C0398DCC-E29A-4D04-37B7-6AE2A6B4B0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86658829"/>
                  </p:ext>
                </p:extLst>
              </p:nvPr>
            </p:nvGraphicFramePr>
            <p:xfrm>
              <a:off x="553856" y="761254"/>
              <a:ext cx="5677430" cy="3661104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692192">
                      <a:extLst>
                        <a:ext uri="{9D8B030D-6E8A-4147-A177-3AD203B41FA5}">
                          <a16:colId xmlns:a16="http://schemas.microsoft.com/office/drawing/2014/main" val="1880068736"/>
                        </a:ext>
                      </a:extLst>
                    </a:gridCol>
                    <a:gridCol w="750482">
                      <a:extLst>
                        <a:ext uri="{9D8B030D-6E8A-4147-A177-3AD203B41FA5}">
                          <a16:colId xmlns:a16="http://schemas.microsoft.com/office/drawing/2014/main" val="2057241579"/>
                        </a:ext>
                      </a:extLst>
                    </a:gridCol>
                    <a:gridCol w="516594">
                      <a:extLst>
                        <a:ext uri="{9D8B030D-6E8A-4147-A177-3AD203B41FA5}">
                          <a16:colId xmlns:a16="http://schemas.microsoft.com/office/drawing/2014/main" val="2983839834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2296936002"/>
                        </a:ext>
                      </a:extLst>
                    </a:gridCol>
                    <a:gridCol w="722794">
                      <a:extLst>
                        <a:ext uri="{9D8B030D-6E8A-4147-A177-3AD203B41FA5}">
                          <a16:colId xmlns:a16="http://schemas.microsoft.com/office/drawing/2014/main" val="3669142298"/>
                        </a:ext>
                      </a:extLst>
                    </a:gridCol>
                    <a:gridCol w="859046">
                      <a:extLst>
                        <a:ext uri="{9D8B030D-6E8A-4147-A177-3AD203B41FA5}">
                          <a16:colId xmlns:a16="http://schemas.microsoft.com/office/drawing/2014/main" val="2668950681"/>
                        </a:ext>
                      </a:extLst>
                    </a:gridCol>
                    <a:gridCol w="690006">
                      <a:extLst>
                        <a:ext uri="{9D8B030D-6E8A-4147-A177-3AD203B41FA5}">
                          <a16:colId xmlns:a16="http://schemas.microsoft.com/office/drawing/2014/main" val="265122657"/>
                        </a:ext>
                      </a:extLst>
                    </a:gridCol>
                    <a:gridCol w="723522">
                      <a:extLst>
                        <a:ext uri="{9D8B030D-6E8A-4147-A177-3AD203B41FA5}">
                          <a16:colId xmlns:a16="http://schemas.microsoft.com/office/drawing/2014/main" val="3050523834"/>
                        </a:ext>
                      </a:extLst>
                    </a:gridCol>
                  </a:tblGrid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10417" r="-720175" b="-115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28385031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103922" r="-720175" b="-990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68822307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203922" r="-720175" b="-890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41409068"/>
                      </a:ext>
                    </a:extLst>
                  </a:tr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316327" r="-720175" b="-8265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6562718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400000" r="-720175" b="-69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24412386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500000" r="-720175" b="-59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9422977"/>
                      </a:ext>
                    </a:extLst>
                  </a:tr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637500" r="-720175" b="-53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36863955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694118" r="-720175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6276310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794118" r="-720175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11215490"/>
                      </a:ext>
                    </a:extLst>
                  </a:tr>
                  <a:tr h="309817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894118" r="-72017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36775728"/>
                      </a:ext>
                    </a:extLst>
                  </a:tr>
                  <a:tr h="314841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975000" r="-720175" b="-9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93496" t="-975000" r="-567480" b="-9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0.217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0.165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0.19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02790405"/>
                      </a:ext>
                    </a:extLst>
                  </a:tr>
                  <a:tr h="294386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77" t="-1164583" r="-720175" b="-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-0.16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0.25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379451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表格 2">
                <a:extLst>
                  <a:ext uri="{FF2B5EF4-FFF2-40B4-BE49-F238E27FC236}">
                    <a16:creationId xmlns:a16="http://schemas.microsoft.com/office/drawing/2014/main" id="{0875CBCC-8840-C139-CE67-79B6685E1FD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1736795"/>
                  </p:ext>
                </p:extLst>
              </p:nvPr>
            </p:nvGraphicFramePr>
            <p:xfrm>
              <a:off x="6596654" y="761254"/>
              <a:ext cx="4947920" cy="4761967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754254">
                      <a:extLst>
                        <a:ext uri="{9D8B030D-6E8A-4147-A177-3AD203B41FA5}">
                          <a16:colId xmlns:a16="http://schemas.microsoft.com/office/drawing/2014/main" val="1832919812"/>
                        </a:ext>
                      </a:extLst>
                    </a:gridCol>
                    <a:gridCol w="817775">
                      <a:extLst>
                        <a:ext uri="{9D8B030D-6E8A-4147-A177-3AD203B41FA5}">
                          <a16:colId xmlns:a16="http://schemas.microsoft.com/office/drawing/2014/main" val="625848550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684917110"/>
                        </a:ext>
                      </a:extLst>
                    </a:gridCol>
                    <a:gridCol w="1125827">
                      <a:extLst>
                        <a:ext uri="{9D8B030D-6E8A-4147-A177-3AD203B41FA5}">
                          <a16:colId xmlns:a16="http://schemas.microsoft.com/office/drawing/2014/main" val="87516517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089848701"/>
                        </a:ext>
                      </a:extLst>
                    </a:gridCol>
                  </a:tblGrid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16969839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46074527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415943768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3474782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707221930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608618235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028117924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095942676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0.6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143417415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0.8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93348952"/>
                      </a:ext>
                    </a:extLst>
                  </a:tr>
                  <a:tr h="48931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altLang="en-US" sz="11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zh-CN" altLang="en-US" sz="11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𝑇𝑉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0.165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0.176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2929453106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〈"/>
                                    <m:endChr m:val="〉"/>
                                    <m:ctrlPr>
                                      <a:rPr lang="zh-CN" altLang="en-US" sz="1100" i="1" kern="100" smtClean="0">
                                        <a:solidFill>
                                          <a:srgbClr val="FF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zh-CN" altLang="en-US" sz="1100" i="1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zh-CN" altLang="en-US" sz="1100" kern="100">
                                            <a:solidFill>
                                              <a:srgbClr val="FF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+mn-ea"/>
                              <a:cs typeface="Times New Roman" panose="02020603050405020304" pitchFamily="18" charset="0"/>
                            </a:rPr>
                            <a:t>-0.166</a:t>
                          </a:r>
                          <a:endParaRPr lang="zh-CN" alt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0.25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3454403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表格 2">
                <a:extLst>
                  <a:ext uri="{FF2B5EF4-FFF2-40B4-BE49-F238E27FC236}">
                    <a16:creationId xmlns:a16="http://schemas.microsoft.com/office/drawing/2014/main" id="{0875CBCC-8840-C139-CE67-79B6685E1FD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1736795"/>
                  </p:ext>
                </p:extLst>
              </p:nvPr>
            </p:nvGraphicFramePr>
            <p:xfrm>
              <a:off x="6596654" y="761254"/>
              <a:ext cx="4947920" cy="4761967"/>
            </p:xfrm>
            <a:graphic>
              <a:graphicData uri="http://schemas.openxmlformats.org/drawingml/2006/table">
                <a:tbl>
                  <a:tblPr firstCol="1" bandCol="1">
                    <a:tableStyleId>{5C22544A-7EE6-4342-B048-85BDC9FD1C3A}</a:tableStyleId>
                  </a:tblPr>
                  <a:tblGrid>
                    <a:gridCol w="754254">
                      <a:extLst>
                        <a:ext uri="{9D8B030D-6E8A-4147-A177-3AD203B41FA5}">
                          <a16:colId xmlns:a16="http://schemas.microsoft.com/office/drawing/2014/main" val="1832919812"/>
                        </a:ext>
                      </a:extLst>
                    </a:gridCol>
                    <a:gridCol w="817775">
                      <a:extLst>
                        <a:ext uri="{9D8B030D-6E8A-4147-A177-3AD203B41FA5}">
                          <a16:colId xmlns:a16="http://schemas.microsoft.com/office/drawing/2014/main" val="625848550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684917110"/>
                        </a:ext>
                      </a:extLst>
                    </a:gridCol>
                    <a:gridCol w="1125827">
                      <a:extLst>
                        <a:ext uri="{9D8B030D-6E8A-4147-A177-3AD203B41FA5}">
                          <a16:colId xmlns:a16="http://schemas.microsoft.com/office/drawing/2014/main" val="87516517"/>
                        </a:ext>
                      </a:extLst>
                    </a:gridCol>
                    <a:gridCol w="1125032">
                      <a:extLst>
                        <a:ext uri="{9D8B030D-6E8A-4147-A177-3AD203B41FA5}">
                          <a16:colId xmlns:a16="http://schemas.microsoft.com/office/drawing/2014/main" val="2089848701"/>
                        </a:ext>
                      </a:extLst>
                    </a:gridCol>
                  </a:tblGrid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8197" r="-556452" b="-1186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zh-CN" sz="1100" b="0" kern="100" dirty="0">
                            <a:solidFill>
                              <a:schemeClr val="tx1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16969839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100000" r="-556452" b="-9969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46074527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203077" r="-556452" b="-912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>
                        <a:solidFill>
                          <a:srgbClr val="CFD5E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415943768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322951" r="-556452" b="-8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34747827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390909" r="-556452" b="-7060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1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1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707221930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498462" r="-556452" b="-6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608618235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637705" r="-556452" b="-5573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028117924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681818" r="-556452" b="-4151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095942676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793846" r="-556452" b="-3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0.6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3143417415"/>
                      </a:ext>
                    </a:extLst>
                  </a:tr>
                  <a:tr h="396864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893846" r="-556452" b="-2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0.5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 dirty="0">
                              <a:effectLst/>
                            </a:rPr>
                            <a:t>0.8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sz="1100" kern="100">
                              <a:effectLst/>
                            </a:rPr>
                            <a:t>0</a:t>
                          </a:r>
                          <a:endParaRPr lang="zh-CN" sz="1100" kern="10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693348952"/>
                      </a:ext>
                    </a:extLst>
                  </a:tr>
                  <a:tr h="489311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797531" r="-556452" b="-7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0.165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0.152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0.176</a:t>
                          </a:r>
                          <a:endParaRPr lang="zh-CN" sz="1100" kern="100" dirty="0"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2929453106"/>
                      </a:ext>
                    </a:extLst>
                  </a:tr>
                  <a:tr h="373652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2786" marR="62786" marT="0" marB="0">
                        <a:blipFill>
                          <a:blip r:embed="rId4"/>
                          <a:stretch>
                            <a:fillRect l="-806" t="-1191803" r="-556452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8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+mn-ea"/>
                              <a:cs typeface="Times New Roman" panose="02020603050405020304" pitchFamily="18" charset="0"/>
                            </a:rPr>
                            <a:t>-0.166</a:t>
                          </a:r>
                          <a:endParaRPr lang="zh-CN" alt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US" altLang="zh-CN" sz="1100" kern="100" dirty="0">
                              <a:solidFill>
                                <a:srgbClr val="FF0000"/>
                              </a:solidFill>
                              <a:effectLst/>
                              <a:latin typeface="等线" panose="02010600030101010101" pitchFamily="2" charset="-122"/>
                              <a:ea typeface="等线" panose="02010600030101010101" pitchFamily="2" charset="-122"/>
                              <a:cs typeface="Times New Roman" panose="02020603050405020304" pitchFamily="18" charset="0"/>
                            </a:rPr>
                            <a:t>0.25</a:t>
                          </a:r>
                          <a:endParaRPr lang="zh-CN" sz="1100" kern="100" dirty="0">
                            <a:solidFill>
                              <a:srgbClr val="FF0000"/>
                            </a:solidFill>
                            <a:effectLst/>
                            <a:latin typeface="等线" panose="02010600030101010101" pitchFamily="2" charset="-122"/>
                            <a:ea typeface="等线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2786" marR="62786" marT="0" marB="0"/>
                    </a:tc>
                    <a:extLst>
                      <a:ext uri="{0D108BD9-81ED-4DB2-BD59-A6C34878D82A}">
                        <a16:rowId xmlns:a16="http://schemas.microsoft.com/office/drawing/2014/main" val="134544038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D258AA26-D372-F491-5E57-47248C2EE953}"/>
                  </a:ext>
                </a:extLst>
              </p:cNvPr>
              <p:cNvSpPr txBox="1"/>
              <p:nvPr/>
            </p:nvSpPr>
            <p:spPr>
              <a:xfrm>
                <a:off x="879113" y="4513025"/>
                <a:ext cx="6171926" cy="15885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sz="11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1100" b="1" i="1"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  <m:sub>
                        <m:r>
                          <a:rPr lang="zh-CN" altLang="en-US" sz="1100" b="1" i="1">
                            <a:latin typeface="Cambria Math" panose="02040503050406030204" pitchFamily="18" charset="0"/>
                          </a:rPr>
                          <m:t>𝑻𝑽</m:t>
                        </m:r>
                      </m:sub>
                    </m:sSub>
                    <m:r>
                      <a:rPr lang="zh-CN" altLang="en-US" sz="11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zh-CN" sz="1100" b="1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Computation</a:t>
                </a:r>
                <a:b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1100" b="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zh-CN" altLang="en-US" sz="1100" b="0" i="1">
                            <a:latin typeface="Cambria Math" panose="02040503050406030204" pitchFamily="18" charset="0"/>
                          </a:rPr>
                          <m:t>𝑇𝑉</m:t>
                        </m:r>
                      </m:sub>
                    </m:sSub>
                    <m:r>
                      <a:rPr lang="zh-CN" altLang="en-US" sz="1100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between analytical solutions and ground-truth distributions</a:t>
                </a:r>
                <a:endPara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7145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zh-CN" sz="1100" b="1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Covariance Matrix Comparison</a:t>
                </a:r>
                <a:b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Covariance matrices of analytical solutions vs. respective ground-truth distributions</a:t>
                </a:r>
              </a:p>
              <a:p>
                <a:pPr marL="17145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zh-CN" altLang="zh-CN" sz="1100" b="1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Critical Discrepancy</a:t>
                </a:r>
                <a:b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Only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zh-CN" altLang="en-US" sz="1100" i="1" kern="1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zh-CN" altLang="en-US" sz="1100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zh-CN" altLang="en-US" sz="1100" i="1" kern="1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CN" altLang="en-US" sz="1100" b="0" i="1" kern="10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zh-CN" altLang="en-US" sz="1100" b="0" i="1" kern="1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terms exhibit deviations</a:t>
                </a:r>
                <a:r>
                  <a:rPr lang="en-US" altLang="zh-CN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zh-CN" altLang="zh-CN" sz="110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(Anomalies highlighted in red)</a:t>
                </a:r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977BFC17-556C-64BE-065B-D78A964D3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13" y="4513025"/>
                <a:ext cx="6171926" cy="1588512"/>
              </a:xfrm>
              <a:prstGeom prst="rect">
                <a:avLst/>
              </a:prstGeom>
              <a:blipFill>
                <a:blip r:embed="rId5"/>
                <a:stretch>
                  <a:fillRect b="-15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320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5C36C42-C6AF-EDB5-A2BD-E960BFC8D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376" y="1374924"/>
            <a:ext cx="5340624" cy="806491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0204E6B4-77FE-53ED-1EA1-335C3191FE0A}"/>
              </a:ext>
            </a:extLst>
          </p:cNvPr>
          <p:cNvSpPr txBox="1"/>
          <p:nvPr/>
        </p:nvSpPr>
        <p:spPr>
          <a:xfrm>
            <a:off x="540048" y="871442"/>
            <a:ext cx="3608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4D entropy: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1893774-74E0-1802-3E5F-B6618CA5FB86}"/>
              </a:ext>
            </a:extLst>
          </p:cNvPr>
          <p:cNvSpPr txBox="1"/>
          <p:nvPr/>
        </p:nvSpPr>
        <p:spPr>
          <a:xfrm>
            <a:off x="540048" y="2368290"/>
            <a:ext cx="6213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constraint condition: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9998495B-9D0F-B025-BB32-ADF36DF64E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69178"/>
          <a:stretch>
            <a:fillRect/>
          </a:stretch>
        </p:blipFill>
        <p:spPr>
          <a:xfrm>
            <a:off x="1556725" y="2737622"/>
            <a:ext cx="3530781" cy="465833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C7A525D-BFF5-E0EC-68C4-B6038D3C30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6725" y="3771097"/>
            <a:ext cx="4610337" cy="67313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684E0C7-1154-4D72-4A53-3B1DBF8A83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048" y="4633938"/>
            <a:ext cx="6731346" cy="135262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3020219-F851-05C9-8F4A-1C42510DB6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9178"/>
          <a:stretch>
            <a:fillRect/>
          </a:stretch>
        </p:blipFill>
        <p:spPr>
          <a:xfrm>
            <a:off x="1556725" y="3308931"/>
            <a:ext cx="3530781" cy="465833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70CFB36E-AD2F-E8CF-DC8F-48A9ADD2E7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65436" y="1674386"/>
            <a:ext cx="1378021" cy="806491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1548DBB9-65A8-5B27-ABEE-04E1CEF571F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38665"/>
          <a:stretch>
            <a:fillRect/>
          </a:stretch>
        </p:blipFill>
        <p:spPr>
          <a:xfrm>
            <a:off x="7682567" y="2914624"/>
            <a:ext cx="3411962" cy="514376"/>
          </a:xfrm>
          <a:prstGeom prst="rec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868CEFF0-C2F8-BC6B-8171-C5253161F672}"/>
              </a:ext>
            </a:extLst>
          </p:cNvPr>
          <p:cNvSpPr txBox="1"/>
          <p:nvPr/>
        </p:nvSpPr>
        <p:spPr>
          <a:xfrm>
            <a:off x="7738934" y="1240639"/>
            <a:ext cx="156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Solution:</a:t>
            </a:r>
            <a:endParaRPr lang="zh-CN" altLang="en-US" dirty="0"/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3A593337-D874-8C9D-71E5-10AA719695A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0884"/>
          <a:stretch>
            <a:fillRect/>
          </a:stretch>
        </p:blipFill>
        <p:spPr>
          <a:xfrm>
            <a:off x="8870472" y="3429000"/>
            <a:ext cx="2175976" cy="5143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B33A7255-8612-4F10-6D0F-660B41E926C0}"/>
                  </a:ext>
                </a:extLst>
              </p:cNvPr>
              <p:cNvSpPr txBox="1"/>
              <p:nvPr/>
            </p:nvSpPr>
            <p:spPr>
              <a:xfrm>
                <a:off x="7738934" y="4905913"/>
                <a:ext cx="314919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altLang="zh-CN" dirty="0"/>
                  <a:t>:a scalar to be solved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B33A7255-8612-4F10-6D0F-660B41E92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934" y="4905913"/>
                <a:ext cx="3149196" cy="369332"/>
              </a:xfrm>
              <a:prstGeom prst="rect">
                <a:avLst/>
              </a:prstGeom>
              <a:blipFill>
                <a:blip r:embed="rId8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BCD82886-24FC-FCF3-6D3E-C741F9B98B05}"/>
                  </a:ext>
                </a:extLst>
              </p:cNvPr>
              <p:cNvSpPr txBox="1"/>
              <p:nvPr/>
            </p:nvSpPr>
            <p:spPr>
              <a:xfrm>
                <a:off x="7682567" y="4208655"/>
                <a:ext cx="364698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zh-CN" altLang="en-US" i="1">
                        <a:latin typeface="Cambria Math" panose="02040503050406030204" pitchFamily="18" charset="0"/>
                      </a:rPr>
                      <m:t>、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zh-CN" altLang="en-US" dirty="0"/>
                  <a:t>：</a:t>
                </a:r>
                <a:r>
                  <a:rPr lang="en-US" altLang="zh-CN" dirty="0"/>
                  <a:t>tensor to be solved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BCD82886-24FC-FCF3-6D3E-C741F9B98B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2567" y="4208655"/>
                <a:ext cx="3646982" cy="369332"/>
              </a:xfrm>
              <a:prstGeom prst="rect">
                <a:avLst/>
              </a:prstGeom>
              <a:blipFill>
                <a:blip r:embed="rId9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1931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AF4ECEBC-2701-3C40-D337-E3C91555B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262" y="1326132"/>
            <a:ext cx="3733992" cy="2159111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AD62AD2F-12C1-D99D-3595-520802FCB019}"/>
              </a:ext>
            </a:extLst>
          </p:cNvPr>
          <p:cNvSpPr txBox="1"/>
          <p:nvPr/>
        </p:nvSpPr>
        <p:spPr>
          <a:xfrm>
            <a:off x="480214" y="956800"/>
            <a:ext cx="6213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Iterative solution：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748DBF07-9E34-30E3-BD43-6015803C6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262" y="3956883"/>
            <a:ext cx="5264421" cy="723937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DEC5F7D4-BE48-7F97-5AF2-5B229B14951C}"/>
              </a:ext>
            </a:extLst>
          </p:cNvPr>
          <p:cNvSpPr txBox="1"/>
          <p:nvPr/>
        </p:nvSpPr>
        <p:spPr>
          <a:xfrm>
            <a:off x="1013262" y="4859038"/>
            <a:ext cx="62136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The second-order moment lacks a closed-form expression, but I have verified that it can be solved using the bisection method.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A3707003-DC0E-3CED-FE84-DA56E630F735}"/>
                  </a:ext>
                </a:extLst>
              </p:cNvPr>
              <p:cNvSpPr txBox="1"/>
              <p:nvPr/>
            </p:nvSpPr>
            <p:spPr>
              <a:xfrm>
                <a:off x="6889454" y="750712"/>
                <a:ext cx="4311650" cy="27345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en-US" altLang="zh-CN" dirty="0"/>
                  <a:t>Numerical solution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dirty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/>
                  <a:t> can be found</a:t>
                </a:r>
              </a:p>
              <a:p>
                <a:pPr marL="742950" lvl="1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/>
                  <a:t>are both homogeneous functions. Given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dirty="0"/>
                  <a:t>，</a:t>
                </a:r>
                <a:r>
                  <a:rPr lang="en-US" altLang="zh-CN" dirty="0"/>
                  <a:t>return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dirty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altLang="zh-CN" dirty="0"/>
                  <a:t> that satisfies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CN" dirty="0"/>
                  <a:t>and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CN" dirty="0"/>
              </a:p>
            </p:txBody>
          </p:sp>
        </mc:Choice>
        <mc:Fallback xmlns="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A3707003-DC0E-3CED-FE84-DA56E630F7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9454" y="750712"/>
                <a:ext cx="4311650" cy="2734531"/>
              </a:xfrm>
              <a:prstGeom prst="rect">
                <a:avLst/>
              </a:prstGeom>
              <a:blipFill>
                <a:blip r:embed="rId4"/>
                <a:stretch>
                  <a:fillRect l="-849" r="-1556" b="-178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>
            <a:extLst>
              <a:ext uri="{FF2B5EF4-FFF2-40B4-BE49-F238E27FC236}">
                <a16:creationId xmlns:a16="http://schemas.microsoft.com/office/drawing/2014/main" id="{AC611872-22AF-1BB7-B4F4-AF349DD3BD1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26886" y="3550368"/>
            <a:ext cx="3377850" cy="2232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4A451C1-F35D-1CCA-66DB-2003E685B08A}"/>
              </a:ext>
            </a:extLst>
          </p:cNvPr>
          <p:cNvSpPr txBox="1"/>
          <p:nvPr/>
        </p:nvSpPr>
        <p:spPr>
          <a:xfrm>
            <a:off x="480214" y="5746662"/>
            <a:ext cx="574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/>
              <a:t>Subsequent overall iterative testing is still required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9390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4261</TotalTime>
  <Words>392</Words>
  <Application>Microsoft Office PowerPoint</Application>
  <PresentationFormat>宽屏</PresentationFormat>
  <Paragraphs>180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等线 Light</vt:lpstr>
      <vt:lpstr>Arial</vt:lpstr>
      <vt:lpstr>Cambria Math</vt:lpstr>
      <vt:lpstr>Times New Roman</vt:lpstr>
      <vt:lpstr>Wingdings</vt:lpstr>
      <vt:lpstr>Office 主题​​</vt:lpstr>
      <vt:lpstr> 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力文 刘</dc:creator>
  <cp:lastModifiedBy>力文 刘</cp:lastModifiedBy>
  <cp:revision>30</cp:revision>
  <dcterms:created xsi:type="dcterms:W3CDTF">2025-07-04T01:41:59Z</dcterms:created>
  <dcterms:modified xsi:type="dcterms:W3CDTF">2026-06-25T07:11:35Z</dcterms:modified>
</cp:coreProperties>
</file>