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3"/>
  </p:notes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0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5BF06-C5A4-4515-8E7F-484E48A21BF0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D4FAB-E920-4DC5-A0F8-33CAEC5CA6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7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C55A75-D07F-CFA6-F523-30EC236FC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246EA8A-6369-FBEC-C636-CC49EA82B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D9236C-479B-96D9-2E7D-012030A3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4E1-0C97-4461-A640-CB3AC3C956DD}" type="datetime1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0942B8-10E4-C5C4-C3D3-49B44FB3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C27A2B-C525-AECC-687F-F08864EA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272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4B62962-56CB-55C9-F2B3-A84E9911F74D}"/>
              </a:ext>
            </a:extLst>
          </p:cNvPr>
          <p:cNvSpPr>
            <a:spLocks/>
          </p:cNvSpPr>
          <p:nvPr/>
        </p:nvSpPr>
        <p:spPr>
          <a:xfrm>
            <a:off x="1338044" y="174070"/>
            <a:ext cx="10853956" cy="1761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2F2C2DE-BEB0-81D7-8AB0-B3DFE28A7BB0}"/>
              </a:ext>
            </a:extLst>
          </p:cNvPr>
          <p:cNvSpPr>
            <a:spLocks/>
          </p:cNvSpPr>
          <p:nvPr/>
        </p:nvSpPr>
        <p:spPr>
          <a:xfrm>
            <a:off x="408265" y="174070"/>
            <a:ext cx="1777067" cy="23908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90ED4E3-3974-7A52-58B9-334D67084DEB}"/>
              </a:ext>
            </a:extLst>
          </p:cNvPr>
          <p:cNvSpPr>
            <a:spLocks/>
          </p:cNvSpPr>
          <p:nvPr/>
        </p:nvSpPr>
        <p:spPr>
          <a:xfrm>
            <a:off x="-1" y="65012"/>
            <a:ext cx="1849773" cy="2390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B0A431F-7BEF-9F56-23B4-0673E13A4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" y="6659834"/>
            <a:ext cx="1899917" cy="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E54084-DF6D-A4F7-4C3F-97D343B1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CAFF31-2CF1-2EBB-2D6E-2392D3478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0326F4-7027-07D9-B8A4-9A3AA955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C163-69E7-47B0-A89E-BEAD3F88970D}" type="datetime1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7BE590-AC87-EC53-7A22-B1D460B6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A740B6-A6A8-37BF-3258-41D6FE10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56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7B88DD5-C635-F5EC-A537-010A86504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8C5B9D-CB32-10BF-5B63-8F0DCC108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9F6BE1-E566-0390-1FAD-9C2FBA54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7182-C0E4-4C77-8133-FDB814F0184A}" type="datetime1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594671-184D-DC9D-1CFB-0BA9B95C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352397-7C9B-589B-6E9C-0652DF61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13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E62473-BBE6-DB96-140A-5756495E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1C86F2-4D0B-6BC4-BB86-8DDD5AF2C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97B29C-475E-52DA-A241-C25392E2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E931-D2CC-4525-A2F2-54FE68B32219}" type="datetime1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ED914A-3987-3384-B548-67D1B85D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0262A9-DFD1-4AD4-982D-4949C084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65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7AA922-D1A9-040B-C328-D72924F9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33FE4B-387B-F3A6-B57C-5DA51D9E5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E22B2E-D541-2913-8B53-6FF8CE95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95E-A7DA-460C-9D64-5F2BC0533171}" type="datetime1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DD1FA8-DF2A-0E2C-3AD4-D85A709C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A62AE4-87C6-B25A-2196-E620C7A1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01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094A7D-A4F6-B495-4E55-597FC9F7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C781C3-D4A6-5FFD-3B67-5D1AF7CAB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8238320-97CF-9BDE-31B1-2389A78EE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AA7477-9FCC-95FA-00DB-AE9D957F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775-FA19-4FE4-93B8-973DCA48ECD5}" type="datetime1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4CE955-4864-EA95-604C-4EBF1D83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ACE867-4214-36FC-0A28-7EEC8CD9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71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C177B4-2216-3323-0963-0F44AE2E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945C48-4FC4-EB24-0484-9D4238400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F183A9-A22A-578E-7FBB-ECAB2D161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09A0C42-0213-8D6C-F55D-15095D41F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F5D318-6B44-7992-418F-506FF00BA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92FCC2D-D8A1-A45D-08E8-124C601D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FA18-4DB7-4D53-A676-FD0105CAF249}" type="datetime1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735A9CD-60C4-2F13-14A4-C57F2840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2693FB0-A779-97F0-0C5C-919C30C4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42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3CF1E4-D284-9974-E397-6CE26C5F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B08D68-D32B-5FE6-EF34-C28233C8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BB6C-8C87-4C08-A54C-BD7EDFED85DE}" type="datetime1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61E59E0-8B8F-EE6F-0FF2-86996901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183C3D-3F0E-58F8-8241-7399A385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8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B304DB8-C574-809B-8D58-37370B38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7BD7-3CB3-41E9-A013-F4DFEAB1E6C4}" type="datetime1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EBCCCDF-D3E1-DED5-8B17-25D0870B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372279-341F-4A1E-5F1D-92F0656C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8AE26F2-CC5B-50A3-256D-352DE575ED25}"/>
              </a:ext>
            </a:extLst>
          </p:cNvPr>
          <p:cNvSpPr/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DD5BEB5-DF70-1CA9-5586-62E980198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" y="6659834"/>
            <a:ext cx="1899917" cy="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22F22A-4643-96EC-C97B-4FA1E1C3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A83C83-0936-93A7-CE53-51EA79FC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B69AD9-C7B6-6B1E-1214-2BAC68CD8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980E7EF-72EB-11C5-1B02-5D58B720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AE9A-0B02-4CEA-8F7D-B53AC330177A}" type="datetime1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6C30C5-AD9E-C583-BA4F-83C586EC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65A60BA-E8F1-4FDF-2154-43817C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83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44FE58-3579-6E8D-C9F3-2C8D9EDE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0C332E6-7563-BF08-B0F9-FD73E1F12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126BD9-09C1-71E3-6763-5E9AFDC62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D5A960-5555-A466-08B5-A3020798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9672-D890-405E-A9C3-BC8FAFC921C0}" type="datetime1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07F78A-E439-4D66-151F-9C644372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AF315BD-F3A7-138C-8585-CBCF0190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52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DD8BC2B-FA6A-E114-89E1-26E16C59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6CBC81-D54D-C3E9-176B-21E393B55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FEC8A2-C28C-DA0D-33A4-CBEDCA1D5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30823-7DE9-4DB1-8808-D7903D515F66}" type="datetime1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196455-3F33-9A9B-69A9-668939A10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B45BD9-C8F7-A478-AEB9-020C64968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2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2.png"/><Relationship Id="rId34" Type="http://schemas.openxmlformats.org/officeDocument/2006/relationships/image" Target="../media/image27.png"/><Relationship Id="rId33" Type="http://schemas.openxmlformats.org/officeDocument/2006/relationships/image" Target="../media/image26.png"/><Relationship Id="rId38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220.png"/><Relationship Id="rId37" Type="http://schemas.openxmlformats.org/officeDocument/2006/relationships/image" Target="../media/image30.png"/><Relationship Id="rId40" Type="http://schemas.openxmlformats.org/officeDocument/2006/relationships/image" Target="../media/image33.png"/><Relationship Id="rId36" Type="http://schemas.openxmlformats.org/officeDocument/2006/relationships/image" Target="../media/image29.png"/><Relationship Id="rId31" Type="http://schemas.openxmlformats.org/officeDocument/2006/relationships/image" Target="../media/image210.png"/><Relationship Id="rId30" Type="http://schemas.openxmlformats.org/officeDocument/2006/relationships/image" Target="../media/image200.png"/><Relationship Id="rId35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E2D00C-885A-2C6F-9573-34CF1FD0F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4228"/>
            <a:ext cx="9144000" cy="2387600"/>
          </a:xfrm>
        </p:spPr>
        <p:txBody>
          <a:bodyPr/>
          <a:lstStyle/>
          <a:p>
            <a:r>
              <a:rPr lang="en-US" altLang="ko-KR" dirty="0"/>
              <a:t>Virtual Pepper-Pot</a:t>
            </a:r>
            <a:br>
              <a:rPr lang="en-US" altLang="ko-KR" dirty="0"/>
            </a:br>
            <a:r>
              <a:rPr lang="en-US" altLang="ko-KR" dirty="0"/>
              <a:t>Analysis Method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C034722-C569-6905-A305-B8A50135B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3903"/>
            <a:ext cx="9144000" cy="1655762"/>
          </a:xfrm>
        </p:spPr>
        <p:txBody>
          <a:bodyPr/>
          <a:lstStyle/>
          <a:p>
            <a:r>
              <a:rPr lang="en-US" altLang="ko-KR" dirty="0"/>
              <a:t>June 25, 2026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2A8CB3E-260D-59AB-B171-D7F39170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BE3520-AB9F-3053-6B8F-0F5FDA3B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9370"/>
            <a:ext cx="4114800" cy="244203"/>
          </a:xfrm>
        </p:spPr>
        <p:txBody>
          <a:bodyPr/>
          <a:lstStyle/>
          <a:p>
            <a:r>
              <a:rPr lang="en-US" altLang="ko-KR" dirty="0"/>
              <a:t>Jiyoung Choi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662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E917A-267E-40CC-FFAD-DD6D8B604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04C452C-D5C6-A7FB-09A2-EA6D137ED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7" y="459827"/>
            <a:ext cx="10875385" cy="3492096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A87F67B-DC5C-4F7A-749C-4F1F731F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4934BB-C39B-9E35-5D7E-81ADC08CAD7D}"/>
              </a:ext>
            </a:extLst>
          </p:cNvPr>
          <p:cNvSpPr txBox="1"/>
          <p:nvPr/>
        </p:nvSpPr>
        <p:spPr>
          <a:xfrm>
            <a:off x="172290" y="-21468"/>
            <a:ext cx="507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Simulation Results </a:t>
            </a:r>
            <a:r>
              <a:rPr lang="en-US" altLang="ko-KR" sz="2800" dirty="0"/>
              <a:t>– Matrix2:</a:t>
            </a:r>
            <a:endParaRPr lang="ko-KR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표 10">
                <a:extLst>
                  <a:ext uri="{FF2B5EF4-FFF2-40B4-BE49-F238E27FC236}">
                    <a16:creationId xmlns:a16="http://schemas.microsoft.com/office/drawing/2014/main" id="{E01F27F3-FCA7-DF0D-909C-F09F4CA3E9C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77840162"/>
                  </p:ext>
                </p:extLst>
              </p:nvPr>
            </p:nvGraphicFramePr>
            <p:xfrm>
              <a:off x="289560" y="4085784"/>
              <a:ext cx="5745479" cy="233921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81615">
                      <a:extLst>
                        <a:ext uri="{9D8B030D-6E8A-4147-A177-3AD203B41FA5}">
                          <a16:colId xmlns:a16="http://schemas.microsoft.com/office/drawing/2014/main" val="46559142"/>
                        </a:ext>
                      </a:extLst>
                    </a:gridCol>
                    <a:gridCol w="1526841">
                      <a:extLst>
                        <a:ext uri="{9D8B030D-6E8A-4147-A177-3AD203B41FA5}">
                          <a16:colId xmlns:a16="http://schemas.microsoft.com/office/drawing/2014/main" val="322750388"/>
                        </a:ext>
                      </a:extLst>
                    </a:gridCol>
                    <a:gridCol w="1526841">
                      <a:extLst>
                        <a:ext uri="{9D8B030D-6E8A-4147-A177-3AD203B41FA5}">
                          <a16:colId xmlns:a16="http://schemas.microsoft.com/office/drawing/2014/main" val="1945927241"/>
                        </a:ext>
                      </a:extLst>
                    </a:gridCol>
                    <a:gridCol w="1010182">
                      <a:extLst>
                        <a:ext uri="{9D8B030D-6E8A-4147-A177-3AD203B41FA5}">
                          <a16:colId xmlns:a16="http://schemas.microsoft.com/office/drawing/2014/main" val="1738207990"/>
                        </a:ext>
                      </a:extLst>
                    </a:gridCol>
                  </a:tblGrid>
                  <a:tr h="55819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1" dirty="0"/>
                            <a:t>Threshold = 0.1</a:t>
                          </a:r>
                          <a:endParaRPr lang="ko-KR" altLang="en-US" sz="1600" b="1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Ground Truth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Reconstructed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Error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5107390"/>
                      </a:ext>
                    </a:extLst>
                  </a:tr>
                  <a:tr h="558195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sz="16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4.210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4.391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4.30%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6537618"/>
                      </a:ext>
                    </a:extLst>
                  </a:tr>
                  <a:tr h="57912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sz="16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3.460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3.294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4.80%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929193"/>
                      </a:ext>
                    </a:extLst>
                  </a:tr>
                  <a:tr h="55917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ko-KR" alt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en-US" altLang="ko-KR" sz="160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3.770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3.761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186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표 10">
                <a:extLst>
                  <a:ext uri="{FF2B5EF4-FFF2-40B4-BE49-F238E27FC236}">
                    <a16:creationId xmlns:a16="http://schemas.microsoft.com/office/drawing/2014/main" id="{E01F27F3-FCA7-DF0D-909C-F09F4CA3E9C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77840162"/>
                  </p:ext>
                </p:extLst>
              </p:nvPr>
            </p:nvGraphicFramePr>
            <p:xfrm>
              <a:off x="289560" y="4085784"/>
              <a:ext cx="5745479" cy="233921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81615">
                      <a:extLst>
                        <a:ext uri="{9D8B030D-6E8A-4147-A177-3AD203B41FA5}">
                          <a16:colId xmlns:a16="http://schemas.microsoft.com/office/drawing/2014/main" val="46559142"/>
                        </a:ext>
                      </a:extLst>
                    </a:gridCol>
                    <a:gridCol w="1526841">
                      <a:extLst>
                        <a:ext uri="{9D8B030D-6E8A-4147-A177-3AD203B41FA5}">
                          <a16:colId xmlns:a16="http://schemas.microsoft.com/office/drawing/2014/main" val="322750388"/>
                        </a:ext>
                      </a:extLst>
                    </a:gridCol>
                    <a:gridCol w="1526841">
                      <a:extLst>
                        <a:ext uri="{9D8B030D-6E8A-4147-A177-3AD203B41FA5}">
                          <a16:colId xmlns:a16="http://schemas.microsoft.com/office/drawing/2014/main" val="1945927241"/>
                        </a:ext>
                      </a:extLst>
                    </a:gridCol>
                    <a:gridCol w="1010182">
                      <a:extLst>
                        <a:ext uri="{9D8B030D-6E8A-4147-A177-3AD203B41FA5}">
                          <a16:colId xmlns:a16="http://schemas.microsoft.com/office/drawing/2014/main" val="173820799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1" dirty="0"/>
                            <a:t>Threshold = 0.1</a:t>
                          </a:r>
                          <a:endParaRPr lang="ko-KR" altLang="en-US" sz="1600" b="1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Ground Truth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Reconstructed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Error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510739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103158" r="-242754" b="-2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4.210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4.391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4.30%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6537618"/>
                      </a:ext>
                    </a:extLst>
                  </a:tr>
                  <a:tr h="6008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194949" r="-242754" b="-10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3.460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3.294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4.80%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929193"/>
                      </a:ext>
                    </a:extLst>
                  </a:tr>
                  <a:tr h="58013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307368" r="-242754" b="-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3.770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3.761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186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D4C450B8-17CD-1D54-0581-C994A91932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0017993"/>
                  </p:ext>
                </p:extLst>
              </p:nvPr>
            </p:nvGraphicFramePr>
            <p:xfrm>
              <a:off x="6217920" y="3933385"/>
              <a:ext cx="5745949" cy="28244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81754">
                      <a:extLst>
                        <a:ext uri="{9D8B030D-6E8A-4147-A177-3AD203B41FA5}">
                          <a16:colId xmlns:a16="http://schemas.microsoft.com/office/drawing/2014/main" val="3537749391"/>
                        </a:ext>
                      </a:extLst>
                    </a:gridCol>
                    <a:gridCol w="1526965">
                      <a:extLst>
                        <a:ext uri="{9D8B030D-6E8A-4147-A177-3AD203B41FA5}">
                          <a16:colId xmlns:a16="http://schemas.microsoft.com/office/drawing/2014/main" val="1106467246"/>
                        </a:ext>
                      </a:extLst>
                    </a:gridCol>
                    <a:gridCol w="1526965">
                      <a:extLst>
                        <a:ext uri="{9D8B030D-6E8A-4147-A177-3AD203B41FA5}">
                          <a16:colId xmlns:a16="http://schemas.microsoft.com/office/drawing/2014/main" val="1056486509"/>
                        </a:ext>
                      </a:extLst>
                    </a:gridCol>
                    <a:gridCol w="1010265">
                      <a:extLst>
                        <a:ext uri="{9D8B030D-6E8A-4147-A177-3AD203B41FA5}">
                          <a16:colId xmlns:a16="http://schemas.microsoft.com/office/drawing/2014/main" val="2685765914"/>
                        </a:ext>
                      </a:extLst>
                    </a:gridCol>
                  </a:tblGrid>
                  <a:tr h="41112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Ground Truth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Reconstructed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Error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0603555"/>
                      </a:ext>
                    </a:extLst>
                  </a:tr>
                  <a:tr h="41112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2.240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2.047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8.58%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480439"/>
                      </a:ext>
                    </a:extLst>
                  </a:tr>
                  <a:tr h="553489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sz="16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𝑟𝑎𝑑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6.371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5.776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9.34%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189164"/>
                      </a:ext>
                    </a:extLst>
                  </a:tr>
                  <a:tr h="41112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1.776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1.775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0.05%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5473724"/>
                      </a:ext>
                    </a:extLst>
                  </a:tr>
                  <a:tr h="57424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sz="16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𝑟𝑎𝑑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2.948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2.911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1.26%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858686"/>
                      </a:ext>
                    </a:extLst>
                  </a:tr>
                  <a:tr h="41112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𝑐𝑜𝑢𝑝𝑙𝑖𝑛𝑔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ko-KR" altLang="en-US" sz="180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0.025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8.63%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25140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D4C450B8-17CD-1D54-0581-C994A91932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0017993"/>
                  </p:ext>
                </p:extLst>
              </p:nvPr>
            </p:nvGraphicFramePr>
            <p:xfrm>
              <a:off x="6217920" y="3933385"/>
              <a:ext cx="5745949" cy="28244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81754">
                      <a:extLst>
                        <a:ext uri="{9D8B030D-6E8A-4147-A177-3AD203B41FA5}">
                          <a16:colId xmlns:a16="http://schemas.microsoft.com/office/drawing/2014/main" val="3537749391"/>
                        </a:ext>
                      </a:extLst>
                    </a:gridCol>
                    <a:gridCol w="1526965">
                      <a:extLst>
                        <a:ext uri="{9D8B030D-6E8A-4147-A177-3AD203B41FA5}">
                          <a16:colId xmlns:a16="http://schemas.microsoft.com/office/drawing/2014/main" val="1106467246"/>
                        </a:ext>
                      </a:extLst>
                    </a:gridCol>
                    <a:gridCol w="1526965">
                      <a:extLst>
                        <a:ext uri="{9D8B030D-6E8A-4147-A177-3AD203B41FA5}">
                          <a16:colId xmlns:a16="http://schemas.microsoft.com/office/drawing/2014/main" val="1056486509"/>
                        </a:ext>
                      </a:extLst>
                    </a:gridCol>
                    <a:gridCol w="1010265">
                      <a:extLst>
                        <a:ext uri="{9D8B030D-6E8A-4147-A177-3AD203B41FA5}">
                          <a16:colId xmlns:a16="http://schemas.microsoft.com/office/drawing/2014/main" val="2685765914"/>
                        </a:ext>
                      </a:extLst>
                    </a:gridCol>
                  </a:tblGrid>
                  <a:tr h="41112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Ground Truth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Reconstructed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Error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0603555"/>
                      </a:ext>
                    </a:extLst>
                  </a:tr>
                  <a:tr h="4111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5" t="-102985" r="-24239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2.240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2.047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8.58%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48043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5" t="-143158" r="-242391" b="-25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6.371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5.776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9.34%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189164"/>
                      </a:ext>
                    </a:extLst>
                  </a:tr>
                  <a:tr h="4111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5" t="-339706" r="-242391" b="-2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1.776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1.775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0.05%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5473724"/>
                      </a:ext>
                    </a:extLst>
                  </a:tr>
                  <a:tr h="6008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5" t="-305102" r="-242391" b="-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2.948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2.911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1.26%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858686"/>
                      </a:ext>
                    </a:extLst>
                  </a:tr>
                  <a:tr h="4111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5" t="-583824" r="-242391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</a:rPr>
                            <a:t>0.025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8.63%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25140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1E73612-29A1-5A76-E751-CE1D232F386D}"/>
              </a:ext>
            </a:extLst>
          </p:cNvPr>
          <p:cNvSpPr txBox="1"/>
          <p:nvPr/>
        </p:nvSpPr>
        <p:spPr>
          <a:xfrm>
            <a:off x="5071768" y="27477"/>
            <a:ext cx="5628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Input beam matrix from experimental VPP reconstruction at the slit position</a:t>
            </a:r>
          </a:p>
          <a:p>
            <a:r>
              <a:rPr lang="en-US" altLang="ko-KR" sz="1200" dirty="0"/>
              <a:t>(KOMAC BTS, QM3 = 20 A)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7953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B1C479A-083F-C1C4-4D60-085BBFEC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EC523-EE93-2F26-4532-CAEFCDF76D61}"/>
              </a:ext>
            </a:extLst>
          </p:cNvPr>
          <p:cNvSpPr txBox="1"/>
          <p:nvPr/>
        </p:nvSpPr>
        <p:spPr>
          <a:xfrm>
            <a:off x="172290" y="-21468"/>
            <a:ext cx="4110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Appendix A. Threshold</a:t>
            </a:r>
            <a:endParaRPr lang="ko-KR" alt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404F83-C7FF-5526-53C1-588FF0A47B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6944" y="4535310"/>
                <a:ext cx="5721631" cy="15070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altLang="ko-KR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9.12%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−8.56%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−8.56%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−5.27%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11.53%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2.20%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−10.80%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4.86%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−11.53%</m:t>
                                      </m:r>
                                    </m:e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−10.80%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2.20%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4.86%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−9.24%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−7.31%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−7.31%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12.78%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404F83-C7FF-5526-53C1-588FF0A47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44" y="4535310"/>
                <a:ext cx="5721631" cy="1507079"/>
              </a:xfrm>
              <a:prstGeom prst="rect">
                <a:avLst/>
              </a:prstGeom>
              <a:blipFill>
                <a:blip r:embed="rId2"/>
                <a:stretch>
                  <a:fillRect l="-14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B9A656-FD5B-B260-B833-490CF9AB10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04023" y="4553423"/>
                <a:ext cx="5487977" cy="1470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=0.1</m:t>
                          </m:r>
                        </m:sub>
                      </m:sSub>
                    </m:oMath>
                  </m:oMathPara>
                </a14:m>
                <a:endParaRPr lang="en-US" altLang="ko-KR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6.15%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−5.57%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−5.57%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−4.56%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7.31%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2.46%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6.63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%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2.44%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−7.31%</m:t>
                                      </m:r>
                                    </m:e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6.63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%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2.46%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2.44%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−6.57%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−4.52%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−4.52%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0.39%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B9A656-FD5B-B260-B833-490CF9AB1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023" y="4553423"/>
                <a:ext cx="5487977" cy="1470852"/>
              </a:xfrm>
              <a:prstGeom prst="rect">
                <a:avLst/>
              </a:prstGeom>
              <a:blipFill>
                <a:blip r:embed="rId3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CCE9B359-0501-B320-90E8-DA6F4E42DBCC}"/>
              </a:ext>
            </a:extLst>
          </p:cNvPr>
          <p:cNvSpPr>
            <a:spLocks/>
          </p:cNvSpPr>
          <p:nvPr/>
        </p:nvSpPr>
        <p:spPr>
          <a:xfrm>
            <a:off x="5998575" y="4272427"/>
            <a:ext cx="471794" cy="591602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B35B0-F66B-DAF8-7672-F99939A611B4}"/>
              </a:ext>
            </a:extLst>
          </p:cNvPr>
          <p:cNvSpPr txBox="1">
            <a:spLocks/>
          </p:cNvSpPr>
          <p:nvPr/>
        </p:nvSpPr>
        <p:spPr>
          <a:xfrm>
            <a:off x="276944" y="2311562"/>
            <a:ext cx="235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Before threshold</a:t>
            </a:r>
            <a:endParaRPr lang="ko-KR" alt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C9C928-B375-9DFD-70B8-F585F9393A29}"/>
              </a:ext>
            </a:extLst>
          </p:cNvPr>
          <p:cNvSpPr txBox="1">
            <a:spLocks/>
          </p:cNvSpPr>
          <p:nvPr/>
        </p:nvSpPr>
        <p:spPr>
          <a:xfrm>
            <a:off x="6704023" y="2311562"/>
            <a:ext cx="235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After threshold</a:t>
            </a:r>
            <a:endParaRPr lang="ko-KR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C8E4E4-3BA0-73BC-21EA-0D2433551422}"/>
              </a:ext>
            </a:extLst>
          </p:cNvPr>
          <p:cNvSpPr txBox="1"/>
          <p:nvPr/>
        </p:nvSpPr>
        <p:spPr>
          <a:xfrm>
            <a:off x="138472" y="666646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Input Beam Matrix1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820FEE-8853-2152-C826-A734A5CDBF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498" y="2943777"/>
                <a:ext cx="5430076" cy="1363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altLang="ko-KR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44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27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27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24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22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9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52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−8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22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−1.2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9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−7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52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−8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42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88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58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820FEE-8853-2152-C826-A734A5CDB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98" y="2943777"/>
                <a:ext cx="5430076" cy="1363450"/>
              </a:xfrm>
              <a:prstGeom prst="rect">
                <a:avLst/>
              </a:prstGeom>
              <a:blipFill>
                <a:blip r:embed="rId4"/>
                <a:stretch>
                  <a:fillRect l="-15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9A986F-4839-96A5-F14C-1D4614B5D1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04023" y="2955673"/>
                <a:ext cx="5427704" cy="1363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=0.1</m:t>
                          </m:r>
                        </m:sub>
                      </m:sSub>
                    </m:oMath>
                  </m:oMathPara>
                </a14:m>
                <a:endParaRPr lang="en-US" altLang="ko-KR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9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−1.39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25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9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25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35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−8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25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−1.2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9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−7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35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−8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99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99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2.29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−6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9A986F-4839-96A5-F14C-1D4614B5D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023" y="2955673"/>
                <a:ext cx="5427704" cy="1363450"/>
              </a:xfrm>
              <a:prstGeom prst="rect">
                <a:avLst/>
              </a:prstGeom>
              <a:blipFill>
                <a:blip r:embed="rId5"/>
                <a:stretch>
                  <a:fillRect l="-16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BD9B02-0C7A-1852-5821-688F5D2C86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32540" y="683166"/>
                <a:ext cx="5948039" cy="1473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altLang="ko-KR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1.59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9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9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31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38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26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18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−8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38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1.34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1.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26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18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−8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56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−4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18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−4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.18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2.29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BD9B02-0C7A-1852-5821-688F5D2C8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540" y="683166"/>
                <a:ext cx="5948039" cy="1473545"/>
              </a:xfrm>
              <a:prstGeom prst="rect">
                <a:avLst/>
              </a:prstGeom>
              <a:blipFill>
                <a:blip r:embed="rId6"/>
                <a:stretch>
                  <a:fillRect l="-14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01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BB2A391-7B78-BEF9-BDBF-CF37613E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1DF1C-32D2-0132-8867-26B226C504D4}"/>
              </a:ext>
            </a:extLst>
          </p:cNvPr>
          <p:cNvSpPr txBox="1"/>
          <p:nvPr/>
        </p:nvSpPr>
        <p:spPr>
          <a:xfrm>
            <a:off x="172290" y="-21468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Outline</a:t>
            </a:r>
            <a:endParaRPr lang="ko-KR" alt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9914B-6227-9E50-E3A1-CED7FE22D5B4}"/>
              </a:ext>
            </a:extLst>
          </p:cNvPr>
          <p:cNvSpPr txBox="1"/>
          <p:nvPr/>
        </p:nvSpPr>
        <p:spPr>
          <a:xfrm>
            <a:off x="411744" y="627632"/>
            <a:ext cx="1136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1. Virtual Beamlet Construction</a:t>
            </a:r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3099D-95FA-754D-C2E9-29AF69D0CF08}"/>
              </a:ext>
            </a:extLst>
          </p:cNvPr>
          <p:cNvSpPr txBox="1"/>
          <p:nvPr/>
        </p:nvSpPr>
        <p:spPr>
          <a:xfrm>
            <a:off x="411744" y="1800919"/>
            <a:ext cx="1136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2. Review of Reconstruction Method</a:t>
            </a:r>
            <a:endParaRPr lang="ko-KR" alt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54A6D-3B6B-3423-326F-48894358D54A}"/>
              </a:ext>
            </a:extLst>
          </p:cNvPr>
          <p:cNvSpPr txBox="1"/>
          <p:nvPr/>
        </p:nvSpPr>
        <p:spPr>
          <a:xfrm>
            <a:off x="411747" y="3348282"/>
            <a:ext cx="1136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3. Fitting-Free Reconstruction Process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3E527-6ABA-8173-50E3-77DD1D3B58D4}"/>
              </a:ext>
            </a:extLst>
          </p:cNvPr>
          <p:cNvSpPr txBox="1"/>
          <p:nvPr/>
        </p:nvSpPr>
        <p:spPr>
          <a:xfrm>
            <a:off x="977127" y="991146"/>
            <a:ext cx="5522602" cy="391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Slit scan measurement &amp; Minimum-bit principle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F8752-5DC4-9FC1-C517-7A388FE55351}"/>
              </a:ext>
            </a:extLst>
          </p:cNvPr>
          <p:cNvSpPr txBox="1"/>
          <p:nvPr/>
        </p:nvSpPr>
        <p:spPr>
          <a:xfrm>
            <a:off x="977126" y="2170251"/>
            <a:ext cx="2470548" cy="724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2D Gaussian fitting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1D Gaussian fitting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483346-BC1D-AB38-19AE-A04C0EB5BDF0}"/>
              </a:ext>
            </a:extLst>
          </p:cNvPr>
          <p:cNvSpPr txBox="1"/>
          <p:nvPr/>
        </p:nvSpPr>
        <p:spPr>
          <a:xfrm>
            <a:off x="977126" y="3717614"/>
            <a:ext cx="4199355" cy="1056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Using virtual beamlet distributions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Finite slit width correction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Individual virtual beamlet threshold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019AA-B6E3-36D1-BFCB-4930211A2FF9}"/>
              </a:ext>
            </a:extLst>
          </p:cNvPr>
          <p:cNvSpPr txBox="1"/>
          <p:nvPr/>
        </p:nvSpPr>
        <p:spPr>
          <a:xfrm>
            <a:off x="411742" y="5065513"/>
            <a:ext cx="1136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4. Simulation Results</a:t>
            </a:r>
            <a:endParaRPr lang="ko-KR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60A68-C001-87D8-4D9C-7263BACEA53C}"/>
              </a:ext>
            </a:extLst>
          </p:cNvPr>
          <p:cNvSpPr txBox="1"/>
          <p:nvPr/>
        </p:nvSpPr>
        <p:spPr>
          <a:xfrm>
            <a:off x="977126" y="5427695"/>
            <a:ext cx="2544286" cy="724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Input beam matrix1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Input beam matrix2</a:t>
            </a:r>
          </a:p>
        </p:txBody>
      </p:sp>
    </p:spTree>
    <p:extLst>
      <p:ext uri="{BB962C8B-B14F-4D97-AF65-F5344CB8AC3E}">
        <p14:creationId xmlns:p14="http://schemas.microsoft.com/office/powerpoint/2010/main" val="81594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7FD1008-60B8-1987-B77A-72FBAD04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773FF-D5E0-5A32-539E-489278FCCC5E}"/>
              </a:ext>
            </a:extLst>
          </p:cNvPr>
          <p:cNvSpPr txBox="1"/>
          <p:nvPr/>
        </p:nvSpPr>
        <p:spPr>
          <a:xfrm>
            <a:off x="172290" y="-21468"/>
            <a:ext cx="7934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Measurement &amp; Constructed Virtual Beamlet</a:t>
            </a:r>
            <a:endParaRPr lang="ko-KR" altLang="en-US" sz="2800" b="1" dirty="0"/>
          </a:p>
        </p:txBody>
      </p: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5BFA9247-1DD5-FEB5-80D5-3A99CBB58112}"/>
              </a:ext>
            </a:extLst>
          </p:cNvPr>
          <p:cNvGrpSpPr>
            <a:grpSpLocks/>
          </p:cNvGrpSpPr>
          <p:nvPr/>
        </p:nvGrpSpPr>
        <p:grpSpPr>
          <a:xfrm>
            <a:off x="6171002" y="605925"/>
            <a:ext cx="1845611" cy="1525028"/>
            <a:chOff x="7638456" y="19948209"/>
            <a:chExt cx="2003055" cy="1659826"/>
          </a:xfrm>
        </p:grpSpPr>
        <p:sp>
          <p:nvSpPr>
            <p:cNvPr id="76" name="평행 사변형 75">
              <a:extLst>
                <a:ext uri="{FF2B5EF4-FFF2-40B4-BE49-F238E27FC236}">
                  <a16:creationId xmlns:a16="http://schemas.microsoft.com/office/drawing/2014/main" id="{9E8DD69F-FE3A-FBF8-6C69-C00731B1EDAC}"/>
                </a:ext>
              </a:extLst>
            </p:cNvPr>
            <p:cNvSpPr>
              <a:spLocks/>
            </p:cNvSpPr>
            <p:nvPr/>
          </p:nvSpPr>
          <p:spPr>
            <a:xfrm rot="16200000">
              <a:off x="8540467" y="20009041"/>
              <a:ext cx="1161876" cy="1040212"/>
            </a:xfrm>
            <a:prstGeom prst="parallelogram">
              <a:avLst>
                <a:gd name="adj" fmla="val 1008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</a:endParaRPr>
            </a:p>
          </p:txBody>
        </p:sp>
        <p:sp>
          <p:nvSpPr>
            <p:cNvPr id="77" name="평행 사변형 76">
              <a:extLst>
                <a:ext uri="{FF2B5EF4-FFF2-40B4-BE49-F238E27FC236}">
                  <a16:creationId xmlns:a16="http://schemas.microsoft.com/office/drawing/2014/main" id="{A71606A5-1322-6D4A-013A-682DCA93410F}"/>
                </a:ext>
              </a:extLst>
            </p:cNvPr>
            <p:cNvSpPr>
              <a:spLocks/>
            </p:cNvSpPr>
            <p:nvPr/>
          </p:nvSpPr>
          <p:spPr>
            <a:xfrm rot="16200000">
              <a:off x="7577624" y="20506991"/>
              <a:ext cx="1161876" cy="1040212"/>
            </a:xfrm>
            <a:prstGeom prst="parallelogram">
              <a:avLst>
                <a:gd name="adj" fmla="val 1008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</a:endParaRPr>
            </a:p>
          </p:txBody>
        </p:sp>
        <p:sp>
          <p:nvSpPr>
            <p:cNvPr id="78" name="타원 77">
              <a:extLst>
                <a:ext uri="{FF2B5EF4-FFF2-40B4-BE49-F238E27FC236}">
                  <a16:creationId xmlns:a16="http://schemas.microsoft.com/office/drawing/2014/main" id="{86C28BEA-1AFE-CF04-4789-FFAC18241FA9}"/>
                </a:ext>
              </a:extLst>
            </p:cNvPr>
            <p:cNvSpPr>
              <a:spLocks/>
            </p:cNvSpPr>
            <p:nvPr/>
          </p:nvSpPr>
          <p:spPr>
            <a:xfrm>
              <a:off x="7927296" y="20901260"/>
              <a:ext cx="121641" cy="1258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7DFF66BA-AB12-4EB3-868B-5FB2E572BABA}"/>
                </a:ext>
              </a:extLst>
            </p:cNvPr>
            <p:cNvSpPr>
              <a:spLocks/>
            </p:cNvSpPr>
            <p:nvPr/>
          </p:nvSpPr>
          <p:spPr>
            <a:xfrm rot="19895640">
              <a:off x="7722380" y="20628694"/>
              <a:ext cx="723722" cy="83564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>
              <a:extLst>
                <a:ext uri="{FF2B5EF4-FFF2-40B4-BE49-F238E27FC236}">
                  <a16:creationId xmlns:a16="http://schemas.microsoft.com/office/drawing/2014/main" id="{E7BCE65F-23DB-56D4-8826-A90465E0C4E1}"/>
                </a:ext>
              </a:extLst>
            </p:cNvPr>
            <p:cNvSpPr>
              <a:spLocks/>
            </p:cNvSpPr>
            <p:nvPr/>
          </p:nvSpPr>
          <p:spPr>
            <a:xfrm>
              <a:off x="7937782" y="20712203"/>
              <a:ext cx="100668" cy="10580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>
              <a:extLst>
                <a:ext uri="{FF2B5EF4-FFF2-40B4-BE49-F238E27FC236}">
                  <a16:creationId xmlns:a16="http://schemas.microsoft.com/office/drawing/2014/main" id="{CC040E45-CE5B-04FA-2DD7-0846A3A55130}"/>
                </a:ext>
              </a:extLst>
            </p:cNvPr>
            <p:cNvSpPr>
              <a:spLocks/>
            </p:cNvSpPr>
            <p:nvPr/>
          </p:nvSpPr>
          <p:spPr>
            <a:xfrm>
              <a:off x="8952279" y="20409058"/>
              <a:ext cx="189937" cy="192581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2" name="직선 화살표 연결선 81">
              <a:extLst>
                <a:ext uri="{FF2B5EF4-FFF2-40B4-BE49-F238E27FC236}">
                  <a16:creationId xmlns:a16="http://schemas.microsoft.com/office/drawing/2014/main" id="{22EE557E-AFC5-39DE-5925-0D7A1A393C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9579" y="20516969"/>
              <a:ext cx="1040585" cy="235961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십자형 82">
              <a:extLst>
                <a:ext uri="{FF2B5EF4-FFF2-40B4-BE49-F238E27FC236}">
                  <a16:creationId xmlns:a16="http://schemas.microsoft.com/office/drawing/2014/main" id="{B85E45A1-3B7C-CC60-0666-B0E19EB1F576}"/>
                </a:ext>
              </a:extLst>
            </p:cNvPr>
            <p:cNvSpPr>
              <a:spLocks/>
            </p:cNvSpPr>
            <p:nvPr/>
          </p:nvSpPr>
          <p:spPr>
            <a:xfrm rot="18757583">
              <a:off x="8429870" y="20554139"/>
              <a:ext cx="180000" cy="180000"/>
            </a:xfrm>
            <a:prstGeom prst="plus">
              <a:avLst>
                <a:gd name="adj" fmla="val 46315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9611F778-1BBA-DD9D-52A4-C7BCCCD48ED7}"/>
              </a:ext>
            </a:extLst>
          </p:cNvPr>
          <p:cNvSpPr txBox="1">
            <a:spLocks/>
          </p:cNvSpPr>
          <p:nvPr/>
        </p:nvSpPr>
        <p:spPr>
          <a:xfrm>
            <a:off x="6441753" y="2137296"/>
            <a:ext cx="1304109" cy="33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Pepper Pot</a:t>
            </a:r>
            <a:endParaRPr lang="ko-KR" altLang="en-US" sz="1600" dirty="0"/>
          </a:p>
        </p:txBody>
      </p: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95426C18-2C60-48D4-0F04-DA67D8C0C9C5}"/>
              </a:ext>
            </a:extLst>
          </p:cNvPr>
          <p:cNvGrpSpPr>
            <a:grpSpLocks/>
          </p:cNvGrpSpPr>
          <p:nvPr/>
        </p:nvGrpSpPr>
        <p:grpSpPr>
          <a:xfrm>
            <a:off x="9299599" y="605925"/>
            <a:ext cx="1845611" cy="1525028"/>
            <a:chOff x="11056945" y="19948209"/>
            <a:chExt cx="2003055" cy="1659826"/>
          </a:xfrm>
        </p:grpSpPr>
        <p:sp>
          <p:nvSpPr>
            <p:cNvPr id="86" name="평행 사변형 85">
              <a:extLst>
                <a:ext uri="{FF2B5EF4-FFF2-40B4-BE49-F238E27FC236}">
                  <a16:creationId xmlns:a16="http://schemas.microsoft.com/office/drawing/2014/main" id="{5712BF87-8655-2EB4-9DEE-A528D209010A}"/>
                </a:ext>
              </a:extLst>
            </p:cNvPr>
            <p:cNvSpPr>
              <a:spLocks/>
            </p:cNvSpPr>
            <p:nvPr/>
          </p:nvSpPr>
          <p:spPr>
            <a:xfrm rot="16200000">
              <a:off x="11958956" y="20009041"/>
              <a:ext cx="1161876" cy="1040212"/>
            </a:xfrm>
            <a:prstGeom prst="parallelogram">
              <a:avLst>
                <a:gd name="adj" fmla="val 1008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</a:endParaRPr>
            </a:p>
          </p:txBody>
        </p:sp>
        <p:sp>
          <p:nvSpPr>
            <p:cNvPr id="87" name="평행 사변형 86">
              <a:extLst>
                <a:ext uri="{FF2B5EF4-FFF2-40B4-BE49-F238E27FC236}">
                  <a16:creationId xmlns:a16="http://schemas.microsoft.com/office/drawing/2014/main" id="{53A58009-5337-5F63-37EE-01CF23DD9B48}"/>
                </a:ext>
              </a:extLst>
            </p:cNvPr>
            <p:cNvSpPr>
              <a:spLocks/>
            </p:cNvSpPr>
            <p:nvPr/>
          </p:nvSpPr>
          <p:spPr>
            <a:xfrm rot="16200000">
              <a:off x="10996113" y="20506991"/>
              <a:ext cx="1161876" cy="1040212"/>
            </a:xfrm>
            <a:prstGeom prst="parallelogram">
              <a:avLst>
                <a:gd name="adj" fmla="val 1008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</a:endParaRPr>
            </a:p>
          </p:txBody>
        </p:sp>
        <p:sp>
          <p:nvSpPr>
            <p:cNvPr id="88" name="타원 87">
              <a:extLst>
                <a:ext uri="{FF2B5EF4-FFF2-40B4-BE49-F238E27FC236}">
                  <a16:creationId xmlns:a16="http://schemas.microsoft.com/office/drawing/2014/main" id="{4512DF44-1848-9F81-8A4D-DBE0D8090F60}"/>
                </a:ext>
              </a:extLst>
            </p:cNvPr>
            <p:cNvSpPr>
              <a:spLocks/>
            </p:cNvSpPr>
            <p:nvPr/>
          </p:nvSpPr>
          <p:spPr>
            <a:xfrm>
              <a:off x="11345785" y="20901260"/>
              <a:ext cx="121641" cy="1258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평행 사변형 88">
              <a:extLst>
                <a:ext uri="{FF2B5EF4-FFF2-40B4-BE49-F238E27FC236}">
                  <a16:creationId xmlns:a16="http://schemas.microsoft.com/office/drawing/2014/main" id="{85194F62-93E8-1881-AFEC-84FF29A28D04}"/>
                </a:ext>
              </a:extLst>
            </p:cNvPr>
            <p:cNvSpPr>
              <a:spLocks/>
            </p:cNvSpPr>
            <p:nvPr/>
          </p:nvSpPr>
          <p:spPr>
            <a:xfrm rot="16200000">
              <a:off x="11479615" y="20484538"/>
              <a:ext cx="194873" cy="929090"/>
            </a:xfrm>
            <a:prstGeom prst="parallelogram">
              <a:avLst>
                <a:gd name="adj" fmla="val 44117"/>
              </a:avLst>
            </a:prstGeom>
            <a:solidFill>
              <a:schemeClr val="bg1"/>
            </a:solidFill>
            <a:ln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</a:endParaRPr>
            </a:p>
          </p:txBody>
        </p:sp>
        <p:sp>
          <p:nvSpPr>
            <p:cNvPr id="90" name="평행 사변형 89">
              <a:extLst>
                <a:ext uri="{FF2B5EF4-FFF2-40B4-BE49-F238E27FC236}">
                  <a16:creationId xmlns:a16="http://schemas.microsoft.com/office/drawing/2014/main" id="{7D2CB22F-511D-BA0A-B590-EBEF9ADB6660}"/>
                </a:ext>
              </a:extLst>
            </p:cNvPr>
            <p:cNvSpPr>
              <a:spLocks/>
            </p:cNvSpPr>
            <p:nvPr/>
          </p:nvSpPr>
          <p:spPr>
            <a:xfrm rot="16200000">
              <a:off x="10977304" y="20961213"/>
              <a:ext cx="868726" cy="131763"/>
            </a:xfrm>
            <a:prstGeom prst="parallelogram">
              <a:avLst>
                <a:gd name="adj" fmla="val 1008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</a:endParaRPr>
            </a:p>
          </p:txBody>
        </p:sp>
        <p:sp>
          <p:nvSpPr>
            <p:cNvPr id="91" name="타원 90">
              <a:extLst>
                <a:ext uri="{FF2B5EF4-FFF2-40B4-BE49-F238E27FC236}">
                  <a16:creationId xmlns:a16="http://schemas.microsoft.com/office/drawing/2014/main" id="{FB94D2E7-14D3-AF03-ADB4-AEBEBC6BA927}"/>
                </a:ext>
              </a:extLst>
            </p:cNvPr>
            <p:cNvSpPr>
              <a:spLocks/>
            </p:cNvSpPr>
            <p:nvPr/>
          </p:nvSpPr>
          <p:spPr>
            <a:xfrm rot="19895640">
              <a:off x="11140869" y="20628695"/>
              <a:ext cx="723722" cy="83564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>
              <a:extLst>
                <a:ext uri="{FF2B5EF4-FFF2-40B4-BE49-F238E27FC236}">
                  <a16:creationId xmlns:a16="http://schemas.microsoft.com/office/drawing/2014/main" id="{9696DE11-6011-6EA5-84F5-2F53D9D4C925}"/>
                </a:ext>
              </a:extLst>
            </p:cNvPr>
            <p:cNvSpPr>
              <a:spLocks/>
            </p:cNvSpPr>
            <p:nvPr/>
          </p:nvSpPr>
          <p:spPr>
            <a:xfrm>
              <a:off x="11358455" y="20701907"/>
              <a:ext cx="100668" cy="10580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평행 사변형 92">
              <a:extLst>
                <a:ext uri="{FF2B5EF4-FFF2-40B4-BE49-F238E27FC236}">
                  <a16:creationId xmlns:a16="http://schemas.microsoft.com/office/drawing/2014/main" id="{7C080CA9-E65D-071A-8751-3B1156548D92}"/>
                </a:ext>
              </a:extLst>
            </p:cNvPr>
            <p:cNvSpPr>
              <a:spLocks/>
            </p:cNvSpPr>
            <p:nvPr/>
          </p:nvSpPr>
          <p:spPr>
            <a:xfrm rot="16200000">
              <a:off x="12363512" y="20401803"/>
              <a:ext cx="207094" cy="192581"/>
            </a:xfrm>
            <a:prstGeom prst="parallelogram">
              <a:avLst>
                <a:gd name="adj" fmla="val 10880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B03063A4-BFBB-00E2-CCD1-CE22B316245C}"/>
                </a:ext>
              </a:extLst>
            </p:cNvPr>
            <p:cNvSpPr>
              <a:spLocks/>
            </p:cNvSpPr>
            <p:nvPr/>
          </p:nvSpPr>
          <p:spPr>
            <a:xfrm>
              <a:off x="12421966" y="20441595"/>
              <a:ext cx="100668" cy="10580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5" name="직선 화살표 연결선 94">
              <a:extLst>
                <a:ext uri="{FF2B5EF4-FFF2-40B4-BE49-F238E27FC236}">
                  <a16:creationId xmlns:a16="http://schemas.microsoft.com/office/drawing/2014/main" id="{4A246B82-B31C-6888-2013-5C43DA55AD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20252" y="20506673"/>
              <a:ext cx="1040585" cy="235961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754EC7B1-88C0-980E-3D5A-BE7BD276CA8E}"/>
              </a:ext>
            </a:extLst>
          </p:cNvPr>
          <p:cNvSpPr txBox="1">
            <a:spLocks/>
          </p:cNvSpPr>
          <p:nvPr/>
        </p:nvSpPr>
        <p:spPr>
          <a:xfrm>
            <a:off x="9210805" y="2137296"/>
            <a:ext cx="2023197" cy="33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Virtual Pepper Pot</a:t>
            </a:r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C11A571-0B5D-4D37-6873-E47E9FC31B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5317" y="1277027"/>
                <a:ext cx="5142753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𝑉𝑃𝑃</m:t>
                          </m:r>
                        </m:sub>
                      </m:sSub>
                      <m:d>
                        <m:d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b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b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C11A571-0B5D-4D37-6873-E47E9FC31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17" y="1277027"/>
                <a:ext cx="5142753" cy="4682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8" name="그림 97">
            <a:extLst>
              <a:ext uri="{FF2B5EF4-FFF2-40B4-BE49-F238E27FC236}">
                <a16:creationId xmlns:a16="http://schemas.microsoft.com/office/drawing/2014/main" id="{958C326F-3BBC-6D68-16DF-19B6A0361F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6" y="4116838"/>
            <a:ext cx="2351345" cy="1983019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:a16="http://schemas.microsoft.com/office/drawing/2014/main" id="{D419B7D2-5D85-3C0C-1B4F-7B095231C6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94" y="4116838"/>
            <a:ext cx="2351346" cy="1983020"/>
          </a:xfrm>
          <a:prstGeom prst="rect">
            <a:avLst/>
          </a:prstGeom>
        </p:spPr>
      </p:pic>
      <p:pic>
        <p:nvPicPr>
          <p:cNvPr id="100" name="그림 99">
            <a:extLst>
              <a:ext uri="{FF2B5EF4-FFF2-40B4-BE49-F238E27FC236}">
                <a16:creationId xmlns:a16="http://schemas.microsoft.com/office/drawing/2014/main" id="{17CC8323-FA3B-1B7D-28F4-C734A7AAB6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68" y="4116706"/>
            <a:ext cx="2351640" cy="1983268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id="{A0A42BEF-1F4F-990F-B5FA-03B9F19C51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30" y="3491653"/>
            <a:ext cx="3377531" cy="2951805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3DD31DE3-D8BD-0708-2F3F-3ECC8440D3A7}"/>
              </a:ext>
            </a:extLst>
          </p:cNvPr>
          <p:cNvSpPr txBox="1">
            <a:spLocks/>
          </p:cNvSpPr>
          <p:nvPr/>
        </p:nvSpPr>
        <p:spPr>
          <a:xfrm>
            <a:off x="115830" y="2580118"/>
            <a:ext cx="1173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: Beamlets are constructed by </a:t>
            </a:r>
            <a:r>
              <a:rPr lang="en-US" altLang="ko-KR" sz="2000" b="1" dirty="0"/>
              <a:t>selecting the pixel-wise minimum intensity </a:t>
            </a:r>
            <a:r>
              <a:rPr lang="en-US" altLang="ko-KR" sz="2000" dirty="0"/>
              <a:t>between horizontal and vertical slit scans to avoid overestimation.</a:t>
            </a:r>
            <a:endParaRPr lang="ko-KR" altLang="en-US" sz="2000" b="1" dirty="0"/>
          </a:p>
        </p:txBody>
      </p:sp>
      <p:sp>
        <p:nvSpPr>
          <p:cNvPr id="103" name="십자형 102">
            <a:extLst>
              <a:ext uri="{FF2B5EF4-FFF2-40B4-BE49-F238E27FC236}">
                <a16:creationId xmlns:a16="http://schemas.microsoft.com/office/drawing/2014/main" id="{80F45674-42F0-1FE9-342D-87FC4511C0F3}"/>
              </a:ext>
            </a:extLst>
          </p:cNvPr>
          <p:cNvSpPr>
            <a:spLocks/>
          </p:cNvSpPr>
          <p:nvPr/>
        </p:nvSpPr>
        <p:spPr>
          <a:xfrm>
            <a:off x="2580547" y="5025649"/>
            <a:ext cx="165852" cy="165382"/>
          </a:xfrm>
          <a:prstGeom prst="plus">
            <a:avLst>
              <a:gd name="adj" fmla="val 3831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화살표: 오른쪽 103">
            <a:extLst>
              <a:ext uri="{FF2B5EF4-FFF2-40B4-BE49-F238E27FC236}">
                <a16:creationId xmlns:a16="http://schemas.microsoft.com/office/drawing/2014/main" id="{515899FF-E858-3F20-1F40-E4A2E389C835}"/>
              </a:ext>
            </a:extLst>
          </p:cNvPr>
          <p:cNvSpPr>
            <a:spLocks/>
          </p:cNvSpPr>
          <p:nvPr/>
        </p:nvSpPr>
        <p:spPr>
          <a:xfrm>
            <a:off x="5350147" y="5071291"/>
            <a:ext cx="230455" cy="7409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2655C7B-FF67-5E54-55F8-4B39571A53A5}"/>
              </a:ext>
            </a:extLst>
          </p:cNvPr>
          <p:cNvSpPr txBox="1">
            <a:spLocks/>
          </p:cNvSpPr>
          <p:nvPr/>
        </p:nvSpPr>
        <p:spPr>
          <a:xfrm>
            <a:off x="1271633" y="3698990"/>
            <a:ext cx="278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Minimum-bit Process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787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7A495D32-681F-8842-813A-453CE6D7D18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3370" y="1582770"/>
            <a:ext cx="5100395" cy="1867660"/>
            <a:chOff x="872142" y="1561340"/>
            <a:chExt cx="6478793" cy="2341765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92726D29-C4DA-205E-5573-72AD6884EDC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2142" y="1646687"/>
              <a:ext cx="2835019" cy="2237049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4B903D75-DFB0-9F03-007B-6ABF62ACAFC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3410" y="1561340"/>
              <a:ext cx="3847525" cy="2341765"/>
            </a:xfrm>
            <a:prstGeom prst="rect">
              <a:avLst/>
            </a:prstGeom>
          </p:spPr>
        </p:pic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EA31A5C4-F70F-21CB-7255-F8705C2A21D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220345" y="2631863"/>
              <a:ext cx="592852" cy="0"/>
            </a:xfrm>
            <a:prstGeom prst="line">
              <a:avLst/>
            </a:prstGeom>
            <a:ln w="95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53C9277-64A5-4B30-3D63-0598047D6C13}"/>
                    </a:ext>
                  </a:extLst>
                </p:cNvPr>
                <p:cNvSpPr txBox="1"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496675" y="2603859"/>
                  <a:ext cx="268728" cy="2324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ko-KR" sz="1400" b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a14:m>
                  <a:endParaRPr lang="ko-KR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53C9277-64A5-4B30-3D63-0598047D6C13}"/>
                    </a:ext>
                  </a:extLst>
                </p:cNvPr>
                <p:cNvSpPr txBox="1">
                  <a:spLocks noGrp="1"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6675" y="2603859"/>
                  <a:ext cx="268728" cy="232436"/>
                </a:xfrm>
                <a:prstGeom prst="rect">
                  <a:avLst/>
                </a:prstGeom>
                <a:blipFill>
                  <a:blip r:embed="rId4"/>
                  <a:stretch>
                    <a:fillRect l="-51429" t="-30000" r="-5714" b="-17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E0F582A-EDC0-C8AE-6A5D-9E20DCB426F2}"/>
                    </a:ext>
                  </a:extLst>
                </p:cNvPr>
                <p:cNvSpPr txBox="1"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5893920" y="2669304"/>
                  <a:ext cx="257506" cy="23525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ko-KR" sz="1400" b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</m:oMath>
                  </a14:m>
                  <a:endParaRPr lang="ko-KR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E0F582A-EDC0-C8AE-6A5D-9E20DCB426F2}"/>
                    </a:ext>
                  </a:extLst>
                </p:cNvPr>
                <p:cNvSpPr txBox="1">
                  <a:spLocks noGrp="1"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20" y="2669304"/>
                  <a:ext cx="257506" cy="235257"/>
                </a:xfrm>
                <a:prstGeom prst="rect">
                  <a:avLst/>
                </a:prstGeom>
                <a:blipFill>
                  <a:blip r:embed="rId5"/>
                  <a:stretch>
                    <a:fillRect l="-54545" t="-33333" r="-9091" b="-17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CF473362-C91D-379F-AEB0-1D5619876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1760" y="2717362"/>
              <a:ext cx="85125" cy="189896"/>
            </a:xfrm>
            <a:prstGeom prst="rect">
              <a:avLst/>
            </a:prstGeom>
          </p:spPr>
        </p:pic>
        <p:sp>
          <p:nvSpPr>
            <p:cNvPr id="28" name="십자형 27">
              <a:extLst>
                <a:ext uri="{FF2B5EF4-FFF2-40B4-BE49-F238E27FC236}">
                  <a16:creationId xmlns:a16="http://schemas.microsoft.com/office/drawing/2014/main" id="{6BF36EFC-797A-C114-8578-4907B0C159C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8744553">
              <a:off x="5609727" y="2147892"/>
              <a:ext cx="129189" cy="130656"/>
            </a:xfrm>
            <a:prstGeom prst="plus">
              <a:avLst>
                <a:gd name="adj" fmla="val 358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30E3163-8666-C90B-26BE-A0E1015D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6EFCBF-BDCF-5499-167F-DE51F97A6A68}"/>
              </a:ext>
            </a:extLst>
          </p:cNvPr>
          <p:cNvSpPr txBox="1"/>
          <p:nvPr/>
        </p:nvSpPr>
        <p:spPr>
          <a:xfrm>
            <a:off x="234840" y="388958"/>
            <a:ext cx="637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Refer by “Characterization and  benchmarking of complete 4D  transverse phase space for high intensity ion beams using novel virtual pepper-pot technique” paper</a:t>
            </a:r>
            <a:endParaRPr lang="ko-KR" altLang="en-US" sz="1200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5B292921-BB57-F3C8-EB8B-EC5E95BB7C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1981" y="1050878"/>
            <a:ext cx="4913195" cy="5418161"/>
          </a:xfrm>
          <a:prstGeom prst="roundRect">
            <a:avLst/>
          </a:prstGeom>
          <a:noFill/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9375C40-4CB7-AB51-4195-1A5EE6F79F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06823" y="1050878"/>
            <a:ext cx="4913195" cy="5418161"/>
          </a:xfrm>
          <a:prstGeom prst="roundRect">
            <a:avLst/>
          </a:prstGeom>
          <a:noFill/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톱니 모양의 오른쪽 10">
            <a:extLst>
              <a:ext uri="{FF2B5EF4-FFF2-40B4-BE49-F238E27FC236}">
                <a16:creationId xmlns:a16="http://schemas.microsoft.com/office/drawing/2014/main" id="{FE6EB3E9-5B8A-B050-7C19-2BEC1F7B51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72920" y="3468237"/>
            <a:ext cx="846159" cy="583442"/>
          </a:xfrm>
          <a:prstGeom prst="notch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9A16BE9-3704-9598-9B81-F4A55F9D8D90}"/>
              </a:ext>
            </a:extLst>
          </p:cNvPr>
          <p:cNvSpPr/>
          <p:nvPr/>
        </p:nvSpPr>
        <p:spPr>
          <a:xfrm>
            <a:off x="1510220" y="850624"/>
            <a:ext cx="29266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08B8C0-2075-759F-6E57-7EE8A50316C5}"/>
              </a:ext>
            </a:extLst>
          </p:cNvPr>
          <p:cNvSpPr txBox="1"/>
          <p:nvPr/>
        </p:nvSpPr>
        <p:spPr>
          <a:xfrm>
            <a:off x="1744014" y="896790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2D Gaussian Fitting</a:t>
            </a:r>
            <a:endParaRPr lang="ko-KR" altLang="en-US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48EF565-776D-BFA3-7F58-133652C52EB0}"/>
              </a:ext>
            </a:extLst>
          </p:cNvPr>
          <p:cNvSpPr/>
          <p:nvPr/>
        </p:nvSpPr>
        <p:spPr>
          <a:xfrm>
            <a:off x="7800071" y="820045"/>
            <a:ext cx="29266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46B074-4F9C-6E23-CC64-5DC0994A8D30}"/>
              </a:ext>
            </a:extLst>
          </p:cNvPr>
          <p:cNvSpPr txBox="1"/>
          <p:nvPr/>
        </p:nvSpPr>
        <p:spPr>
          <a:xfrm>
            <a:off x="8078858" y="896790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1D Gaussian Fitting</a:t>
            </a:r>
            <a:endParaRPr lang="ko-KR" alt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636CBE-4BAF-B0F0-E2BA-8AF845AB32FD}"/>
              </a:ext>
            </a:extLst>
          </p:cNvPr>
          <p:cNvSpPr txBox="1"/>
          <p:nvPr/>
        </p:nvSpPr>
        <p:spPr>
          <a:xfrm>
            <a:off x="172290" y="-21468"/>
            <a:ext cx="5393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Before Reconstruction Process</a:t>
            </a:r>
            <a:endParaRPr lang="ko-KR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6D891E-B548-19D4-FA51-A1CD390273F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80343" y="3437500"/>
                <a:ext cx="4121898" cy="720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6D891E-B548-19D4-FA51-A1CD390273F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43" y="3437500"/>
                <a:ext cx="4121898" cy="7200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52F24BB-8AD3-A1C7-2C98-DC8D24490A7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034074" y="4157569"/>
                <a:ext cx="747855" cy="532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ko-KR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52F24BB-8AD3-A1C7-2C98-DC8D24490A7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74" y="4157569"/>
                <a:ext cx="747855" cy="532069"/>
              </a:xfrm>
              <a:prstGeom prst="rect">
                <a:avLst/>
              </a:prstGeom>
              <a:blipFill>
                <a:blip r:embed="rId8"/>
                <a:stretch>
                  <a:fillRect l="-9836" b="-137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AED3BB4-93D9-1774-1789-FA839F6D446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6348" y="4807167"/>
                <a:ext cx="4808828" cy="1637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sz="1600" dirty="0"/>
                  <a:t>: 2D Gaussian fitting determines the beamlet peak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altLang="ko-KR" sz="1600" dirty="0"/>
                  <a:t>which is used together with slit center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to compute the beam divergence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ko-KR" sz="16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1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16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sz="16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1600" b="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AED3BB4-93D9-1774-1789-FA839F6D446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48" y="4807167"/>
                <a:ext cx="4808828" cy="1637884"/>
              </a:xfrm>
              <a:prstGeom prst="rect">
                <a:avLst/>
              </a:prstGeom>
              <a:blipFill>
                <a:blip r:embed="rId9"/>
                <a:stretch>
                  <a:fillRect l="-761" r="-13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D33AF26E-E1A2-6726-5FEA-AB9BB44C42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25" y="1693220"/>
            <a:ext cx="4592188" cy="16993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E25F65-7400-6BBF-E56D-405155803507}"/>
                  </a:ext>
                </a:extLst>
              </p:cNvPr>
              <p:cNvSpPr txBox="1"/>
              <p:nvPr/>
            </p:nvSpPr>
            <p:spPr>
              <a:xfrm>
                <a:off x="7189759" y="4419649"/>
                <a:ext cx="4121898" cy="612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E25F65-7400-6BBF-E56D-405155803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759" y="4419649"/>
                <a:ext cx="4121898" cy="612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676F73-76B0-D73F-56E5-1BD64CF26C31}"/>
                  </a:ext>
                </a:extLst>
              </p:cNvPr>
              <p:cNvSpPr txBox="1"/>
              <p:nvPr/>
            </p:nvSpPr>
            <p:spPr>
              <a:xfrm>
                <a:off x="7189759" y="5045656"/>
                <a:ext cx="4121898" cy="718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676F73-76B0-D73F-56E5-1BD64CF26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759" y="5045656"/>
                <a:ext cx="4121898" cy="7184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8FC7A8-4343-3A61-EF11-438B59EBAA9F}"/>
                  </a:ext>
                </a:extLst>
              </p:cNvPr>
              <p:cNvSpPr txBox="1"/>
              <p:nvPr/>
            </p:nvSpPr>
            <p:spPr>
              <a:xfrm>
                <a:off x="8078858" y="5770883"/>
                <a:ext cx="747855" cy="532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ko-KR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8FC7A8-4343-3A61-EF11-438B59EBA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858" y="5770883"/>
                <a:ext cx="747855" cy="532069"/>
              </a:xfrm>
              <a:prstGeom prst="rect">
                <a:avLst/>
              </a:prstGeom>
              <a:blipFill>
                <a:blip r:embed="rId13"/>
                <a:stretch>
                  <a:fillRect l="-8943" b="-126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0ADFF72-303D-2533-DD98-341E2511A35B}"/>
              </a:ext>
            </a:extLst>
          </p:cNvPr>
          <p:cNvSpPr txBox="1"/>
          <p:nvPr/>
        </p:nvSpPr>
        <p:spPr>
          <a:xfrm>
            <a:off x="7155037" y="3532614"/>
            <a:ext cx="4216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Each beamlet is projected onto the x- and y-axes, and then fitted with 1D Gaussian functions.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3334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9344281-C404-8415-D867-11107B0B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BAA71-AA29-7A29-ED9C-BF3B5EF06473}"/>
              </a:ext>
            </a:extLst>
          </p:cNvPr>
          <p:cNvSpPr txBox="1"/>
          <p:nvPr/>
        </p:nvSpPr>
        <p:spPr>
          <a:xfrm>
            <a:off x="172290" y="-21468"/>
            <a:ext cx="6246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Fitting-Free Reconstruction Process</a:t>
            </a:r>
            <a:endParaRPr lang="ko-KR" altLang="en-US" sz="2800" b="1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FE9D6FD-A873-BAD4-324A-E41D56E24242}"/>
              </a:ext>
            </a:extLst>
          </p:cNvPr>
          <p:cNvSpPr>
            <a:spLocks/>
          </p:cNvSpPr>
          <p:nvPr/>
        </p:nvSpPr>
        <p:spPr>
          <a:xfrm>
            <a:off x="963450" y="1726917"/>
            <a:ext cx="2368293" cy="10682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Virtual Beamlet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639A1506-9E96-1B2E-9B4D-41C2A781BC4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11854" y="1726917"/>
                <a:ext cx="2368293" cy="106825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ko-KR" sz="2400" dirty="0">
                              <a:solidFill>
                                <a:schemeClr val="tx1"/>
                              </a:solidFill>
                            </a:rPr>
                            <m:t>Pixel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ko-KR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639A1506-9E96-1B2E-9B4D-41C2A781B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854" y="1726917"/>
                <a:ext cx="2368293" cy="106825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FA0E1161-E2BB-DC9F-1607-99DD346DFF4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860257" y="1726917"/>
                <a:ext cx="2368293" cy="106825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FA0E1161-E2BB-DC9F-1607-99DD346DFF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257" y="1726917"/>
                <a:ext cx="2368293" cy="106825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화살표: 톱니 모양의 오른쪽 8">
            <a:extLst>
              <a:ext uri="{FF2B5EF4-FFF2-40B4-BE49-F238E27FC236}">
                <a16:creationId xmlns:a16="http://schemas.microsoft.com/office/drawing/2014/main" id="{718306AF-5DF2-201A-DFC0-3266EC701D86}"/>
              </a:ext>
            </a:extLst>
          </p:cNvPr>
          <p:cNvSpPr>
            <a:spLocks/>
          </p:cNvSpPr>
          <p:nvPr/>
        </p:nvSpPr>
        <p:spPr>
          <a:xfrm>
            <a:off x="3833528" y="2099230"/>
            <a:ext cx="533400" cy="323624"/>
          </a:xfrm>
          <a:prstGeom prst="notch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톱니 모양의 오른쪽 9">
            <a:extLst>
              <a:ext uri="{FF2B5EF4-FFF2-40B4-BE49-F238E27FC236}">
                <a16:creationId xmlns:a16="http://schemas.microsoft.com/office/drawing/2014/main" id="{8181A2F0-3BDB-57AF-1626-8E65D26DA2E4}"/>
              </a:ext>
            </a:extLst>
          </p:cNvPr>
          <p:cNvSpPr>
            <a:spLocks/>
          </p:cNvSpPr>
          <p:nvPr/>
        </p:nvSpPr>
        <p:spPr>
          <a:xfrm>
            <a:off x="7825073" y="2099230"/>
            <a:ext cx="533400" cy="323624"/>
          </a:xfrm>
          <a:prstGeom prst="notch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288C27A-C338-03DD-877C-31005B018B62}"/>
              </a:ext>
            </a:extLst>
          </p:cNvPr>
          <p:cNvCxnSpPr>
            <a:cxnSpLocks/>
          </p:cNvCxnSpPr>
          <p:nvPr/>
        </p:nvCxnSpPr>
        <p:spPr>
          <a:xfrm>
            <a:off x="4085655" y="949677"/>
            <a:ext cx="0" cy="5543198"/>
          </a:xfrm>
          <a:prstGeom prst="line">
            <a:avLst/>
          </a:prstGeom>
          <a:ln w="57150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AEB2C93-623C-A6EB-BC87-B6E7153FB7A8}"/>
              </a:ext>
            </a:extLst>
          </p:cNvPr>
          <p:cNvSpPr txBox="1">
            <a:spLocks/>
          </p:cNvSpPr>
          <p:nvPr/>
        </p:nvSpPr>
        <p:spPr>
          <a:xfrm>
            <a:off x="4192684" y="3839735"/>
            <a:ext cx="7798177" cy="175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593" dirty="0"/>
              <a:t>Reconstruction </a:t>
            </a:r>
          </a:p>
          <a:p>
            <a:pPr algn="ctr"/>
            <a:r>
              <a:rPr lang="en-US" altLang="ko-KR" sz="3593" dirty="0"/>
              <a:t>from </a:t>
            </a:r>
          </a:p>
          <a:p>
            <a:pPr algn="ctr"/>
            <a:r>
              <a:rPr lang="en-US" altLang="ko-KR" sz="3593" b="1" dirty="0"/>
              <a:t>Virtual Beamlet Distributions</a:t>
            </a:r>
            <a:endParaRPr lang="ko-KR" altLang="en-US" sz="3593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E50CCB-6855-578E-B211-4C9561A98501}"/>
              </a:ext>
            </a:extLst>
          </p:cNvPr>
          <p:cNvSpPr txBox="1">
            <a:spLocks/>
          </p:cNvSpPr>
          <p:nvPr/>
        </p:nvSpPr>
        <p:spPr>
          <a:xfrm>
            <a:off x="283229" y="4392644"/>
            <a:ext cx="3741890" cy="64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593" dirty="0"/>
              <a:t>Same as Before</a:t>
            </a:r>
            <a:endParaRPr lang="ko-KR" altLang="en-US" sz="3593" dirty="0"/>
          </a:p>
        </p:txBody>
      </p:sp>
    </p:spTree>
    <p:extLst>
      <p:ext uri="{BB962C8B-B14F-4D97-AF65-F5344CB8AC3E}">
        <p14:creationId xmlns:p14="http://schemas.microsoft.com/office/powerpoint/2010/main" val="91675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EA23FA1-0B09-EA90-E183-46C979F0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6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사각형: 둥근 모서리 3">
                <a:extLst>
                  <a:ext uri="{FF2B5EF4-FFF2-40B4-BE49-F238E27FC236}">
                    <a16:creationId xmlns:a16="http://schemas.microsoft.com/office/drawing/2014/main" id="{8E24431C-D267-DFD4-032C-F32D3AA536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3259" y="495757"/>
                <a:ext cx="2368293" cy="106825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ko-KR" sz="2400" dirty="0">
                              <a:solidFill>
                                <a:schemeClr val="tx1"/>
                              </a:solidFill>
                            </a:rPr>
                            <m:t>Pixel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ko-KR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사각형: 둥근 모서리 3">
                <a:extLst>
                  <a:ext uri="{FF2B5EF4-FFF2-40B4-BE49-F238E27FC236}">
                    <a16:creationId xmlns:a16="http://schemas.microsoft.com/office/drawing/2014/main" id="{8E24431C-D267-DFD4-032C-F32D3AA53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59" y="495757"/>
                <a:ext cx="2368293" cy="106825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196DBB-95F8-1087-D5C4-34C55B3A0B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140" y="5144949"/>
                <a:ext cx="28096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800" dirty="0"/>
                  <a:t>: pixel intensity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196DBB-95F8-1087-D5C4-34C55B3A0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40" y="5144949"/>
                <a:ext cx="2809615" cy="430887"/>
              </a:xfrm>
              <a:prstGeom prst="rect">
                <a:avLst/>
              </a:prstGeom>
              <a:blipFill>
                <a:blip r:embed="rId3"/>
                <a:stretch>
                  <a:fillRect t="-25352" r="-6725" b="-478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0B7030-9077-6E75-907A-B7BE0B18D6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140" y="2286729"/>
                <a:ext cx="1818062" cy="16110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ko-KR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0B7030-9077-6E75-907A-B7BE0B18D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40" y="2286729"/>
                <a:ext cx="1818062" cy="1611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7D5AD1-87BF-CAF8-CB1D-456AC420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3202" y="2246911"/>
                <a:ext cx="3340402" cy="1690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,  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𝑠𝑙𝑖𝑡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𝑐𝑒𝑛𝑡𝑒𝑟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𝑝𝑖𝑥𝑒𝑙</m:t>
                                              </m:r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𝑐𝑒𝑛𝑡𝑒𝑟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𝑠𝑙𝑖𝑡</m:t>
                                              </m:r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𝑐𝑒𝑛𝑡𝑒𝑟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𝑠𝑙𝑖𝑡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𝑐𝑒𝑛𝑡𝑒𝑟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𝑝𝑖𝑥𝑒𝑙</m:t>
                                              </m:r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𝑐𝑒𝑛𝑡𝑒𝑟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𝑠𝑙𝑖𝑡</m:t>
                                              </m:r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𝑐𝑒𝑛𝑡𝑒𝑟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7D5AD1-87BF-CAF8-CB1D-456AC420A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202" y="2246911"/>
                <a:ext cx="3340402" cy="16907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사각형: 둥근 모서리 11">
                <a:extLst>
                  <a:ext uri="{FF2B5EF4-FFF2-40B4-BE49-F238E27FC236}">
                    <a16:creationId xmlns:a16="http://schemas.microsoft.com/office/drawing/2014/main" id="{9782603D-535E-C1A2-F261-46C1F35C08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55950" y="495756"/>
                <a:ext cx="2368293" cy="106825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2" name="사각형: 둥근 모서리 11">
                <a:extLst>
                  <a:ext uri="{FF2B5EF4-FFF2-40B4-BE49-F238E27FC236}">
                    <a16:creationId xmlns:a16="http://schemas.microsoft.com/office/drawing/2014/main" id="{9782603D-535E-C1A2-F261-46C1F35C0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950" y="495756"/>
                <a:ext cx="2368293" cy="106825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bg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EA8E0D8D-75FB-8CA1-B8DD-0C2865C174BE}"/>
              </a:ext>
            </a:extLst>
          </p:cNvPr>
          <p:cNvCxnSpPr>
            <a:cxnSpLocks/>
          </p:cNvCxnSpPr>
          <p:nvPr/>
        </p:nvCxnSpPr>
        <p:spPr>
          <a:xfrm>
            <a:off x="5868154" y="428815"/>
            <a:ext cx="0" cy="6120000"/>
          </a:xfrm>
          <a:prstGeom prst="line">
            <a:avLst/>
          </a:prstGeom>
          <a:ln w="57150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60C764-28BA-A0EC-707D-DFE9398E6F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5750" y="4911182"/>
                <a:ext cx="5371279" cy="146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𝑥𝑥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𝑥𝑦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𝑦𝑥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𝑦𝑦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60C764-28BA-A0EC-707D-DFE9398E6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750" y="4911182"/>
                <a:ext cx="5371279" cy="1461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1B456F-AFAE-6127-6A73-135A933F52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4389849"/>
                <a:ext cx="30482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altLang="ko-K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altLang="ko-K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ko-KR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ko-KR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ko-KR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1B456F-AFAE-6127-6A73-135A933F5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389849"/>
                <a:ext cx="3048206" cy="369332"/>
              </a:xfrm>
              <a:prstGeom prst="rect">
                <a:avLst/>
              </a:prstGeom>
              <a:blipFill>
                <a:blip r:embed="rId8"/>
                <a:stretch>
                  <a:fillRect l="-2000" r="-400" b="-278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8247FC-EC47-1F20-E079-ABB212C69E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2153" y="1898525"/>
                <a:ext cx="3761671" cy="899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ko-KR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ko-KR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8247FC-EC47-1F20-E079-ABB212C69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153" y="1898525"/>
                <a:ext cx="3761671" cy="8999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C20FA8-41B9-7185-FB0B-490D5429F5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22632" y="2894799"/>
                <a:ext cx="2957348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ko-KR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ko-KR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C20FA8-41B9-7185-FB0B-490D5429F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632" y="2894799"/>
                <a:ext cx="2957348" cy="8962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8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6DAFCCC-7356-07F7-B45F-15E1C4D3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754D9-5E19-06E4-5A9A-1FC4072C151D}"/>
              </a:ext>
            </a:extLst>
          </p:cNvPr>
          <p:cNvSpPr txBox="1"/>
          <p:nvPr/>
        </p:nvSpPr>
        <p:spPr>
          <a:xfrm>
            <a:off x="172290" y="-21468"/>
            <a:ext cx="4862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Finite Slit-Width Correction</a:t>
            </a:r>
            <a:endParaRPr lang="ko-KR" altLang="en-US" sz="2800" b="1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9985C67-3A7E-F295-FF48-16406C23F7C2}"/>
              </a:ext>
            </a:extLst>
          </p:cNvPr>
          <p:cNvGrpSpPr>
            <a:grpSpLocks/>
          </p:cNvGrpSpPr>
          <p:nvPr/>
        </p:nvGrpSpPr>
        <p:grpSpPr>
          <a:xfrm>
            <a:off x="1969952" y="647073"/>
            <a:ext cx="3192862" cy="3429433"/>
            <a:chOff x="26679815" y="12054830"/>
            <a:chExt cx="2085769" cy="2187003"/>
          </a:xfrm>
          <a:effectLst>
            <a:glow rad="127000">
              <a:schemeClr val="bg2"/>
            </a:glow>
          </a:effectLst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ACFC41D-A52E-AAA5-5496-B51BEDF08FC9}"/>
                </a:ext>
              </a:extLst>
            </p:cNvPr>
            <p:cNvSpPr>
              <a:spLocks/>
            </p:cNvSpPr>
            <p:nvPr/>
          </p:nvSpPr>
          <p:spPr>
            <a:xfrm>
              <a:off x="26811622" y="12386820"/>
              <a:ext cx="1806284" cy="1527253"/>
            </a:xfrm>
            <a:custGeom>
              <a:avLst/>
              <a:gdLst>
                <a:gd name="csX0" fmla="*/ 467936 w 1806284"/>
                <a:gd name="csY0" fmla="*/ 1130 h 1922381"/>
                <a:gd name="csX1" fmla="*/ 869772 w 1806284"/>
                <a:gd name="csY1" fmla="*/ 185989 h 1922381"/>
                <a:gd name="csX2" fmla="*/ 900792 w 1806284"/>
                <a:gd name="csY2" fmla="*/ 129842 h 1922381"/>
                <a:gd name="csX3" fmla="*/ 900792 w 1806284"/>
                <a:gd name="csY3" fmla="*/ 134040 h 1922381"/>
                <a:gd name="csX4" fmla="*/ 1472290 w 1806284"/>
                <a:gd name="csY4" fmla="*/ 134040 h 1922381"/>
                <a:gd name="csX5" fmla="*/ 1758040 w 1806284"/>
                <a:gd name="csY5" fmla="*/ 134040 h 1922381"/>
                <a:gd name="csX6" fmla="*/ 1806284 w 1806284"/>
                <a:gd name="csY6" fmla="*/ 183937 h 1922381"/>
                <a:gd name="csX7" fmla="*/ 1806284 w 1806284"/>
                <a:gd name="csY7" fmla="*/ 1922381 h 1922381"/>
                <a:gd name="csX8" fmla="*/ 0 w 1806284"/>
                <a:gd name="csY8" fmla="*/ 1922381 h 1922381"/>
                <a:gd name="csX9" fmla="*/ 0 w 1806284"/>
                <a:gd name="csY9" fmla="*/ 71442 h 1922381"/>
                <a:gd name="csX10" fmla="*/ 48244 w 1806284"/>
                <a:gd name="csY10" fmla="*/ 121339 h 1922381"/>
                <a:gd name="csX11" fmla="*/ 333992 w 1806284"/>
                <a:gd name="csY11" fmla="*/ 121339 h 1922381"/>
                <a:gd name="csX12" fmla="*/ 467936 w 1806284"/>
                <a:gd name="csY12" fmla="*/ 1130 h 19223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806284" h="1922381">
                  <a:moveTo>
                    <a:pt x="467936" y="1130"/>
                  </a:moveTo>
                  <a:cubicBezTo>
                    <a:pt x="601882" y="23787"/>
                    <a:pt x="735826" y="377630"/>
                    <a:pt x="869772" y="185989"/>
                  </a:cubicBezTo>
                  <a:lnTo>
                    <a:pt x="900792" y="129842"/>
                  </a:lnTo>
                  <a:lnTo>
                    <a:pt x="900792" y="134040"/>
                  </a:lnTo>
                  <a:cubicBezTo>
                    <a:pt x="1091292" y="-286287"/>
                    <a:pt x="1281790" y="554367"/>
                    <a:pt x="1472290" y="134040"/>
                  </a:cubicBezTo>
                  <a:cubicBezTo>
                    <a:pt x="1567540" y="-76123"/>
                    <a:pt x="1662790" y="28958"/>
                    <a:pt x="1758040" y="134040"/>
                  </a:cubicBezTo>
                  <a:lnTo>
                    <a:pt x="1806284" y="183937"/>
                  </a:lnTo>
                  <a:lnTo>
                    <a:pt x="1806284" y="1922381"/>
                  </a:lnTo>
                  <a:lnTo>
                    <a:pt x="0" y="1922381"/>
                  </a:lnTo>
                  <a:lnTo>
                    <a:pt x="0" y="71442"/>
                  </a:lnTo>
                  <a:lnTo>
                    <a:pt x="48244" y="121339"/>
                  </a:lnTo>
                  <a:cubicBezTo>
                    <a:pt x="143492" y="226421"/>
                    <a:pt x="238742" y="331502"/>
                    <a:pt x="333992" y="121339"/>
                  </a:cubicBezTo>
                  <a:cubicBezTo>
                    <a:pt x="378640" y="22825"/>
                    <a:pt x="423288" y="-6422"/>
                    <a:pt x="467936" y="11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AF89FCC5-ECE5-BBDE-9079-23E0C7E37D28}"/>
                </a:ext>
              </a:extLst>
            </p:cNvPr>
            <p:cNvCxnSpPr>
              <a:cxnSpLocks/>
            </p:cNvCxnSpPr>
            <p:nvPr/>
          </p:nvCxnSpPr>
          <p:spPr>
            <a:xfrm>
              <a:off x="27714764" y="12501015"/>
              <a:ext cx="0" cy="144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6B6145D-69C6-A4B3-7AC9-E6015DC0592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7602076" y="13964834"/>
                  <a:ext cx="2624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altLang="ko-KR" b="0" dirty="0"/>
                </a:p>
              </p:txBody>
            </p:sp>
          </mc:Choice>
          <mc:Fallback xmlns="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1091C718-E6F0-8920-3866-CF8280E1F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02076" y="13964834"/>
                  <a:ext cx="262443" cy="276999"/>
                </a:xfrm>
                <a:prstGeom prst="rect">
                  <a:avLst/>
                </a:prstGeom>
                <a:blipFill>
                  <a:blip r:embed="rId30"/>
                  <a:stretch>
                    <a:fillRect l="-13953" r="-2326"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1D223EDA-FDB7-EA64-A094-2D624D75EF9C}"/>
                </a:ext>
              </a:extLst>
            </p:cNvPr>
            <p:cNvCxnSpPr>
              <a:cxnSpLocks/>
            </p:cNvCxnSpPr>
            <p:nvPr/>
          </p:nvCxnSpPr>
          <p:spPr>
            <a:xfrm>
              <a:off x="28307433" y="12484079"/>
              <a:ext cx="0" cy="144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D55D36FB-5051-9711-9EE1-70C8F3318502}"/>
                </a:ext>
              </a:extLst>
            </p:cNvPr>
            <p:cNvSpPr>
              <a:spLocks/>
            </p:cNvSpPr>
            <p:nvPr/>
          </p:nvSpPr>
          <p:spPr>
            <a:xfrm>
              <a:off x="28219403" y="13221015"/>
              <a:ext cx="180000" cy="180000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F4D49F6-3AB5-DAAB-5D9D-7E81B0DEDCA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8236337" y="13964834"/>
                  <a:ext cx="5292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𝑟𝑒𝑎𝑙</m:t>
                            </m:r>
                          </m:sub>
                        </m:sSub>
                      </m:oMath>
                    </m:oMathPara>
                  </a14:m>
                  <a:endParaRPr lang="en-US" altLang="ko-KR" b="0" dirty="0"/>
                </a:p>
              </p:txBody>
            </p:sp>
          </mc:Choice>
          <mc:Fallback xmlns="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9788872E-02FA-189E-AFC0-466D61525C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36337" y="13964834"/>
                  <a:ext cx="529247" cy="276999"/>
                </a:xfrm>
                <a:prstGeom prst="rect">
                  <a:avLst/>
                </a:prstGeom>
                <a:blipFill>
                  <a:blip r:embed="rId31"/>
                  <a:stretch>
                    <a:fillRect l="-6897" r="-2299" b="-155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9B5EA8C5-3DDF-6027-5D13-7B209F446434}"/>
                </a:ext>
              </a:extLst>
            </p:cNvPr>
            <p:cNvCxnSpPr>
              <a:cxnSpLocks/>
            </p:cNvCxnSpPr>
            <p:nvPr/>
          </p:nvCxnSpPr>
          <p:spPr>
            <a:xfrm>
              <a:off x="27723231" y="13045114"/>
              <a:ext cx="59266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283F2E9-4B81-E8CF-F6D6-B610160E84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7880984" y="12773120"/>
                  <a:ext cx="3003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ko-KR" b="0" dirty="0"/>
                </a:p>
              </p:txBody>
            </p:sp>
          </mc:Choice>
          <mc:Fallback xmlns="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495CE942-4D44-90F5-89B8-83645C1D3A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0984" y="12773120"/>
                  <a:ext cx="300339" cy="276999"/>
                </a:xfrm>
                <a:prstGeom prst="rect">
                  <a:avLst/>
                </a:prstGeom>
                <a:blipFill>
                  <a:blip r:embed="rId32"/>
                  <a:stretch>
                    <a:fillRect l="-20408" r="-18367" b="-65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CEB831-E536-756C-08E2-40E05AEDF15F}"/>
                </a:ext>
              </a:extLst>
            </p:cNvPr>
            <p:cNvSpPr txBox="1">
              <a:spLocks/>
            </p:cNvSpPr>
            <p:nvPr/>
          </p:nvSpPr>
          <p:spPr>
            <a:xfrm>
              <a:off x="26679815" y="12054830"/>
              <a:ext cx="577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Slit</a:t>
              </a:r>
              <a:endParaRPr lang="ko-KR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837227-CE93-E2F1-4813-E209CA9F6C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3898" y="1388386"/>
                <a:ext cx="24135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837227-CE93-E2F1-4813-E209CA9F6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898" y="1388386"/>
                <a:ext cx="2413546" cy="369332"/>
              </a:xfrm>
              <a:prstGeom prst="rect">
                <a:avLst/>
              </a:prstGeom>
              <a:blipFill>
                <a:blip r:embed="rId33"/>
                <a:stretch>
                  <a:fillRect l="-253" r="-1515" b="-1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5B877F-BB23-1386-5690-71DD3A1978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3899" y="1997048"/>
                <a:ext cx="2413546" cy="764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5B877F-BB23-1386-5690-71DD3A197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899" y="1997048"/>
                <a:ext cx="2413546" cy="764568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E448BB-5FC8-1B5D-489F-0C65192281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3898" y="3375226"/>
                <a:ext cx="3782639" cy="433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ko-KR" alt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  <m:sup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ko-KR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  <m:sup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ko-KR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E448BB-5FC8-1B5D-489F-0C6519228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898" y="3375226"/>
                <a:ext cx="3782639" cy="433708"/>
              </a:xfrm>
              <a:prstGeom prst="rect">
                <a:avLst/>
              </a:prstGeom>
              <a:blipFill>
                <a:blip r:embed="rId3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E9C285-F7FB-3836-C1BB-DFF2780973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3898" y="3927948"/>
                <a:ext cx="3975640" cy="9748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ko-KR" alt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  <m:sup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ko-KR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  <m:sup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ko-KR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E9C285-F7FB-3836-C1BB-DFF278097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898" y="3927948"/>
                <a:ext cx="3975640" cy="97481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B3BDBE-1AFB-D3F8-3278-A8DCFF8C36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3898" y="5571681"/>
                <a:ext cx="1833579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ko-KR" alt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B3BDBE-1AFB-D3F8-3278-A8DCFF8C3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898" y="5571681"/>
                <a:ext cx="1833579" cy="86177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6C57AE-6FB6-3E25-013A-1B3DD14C299F}"/>
                  </a:ext>
                </a:extLst>
              </p:cNvPr>
              <p:cNvSpPr txBox="1"/>
              <p:nvPr/>
            </p:nvSpPr>
            <p:spPr>
              <a:xfrm>
                <a:off x="6583899" y="841280"/>
                <a:ext cx="11063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6C57AE-6FB6-3E25-013A-1B3DD14C2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899" y="841280"/>
                <a:ext cx="1106329" cy="307777"/>
              </a:xfrm>
              <a:prstGeom prst="rect">
                <a:avLst/>
              </a:prstGeom>
              <a:blipFill>
                <a:blip r:embed="rId38"/>
                <a:stretch>
                  <a:fillRect l="-1099" b="-1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ABB9CC-5FA3-9DBE-3AC3-D582F5CD45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3898" y="5021781"/>
                <a:ext cx="39163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ko-KR" alt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  <m:sup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ko-KR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  <m:sup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ABB9CC-5FA3-9DBE-3AC3-D582F5CD4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898" y="5021781"/>
                <a:ext cx="3916329" cy="430887"/>
              </a:xfrm>
              <a:prstGeom prst="rect">
                <a:avLst/>
              </a:prstGeom>
              <a:blipFill>
                <a:blip r:embed="rId39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직사각형 22">
            <a:extLst>
              <a:ext uri="{FF2B5EF4-FFF2-40B4-BE49-F238E27FC236}">
                <a16:creationId xmlns:a16="http://schemas.microsoft.com/office/drawing/2014/main" id="{230428B0-A6B3-5821-B7C7-B58B655FBCFB}"/>
              </a:ext>
            </a:extLst>
          </p:cNvPr>
          <p:cNvSpPr/>
          <p:nvPr/>
        </p:nvSpPr>
        <p:spPr>
          <a:xfrm>
            <a:off x="1031574" y="4221828"/>
            <a:ext cx="1800000" cy="18400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2AE3DCD-6BAF-6870-55E9-247B18ACAE72}"/>
              </a:ext>
            </a:extLst>
          </p:cNvPr>
          <p:cNvSpPr/>
          <p:nvPr/>
        </p:nvSpPr>
        <p:spPr>
          <a:xfrm rot="5400000">
            <a:off x="693597" y="5052122"/>
            <a:ext cx="1348866" cy="196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32C3B6C1-94C1-9F81-1356-88E5B6BBA5B0}"/>
              </a:ext>
            </a:extLst>
          </p:cNvPr>
          <p:cNvCxnSpPr>
            <a:cxnSpLocks/>
          </p:cNvCxnSpPr>
          <p:nvPr/>
        </p:nvCxnSpPr>
        <p:spPr>
          <a:xfrm flipH="1">
            <a:off x="1269597" y="4668531"/>
            <a:ext cx="196866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D98B03-6667-164B-DBE6-31B323E751FD}"/>
                  </a:ext>
                </a:extLst>
              </p:cNvPr>
              <p:cNvSpPr txBox="1"/>
              <p:nvPr/>
            </p:nvSpPr>
            <p:spPr>
              <a:xfrm>
                <a:off x="1050398" y="4530031"/>
                <a:ext cx="200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D98B03-6667-164B-DBE6-31B323E75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98" y="4530031"/>
                <a:ext cx="200375" cy="276999"/>
              </a:xfrm>
              <a:prstGeom prst="rect">
                <a:avLst/>
              </a:prstGeom>
              <a:blipFill>
                <a:blip r:embed="rId40"/>
                <a:stretch>
                  <a:fillRect l="-30303" r="-30303" b="-13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직사각형 27">
            <a:extLst>
              <a:ext uri="{FF2B5EF4-FFF2-40B4-BE49-F238E27FC236}">
                <a16:creationId xmlns:a16="http://schemas.microsoft.com/office/drawing/2014/main" id="{30896E7E-A171-67FF-DB00-493EC3E547AF}"/>
              </a:ext>
            </a:extLst>
          </p:cNvPr>
          <p:cNvSpPr/>
          <p:nvPr/>
        </p:nvSpPr>
        <p:spPr>
          <a:xfrm rot="5400000">
            <a:off x="1062029" y="5052122"/>
            <a:ext cx="1348866" cy="196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BDCDE84-22DC-6F2B-8FF3-4084003FF50C}"/>
              </a:ext>
            </a:extLst>
          </p:cNvPr>
          <p:cNvSpPr/>
          <p:nvPr/>
        </p:nvSpPr>
        <p:spPr>
          <a:xfrm rot="5400000">
            <a:off x="1430461" y="5052122"/>
            <a:ext cx="1348866" cy="196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F610C7D-F6F7-6E55-A324-F170AC8A3D69}"/>
              </a:ext>
            </a:extLst>
          </p:cNvPr>
          <p:cNvSpPr/>
          <p:nvPr/>
        </p:nvSpPr>
        <p:spPr>
          <a:xfrm rot="5400000">
            <a:off x="1798893" y="5052122"/>
            <a:ext cx="1348866" cy="196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53D3DEC9-6938-CA85-9530-DB0BDE58F303}"/>
              </a:ext>
            </a:extLst>
          </p:cNvPr>
          <p:cNvSpPr/>
          <p:nvPr/>
        </p:nvSpPr>
        <p:spPr>
          <a:xfrm>
            <a:off x="1325884" y="6155759"/>
            <a:ext cx="1211380" cy="985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5A2F15-7ECC-D96F-00D1-C8F24000CBDD}"/>
              </a:ext>
            </a:extLst>
          </p:cNvPr>
          <p:cNvSpPr txBox="1"/>
          <p:nvPr/>
        </p:nvSpPr>
        <p:spPr>
          <a:xfrm>
            <a:off x="1287271" y="6235688"/>
            <a:ext cx="128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Slit moving</a:t>
            </a:r>
            <a:endParaRPr lang="ko-KR" altLang="en-US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29D4879-7EAD-00D3-A44F-6D294C01D64D}"/>
              </a:ext>
            </a:extLst>
          </p:cNvPr>
          <p:cNvSpPr/>
          <p:nvPr/>
        </p:nvSpPr>
        <p:spPr>
          <a:xfrm>
            <a:off x="1173735" y="5544640"/>
            <a:ext cx="360000" cy="3600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8EF1055E-CBED-F1A2-2E8E-72774175E64F}"/>
              </a:ext>
            </a:extLst>
          </p:cNvPr>
          <p:cNvCxnSpPr>
            <a:cxnSpLocks/>
          </p:cNvCxnSpPr>
          <p:nvPr/>
        </p:nvCxnSpPr>
        <p:spPr>
          <a:xfrm flipV="1">
            <a:off x="1173735" y="4113857"/>
            <a:ext cx="629869" cy="143078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B8742686-E262-56F6-A1F5-F6D96D927ABC}"/>
              </a:ext>
            </a:extLst>
          </p:cNvPr>
          <p:cNvCxnSpPr>
            <a:cxnSpLocks/>
          </p:cNvCxnSpPr>
          <p:nvPr/>
        </p:nvCxnSpPr>
        <p:spPr>
          <a:xfrm flipV="1">
            <a:off x="1533735" y="4113857"/>
            <a:ext cx="3951754" cy="143078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7B41DEFE-C8F6-2A0E-0909-AAC0239A50CF}"/>
              </a:ext>
            </a:extLst>
          </p:cNvPr>
          <p:cNvSpPr/>
          <p:nvPr/>
        </p:nvSpPr>
        <p:spPr>
          <a:xfrm>
            <a:off x="1817213" y="501752"/>
            <a:ext cx="3641938" cy="357927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40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A2C0464-378F-5E6B-7BEF-D844646A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66830-5FCA-0C2A-DCD8-7AA5ED050F22}"/>
              </a:ext>
            </a:extLst>
          </p:cNvPr>
          <p:cNvSpPr txBox="1"/>
          <p:nvPr/>
        </p:nvSpPr>
        <p:spPr>
          <a:xfrm>
            <a:off x="172290" y="-21468"/>
            <a:ext cx="6458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Individual Virtual Beamlet Threshold</a:t>
            </a:r>
            <a:endParaRPr lang="ko-KR" altLang="en-US" sz="2800" b="1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2424DBB-8669-59C7-8B0E-E299D385C18E}"/>
              </a:ext>
            </a:extLst>
          </p:cNvPr>
          <p:cNvGrpSpPr>
            <a:grpSpLocks/>
          </p:cNvGrpSpPr>
          <p:nvPr/>
        </p:nvGrpSpPr>
        <p:grpSpPr>
          <a:xfrm>
            <a:off x="1319513" y="3623959"/>
            <a:ext cx="9136201" cy="3120719"/>
            <a:chOff x="17343387" y="23302640"/>
            <a:chExt cx="10391794" cy="3334758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08274D25-EF1E-BCEF-E687-BD140EAF5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9357" y="23303219"/>
              <a:ext cx="5025824" cy="333360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D8042FAA-7ED0-E99E-46F4-D8AE6719D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3387" y="23302640"/>
              <a:ext cx="5027572" cy="3334758"/>
            </a:xfrm>
            <a:prstGeom prst="rect">
              <a:avLst/>
            </a:prstGeom>
          </p:spPr>
        </p:pic>
      </p:grp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9ED496FB-B0B6-9BEC-312D-DBC822719517}"/>
              </a:ext>
            </a:extLst>
          </p:cNvPr>
          <p:cNvSpPr>
            <a:spLocks/>
          </p:cNvSpPr>
          <p:nvPr/>
        </p:nvSpPr>
        <p:spPr>
          <a:xfrm>
            <a:off x="2961541" y="1682413"/>
            <a:ext cx="392551" cy="28532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96B4E2-4FD8-9639-F35A-12DD838254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81665" y="1024422"/>
                <a:ext cx="2002921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96B4E2-4FD8-9639-F35A-12DD83825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665" y="1024422"/>
                <a:ext cx="2002921" cy="672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AA5070-FB57-C622-AFDA-A37F616DBD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81664" y="2389062"/>
                <a:ext cx="2422458" cy="330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𝐵𝑒𝑎𝑚𝑙𝑒𝑡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AA5070-FB57-C622-AFDA-A37F616DB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664" y="2389062"/>
                <a:ext cx="2422458" cy="330540"/>
              </a:xfrm>
              <a:prstGeom prst="rect">
                <a:avLst/>
              </a:prstGeom>
              <a:blipFill>
                <a:blip r:embed="rId5"/>
                <a:stretch>
                  <a:fillRect l="-1511" r="-2771" b="-22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9E41A2-179D-BB9B-812D-219C44D460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81664" y="2978075"/>
                <a:ext cx="3288913" cy="330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𝑡h𝑟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𝐵𝑒𝑎𝑚𝑙𝑒𝑡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9E41A2-179D-BB9B-812D-219C44D46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664" y="2978075"/>
                <a:ext cx="3288913" cy="330540"/>
              </a:xfrm>
              <a:prstGeom prst="rect">
                <a:avLst/>
              </a:prstGeom>
              <a:blipFill>
                <a:blip r:embed="rId6"/>
                <a:stretch>
                  <a:fillRect l="-928" r="-186" b="-22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275BD92-C2E3-C4BE-5985-1C8F3EF97673}"/>
              </a:ext>
            </a:extLst>
          </p:cNvPr>
          <p:cNvSpPr txBox="1">
            <a:spLocks/>
          </p:cNvSpPr>
          <p:nvPr/>
        </p:nvSpPr>
        <p:spPr>
          <a:xfrm>
            <a:off x="6367318" y="536621"/>
            <a:ext cx="565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dirty="0"/>
              <a:t>Divergence contribution to the angular variance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C05F8D-EAE3-C030-336C-C1F5B3B9D9F5}"/>
              </a:ext>
            </a:extLst>
          </p:cNvPr>
          <p:cNvSpPr txBox="1">
            <a:spLocks/>
          </p:cNvSpPr>
          <p:nvPr/>
        </p:nvSpPr>
        <p:spPr>
          <a:xfrm>
            <a:off x="6367318" y="1880808"/>
            <a:ext cx="556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dirty="0"/>
              <a:t>Individual Virtual Beamlet Threshold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D904A1-1BAD-4717-3C00-642C274ECE2A}"/>
              </a:ext>
            </a:extLst>
          </p:cNvPr>
          <p:cNvSpPr txBox="1">
            <a:spLocks/>
          </p:cNvSpPr>
          <p:nvPr/>
        </p:nvSpPr>
        <p:spPr>
          <a:xfrm>
            <a:off x="-2" y="3108456"/>
            <a:ext cx="2793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Threshold scan</a:t>
            </a:r>
            <a:endParaRPr lang="ko-KR" altLang="en-US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690584-EAF3-F6BD-82B3-C2227B3659FC}"/>
              </a:ext>
            </a:extLst>
          </p:cNvPr>
          <p:cNvSpPr txBox="1">
            <a:spLocks/>
          </p:cNvSpPr>
          <p:nvPr/>
        </p:nvSpPr>
        <p:spPr>
          <a:xfrm>
            <a:off x="574921" y="3539905"/>
            <a:ext cx="11916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dirty="0"/>
              <a:t>*Threshold = r</a:t>
            </a:r>
            <a:endParaRPr lang="ko-KR" altLang="en-US" sz="140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A4E3BDA2-CB14-3297-CBF0-31D0821EE6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0" y="795101"/>
            <a:ext cx="2598960" cy="217429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D5508B41-CE95-8E18-44D9-B099E5B68B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84" y="678474"/>
            <a:ext cx="2598960" cy="22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13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74E727D0-1E15-DEDB-6222-A0AEF9F0B253}"/>
              </a:ext>
            </a:extLst>
          </p:cNvPr>
          <p:cNvGrpSpPr>
            <a:grpSpLocks noChangeAspect="1"/>
          </p:cNvGrpSpPr>
          <p:nvPr/>
        </p:nvGrpSpPr>
        <p:grpSpPr>
          <a:xfrm>
            <a:off x="476039" y="432603"/>
            <a:ext cx="11239921" cy="3518373"/>
            <a:chOff x="172289" y="4951028"/>
            <a:chExt cx="21697708" cy="6791917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75BC9DB1-7216-BCA2-9F0D-7EC4A6A7A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38"/>
            <a:stretch>
              <a:fillRect/>
            </a:stretch>
          </p:blipFill>
          <p:spPr>
            <a:xfrm>
              <a:off x="172290" y="5266132"/>
              <a:ext cx="21697707" cy="6476813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D17CCCC-C78C-D4DB-3744-2636C6071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204"/>
            <a:stretch>
              <a:fillRect/>
            </a:stretch>
          </p:blipFill>
          <p:spPr>
            <a:xfrm>
              <a:off x="172289" y="4951028"/>
              <a:ext cx="21697706" cy="473511"/>
            </a:xfrm>
            <a:prstGeom prst="rect">
              <a:avLst/>
            </a:prstGeom>
          </p:spPr>
        </p:pic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78A2A5B-6B9A-1220-F3E2-96480094F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46CCA-B06E-26E6-F7C6-A5E76A62B178}"/>
              </a:ext>
            </a:extLst>
          </p:cNvPr>
          <p:cNvSpPr txBox="1"/>
          <p:nvPr/>
        </p:nvSpPr>
        <p:spPr>
          <a:xfrm>
            <a:off x="172290" y="-21468"/>
            <a:ext cx="5118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Simulation Results </a:t>
            </a:r>
            <a:r>
              <a:rPr lang="en-US" altLang="ko-KR" sz="2800" dirty="0"/>
              <a:t>– Matrix1:</a:t>
            </a:r>
            <a:endParaRPr lang="ko-KR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표 10">
                <a:extLst>
                  <a:ext uri="{FF2B5EF4-FFF2-40B4-BE49-F238E27FC236}">
                    <a16:creationId xmlns:a16="http://schemas.microsoft.com/office/drawing/2014/main" id="{658E5374-77BD-71C5-F92C-A1F3CE3B2C5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18118439"/>
                  </p:ext>
                </p:extLst>
              </p:nvPr>
            </p:nvGraphicFramePr>
            <p:xfrm>
              <a:off x="289560" y="4085784"/>
              <a:ext cx="5745479" cy="233921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81615">
                      <a:extLst>
                        <a:ext uri="{9D8B030D-6E8A-4147-A177-3AD203B41FA5}">
                          <a16:colId xmlns:a16="http://schemas.microsoft.com/office/drawing/2014/main" val="46559142"/>
                        </a:ext>
                      </a:extLst>
                    </a:gridCol>
                    <a:gridCol w="1526841">
                      <a:extLst>
                        <a:ext uri="{9D8B030D-6E8A-4147-A177-3AD203B41FA5}">
                          <a16:colId xmlns:a16="http://schemas.microsoft.com/office/drawing/2014/main" val="322750388"/>
                        </a:ext>
                      </a:extLst>
                    </a:gridCol>
                    <a:gridCol w="1526841">
                      <a:extLst>
                        <a:ext uri="{9D8B030D-6E8A-4147-A177-3AD203B41FA5}">
                          <a16:colId xmlns:a16="http://schemas.microsoft.com/office/drawing/2014/main" val="1945927241"/>
                        </a:ext>
                      </a:extLst>
                    </a:gridCol>
                    <a:gridCol w="1010182">
                      <a:extLst>
                        <a:ext uri="{9D8B030D-6E8A-4147-A177-3AD203B41FA5}">
                          <a16:colId xmlns:a16="http://schemas.microsoft.com/office/drawing/2014/main" val="1738207990"/>
                        </a:ext>
                      </a:extLst>
                    </a:gridCol>
                  </a:tblGrid>
                  <a:tr h="55819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1" dirty="0"/>
                            <a:t>Threshold = 0.1</a:t>
                          </a:r>
                          <a:endParaRPr lang="ko-KR" altLang="en-US" sz="1600" b="1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Ground Truth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Reconstructed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Error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5107390"/>
                      </a:ext>
                    </a:extLst>
                  </a:tr>
                  <a:tr h="558195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sz="16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3.941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3.832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2.76%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6537618"/>
                      </a:ext>
                    </a:extLst>
                  </a:tr>
                  <a:tr h="57912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sz="16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4.266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4.187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1.85%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929193"/>
                      </a:ext>
                    </a:extLst>
                  </a:tr>
                  <a:tr h="55917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ko-KR" alt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en-US" altLang="ko-KR" sz="160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4.078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3.984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2.29%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186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표 10">
                <a:extLst>
                  <a:ext uri="{FF2B5EF4-FFF2-40B4-BE49-F238E27FC236}">
                    <a16:creationId xmlns:a16="http://schemas.microsoft.com/office/drawing/2014/main" id="{658E5374-77BD-71C5-F92C-A1F3CE3B2C5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18118439"/>
                  </p:ext>
                </p:extLst>
              </p:nvPr>
            </p:nvGraphicFramePr>
            <p:xfrm>
              <a:off x="289560" y="4085784"/>
              <a:ext cx="5745479" cy="233921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81615">
                      <a:extLst>
                        <a:ext uri="{9D8B030D-6E8A-4147-A177-3AD203B41FA5}">
                          <a16:colId xmlns:a16="http://schemas.microsoft.com/office/drawing/2014/main" val="46559142"/>
                        </a:ext>
                      </a:extLst>
                    </a:gridCol>
                    <a:gridCol w="1526841">
                      <a:extLst>
                        <a:ext uri="{9D8B030D-6E8A-4147-A177-3AD203B41FA5}">
                          <a16:colId xmlns:a16="http://schemas.microsoft.com/office/drawing/2014/main" val="322750388"/>
                        </a:ext>
                      </a:extLst>
                    </a:gridCol>
                    <a:gridCol w="1526841">
                      <a:extLst>
                        <a:ext uri="{9D8B030D-6E8A-4147-A177-3AD203B41FA5}">
                          <a16:colId xmlns:a16="http://schemas.microsoft.com/office/drawing/2014/main" val="1945927241"/>
                        </a:ext>
                      </a:extLst>
                    </a:gridCol>
                    <a:gridCol w="1010182">
                      <a:extLst>
                        <a:ext uri="{9D8B030D-6E8A-4147-A177-3AD203B41FA5}">
                          <a16:colId xmlns:a16="http://schemas.microsoft.com/office/drawing/2014/main" val="173820799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1" dirty="0"/>
                            <a:t>Threshold = 0.1</a:t>
                          </a:r>
                          <a:endParaRPr lang="ko-KR" altLang="en-US" sz="1600" b="1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Ground Truth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Reconstructed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Error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510739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103158" r="-242754" b="-2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3.941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3.832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2.76%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6537618"/>
                      </a:ext>
                    </a:extLst>
                  </a:tr>
                  <a:tr h="6008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194949" r="-242754" b="-10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4.266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4.187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1.85%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929193"/>
                      </a:ext>
                    </a:extLst>
                  </a:tr>
                  <a:tr h="58013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307368" r="-242754" b="-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4.078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3.984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2.29%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186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F971991F-81BB-2394-6264-863B0DC6D6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9013474"/>
                  </p:ext>
                </p:extLst>
              </p:nvPr>
            </p:nvGraphicFramePr>
            <p:xfrm>
              <a:off x="6217920" y="3933385"/>
              <a:ext cx="5745949" cy="28244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81754">
                      <a:extLst>
                        <a:ext uri="{9D8B030D-6E8A-4147-A177-3AD203B41FA5}">
                          <a16:colId xmlns:a16="http://schemas.microsoft.com/office/drawing/2014/main" val="3537749391"/>
                        </a:ext>
                      </a:extLst>
                    </a:gridCol>
                    <a:gridCol w="1526965">
                      <a:extLst>
                        <a:ext uri="{9D8B030D-6E8A-4147-A177-3AD203B41FA5}">
                          <a16:colId xmlns:a16="http://schemas.microsoft.com/office/drawing/2014/main" val="1106467246"/>
                        </a:ext>
                      </a:extLst>
                    </a:gridCol>
                    <a:gridCol w="1526965">
                      <a:extLst>
                        <a:ext uri="{9D8B030D-6E8A-4147-A177-3AD203B41FA5}">
                          <a16:colId xmlns:a16="http://schemas.microsoft.com/office/drawing/2014/main" val="1056486509"/>
                        </a:ext>
                      </a:extLst>
                    </a:gridCol>
                    <a:gridCol w="1010265">
                      <a:extLst>
                        <a:ext uri="{9D8B030D-6E8A-4147-A177-3AD203B41FA5}">
                          <a16:colId xmlns:a16="http://schemas.microsoft.com/office/drawing/2014/main" val="2685765914"/>
                        </a:ext>
                      </a:extLst>
                    </a:gridCol>
                  </a:tblGrid>
                  <a:tr h="41112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Ground Truth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Reconstructed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Error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0603555"/>
                      </a:ext>
                    </a:extLst>
                  </a:tr>
                  <a:tr h="41112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3.522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3.420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2.89%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480439"/>
                      </a:ext>
                    </a:extLst>
                  </a:tr>
                  <a:tr h="553489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sz="16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𝑟𝑎𝑑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4.029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3.889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3.49%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189164"/>
                      </a:ext>
                    </a:extLst>
                  </a:tr>
                  <a:tr h="41112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0.981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0.954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2.71%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5473724"/>
                      </a:ext>
                    </a:extLst>
                  </a:tr>
                  <a:tr h="57424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sz="16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𝑟𝑎𝑑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3.661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3.485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4.80%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858686"/>
                      </a:ext>
                    </a:extLst>
                  </a:tr>
                  <a:tr h="41112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𝑐𝑜𝑢𝑝𝑙𝑖𝑛𝑔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ko-KR" altLang="en-US" sz="180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0.0113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0.0109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2.99%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25140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F971991F-81BB-2394-6264-863B0DC6D6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9013474"/>
                  </p:ext>
                </p:extLst>
              </p:nvPr>
            </p:nvGraphicFramePr>
            <p:xfrm>
              <a:off x="6217920" y="3933385"/>
              <a:ext cx="5745949" cy="28244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81754">
                      <a:extLst>
                        <a:ext uri="{9D8B030D-6E8A-4147-A177-3AD203B41FA5}">
                          <a16:colId xmlns:a16="http://schemas.microsoft.com/office/drawing/2014/main" val="3537749391"/>
                        </a:ext>
                      </a:extLst>
                    </a:gridCol>
                    <a:gridCol w="1526965">
                      <a:extLst>
                        <a:ext uri="{9D8B030D-6E8A-4147-A177-3AD203B41FA5}">
                          <a16:colId xmlns:a16="http://schemas.microsoft.com/office/drawing/2014/main" val="1106467246"/>
                        </a:ext>
                      </a:extLst>
                    </a:gridCol>
                    <a:gridCol w="1526965">
                      <a:extLst>
                        <a:ext uri="{9D8B030D-6E8A-4147-A177-3AD203B41FA5}">
                          <a16:colId xmlns:a16="http://schemas.microsoft.com/office/drawing/2014/main" val="1056486509"/>
                        </a:ext>
                      </a:extLst>
                    </a:gridCol>
                    <a:gridCol w="1010265">
                      <a:extLst>
                        <a:ext uri="{9D8B030D-6E8A-4147-A177-3AD203B41FA5}">
                          <a16:colId xmlns:a16="http://schemas.microsoft.com/office/drawing/2014/main" val="2685765914"/>
                        </a:ext>
                      </a:extLst>
                    </a:gridCol>
                  </a:tblGrid>
                  <a:tr h="41112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Ground Truth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Reconstructed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Error</a:t>
                          </a:r>
                          <a:endParaRPr lang="ko-KR" altLang="en-US" sz="16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0603555"/>
                      </a:ext>
                    </a:extLst>
                  </a:tr>
                  <a:tr h="4111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5" t="-102985" r="-24239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3.522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3.420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2.89%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48043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5" t="-143158" r="-242391" b="-25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4.029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3.889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3.49%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189164"/>
                      </a:ext>
                    </a:extLst>
                  </a:tr>
                  <a:tr h="4111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5" t="-339706" r="-242391" b="-2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0.981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0.954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2.71%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5473724"/>
                      </a:ext>
                    </a:extLst>
                  </a:tr>
                  <a:tr h="6008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5" t="-305102" r="-242391" b="-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3.661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3.485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4.80%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858686"/>
                      </a:ext>
                    </a:extLst>
                  </a:tr>
                  <a:tr h="4111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25" t="-583824" r="-242391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0.0113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0.0109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2.99%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25140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4CECCE6-9842-A643-9860-0B9BA9F0C9E4}"/>
              </a:ext>
            </a:extLst>
          </p:cNvPr>
          <p:cNvSpPr txBox="1"/>
          <p:nvPr/>
        </p:nvSpPr>
        <p:spPr>
          <a:xfrm>
            <a:off x="5071768" y="27477"/>
            <a:ext cx="5628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Input beam matrix from experimental VPP reconstruction at the slit position</a:t>
            </a:r>
          </a:p>
          <a:p>
            <a:r>
              <a:rPr lang="en-US" altLang="ko-KR" sz="1200" dirty="0"/>
              <a:t>(KOMAC BTS, QM3 = 15 A)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56555416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테마1" id="{BBF6413B-AEB7-4851-9AC8-595B5000B932}" vid="{EC336A5A-E777-46BB-BC9F-9833FD64B1A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1092</TotalTime>
  <Words>593</Words>
  <Application>Microsoft Office PowerPoint</Application>
  <PresentationFormat>와이드스크린</PresentationFormat>
  <Paragraphs>198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맑은 고딕</vt:lpstr>
      <vt:lpstr>Arial</vt:lpstr>
      <vt:lpstr>Cambria Math</vt:lpstr>
      <vt:lpstr>테마1</vt:lpstr>
      <vt:lpstr>Virtual Pepper-Pot Analysis Method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최지영(첨단원자력공학부)</dc:creator>
  <cp:lastModifiedBy>최지영(첨단원자력공학부)</cp:lastModifiedBy>
  <cp:revision>9</cp:revision>
  <dcterms:created xsi:type="dcterms:W3CDTF">2026-06-23T00:28:18Z</dcterms:created>
  <dcterms:modified xsi:type="dcterms:W3CDTF">2026-06-25T05:30:22Z</dcterms:modified>
</cp:coreProperties>
</file>