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64" r:id="rId3"/>
    <p:sldId id="317" r:id="rId4"/>
    <p:sldId id="316" r:id="rId5"/>
    <p:sldId id="318" r:id="rId6"/>
    <p:sldId id="310" r:id="rId7"/>
    <p:sldId id="319" r:id="rId8"/>
    <p:sldId id="321" r:id="rId9"/>
    <p:sldId id="313" r:id="rId10"/>
    <p:sldId id="320" r:id="rId11"/>
    <p:sldId id="305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E8E"/>
    <a:srgbClr val="868686"/>
    <a:srgbClr val="076E77"/>
    <a:srgbClr val="E74C3C"/>
    <a:srgbClr val="0AA6B2"/>
    <a:srgbClr val="51D388"/>
    <a:srgbClr val="FFFFFF"/>
    <a:srgbClr val="46B1E1"/>
    <a:srgbClr val="E94343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75725" autoAdjust="0"/>
  </p:normalViewPr>
  <p:slideViewPr>
    <p:cSldViewPr snapToGrid="0">
      <p:cViewPr varScale="1">
        <p:scale>
          <a:sx n="84" d="100"/>
          <a:sy n="84" d="100"/>
        </p:scale>
        <p:origin x="126" y="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14DD1-80B2-4611-B261-7F6A5C3A9C0C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A2A23-7D14-4847-A455-D8AB03B832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2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643F36-EB51-4CAD-BA8F-5792284C66E8}" type="slidenum">
              <a:rPr lang="en-US" altLang="en-US"/>
              <a:pPr lvl="0"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189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203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486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476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628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144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35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154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293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485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71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47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7205-AC51-4AC9-8600-D2392F4BE6F7}" type="datetimeFigureOut">
              <a:rPr lang="ko-KR" altLang="en-US" smtClean="0"/>
              <a:t>2026-06-11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28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370.png"/><Relationship Id="rId3" Type="http://schemas.openxmlformats.org/officeDocument/2006/relationships/image" Target="../media/image71.png"/><Relationship Id="rId7" Type="http://schemas.openxmlformats.org/officeDocument/2006/relationships/image" Target="../media/image180.png"/><Relationship Id="rId12" Type="http://schemas.openxmlformats.org/officeDocument/2006/relationships/image" Target="../media/image36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290.png"/><Relationship Id="rId15" Type="http://schemas.openxmlformats.org/officeDocument/2006/relationships/image" Target="../media/image220.png"/><Relationship Id="rId10" Type="http://schemas.openxmlformats.org/officeDocument/2006/relationships/image" Target="../media/image210.png"/><Relationship Id="rId4" Type="http://schemas.openxmlformats.org/officeDocument/2006/relationships/image" Target="../media/image120.png"/><Relationship Id="rId9" Type="http://schemas.openxmlformats.org/officeDocument/2006/relationships/image" Target="../media/image200.png"/><Relationship Id="rId14" Type="http://schemas.openxmlformats.org/officeDocument/2006/relationships/image" Target="../media/image3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0"/>
            <a:ext cx="486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rgbClr val="8E8E8E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2026-06-25, ZOOM </a:t>
            </a:r>
            <a:endParaRPr lang="en-US" altLang="ko-KR" sz="1400" dirty="0">
              <a:solidFill>
                <a:srgbClr val="00206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79" y="2168208"/>
            <a:ext cx="12029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800" b="1" spc="-15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26.06.25</a:t>
            </a:r>
          </a:p>
          <a:p>
            <a:pPr algn="ctr">
              <a:defRPr/>
            </a:pPr>
            <a:r>
              <a:rPr lang="en-US" altLang="ko-KR" sz="4800" b="1" spc="-150" dirty="0">
                <a:solidFill>
                  <a:srgbClr val="076E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-updates</a:t>
            </a:r>
            <a:endParaRPr lang="en-US" altLang="ko-KR" sz="4800" b="1" spc="-1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3246385" y="4343094"/>
            <a:ext cx="5699227" cy="1537760"/>
            <a:chOff x="3262263" y="4336066"/>
            <a:chExt cx="5699227" cy="1537760"/>
          </a:xfrm>
        </p:grpSpPr>
        <p:sp>
          <p:nvSpPr>
            <p:cNvPr id="7" name="TextBox 6"/>
            <p:cNvSpPr txBox="1"/>
            <p:nvPr/>
          </p:nvSpPr>
          <p:spPr>
            <a:xfrm>
              <a:off x="3262263" y="4550387"/>
              <a:ext cx="569922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 dirty="0">
                  <a:solidFill>
                    <a:srgbClr val="404040"/>
                  </a:solidFill>
                  <a:latin typeface="Arial"/>
                  <a:cs typeface="Arial"/>
                </a:rPr>
                <a:t>DAON LEE</a:t>
              </a:r>
            </a:p>
            <a:p>
              <a:pPr lvl="0">
                <a:defRPr/>
              </a:pPr>
              <a:endParaRPr lang="en-US" altLang="ko-KR" sz="1400" dirty="0">
                <a:latin typeface="Arial"/>
                <a:cs typeface="Arial"/>
              </a:endParaRPr>
            </a:p>
            <a:p>
              <a:pPr lvl="0">
                <a:defRPr/>
              </a:pPr>
              <a:endParaRPr lang="en-US" altLang="ko-KR" sz="1400" dirty="0"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US" altLang="ko-KR" sz="1600" dirty="0">
                  <a:solidFill>
                    <a:srgbClr val="868686"/>
                  </a:solidFill>
                  <a:latin typeface="Arial"/>
                  <a:cs typeface="Arial"/>
                </a:rPr>
                <a:t>2026  The Beam Diagnostics and Tomography Study</a:t>
              </a:r>
            </a:p>
            <a:p>
              <a:pPr algn="ctr">
                <a:defRPr/>
              </a:pPr>
              <a:endParaRPr lang="en-US" altLang="ko-KR" sz="16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4876635" y="4336066"/>
              <a:ext cx="2435382" cy="0"/>
            </a:xfrm>
            <a:prstGeom prst="line">
              <a:avLst/>
            </a:prstGeom>
            <a:ln w="25400">
              <a:solidFill>
                <a:srgbClr val="5CC4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35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D0790-C348-622F-40BC-9F88A375B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B5998-7043-1498-D48E-42C748992A97}"/>
              </a:ext>
            </a:extLst>
          </p:cNvPr>
          <p:cNvSpPr txBox="1"/>
          <p:nvPr/>
        </p:nvSpPr>
        <p:spPr>
          <a:xfrm>
            <a:off x="561473" y="1428003"/>
            <a:ext cx="1106905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About Liwen’s case,</a:t>
            </a: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About Binghui’s method,</a:t>
            </a: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How does she optimize the appropriate scan angle?</a:t>
            </a: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+3. Wang’s e-mail : I am studying Wang’s results and my results</a:t>
            </a:r>
          </a:p>
          <a:p>
            <a:pPr lvl="0" algn="just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(Briefly)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20E1F-4E95-DC05-7877-05EF90804308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Questions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B03DA1-6E5E-FDEB-338D-8B6FA41A5B28}"/>
                  </a:ext>
                </a:extLst>
              </p:cNvPr>
              <p:cNvSpPr txBox="1"/>
              <p:nvPr/>
            </p:nvSpPr>
            <p:spPr>
              <a:xfrm>
                <a:off x="1838830" y="2246989"/>
                <a:ext cx="3496663" cy="378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ko-KR" sz="1400" b="0" dirty="0"/>
                  <a:t>In my case,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ko-KR" alt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B03DA1-6E5E-FDEB-338D-8B6FA41A5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830" y="2246989"/>
                <a:ext cx="3496663" cy="378309"/>
              </a:xfrm>
              <a:prstGeom prst="rect">
                <a:avLst/>
              </a:prstGeom>
              <a:blipFill>
                <a:blip r:embed="rId2"/>
                <a:stretch>
                  <a:fillRect l="-3141" t="-1613" r="-1047" b="-145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CF2E0833-C744-DBC4-A595-2F256AC24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100" y="5306939"/>
            <a:ext cx="2720859" cy="100242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1CD7792-FFDA-34DC-79EE-5D5BA9440689}"/>
              </a:ext>
            </a:extLst>
          </p:cNvPr>
          <p:cNvSpPr/>
          <p:nvPr/>
        </p:nvSpPr>
        <p:spPr>
          <a:xfrm>
            <a:off x="1827400" y="5318369"/>
            <a:ext cx="240030" cy="4229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5DFB1AB-FDDD-9AF5-66D4-E03F07931060}"/>
              </a:ext>
            </a:extLst>
          </p:cNvPr>
          <p:cNvSpPr/>
          <p:nvPr/>
        </p:nvSpPr>
        <p:spPr>
          <a:xfrm>
            <a:off x="1826000" y="5909311"/>
            <a:ext cx="240030" cy="251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94E3845-2D48-1F67-E8AE-5FC6FB94B352}"/>
              </a:ext>
            </a:extLst>
          </p:cNvPr>
          <p:cNvSpPr/>
          <p:nvPr/>
        </p:nvSpPr>
        <p:spPr>
          <a:xfrm>
            <a:off x="4148209" y="5318369"/>
            <a:ext cx="240030" cy="4229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A6A94D0-0284-2394-C280-19ECEF0E9449}"/>
              </a:ext>
            </a:extLst>
          </p:cNvPr>
          <p:cNvSpPr/>
          <p:nvPr/>
        </p:nvSpPr>
        <p:spPr>
          <a:xfrm>
            <a:off x="4148209" y="5893429"/>
            <a:ext cx="240030" cy="251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17646678-9B1F-E7B5-142B-76EF50CB8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777" y="5267306"/>
            <a:ext cx="3003125" cy="94000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527DD743-63FA-D26E-514B-73AEB8272E37}"/>
              </a:ext>
            </a:extLst>
          </p:cNvPr>
          <p:cNvSpPr/>
          <p:nvPr/>
        </p:nvSpPr>
        <p:spPr>
          <a:xfrm>
            <a:off x="5314033" y="5341229"/>
            <a:ext cx="240030" cy="4229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C373790-85A8-405F-7CEF-1A69DE744C3C}"/>
              </a:ext>
            </a:extLst>
          </p:cNvPr>
          <p:cNvSpPr/>
          <p:nvPr/>
        </p:nvSpPr>
        <p:spPr>
          <a:xfrm>
            <a:off x="5312633" y="5932171"/>
            <a:ext cx="240030" cy="251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BE65058-6EBE-103D-EA4D-361145C61FBA}"/>
              </a:ext>
            </a:extLst>
          </p:cNvPr>
          <p:cNvSpPr/>
          <p:nvPr/>
        </p:nvSpPr>
        <p:spPr>
          <a:xfrm>
            <a:off x="7843873" y="5329799"/>
            <a:ext cx="240030" cy="4229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2815470-23AE-20C8-1864-51315E15CA75}"/>
              </a:ext>
            </a:extLst>
          </p:cNvPr>
          <p:cNvSpPr/>
          <p:nvPr/>
        </p:nvSpPr>
        <p:spPr>
          <a:xfrm>
            <a:off x="7842473" y="5920741"/>
            <a:ext cx="240030" cy="2514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DF63081F-31F4-4DDD-8E5C-EB73F3424E61}"/>
              </a:ext>
            </a:extLst>
          </p:cNvPr>
          <p:cNvGrpSpPr/>
          <p:nvPr/>
        </p:nvGrpSpPr>
        <p:grpSpPr>
          <a:xfrm>
            <a:off x="9306382" y="4249799"/>
            <a:ext cx="2448000" cy="2160000"/>
            <a:chOff x="8687214" y="4349997"/>
            <a:chExt cx="2448000" cy="2160000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1CFF24EB-AAD2-112D-BEA8-8EE2A262FC7F}"/>
                </a:ext>
              </a:extLst>
            </p:cNvPr>
            <p:cNvGrpSpPr/>
            <p:nvPr/>
          </p:nvGrpSpPr>
          <p:grpSpPr>
            <a:xfrm>
              <a:off x="8687214" y="4349997"/>
              <a:ext cx="2448000" cy="2160000"/>
              <a:chOff x="1552181" y="4360764"/>
              <a:chExt cx="2448000" cy="2160000"/>
            </a:xfrm>
          </p:grpSpPr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72AEF099-729D-A45E-D9D9-2EBBA0397DF8}"/>
                  </a:ext>
                </a:extLst>
              </p:cNvPr>
              <p:cNvGrpSpPr/>
              <p:nvPr/>
            </p:nvGrpSpPr>
            <p:grpSpPr>
              <a:xfrm>
                <a:off x="1552181" y="4360764"/>
                <a:ext cx="2448000" cy="2160000"/>
                <a:chOff x="1518166" y="1555602"/>
                <a:chExt cx="2448000" cy="2160000"/>
              </a:xfrm>
            </p:grpSpPr>
            <p:grpSp>
              <p:nvGrpSpPr>
                <p:cNvPr id="47" name="그룹 46">
                  <a:extLst>
                    <a:ext uri="{FF2B5EF4-FFF2-40B4-BE49-F238E27FC236}">
                      <a16:creationId xmlns:a16="http://schemas.microsoft.com/office/drawing/2014/main" id="{4E8C743B-170F-32B1-AB9B-43A7C8F9B8B3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518166" y="1555602"/>
                  <a:ext cx="2448000" cy="2160000"/>
                  <a:chOff x="7596119" y="1947316"/>
                  <a:chExt cx="2112367" cy="1986457"/>
                </a:xfrm>
              </p:grpSpPr>
              <p:sp>
                <p:nvSpPr>
                  <p:cNvPr id="49" name="직사각형 48">
                    <a:extLst>
                      <a:ext uri="{FF2B5EF4-FFF2-40B4-BE49-F238E27FC236}">
                        <a16:creationId xmlns:a16="http://schemas.microsoft.com/office/drawing/2014/main" id="{60E10BD2-F25A-2914-AB79-5499AF6F7C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596119" y="1947316"/>
                    <a:ext cx="2112367" cy="1986457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50" name="직사각형 49">
                    <a:extLst>
                      <a:ext uri="{FF2B5EF4-FFF2-40B4-BE49-F238E27FC236}">
                        <a16:creationId xmlns:a16="http://schemas.microsoft.com/office/drawing/2014/main" id="{EEC588B0-64D4-6E61-4B83-F1126BC47BB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7772750" y="2020888"/>
                    <a:ext cx="126124" cy="183931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1" name="직사각형 50">
                    <a:extLst>
                      <a:ext uri="{FF2B5EF4-FFF2-40B4-BE49-F238E27FC236}">
                        <a16:creationId xmlns:a16="http://schemas.microsoft.com/office/drawing/2014/main" id="{54B52443-D3AE-937E-2F91-16AA0BAFFC1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5400000">
                    <a:off x="8629343" y="2877482"/>
                    <a:ext cx="126124" cy="183931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48" name="직사각형 47">
                  <a:extLst>
                    <a:ext uri="{FF2B5EF4-FFF2-40B4-BE49-F238E27FC236}">
                      <a16:creationId xmlns:a16="http://schemas.microsoft.com/office/drawing/2014/main" id="{1E85BD77-C3B6-A488-5689-81BA83F59E2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2760000">
                  <a:off x="2720069" y="1612970"/>
                  <a:ext cx="137143" cy="21315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F513926A-0029-5433-6DB0-57310399932A}"/>
                  </a:ext>
                </a:extLst>
              </p:cNvPr>
              <p:cNvGrpSpPr/>
              <p:nvPr/>
            </p:nvGrpSpPr>
            <p:grpSpPr>
              <a:xfrm>
                <a:off x="2134385" y="6235253"/>
                <a:ext cx="1418129" cy="247894"/>
                <a:chOff x="2134385" y="6235253"/>
                <a:chExt cx="1418129" cy="247894"/>
              </a:xfrm>
            </p:grpSpPr>
            <p:cxnSp>
              <p:nvCxnSpPr>
                <p:cNvPr id="39" name="직선 연결선 38">
                  <a:extLst>
                    <a:ext uri="{FF2B5EF4-FFF2-40B4-BE49-F238E27FC236}">
                      <a16:creationId xmlns:a16="http://schemas.microsoft.com/office/drawing/2014/main" id="{4336DAD7-5B29-6794-7370-B5B80DD10C19}"/>
                    </a:ext>
                  </a:extLst>
                </p:cNvPr>
                <p:cNvCxnSpPr/>
                <p:nvPr/>
              </p:nvCxnSpPr>
              <p:spPr>
                <a:xfrm>
                  <a:off x="2134385" y="623525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직선 연결선 39">
                  <a:extLst>
                    <a:ext uri="{FF2B5EF4-FFF2-40B4-BE49-F238E27FC236}">
                      <a16:creationId xmlns:a16="http://schemas.microsoft.com/office/drawing/2014/main" id="{FFCCE00E-0F3D-4984-0716-50E451E1DE5D}"/>
                    </a:ext>
                  </a:extLst>
                </p:cNvPr>
                <p:cNvCxnSpPr/>
                <p:nvPr/>
              </p:nvCxnSpPr>
              <p:spPr>
                <a:xfrm>
                  <a:off x="2335320" y="623525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직선 연결선 40">
                  <a:extLst>
                    <a:ext uri="{FF2B5EF4-FFF2-40B4-BE49-F238E27FC236}">
                      <a16:creationId xmlns:a16="http://schemas.microsoft.com/office/drawing/2014/main" id="{164283C2-2933-839C-ED6D-811C106358FC}"/>
                    </a:ext>
                  </a:extLst>
                </p:cNvPr>
                <p:cNvCxnSpPr/>
                <p:nvPr/>
              </p:nvCxnSpPr>
              <p:spPr>
                <a:xfrm>
                  <a:off x="2542783" y="623525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직선 연결선 41">
                  <a:extLst>
                    <a:ext uri="{FF2B5EF4-FFF2-40B4-BE49-F238E27FC236}">
                      <a16:creationId xmlns:a16="http://schemas.microsoft.com/office/drawing/2014/main" id="{8B80ED97-49CF-D652-83F2-0831FE5F2DEF}"/>
                    </a:ext>
                  </a:extLst>
                </p:cNvPr>
                <p:cNvCxnSpPr/>
                <p:nvPr/>
              </p:nvCxnSpPr>
              <p:spPr>
                <a:xfrm>
                  <a:off x="2741532" y="623597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직선 연결선 42">
                  <a:extLst>
                    <a:ext uri="{FF2B5EF4-FFF2-40B4-BE49-F238E27FC236}">
                      <a16:creationId xmlns:a16="http://schemas.microsoft.com/office/drawing/2014/main" id="{BA36DD95-67A0-AD50-7791-862B41A15457}"/>
                    </a:ext>
                  </a:extLst>
                </p:cNvPr>
                <p:cNvCxnSpPr/>
                <p:nvPr/>
              </p:nvCxnSpPr>
              <p:spPr>
                <a:xfrm>
                  <a:off x="2952195" y="623597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직선 연결선 43">
                  <a:extLst>
                    <a:ext uri="{FF2B5EF4-FFF2-40B4-BE49-F238E27FC236}">
                      <a16:creationId xmlns:a16="http://schemas.microsoft.com/office/drawing/2014/main" id="{DBF59BFF-6BBC-E5B9-5F88-0E5CE6E0CE42}"/>
                    </a:ext>
                  </a:extLst>
                </p:cNvPr>
                <p:cNvCxnSpPr/>
                <p:nvPr/>
              </p:nvCxnSpPr>
              <p:spPr>
                <a:xfrm>
                  <a:off x="3149930" y="623597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직선 연결선 44">
                  <a:extLst>
                    <a:ext uri="{FF2B5EF4-FFF2-40B4-BE49-F238E27FC236}">
                      <a16:creationId xmlns:a16="http://schemas.microsoft.com/office/drawing/2014/main" id="{3E978C46-43A1-CB0D-8D3D-0F5B93FAFB6D}"/>
                    </a:ext>
                  </a:extLst>
                </p:cNvPr>
                <p:cNvCxnSpPr/>
                <p:nvPr/>
              </p:nvCxnSpPr>
              <p:spPr>
                <a:xfrm>
                  <a:off x="3354779" y="623525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직선 연결선 45">
                  <a:extLst>
                    <a:ext uri="{FF2B5EF4-FFF2-40B4-BE49-F238E27FC236}">
                      <a16:creationId xmlns:a16="http://schemas.microsoft.com/office/drawing/2014/main" id="{290BDE71-D10D-4F26-866B-2ADFCE67FA65}"/>
                    </a:ext>
                  </a:extLst>
                </p:cNvPr>
                <p:cNvCxnSpPr/>
                <p:nvPr/>
              </p:nvCxnSpPr>
              <p:spPr>
                <a:xfrm>
                  <a:off x="3552514" y="623525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B9C3D53A-FB2D-3215-BC73-7ECF25C1AA49}"/>
                  </a:ext>
                </a:extLst>
              </p:cNvPr>
              <p:cNvGrpSpPr/>
              <p:nvPr/>
            </p:nvGrpSpPr>
            <p:grpSpPr>
              <a:xfrm rot="5400000">
                <a:off x="1120894" y="5208245"/>
                <a:ext cx="1418129" cy="247894"/>
                <a:chOff x="2134385" y="6235253"/>
                <a:chExt cx="1418129" cy="247894"/>
              </a:xfrm>
            </p:grpSpPr>
            <p:cxnSp>
              <p:nvCxnSpPr>
                <p:cNvPr id="31" name="직선 연결선 30">
                  <a:extLst>
                    <a:ext uri="{FF2B5EF4-FFF2-40B4-BE49-F238E27FC236}">
                      <a16:creationId xmlns:a16="http://schemas.microsoft.com/office/drawing/2014/main" id="{DFA81157-AC55-ACBA-9DC8-38D9CA9DBB11}"/>
                    </a:ext>
                  </a:extLst>
                </p:cNvPr>
                <p:cNvCxnSpPr/>
                <p:nvPr/>
              </p:nvCxnSpPr>
              <p:spPr>
                <a:xfrm>
                  <a:off x="2134385" y="623525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직선 연결선 31">
                  <a:extLst>
                    <a:ext uri="{FF2B5EF4-FFF2-40B4-BE49-F238E27FC236}">
                      <a16:creationId xmlns:a16="http://schemas.microsoft.com/office/drawing/2014/main" id="{15983530-F640-0878-2B33-ECD62242AB17}"/>
                    </a:ext>
                  </a:extLst>
                </p:cNvPr>
                <p:cNvCxnSpPr/>
                <p:nvPr/>
              </p:nvCxnSpPr>
              <p:spPr>
                <a:xfrm>
                  <a:off x="2335320" y="623525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직선 연결선 32">
                  <a:extLst>
                    <a:ext uri="{FF2B5EF4-FFF2-40B4-BE49-F238E27FC236}">
                      <a16:creationId xmlns:a16="http://schemas.microsoft.com/office/drawing/2014/main" id="{B94A7A6A-7057-1EDC-1990-F48D154A3F78}"/>
                    </a:ext>
                  </a:extLst>
                </p:cNvPr>
                <p:cNvCxnSpPr/>
                <p:nvPr/>
              </p:nvCxnSpPr>
              <p:spPr>
                <a:xfrm>
                  <a:off x="2542783" y="623525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직선 연결선 33">
                  <a:extLst>
                    <a:ext uri="{FF2B5EF4-FFF2-40B4-BE49-F238E27FC236}">
                      <a16:creationId xmlns:a16="http://schemas.microsoft.com/office/drawing/2014/main" id="{65F2A563-E9B8-10B5-9A24-5019BBA7BD6B}"/>
                    </a:ext>
                  </a:extLst>
                </p:cNvPr>
                <p:cNvCxnSpPr/>
                <p:nvPr/>
              </p:nvCxnSpPr>
              <p:spPr>
                <a:xfrm>
                  <a:off x="2741532" y="623597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직선 연결선 34">
                  <a:extLst>
                    <a:ext uri="{FF2B5EF4-FFF2-40B4-BE49-F238E27FC236}">
                      <a16:creationId xmlns:a16="http://schemas.microsoft.com/office/drawing/2014/main" id="{60CE0108-9CA5-C65A-BDB0-153E46537CA1}"/>
                    </a:ext>
                  </a:extLst>
                </p:cNvPr>
                <p:cNvCxnSpPr/>
                <p:nvPr/>
              </p:nvCxnSpPr>
              <p:spPr>
                <a:xfrm>
                  <a:off x="2952195" y="623597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직선 연결선 35">
                  <a:extLst>
                    <a:ext uri="{FF2B5EF4-FFF2-40B4-BE49-F238E27FC236}">
                      <a16:creationId xmlns:a16="http://schemas.microsoft.com/office/drawing/2014/main" id="{93113DF5-5D13-6E3A-42EE-F71E5FDF60E1}"/>
                    </a:ext>
                  </a:extLst>
                </p:cNvPr>
                <p:cNvCxnSpPr/>
                <p:nvPr/>
              </p:nvCxnSpPr>
              <p:spPr>
                <a:xfrm>
                  <a:off x="3149930" y="623597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직선 연결선 36">
                  <a:extLst>
                    <a:ext uri="{FF2B5EF4-FFF2-40B4-BE49-F238E27FC236}">
                      <a16:creationId xmlns:a16="http://schemas.microsoft.com/office/drawing/2014/main" id="{345311B4-C5BB-9425-6A7E-764987E27FBA}"/>
                    </a:ext>
                  </a:extLst>
                </p:cNvPr>
                <p:cNvCxnSpPr/>
                <p:nvPr/>
              </p:nvCxnSpPr>
              <p:spPr>
                <a:xfrm>
                  <a:off x="3354779" y="623525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직선 연결선 37">
                  <a:extLst>
                    <a:ext uri="{FF2B5EF4-FFF2-40B4-BE49-F238E27FC236}">
                      <a16:creationId xmlns:a16="http://schemas.microsoft.com/office/drawing/2014/main" id="{A8CAC011-DDB2-3A13-DDAF-B9A3FD2EC4B1}"/>
                    </a:ext>
                  </a:extLst>
                </p:cNvPr>
                <p:cNvCxnSpPr/>
                <p:nvPr/>
              </p:nvCxnSpPr>
              <p:spPr>
                <a:xfrm>
                  <a:off x="3552514" y="6235253"/>
                  <a:ext cx="0" cy="2471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9AADF77E-10AE-7F29-97BF-F9C16C1F7C04}"/>
                </a:ext>
              </a:extLst>
            </p:cNvPr>
            <p:cNvCxnSpPr>
              <a:cxnSpLocks/>
            </p:cNvCxnSpPr>
            <p:nvPr/>
          </p:nvCxnSpPr>
          <p:spPr>
            <a:xfrm>
              <a:off x="9677816" y="5627906"/>
              <a:ext cx="116387" cy="1719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119E18F-2A8A-4456-4B69-A6E922A54B89}"/>
              </a:ext>
            </a:extLst>
          </p:cNvPr>
          <p:cNvSpPr/>
          <p:nvPr/>
        </p:nvSpPr>
        <p:spPr>
          <a:xfrm>
            <a:off x="7757145" y="5306939"/>
            <a:ext cx="356421" cy="25145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190E4A58-AE08-9C79-2685-0CE03C2CB858}"/>
              </a:ext>
            </a:extLst>
          </p:cNvPr>
          <p:cNvSpPr/>
          <p:nvPr/>
        </p:nvSpPr>
        <p:spPr>
          <a:xfrm>
            <a:off x="7850313" y="5737308"/>
            <a:ext cx="337514" cy="1948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C87DB1F1-FC6C-1750-EFA2-C86393A85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974" y="4292331"/>
            <a:ext cx="2238687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4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AF71E-8237-B72C-89D4-A79619B80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716775E5-D8D7-5BA2-C26B-4BE912847C3A}"/>
              </a:ext>
            </a:extLst>
          </p:cNvPr>
          <p:cNvSpPr/>
          <p:nvPr/>
        </p:nvSpPr>
        <p:spPr>
          <a:xfrm>
            <a:off x="405647" y="3458563"/>
            <a:ext cx="11189330" cy="2800723"/>
          </a:xfrm>
          <a:prstGeom prst="roundRect">
            <a:avLst>
              <a:gd name="adj" fmla="val 8680"/>
            </a:avLst>
          </a:prstGeom>
          <a:solidFill>
            <a:srgbClr val="FFFFFF"/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1BCE133A-5056-0E89-3FEC-717A58DE64CA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11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497ED-5245-DFAF-A122-5FBCCCAE7ED4}"/>
                  </a:ext>
                </a:extLst>
              </p:cNvPr>
              <p:cNvSpPr txBox="1"/>
              <p:nvPr/>
            </p:nvSpPr>
            <p:spPr>
              <a:xfrm>
                <a:off x="853289" y="2544572"/>
                <a:ext cx="269888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𝑔𝑎𝑢𝑠𝑠𝑖𝑎𝑛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𝑑𝑖𝑠𝑡𝑟𝑖𝑏𝑢𝑡𝑖𝑜𝑛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2497ED-5245-DFAF-A122-5FBCCCAE7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89" y="2544572"/>
                <a:ext cx="2698880" cy="256480"/>
              </a:xfrm>
              <a:prstGeom prst="rect">
                <a:avLst/>
              </a:prstGeom>
              <a:blipFill>
                <a:blip r:embed="rId2"/>
                <a:stretch>
                  <a:fillRect l="-903" t="-2381" r="-451" b="-3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22BB54-8F7C-EDDC-C2A3-12CD03C07B20}"/>
                  </a:ext>
                </a:extLst>
              </p:cNvPr>
              <p:cNvSpPr txBox="1"/>
              <p:nvPr/>
            </p:nvSpPr>
            <p:spPr>
              <a:xfrm>
                <a:off x="853289" y="1682916"/>
                <a:ext cx="21430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𝑐𝑜𝑛𝑠𝑡𝑟𝑎𝑖𝑛𝑡𝑠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22BB54-8F7C-EDDC-C2A3-12CD03C0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89" y="1682916"/>
                <a:ext cx="2143086" cy="246221"/>
              </a:xfrm>
              <a:prstGeom prst="rect">
                <a:avLst/>
              </a:prstGeom>
              <a:blipFill>
                <a:blip r:embed="rId3"/>
                <a:stretch>
                  <a:fillRect l="-284" b="-3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309A7D-4C79-9182-C5F4-D763D20144FB}"/>
                  </a:ext>
                </a:extLst>
              </p:cNvPr>
              <p:cNvSpPr txBox="1"/>
              <p:nvPr/>
            </p:nvSpPr>
            <p:spPr>
              <a:xfrm>
                <a:off x="853289" y="2109064"/>
                <a:ext cx="2468816" cy="283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: 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𝑚𝑎𝑟𝑔𝑖𝑛𝑎𝑙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309A7D-4C79-9182-C5F4-D763D2014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89" y="2109064"/>
                <a:ext cx="2468816" cy="283347"/>
              </a:xfrm>
              <a:prstGeom prst="rect">
                <a:avLst/>
              </a:prstGeom>
              <a:blipFill>
                <a:blip r:embed="rId4"/>
                <a:stretch>
                  <a:fillRect l="-988" t="-10870" r="-1235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460240-FC69-791E-5F97-A880B44AD902}"/>
                  </a:ext>
                </a:extLst>
              </p:cNvPr>
              <p:cNvSpPr txBox="1"/>
              <p:nvPr/>
            </p:nvSpPr>
            <p:spPr>
              <a:xfrm>
                <a:off x="597023" y="3541260"/>
                <a:ext cx="15180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pc="-150" smtClean="0">
                          <a:latin typeface="Cambria Math" panose="02040503050406030204" pitchFamily="18" charset="0"/>
                        </a:rPr>
                        <m:t>𝑮𝒂𝒖𝒔𝒔</m:t>
                      </m:r>
                      <m:r>
                        <a:rPr lang="en-US" altLang="ko-KR" b="1" i="1" spc="-15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b="1" i="1" spc="-150" smtClean="0">
                          <a:latin typeface="Cambria Math" panose="02040503050406030204" pitchFamily="18" charset="0"/>
                        </a:rPr>
                        <m:t>𝑺𝒆𝒊𝒅𝒆𝒍</m:t>
                      </m:r>
                      <m:r>
                        <a:rPr lang="en-US" altLang="ko-KR" b="1" i="1" spc="-15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ko-KR" altLang="en-US" b="1" spc="-1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460240-FC69-791E-5F97-A880B44AD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23" y="3541260"/>
                <a:ext cx="1518044" cy="276999"/>
              </a:xfrm>
              <a:prstGeom prst="rect">
                <a:avLst/>
              </a:prstGeom>
              <a:blipFill>
                <a:blip r:embed="rId5"/>
                <a:stretch>
                  <a:fillRect l="-3213" r="-1606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594ECD-E4C9-461F-8983-03D9D6868DDC}"/>
                  </a:ext>
                </a:extLst>
              </p:cNvPr>
              <p:cNvSpPr txBox="1"/>
              <p:nvPr/>
            </p:nvSpPr>
            <p:spPr>
              <a:xfrm>
                <a:off x="2264980" y="3546774"/>
                <a:ext cx="4862613" cy="283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h𝑎𝑣𝑒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𝑐𝑜𝑛𝑠𝑡𝑟𝑎𝑖𝑛𝑡𝑠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̃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594ECD-E4C9-461F-8983-03D9D6868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980" y="3546774"/>
                <a:ext cx="4862613" cy="283604"/>
              </a:xfrm>
              <a:prstGeom prst="rect">
                <a:avLst/>
              </a:prstGeom>
              <a:blipFill>
                <a:blip r:embed="rId6"/>
                <a:stretch>
                  <a:fillRect l="-753" r="-753" b="-260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그룹 21">
            <a:extLst>
              <a:ext uri="{FF2B5EF4-FFF2-40B4-BE49-F238E27FC236}">
                <a16:creationId xmlns:a16="http://schemas.microsoft.com/office/drawing/2014/main" id="{B5DF26B5-5F28-2C34-B592-DFE859A0DEC4}"/>
              </a:ext>
            </a:extLst>
          </p:cNvPr>
          <p:cNvGrpSpPr/>
          <p:nvPr/>
        </p:nvGrpSpPr>
        <p:grpSpPr>
          <a:xfrm>
            <a:off x="1485899" y="4276403"/>
            <a:ext cx="2123467" cy="1591871"/>
            <a:chOff x="1485899" y="4276403"/>
            <a:chExt cx="2123467" cy="1591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E57524B-1A30-2DAB-E3EB-259E23531145}"/>
                    </a:ext>
                  </a:extLst>
                </p:cNvPr>
                <p:cNvSpPr txBox="1"/>
                <p:nvPr/>
              </p:nvSpPr>
              <p:spPr>
                <a:xfrm>
                  <a:off x="1485900" y="4276403"/>
                  <a:ext cx="2123466" cy="633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bSup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̃"/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∫</m:t>
                            </m:r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sup>
                            </m:sSub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E57524B-1A30-2DAB-E3EB-259E23531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00" y="4276403"/>
                  <a:ext cx="2123466" cy="6335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0146B40-5AA6-DA15-30DB-8F1C7C1B4106}"/>
                    </a:ext>
                  </a:extLst>
                </p:cNvPr>
                <p:cNvSpPr txBox="1"/>
                <p:nvPr/>
              </p:nvSpPr>
              <p:spPr>
                <a:xfrm>
                  <a:off x="1485899" y="5272533"/>
                  <a:ext cx="2066270" cy="5957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̃"/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∫</m:t>
                            </m:r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0146B40-5AA6-DA15-30DB-8F1C7C1B41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899" y="5272533"/>
                  <a:ext cx="2066270" cy="5957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왼쪽 대괄호 20">
            <a:extLst>
              <a:ext uri="{FF2B5EF4-FFF2-40B4-BE49-F238E27FC236}">
                <a16:creationId xmlns:a16="http://schemas.microsoft.com/office/drawing/2014/main" id="{237620F9-EC2C-617A-3CEF-638C3CD9B834}"/>
              </a:ext>
            </a:extLst>
          </p:cNvPr>
          <p:cNvSpPr/>
          <p:nvPr/>
        </p:nvSpPr>
        <p:spPr>
          <a:xfrm>
            <a:off x="1121224" y="4185150"/>
            <a:ext cx="132004" cy="1885829"/>
          </a:xfrm>
          <a:prstGeom prst="leftBracke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01F317F1-EB6A-A4B1-9E83-570C984D4227}"/>
              </a:ext>
            </a:extLst>
          </p:cNvPr>
          <p:cNvGrpSpPr/>
          <p:nvPr/>
        </p:nvGrpSpPr>
        <p:grpSpPr>
          <a:xfrm>
            <a:off x="5172074" y="4273397"/>
            <a:ext cx="2169056" cy="1591871"/>
            <a:chOff x="1485899" y="4276403"/>
            <a:chExt cx="2169056" cy="1591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BA0EF2C-7B5F-494D-3332-8352D2884BDB}"/>
                    </a:ext>
                  </a:extLst>
                </p:cNvPr>
                <p:cNvSpPr txBox="1"/>
                <p:nvPr/>
              </p:nvSpPr>
              <p:spPr>
                <a:xfrm>
                  <a:off x="1485900" y="4276403"/>
                  <a:ext cx="2169055" cy="633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̃"/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∫</m:t>
                            </m:r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sup>
                            </m:sSub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BA0EF2C-7B5F-494D-3332-8352D2884B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00" y="4276403"/>
                  <a:ext cx="2169055" cy="63350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2099585-87D9-E0A2-797A-2485DB10A957}"/>
                    </a:ext>
                  </a:extLst>
                </p:cNvPr>
                <p:cNvSpPr txBox="1"/>
                <p:nvPr/>
              </p:nvSpPr>
              <p:spPr>
                <a:xfrm>
                  <a:off x="1485899" y="5272533"/>
                  <a:ext cx="2066270" cy="5957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(4)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bSup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̃"/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∫</m:t>
                            </m:r>
                            <m:sSubSup>
                              <m:sSub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sup>
                            </m:sSub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2099585-87D9-E0A2-797A-2485DB10A9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899" y="5272533"/>
                  <a:ext cx="2066270" cy="5957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A2B41C-DE14-5BCE-796B-82FF95AFF5A6}"/>
                  </a:ext>
                </a:extLst>
              </p:cNvPr>
              <p:cNvSpPr txBox="1"/>
              <p:nvPr/>
            </p:nvSpPr>
            <p:spPr>
              <a:xfrm>
                <a:off x="4383829" y="4893695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A2B41C-DE14-5BCE-796B-82FF95AFF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829" y="4893695"/>
                <a:ext cx="354264" cy="276999"/>
              </a:xfrm>
              <a:prstGeom prst="rect">
                <a:avLst/>
              </a:prstGeom>
              <a:blipFill>
                <a:blip r:embed="rId12"/>
                <a:stretch>
                  <a:fillRect l="-5172" r="-8621" b="-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D02FE4-18A6-6FF6-F3A7-B53277FE0B9B}"/>
                  </a:ext>
                </a:extLst>
              </p:cNvPr>
              <p:cNvSpPr txBox="1"/>
              <p:nvPr/>
            </p:nvSpPr>
            <p:spPr>
              <a:xfrm>
                <a:off x="8162925" y="4893695"/>
                <a:ext cx="2789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D02FE4-18A6-6FF6-F3A7-B53277FE0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25" y="4893695"/>
                <a:ext cx="278923" cy="276999"/>
              </a:xfrm>
              <a:prstGeom prst="rect">
                <a:avLst/>
              </a:prstGeom>
              <a:blipFill>
                <a:blip r:embed="rId13"/>
                <a:stretch>
                  <a:fillRect r="-21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93B8A6-B4D0-4EDC-3FFC-BA754420FB12}"/>
                  </a:ext>
                </a:extLst>
              </p:cNvPr>
              <p:cNvSpPr txBox="1"/>
              <p:nvPr/>
            </p:nvSpPr>
            <p:spPr>
              <a:xfrm>
                <a:off x="8926538" y="4804898"/>
                <a:ext cx="29527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/>
                  <a:t>Convergence condition: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ko-KR" sz="1600" dirty="0"/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93B8A6-B4D0-4EDC-3FFC-BA754420F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538" y="4804898"/>
                <a:ext cx="2952750" cy="584775"/>
              </a:xfrm>
              <a:prstGeom prst="rect">
                <a:avLst/>
              </a:prstGeom>
              <a:blipFill>
                <a:blip r:embed="rId14"/>
                <a:stretch>
                  <a:fillRect l="-1031" t="-3125"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B528F2E-B3F7-06CA-36A7-90722BDAA8C8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The MENT Method in Code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E89B69C-0124-DC99-1A52-4A7E3101F5AD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Gauss-Seidel iterative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5FC5DE-B94C-6395-34E5-809F142156FD}"/>
                  </a:ext>
                </a:extLst>
              </p:cNvPr>
              <p:cNvSpPr txBox="1"/>
              <p:nvPr/>
            </p:nvSpPr>
            <p:spPr>
              <a:xfrm>
                <a:off x="3622671" y="3828616"/>
                <a:ext cx="1824257" cy="64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ko-KR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d>
                          <m:dPr>
                            <m:ctrlP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en-US" altLang="ko-KR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  <m:sSubSup>
                          <m:sSubSupPr>
                            <m:ctrlP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ko-KR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bSup>
                        <m:r>
                          <a:rPr lang="en-US" altLang="ko-KR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ko-KR" altLang="en-US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5FC5DE-B94C-6395-34E5-809F14215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671" y="3828616"/>
                <a:ext cx="1824257" cy="642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직사각형 17">
            <a:extLst>
              <a:ext uri="{FF2B5EF4-FFF2-40B4-BE49-F238E27FC236}">
                <a16:creationId xmlns:a16="http://schemas.microsoft.com/office/drawing/2014/main" id="{4BE8C873-8E91-517C-C1D4-7E32CC3E8812}"/>
              </a:ext>
            </a:extLst>
          </p:cNvPr>
          <p:cNvSpPr/>
          <p:nvPr/>
        </p:nvSpPr>
        <p:spPr>
          <a:xfrm>
            <a:off x="2465685" y="4253299"/>
            <a:ext cx="1121910" cy="6908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F4CB1F0-7768-94D1-8678-898FF82AAF4F}"/>
              </a:ext>
            </a:extLst>
          </p:cNvPr>
          <p:cNvSpPr/>
          <p:nvPr/>
        </p:nvSpPr>
        <p:spPr>
          <a:xfrm>
            <a:off x="8902494" y="4804898"/>
            <a:ext cx="2380181" cy="6378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37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94718F-9A6D-DE22-A592-1681B9E4B7B7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470" y="1565687"/>
            <a:ext cx="9998373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Ⅰ.  Introduction</a:t>
            </a:r>
            <a:endParaRPr kumimoji="0" lang="en-US" altLang="ko-KR" sz="900" b="0" i="0" u="none" strike="noStrike" kern="1200" cap="none" spc="0" normalizeH="0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dirty="0">
              <a:solidFill>
                <a:srgbClr val="59595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-  Additional diagonal scan set-up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400" b="0" i="0" u="none" strike="noStrike" kern="1200" cap="none" spc="0" normalizeH="0" baseline="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400" b="0" i="0" u="none" strike="noStrike" kern="1200" cap="none" spc="0" normalizeH="0" baseline="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400" b="0" i="0" u="none" strike="noStrike" kern="1200" cap="none" spc="0" normalizeH="0" baseline="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Ⅱ. Reconstruction with Additional Diagonal Scan(ADS)</a:t>
            </a:r>
            <a:endParaRPr lang="en-US" altLang="ko-K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				-  Comparison of different angle scans</a:t>
            </a:r>
            <a:endParaRPr lang="en-US" altLang="ko-KR" sz="1400" dirty="0">
              <a:solidFill>
                <a:srgbClr val="595959"/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Ⅲ. Conclusion</a:t>
            </a:r>
          </a:p>
          <a:p>
            <a:pPr lvl="0">
              <a:defRPr/>
            </a:pPr>
            <a:endParaRPr lang="en-US" altLang="ko-KR" sz="900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Ⅵ. </a:t>
            </a: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endParaRPr lang="en-US" altLang="ko-KR" sz="900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A7749-94E8-643F-1C88-C98B24A38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74AFAD95-CFE3-2E3C-A128-B3F69FAA1717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3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2292F2B-D224-120B-729B-5236FE9204BA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In X-suite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56CFC-7A19-1CE5-CD98-42E9601F33ED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Additional Diagonal Scan Set-up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046BB0EC-703C-7D65-E592-5325D7BD806C}"/>
                  </a:ext>
                </a:extLst>
              </p:cNvPr>
              <p:cNvSpPr/>
              <p:nvPr/>
            </p:nvSpPr>
            <p:spPr>
              <a:xfrm>
                <a:off x="334486" y="1141124"/>
                <a:ext cx="11568643" cy="5556134"/>
              </a:xfrm>
              <a:prstGeom prst="roundRect">
                <a:avLst>
                  <a:gd name="adj" fmla="val 5317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046BB0EC-703C-7D65-E592-5325D7BD8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86" y="1141124"/>
                <a:ext cx="11568643" cy="5556134"/>
              </a:xfrm>
              <a:prstGeom prst="roundRect">
                <a:avLst>
                  <a:gd name="adj" fmla="val 5317"/>
                </a:avLst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85350A1-2AAF-C4D4-FEEC-637B182A4651}"/>
              </a:ext>
            </a:extLst>
          </p:cNvPr>
          <p:cNvSpPr txBox="1"/>
          <p:nvPr/>
        </p:nvSpPr>
        <p:spPr>
          <a:xfrm>
            <a:off x="451366" y="1141124"/>
            <a:ext cx="413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Diagonal Scan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FC63F52-4BDC-E916-2B8D-4EFEF5423558}"/>
              </a:ext>
            </a:extLst>
          </p:cNvPr>
          <p:cNvGrpSpPr/>
          <p:nvPr/>
        </p:nvGrpSpPr>
        <p:grpSpPr>
          <a:xfrm>
            <a:off x="1925310" y="1922679"/>
            <a:ext cx="2448000" cy="2160000"/>
            <a:chOff x="1518166" y="1555602"/>
            <a:chExt cx="2448000" cy="2160000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5ED1CBE8-04DB-7EFA-14BE-5D165E33DB13}"/>
                </a:ext>
              </a:extLst>
            </p:cNvPr>
            <p:cNvGrpSpPr/>
            <p:nvPr/>
          </p:nvGrpSpPr>
          <p:grpSpPr>
            <a:xfrm>
              <a:off x="1518166" y="1555602"/>
              <a:ext cx="2448000" cy="2160000"/>
              <a:chOff x="451366" y="1468259"/>
              <a:chExt cx="2448000" cy="2160000"/>
            </a:xfrm>
          </p:grpSpPr>
          <p:grpSp>
            <p:nvGrpSpPr>
              <p:cNvPr id="2" name="그룹 1">
                <a:extLst>
                  <a:ext uri="{FF2B5EF4-FFF2-40B4-BE49-F238E27FC236}">
                    <a16:creationId xmlns:a16="http://schemas.microsoft.com/office/drawing/2014/main" id="{1CB1F390-9B79-73D0-4D9F-9B0DC9BAC3AE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1366" y="1468259"/>
                <a:ext cx="2448000" cy="2160000"/>
                <a:chOff x="7596119" y="1947316"/>
                <a:chExt cx="2112367" cy="1986457"/>
              </a:xfrm>
            </p:grpSpPr>
            <p:sp>
              <p:nvSpPr>
                <p:cNvPr id="3" name="직사각형 2">
                  <a:extLst>
                    <a:ext uri="{FF2B5EF4-FFF2-40B4-BE49-F238E27FC236}">
                      <a16:creationId xmlns:a16="http://schemas.microsoft.com/office/drawing/2014/main" id="{429E35D6-27EC-D5D6-2843-218FE4F259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96119" y="1947316"/>
                  <a:ext cx="2112367" cy="1986457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" name="직사각형 5">
                  <a:extLst>
                    <a:ext uri="{FF2B5EF4-FFF2-40B4-BE49-F238E27FC236}">
                      <a16:creationId xmlns:a16="http://schemas.microsoft.com/office/drawing/2014/main" id="{AE872D3B-C341-ED2E-A64C-CD456BB9354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772750" y="2020888"/>
                  <a:ext cx="126124" cy="183931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" name="직사각형 9">
                  <a:extLst>
                    <a:ext uri="{FF2B5EF4-FFF2-40B4-BE49-F238E27FC236}">
                      <a16:creationId xmlns:a16="http://schemas.microsoft.com/office/drawing/2014/main" id="{E1CFB909-3947-032F-785A-0E14A0C4417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8629343" y="2877482"/>
                  <a:ext cx="126124" cy="183931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89D0C7-A66F-AD79-AC7F-2C88DBF752F4}"/>
                  </a:ext>
                </a:extLst>
              </p:cNvPr>
              <p:cNvSpPr txBox="1"/>
              <p:nvPr/>
            </p:nvSpPr>
            <p:spPr>
              <a:xfrm>
                <a:off x="1901371" y="2378980"/>
                <a:ext cx="7906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600" b="1" dirty="0">
                    <a:cs typeface="Arial" panose="020B0604020202020204" pitchFamily="34" charset="0"/>
                  </a:rPr>
                  <a:t>44deg</a:t>
                </a:r>
                <a:endParaRPr lang="en-US" altLang="ko-K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34A03EA-97AB-A98F-AAFF-E233DCFE6E44}"/>
                </a:ext>
              </a:extLst>
            </p:cNvPr>
            <p:cNvSpPr>
              <a:spLocks/>
            </p:cNvSpPr>
            <p:nvPr/>
          </p:nvSpPr>
          <p:spPr>
            <a:xfrm rot="2760000">
              <a:off x="2720069" y="1612970"/>
              <a:ext cx="137143" cy="21315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4DE4C09A-3AB2-226F-FE98-F3222CCCDDFC}"/>
              </a:ext>
            </a:extLst>
          </p:cNvPr>
          <p:cNvCxnSpPr>
            <a:cxnSpLocks/>
          </p:cNvCxnSpPr>
          <p:nvPr/>
        </p:nvCxnSpPr>
        <p:spPr>
          <a:xfrm>
            <a:off x="2796936" y="3934106"/>
            <a:ext cx="1935701" cy="0"/>
          </a:xfrm>
          <a:prstGeom prst="straightConnector1">
            <a:avLst/>
          </a:prstGeom>
          <a:ln w="28575">
            <a:solidFill>
              <a:srgbClr val="F28E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014FB0F1-554B-90E1-337B-C9746CD50455}"/>
              </a:ext>
            </a:extLst>
          </p:cNvPr>
          <p:cNvCxnSpPr>
            <a:cxnSpLocks/>
          </p:cNvCxnSpPr>
          <p:nvPr/>
        </p:nvCxnSpPr>
        <p:spPr>
          <a:xfrm rot="-5400000">
            <a:off x="1234823" y="2588410"/>
            <a:ext cx="1935701" cy="0"/>
          </a:xfrm>
          <a:prstGeom prst="straightConnector1">
            <a:avLst/>
          </a:prstGeom>
          <a:ln w="28575">
            <a:solidFill>
              <a:srgbClr val="F28E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0300C9F1-FBA5-267F-5D06-FBB9149FDCF9}"/>
              </a:ext>
            </a:extLst>
          </p:cNvPr>
          <p:cNvCxnSpPr>
            <a:cxnSpLocks/>
          </p:cNvCxnSpPr>
          <p:nvPr/>
        </p:nvCxnSpPr>
        <p:spPr>
          <a:xfrm rot="-2640000">
            <a:off x="2541283" y="2734244"/>
            <a:ext cx="1935701" cy="0"/>
          </a:xfrm>
          <a:prstGeom prst="straightConnector1">
            <a:avLst/>
          </a:prstGeom>
          <a:ln w="28575">
            <a:solidFill>
              <a:srgbClr val="F28E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5AF93A44-A89D-AB95-773A-5B4F337BB590}"/>
              </a:ext>
            </a:extLst>
          </p:cNvPr>
          <p:cNvCxnSpPr>
            <a:cxnSpLocks/>
          </p:cNvCxnSpPr>
          <p:nvPr/>
        </p:nvCxnSpPr>
        <p:spPr>
          <a:xfrm rot="-8040000">
            <a:off x="406657" y="3002677"/>
            <a:ext cx="1935701" cy="0"/>
          </a:xfrm>
          <a:prstGeom prst="straightConnector1">
            <a:avLst/>
          </a:prstGeom>
          <a:ln w="28575">
            <a:solidFill>
              <a:srgbClr val="F28E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79B388-6930-58E2-ACFD-D13493F11BC7}"/>
                  </a:ext>
                </a:extLst>
              </p:cNvPr>
              <p:cNvSpPr txBox="1"/>
              <p:nvPr/>
            </p:nvSpPr>
            <p:spPr>
              <a:xfrm>
                <a:off x="4470604" y="3924900"/>
                <a:ext cx="2148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79B388-6930-58E2-ACFD-D13493F11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604" y="3924900"/>
                <a:ext cx="214802" cy="276999"/>
              </a:xfrm>
              <a:prstGeom prst="rect">
                <a:avLst/>
              </a:prstGeom>
              <a:blipFill>
                <a:blip r:embed="rId3"/>
                <a:stretch>
                  <a:fillRect l="-8333" r="-8333" b="-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CBD490-976F-BE17-A60C-5C27B3718098}"/>
                  </a:ext>
                </a:extLst>
              </p:cNvPr>
              <p:cNvSpPr txBox="1"/>
              <p:nvPr/>
            </p:nvSpPr>
            <p:spPr>
              <a:xfrm>
                <a:off x="1895447" y="1554698"/>
                <a:ext cx="219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CBD490-976F-BE17-A60C-5C27B3718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447" y="1554698"/>
                <a:ext cx="219612" cy="276999"/>
              </a:xfrm>
              <a:prstGeom prst="rect">
                <a:avLst/>
              </a:prstGeom>
              <a:blipFill>
                <a:blip r:embed="rId4"/>
                <a:stretch>
                  <a:fillRect l="-19444" r="-22222" b="-3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9F1899-A55D-5A2E-C16A-2C1B0BC5052B}"/>
                  </a:ext>
                </a:extLst>
              </p:cNvPr>
              <p:cNvSpPr txBox="1"/>
              <p:nvPr/>
            </p:nvSpPr>
            <p:spPr>
              <a:xfrm>
                <a:off x="811858" y="2126362"/>
                <a:ext cx="219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9F1899-A55D-5A2E-C16A-2C1B0BC50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58" y="2126362"/>
                <a:ext cx="219611" cy="276999"/>
              </a:xfrm>
              <a:prstGeom prst="rect">
                <a:avLst/>
              </a:prstGeom>
              <a:blipFill>
                <a:blip r:embed="rId5"/>
                <a:stretch>
                  <a:fillRect l="-8333" r="-11111" b="-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C12ABB-2287-FDD4-3DC9-F17C9A32B8D3}"/>
                  </a:ext>
                </a:extLst>
              </p:cNvPr>
              <p:cNvSpPr txBox="1"/>
              <p:nvPr/>
            </p:nvSpPr>
            <p:spPr>
              <a:xfrm>
                <a:off x="4208341" y="2029464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C12ABB-2287-FDD4-3DC9-F17C9A32B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341" y="2029464"/>
                <a:ext cx="230832" cy="276999"/>
              </a:xfrm>
              <a:prstGeom prst="rect">
                <a:avLst/>
              </a:prstGeom>
              <a:blipFill>
                <a:blip r:embed="rId6"/>
                <a:stretch>
                  <a:fillRect l="-7895" r="-10526" b="-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53C86E4-A1AA-B701-1D7A-BD93B4423C40}"/>
                  </a:ext>
                </a:extLst>
              </p:cNvPr>
              <p:cNvSpPr txBox="1"/>
              <p:nvPr/>
            </p:nvSpPr>
            <p:spPr>
              <a:xfrm>
                <a:off x="4165916" y="4135981"/>
                <a:ext cx="8095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C00000"/>
                    </a:solidFill>
                  </a:rPr>
                  <a:t>  (</a:t>
                </a:r>
                <a14:m>
                  <m:oMath xmlns:m="http://schemas.openxmlformats.org/officeDocument/2006/math">
                    <m:r>
                      <a:rPr lang="en-US" altLang="ko-K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ko-K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𝒔𝒄𝒂𝒏</m:t>
                    </m:r>
                  </m:oMath>
                </a14:m>
                <a:r>
                  <a:rPr lang="en-US" altLang="ko-KR" sz="1400" b="1" dirty="0">
                    <a:solidFill>
                      <a:srgbClr val="C00000"/>
                    </a:solidFill>
                  </a:rPr>
                  <a:t>)</a:t>
                </a:r>
                <a:endParaRPr lang="ko-KR" alt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53C86E4-A1AA-B701-1D7A-BD93B44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916" y="4135981"/>
                <a:ext cx="809517" cy="215444"/>
              </a:xfrm>
              <a:prstGeom prst="rect">
                <a:avLst/>
              </a:prstGeom>
              <a:blipFill>
                <a:blip r:embed="rId7"/>
                <a:stretch>
                  <a:fillRect t="-25000" r="-11278" b="-47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925116-3B30-E7A6-CD9F-9E65AE94C067}"/>
                  </a:ext>
                </a:extLst>
              </p:cNvPr>
              <p:cNvSpPr txBox="1"/>
              <p:nvPr/>
            </p:nvSpPr>
            <p:spPr>
              <a:xfrm>
                <a:off x="3975456" y="2280752"/>
                <a:ext cx="7982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C00000"/>
                    </a:solidFill>
                  </a:rPr>
                  <a:t>  (v</a:t>
                </a:r>
                <a14:m>
                  <m:oMath xmlns:m="http://schemas.openxmlformats.org/officeDocument/2006/math">
                    <m:r>
                      <a:rPr lang="en-US" altLang="ko-K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𝒔𝒄𝒂𝒏</m:t>
                    </m:r>
                  </m:oMath>
                </a14:m>
                <a:r>
                  <a:rPr lang="en-US" altLang="ko-KR" sz="1400" b="1" dirty="0">
                    <a:solidFill>
                      <a:srgbClr val="C00000"/>
                    </a:solidFill>
                  </a:rPr>
                  <a:t>)</a:t>
                </a:r>
                <a:endParaRPr lang="ko-KR" alt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925116-3B30-E7A6-CD9F-9E65AE94C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56" y="2280752"/>
                <a:ext cx="798295" cy="215444"/>
              </a:xfrm>
              <a:prstGeom prst="rect">
                <a:avLst/>
              </a:prstGeom>
              <a:blipFill>
                <a:blip r:embed="rId8"/>
                <a:stretch>
                  <a:fillRect t="-25714" r="-12214" b="-5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7E089A-5CFE-1D7E-8BEC-68EEE0D1B7D6}"/>
                  </a:ext>
                </a:extLst>
              </p:cNvPr>
              <p:cNvSpPr txBox="1"/>
              <p:nvPr/>
            </p:nvSpPr>
            <p:spPr>
              <a:xfrm>
                <a:off x="1520551" y="1791405"/>
                <a:ext cx="7982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C00000"/>
                    </a:solidFill>
                  </a:rPr>
                  <a:t>  (x</a:t>
                </a:r>
                <a14:m>
                  <m:oMath xmlns:m="http://schemas.openxmlformats.org/officeDocument/2006/math">
                    <m:r>
                      <a:rPr lang="en-US" altLang="ko-K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𝒔𝒄𝒂𝒏</m:t>
                    </m:r>
                  </m:oMath>
                </a14:m>
                <a:r>
                  <a:rPr lang="en-US" altLang="ko-KR" sz="1400" b="1" dirty="0">
                    <a:solidFill>
                      <a:srgbClr val="C00000"/>
                    </a:solidFill>
                  </a:rPr>
                  <a:t>)</a:t>
                </a:r>
                <a:endParaRPr lang="ko-KR" alt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7E089A-5CFE-1D7E-8BEC-68EEE0D1B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551" y="1791405"/>
                <a:ext cx="798295" cy="215444"/>
              </a:xfrm>
              <a:prstGeom prst="rect">
                <a:avLst/>
              </a:prstGeom>
              <a:blipFill>
                <a:blip r:embed="rId9"/>
                <a:stretch>
                  <a:fillRect t="-25714" r="-12214" b="-5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BC8128-600C-134C-C118-122F611D1913}"/>
                  </a:ext>
                </a:extLst>
              </p:cNvPr>
              <p:cNvSpPr txBox="1"/>
              <p:nvPr/>
            </p:nvSpPr>
            <p:spPr>
              <a:xfrm>
                <a:off x="834227" y="2306463"/>
                <a:ext cx="8111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C00000"/>
                    </a:solidFill>
                  </a:rPr>
                  <a:t>  (u</a:t>
                </a:r>
                <a14:m>
                  <m:oMath xmlns:m="http://schemas.openxmlformats.org/officeDocument/2006/math">
                    <m:r>
                      <a:rPr lang="en-US" altLang="ko-K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𝒔𝒄𝒂𝒏</m:t>
                    </m:r>
                  </m:oMath>
                </a14:m>
                <a:r>
                  <a:rPr lang="en-US" altLang="ko-KR" sz="1400" b="1" dirty="0">
                    <a:solidFill>
                      <a:srgbClr val="C00000"/>
                    </a:solidFill>
                  </a:rPr>
                  <a:t>)</a:t>
                </a:r>
                <a:endParaRPr lang="ko-KR" alt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BC8128-600C-134C-C118-122F611D1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27" y="2306463"/>
                <a:ext cx="811119" cy="215444"/>
              </a:xfrm>
              <a:prstGeom prst="rect">
                <a:avLst/>
              </a:prstGeom>
              <a:blipFill>
                <a:blip r:embed="rId10"/>
                <a:stretch>
                  <a:fillRect t="-25000" r="-12030" b="-47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9D9641-B4FC-3C11-2AE2-46E0E507CBF0}"/>
                  </a:ext>
                </a:extLst>
              </p:cNvPr>
              <p:cNvSpPr txBox="1"/>
              <p:nvPr/>
            </p:nvSpPr>
            <p:spPr>
              <a:xfrm>
                <a:off x="1551999" y="1968931"/>
                <a:ext cx="922688" cy="23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9D9641-B4FC-3C11-2AE2-46E0E507C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999" y="1968931"/>
                <a:ext cx="922688" cy="235834"/>
              </a:xfrm>
              <a:prstGeom prst="rect">
                <a:avLst/>
              </a:prstGeom>
              <a:blipFill>
                <a:blip r:embed="rId11"/>
                <a:stretch>
                  <a:fillRect l="-3311" r="-5298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0765A4-5D6D-AD1C-22DB-F56AF5E7E78B}"/>
                  </a:ext>
                </a:extLst>
              </p:cNvPr>
              <p:cNvSpPr txBox="1"/>
              <p:nvPr/>
            </p:nvSpPr>
            <p:spPr>
              <a:xfrm>
                <a:off x="4137584" y="4329723"/>
                <a:ext cx="925894" cy="23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0765A4-5D6D-AD1C-22DB-F56AF5E7E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584" y="4329723"/>
                <a:ext cx="925894" cy="235834"/>
              </a:xfrm>
              <a:prstGeom prst="rect">
                <a:avLst/>
              </a:prstGeom>
              <a:blipFill>
                <a:blip r:embed="rId12"/>
                <a:stretch>
                  <a:fillRect l="-3289" r="-4605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169D36F-F917-8AE6-AEEA-375584F87E2A}"/>
                  </a:ext>
                </a:extLst>
              </p:cNvPr>
              <p:cNvSpPr txBox="1"/>
              <p:nvPr/>
            </p:nvSpPr>
            <p:spPr>
              <a:xfrm>
                <a:off x="4049539" y="2452998"/>
                <a:ext cx="925894" cy="23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169D36F-F917-8AE6-AEEA-375584F87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39" y="2452998"/>
                <a:ext cx="925894" cy="235834"/>
              </a:xfrm>
              <a:prstGeom prst="rect">
                <a:avLst/>
              </a:prstGeom>
              <a:blipFill>
                <a:blip r:embed="rId13"/>
                <a:stretch>
                  <a:fillRect l="-2632" r="-5263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47494F-902B-CA11-0E47-6753F9FDA3A8}"/>
                  </a:ext>
                </a:extLst>
              </p:cNvPr>
              <p:cNvSpPr txBox="1"/>
              <p:nvPr/>
            </p:nvSpPr>
            <p:spPr>
              <a:xfrm>
                <a:off x="984172" y="2483482"/>
                <a:ext cx="933910" cy="23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47494F-902B-CA11-0E47-6753F9FDA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72" y="2483482"/>
                <a:ext cx="933910" cy="235834"/>
              </a:xfrm>
              <a:prstGeom prst="rect">
                <a:avLst/>
              </a:prstGeom>
              <a:blipFill>
                <a:blip r:embed="rId14"/>
                <a:stretch>
                  <a:fillRect l="-2597" r="-4545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EC28DA9-7CA6-B17B-F900-C983A6E3CB25}"/>
                  </a:ext>
                </a:extLst>
              </p:cNvPr>
              <p:cNvSpPr txBox="1"/>
              <p:nvPr/>
            </p:nvSpPr>
            <p:spPr>
              <a:xfrm>
                <a:off x="6236330" y="1855503"/>
                <a:ext cx="2514598" cy="412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ko-KR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ko-KR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ko-KR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ko-KR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ko-KR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1600" dirty="0"/>
                  <a:t>.</a:t>
                </a:r>
                <a:endParaRPr lang="ko-KR" altLang="en-US" sz="16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EC28DA9-7CA6-B17B-F900-C983A6E3C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330" y="1855503"/>
                <a:ext cx="2514598" cy="412805"/>
              </a:xfrm>
              <a:prstGeom prst="rect">
                <a:avLst/>
              </a:prstGeom>
              <a:blipFill>
                <a:blip r:embed="rId15"/>
                <a:stretch>
                  <a:fillRect t="-2941" r="-2906" b="-147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C827EC2-8A85-13CA-01C9-2CABC8B8B3C5}"/>
                  </a:ext>
                </a:extLst>
              </p:cNvPr>
              <p:cNvSpPr txBox="1"/>
              <p:nvPr/>
            </p:nvSpPr>
            <p:spPr>
              <a:xfrm>
                <a:off x="8831132" y="3287895"/>
                <a:ext cx="182473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altLang="ko-KR" sz="1400" b="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C827EC2-8A85-13CA-01C9-2CABC8B8B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132" y="3287895"/>
                <a:ext cx="1824730" cy="215444"/>
              </a:xfrm>
              <a:prstGeom prst="rect">
                <a:avLst/>
              </a:prstGeom>
              <a:blipFill>
                <a:blip r:embed="rId16"/>
                <a:stretch>
                  <a:fillRect l="-669" r="-669" b="-2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A81EF620-118E-4397-68CC-0E0EB767C76B}"/>
              </a:ext>
            </a:extLst>
          </p:cNvPr>
          <p:cNvSpPr txBox="1"/>
          <p:nvPr/>
        </p:nvSpPr>
        <p:spPr>
          <a:xfrm>
            <a:off x="5542103" y="1448901"/>
            <a:ext cx="3208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For transformation,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D5F519-BF87-3238-9EB4-F18F2FB0975F}"/>
              </a:ext>
            </a:extLst>
          </p:cNvPr>
          <p:cNvSpPr txBox="1"/>
          <p:nvPr/>
        </p:nvSpPr>
        <p:spPr>
          <a:xfrm>
            <a:off x="5542103" y="2521907"/>
            <a:ext cx="5265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In 44deg. additional scan, we obtain 3 data.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D1242CC-F83B-4B2A-E4FE-2A45EAAF9CFB}"/>
                  </a:ext>
                </a:extLst>
              </p:cNvPr>
              <p:cNvSpPr txBox="1"/>
              <p:nvPr/>
            </p:nvSpPr>
            <p:spPr>
              <a:xfrm>
                <a:off x="6118808" y="3049276"/>
                <a:ext cx="922688" cy="23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D1242CC-F83B-4B2A-E4FE-2A45EAAF9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08" y="3049276"/>
                <a:ext cx="922688" cy="235834"/>
              </a:xfrm>
              <a:prstGeom prst="rect">
                <a:avLst/>
              </a:prstGeom>
              <a:blipFill>
                <a:blip r:embed="rId11"/>
                <a:stretch>
                  <a:fillRect l="-3311" r="-5298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D25734C-5D42-0EDA-41B3-1F235BF082A7}"/>
                  </a:ext>
                </a:extLst>
              </p:cNvPr>
              <p:cNvSpPr txBox="1"/>
              <p:nvPr/>
            </p:nvSpPr>
            <p:spPr>
              <a:xfrm>
                <a:off x="7406169" y="3049276"/>
                <a:ext cx="925894" cy="23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D25734C-5D42-0EDA-41B3-1F235BF08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169" y="3049276"/>
                <a:ext cx="925894" cy="235834"/>
              </a:xfrm>
              <a:prstGeom prst="rect">
                <a:avLst/>
              </a:prstGeom>
              <a:blipFill>
                <a:blip r:embed="rId12"/>
                <a:stretch>
                  <a:fillRect l="-3289" r="-4605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C782997-561B-2F5A-7B8C-0789EDEDF067}"/>
                  </a:ext>
                </a:extLst>
              </p:cNvPr>
              <p:cNvSpPr txBox="1"/>
              <p:nvPr/>
            </p:nvSpPr>
            <p:spPr>
              <a:xfrm>
                <a:off x="8696737" y="3049276"/>
                <a:ext cx="925894" cy="23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C782997-561B-2F5A-7B8C-0789EDEDF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737" y="3049276"/>
                <a:ext cx="925894" cy="235834"/>
              </a:xfrm>
              <a:prstGeom prst="rect">
                <a:avLst/>
              </a:prstGeom>
              <a:blipFill>
                <a:blip r:embed="rId17"/>
                <a:stretch>
                  <a:fillRect l="-3289" r="-4605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71BB1669-E786-2A57-574D-C1F88FAA0827}"/>
              </a:ext>
            </a:extLst>
          </p:cNvPr>
          <p:cNvSpPr txBox="1"/>
          <p:nvPr/>
        </p:nvSpPr>
        <p:spPr>
          <a:xfrm>
            <a:off x="5542103" y="3649091"/>
            <a:ext cx="526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The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key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point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is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how we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assign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the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bins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for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the v-scan. So, in my code, </a:t>
            </a:r>
          </a:p>
        </p:txBody>
      </p: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7AED9798-CA1A-6F57-766C-B7BBA6AC1E1D}"/>
              </a:ext>
            </a:extLst>
          </p:cNvPr>
          <p:cNvGrpSpPr/>
          <p:nvPr/>
        </p:nvGrpSpPr>
        <p:grpSpPr>
          <a:xfrm>
            <a:off x="5237142" y="4447640"/>
            <a:ext cx="2448000" cy="2160000"/>
            <a:chOff x="1552181" y="4360764"/>
            <a:chExt cx="2448000" cy="2160000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066739F3-6EA2-980C-E85F-1031CE675C8B}"/>
                </a:ext>
              </a:extLst>
            </p:cNvPr>
            <p:cNvGrpSpPr/>
            <p:nvPr/>
          </p:nvGrpSpPr>
          <p:grpSpPr>
            <a:xfrm>
              <a:off x="1552181" y="4360764"/>
              <a:ext cx="2448000" cy="2160000"/>
              <a:chOff x="1518166" y="1555602"/>
              <a:chExt cx="2448000" cy="2160000"/>
            </a:xfrm>
          </p:grpSpPr>
          <p:grpSp>
            <p:nvGrpSpPr>
              <p:cNvPr id="69" name="그룹 68">
                <a:extLst>
                  <a:ext uri="{FF2B5EF4-FFF2-40B4-BE49-F238E27FC236}">
                    <a16:creationId xmlns:a16="http://schemas.microsoft.com/office/drawing/2014/main" id="{6B2966C5-5928-E233-2276-F1A16B5AAC19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518166" y="1555602"/>
                <a:ext cx="2448000" cy="2160000"/>
                <a:chOff x="7596119" y="1947316"/>
                <a:chExt cx="2112367" cy="1986457"/>
              </a:xfrm>
            </p:grpSpPr>
            <p:sp>
              <p:nvSpPr>
                <p:cNvPr id="71" name="직사각형 70">
                  <a:extLst>
                    <a:ext uri="{FF2B5EF4-FFF2-40B4-BE49-F238E27FC236}">
                      <a16:creationId xmlns:a16="http://schemas.microsoft.com/office/drawing/2014/main" id="{513ECD12-A379-5034-D3FA-A5D57D0728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96119" y="1947316"/>
                  <a:ext cx="2112367" cy="1986457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2" name="직사각형 71">
                  <a:extLst>
                    <a:ext uri="{FF2B5EF4-FFF2-40B4-BE49-F238E27FC236}">
                      <a16:creationId xmlns:a16="http://schemas.microsoft.com/office/drawing/2014/main" id="{2556C44A-B265-A67F-4FC2-4FD47756325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772750" y="2020888"/>
                  <a:ext cx="126124" cy="183931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직사각형 72">
                  <a:extLst>
                    <a:ext uri="{FF2B5EF4-FFF2-40B4-BE49-F238E27FC236}">
                      <a16:creationId xmlns:a16="http://schemas.microsoft.com/office/drawing/2014/main" id="{261265B3-A2BD-FCD5-D260-910A69EC1A7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8629343" y="2877482"/>
                  <a:ext cx="126124" cy="183931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DA432DCD-B32E-7302-60C8-07B7D9762389}"/>
                  </a:ext>
                </a:extLst>
              </p:cNvPr>
              <p:cNvSpPr>
                <a:spLocks/>
              </p:cNvSpPr>
              <p:nvPr/>
            </p:nvSpPr>
            <p:spPr>
              <a:xfrm rot="2760000">
                <a:off x="2720069" y="1612970"/>
                <a:ext cx="137143" cy="213155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7819897F-EFCF-D739-B6B4-02FC63AE85E9}"/>
                </a:ext>
              </a:extLst>
            </p:cNvPr>
            <p:cNvGrpSpPr/>
            <p:nvPr/>
          </p:nvGrpSpPr>
          <p:grpSpPr>
            <a:xfrm>
              <a:off x="2134385" y="6235253"/>
              <a:ext cx="1418129" cy="247894"/>
              <a:chOff x="2134385" y="6235253"/>
              <a:chExt cx="1418129" cy="247894"/>
            </a:xfrm>
          </p:grpSpPr>
          <p:cxnSp>
            <p:nvCxnSpPr>
              <p:cNvPr id="75" name="직선 연결선 74">
                <a:extLst>
                  <a:ext uri="{FF2B5EF4-FFF2-40B4-BE49-F238E27FC236}">
                    <a16:creationId xmlns:a16="http://schemas.microsoft.com/office/drawing/2014/main" id="{90E79A8C-EDAB-8C4F-2718-78F56CF498F6}"/>
                  </a:ext>
                </a:extLst>
              </p:cNvPr>
              <p:cNvCxnSpPr/>
              <p:nvPr/>
            </p:nvCxnSpPr>
            <p:spPr>
              <a:xfrm>
                <a:off x="2134385" y="623525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75">
                <a:extLst>
                  <a:ext uri="{FF2B5EF4-FFF2-40B4-BE49-F238E27FC236}">
                    <a16:creationId xmlns:a16="http://schemas.microsoft.com/office/drawing/2014/main" id="{A0A20FC6-12CD-FF9E-1574-0AFCC9A4DED9}"/>
                  </a:ext>
                </a:extLst>
              </p:cNvPr>
              <p:cNvCxnSpPr/>
              <p:nvPr/>
            </p:nvCxnSpPr>
            <p:spPr>
              <a:xfrm>
                <a:off x="2335320" y="623525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76">
                <a:extLst>
                  <a:ext uri="{FF2B5EF4-FFF2-40B4-BE49-F238E27FC236}">
                    <a16:creationId xmlns:a16="http://schemas.microsoft.com/office/drawing/2014/main" id="{B0F393CC-2151-BDA4-11F6-ABD61BEDC7BF}"/>
                  </a:ext>
                </a:extLst>
              </p:cNvPr>
              <p:cNvCxnSpPr/>
              <p:nvPr/>
            </p:nvCxnSpPr>
            <p:spPr>
              <a:xfrm>
                <a:off x="2542783" y="623525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연결선 77">
                <a:extLst>
                  <a:ext uri="{FF2B5EF4-FFF2-40B4-BE49-F238E27FC236}">
                    <a16:creationId xmlns:a16="http://schemas.microsoft.com/office/drawing/2014/main" id="{E2C50920-BDF9-E840-87B0-55F6B4DCA2F7}"/>
                  </a:ext>
                </a:extLst>
              </p:cNvPr>
              <p:cNvCxnSpPr/>
              <p:nvPr/>
            </p:nvCxnSpPr>
            <p:spPr>
              <a:xfrm>
                <a:off x="2741532" y="623597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연결선 78">
                <a:extLst>
                  <a:ext uri="{FF2B5EF4-FFF2-40B4-BE49-F238E27FC236}">
                    <a16:creationId xmlns:a16="http://schemas.microsoft.com/office/drawing/2014/main" id="{01573452-BC00-1B2A-CCE0-747DAC14C29C}"/>
                  </a:ext>
                </a:extLst>
              </p:cNvPr>
              <p:cNvCxnSpPr/>
              <p:nvPr/>
            </p:nvCxnSpPr>
            <p:spPr>
              <a:xfrm>
                <a:off x="2952195" y="623597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>
                <a:extLst>
                  <a:ext uri="{FF2B5EF4-FFF2-40B4-BE49-F238E27FC236}">
                    <a16:creationId xmlns:a16="http://schemas.microsoft.com/office/drawing/2014/main" id="{4DFC3FC8-E1DA-5064-E965-1CDF6C62C862}"/>
                  </a:ext>
                </a:extLst>
              </p:cNvPr>
              <p:cNvCxnSpPr/>
              <p:nvPr/>
            </p:nvCxnSpPr>
            <p:spPr>
              <a:xfrm>
                <a:off x="3149930" y="623597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직선 연결선 80">
                <a:extLst>
                  <a:ext uri="{FF2B5EF4-FFF2-40B4-BE49-F238E27FC236}">
                    <a16:creationId xmlns:a16="http://schemas.microsoft.com/office/drawing/2014/main" id="{2AA96A0E-6650-3A5C-1CDD-4DDBD9CD182B}"/>
                  </a:ext>
                </a:extLst>
              </p:cNvPr>
              <p:cNvCxnSpPr/>
              <p:nvPr/>
            </p:nvCxnSpPr>
            <p:spPr>
              <a:xfrm>
                <a:off x="3354779" y="623525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>
                <a:extLst>
                  <a:ext uri="{FF2B5EF4-FFF2-40B4-BE49-F238E27FC236}">
                    <a16:creationId xmlns:a16="http://schemas.microsoft.com/office/drawing/2014/main" id="{F0267ADB-32D1-473B-7E3F-7AAA01573AF9}"/>
                  </a:ext>
                </a:extLst>
              </p:cNvPr>
              <p:cNvCxnSpPr/>
              <p:nvPr/>
            </p:nvCxnSpPr>
            <p:spPr>
              <a:xfrm>
                <a:off x="3552514" y="623525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422061C5-911D-FDD7-0D7C-FD81A3B95998}"/>
                </a:ext>
              </a:extLst>
            </p:cNvPr>
            <p:cNvGrpSpPr/>
            <p:nvPr/>
          </p:nvGrpSpPr>
          <p:grpSpPr>
            <a:xfrm rot="5400000">
              <a:off x="1120894" y="5208245"/>
              <a:ext cx="1418129" cy="247894"/>
              <a:chOff x="2134385" y="6235253"/>
              <a:chExt cx="1418129" cy="247894"/>
            </a:xfrm>
          </p:grpSpPr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id="{1DE93805-568D-60D2-BB93-DD33ED40224B}"/>
                  </a:ext>
                </a:extLst>
              </p:cNvPr>
              <p:cNvCxnSpPr/>
              <p:nvPr/>
            </p:nvCxnSpPr>
            <p:spPr>
              <a:xfrm>
                <a:off x="2134385" y="623525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>
                <a:extLst>
                  <a:ext uri="{FF2B5EF4-FFF2-40B4-BE49-F238E27FC236}">
                    <a16:creationId xmlns:a16="http://schemas.microsoft.com/office/drawing/2014/main" id="{845A9365-7D61-0714-95C2-FFDB3F3C3B71}"/>
                  </a:ext>
                </a:extLst>
              </p:cNvPr>
              <p:cNvCxnSpPr/>
              <p:nvPr/>
            </p:nvCxnSpPr>
            <p:spPr>
              <a:xfrm>
                <a:off x="2335320" y="623525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>
                <a:extLst>
                  <a:ext uri="{FF2B5EF4-FFF2-40B4-BE49-F238E27FC236}">
                    <a16:creationId xmlns:a16="http://schemas.microsoft.com/office/drawing/2014/main" id="{62577B95-E466-7065-B858-934F185BF287}"/>
                  </a:ext>
                </a:extLst>
              </p:cNvPr>
              <p:cNvCxnSpPr/>
              <p:nvPr/>
            </p:nvCxnSpPr>
            <p:spPr>
              <a:xfrm>
                <a:off x="2542783" y="623525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C1985E86-7EE6-7BA2-1FFA-76C4C54F7E13}"/>
                  </a:ext>
                </a:extLst>
              </p:cNvPr>
              <p:cNvCxnSpPr/>
              <p:nvPr/>
            </p:nvCxnSpPr>
            <p:spPr>
              <a:xfrm>
                <a:off x="2741532" y="623597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88">
                <a:extLst>
                  <a:ext uri="{FF2B5EF4-FFF2-40B4-BE49-F238E27FC236}">
                    <a16:creationId xmlns:a16="http://schemas.microsoft.com/office/drawing/2014/main" id="{E6D28B19-F6AE-2A87-F236-630A236D5A3B}"/>
                  </a:ext>
                </a:extLst>
              </p:cNvPr>
              <p:cNvCxnSpPr/>
              <p:nvPr/>
            </p:nvCxnSpPr>
            <p:spPr>
              <a:xfrm>
                <a:off x="2952195" y="623597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직선 연결선 89">
                <a:extLst>
                  <a:ext uri="{FF2B5EF4-FFF2-40B4-BE49-F238E27FC236}">
                    <a16:creationId xmlns:a16="http://schemas.microsoft.com/office/drawing/2014/main" id="{7C901BCD-E298-90D1-1D1B-7DF52A926042}"/>
                  </a:ext>
                </a:extLst>
              </p:cNvPr>
              <p:cNvCxnSpPr/>
              <p:nvPr/>
            </p:nvCxnSpPr>
            <p:spPr>
              <a:xfrm>
                <a:off x="3149930" y="623597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직선 연결선 90">
                <a:extLst>
                  <a:ext uri="{FF2B5EF4-FFF2-40B4-BE49-F238E27FC236}">
                    <a16:creationId xmlns:a16="http://schemas.microsoft.com/office/drawing/2014/main" id="{7ACCFC45-23C1-C120-F532-82BD56DC7CCD}"/>
                  </a:ext>
                </a:extLst>
              </p:cNvPr>
              <p:cNvCxnSpPr/>
              <p:nvPr/>
            </p:nvCxnSpPr>
            <p:spPr>
              <a:xfrm>
                <a:off x="3354779" y="623525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직선 연결선 91">
                <a:extLst>
                  <a:ext uri="{FF2B5EF4-FFF2-40B4-BE49-F238E27FC236}">
                    <a16:creationId xmlns:a16="http://schemas.microsoft.com/office/drawing/2014/main" id="{351C6058-D42A-94F9-8C4D-EB50B84D0810}"/>
                  </a:ext>
                </a:extLst>
              </p:cNvPr>
              <p:cNvCxnSpPr/>
              <p:nvPr/>
            </p:nvCxnSpPr>
            <p:spPr>
              <a:xfrm>
                <a:off x="3552514" y="6235253"/>
                <a:ext cx="0" cy="247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7B944F3-25AE-16CF-303F-0E34AC7BBB67}"/>
                  </a:ext>
                </a:extLst>
              </p:cNvPr>
              <p:cNvSpPr txBox="1"/>
              <p:nvPr/>
            </p:nvSpPr>
            <p:spPr>
              <a:xfrm>
                <a:off x="5765191" y="4318063"/>
                <a:ext cx="5863092" cy="1046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1. In data generation code, 3 data is saved as shown above.</a:t>
                </a:r>
              </a:p>
              <a:p>
                <a:r>
                  <a:rPr lang="en-US" altLang="ko-K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(for the x/y scan data, the x/y bin edges are already included)</a:t>
                </a:r>
              </a:p>
              <a:p>
                <a:endParaRPr lang="en-US" altLang="ko-KR" sz="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2. In reconstruction code, the</a:t>
                </a:r>
                <a:r>
                  <a:rPr lang="ko-KR" alt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v-scan</a:t>
                </a:r>
                <a:r>
                  <a:rPr lang="ko-KR" alt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data are mapped onto the x/y bin edges.</a:t>
                </a:r>
              </a:p>
              <a:p>
                <a:r>
                  <a:rPr lang="en-US" altLang="ko-K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(The code assigns each value to a grid cell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ko-KR" sz="1400" dirty="0"/>
                  <a:t>)</a:t>
                </a: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7B944F3-25AE-16CF-303F-0E34AC7BB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191" y="4318063"/>
                <a:ext cx="5863092" cy="1046440"/>
              </a:xfrm>
              <a:prstGeom prst="rect">
                <a:avLst/>
              </a:prstGeom>
              <a:blipFill>
                <a:blip r:embed="rId18"/>
                <a:stretch>
                  <a:fillRect l="-312" t="-581" b="-58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45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56037-448E-6A2A-4297-5F77A096B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767CEE7F-F6A8-FAD1-C7E5-168DDE782B56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4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27D0AB0-759D-4120-7093-333887FA9BC3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Macroparticles : 50,000 / Total particles : 100M (t=0.25)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D09FF-6623-F080-EF28-5292A9864FCE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Additional Diagonal Scan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B9919F0-8F78-AA85-CD1D-E9E44F0F1245}"/>
              </a:ext>
            </a:extLst>
          </p:cNvPr>
          <p:cNvGrpSpPr/>
          <p:nvPr/>
        </p:nvGrpSpPr>
        <p:grpSpPr>
          <a:xfrm>
            <a:off x="311676" y="1121765"/>
            <a:ext cx="11568643" cy="5556134"/>
            <a:chOff x="5218667" y="1143983"/>
            <a:chExt cx="11568643" cy="555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사각형: 둥근 모서리 22">
                  <a:extLst>
                    <a:ext uri="{FF2B5EF4-FFF2-40B4-BE49-F238E27FC236}">
                      <a16:creationId xmlns:a16="http://schemas.microsoft.com/office/drawing/2014/main" id="{007E20F6-E4B3-AFF3-7419-6DAB416F4469}"/>
                    </a:ext>
                  </a:extLst>
                </p:cNvPr>
                <p:cNvSpPr/>
                <p:nvPr/>
              </p:nvSpPr>
              <p:spPr>
                <a:xfrm>
                  <a:off x="5218667" y="1143983"/>
                  <a:ext cx="11568643" cy="5556134"/>
                </a:xfrm>
                <a:prstGeom prst="roundRect">
                  <a:avLst>
                    <a:gd name="adj" fmla="val 5317"/>
                  </a:avLst>
                </a:prstGeom>
                <a:solidFill>
                  <a:schemeClr val="bg1"/>
                </a:solidFill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사각형: 둥근 모서리 26">
                  <a:extLst>
                    <a:ext uri="{FF2B5EF4-FFF2-40B4-BE49-F238E27FC236}">
                      <a16:creationId xmlns:a16="http://schemas.microsoft.com/office/drawing/2014/main" id="{A3EA8246-E436-77F1-66FC-3B911B7573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667" y="1143983"/>
                  <a:ext cx="11568643" cy="5556134"/>
                </a:xfrm>
                <a:prstGeom prst="roundRect">
                  <a:avLst>
                    <a:gd name="adj" fmla="val 5317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66FAF2-655A-C984-ADEB-D3DAD87ADD41}"/>
                </a:ext>
              </a:extLst>
            </p:cNvPr>
            <p:cNvSpPr txBox="1"/>
            <p:nvPr/>
          </p:nvSpPr>
          <p:spPr>
            <a:xfrm>
              <a:off x="5365813" y="1153935"/>
              <a:ext cx="4131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• 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VPP Original Scan(analytic)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C3662675-4088-97E7-8667-11E06E269F49}"/>
              </a:ext>
            </a:extLst>
          </p:cNvPr>
          <p:cNvGrpSpPr>
            <a:grpSpLocks/>
          </p:cNvGrpSpPr>
          <p:nvPr/>
        </p:nvGrpSpPr>
        <p:grpSpPr>
          <a:xfrm>
            <a:off x="451366" y="1468259"/>
            <a:ext cx="2448000" cy="2160000"/>
            <a:chOff x="7596119" y="1947316"/>
            <a:chExt cx="2112367" cy="198645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58011F6-6853-E385-4B1E-4F87F31EA5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6119" y="1947316"/>
              <a:ext cx="2112367" cy="19864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6A846A3-6CDA-0112-65FF-3FD440DB7E62}"/>
                </a:ext>
              </a:extLst>
            </p:cNvPr>
            <p:cNvSpPr>
              <a:spLocks/>
            </p:cNvSpPr>
            <p:nvPr/>
          </p:nvSpPr>
          <p:spPr>
            <a:xfrm>
              <a:off x="7772750" y="2020888"/>
              <a:ext cx="126124" cy="1839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5DF62E46-5046-5E48-4A0E-DBAD4E3BD6B5}"/>
                </a:ext>
              </a:extLst>
            </p:cNvPr>
            <p:cNvSpPr>
              <a:spLocks/>
            </p:cNvSpPr>
            <p:nvPr/>
          </p:nvSpPr>
          <p:spPr>
            <a:xfrm rot="5400000">
              <a:off x="8629343" y="2877482"/>
              <a:ext cx="126124" cy="18393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7969D37-EBD8-2E79-AFE5-FAF52581B9BA}"/>
              </a:ext>
            </a:extLst>
          </p:cNvPr>
          <p:cNvSpPr txBox="1"/>
          <p:nvPr/>
        </p:nvSpPr>
        <p:spPr>
          <a:xfrm>
            <a:off x="451366" y="3872852"/>
            <a:ext cx="413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Diagonal Scan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1B34E45-DA9B-33C2-1F9B-61A5D4B9DF9F}"/>
                  </a:ext>
                </a:extLst>
              </p:cNvPr>
              <p:cNvSpPr txBox="1"/>
              <p:nvPr/>
            </p:nvSpPr>
            <p:spPr>
              <a:xfrm>
                <a:off x="9742034" y="2268746"/>
                <a:ext cx="2532552" cy="1032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:1.43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:2.60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𝟖𝟐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1B34E45-DA9B-33C2-1F9B-61A5D4B9D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034" y="2268746"/>
                <a:ext cx="2532552" cy="1032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3B1487D-8204-1125-DF3E-976FE98CDB56}"/>
                  </a:ext>
                </a:extLst>
              </p:cNvPr>
              <p:cNvSpPr txBox="1"/>
              <p:nvPr/>
            </p:nvSpPr>
            <p:spPr>
              <a:xfrm>
                <a:off x="9696083" y="4965889"/>
                <a:ext cx="2532552" cy="1032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:4.17%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:4.12%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ko-KR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5.60</m:t>
                      </m:r>
                      <m:r>
                        <a:rPr lang="en-US" altLang="ko-KR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3B1487D-8204-1125-DF3E-976FE98CD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3" y="4965889"/>
                <a:ext cx="2532552" cy="10326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그룹 28">
            <a:extLst>
              <a:ext uri="{FF2B5EF4-FFF2-40B4-BE49-F238E27FC236}">
                <a16:creationId xmlns:a16="http://schemas.microsoft.com/office/drawing/2014/main" id="{00E95A31-17F0-80A0-B924-6E92BE8D2BF8}"/>
              </a:ext>
            </a:extLst>
          </p:cNvPr>
          <p:cNvGrpSpPr/>
          <p:nvPr/>
        </p:nvGrpSpPr>
        <p:grpSpPr>
          <a:xfrm>
            <a:off x="442412" y="4229742"/>
            <a:ext cx="2448000" cy="2160000"/>
            <a:chOff x="451366" y="1468259"/>
            <a:chExt cx="2448000" cy="2160000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70FD6E0A-7F8F-C508-D931-199F842248E3}"/>
                </a:ext>
              </a:extLst>
            </p:cNvPr>
            <p:cNvGrpSpPr>
              <a:grpSpLocks/>
            </p:cNvGrpSpPr>
            <p:nvPr/>
          </p:nvGrpSpPr>
          <p:grpSpPr>
            <a:xfrm>
              <a:off x="451366" y="1468259"/>
              <a:ext cx="2448000" cy="2160000"/>
              <a:chOff x="7596119" y="1947316"/>
              <a:chExt cx="2112367" cy="1986457"/>
            </a:xfrm>
          </p:grpSpPr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6151C87B-C895-FBED-9DE7-7AF9CD97C1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96119" y="1947316"/>
                <a:ext cx="2112367" cy="19864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9B110017-3CB4-7837-BF4E-A609DB1FBE7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72750" y="2020888"/>
                <a:ext cx="126124" cy="18393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18813356-C26C-104C-F5FD-CB830B023426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8629343" y="2877482"/>
                <a:ext cx="126124" cy="18393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4B49A19B-ACAD-0B63-20B0-D91AC52068B8}"/>
                </a:ext>
              </a:extLst>
            </p:cNvPr>
            <p:cNvSpPr>
              <a:spLocks/>
            </p:cNvSpPr>
            <p:nvPr/>
          </p:nvSpPr>
          <p:spPr>
            <a:xfrm rot="2700000">
              <a:off x="1616529" y="1517029"/>
              <a:ext cx="141739" cy="2052706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3BD6D1-6723-2B72-F450-9989E1199EC3}"/>
                </a:ext>
              </a:extLst>
            </p:cNvPr>
            <p:cNvSpPr txBox="1"/>
            <p:nvPr/>
          </p:nvSpPr>
          <p:spPr>
            <a:xfrm>
              <a:off x="1869305" y="2531350"/>
              <a:ext cx="790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dirty="0">
                  <a:cs typeface="Arial" panose="020B0604020202020204" pitchFamily="34" charset="0"/>
                </a:rPr>
                <a:t>45deg</a:t>
              </a:r>
              <a:endPara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그림 44">
            <a:extLst>
              <a:ext uri="{FF2B5EF4-FFF2-40B4-BE49-F238E27FC236}">
                <a16:creationId xmlns:a16="http://schemas.microsoft.com/office/drawing/2014/main" id="{B0BEAB6E-DF46-962A-6E35-EFC3AFBB5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92" y="1202759"/>
            <a:ext cx="3600000" cy="252000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FE558D3A-F0CD-FF97-D4D1-FC1E1F3EB1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92" y="1202759"/>
            <a:ext cx="3600000" cy="2520000"/>
          </a:xfrm>
          <a:prstGeom prst="rect">
            <a:avLst/>
          </a:prstGeom>
        </p:spPr>
      </p:pic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415B10C1-5B5B-01CE-7F16-29334E936C34}"/>
              </a:ext>
            </a:extLst>
          </p:cNvPr>
          <p:cNvSpPr/>
          <p:nvPr/>
        </p:nvSpPr>
        <p:spPr>
          <a:xfrm>
            <a:off x="9255808" y="3324774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0.113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8F52B2C3-8AA2-43B3-8787-C3D27FAF33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92" y="3998882"/>
            <a:ext cx="3600000" cy="2520000"/>
          </a:xfrm>
          <a:prstGeom prst="rect">
            <a:avLst/>
          </a:prstGeom>
        </p:spPr>
      </p:pic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566388EF-068A-1EF6-7D72-F754DE27203C}"/>
              </a:ext>
            </a:extLst>
          </p:cNvPr>
          <p:cNvSpPr/>
          <p:nvPr/>
        </p:nvSpPr>
        <p:spPr>
          <a:xfrm>
            <a:off x="6901550" y="3320636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0.109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18CEE9F1-F5E5-EB4F-474B-BFB2B59666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70" y="3985575"/>
            <a:ext cx="3600000" cy="2520000"/>
          </a:xfrm>
          <a:prstGeom prst="rect">
            <a:avLst/>
          </a:prstGeom>
        </p:spPr>
      </p:pic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91EF4DE0-3580-6CFE-07DD-DFD1B9915FEC}"/>
              </a:ext>
            </a:extLst>
          </p:cNvPr>
          <p:cNvSpPr/>
          <p:nvPr/>
        </p:nvSpPr>
        <p:spPr>
          <a:xfrm>
            <a:off x="9255807" y="4998976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0.185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670982CD-9558-6B3F-F59E-C5A0781170B4}"/>
              </a:ext>
            </a:extLst>
          </p:cNvPr>
          <p:cNvSpPr/>
          <p:nvPr/>
        </p:nvSpPr>
        <p:spPr>
          <a:xfrm>
            <a:off x="9255806" y="6114428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0.115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E738AC37-1A14-A008-BAFA-1E46D9B38BC3}"/>
              </a:ext>
            </a:extLst>
          </p:cNvPr>
          <p:cNvSpPr/>
          <p:nvPr/>
        </p:nvSpPr>
        <p:spPr>
          <a:xfrm>
            <a:off x="6932094" y="6114428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0.113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AAE6A96-D15B-BE1E-7F02-DCBC2DB52CA2}"/>
              </a:ext>
            </a:extLst>
          </p:cNvPr>
          <p:cNvSpPr txBox="1"/>
          <p:nvPr/>
        </p:nvSpPr>
        <p:spPr>
          <a:xfrm>
            <a:off x="2517184" y="3886959"/>
            <a:ext cx="697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(50iter)</a:t>
            </a:r>
            <a:endParaRPr lang="ko-KR" alt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1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60C2B-30CF-550E-6564-A668835EE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82F3216B-56A0-8176-ED31-5207DE6F352B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5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B1AE5B1-9C18-19DF-D172-A38B87E98477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Macroparticles : 50,000 / Total particles : 100M (t=0.25)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30AEC-B44E-1D5F-BCEB-B1F9774E2954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Additional Diagonal Scan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52F4CED-6E32-7BF9-89CB-615694261AEE}"/>
              </a:ext>
            </a:extLst>
          </p:cNvPr>
          <p:cNvGrpSpPr/>
          <p:nvPr/>
        </p:nvGrpSpPr>
        <p:grpSpPr>
          <a:xfrm>
            <a:off x="311676" y="1121765"/>
            <a:ext cx="11568643" cy="5556134"/>
            <a:chOff x="5218667" y="1143983"/>
            <a:chExt cx="11568643" cy="555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사각형: 둥근 모서리 22">
                  <a:extLst>
                    <a:ext uri="{FF2B5EF4-FFF2-40B4-BE49-F238E27FC236}">
                      <a16:creationId xmlns:a16="http://schemas.microsoft.com/office/drawing/2014/main" id="{5C747955-CDD0-E565-DEF7-92F92A16CE15}"/>
                    </a:ext>
                  </a:extLst>
                </p:cNvPr>
                <p:cNvSpPr/>
                <p:nvPr/>
              </p:nvSpPr>
              <p:spPr>
                <a:xfrm>
                  <a:off x="5218667" y="1143983"/>
                  <a:ext cx="11568643" cy="5556134"/>
                </a:xfrm>
                <a:prstGeom prst="roundRect">
                  <a:avLst>
                    <a:gd name="adj" fmla="val 5317"/>
                  </a:avLst>
                </a:prstGeom>
                <a:solidFill>
                  <a:schemeClr val="bg1"/>
                </a:solidFill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사각형: 둥근 모서리 26">
                  <a:extLst>
                    <a:ext uri="{FF2B5EF4-FFF2-40B4-BE49-F238E27FC236}">
                      <a16:creationId xmlns:a16="http://schemas.microsoft.com/office/drawing/2014/main" id="{A3EA8246-E436-77F1-66FC-3B911B7573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667" y="1143983"/>
                  <a:ext cx="11568643" cy="5556134"/>
                </a:xfrm>
                <a:prstGeom prst="roundRect">
                  <a:avLst>
                    <a:gd name="adj" fmla="val 5317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692F71-8D55-8883-54F4-999A096D05B4}"/>
                </a:ext>
              </a:extLst>
            </p:cNvPr>
            <p:cNvSpPr txBox="1"/>
            <p:nvPr/>
          </p:nvSpPr>
          <p:spPr>
            <a:xfrm>
              <a:off x="5365813" y="1153935"/>
              <a:ext cx="4131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• 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Additional Diagonal Scan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77408FCC-77D6-AF3C-272A-B4DDA94BB065}"/>
              </a:ext>
            </a:extLst>
          </p:cNvPr>
          <p:cNvSpPr txBox="1"/>
          <p:nvPr/>
        </p:nvSpPr>
        <p:spPr>
          <a:xfrm>
            <a:off x="451366" y="3872852"/>
            <a:ext cx="413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Diagonal Scan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22BC40B-79BE-FD0B-8B66-7787504551AA}"/>
                  </a:ext>
                </a:extLst>
              </p:cNvPr>
              <p:cNvSpPr txBox="1"/>
              <p:nvPr/>
            </p:nvSpPr>
            <p:spPr>
              <a:xfrm>
                <a:off x="9742034" y="2268746"/>
                <a:ext cx="2532552" cy="1032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:1.23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:2.10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:3.42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22BC40B-79BE-FD0B-8B66-778750455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034" y="2268746"/>
                <a:ext cx="2532552" cy="1032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73E0578-FC82-3D9B-4185-CD9DE2D2B0E2}"/>
                  </a:ext>
                </a:extLst>
              </p:cNvPr>
              <p:cNvSpPr txBox="1"/>
              <p:nvPr/>
            </p:nvSpPr>
            <p:spPr>
              <a:xfrm>
                <a:off x="9696083" y="4965889"/>
                <a:ext cx="2532552" cy="1032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:1.51%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:1.80%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:1.86%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73E0578-FC82-3D9B-4185-CD9DE2D2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3" y="4965889"/>
                <a:ext cx="2532552" cy="10326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>
            <a:extLst>
              <a:ext uri="{FF2B5EF4-FFF2-40B4-BE49-F238E27FC236}">
                <a16:creationId xmlns:a16="http://schemas.microsoft.com/office/drawing/2014/main" id="{604E73AD-7337-AE24-01D0-C01F81D78357}"/>
              </a:ext>
            </a:extLst>
          </p:cNvPr>
          <p:cNvGrpSpPr/>
          <p:nvPr/>
        </p:nvGrpSpPr>
        <p:grpSpPr>
          <a:xfrm>
            <a:off x="451366" y="1468259"/>
            <a:ext cx="2448000" cy="2160000"/>
            <a:chOff x="451366" y="1468259"/>
            <a:chExt cx="2448000" cy="2160000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6961CDA6-2134-3648-564F-BDBD3B32CF7B}"/>
                </a:ext>
              </a:extLst>
            </p:cNvPr>
            <p:cNvGrpSpPr>
              <a:grpSpLocks/>
            </p:cNvGrpSpPr>
            <p:nvPr/>
          </p:nvGrpSpPr>
          <p:grpSpPr>
            <a:xfrm>
              <a:off x="451366" y="1468259"/>
              <a:ext cx="2448000" cy="2160000"/>
              <a:chOff x="7596119" y="1947316"/>
              <a:chExt cx="2112367" cy="1986457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6F0F8185-E794-C6AD-EEFE-ADE39F59F3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96119" y="1947316"/>
                <a:ext cx="2112367" cy="19864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9D87DE45-70F7-41A3-6F85-5ABB5FF1CEA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72750" y="2020888"/>
                <a:ext cx="126124" cy="18393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29C6ACBF-22A7-2EC3-32D9-8E7FBF986169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8629343" y="2877482"/>
                <a:ext cx="126124" cy="18393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2A6D6B13-99A8-AE3C-892F-5CD4F73776D6}"/>
                </a:ext>
              </a:extLst>
            </p:cNvPr>
            <p:cNvSpPr>
              <a:spLocks/>
            </p:cNvSpPr>
            <p:nvPr/>
          </p:nvSpPr>
          <p:spPr>
            <a:xfrm rot="2760000">
              <a:off x="1608935" y="1556168"/>
              <a:ext cx="141739" cy="2052706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791B09-2679-527A-329F-A184B6DDD2A4}"/>
                </a:ext>
              </a:extLst>
            </p:cNvPr>
            <p:cNvSpPr txBox="1"/>
            <p:nvPr/>
          </p:nvSpPr>
          <p:spPr>
            <a:xfrm>
              <a:off x="1869305" y="2430983"/>
              <a:ext cx="790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dirty="0">
                  <a:cs typeface="Arial" panose="020B0604020202020204" pitchFamily="34" charset="0"/>
                </a:rPr>
                <a:t>44deg</a:t>
              </a:r>
              <a:endPara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26DB70D-6178-11A2-7931-402CA278A1ED}"/>
              </a:ext>
            </a:extLst>
          </p:cNvPr>
          <p:cNvGrpSpPr/>
          <p:nvPr/>
        </p:nvGrpSpPr>
        <p:grpSpPr>
          <a:xfrm>
            <a:off x="451366" y="4180629"/>
            <a:ext cx="2448000" cy="2160000"/>
            <a:chOff x="451366" y="1468259"/>
            <a:chExt cx="2448000" cy="2160000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4029922C-C6B8-B2E3-4006-6ED63192EFD8}"/>
                </a:ext>
              </a:extLst>
            </p:cNvPr>
            <p:cNvGrpSpPr>
              <a:grpSpLocks/>
            </p:cNvGrpSpPr>
            <p:nvPr/>
          </p:nvGrpSpPr>
          <p:grpSpPr>
            <a:xfrm>
              <a:off x="451366" y="1468259"/>
              <a:ext cx="2448000" cy="2160000"/>
              <a:chOff x="7596119" y="1947316"/>
              <a:chExt cx="2112367" cy="1986457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81786159-514D-5CFA-1F5F-D3EE9861FA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96119" y="1947316"/>
                <a:ext cx="2112367" cy="19864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040E46C1-5763-F0BD-4CFF-A41200FF6C9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72750" y="2020888"/>
                <a:ext cx="126124" cy="18393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05905B83-DB64-95CC-2A10-4A9D667D419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8629343" y="2877482"/>
                <a:ext cx="126124" cy="18393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0DA89089-46B0-A872-C9A1-F3A6887A4A03}"/>
                </a:ext>
              </a:extLst>
            </p:cNvPr>
            <p:cNvSpPr>
              <a:spLocks/>
            </p:cNvSpPr>
            <p:nvPr/>
          </p:nvSpPr>
          <p:spPr>
            <a:xfrm rot="2880000">
              <a:off x="1623449" y="1570682"/>
              <a:ext cx="141739" cy="2052706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D8E81B-651B-F857-D65E-DAF5BAB5B1EF}"/>
                </a:ext>
              </a:extLst>
            </p:cNvPr>
            <p:cNvSpPr txBox="1"/>
            <p:nvPr/>
          </p:nvSpPr>
          <p:spPr>
            <a:xfrm>
              <a:off x="1931069" y="2431292"/>
              <a:ext cx="790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dirty="0">
                  <a:cs typeface="Arial" panose="020B0604020202020204" pitchFamily="34" charset="0"/>
                </a:rPr>
                <a:t>42deg</a:t>
              </a:r>
              <a:endPara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99C83907-0642-6A3A-C9F4-FFEF30D74D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00" y="1237618"/>
            <a:ext cx="3600000" cy="25200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F8D7801E-0B10-AE23-222D-F05D228105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31" y="1242276"/>
            <a:ext cx="3600000" cy="2520000"/>
          </a:xfrm>
          <a:prstGeom prst="rect">
            <a:avLst/>
          </a:prstGeom>
        </p:spPr>
      </p:pic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D7DAF7D4-6DED-0D51-212E-BE5855BB68E3}"/>
              </a:ext>
            </a:extLst>
          </p:cNvPr>
          <p:cNvSpPr/>
          <p:nvPr/>
        </p:nvSpPr>
        <p:spPr>
          <a:xfrm>
            <a:off x="6901550" y="3354403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0.111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60EE2B50-273B-FC37-55BB-FD4EAD5025AB}"/>
              </a:ext>
            </a:extLst>
          </p:cNvPr>
          <p:cNvSpPr/>
          <p:nvPr/>
        </p:nvSpPr>
        <p:spPr>
          <a:xfrm>
            <a:off x="9254053" y="3354403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0.116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CA127E-B41F-F08E-A0F4-A36A68379EF6}"/>
              </a:ext>
            </a:extLst>
          </p:cNvPr>
          <p:cNvSpPr txBox="1"/>
          <p:nvPr/>
        </p:nvSpPr>
        <p:spPr>
          <a:xfrm>
            <a:off x="2589927" y="1141225"/>
            <a:ext cx="697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(50iter)</a:t>
            </a:r>
            <a:endParaRPr lang="ko-KR" alt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14FB5275-6F5D-448B-4396-C93151511D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18" y="3981975"/>
            <a:ext cx="3600000" cy="252000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D630EDE0-307B-91AA-79DF-874CBCFFA0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918" y="3986633"/>
            <a:ext cx="3600000" cy="252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7AB78A7-1381-E621-F4CD-64BB80B07BC3}"/>
              </a:ext>
            </a:extLst>
          </p:cNvPr>
          <p:cNvSpPr txBox="1"/>
          <p:nvPr/>
        </p:nvSpPr>
        <p:spPr>
          <a:xfrm>
            <a:off x="2517184" y="3886959"/>
            <a:ext cx="697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(50iter)</a:t>
            </a:r>
            <a:endParaRPr lang="ko-KR" alt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D9CB8C6D-8CED-8379-D724-94C8BBEAAB14}"/>
              </a:ext>
            </a:extLst>
          </p:cNvPr>
          <p:cNvSpPr/>
          <p:nvPr/>
        </p:nvSpPr>
        <p:spPr>
          <a:xfrm>
            <a:off x="9254053" y="6101578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0.116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B977C27E-55ED-CD21-2A6C-9E99EEAB42C3}"/>
              </a:ext>
            </a:extLst>
          </p:cNvPr>
          <p:cNvSpPr/>
          <p:nvPr/>
        </p:nvSpPr>
        <p:spPr>
          <a:xfrm>
            <a:off x="6901549" y="6101578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0.112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0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9A806-3E9F-5D1D-95B4-FC545AB04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C00569E3-521A-E06D-B870-04E5276F012E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6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69B6357-4201-C798-4EB1-479411EE6F7A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Macroparticles : 50,000 / Total particles : 100M (t=0.25)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DCD06-F933-BEE0-A4E6-16EC8730D8C3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Additional Diagonal Scan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9C8761D-B1D7-F1AB-4842-324A301AEE71}"/>
              </a:ext>
            </a:extLst>
          </p:cNvPr>
          <p:cNvGrpSpPr/>
          <p:nvPr/>
        </p:nvGrpSpPr>
        <p:grpSpPr>
          <a:xfrm>
            <a:off x="311676" y="1121765"/>
            <a:ext cx="11568643" cy="5556134"/>
            <a:chOff x="5218667" y="1143983"/>
            <a:chExt cx="11568643" cy="555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사각형: 둥근 모서리 22">
                  <a:extLst>
                    <a:ext uri="{FF2B5EF4-FFF2-40B4-BE49-F238E27FC236}">
                      <a16:creationId xmlns:a16="http://schemas.microsoft.com/office/drawing/2014/main" id="{0C25B01F-3DF6-B6F6-5452-E75C599BCFE2}"/>
                    </a:ext>
                  </a:extLst>
                </p:cNvPr>
                <p:cNvSpPr/>
                <p:nvPr/>
              </p:nvSpPr>
              <p:spPr>
                <a:xfrm>
                  <a:off x="5218667" y="1143983"/>
                  <a:ext cx="11568643" cy="5556134"/>
                </a:xfrm>
                <a:prstGeom prst="roundRect">
                  <a:avLst>
                    <a:gd name="adj" fmla="val 5317"/>
                  </a:avLst>
                </a:prstGeom>
                <a:solidFill>
                  <a:schemeClr val="bg1"/>
                </a:solidFill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사각형: 둥근 모서리 26">
                  <a:extLst>
                    <a:ext uri="{FF2B5EF4-FFF2-40B4-BE49-F238E27FC236}">
                      <a16:creationId xmlns:a16="http://schemas.microsoft.com/office/drawing/2014/main" id="{A3EA8246-E436-77F1-66FC-3B911B7573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667" y="1143983"/>
                  <a:ext cx="11568643" cy="5556134"/>
                </a:xfrm>
                <a:prstGeom prst="roundRect">
                  <a:avLst>
                    <a:gd name="adj" fmla="val 5317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003489-72D6-4572-EEA8-47A51D16B01D}"/>
                </a:ext>
              </a:extLst>
            </p:cNvPr>
            <p:cNvSpPr txBox="1"/>
            <p:nvPr/>
          </p:nvSpPr>
          <p:spPr>
            <a:xfrm>
              <a:off x="5365813" y="1153935"/>
              <a:ext cx="4131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• 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Additional Diagonal Scan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3FE33EF-BE97-DD33-28FF-B237FDF8DC11}"/>
                  </a:ext>
                </a:extLst>
              </p:cNvPr>
              <p:cNvSpPr txBox="1"/>
              <p:nvPr/>
            </p:nvSpPr>
            <p:spPr>
              <a:xfrm>
                <a:off x="9742034" y="2268746"/>
                <a:ext cx="2532552" cy="1032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:2.58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:2.72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:3.89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3FE33EF-BE97-DD33-28FF-B237FDF8D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034" y="2268746"/>
                <a:ext cx="2532552" cy="1032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0105854A-4BBF-59BC-C3B5-BA271EA7D9F6}"/>
              </a:ext>
            </a:extLst>
          </p:cNvPr>
          <p:cNvGrpSpPr/>
          <p:nvPr/>
        </p:nvGrpSpPr>
        <p:grpSpPr>
          <a:xfrm>
            <a:off x="451366" y="1468259"/>
            <a:ext cx="2448000" cy="2160000"/>
            <a:chOff x="451366" y="1468259"/>
            <a:chExt cx="2448000" cy="2160000"/>
          </a:xfrm>
        </p:grpSpPr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41913D45-AE13-9306-E688-13EE027CDFE0}"/>
                </a:ext>
              </a:extLst>
            </p:cNvPr>
            <p:cNvGrpSpPr/>
            <p:nvPr/>
          </p:nvGrpSpPr>
          <p:grpSpPr>
            <a:xfrm>
              <a:off x="451366" y="1468259"/>
              <a:ext cx="2448000" cy="2160000"/>
              <a:chOff x="451366" y="1468259"/>
              <a:chExt cx="2448000" cy="2160000"/>
            </a:xfrm>
          </p:grpSpPr>
          <p:grpSp>
            <p:nvGrpSpPr>
              <p:cNvPr id="108" name="그룹 107">
                <a:extLst>
                  <a:ext uri="{FF2B5EF4-FFF2-40B4-BE49-F238E27FC236}">
                    <a16:creationId xmlns:a16="http://schemas.microsoft.com/office/drawing/2014/main" id="{EF57A1F5-5DAC-3FD0-9F99-2C05EEDFD89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1366" y="1468259"/>
                <a:ext cx="2448000" cy="2160000"/>
                <a:chOff x="7596119" y="1947316"/>
                <a:chExt cx="2112367" cy="1986457"/>
              </a:xfrm>
            </p:grpSpPr>
            <p:sp>
              <p:nvSpPr>
                <p:cNvPr id="111" name="직사각형 110">
                  <a:extLst>
                    <a:ext uri="{FF2B5EF4-FFF2-40B4-BE49-F238E27FC236}">
                      <a16:creationId xmlns:a16="http://schemas.microsoft.com/office/drawing/2014/main" id="{A577E076-E494-7B51-8079-50EA368A78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96119" y="1947316"/>
                  <a:ext cx="2112367" cy="1986457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12" name="직사각형 111">
                  <a:extLst>
                    <a:ext uri="{FF2B5EF4-FFF2-40B4-BE49-F238E27FC236}">
                      <a16:creationId xmlns:a16="http://schemas.microsoft.com/office/drawing/2014/main" id="{FBABDF5C-5AA2-3D47-09EA-6ED5B6DD1BB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772750" y="2020888"/>
                  <a:ext cx="126124" cy="183931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" name="직사각형 112">
                  <a:extLst>
                    <a:ext uri="{FF2B5EF4-FFF2-40B4-BE49-F238E27FC236}">
                      <a16:creationId xmlns:a16="http://schemas.microsoft.com/office/drawing/2014/main" id="{DE12B5E1-3196-17B0-26F8-3455615AAD9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8629343" y="2877482"/>
                  <a:ext cx="126124" cy="183931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09" name="직사각형 108">
                <a:extLst>
                  <a:ext uri="{FF2B5EF4-FFF2-40B4-BE49-F238E27FC236}">
                    <a16:creationId xmlns:a16="http://schemas.microsoft.com/office/drawing/2014/main" id="{18E2E01A-FB46-E6C4-313C-FFB1C64E388F}"/>
                  </a:ext>
                </a:extLst>
              </p:cNvPr>
              <p:cNvSpPr>
                <a:spLocks/>
              </p:cNvSpPr>
              <p:nvPr/>
            </p:nvSpPr>
            <p:spPr>
              <a:xfrm rot="1800000">
                <a:off x="1356256" y="1495397"/>
                <a:ext cx="153349" cy="1736658"/>
              </a:xfrm>
              <a:prstGeom prst="rect">
                <a:avLst/>
              </a:prstGeom>
              <a:solidFill>
                <a:srgbClr val="D9D9D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7BD923F-1197-F2D2-B1BC-163C970AB0BD}"/>
                  </a:ext>
                </a:extLst>
              </p:cNvPr>
              <p:cNvSpPr txBox="1"/>
              <p:nvPr/>
            </p:nvSpPr>
            <p:spPr>
              <a:xfrm>
                <a:off x="2055700" y="2743218"/>
                <a:ext cx="7906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600" b="1" dirty="0">
                    <a:cs typeface="Arial" panose="020B0604020202020204" pitchFamily="34" charset="0"/>
                  </a:rPr>
                  <a:t>30deg</a:t>
                </a:r>
                <a:endParaRPr lang="en-US" altLang="ko-K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5E028469-2A36-0D73-E718-76C74CA9EBA7}"/>
                </a:ext>
              </a:extLst>
            </p:cNvPr>
            <p:cNvSpPr>
              <a:spLocks/>
            </p:cNvSpPr>
            <p:nvPr/>
          </p:nvSpPr>
          <p:spPr>
            <a:xfrm rot="3600000">
              <a:off x="1869570" y="1874890"/>
              <a:ext cx="140578" cy="1860468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7506C16-6AE3-F70B-4343-FDCA1EB86BCD}"/>
                </a:ext>
              </a:extLst>
            </p:cNvPr>
            <p:cNvSpPr txBox="1"/>
            <p:nvPr/>
          </p:nvSpPr>
          <p:spPr>
            <a:xfrm>
              <a:off x="989150" y="1508784"/>
              <a:ext cx="790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dirty="0">
                  <a:cs typeface="Arial" panose="020B0604020202020204" pitchFamily="34" charset="0"/>
                </a:rPr>
                <a:t>60deg</a:t>
              </a:r>
              <a:endPara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5" name="그림 114">
            <a:extLst>
              <a:ext uri="{FF2B5EF4-FFF2-40B4-BE49-F238E27FC236}">
                <a16:creationId xmlns:a16="http://schemas.microsoft.com/office/drawing/2014/main" id="{0BC168BD-E43A-608E-7505-7D1901FAF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92" y="1242276"/>
            <a:ext cx="3600000" cy="2520000"/>
          </a:xfrm>
          <a:prstGeom prst="rect">
            <a:avLst/>
          </a:prstGeom>
        </p:spPr>
      </p:pic>
      <p:pic>
        <p:nvPicPr>
          <p:cNvPr id="117" name="그림 116">
            <a:extLst>
              <a:ext uri="{FF2B5EF4-FFF2-40B4-BE49-F238E27FC236}">
                <a16:creationId xmlns:a16="http://schemas.microsoft.com/office/drawing/2014/main" id="{789B7D02-C413-28DE-8B7D-DFCD129FEA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43" y="1242276"/>
            <a:ext cx="3600000" cy="2520000"/>
          </a:xfrm>
          <a:prstGeom prst="rect">
            <a:avLst/>
          </a:prstGeom>
        </p:spPr>
      </p:pic>
      <p:sp>
        <p:nvSpPr>
          <p:cNvPr id="118" name="사각형: 둥근 모서리 117">
            <a:extLst>
              <a:ext uri="{FF2B5EF4-FFF2-40B4-BE49-F238E27FC236}">
                <a16:creationId xmlns:a16="http://schemas.microsoft.com/office/drawing/2014/main" id="{D1BE1BB2-74D6-4819-64C4-FD96489681BA}"/>
              </a:ext>
            </a:extLst>
          </p:cNvPr>
          <p:cNvSpPr/>
          <p:nvPr/>
        </p:nvSpPr>
        <p:spPr>
          <a:xfrm>
            <a:off x="6892024" y="3357775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0.112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사각형: 둥근 모서리 118">
            <a:extLst>
              <a:ext uri="{FF2B5EF4-FFF2-40B4-BE49-F238E27FC236}">
                <a16:creationId xmlns:a16="http://schemas.microsoft.com/office/drawing/2014/main" id="{3404FE3D-0198-FBEE-163B-002277128C22}"/>
              </a:ext>
            </a:extLst>
          </p:cNvPr>
          <p:cNvSpPr/>
          <p:nvPr/>
        </p:nvSpPr>
        <p:spPr>
          <a:xfrm>
            <a:off x="9253945" y="3355645"/>
            <a:ext cx="719587" cy="180956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0.116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7E09408-7A95-7505-7300-2DA5C7FB60EB}"/>
              </a:ext>
            </a:extLst>
          </p:cNvPr>
          <p:cNvSpPr txBox="1"/>
          <p:nvPr/>
        </p:nvSpPr>
        <p:spPr>
          <a:xfrm>
            <a:off x="2589927" y="1141225"/>
            <a:ext cx="697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(50iter)</a:t>
            </a:r>
            <a:endParaRPr lang="ko-KR" alt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4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8BE3D-AFA4-E284-388B-DE700E561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24268CD6-9578-0BCC-15F6-C55E85753775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7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CD4C3D4-556B-DB18-8CDA-D0AE95B03C47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Macroparticles : 50,000 / Total particles : 300M (t=0.25)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01F7C9-EF89-BCD2-AF21-F57F59D73E33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Additional Diagonal Scan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7EFE3AD-E645-575D-CA1D-EA3254E31E99}"/>
              </a:ext>
            </a:extLst>
          </p:cNvPr>
          <p:cNvGrpSpPr/>
          <p:nvPr/>
        </p:nvGrpSpPr>
        <p:grpSpPr>
          <a:xfrm>
            <a:off x="311676" y="1121765"/>
            <a:ext cx="11568643" cy="5556134"/>
            <a:chOff x="5218667" y="1143983"/>
            <a:chExt cx="11568643" cy="555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사각형: 둥근 모서리 22">
                  <a:extLst>
                    <a:ext uri="{FF2B5EF4-FFF2-40B4-BE49-F238E27FC236}">
                      <a16:creationId xmlns:a16="http://schemas.microsoft.com/office/drawing/2014/main" id="{4EF63DC5-89C4-B3C1-BE22-2F7F1270D12F}"/>
                    </a:ext>
                  </a:extLst>
                </p:cNvPr>
                <p:cNvSpPr/>
                <p:nvPr/>
              </p:nvSpPr>
              <p:spPr>
                <a:xfrm>
                  <a:off x="5218667" y="1143983"/>
                  <a:ext cx="11568643" cy="5556134"/>
                </a:xfrm>
                <a:prstGeom prst="roundRect">
                  <a:avLst>
                    <a:gd name="adj" fmla="val 5317"/>
                  </a:avLst>
                </a:prstGeom>
                <a:solidFill>
                  <a:schemeClr val="bg1"/>
                </a:solidFill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사각형: 둥근 모서리 26">
                  <a:extLst>
                    <a:ext uri="{FF2B5EF4-FFF2-40B4-BE49-F238E27FC236}">
                      <a16:creationId xmlns:a16="http://schemas.microsoft.com/office/drawing/2014/main" id="{A3EA8246-E436-77F1-66FC-3B911B7573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667" y="1143983"/>
                  <a:ext cx="11568643" cy="5556134"/>
                </a:xfrm>
                <a:prstGeom prst="roundRect">
                  <a:avLst>
                    <a:gd name="adj" fmla="val 5317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550D30-F22A-E18B-05E4-240802ED055E}"/>
                </a:ext>
              </a:extLst>
            </p:cNvPr>
            <p:cNvSpPr txBox="1"/>
            <p:nvPr/>
          </p:nvSpPr>
          <p:spPr>
            <a:xfrm>
              <a:off x="5365813" y="1153935"/>
              <a:ext cx="4131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• 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Original Scan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6008032-36C5-3DFA-3E13-01E8B08EB13B}"/>
                  </a:ext>
                </a:extLst>
              </p:cNvPr>
              <p:cNvSpPr txBox="1"/>
              <p:nvPr/>
            </p:nvSpPr>
            <p:spPr>
              <a:xfrm>
                <a:off x="835836" y="5618253"/>
                <a:ext cx="2532552" cy="907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:2.68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:4.93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:14.86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6008032-36C5-3DFA-3E13-01E8B08E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36" y="5618253"/>
                <a:ext cx="2532552" cy="9071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50B9A8A5-8FAA-C84E-ED8A-94EECE1D0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2" y="3536601"/>
            <a:ext cx="2880000" cy="2016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D910B45-A482-22A7-4D7F-26AC78AB55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2" y="1467321"/>
            <a:ext cx="2880000" cy="2016000"/>
          </a:xfrm>
          <a:prstGeom prst="rect">
            <a:avLst/>
          </a:prstGeom>
        </p:spPr>
      </p:pic>
      <p:sp>
        <p:nvSpPr>
          <p:cNvPr id="118" name="사각형: 둥근 모서리 117">
            <a:extLst>
              <a:ext uri="{FF2B5EF4-FFF2-40B4-BE49-F238E27FC236}">
                <a16:creationId xmlns:a16="http://schemas.microsoft.com/office/drawing/2014/main" id="{0BC3B422-58FA-EAD6-A03E-41244DC77E43}"/>
              </a:ext>
            </a:extLst>
          </p:cNvPr>
          <p:cNvSpPr/>
          <p:nvPr/>
        </p:nvSpPr>
        <p:spPr>
          <a:xfrm>
            <a:off x="2833104" y="5273675"/>
            <a:ext cx="595609" cy="117004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0.136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7265C05-84F1-8636-7C12-0B19A760EF22}"/>
              </a:ext>
            </a:extLst>
          </p:cNvPr>
          <p:cNvSpPr/>
          <p:nvPr/>
        </p:nvSpPr>
        <p:spPr>
          <a:xfrm>
            <a:off x="934454" y="5273201"/>
            <a:ext cx="595609" cy="117004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0.127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DA2B43-F762-D0E2-71ED-B972DC674D37}"/>
              </a:ext>
            </a:extLst>
          </p:cNvPr>
          <p:cNvSpPr txBox="1"/>
          <p:nvPr/>
        </p:nvSpPr>
        <p:spPr>
          <a:xfrm>
            <a:off x="4296172" y="1131862"/>
            <a:ext cx="413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Diagonal Scan(45 degree)(10iter)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318D0-7009-CCC8-5144-F556FCE35953}"/>
              </a:ext>
            </a:extLst>
          </p:cNvPr>
          <p:cNvSpPr txBox="1"/>
          <p:nvPr/>
        </p:nvSpPr>
        <p:spPr>
          <a:xfrm>
            <a:off x="8280668" y="1131717"/>
            <a:ext cx="413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Diagonal Scan(42 degree)(10iter)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7B663CE-CA51-0B3B-81B8-2BD4321D2D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54" y="1520600"/>
            <a:ext cx="2880000" cy="2016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8865E741-E25E-8DB1-B888-C4F0CCAE4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54" y="3536600"/>
            <a:ext cx="2880000" cy="2016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F037C3-1EAF-7409-93C7-C69A70C76BE4}"/>
                  </a:ext>
                </a:extLst>
              </p:cNvPr>
              <p:cNvSpPr txBox="1"/>
              <p:nvPr/>
            </p:nvSpPr>
            <p:spPr>
              <a:xfrm>
                <a:off x="4790678" y="5618252"/>
                <a:ext cx="2532552" cy="907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:4.73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:1.82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:5.07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F037C3-1EAF-7409-93C7-C69A70C76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678" y="5618252"/>
                <a:ext cx="2532552" cy="9071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745CA22A-5D8B-5B80-AA3F-D80461CEDFBF}"/>
              </a:ext>
            </a:extLst>
          </p:cNvPr>
          <p:cNvSpPr/>
          <p:nvPr/>
        </p:nvSpPr>
        <p:spPr>
          <a:xfrm>
            <a:off x="6787946" y="5273674"/>
            <a:ext cx="595609" cy="117004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0.137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28C525D-027C-865A-0789-126936C5BFF0}"/>
              </a:ext>
            </a:extLst>
          </p:cNvPr>
          <p:cNvSpPr/>
          <p:nvPr/>
        </p:nvSpPr>
        <p:spPr>
          <a:xfrm>
            <a:off x="4889296" y="5273200"/>
            <a:ext cx="595609" cy="117004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0.127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0ED0A657-5FC8-0487-247E-1943C9033C02}"/>
              </a:ext>
            </a:extLst>
          </p:cNvPr>
          <p:cNvSpPr/>
          <p:nvPr/>
        </p:nvSpPr>
        <p:spPr>
          <a:xfrm>
            <a:off x="6787946" y="4389496"/>
            <a:ext cx="595609" cy="117004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0.166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C437007-7F13-EC9A-8EBA-AF2CB8A90FDD}"/>
                  </a:ext>
                </a:extLst>
              </p:cNvPr>
              <p:cNvSpPr txBox="1"/>
              <p:nvPr/>
            </p:nvSpPr>
            <p:spPr>
              <a:xfrm>
                <a:off x="8785248" y="5618252"/>
                <a:ext cx="2532552" cy="907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:2.69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:0.15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:2.02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C437007-7F13-EC9A-8EBA-AF2CB8A90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248" y="5618252"/>
                <a:ext cx="2532552" cy="9071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그림 33">
            <a:extLst>
              <a:ext uri="{FF2B5EF4-FFF2-40B4-BE49-F238E27FC236}">
                <a16:creationId xmlns:a16="http://schemas.microsoft.com/office/drawing/2014/main" id="{0218FB4E-4AC4-AD26-B99B-A4F9566BD2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24" y="3536600"/>
            <a:ext cx="2880000" cy="2016000"/>
          </a:xfrm>
          <a:prstGeom prst="rect">
            <a:avLst/>
          </a:prstGeom>
        </p:spPr>
      </p:pic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A21C5871-9946-AA69-7578-5E55DFDA8D9A}"/>
              </a:ext>
            </a:extLst>
          </p:cNvPr>
          <p:cNvSpPr/>
          <p:nvPr/>
        </p:nvSpPr>
        <p:spPr>
          <a:xfrm>
            <a:off x="10782516" y="5273674"/>
            <a:ext cx="595609" cy="117004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0.134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B23512AB-3766-FE7E-65C4-BAAFC4CF95AB}"/>
              </a:ext>
            </a:extLst>
          </p:cNvPr>
          <p:cNvSpPr/>
          <p:nvPr/>
        </p:nvSpPr>
        <p:spPr>
          <a:xfrm>
            <a:off x="8883866" y="5273200"/>
            <a:ext cx="595609" cy="117004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0.128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A7C16EC1-A3BF-B869-1D02-C014C169CC94}"/>
              </a:ext>
            </a:extLst>
          </p:cNvPr>
          <p:cNvSpPr/>
          <p:nvPr/>
        </p:nvSpPr>
        <p:spPr>
          <a:xfrm>
            <a:off x="8883866" y="4389496"/>
            <a:ext cx="595609" cy="117004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0.112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DD73E29F-3798-2C39-E63B-2DBE31E291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35" y="1520600"/>
            <a:ext cx="2880000" cy="2016000"/>
          </a:xfrm>
          <a:prstGeom prst="rect">
            <a:avLst/>
          </a:prstGeom>
        </p:spPr>
      </p:pic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627DD934-A97A-759D-8690-EBCFAC46D6D0}"/>
              </a:ext>
            </a:extLst>
          </p:cNvPr>
          <p:cNvSpPr/>
          <p:nvPr/>
        </p:nvSpPr>
        <p:spPr>
          <a:xfrm>
            <a:off x="4889296" y="4389496"/>
            <a:ext cx="595609" cy="117004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0.116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2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F6BDA-930A-FF1C-3225-02E335629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69A9374D-DF8F-FBDA-7952-12F6AB1C30EC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8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603E9F3-D0E8-8809-B6C8-B6DD141CE38C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Macroparticles : 100,000 / Total particles : 30M (t=0.24)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F408F-E69E-F890-33BE-ED0F0DE149B4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Additional Diagonal Scan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BD039EE-7091-03E1-0853-6A6802750F1C}"/>
              </a:ext>
            </a:extLst>
          </p:cNvPr>
          <p:cNvGrpSpPr/>
          <p:nvPr/>
        </p:nvGrpSpPr>
        <p:grpSpPr>
          <a:xfrm>
            <a:off x="311676" y="1121765"/>
            <a:ext cx="11568643" cy="5556134"/>
            <a:chOff x="5218667" y="1143983"/>
            <a:chExt cx="11568643" cy="555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사각형: 둥근 모서리 22">
                  <a:extLst>
                    <a:ext uri="{FF2B5EF4-FFF2-40B4-BE49-F238E27FC236}">
                      <a16:creationId xmlns:a16="http://schemas.microsoft.com/office/drawing/2014/main" id="{E1DA7000-90D7-84E5-830A-B483D5C61198}"/>
                    </a:ext>
                  </a:extLst>
                </p:cNvPr>
                <p:cNvSpPr/>
                <p:nvPr/>
              </p:nvSpPr>
              <p:spPr>
                <a:xfrm>
                  <a:off x="5218667" y="1143983"/>
                  <a:ext cx="11568643" cy="5556134"/>
                </a:xfrm>
                <a:prstGeom prst="roundRect">
                  <a:avLst>
                    <a:gd name="adj" fmla="val 5317"/>
                  </a:avLst>
                </a:prstGeom>
                <a:solidFill>
                  <a:schemeClr val="bg1"/>
                </a:solidFill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사각형: 둥근 모서리 26">
                  <a:extLst>
                    <a:ext uri="{FF2B5EF4-FFF2-40B4-BE49-F238E27FC236}">
                      <a16:creationId xmlns:a16="http://schemas.microsoft.com/office/drawing/2014/main" id="{A3EA8246-E436-77F1-66FC-3B911B7573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667" y="1143983"/>
                  <a:ext cx="11568643" cy="5556134"/>
                </a:xfrm>
                <a:prstGeom prst="roundRect">
                  <a:avLst>
                    <a:gd name="adj" fmla="val 5317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2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B0386A-6556-3EDD-F4E7-5B06F29A9616}"/>
                </a:ext>
              </a:extLst>
            </p:cNvPr>
            <p:cNvSpPr txBox="1"/>
            <p:nvPr/>
          </p:nvSpPr>
          <p:spPr>
            <a:xfrm>
              <a:off x="6104386" y="1178370"/>
              <a:ext cx="1402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• 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Original Scan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4CAC7C3-A999-9489-AF67-CE4AED9CE3E8}"/>
                  </a:ext>
                </a:extLst>
              </p:cNvPr>
              <p:cNvSpPr txBox="1"/>
              <p:nvPr/>
            </p:nvSpPr>
            <p:spPr>
              <a:xfrm>
                <a:off x="509724" y="5613707"/>
                <a:ext cx="2532552" cy="907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:0.76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:0.83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:4.26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4CAC7C3-A999-9489-AF67-CE4AED9CE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24" y="5613707"/>
                <a:ext cx="2532552" cy="9071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A2C4690-CBFC-A6D6-616F-E246ADE3096D}"/>
              </a:ext>
            </a:extLst>
          </p:cNvPr>
          <p:cNvSpPr txBox="1"/>
          <p:nvPr/>
        </p:nvSpPr>
        <p:spPr>
          <a:xfrm>
            <a:off x="3603846" y="1155290"/>
            <a:ext cx="2104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ADS(45 degree)(50iter)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D86C3-6479-5ACA-31FA-7A0322C97851}"/>
              </a:ext>
            </a:extLst>
          </p:cNvPr>
          <p:cNvSpPr txBox="1"/>
          <p:nvPr/>
        </p:nvSpPr>
        <p:spPr>
          <a:xfrm>
            <a:off x="6498423" y="1167044"/>
            <a:ext cx="2314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ADS(42 degree)(50iter)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37D9FC-20CF-9238-F694-13B1FE31CE99}"/>
                  </a:ext>
                </a:extLst>
              </p:cNvPr>
              <p:cNvSpPr txBox="1"/>
              <p:nvPr/>
            </p:nvSpPr>
            <p:spPr>
              <a:xfrm>
                <a:off x="3389724" y="5619114"/>
                <a:ext cx="2532552" cy="907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:2.25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:2.30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:2.91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37D9FC-20CF-9238-F694-13B1FE31C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724" y="5619114"/>
                <a:ext cx="2532552" cy="907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0CCD1D7-247C-C7F1-E86F-86B3BF364AC0}"/>
                  </a:ext>
                </a:extLst>
              </p:cNvPr>
              <p:cNvSpPr txBox="1"/>
              <p:nvPr/>
            </p:nvSpPr>
            <p:spPr>
              <a:xfrm>
                <a:off x="6280813" y="5613707"/>
                <a:ext cx="2532552" cy="907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:0.82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:1.08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:0.96</m:t>
                      </m:r>
                      <m:r>
                        <a:rPr lang="en-US" altLang="ko-K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0CCD1D7-247C-C7F1-E86F-86B3BF364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813" y="5613707"/>
                <a:ext cx="2532552" cy="9071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407FCB36-7420-DFD2-9A96-CC009F800E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522007"/>
            <a:ext cx="2880000" cy="2016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6C81795-A76B-BF9E-ED39-2F06A982BB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510648"/>
            <a:ext cx="2880000" cy="2016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99CDD00-8854-0FE7-6A43-6B7B57C04E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00" y="3532821"/>
            <a:ext cx="2880000" cy="20160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410FC0E7-CD32-DF06-3AC4-A6556CF307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00" y="1510648"/>
            <a:ext cx="2880000" cy="2016000"/>
          </a:xfrm>
          <a:prstGeom prst="rect">
            <a:avLst/>
          </a:prstGeom>
        </p:spPr>
      </p:pic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03686F93-40FE-9D58-85B8-559B993D9821}"/>
              </a:ext>
            </a:extLst>
          </p:cNvPr>
          <p:cNvSpPr/>
          <p:nvPr/>
        </p:nvSpPr>
        <p:spPr>
          <a:xfrm>
            <a:off x="5381287" y="4374483"/>
            <a:ext cx="595609" cy="117004"/>
          </a:xfrm>
          <a:prstGeom prst="roundRect">
            <a:avLst/>
          </a:prstGeom>
          <a:solidFill>
            <a:srgbClr val="F8D7DA"/>
          </a:solidFill>
          <a:ln>
            <a:solidFill>
              <a:srgbClr val="E9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0.197</a:t>
            </a:r>
            <a:endParaRPr lang="ko-KR" altLang="en-US" sz="1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54DFB3-54BA-06E2-7B54-7C91AF64BE04}"/>
              </a:ext>
            </a:extLst>
          </p:cNvPr>
          <p:cNvSpPr txBox="1"/>
          <p:nvPr/>
        </p:nvSpPr>
        <p:spPr>
          <a:xfrm>
            <a:off x="9258529" y="1155289"/>
            <a:ext cx="2314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ADS(30,60 degree)(50iter)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3B8C2E-28CF-5AAC-E7DD-EBF29CFE8DDA}"/>
                  </a:ext>
                </a:extLst>
              </p:cNvPr>
              <p:cNvSpPr txBox="1"/>
              <p:nvPr/>
            </p:nvSpPr>
            <p:spPr>
              <a:xfrm>
                <a:off x="9160813" y="5613707"/>
                <a:ext cx="2532552" cy="907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𝒆𝒓𝒓𝒐𝒓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𝟎𝟕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8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𝒆𝒓𝒓𝒐𝒓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8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𝒆𝒓𝒓𝒐𝒓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𝟎𝟔</m:t>
                      </m:r>
                      <m:r>
                        <a:rPr lang="en-US" altLang="ko-KR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2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3B8C2E-28CF-5AAC-E7DD-EBF29CFE8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813" y="5613707"/>
                <a:ext cx="2532552" cy="9071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그림 44">
            <a:extLst>
              <a:ext uri="{FF2B5EF4-FFF2-40B4-BE49-F238E27FC236}">
                <a16:creationId xmlns:a16="http://schemas.microsoft.com/office/drawing/2014/main" id="{6B159C6D-D3B6-3CB0-87AA-88763807F9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89" y="3538994"/>
            <a:ext cx="2880000" cy="201600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CC2CF809-1263-C4FC-1D36-1A58D53AB9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59" y="1510648"/>
            <a:ext cx="2880000" cy="2016000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C149755F-F330-ED94-15D7-06D06D22C7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889" y="3532821"/>
            <a:ext cx="2880000" cy="201600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BF7ECD19-C0AF-43B0-AA02-23F90ADC3F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00" y="1509081"/>
            <a:ext cx="2880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40AF94-9967-A5B1-1043-C15C66CDE486}"/>
              </a:ext>
            </a:extLst>
          </p:cNvPr>
          <p:cNvSpPr txBox="1"/>
          <p:nvPr/>
        </p:nvSpPr>
        <p:spPr>
          <a:xfrm>
            <a:off x="561473" y="1930923"/>
            <a:ext cx="110690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• 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we performed an additional 45 deg. scan, the x-y plane showed a large TVD.</a:t>
            </a:r>
          </a:p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(and we need to optimize scan angle)</a:t>
            </a: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• 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appropriate TVD threshold or another comparison methods.</a:t>
            </a: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4C750D-5630-280A-2827-E7A2B96ADCFB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70196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124305</TotalTime>
  <Words>824</Words>
  <Application>Microsoft Office PowerPoint</Application>
  <PresentationFormat>와이드스크린</PresentationFormat>
  <Paragraphs>227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맑은 고딕</vt:lpstr>
      <vt:lpstr>ADLaM Display</vt:lpstr>
      <vt:lpstr>Arial</vt:lpstr>
      <vt:lpstr>Calibri</vt:lpstr>
      <vt:lpstr>Cambria Math</vt:lpstr>
      <vt:lpstr>Tahoma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DAON</dc:creator>
  <cp:lastModifiedBy>이다온</cp:lastModifiedBy>
  <cp:revision>114</cp:revision>
  <dcterms:created xsi:type="dcterms:W3CDTF">2025-11-24T06:31:35Z</dcterms:created>
  <dcterms:modified xsi:type="dcterms:W3CDTF">2026-06-25T05:23:17Z</dcterms:modified>
</cp:coreProperties>
</file>