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2"/>
  </p:notesMasterIdLst>
  <p:sldIdLst>
    <p:sldId id="588" r:id="rId2"/>
    <p:sldId id="558" r:id="rId3"/>
    <p:sldId id="570" r:id="rId4"/>
    <p:sldId id="572" r:id="rId5"/>
    <p:sldId id="559" r:id="rId6"/>
    <p:sldId id="573" r:id="rId7"/>
    <p:sldId id="589" r:id="rId8"/>
    <p:sldId id="576" r:id="rId9"/>
    <p:sldId id="579" r:id="rId10"/>
    <p:sldId id="574" r:id="rId11"/>
    <p:sldId id="581" r:id="rId12"/>
    <p:sldId id="578" r:id="rId13"/>
    <p:sldId id="577" r:id="rId14"/>
    <p:sldId id="580" r:id="rId15"/>
    <p:sldId id="582" r:id="rId16"/>
    <p:sldId id="584" r:id="rId17"/>
    <p:sldId id="585" r:id="rId18"/>
    <p:sldId id="587" r:id="rId19"/>
    <p:sldId id="563" r:id="rId20"/>
    <p:sldId id="276" r:id="rId21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B050"/>
    <a:srgbClr val="2E2EB1"/>
    <a:srgbClr val="FFFFFF"/>
    <a:srgbClr val="E6EAEE"/>
    <a:srgbClr val="FF0000"/>
    <a:srgbClr val="FF4F4F"/>
    <a:srgbClr val="AD2222"/>
    <a:srgbClr val="37A9FF"/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6242" autoAdjust="0"/>
  </p:normalViewPr>
  <p:slideViewPr>
    <p:cSldViewPr snapToGrid="0">
      <p:cViewPr varScale="1">
        <p:scale>
          <a:sx n="92" d="100"/>
          <a:sy n="92" d="100"/>
        </p:scale>
        <p:origin x="90" y="46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F38A842-6FBA-4260-891F-5BFC0B6363BF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E3F2E2-4D2A-4EF6-8925-E1F7692B18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7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F2E2-4D2A-4EF6-8925-E1F7692B181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92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F2E2-4D2A-4EF6-8925-E1F7692B181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43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F2E2-4D2A-4EF6-8925-E1F7692B181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89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02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9031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5401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3EE194DE-4555-4778-A859-91C2755F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140"/>
            <a:ext cx="10515600" cy="1195655"/>
          </a:xfrm>
        </p:spPr>
        <p:txBody>
          <a:bodyPr/>
          <a:lstStyle>
            <a:lvl1pPr algn="ctr">
              <a:defRPr b="1">
                <a:solidFill>
                  <a:srgbClr val="003DA5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9684590-FD7D-4E35-9DCC-27574E6E0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858" y="4435016"/>
            <a:ext cx="5091929" cy="535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HelveticaNeue-Bold"/>
              </a:defRPr>
            </a:lvl1pPr>
          </a:lstStyle>
          <a:p>
            <a:pPr lvl="0"/>
            <a:r>
              <a:rPr lang="en-US" altLang="ko-KR" dirty="0"/>
              <a:t>Author, Affiliation</a:t>
            </a:r>
          </a:p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08467DB4-0F7E-4EB7-8EC0-41995AD0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10" y="57882"/>
            <a:ext cx="5091929" cy="293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rgbClr val="003DA5"/>
                </a:solidFill>
                <a:latin typeface="HelveticaNeue-Bold"/>
              </a:defRPr>
            </a:lvl1pPr>
          </a:lstStyle>
          <a:p>
            <a:pPr lvl="0"/>
            <a:r>
              <a:rPr lang="en-US" altLang="ko-KR" dirty="0"/>
              <a:t>Date, City, conference, </a:t>
            </a:r>
            <a:r>
              <a:rPr lang="en-US" altLang="ko-KR" dirty="0" err="1"/>
              <a:t>etc</a:t>
            </a:r>
            <a:r>
              <a:rPr lang="en-US" altLang="ko-KR" dirty="0"/>
              <a:t>…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33FE3625-5646-B347-0C62-1F292680B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CB2FDA-2FB7-8DC8-0224-35B376F25AF4}"/>
              </a:ext>
            </a:extLst>
          </p:cNvPr>
          <p:cNvCxnSpPr>
            <a:cxnSpLocks/>
          </p:cNvCxnSpPr>
          <p:nvPr userDrawn="1"/>
        </p:nvCxnSpPr>
        <p:spPr>
          <a:xfrm>
            <a:off x="516941" y="2936762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4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942" y="93339"/>
            <a:ext cx="111108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12192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516941" y="668015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F08C87B-0835-4350-827F-E1E910DA1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615447"/>
            <a:ext cx="12191999" cy="361949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9" name="그림 8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E50E94C-C675-9635-2144-26AAE269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732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포항가속기연구소, 세상에서 가장 밝은 빛 구현 성공 &lt; 정책·사회·종합 &lt; 뉴스 &lt; 기사본문 - 테크월드뉴스 - 조명의 기자">
            <a:extLst>
              <a:ext uri="{FF2B5EF4-FFF2-40B4-BE49-F238E27FC236}">
                <a16:creationId xmlns:a16="http://schemas.microsoft.com/office/drawing/2014/main" id="{8C4805CD-4A06-4516-8993-ECCF474016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4005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D8F161E4-CC17-43BC-A2C1-87EC2F8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BA45AD12-D64E-40F6-6E17-DF7DFB007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367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6F3D52-ED44-49B6-96D9-3B44D30C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356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57378-928A-4B05-ADAE-582E74D48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60" y="0"/>
            <a:ext cx="609844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6C517A-6A73-4531-9608-4F45CB70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093559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F9799-E0D4-4007-AAB6-BEF099970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57" y="3428858"/>
            <a:ext cx="6098443" cy="3429142"/>
          </a:xfrm>
          <a:prstGeom prst="rect">
            <a:avLst/>
          </a:prstGeom>
        </p:spPr>
      </p:pic>
      <p:sp>
        <p:nvSpPr>
          <p:cNvPr id="13" name="제목 4">
            <a:extLst>
              <a:ext uri="{FF2B5EF4-FFF2-40B4-BE49-F238E27FC236}">
                <a16:creationId xmlns:a16="http://schemas.microsoft.com/office/drawing/2014/main" id="{E09353C5-6A4A-47A5-BD32-6740ACE7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1790175-4458-53C9-C4C9-0F6772351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072B406-CBD6-118B-22FA-9E91EDB74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838" y="6280572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61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410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5516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369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38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98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807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118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693" r:id="rId14"/>
    <p:sldLayoutId id="2147483675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제목 54">
            <a:extLst>
              <a:ext uri="{FF2B5EF4-FFF2-40B4-BE49-F238E27FC236}">
                <a16:creationId xmlns:a16="http://schemas.microsoft.com/office/drawing/2014/main" id="{953D9ED4-1A2C-4DE8-93BB-A45B1753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03" y="1627769"/>
            <a:ext cx="11407993" cy="1195655"/>
          </a:xfrm>
        </p:spPr>
        <p:txBody>
          <a:bodyPr>
            <a:noAutofit/>
          </a:bodyPr>
          <a:lstStyle/>
          <a:p>
            <a:r>
              <a:rPr lang="ko-KR" altLang="ko-KR" sz="3600" dirty="0" err="1"/>
              <a:t>Lattice</a:t>
            </a:r>
            <a:r>
              <a:rPr lang="ko-KR" altLang="ko-KR" sz="3600" dirty="0"/>
              <a:t> </a:t>
            </a:r>
            <a:r>
              <a:rPr lang="ko-KR" altLang="ko-KR" sz="3600" dirty="0" err="1"/>
              <a:t>correction</a:t>
            </a:r>
            <a:r>
              <a:rPr lang="ko-KR" altLang="ko-KR" sz="3600" dirty="0"/>
              <a:t> and </a:t>
            </a:r>
            <a:r>
              <a:rPr lang="ko-KR" altLang="ko-KR" sz="3600" dirty="0" err="1"/>
              <a:t>commissioning</a:t>
            </a:r>
            <a:r>
              <a:rPr lang="ko-KR" altLang="ko-KR" sz="3600" dirty="0"/>
              <a:t> </a:t>
            </a:r>
            <a:r>
              <a:rPr lang="ko-KR" altLang="ko-KR" sz="3600" dirty="0" err="1"/>
              <a:t>simulation</a:t>
            </a:r>
            <a:r>
              <a:rPr lang="ko-KR" altLang="ko-KR" sz="3600" dirty="0"/>
              <a:t> of </a:t>
            </a:r>
            <a:r>
              <a:rPr lang="ko-KR" altLang="ko-KR" sz="3600" dirty="0" err="1"/>
              <a:t>the</a:t>
            </a:r>
            <a:r>
              <a:rPr lang="ko-KR" altLang="ko-KR" sz="3600" dirty="0"/>
              <a:t> Advanced </a:t>
            </a:r>
            <a:r>
              <a:rPr lang="ko-KR" altLang="ko-KR" sz="3600" dirty="0" err="1"/>
              <a:t>Light</a:t>
            </a:r>
            <a:r>
              <a:rPr lang="ko-KR" altLang="ko-KR" sz="3600" dirty="0"/>
              <a:t> </a:t>
            </a:r>
            <a:r>
              <a:rPr lang="ko-KR" altLang="ko-KR" sz="3600" dirty="0" err="1"/>
              <a:t>Source</a:t>
            </a:r>
            <a:r>
              <a:rPr lang="ko-KR" altLang="ko-KR" sz="3600" dirty="0"/>
              <a:t> </a:t>
            </a:r>
            <a:r>
              <a:rPr lang="ko-KR" altLang="ko-KR" sz="3600" dirty="0" err="1"/>
              <a:t>upgrade</a:t>
            </a:r>
            <a:r>
              <a:rPr lang="ko-KR" altLang="ko-KR" sz="3600" dirty="0"/>
              <a:t> </a:t>
            </a:r>
            <a:r>
              <a:rPr lang="ko-KR" altLang="ko-KR" sz="3600" dirty="0" err="1"/>
              <a:t>storage</a:t>
            </a:r>
            <a:r>
              <a:rPr lang="ko-KR" altLang="ko-KR" sz="3600" dirty="0"/>
              <a:t> </a:t>
            </a:r>
            <a:r>
              <a:rPr lang="ko-KR" altLang="ko-KR" sz="3600" dirty="0" err="1"/>
              <a:t>ring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849282-3436-4D30-A386-0D385E2B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199" y="3678102"/>
            <a:ext cx="4104341" cy="2055948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Young Min Park</a:t>
            </a:r>
          </a:p>
          <a:p>
            <a:pPr algn="ctr"/>
            <a:br>
              <a:rPr lang="en-US" altLang="ko-KR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53rd JKPS Meeting</a:t>
            </a:r>
          </a:p>
          <a:p>
            <a:pPr algn="ctr"/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Division of Advanced Nuclear Engineering (DANE), POSTECH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306EBC-E9DB-4325-83CB-44F372C64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2026-06-19, Pohang, South Korea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E2E1627-634D-F6D1-1FBA-5DD053EBCB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56570" y="3429000"/>
            <a:ext cx="4448901" cy="25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211C4-3566-B009-EE06-160DD3A84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BDBE1-AE3D-9818-B4EC-891079A5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Trajectory BBA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0413304-8181-EE34-2C05-7E45300EC865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10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92BB0-3599-BD38-4A71-502DA3C01432}"/>
              </a:ext>
            </a:extLst>
          </p:cNvPr>
          <p:cNvSpPr txBox="1"/>
          <p:nvPr/>
        </p:nvSpPr>
        <p:spPr>
          <a:xfrm>
            <a:off x="516941" y="736595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Trajectory BBA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1D09290-D74C-1656-ABFC-DBC920611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2127"/>
            <a:ext cx="5288711" cy="265251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C6B8410-E2BD-F0D8-A10E-B5ED17261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64" y="4084230"/>
            <a:ext cx="4123897" cy="2561102"/>
          </a:xfrm>
          <a:prstGeom prst="rect">
            <a:avLst/>
          </a:prstGeom>
        </p:spPr>
      </p:pic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51C93997-1A4B-CF0D-F7C4-4F9F5D88BC94}"/>
              </a:ext>
            </a:extLst>
          </p:cNvPr>
          <p:cNvSpPr/>
          <p:nvPr/>
        </p:nvSpPr>
        <p:spPr>
          <a:xfrm rot="5400000">
            <a:off x="2361117" y="3813009"/>
            <a:ext cx="305215" cy="348485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2B04F5-EE75-4F70-B1D4-5E185A07125B}"/>
                  </a:ext>
                </a:extLst>
              </p:cNvPr>
              <p:cNvSpPr txBox="1"/>
              <p:nvPr/>
            </p:nvSpPr>
            <p:spPr>
              <a:xfrm>
                <a:off x="5185691" y="1105927"/>
                <a:ext cx="654808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kumimoji="0" lang="en-US" altLang="ko-KR" sz="1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Trajectory BBA procedure</a:t>
                </a:r>
                <a:endParaRPr kumimoji="0" lang="en-US" altLang="ko-KR" sz="1400" b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endParaRPr kumimoji="0" lang="en-US" altLang="ko-KR" sz="1400" b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Target BPM-Quad pair selection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ko-KR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Change injected beam initial state</a:t>
                </a:r>
                <a:r>
                  <a:rPr kumimoji="0" lang="en-US" altLang="ko-KR" sz="1400" b="0" u="none" strike="noStrike" kern="1200" cap="none" spc="0" normalizeH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1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kumimoji="0" lang="en-US" altLang="ko-KR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Change trajectory</a:t>
                </a:r>
                <a:br>
                  <a:rPr kumimoji="0" lang="en-US" altLang="ko-KR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</a:br>
                <a:r>
                  <a:rPr kumimoji="0" lang="en-US" altLang="ko-KR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	Position : </a:t>
                </a:r>
                <a14:m>
                  <m:oMath xmlns:m="http://schemas.openxmlformats.org/officeDocument/2006/math"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±0.9</m:t>
                    </m:r>
                    <m: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mm</m:t>
                    </m:r>
                  </m:oMath>
                </a14:m>
                <a:br>
                  <a:rPr kumimoji="0" lang="en-US" altLang="ko-KR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</a:br>
                <a:r>
                  <a:rPr kumimoji="0" lang="en-US" altLang="ko-KR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	</a:t>
                </a:r>
                <a:r>
                  <a:rPr lang="en-US" altLang="ko-KR" sz="1400" noProof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Angle</a:t>
                </a: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±0.9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mrad</m:t>
                    </m:r>
                  </m:oMath>
                </a14:m>
                <a:endParaRPr kumimoji="0" lang="en-US" altLang="ko-KR" sz="1400" b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When the beam loss occur, reduce the position/angle change by 10%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settings producing different target BPM readings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Measure downstream BPM reading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Quadrupole strength modulation:</a:t>
                </a:r>
                <a:b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95% of nominal</a:t>
                </a:r>
                <a:b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105% of nominal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Repeated downstream BPM reading and calculate difference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Linear fit versus target BPM reading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Zero-crossing value = quadrupole magnet center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2B04F5-EE75-4F70-B1D4-5E185A071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91" y="1105927"/>
                <a:ext cx="6548086" cy="3539430"/>
              </a:xfrm>
              <a:prstGeom prst="rect">
                <a:avLst/>
              </a:prstGeom>
              <a:blipFill>
                <a:blip r:embed="rId5"/>
                <a:stretch>
                  <a:fillRect l="-279" t="-1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88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211C4-3566-B009-EE06-160DD3A84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BDBE1-AE3D-9818-B4EC-891079A5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Trajectory BBA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0413304-8181-EE34-2C05-7E45300EC865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11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92BB0-3599-BD38-4A71-502DA3C01432}"/>
              </a:ext>
            </a:extLst>
          </p:cNvPr>
          <p:cNvSpPr txBox="1"/>
          <p:nvPr/>
        </p:nvSpPr>
        <p:spPr>
          <a:xfrm>
            <a:off x="516941" y="736595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BBA with combined function magnet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B04F5-EE75-4F70-B1D4-5E185A07125B}"/>
              </a:ext>
            </a:extLst>
          </p:cNvPr>
          <p:cNvSpPr txBox="1"/>
          <p:nvPr/>
        </p:nvSpPr>
        <p:spPr>
          <a:xfrm>
            <a:off x="5185691" y="1630348"/>
            <a:ext cx="65480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altLang="ko-KR" sz="14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Trajectory BBA procedure</a:t>
            </a:r>
            <a:endParaRPr kumimoji="0" lang="en-US" altLang="ko-KR" sz="1400" b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altLang="ko-KR" sz="1400" b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Quadrupole strength varied by ±5% during BBA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variation also changes the bending angle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HCM adjusted simultaneously to restore the nominal bending angle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HCM calibration error → residual dipole kick→ horizontal BBA error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ko-KR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Sensitivity: 11.5 </a:t>
            </a:r>
            <a:r>
              <a:rPr lang="el-GR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BBA error per 1% HCM calibration error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HCM calibration required for &lt;30 </a:t>
            </a:r>
            <a:r>
              <a:rPr lang="el-GR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rms BBA accuracy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 impact on vertical BBA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ko-KR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E0FD577-A720-40DA-8FEA-1424296B9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41" y="1187612"/>
            <a:ext cx="4346801" cy="334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211C4-3566-B009-EE06-160DD3A84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BDBE1-AE3D-9818-B4EC-891079A5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Trajectory BBA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0413304-8181-EE34-2C05-7E45300EC865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12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92BB0-3599-BD38-4A71-502DA3C01432}"/>
              </a:ext>
            </a:extLst>
          </p:cNvPr>
          <p:cNvSpPr txBox="1"/>
          <p:nvPr/>
        </p:nvSpPr>
        <p:spPr>
          <a:xfrm>
            <a:off x="516941" y="736595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BBA result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96B804C-0612-4B01-963D-D4E4512D9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41" y="1278440"/>
            <a:ext cx="5798702" cy="502935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4015D4F-E2AF-4DA5-B19D-9356957BC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845" y="1278440"/>
            <a:ext cx="4985515" cy="2939623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3537BF77-BABC-4BC4-8A3E-976DB20A42D5}"/>
              </a:ext>
            </a:extLst>
          </p:cNvPr>
          <p:cNvSpPr/>
          <p:nvPr/>
        </p:nvSpPr>
        <p:spPr>
          <a:xfrm>
            <a:off x="6423845" y="1795283"/>
            <a:ext cx="4985515" cy="12915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8DA444A-A542-4741-947C-88A499EA368B}"/>
              </a:ext>
            </a:extLst>
          </p:cNvPr>
          <p:cNvSpPr/>
          <p:nvPr/>
        </p:nvSpPr>
        <p:spPr>
          <a:xfrm>
            <a:off x="6423845" y="3212910"/>
            <a:ext cx="4985515" cy="8558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6D71758-C6D5-44BA-9E39-2F795BBFB1CD}"/>
              </a:ext>
            </a:extLst>
          </p:cNvPr>
          <p:cNvSpPr/>
          <p:nvPr/>
        </p:nvSpPr>
        <p:spPr>
          <a:xfrm>
            <a:off x="6490211" y="4233979"/>
            <a:ext cx="150887" cy="14035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46A762-6921-48E5-8840-769B4317231F}"/>
              </a:ext>
            </a:extLst>
          </p:cNvPr>
          <p:cNvSpPr txBox="1"/>
          <p:nvPr/>
        </p:nvSpPr>
        <p:spPr>
          <a:xfrm>
            <a:off x="6565655" y="415420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Quad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DF911C-3CEE-4356-8127-43A7E722ED0B}"/>
              </a:ext>
            </a:extLst>
          </p:cNvPr>
          <p:cNvSpPr txBox="1"/>
          <p:nvPr/>
        </p:nvSpPr>
        <p:spPr>
          <a:xfrm>
            <a:off x="7224260" y="4154209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1897319-2E6F-45A3-9BE8-6929B31D4988}"/>
              </a:ext>
            </a:extLst>
          </p:cNvPr>
          <p:cNvSpPr/>
          <p:nvPr/>
        </p:nvSpPr>
        <p:spPr>
          <a:xfrm>
            <a:off x="7148816" y="4233979"/>
            <a:ext cx="150887" cy="1403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4FBB05A-89F9-44A6-A355-740AB763D172}"/>
                  </a:ext>
                </a:extLst>
              </p:cNvPr>
              <p:cNvSpPr txBox="1"/>
              <p:nvPr/>
            </p:nvSpPr>
            <p:spPr>
              <a:xfrm>
                <a:off x="6423845" y="4628726"/>
                <a:ext cx="538357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endParaRPr kumimoji="0" lang="en-US" altLang="ko-KR" sz="1400" b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We only did 1</a:t>
                </a:r>
                <a:r>
                  <a:rPr lang="en-US" altLang="ko-KR" sz="1400" baseline="30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st</a:t>
                </a: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Trajectory BBA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After two Trajectory BBA we can achieve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50−60 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error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4FBB05A-89F9-44A6-A355-740AB763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845" y="4628726"/>
                <a:ext cx="5383575" cy="738664"/>
              </a:xfrm>
              <a:prstGeom prst="rect">
                <a:avLst/>
              </a:prstGeom>
              <a:blipFill>
                <a:blip r:embed="rId4"/>
                <a:stretch>
                  <a:fillRect l="-227" b="-82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5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7D3EE-41A7-CDC7-A0D6-4C08D813A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5B76AB-88F3-0BA8-C5F5-CFAD08FA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Injected beam static error correction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958D24B4-4E20-24A4-7D12-AE13F554691C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13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5B52C3-18D2-C379-8ADB-CB675D1B7924}"/>
                  </a:ext>
                </a:extLst>
              </p:cNvPr>
              <p:cNvSpPr txBox="1"/>
              <p:nvPr/>
            </p:nvSpPr>
            <p:spPr>
              <a:xfrm>
                <a:off x="516941" y="840919"/>
                <a:ext cx="11110801" cy="503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Injected beam correction</a:t>
                </a:r>
              </a:p>
              <a:p>
                <a:pPr lvl="0"/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Period-1 trajectory established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Injection-point position and angle estimated using BBA-corrected BPM readings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Injected-beam trajectory adjusted using:</a:t>
                </a:r>
              </a:p>
              <a:p>
                <a:pPr lvl="0"/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ATS transfer-line correctors</a:t>
                </a:r>
              </a:p>
              <a:p>
                <a:pPr lvl="0"/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Septum and other pulsed elements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Injection position and angle errors reduced </a:t>
                </a: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ko-KR" b="1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 </a:t>
                </a:r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Turn trajectory correction (period 1 trajectory)</a:t>
                </a: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Track the beam through two turns.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Correct the second-turn trajectory to match the first turn.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sSup>
                        <m:sSup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m:rPr>
                          <m:sty m:val="p"/>
                        </m:rPr>
                        <a:rPr lang="en-US" altLang="ko-KR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sSup>
                        <m:sSup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m:rPr>
                          <m:sty m:val="p"/>
                        </m:rPr>
                        <a:rPr lang="en-US" altLang="ko-KR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US" altLang="ko-KR" sz="140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140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en-US" altLang="ko-KR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40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40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ko-KR" sz="140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ko-KR" sz="140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sz="140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ko-KR" sz="140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US" altLang="ko-KR" sz="140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40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US" altLang="ko-KR" sz="140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40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  <m:r>
                        <a:rPr lang="en-US" altLang="ko-KR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altLang="ko-KR" sz="140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40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40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ko-KR" sz="1400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ko-KR" sz="140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40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ko-KR" sz="1400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ko-KR" sz="140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altLang="ko-KR" sz="140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n-US" altLang="ko-KR" sz="140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ko-KR" sz="140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40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5B52C3-18D2-C379-8ADB-CB675D1B7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1" y="840919"/>
                <a:ext cx="11110801" cy="5034904"/>
              </a:xfrm>
              <a:prstGeom prst="rect">
                <a:avLst/>
              </a:prstGeom>
              <a:blipFill>
                <a:blip r:embed="rId2"/>
                <a:stretch>
                  <a:fillRect l="-494" t="-7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1A4CBEFC-B2B9-4BF7-B7EA-F734A6EBF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767" y="2055641"/>
            <a:ext cx="4793187" cy="2101955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E9D563A6-DF13-4DB7-9895-29FD79D4FDD1}"/>
              </a:ext>
            </a:extLst>
          </p:cNvPr>
          <p:cNvSpPr/>
          <p:nvPr/>
        </p:nvSpPr>
        <p:spPr>
          <a:xfrm>
            <a:off x="9974069" y="2944414"/>
            <a:ext cx="217755" cy="14993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D495B9E-C002-4EB6-95C0-D2B8AC9A679A}"/>
              </a:ext>
            </a:extLst>
          </p:cNvPr>
          <p:cNvCxnSpPr>
            <a:cxnSpLocks/>
          </p:cNvCxnSpPr>
          <p:nvPr/>
        </p:nvCxnSpPr>
        <p:spPr>
          <a:xfrm flipH="1" flipV="1">
            <a:off x="10095221" y="3106619"/>
            <a:ext cx="122739" cy="122388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FD9C0AE-51E3-4724-A3F7-7A1DCD907B24}"/>
              </a:ext>
            </a:extLst>
          </p:cNvPr>
          <p:cNvSpPr txBox="1"/>
          <p:nvPr/>
        </p:nvSpPr>
        <p:spPr>
          <a:xfrm>
            <a:off x="8544471" y="4330500"/>
            <a:ext cx="325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we are here!!</a:t>
            </a:r>
          </a:p>
        </p:txBody>
      </p:sp>
    </p:spTree>
    <p:extLst>
      <p:ext uri="{BB962C8B-B14F-4D97-AF65-F5344CB8AC3E}">
        <p14:creationId xmlns:p14="http://schemas.microsoft.com/office/powerpoint/2010/main" val="360486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7D3EE-41A7-CDC7-A0D6-4C08D813A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5B76AB-88F3-0BA8-C5F5-CFAD08FA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err="1"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 ramp-up &amp; RF </a:t>
            </a:r>
            <a:r>
              <a:rPr lang="en-US" altLang="ko-KR" sz="3600" dirty="0" err="1">
                <a:latin typeface="Arial" panose="020B0604020202020204" pitchFamily="34" charset="0"/>
                <a:cs typeface="Arial" panose="020B0604020202020204" pitchFamily="34" charset="0"/>
              </a:rPr>
              <a:t>commisioning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958D24B4-4E20-24A4-7D12-AE13F554691C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14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5B52C3-18D2-C379-8ADB-CB675D1B7924}"/>
                  </a:ext>
                </a:extLst>
              </p:cNvPr>
              <p:cNvSpPr txBox="1"/>
              <p:nvPr/>
            </p:nvSpPr>
            <p:spPr>
              <a:xfrm>
                <a:off x="516941" y="840919"/>
                <a:ext cx="11110801" cy="551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Sextupole ramp-up</a:t>
                </a:r>
              </a:p>
              <a:p>
                <a:pPr lvl="0"/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RF off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Beam energy loss and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increase 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sextupole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strength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Large natural chromaticity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Large tune shift &amp; Cross integer resonance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Limit beam transmission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sextupole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strength in 10% steps and apply trajectory feedback.</a:t>
                </a: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RF </a:t>
                </a:r>
                <a:r>
                  <a:rPr lang="en-US" altLang="ko-KR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commisioning</a:t>
                </a:r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After </a:t>
                </a:r>
                <a:r>
                  <a:rPr lang="en-US" altLang="ko-KR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Sextupole</a:t>
                </a: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ramp-up &amp; RF commissioning, </a:t>
                </a:r>
                <a:b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stored beam maintained for at least 1000 turns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5B52C3-18D2-C379-8ADB-CB675D1B7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1" y="840919"/>
                <a:ext cx="11110801" cy="5511830"/>
              </a:xfrm>
              <a:prstGeom prst="rect">
                <a:avLst/>
              </a:prstGeom>
              <a:blipFill>
                <a:blip r:embed="rId2"/>
                <a:stretch>
                  <a:fillRect l="-494" t="-6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D1926319-6CF7-4139-A383-8F7B43C87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092" y="5122182"/>
            <a:ext cx="3789678" cy="1628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8CDF706E-B546-441E-BC15-61FC35E1D3F4}"/>
                  </a:ext>
                </a:extLst>
              </p:cNvPr>
              <p:cNvSpPr/>
              <p:nvPr/>
            </p:nvSpPr>
            <p:spPr>
              <a:xfrm>
                <a:off x="5704680" y="3141734"/>
                <a:ext cx="6096000" cy="186127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RF Frequency Correction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RF frequency scanned within 1 kHz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Horizontal TBT BPM data measured over 130 turns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Mean turn-to-turn BPM variation calculated for each frequency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Linear fitting of BPM response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Zero crossing identified as the synchronous frequency 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𝑟𝑓</m:t>
                              </m:r>
                            </m:sub>
                          </m:sSub>
                        </m:den>
                      </m:f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≈−</m:t>
                      </m:r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8CDF706E-B546-441E-BC15-61FC35E1D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680" y="3141734"/>
                <a:ext cx="6096000" cy="1861279"/>
              </a:xfrm>
              <a:prstGeom prst="rect">
                <a:avLst/>
              </a:prstGeom>
              <a:blipFill>
                <a:blip r:embed="rId4"/>
                <a:stretch>
                  <a:fillRect l="-300" t="-3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6109B9CC-0657-4973-8431-BA055D9FEEB1}"/>
                  </a:ext>
                </a:extLst>
              </p:cNvPr>
              <p:cNvSpPr/>
              <p:nvPr/>
            </p:nvSpPr>
            <p:spPr>
              <a:xfrm>
                <a:off x="564258" y="3141734"/>
                <a:ext cx="6096000" cy="16004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 correction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RF phase scanned over a range of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Horizontal TBT BPM data measured over 25 turns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Mean turn-to-turn BPM variation calculated for each phase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Sinusoidal fitting of BPM response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Zero crossing identified as the synchronous phase 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𝑘𝑖𝑐𝑘</m:t>
                          </m:r>
                        </m:sub>
                      </m:sSub>
                      <m:r>
                        <a:rPr lang="en-US" altLang="ko-KR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𝑅𝐹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𝜙</m:t>
                      </m:r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6109B9CC-0657-4973-8431-BA055D9FE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58" y="3141734"/>
                <a:ext cx="6096000" cy="1600438"/>
              </a:xfrm>
              <a:prstGeom prst="rect">
                <a:avLst/>
              </a:prstGeom>
              <a:blipFill>
                <a:blip r:embed="rId5"/>
                <a:stretch>
                  <a:fillRect l="-300" t="-380" b="-7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19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7D3EE-41A7-CDC7-A0D6-4C08D813A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5B76AB-88F3-0BA8-C5F5-CFAD08FA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Closed orbit correction &amp; BBA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958D24B4-4E20-24A4-7D12-AE13F554691C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15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5B52C3-18D2-C379-8ADB-CB675D1B7924}"/>
                  </a:ext>
                </a:extLst>
              </p:cNvPr>
              <p:cNvSpPr txBox="1"/>
              <p:nvPr/>
            </p:nvSpPr>
            <p:spPr>
              <a:xfrm>
                <a:off x="516941" y="840919"/>
                <a:ext cx="11110801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Closed orbit correction</a:t>
                </a:r>
              </a:p>
              <a:p>
                <a:pPr lvl="0"/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Sufficient beam transmission for reliable closed-orbit measurement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Transition from TBT trajectory mode to orbit mode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Corrector magnets used for transverse orbit correction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RF-frequency change → energy shift → orbit distortion due to dispersion → use RF frequency as a variable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RF-frequency response scaled 10⁷ Hz/rad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Closed-orbit dispersion and ORM calculated from the design lattice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Sextupole-adjacent BPM weighting: 10:1 during optics correction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LOCO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Equal BPM weighting before BBA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Closed orbit BBA</a:t>
                </a:r>
              </a:p>
              <a:p>
                <a:pPr lvl="0"/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5B52C3-18D2-C379-8ADB-CB675D1B7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1" y="840919"/>
                <a:ext cx="11110801" cy="2646878"/>
              </a:xfrm>
              <a:prstGeom prst="rect">
                <a:avLst/>
              </a:prstGeom>
              <a:blipFill>
                <a:blip r:embed="rId3"/>
                <a:stretch>
                  <a:fillRect l="-494" t="-13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2EDC86-E8C7-4FE8-8C0D-2D38C2FE24D1}"/>
                  </a:ext>
                </a:extLst>
              </p:cNvPr>
              <p:cNvSpPr txBox="1"/>
              <p:nvPr/>
            </p:nvSpPr>
            <p:spPr>
              <a:xfrm>
                <a:off x="4014981" y="3660701"/>
                <a:ext cx="774948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Closed orbit BBA</a:t>
                </a:r>
              </a:p>
              <a:p>
                <a:pPr lvl="0"/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Closed orbit distortion in Chromatic </a:t>
                </a:r>
                <a:r>
                  <a:rPr lang="en-US" altLang="ko-KR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Sextupole</a:t>
                </a: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reduce DA &amp; Lifetime</a:t>
                </a:r>
              </a:p>
              <a:p>
                <a:pPr lvl="0"/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0"/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 method of </a:t>
                </a:r>
                <a:r>
                  <a:rPr lang="en-US" altLang="ko-KR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Sextupole</a:t>
                </a: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BBA :</a:t>
                </a:r>
              </a:p>
              <a:p>
                <a:pPr marL="342900" lvl="0" indent="-342900">
                  <a:buAutoNum type="arabicPeriod"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Change </a:t>
                </a:r>
                <a:r>
                  <a:rPr lang="en-US" altLang="ko-KR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sextupole</a:t>
                </a: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strength and using feed-down effects</a:t>
                </a:r>
              </a:p>
              <a:p>
                <a:pPr marL="342900" lvl="0" indent="-342900">
                  <a:buAutoNum type="arabicPeriod"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Change quadrupole trim coil and same as quadrupole BBA</a:t>
                </a:r>
              </a:p>
              <a:p>
                <a:pPr lvl="0"/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Second method is more appropriate but quad trim coil and </a:t>
                </a:r>
                <a:r>
                  <a:rPr lang="en-US" altLang="ko-KR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sextupole</a:t>
                </a: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 6 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rms error.</a:t>
                </a:r>
              </a:p>
              <a:p>
                <a:pPr lvl="0"/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Generate local orbit bump generated around the target BPM–magnet pair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2EDC86-E8C7-4FE8-8C0D-2D38C2FE2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981" y="3660701"/>
                <a:ext cx="7749481" cy="2308324"/>
              </a:xfrm>
              <a:prstGeom prst="rect">
                <a:avLst/>
              </a:prstGeom>
              <a:blipFill>
                <a:blip r:embed="rId4"/>
                <a:stretch>
                  <a:fillRect l="-708" t="-1587" b="-18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>
            <a:extLst>
              <a:ext uri="{FF2B5EF4-FFF2-40B4-BE49-F238E27FC236}">
                <a16:creationId xmlns:a16="http://schemas.microsoft.com/office/drawing/2014/main" id="{245B9CDF-213A-4A3E-994D-08FD752D6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41" y="3660701"/>
            <a:ext cx="3263397" cy="2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93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211C4-3566-B009-EE06-160DD3A84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BDBE1-AE3D-9818-B4EC-891079A5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LOCO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0413304-8181-EE34-2C05-7E45300EC865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16</a:t>
            </a:fld>
            <a:endParaRPr lang="ko-KR" altLang="en-US" sz="16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0ABA8C6-0359-48E9-AD72-A74CAFFA4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794" y="837404"/>
            <a:ext cx="3391265" cy="32988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0CF14C-E6FE-40A1-A754-9E228B3FC3E9}"/>
              </a:ext>
            </a:extLst>
          </p:cNvPr>
          <p:cNvSpPr txBox="1"/>
          <p:nvPr/>
        </p:nvSpPr>
        <p:spPr>
          <a:xfrm>
            <a:off x="516941" y="840919"/>
            <a:ext cx="72546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LOCO</a:t>
            </a:r>
          </a:p>
          <a:p>
            <a:pPr lvl="0"/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 of the actual machine optics toward the ideal lattice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 sequential LOCO steps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Closed-orbit correction after each LOCO step </a:t>
            </a:r>
          </a:p>
          <a:p>
            <a:pPr lvl="0"/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 Measurement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 BPMs and 294/216 correctors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frequency variation of 1.5 kHz for dispersion measurement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 weighting factor: 5 in both planes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59A3AB6-8171-467E-8886-9D8163C5515B}"/>
              </a:ext>
            </a:extLst>
          </p:cNvPr>
          <p:cNvSpPr/>
          <p:nvPr/>
        </p:nvSpPr>
        <p:spPr>
          <a:xfrm>
            <a:off x="391320" y="3613701"/>
            <a:ext cx="2517577" cy="920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QF1/QD1 as fitting parameter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Diagonal ORM only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97C4617-5E0E-4FEE-B86C-0F00E9A5AEDE}"/>
              </a:ext>
            </a:extLst>
          </p:cNvPr>
          <p:cNvSpPr/>
          <p:nvPr/>
        </p:nvSpPr>
        <p:spPr>
          <a:xfrm>
            <a:off x="391320" y="4663648"/>
            <a:ext cx="2517577" cy="920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Chromaticity correction using chromatic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sextupole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repeated every LOCO step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82CF012-4B95-4BC7-B89C-F32EC683A4E4}"/>
              </a:ext>
            </a:extLst>
          </p:cNvPr>
          <p:cNvSpPr/>
          <p:nvPr/>
        </p:nvSpPr>
        <p:spPr>
          <a:xfrm>
            <a:off x="391320" y="5713595"/>
            <a:ext cx="2517577" cy="920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Step</a:t>
            </a:r>
            <a:r>
              <a:rPr lang="ko-KR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8-9</a:t>
            </a:r>
          </a:p>
          <a:p>
            <a:pPr lvl="0" algn="ctr"/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B2&amp;B3 Quad gradient </a:t>
            </a:r>
          </a:p>
          <a:p>
            <a:pPr lvl="0" algn="ctr"/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Final refinement of linear optics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2983861-F2A9-4321-8961-4486085E9055}"/>
              </a:ext>
            </a:extLst>
          </p:cNvPr>
          <p:cNvSpPr/>
          <p:nvPr/>
        </p:nvSpPr>
        <p:spPr>
          <a:xfrm>
            <a:off x="2954931" y="3613701"/>
            <a:ext cx="2517577" cy="920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QF4/QF5/QF6 family added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6B21063-D364-4BED-9671-BDCDEA41FC0F}"/>
              </a:ext>
            </a:extLst>
          </p:cNvPr>
          <p:cNvSpPr/>
          <p:nvPr/>
        </p:nvSpPr>
        <p:spPr>
          <a:xfrm>
            <a:off x="2954931" y="4663647"/>
            <a:ext cx="2517577" cy="920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Step</a:t>
            </a:r>
            <a:r>
              <a:rPr lang="ko-KR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</a:p>
          <a:p>
            <a:pPr lvl="0" algn="ctr"/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Exclude </a:t>
            </a:r>
            <a:r>
              <a:rPr lang="en-US" altLang="ko-KR" sz="1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Qaud</a:t>
            </a: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gradients</a:t>
            </a:r>
          </a:p>
          <a:p>
            <a:pPr lvl="0" algn="ctr"/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BPM and CM calibration factor 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B82CEE5-8BCE-4C8C-B18F-636EE124B5C3}"/>
              </a:ext>
            </a:extLst>
          </p:cNvPr>
          <p:cNvSpPr/>
          <p:nvPr/>
        </p:nvSpPr>
        <p:spPr>
          <a:xfrm>
            <a:off x="5523832" y="3613701"/>
            <a:ext cx="2517577" cy="920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skew quad added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 Dispersion &amp; Off diagonal ORM 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ADA69CC-5B3C-4DFC-93AE-1C85B0425432}"/>
              </a:ext>
            </a:extLst>
          </p:cNvPr>
          <p:cNvSpPr/>
          <p:nvPr/>
        </p:nvSpPr>
        <p:spPr>
          <a:xfrm>
            <a:off x="5523832" y="4663648"/>
            <a:ext cx="2517577" cy="920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Step</a:t>
            </a:r>
            <a:r>
              <a:rPr lang="ko-KR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6-7</a:t>
            </a:r>
          </a:p>
          <a:p>
            <a:pPr lvl="0" algn="ctr"/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1-4 LOCO steps repeated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54D2DE0E-32D9-41CA-BEF0-0E635043AF57}"/>
                  </a:ext>
                </a:extLst>
              </p:cNvPr>
              <p:cNvSpPr/>
              <p:nvPr/>
            </p:nvSpPr>
            <p:spPr>
              <a:xfrm>
                <a:off x="2954931" y="5713595"/>
                <a:ext cx="2517577" cy="9205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altLang="ko-KR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Results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sz="1400" b="0" i="1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1400" b="0" i="1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ko-KR" sz="1400" b="0" i="1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1400" b="0" i="1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→1−5 %</m:t>
                      </m:r>
                    </m:oMath>
                  </m:oMathPara>
                </a14:m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  <a:p>
                <a:pPr lvl="0" algn="ctr"/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DA sufficiently restored</a:t>
                </a:r>
              </a:p>
            </p:txBody>
          </p:sp>
        </mc:Choice>
        <mc:Fallback xmlns="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54D2DE0E-32D9-41CA-BEF0-0E635043A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931" y="5713595"/>
                <a:ext cx="2517577" cy="9205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>
            <a:extLst>
              <a:ext uri="{FF2B5EF4-FFF2-40B4-BE49-F238E27FC236}">
                <a16:creationId xmlns:a16="http://schemas.microsoft.com/office/drawing/2014/main" id="{A73E0275-7592-4A4C-8639-704A9237B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859" y="4096307"/>
            <a:ext cx="2517577" cy="25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7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211C4-3566-B009-EE06-160DD3A84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BDBE1-AE3D-9818-B4EC-891079A5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ID compensation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0413304-8181-EE34-2C05-7E45300EC865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17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4CAD4A-3C8A-48DD-99C3-04F63A3DF27F}"/>
                  </a:ext>
                </a:extLst>
              </p:cNvPr>
              <p:cNvSpPr txBox="1"/>
              <p:nvPr/>
            </p:nvSpPr>
            <p:spPr>
              <a:xfrm>
                <a:off x="516941" y="840919"/>
                <a:ext cx="11110801" cy="533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 compensation</a:t>
                </a:r>
              </a:p>
              <a:p>
                <a:pPr lvl="0"/>
                <a:endPara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IDs can significantly perturb the linear optics of the storage ring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ID-induced optics errors compensated by adjusting quadrupole strengths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Global correction found to provide the most robust performance </a:t>
                </a:r>
              </a:p>
              <a:p>
                <a:pPr lvl="0"/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ko-K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ORM Measurement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Beta-beat at the chromatic </a:t>
                </a:r>
                <a:r>
                  <a:rPr lang="en-US" altLang="ko-KR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sextupoles</a:t>
                </a: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Phase-advance error between chromatic </a:t>
                </a:r>
                <a:r>
                  <a:rPr lang="en-US" altLang="ko-KR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sextupoles</a:t>
                </a: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Objective</a:t>
                </a: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  <m:sSub>
                      <m:sSubPr>
                        <m:ctrlP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  <m:sSup>
                      <m:sSupPr>
                        <m:ctrlP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1400" b="0" i="1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400" b="0" i="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solidFill>
                                      <a:prstClr val="black">
                                        <a:lumMod val="65000"/>
                                        <a:lumOff val="35000"/>
                                      </a:prst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solidFill>
                                      <a:prstClr val="black">
                                        <a:lumMod val="65000"/>
                                        <a:lumOff val="35000"/>
                                      </a:prst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solidFill>
                                      <a:prstClr val="black">
                                        <a:lumMod val="65000"/>
                                        <a:lumOff val="35000"/>
                                      </a:prst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+∑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1400" b="0" i="1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ko-KR" sz="1400" b="0" i="1" smtClean="0">
                                    <a:solidFill>
                                      <a:prstClr val="black">
                                        <a:lumMod val="65000"/>
                                        <a:lumOff val="35000"/>
                                      </a:prst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altLang="ko-KR" sz="1400" b="0" i="1" smtClean="0">
                                        <a:solidFill>
                                          <a:prstClr val="black">
                                            <a:lumMod val="65000"/>
                                            <a:lumOff val="3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smtClean="0">
                                        <a:solidFill>
                                          <a:prstClr val="black">
                                            <a:lumMod val="65000"/>
                                            <a:lumOff val="3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en-US" altLang="ko-KR" sz="1400" b="0" i="1" smtClean="0">
                                            <a:solidFill>
                                              <a:prstClr val="black">
                                                <a:lumMod val="65000"/>
                                                <a:lumOff val="35000"/>
                                              </a:prstClr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400" b="0" i="1" smtClean="0">
                                            <a:solidFill>
                                              <a:prstClr val="black">
                                                <a:lumMod val="65000"/>
                                                <a:lumOff val="35000"/>
                                              </a:prstClr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altLang="ko-KR" sz="1400" b="0" i="1" smtClean="0">
                                            <a:solidFill>
                                              <a:prstClr val="black">
                                                <a:lumMod val="65000"/>
                                                <a:lumOff val="35000"/>
                                              </a:prstClr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solidFill>
                                          <a:prstClr val="black">
                                            <a:lumMod val="65000"/>
                                            <a:lumOff val="3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solidFill>
                                          <a:prstClr val="black">
                                            <a:lumMod val="65000"/>
                                            <a:lumOff val="3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solidFill>
                                          <a:prstClr val="black">
                                            <a:lumMod val="65000"/>
                                            <a:lumOff val="3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Phase-advance error : beta-beat weighting = 100 : 1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b>
                      <m:sSubPr>
                        <m:ctrlP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sSub>
                      <m:sSubPr>
                        <m:ctrlP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Quadrupole </a:t>
                </a:r>
                <a:r>
                  <a:rPr lang="en-US" altLang="ko-KR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respone</a:t>
                </a: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matrix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ko-K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Results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 modest degradation of dynamic aperture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Beam lifetime reduced by approximately 35% due to ID perturbations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lifetime above 0.5 h (requirements) for 98% of error seeds 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4CAD4A-3C8A-48DD-99C3-04F63A3DF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1" y="840919"/>
                <a:ext cx="11110801" cy="5338193"/>
              </a:xfrm>
              <a:prstGeom prst="rect">
                <a:avLst/>
              </a:prstGeom>
              <a:blipFill>
                <a:blip r:embed="rId2"/>
                <a:stretch>
                  <a:fillRect l="-494" t="-6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D5687BF0-FB18-4348-8B29-FEA45BEE3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557" y="755345"/>
            <a:ext cx="4446661" cy="267365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B0C38F8-F0AF-4555-8E34-43A0EDEFF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F80DCAD-59BE-4824-BFFF-F2D07C179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A7CF0E4-C178-4BA0-B776-620C2C930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393" y="3429000"/>
            <a:ext cx="3228532" cy="325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211C4-3566-B009-EE06-160DD3A84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BDBE1-AE3D-9818-B4EC-891079A5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Fine tuning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0413304-8181-EE34-2C05-7E45300EC865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18</a:t>
            </a:fld>
            <a:endParaRPr lang="ko-KR" alt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CAD4A-3C8A-48DD-99C3-04F63A3DF27F}"/>
              </a:ext>
            </a:extLst>
          </p:cNvPr>
          <p:cNvSpPr txBox="1"/>
          <p:nvPr/>
        </p:nvSpPr>
        <p:spPr>
          <a:xfrm>
            <a:off x="516941" y="840919"/>
            <a:ext cx="674916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tuning for </a:t>
            </a:r>
            <a:r>
              <a:rPr lang="en-US" altLang="ko-K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Touscheck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lifetime optimization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optimum correction parameters can differ for each error seed.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Touschek</a:t>
            </a: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lifetime optimized by scanning the LOCO dispersion weights.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optimization performed by scanning harmonic </a:t>
            </a:r>
            <a:r>
              <a:rPr lang="en-US" altLang="ko-KR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strengths. </a:t>
            </a:r>
          </a:p>
          <a:p>
            <a:pPr lvl="0"/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LOCO Dispersion weight scan</a:t>
            </a:r>
          </a:p>
          <a:p>
            <a:pPr lvl="0"/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and vertical dispersion weights varied from 0.1 to 20.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weights determine the relative importance of dispersion in the LOCO fitting.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weights differed among error seeds and changed after ID insertion.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optimization improved the lifetime by approximately 10%.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Harmonic </a:t>
            </a:r>
            <a:r>
              <a:rPr lang="en-US" altLang="ko-K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Scan</a:t>
            </a:r>
          </a:p>
          <a:p>
            <a:pPr lvl="0"/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SHH and SHH2 strengths scanned over a 6 × 8 grid.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Orbit, tune, and chromaticity corrected at each grid point.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setting maximizing the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Touschek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lifetime selected for each seed.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lifetime increased by an additional 6 min, reaching 0.97 h. </a:t>
            </a:r>
          </a:p>
          <a:p>
            <a:pPr lvl="0"/>
            <a:endParaRPr lang="en-US" altLang="ko-KR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0C38F8-F0AF-4555-8E34-43A0EDEFF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F80DCAD-59BE-4824-BFFF-F2D07C179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E12B2D9-EFFD-4142-A164-16B63007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140" y="1036612"/>
            <a:ext cx="4625033" cy="285789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91FE7B0-0A4B-4C35-BC8C-ED8DF7620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682" y="4110373"/>
            <a:ext cx="4819948" cy="20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CA3C7-889B-E48F-7371-FFFF090EA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84C508-5386-6E68-0F05-B3882330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85D940E4-24C6-2009-2AE4-97B21BD09ABC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19</a:t>
            </a:fld>
            <a:endParaRPr lang="ko-KR" alt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B3973-D88D-ACC4-1C00-D1746BF7A2AC}"/>
              </a:ext>
            </a:extLst>
          </p:cNvPr>
          <p:cNvSpPr txBox="1"/>
          <p:nvPr/>
        </p:nvSpPr>
        <p:spPr>
          <a:xfrm>
            <a:off x="405449" y="1066589"/>
            <a:ext cx="11361101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 start-to-finish commissioning simulation for the ALS-U storage ring with realistic machine errors and correction procedures.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Demonstrated that minimizing closed-orbit deviations in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sextupoles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essential for preserving dynamic aperture and beam lifetime.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a robust BBA procedure, reducing BPM-to-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offsets to ≤20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 the design beam-lifetime requirement of ≥0.5 h through linear-optics correction and ID compensation.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performance improvement is possible by optimizing LOCO parameters and harmonic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strengths for the actual machine-error configuration. </a:t>
            </a:r>
          </a:p>
        </p:txBody>
      </p:sp>
    </p:spTree>
    <p:extLst>
      <p:ext uri="{BB962C8B-B14F-4D97-AF65-F5344CB8AC3E}">
        <p14:creationId xmlns:p14="http://schemas.microsoft.com/office/powerpoint/2010/main" val="74415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70486-9207-B417-ADF4-3797927EF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CCE5A7-9BD9-3E29-4B66-149AE2CB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63F9C9D0-4EAA-94EF-ACFA-F97BFACA2CF6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89172-261D-451A-CC99-7A389F706549}"/>
              </a:ext>
            </a:extLst>
          </p:cNvPr>
          <p:cNvSpPr txBox="1"/>
          <p:nvPr/>
        </p:nvSpPr>
        <p:spPr>
          <a:xfrm>
            <a:off x="516941" y="669438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ALS-U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E640544-A8A9-EACE-1F14-50CE22D54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41" y="1211720"/>
            <a:ext cx="6542791" cy="253383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CCBAA37-F55B-E432-9E69-C9854BB63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191" y="854104"/>
            <a:ext cx="3560615" cy="29473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B4C95E-AFD5-F37D-CE21-FC500F99F18E}"/>
              </a:ext>
            </a:extLst>
          </p:cNvPr>
          <p:cNvSpPr txBox="1"/>
          <p:nvPr/>
        </p:nvSpPr>
        <p:spPr>
          <a:xfrm>
            <a:off x="516940" y="4098807"/>
            <a:ext cx="111948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Major items: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 GeV, high-brightness storage ring fed by a new full-energy accumulator ring and transfer lines in the existing ALS storage ring tunnel.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However, </a:t>
            </a: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US" altLang="ko-KR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quadrupole magnets make the ALS-U storage ring highly sensitive to lattice errors.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low beam energy (2 GeV) also increases the impact of insertion device perturbations</a:t>
            </a:r>
            <a:endParaRPr kumimoji="0" lang="en-US" altLang="ko-KR" sz="1400" b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Paper goals: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400" b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6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Demonstrate realistic lattice error correction and commissioning strategies that can </a:t>
            </a:r>
            <a:br>
              <a:rPr kumimoji="0" lang="en-US" altLang="ko-KR" sz="16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kumimoji="0" lang="en-US" altLang="ko-KR" sz="16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recover the required beam quality, aperture, and lifetime of the ALS-U storage ring.</a:t>
            </a:r>
          </a:p>
        </p:txBody>
      </p:sp>
    </p:spTree>
    <p:extLst>
      <p:ext uri="{BB962C8B-B14F-4D97-AF65-F5344CB8AC3E}">
        <p14:creationId xmlns:p14="http://schemas.microsoft.com/office/powerpoint/2010/main" val="1715727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EC9FB-7C2F-426F-9130-1879569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23F76B91-1903-2EAC-AD74-C25C2A090DA0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20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731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9E731-FA0C-2615-A5AF-CAE6E44A7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62E072-DE8E-32ED-8EE4-E605790A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Lattice layout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C4F36BEF-6A00-2355-9F06-4D07F96B4F0B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3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3D69B4-42B4-0BBA-B699-A3D9D4E44AB9}"/>
                  </a:ext>
                </a:extLst>
              </p:cNvPr>
              <p:cNvSpPr txBox="1"/>
              <p:nvPr/>
            </p:nvSpPr>
            <p:spPr>
              <a:xfrm>
                <a:off x="5131631" y="787964"/>
                <a:ext cx="7060369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Lattice layout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12-fold symmetric 9BA lattice with symmetry mildly broken by hard-bend.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Three arcs contain two 3.2 T hard bends each to support existing hard X-ray beamlines.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normal sectors, all nine main bends are defocusing combined-function magnets.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Offset focusing quadrupoles between the bends provide reverse bending through feed-down effects.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hard-bend sectors, bends 4 and 6 are replaced by single-function hard bends.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</a:t>
                </a:r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harmonic</a:t>
                </a:r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Sextupole</a:t>
                </a:r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</a:t>
                </a:r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chromatic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sextupole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pair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On-axis bunch-train swap-out injection is adopted.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Each train contains 25–26 bunches, and one full train is replaced about every 30 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Each sector has 19 BPMs, 25 horizontal correctors, and 18 vertical correctors.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6 mm round aperture is used for most of the ring (In real, vertical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=±6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mm/horizontal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[−2,3]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mm), reduced to 3 mm in the ID sections.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Simulations start at the SR injection point and do not include collimators.</a:t>
                </a:r>
                <a:b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3D69B4-42B4-0BBA-B699-A3D9D4E4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631" y="787964"/>
                <a:ext cx="7060369" cy="4462760"/>
              </a:xfrm>
              <a:prstGeom prst="rect">
                <a:avLst/>
              </a:prstGeom>
              <a:blipFill>
                <a:blip r:embed="rId2"/>
                <a:stretch>
                  <a:fillRect l="-777" t="-6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D14CA5CD-3B6F-7738-BA80-73C5A139D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70" y="4601423"/>
            <a:ext cx="4030091" cy="216214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6216211-34E5-8B5B-5F4C-48693681F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787964"/>
            <a:ext cx="4750735" cy="38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2AECF-66A1-A21A-00A6-AE4B0B6F1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id="{B2E71C7B-1103-061B-4512-F8B977E66DA6}"/>
              </a:ext>
            </a:extLst>
          </p:cNvPr>
          <p:cNvGrpSpPr/>
          <p:nvPr/>
        </p:nvGrpSpPr>
        <p:grpSpPr>
          <a:xfrm>
            <a:off x="8974898" y="829849"/>
            <a:ext cx="2329841" cy="2026285"/>
            <a:chOff x="8430017" y="1067844"/>
            <a:chExt cx="3081480" cy="2679993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DBE709EF-5858-1267-2BF1-543460C57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0017" y="1067844"/>
              <a:ext cx="3081480" cy="2523417"/>
            </a:xfrm>
            <a:prstGeom prst="rect">
              <a:avLst/>
            </a:prstGeom>
          </p:spPr>
        </p:pic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7398C893-6480-5C94-0E75-BA9A8186B871}"/>
                </a:ext>
              </a:extLst>
            </p:cNvPr>
            <p:cNvCxnSpPr>
              <a:cxnSpLocks/>
            </p:cNvCxnSpPr>
            <p:nvPr/>
          </p:nvCxnSpPr>
          <p:spPr>
            <a:xfrm>
              <a:off x="10077189" y="1243209"/>
              <a:ext cx="0" cy="218579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F849677A-4C99-680A-E2CC-A93D8E945A0B}"/>
                </a:ext>
              </a:extLst>
            </p:cNvPr>
            <p:cNvCxnSpPr>
              <a:cxnSpLocks/>
            </p:cNvCxnSpPr>
            <p:nvPr/>
          </p:nvCxnSpPr>
          <p:spPr>
            <a:xfrm>
              <a:off x="9707671" y="1243209"/>
              <a:ext cx="0" cy="219205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9EFF0D1D-ACE8-228E-D7BC-045FA04F64D6}"/>
                </a:ext>
              </a:extLst>
            </p:cNvPr>
            <p:cNvCxnSpPr/>
            <p:nvPr/>
          </p:nvCxnSpPr>
          <p:spPr>
            <a:xfrm>
              <a:off x="9701408" y="3316266"/>
              <a:ext cx="369518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6C8EEC-B4F3-E00D-48A1-7F42614CA897}"/>
                </a:ext>
              </a:extLst>
            </p:cNvPr>
            <p:cNvSpPr txBox="1"/>
            <p:nvPr/>
          </p:nvSpPr>
          <p:spPr>
            <a:xfrm>
              <a:off x="9391389" y="3440060"/>
              <a:ext cx="9895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Offset</a:t>
              </a:r>
              <a:endParaRPr lang="ko-KR" altLang="en-US" sz="1400" dirty="0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6F3A64C0-B1E6-2BFE-213D-0C201308BF1B}"/>
                </a:ext>
              </a:extLst>
            </p:cNvPr>
            <p:cNvSpPr/>
            <p:nvPr/>
          </p:nvSpPr>
          <p:spPr>
            <a:xfrm>
              <a:off x="9626252" y="2257817"/>
              <a:ext cx="162838" cy="16283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75400FDF-BBCE-92C4-5BCD-A53618F0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Lattice layout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86CEF9C0-4E29-F02F-9015-FAEFDD567034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4</a:t>
            </a:fld>
            <a:endParaRPr lang="ko-KR" altLang="en-US" sz="1600" b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67D0B85-ABE2-0151-6869-9429098DF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42" y="949314"/>
            <a:ext cx="7528142" cy="342141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BBEA44-0584-B39D-006A-751071B4C58B}"/>
              </a:ext>
            </a:extLst>
          </p:cNvPr>
          <p:cNvSpPr/>
          <p:nvPr/>
        </p:nvSpPr>
        <p:spPr>
          <a:xfrm>
            <a:off x="516942" y="2549047"/>
            <a:ext cx="7361929" cy="80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40E22F4F-E2EA-CF6C-1BF3-C5EEFFBFAACA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7878871" y="1852680"/>
            <a:ext cx="1428778" cy="10972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D345EE-3815-B146-6712-96451E64A36F}"/>
              </a:ext>
            </a:extLst>
          </p:cNvPr>
          <p:cNvSpPr txBox="1"/>
          <p:nvPr/>
        </p:nvSpPr>
        <p:spPr>
          <a:xfrm>
            <a:off x="8430017" y="645183"/>
            <a:ext cx="3419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Quadrupol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feed-down effects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C5FF29-A2FF-1FB6-B2BC-B773E4A72AAF}"/>
                  </a:ext>
                </a:extLst>
              </p:cNvPr>
              <p:cNvSpPr txBox="1"/>
              <p:nvPr/>
            </p:nvSpPr>
            <p:spPr>
              <a:xfrm>
                <a:off x="516940" y="4477477"/>
                <a:ext cx="11194895" cy="2237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Feed-down effects</a:t>
                </a:r>
                <a:endPara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mbria Math" panose="02040503050406030204" pitchFamily="18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Magnet offset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b="0" i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mbria Math" panose="02040503050406030204" pitchFamily="18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Effective low order filed through multipole feed-down effects.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lang="en-US" altLang="ko-KR" sz="1400" b="0" i="1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𝛥</m:t>
                    </m:r>
                    <m:sSub>
                      <m:sSubPr>
                        <m:ctrlP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  <m:r>
                      <a:rPr lang="en-US" altLang="ko-KR" sz="1400" b="0" i="1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ko-KR" sz="1400" b="0" i="1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𝛥</m:t>
                    </m:r>
                    <m:r>
                      <a:rPr lang="en-US" altLang="ko-KR" sz="1400" b="0" i="1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ko-KR" sz="1400" b="0" i="1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,  </m:t>
                    </m:r>
                    <m:r>
                      <a:rPr lang="en-US" altLang="ko-KR" sz="1400" b="0" i="1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𝛥</m:t>
                    </m:r>
                    <m:sSub>
                      <m:sSubPr>
                        <m:ctrlP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  <m:r>
                      <a:rPr lang="en-US" altLang="ko-KR" sz="1400" b="0" i="1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ko-KR" sz="1400" b="0" i="1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𝛥</m:t>
                    </m:r>
                    <m:r>
                      <a:rPr lang="en-US" altLang="ko-KR" sz="1400" b="0" i="1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en-US" altLang="ko-KR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0" lang="en-US" altLang="ko-KR" sz="1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(Quadrupole)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𝛥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  <m:r>
                      <a:rPr kumimoji="0" lang="en-US" altLang="ko-KR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=−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sSup>
                          <m:sSupPr>
                            <m:ctrlP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sSup>
                          <m:sSupPr>
                            <m:ctrlP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altLang="ko-KR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altLang="ko-KR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𝛥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  <m:r>
                      <a:rPr kumimoji="0" lang="en-US" altLang="ko-KR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kumimoji="0" lang="en-US" altLang="ko-KR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(</a:t>
                </a:r>
                <a:r>
                  <a:rPr lang="en-US" altLang="ko-KR" sz="16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Sextupole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)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𝛥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𝑂</m:t>
                        </m:r>
                      </m:sub>
                    </m:sSub>
                    <m:r>
                      <a:rPr kumimoji="0" lang="en-US" altLang="ko-KR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−3</m:t>
                        </m:r>
                        <m:sSup>
                          <m:sSupPr>
                            <m:ctrlP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+3</m:t>
                        </m:r>
                        <m:sSup>
                          <m:sSupPr>
                            <m:ctrlP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+6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𝑥𝑦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+3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sSup>
                          <m:sSupPr>
                            <m:ctrlP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sSup>
                          <m:sSupPr>
                            <m:ctrlP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sSup>
                          <m:sSupPr>
                            <m:ctrlP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+3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altLang="ko-K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𝛥</m:t>
                        </m:r>
                        <m:sSup>
                          <m:sSupPr>
                            <m:ctrlP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altLang="ko-KR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b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400" i="1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𝛥</m:t>
                    </m:r>
                    <m:sSub>
                      <m:sSubPr>
                        <m:ctrlP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b>
                    </m:sSub>
                    <m:r>
                      <a:rPr lang="en-US" altLang="ko-KR" sz="1400" i="1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altLang="ko-KR" sz="1400" i="1" dirty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1400" i="1" dirty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1400" i="1" dirty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altLang="ko-KR" sz="1400" i="1" dirty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1400" i="1" dirty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sz="1400" i="1" dirty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𝑥𝑦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𝛥</m:t>
                        </m:r>
                        <m:sSup>
                          <m:sSupPr>
                            <m:ctrlPr>
                              <a:rPr lang="en-US" altLang="ko-KR" sz="1400" i="1" dirty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1400" i="1" dirty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1400" i="1" dirty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𝛥</m:t>
                        </m:r>
                        <m:sSup>
                          <m:sSupPr>
                            <m:ctrlPr>
                              <a:rPr lang="en-US" altLang="ko-KR" sz="1400" i="1" dirty="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1400" i="1" dirty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sz="1400" i="1" dirty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𝛥</m:t>
                        </m:r>
                        <m:sSup>
                          <m:sSupPr>
                            <m:ctrlPr>
                              <a:rPr lang="en-US" altLang="ko-KR" sz="1400" i="1" dirty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dirty="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sz="1400" i="1" dirty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𝛥</m:t>
                        </m:r>
                        <m:r>
                          <a:rPr lang="en-US" altLang="ko-KR" sz="1400" b="0" i="1" dirty="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altLang="ko-KR" sz="1400" i="1" dirty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𝛥</m:t>
                        </m:r>
                        <m:sSup>
                          <m:sSupPr>
                            <m:ctrlPr>
                              <a:rPr lang="en-US" altLang="ko-KR" sz="1400" i="1" dirty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dirty="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1400" i="1" dirty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(Octupole)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ko-KR" sz="1600" b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This effects is one of the major mechanism through which magnet/girder offsets perturb the beam.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C5FF29-A2FF-1FB6-B2BC-B773E4A72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0" y="4477477"/>
                <a:ext cx="11194895" cy="2237216"/>
              </a:xfrm>
              <a:prstGeom prst="rect">
                <a:avLst/>
              </a:prstGeom>
              <a:blipFill>
                <a:blip r:embed="rId4"/>
                <a:stretch>
                  <a:fillRect l="-327" t="-817" b="-8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그림 38">
            <a:extLst>
              <a:ext uri="{FF2B5EF4-FFF2-40B4-BE49-F238E27FC236}">
                <a16:creationId xmlns:a16="http://schemas.microsoft.com/office/drawing/2014/main" id="{71423EB4-2D70-C243-FD1B-380648EDA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024" y="3037345"/>
            <a:ext cx="3991588" cy="23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7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034A3-4D0D-DC90-4276-F4AB4FC59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D9E669FA-0783-359F-9868-170E38557A49}"/>
              </a:ext>
            </a:extLst>
          </p:cNvPr>
          <p:cNvSpPr/>
          <p:nvPr/>
        </p:nvSpPr>
        <p:spPr>
          <a:xfrm>
            <a:off x="666050" y="3724844"/>
            <a:ext cx="150887" cy="14035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6DEEDB-72A1-05F4-2F65-FCFE48CDBAD7}"/>
              </a:ext>
            </a:extLst>
          </p:cNvPr>
          <p:cNvSpPr txBox="1"/>
          <p:nvPr/>
        </p:nvSpPr>
        <p:spPr>
          <a:xfrm>
            <a:off x="741494" y="3645074"/>
            <a:ext cx="1918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Transverse lattice errors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2C7621-1A14-CE2A-8890-AF7EC389044B}"/>
              </a:ext>
            </a:extLst>
          </p:cNvPr>
          <p:cNvSpPr txBox="1"/>
          <p:nvPr/>
        </p:nvSpPr>
        <p:spPr>
          <a:xfrm>
            <a:off x="2660161" y="3645074"/>
            <a:ext cx="1983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Longitudinal lattice errors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C650137-F154-1D7D-E65A-4A63E8B4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Lattice errors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9315867-1951-5AA9-ED0C-7B473AB427A3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5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8DFD7-8181-600F-5A1E-371BA8D4867D}"/>
              </a:ext>
            </a:extLst>
          </p:cNvPr>
          <p:cNvSpPr txBox="1"/>
          <p:nvPr/>
        </p:nvSpPr>
        <p:spPr>
          <a:xfrm>
            <a:off x="516941" y="668015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sources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48EC8E6-2900-4F14-4848-35ABFEBC9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968" y="1520022"/>
            <a:ext cx="3999392" cy="2011670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839277AF-2FAC-C570-69F8-D234C83B8144}"/>
              </a:ext>
            </a:extLst>
          </p:cNvPr>
          <p:cNvGrpSpPr/>
          <p:nvPr/>
        </p:nvGrpSpPr>
        <p:grpSpPr>
          <a:xfrm>
            <a:off x="516940" y="1037347"/>
            <a:ext cx="6403690" cy="2607727"/>
            <a:chOff x="516940" y="1037347"/>
            <a:chExt cx="7647140" cy="2931662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5C9A8B24-2E91-BAA3-1A70-096D20B81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940" y="1037347"/>
              <a:ext cx="7647140" cy="2931662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7D82E4A3-568A-B83C-1546-90F5F5CB9D97}"/>
                </a:ext>
              </a:extLst>
            </p:cNvPr>
            <p:cNvSpPr/>
            <p:nvPr/>
          </p:nvSpPr>
          <p:spPr>
            <a:xfrm>
              <a:off x="560783" y="1847590"/>
              <a:ext cx="3579069" cy="118370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DAA12A2-EF46-7699-063F-90DDEB5EF98F}"/>
                </a:ext>
              </a:extLst>
            </p:cNvPr>
            <p:cNvSpPr/>
            <p:nvPr/>
          </p:nvSpPr>
          <p:spPr>
            <a:xfrm>
              <a:off x="4996440" y="1847590"/>
              <a:ext cx="3114163" cy="118370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E457415-F573-2ED5-EC6B-57B5FC6C5469}"/>
                </a:ext>
              </a:extLst>
            </p:cNvPr>
            <p:cNvSpPr/>
            <p:nvPr/>
          </p:nvSpPr>
          <p:spPr>
            <a:xfrm>
              <a:off x="4996440" y="3087667"/>
              <a:ext cx="3114163" cy="62003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626FF901-0130-AE20-72DA-A0E0311BF8D2}"/>
                </a:ext>
              </a:extLst>
            </p:cNvPr>
            <p:cNvSpPr/>
            <p:nvPr/>
          </p:nvSpPr>
          <p:spPr>
            <a:xfrm>
              <a:off x="560783" y="3684042"/>
              <a:ext cx="3510176" cy="1575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A6011064-B8E8-D7D5-7890-55C643A65DCF}"/>
                </a:ext>
              </a:extLst>
            </p:cNvPr>
            <p:cNvSpPr/>
            <p:nvPr/>
          </p:nvSpPr>
          <p:spPr>
            <a:xfrm>
              <a:off x="560783" y="3100193"/>
              <a:ext cx="3510176" cy="17628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22B90D1-508B-393F-EB5C-5A89D070D1FC}"/>
                </a:ext>
              </a:extLst>
            </p:cNvPr>
            <p:cNvSpPr/>
            <p:nvPr/>
          </p:nvSpPr>
          <p:spPr>
            <a:xfrm>
              <a:off x="560783" y="3303972"/>
              <a:ext cx="3510176" cy="34184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97F8613-972F-5673-204A-42850D3D4194}"/>
              </a:ext>
            </a:extLst>
          </p:cNvPr>
          <p:cNvSpPr/>
          <p:nvPr/>
        </p:nvSpPr>
        <p:spPr>
          <a:xfrm>
            <a:off x="2584717" y="3724844"/>
            <a:ext cx="150887" cy="1403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78CCCF0-6781-9238-050F-7FE28E87A786}"/>
              </a:ext>
            </a:extLst>
          </p:cNvPr>
          <p:cNvSpPr/>
          <p:nvPr/>
        </p:nvSpPr>
        <p:spPr>
          <a:xfrm>
            <a:off x="4579105" y="3724844"/>
            <a:ext cx="150887" cy="140359"/>
          </a:xfrm>
          <a:prstGeom prst="rect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77C0E7-5C94-C39C-9E35-0BFBEA11E98A}"/>
              </a:ext>
            </a:extLst>
          </p:cNvPr>
          <p:cNvSpPr txBox="1"/>
          <p:nvPr/>
        </p:nvSpPr>
        <p:spPr>
          <a:xfrm>
            <a:off x="4654549" y="3645074"/>
            <a:ext cx="3052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Diagnostics and correction system errors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29714DD3-22D6-BB3D-5F86-124E8F37D2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5833"/>
          <a:stretch>
            <a:fillRect/>
          </a:stretch>
        </p:blipFill>
        <p:spPr>
          <a:xfrm>
            <a:off x="516940" y="4076331"/>
            <a:ext cx="3866483" cy="2504672"/>
          </a:xfrm>
          <a:prstGeom prst="rect">
            <a:avLst/>
          </a:prstGeom>
        </p:spPr>
      </p:pic>
      <p:pic>
        <p:nvPicPr>
          <p:cNvPr id="43" name="그림 42" descr="Roll Pitch and Yaw">
            <a:extLst>
              <a:ext uri="{FF2B5EF4-FFF2-40B4-BE49-F238E27FC236}">
                <a16:creationId xmlns:a16="http://schemas.microsoft.com/office/drawing/2014/main" id="{840D5DF3-D2DC-4B95-2DB3-BAD563907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203" y="4153269"/>
            <a:ext cx="3122277" cy="2347213"/>
          </a:xfrm>
          <a:prstGeom prst="rect">
            <a:avLst/>
          </a:prstGeom>
        </p:spPr>
      </p:pic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9B96A029-0F29-0C63-76F9-C70A20DC34A8}"/>
              </a:ext>
            </a:extLst>
          </p:cNvPr>
          <p:cNvCxnSpPr>
            <a:cxnSpLocks/>
          </p:cNvCxnSpPr>
          <p:nvPr/>
        </p:nvCxnSpPr>
        <p:spPr>
          <a:xfrm>
            <a:off x="9544050" y="3448333"/>
            <a:ext cx="59885" cy="2350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E63E2D05-6C98-7395-E027-165A55DB85B9}"/>
              </a:ext>
            </a:extLst>
          </p:cNvPr>
          <p:cNvCxnSpPr>
            <a:cxnSpLocks/>
          </p:cNvCxnSpPr>
          <p:nvPr/>
        </p:nvCxnSpPr>
        <p:spPr>
          <a:xfrm flipH="1">
            <a:off x="8567146" y="3423881"/>
            <a:ext cx="25115" cy="300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56E0C64-D076-1AAF-DD2E-8CEAC0C6DC34}"/>
              </a:ext>
            </a:extLst>
          </p:cNvPr>
          <p:cNvSpPr txBox="1"/>
          <p:nvPr/>
        </p:nvSpPr>
        <p:spPr>
          <a:xfrm>
            <a:off x="7534104" y="3729894"/>
            <a:ext cx="193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error in one seed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5B1646-11FC-BC65-F7AF-40E009B54B80}"/>
              </a:ext>
            </a:extLst>
          </p:cNvPr>
          <p:cNvSpPr txBox="1"/>
          <p:nvPr/>
        </p:nvSpPr>
        <p:spPr>
          <a:xfrm>
            <a:off x="9273577" y="3645074"/>
            <a:ext cx="193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Shot by shot jitter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FA4CA0AA-30D8-46F5-96EB-5A6B4223D477}"/>
              </a:ext>
            </a:extLst>
          </p:cNvPr>
          <p:cNvCxnSpPr>
            <a:cxnSpLocks/>
          </p:cNvCxnSpPr>
          <p:nvPr/>
        </p:nvCxnSpPr>
        <p:spPr>
          <a:xfrm flipH="1">
            <a:off x="5461000" y="1250950"/>
            <a:ext cx="1841500" cy="1017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797919E-8802-664C-741E-D33E91FEFEAC}"/>
              </a:ext>
            </a:extLst>
          </p:cNvPr>
          <p:cNvSpPr txBox="1"/>
          <p:nvPr/>
        </p:nvSpPr>
        <p:spPr>
          <a:xfrm>
            <a:off x="7194229" y="727730"/>
            <a:ext cx="4540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Single charge 0.4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(design value: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CO: Stored beam current 50 mA (design value: 500 mA)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AA6EAD72-A7C5-49D0-9221-66D4435D8F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643" y="4122491"/>
            <a:ext cx="2287195" cy="1266301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04697195-2843-094F-9CA6-6EBC0871E01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190643" y="5470739"/>
            <a:ext cx="2287195" cy="117041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013D48B-5509-BCCC-F0A0-BC6C654DD6D6}"/>
              </a:ext>
            </a:extLst>
          </p:cNvPr>
          <p:cNvSpPr txBox="1"/>
          <p:nvPr/>
        </p:nvSpPr>
        <p:spPr>
          <a:xfrm>
            <a:off x="7706988" y="5115188"/>
            <a:ext cx="1468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order multipole error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5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A453A-1FB5-6391-F37C-D6E7246E0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43F7FC-FECB-8AA2-7798-A13F712F7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Uncorrected lattice performance 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28431AF2-FB0C-9B3E-E6CA-94D655FA5298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6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79463-C49A-B863-3CAA-E0548304C6D8}"/>
              </a:ext>
            </a:extLst>
          </p:cNvPr>
          <p:cNvSpPr txBox="1"/>
          <p:nvPr/>
        </p:nvSpPr>
        <p:spPr>
          <a:xfrm>
            <a:off x="516941" y="668015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properties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76F6AA9-99C3-07C7-6F57-392C2E70C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30" y="1037347"/>
            <a:ext cx="5270808" cy="359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0AF47E-7A48-42F4-C999-C5FBDFA79298}"/>
                  </a:ext>
                </a:extLst>
              </p:cNvPr>
              <p:cNvSpPr txBox="1"/>
              <p:nvPr/>
            </p:nvSpPr>
            <p:spPr>
              <a:xfrm>
                <a:off x="5930900" y="787964"/>
                <a:ext cx="6261100" cy="41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Orbit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devitation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Δu</m:t>
                      </m:r>
                      <m:r>
                        <a:rPr lang="en-US" altLang="ko-KR" sz="14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</m:t>
                                  </m:r>
                                </m:sub>
                              </m:sSub>
                            </m:e>
                          </m:nary>
                          <m:sSup>
                            <m:sSup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Beta beat: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Δ</m:t>
                              </m:r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4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𝛽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400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ko-KR" sz="14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400" b="0" i="0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design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𝑑𝑒𝑠𝑖𝑔𝑛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rad>
                    </m:oMath>
                  </m:oMathPara>
                </a14:m>
                <a:endPara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Closed-orbit solutions begin to fail even when the applied errors exceed only about 10% of the nominal error set.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 approximately 30% of the nominal errors, almost no lattice realization has a valid closed orbit.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Orbit deviation and beta beating are evaluated only for error seeds with an existing closed-orbit solution.</a:t>
                </a:r>
                <a:b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0AF47E-7A48-42F4-C999-C5FBDFA79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0" y="787964"/>
                <a:ext cx="6261100" cy="4138569"/>
              </a:xfrm>
              <a:prstGeom prst="rect">
                <a:avLst/>
              </a:prstGeom>
              <a:blipFill>
                <a:blip r:embed="rId3"/>
                <a:stretch>
                  <a:fillRect l="-1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3B9D4FAB-C5CA-147F-BDF0-4221B4285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511" y="4635500"/>
            <a:ext cx="1661845" cy="20036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37D97B-53DD-DEC3-83CE-1D3197982AB0}"/>
              </a:ext>
            </a:extLst>
          </p:cNvPr>
          <p:cNvSpPr txBox="1"/>
          <p:nvPr/>
        </p:nvSpPr>
        <p:spPr>
          <a:xfrm>
            <a:off x="2518097" y="5115929"/>
            <a:ext cx="4818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aperture </a:t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(Black: Original, </a:t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Dots: with errors, </a:t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Red: Injected beam)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4267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99E4F-4057-F439-97F9-BA0701D38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BFCF4C-185A-1AF9-C34F-45D6C0EF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Correction chain 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66F588B8-149C-D52D-A705-547FBD3F5411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7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7F0BC-D2FA-016B-AD9B-F64289F40FE5}"/>
              </a:ext>
            </a:extLst>
          </p:cNvPr>
          <p:cNvSpPr txBox="1"/>
          <p:nvPr/>
        </p:nvSpPr>
        <p:spPr>
          <a:xfrm>
            <a:off x="516941" y="755426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 sequence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165E373-A369-74BF-9853-75F5A1ABA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41" y="1302825"/>
            <a:ext cx="4982159" cy="2376478"/>
          </a:xfrm>
          <a:prstGeom prst="rect">
            <a:avLst/>
          </a:prstGeom>
        </p:spPr>
      </p:pic>
      <p:sp>
        <p:nvSpPr>
          <p:cNvPr id="14" name="오른쪽 대괄호 13">
            <a:extLst>
              <a:ext uri="{FF2B5EF4-FFF2-40B4-BE49-F238E27FC236}">
                <a16:creationId xmlns:a16="http://schemas.microsoft.com/office/drawing/2014/main" id="{CCCE8B3F-5085-FE19-267D-8B7D383B2376}"/>
              </a:ext>
            </a:extLst>
          </p:cNvPr>
          <p:cNvSpPr/>
          <p:nvPr/>
        </p:nvSpPr>
        <p:spPr>
          <a:xfrm>
            <a:off x="5118100" y="1783128"/>
            <a:ext cx="381000" cy="293132"/>
          </a:xfrm>
          <a:prstGeom prst="rightBracket">
            <a:avLst>
              <a:gd name="adj" fmla="val 0"/>
            </a:avLst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대괄호 14">
            <a:extLst>
              <a:ext uri="{FF2B5EF4-FFF2-40B4-BE49-F238E27FC236}">
                <a16:creationId xmlns:a16="http://schemas.microsoft.com/office/drawing/2014/main" id="{60670AB8-B11B-31DE-3C6A-1BDB1244F3A1}"/>
              </a:ext>
            </a:extLst>
          </p:cNvPr>
          <p:cNvSpPr/>
          <p:nvPr/>
        </p:nvSpPr>
        <p:spPr>
          <a:xfrm>
            <a:off x="5118100" y="2646728"/>
            <a:ext cx="381000" cy="482600"/>
          </a:xfrm>
          <a:prstGeom prst="rightBracket">
            <a:avLst>
              <a:gd name="adj" fmla="val 0"/>
            </a:avLst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05C5F7-7CB2-6430-5122-BAB549BB84CF}"/>
              </a:ext>
            </a:extLst>
          </p:cNvPr>
          <p:cNvSpPr txBox="1"/>
          <p:nvPr/>
        </p:nvSpPr>
        <p:spPr>
          <a:xfrm>
            <a:off x="5430838" y="1768483"/>
            <a:ext cx="1096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Iteration</a:t>
            </a:r>
            <a:endParaRPr lang="ko-KR" alt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F6F5A-6A1D-32B4-8055-1E8A55DD6C85}"/>
              </a:ext>
            </a:extLst>
          </p:cNvPr>
          <p:cNvSpPr txBox="1"/>
          <p:nvPr/>
        </p:nvSpPr>
        <p:spPr>
          <a:xfrm>
            <a:off x="5430838" y="2734139"/>
            <a:ext cx="1096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Iteration</a:t>
            </a:r>
            <a:endParaRPr lang="ko-KR" alt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0BEC5F-F3A0-AD92-0A2A-3ABB3FF36028}"/>
              </a:ext>
            </a:extLst>
          </p:cNvPr>
          <p:cNvSpPr txBox="1"/>
          <p:nvPr/>
        </p:nvSpPr>
        <p:spPr>
          <a:xfrm>
            <a:off x="6405770" y="743486"/>
            <a:ext cx="539491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Simulation conditions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500 lattice error realizations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Gaussian-distributed errors with ±2</a:t>
            </a:r>
            <a:r>
              <a:rPr lang="el-GR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σ </a:t>
            </a: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truncation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Injected bunch represented by 200 macroparticles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6D Gaussian beam distribution with ±3</a:t>
            </a:r>
            <a:r>
              <a:rPr lang="el-GR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σ </a:t>
            </a: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truncation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Initial RF cavities and </a:t>
            </a:r>
            <a:r>
              <a:rPr lang="en-US" altLang="ko-KR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sextupoles</a:t>
            </a: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switched off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Dynamic aperture evaluated by 4D on-momentum tracking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Tracking length: ~1000 turns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Synchrotron radiation included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Nominal setting for </a:t>
            </a:r>
            <a:r>
              <a:rPr lang="en-US" altLang="ko-KR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Touschek</a:t>
            </a: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lifetime calculation</a:t>
            </a:r>
            <a:b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Bunch charge : 1.15 </a:t>
            </a:r>
            <a:r>
              <a:rPr lang="en-US" altLang="ko-KR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nC</a:t>
            </a:r>
            <a:b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Bunch length: 4× natural rms with harmonic cavities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 this simulation</a:t>
            </a:r>
            <a:b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Bunch charge : 0.3 </a:t>
            </a:r>
            <a:r>
              <a:rPr lang="en-US" altLang="ko-KR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nC</a:t>
            </a:r>
            <a:b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Bunch length: Nominal bunch length without harmonic cavities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47C73-CA0B-ABD1-49D1-23C2D1318939}"/>
              </a:ext>
            </a:extLst>
          </p:cNvPr>
          <p:cNvSpPr txBox="1"/>
          <p:nvPr/>
        </p:nvSpPr>
        <p:spPr>
          <a:xfrm>
            <a:off x="516941" y="3876208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 results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0AD7567B-0A82-059B-ECF5-A4CCE803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51" y="4296486"/>
            <a:ext cx="4793187" cy="2101955"/>
          </a:xfrm>
          <a:prstGeom prst="rect">
            <a:avLst/>
          </a:prstGeom>
        </p:spPr>
      </p:pic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AEE0687C-498B-677D-16DF-CB97451EFDCB}"/>
              </a:ext>
            </a:extLst>
          </p:cNvPr>
          <p:cNvCxnSpPr>
            <a:cxnSpLocks/>
          </p:cNvCxnSpPr>
          <p:nvPr/>
        </p:nvCxnSpPr>
        <p:spPr>
          <a:xfrm flipH="1">
            <a:off x="2540606" y="4091667"/>
            <a:ext cx="1078894" cy="605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9B99422-1677-33BB-8BEB-15C005064453}"/>
              </a:ext>
            </a:extLst>
          </p:cNvPr>
          <p:cNvSpPr txBox="1"/>
          <p:nvPr/>
        </p:nvSpPr>
        <p:spPr>
          <a:xfrm>
            <a:off x="2895203" y="3766961"/>
            <a:ext cx="2747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Day 1 of commissioning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119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E3D1B-BE85-D2AC-EDE7-E2DF68D15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B7FC17-7CA2-4A6F-0CD3-40BB6E19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Initial transmission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68B3A9D3-CDCD-333F-C1F6-A6D7FACDD233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8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F74523-060C-8834-6A3C-B9840B234A98}"/>
              </a:ext>
            </a:extLst>
          </p:cNvPr>
          <p:cNvSpPr txBox="1"/>
          <p:nvPr/>
        </p:nvSpPr>
        <p:spPr>
          <a:xfrm>
            <a:off x="516941" y="755426"/>
            <a:ext cx="895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Trajectory correction (ALS-U AR)</a:t>
            </a:r>
            <a:b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(Same as closed-orbit correction)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CE7C962-4ECF-3381-637B-42944E48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41" y="1401757"/>
            <a:ext cx="4982122" cy="2606220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4D629002-63E2-1EB7-3881-AFDC1A62B3C5}"/>
              </a:ext>
            </a:extLst>
          </p:cNvPr>
          <p:cNvSpPr/>
          <p:nvPr/>
        </p:nvSpPr>
        <p:spPr>
          <a:xfrm>
            <a:off x="2444750" y="2704867"/>
            <a:ext cx="298450" cy="2984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103CDE5-5FB5-845F-ACA6-D216A1F6619C}"/>
              </a:ext>
            </a:extLst>
          </p:cNvPr>
          <p:cNvCxnSpPr>
            <a:cxnSpLocks/>
            <a:endCxn id="6" idx="5"/>
          </p:cNvCxnSpPr>
          <p:nvPr/>
        </p:nvCxnSpPr>
        <p:spPr>
          <a:xfrm flipH="1" flipV="1">
            <a:off x="2699493" y="2959610"/>
            <a:ext cx="1008907" cy="104836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F77288E-A30C-02FA-5654-3CFE8A37581C}"/>
              </a:ext>
            </a:extLst>
          </p:cNvPr>
          <p:cNvSpPr txBox="1"/>
          <p:nvPr/>
        </p:nvSpPr>
        <p:spPr>
          <a:xfrm>
            <a:off x="3203946" y="3854088"/>
            <a:ext cx="2747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Vertical aperture hit</a:t>
            </a:r>
            <a:endParaRPr lang="ko-KR" altLang="en-US" sz="1400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AF64A7D0-C7B7-1B7A-605D-B190A74FD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71" y="4187930"/>
            <a:ext cx="5988949" cy="2272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61B4AE-1ABD-86D1-5B4E-D2583FB77CB6}"/>
                  </a:ext>
                </a:extLst>
              </p:cNvPr>
              <p:cNvSpPr txBox="1"/>
              <p:nvPr/>
            </p:nvSpPr>
            <p:spPr>
              <a:xfrm>
                <a:off x="6133043" y="912548"/>
                <a:ext cx="5988949" cy="5819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altLang="ko-KR" sz="1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readings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bpm</m:t>
                        </m:r>
                      </m:sub>
                    </m:sSub>
                    <m:r>
                      <a:rPr lang="en-US" altLang="ko-KR" sz="14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altLang="ko-KR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ko-KR" sz="1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available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correctors</a:t>
                </a:r>
              </a:p>
              <a:p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acc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altLang="ko-KR" sz="1400" b="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Orbit Response Matrix (ORM)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altLang="ko-KR" sz="1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Inverse Response Matrix (IRM)</a:t>
                </a:r>
                <a:b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(Change corrector </a:t>
                </a:r>
                <a:r>
                  <a:rPr lang="en-US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up&amp;down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measure BPM reading)</a:t>
                </a:r>
              </a:p>
              <a:p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ORM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Σ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ko-KR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  <m:sup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sSubSup>
                        <m:sSubSup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  <m:sup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ko-KR" sz="1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Tikhonov</m:t>
                      </m:r>
                      <m:r>
                        <a:rPr lang="en-US" altLang="ko-KR" sz="1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regularied</m:t>
                      </m:r>
                      <m:r>
                        <a:rPr lang="en-US" altLang="ko-KR" sz="1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IRM</m:t>
                      </m:r>
                      <m:r>
                        <a:rPr lang="en-US" altLang="ko-KR" sz="14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ko-KR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Singular value of IRM singular matrix: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  <m:r>
                      <a:rPr lang="en-US" altLang="ko-KR" sz="1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ko-KR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 Limit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Corrector strength clipping</a:t>
                </a:r>
              </a:p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 appropriate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essential for stable and physically feasible convergence.</a:t>
                </a:r>
              </a:p>
              <a:p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After trajectory correction, the beam is found to survive about 60 turns on average</a:t>
                </a:r>
              </a:p>
              <a:p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61B4AE-1ABD-86D1-5B4E-D2583FB77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043" y="912548"/>
                <a:ext cx="5988949" cy="5819991"/>
              </a:xfrm>
              <a:prstGeom prst="rect">
                <a:avLst/>
              </a:prstGeom>
              <a:blipFill>
                <a:blip r:embed="rId4"/>
                <a:stretch>
                  <a:fillRect l="-1831" t="-1153" r="-12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25EA0E-07C5-62FE-323B-BEBD9E252A7B}"/>
                  </a:ext>
                </a:extLst>
              </p:cNvPr>
              <p:cNvSpPr txBox="1"/>
              <p:nvPr/>
            </p:nvSpPr>
            <p:spPr>
              <a:xfrm>
                <a:off x="7079681" y="1307169"/>
                <a:ext cx="3750544" cy="1022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ko-KR" sz="14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14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ko-KR" sz="14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14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ko-KR" sz="1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ko-KR" sz="14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4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ko-KR" sz="14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𝑏𝑝𝑚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ko-KR" sz="14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14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⃗"/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ko-KR" sz="1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ko-KR" sz="14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4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ko-KR" sz="14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25EA0E-07C5-62FE-323B-BEBD9E252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681" y="1307169"/>
                <a:ext cx="3750544" cy="1022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46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211C4-3566-B009-EE06-160DD3A84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BDBE1-AE3D-9818-B4EC-891079A5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Trajectory BBA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0413304-8181-EE34-2C05-7E45300EC865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9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92BB0-3599-BD38-4A71-502DA3C01432}"/>
              </a:ext>
            </a:extLst>
          </p:cNvPr>
          <p:cNvSpPr txBox="1"/>
          <p:nvPr/>
        </p:nvSpPr>
        <p:spPr>
          <a:xfrm>
            <a:off x="516941" y="736595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Trajectory BBA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79ADC8F-8F56-4C0D-B940-4BB8384A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4" y="4107951"/>
            <a:ext cx="6064610" cy="2589171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C7C4A9DF-9686-4BAB-AFCE-1508B370A9AC}"/>
              </a:ext>
            </a:extLst>
          </p:cNvPr>
          <p:cNvSpPr/>
          <p:nvPr/>
        </p:nvSpPr>
        <p:spPr>
          <a:xfrm>
            <a:off x="2955208" y="4512007"/>
            <a:ext cx="433462" cy="2984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0931FE55-A180-4EB5-9817-261F4AE15567}"/>
              </a:ext>
            </a:extLst>
          </p:cNvPr>
          <p:cNvCxnSpPr>
            <a:cxnSpLocks/>
            <a:endCxn id="13" idx="7"/>
          </p:cNvCxnSpPr>
          <p:nvPr/>
        </p:nvCxnSpPr>
        <p:spPr>
          <a:xfrm flipH="1">
            <a:off x="3325191" y="4107951"/>
            <a:ext cx="842868" cy="4477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C166C73-D17D-427A-B638-40A4F409155A}"/>
              </a:ext>
            </a:extLst>
          </p:cNvPr>
          <p:cNvSpPr txBox="1"/>
          <p:nvPr/>
        </p:nvSpPr>
        <p:spPr>
          <a:xfrm>
            <a:off x="3444379" y="3765884"/>
            <a:ext cx="2747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BPM reading error</a:t>
            </a:r>
            <a:endParaRPr lang="ko-KR" alt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178679-393F-4D38-971A-08EEA93363AD}"/>
              </a:ext>
            </a:extLst>
          </p:cNvPr>
          <p:cNvSpPr txBox="1"/>
          <p:nvPr/>
        </p:nvSpPr>
        <p:spPr>
          <a:xfrm>
            <a:off x="516941" y="3721474"/>
            <a:ext cx="89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BBA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1652B16-73D2-41B5-817E-4B3D5F40D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127" y="4107951"/>
            <a:ext cx="5335382" cy="2316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C253CB53-3A59-452A-89E1-85A59E1E3BE0}"/>
                  </a:ext>
                </a:extLst>
              </p:cNvPr>
              <p:cNvSpPr/>
              <p:nvPr/>
            </p:nvSpPr>
            <p:spPr>
              <a:xfrm>
                <a:off x="5894372" y="1123072"/>
                <a:ext cx="6096000" cy="206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 principle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BPM center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Quad magnet center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Beam with offset &amp; Change quadrupole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Dipole kick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BPM position change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BPM position change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BPM reading </a:t>
                </a:r>
                <a:r>
                  <a:rPr lang="en-US" altLang="ko-KR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vaule</a:t>
                </a: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Quad/Sext center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Initial BPM reading error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≈500 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Target BPM reading error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≈50</m:t>
                    </m:r>
                    <m:r>
                      <a:rPr lang="en-US" altLang="ko-KR" sz="14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ko-KR" sz="14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endParaRPr lang="en-US" altLang="ko-KR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C253CB53-3A59-452A-89E1-85A59E1E3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372" y="1123072"/>
                <a:ext cx="6096000" cy="2062103"/>
              </a:xfrm>
              <a:prstGeom prst="rect">
                <a:avLst/>
              </a:prstGeom>
              <a:blipFill>
                <a:blip r:embed="rId4"/>
                <a:stretch>
                  <a:fillRect l="-600" t="-8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그림 18">
            <a:extLst>
              <a:ext uri="{FF2B5EF4-FFF2-40B4-BE49-F238E27FC236}">
                <a16:creationId xmlns:a16="http://schemas.microsoft.com/office/drawing/2014/main" id="{DFE94B77-CF82-4582-894E-E12E4F913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54" y="1245334"/>
            <a:ext cx="3409986" cy="14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2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114502</TotalTime>
  <Words>1945</Words>
  <Application>Microsoft Office PowerPoint</Application>
  <PresentationFormat>와이드스크린</PresentationFormat>
  <Paragraphs>337</Paragraphs>
  <Slides>20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HelveticaNeue-Bold</vt:lpstr>
      <vt:lpstr>맑은 고딕</vt:lpstr>
      <vt:lpstr>Arial</vt:lpstr>
      <vt:lpstr>Calibri</vt:lpstr>
      <vt:lpstr>Calibri Light</vt:lpstr>
      <vt:lpstr>Cambria Math</vt:lpstr>
      <vt:lpstr>Wingdings</vt:lpstr>
      <vt:lpstr>Office 2013 - 2022 테마</vt:lpstr>
      <vt:lpstr>Lattice correction and commissioning simulation of the Advanced Light Source upgrade storage ring</vt:lpstr>
      <vt:lpstr>Introduction </vt:lpstr>
      <vt:lpstr>Lattice layout</vt:lpstr>
      <vt:lpstr>Lattice layout</vt:lpstr>
      <vt:lpstr>Lattice errors</vt:lpstr>
      <vt:lpstr>Uncorrected lattice performance </vt:lpstr>
      <vt:lpstr>Correction chain </vt:lpstr>
      <vt:lpstr>Initial transmission</vt:lpstr>
      <vt:lpstr>Trajectory BBA</vt:lpstr>
      <vt:lpstr>Trajectory BBA</vt:lpstr>
      <vt:lpstr>Trajectory BBA</vt:lpstr>
      <vt:lpstr>Trajectory BBA</vt:lpstr>
      <vt:lpstr>Injected beam static error correction</vt:lpstr>
      <vt:lpstr>Sextupole ramp-up &amp; RF commisioning</vt:lpstr>
      <vt:lpstr>Closed orbit correction &amp; BBA</vt:lpstr>
      <vt:lpstr>LOCO</vt:lpstr>
      <vt:lpstr>ID compensation</vt:lpstr>
      <vt:lpstr>Fine tuning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석지민 JIMIN SEOK</dc:creator>
  <cp:lastModifiedBy>박영민(첨단원자력공학부)</cp:lastModifiedBy>
  <cp:revision>134</cp:revision>
  <cp:lastPrinted>2024-12-11T05:34:46Z</cp:lastPrinted>
  <dcterms:created xsi:type="dcterms:W3CDTF">2023-05-12T02:11:01Z</dcterms:created>
  <dcterms:modified xsi:type="dcterms:W3CDTF">2026-06-19T07:05:22Z</dcterms:modified>
</cp:coreProperties>
</file>