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5" r:id="rId2"/>
    <p:sldId id="264" r:id="rId3"/>
    <p:sldId id="286" r:id="rId4"/>
    <p:sldId id="302" r:id="rId5"/>
    <p:sldId id="305" r:id="rId6"/>
    <p:sldId id="304" r:id="rId7"/>
    <p:sldId id="310" r:id="rId8"/>
    <p:sldId id="311" r:id="rId9"/>
    <p:sldId id="312" r:id="rId10"/>
    <p:sldId id="307" r:id="rId11"/>
    <p:sldId id="313" r:id="rId12"/>
    <p:sldId id="314" r:id="rId13"/>
    <p:sldId id="316" r:id="rId14"/>
    <p:sldId id="315" r:id="rId15"/>
    <p:sldId id="285" r:id="rId16"/>
    <p:sldId id="269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A6B2"/>
    <a:srgbClr val="3498DB"/>
    <a:srgbClr val="D9D9D9"/>
    <a:srgbClr val="EDEDED"/>
    <a:srgbClr val="E94343"/>
    <a:srgbClr val="F8D7DA"/>
    <a:srgbClr val="F28E8E"/>
    <a:srgbClr val="46B1E1"/>
    <a:srgbClr val="076E77"/>
    <a:srgbClr val="868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2" y="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14DD1-80B2-4611-B261-7F6A5C3A9C0C}" type="datetimeFigureOut">
              <a:rPr lang="ko-KR" altLang="en-US" smtClean="0"/>
              <a:t>2026-06-12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A2A23-7D14-4847-A455-D8AB03B8326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825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52643F36-EB51-4CAD-BA8F-5792284C66E8}" type="slidenum">
              <a:rPr lang="en-US" altLang="en-US"/>
              <a:pPr lvl="0"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1898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6D687-15EF-B253-2D01-EAFA36829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C1E99C8-C7B1-7C76-2FC5-BC08A38D7F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714CD99-BCE7-386F-D8B7-BD5389A012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13B4514-7461-F256-8710-2164D3D67D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A2A23-7D14-4847-A455-D8AB03B8326A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5862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A2A23-7D14-4847-A455-D8AB03B8326A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048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2026-06-12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203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2026-06-12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4863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2026-06-12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4768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2026-06-12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628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2026-06-12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144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2026-06-12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35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2026-06-12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154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2026-06-12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2930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2026-06-12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4850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2026-06-12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371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2026-06-12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247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67205-AC51-4AC9-8600-D2392F4BE6F7}" type="datetimeFigureOut">
              <a:rPr lang="ko-KR" altLang="en-US" smtClean="0"/>
              <a:t>2026-06-12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428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18.png"/><Relationship Id="rId3" Type="http://schemas.openxmlformats.org/officeDocument/2006/relationships/image" Target="../media/image59.png"/><Relationship Id="rId7" Type="http://schemas.openxmlformats.org/officeDocument/2006/relationships/image" Target="../media/image311.png"/><Relationship Id="rId12" Type="http://schemas.openxmlformats.org/officeDocument/2006/relationships/image" Target="../media/image6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240.png"/><Relationship Id="rId5" Type="http://schemas.openxmlformats.org/officeDocument/2006/relationships/image" Target="../media/image290.png"/><Relationship Id="rId10" Type="http://schemas.openxmlformats.org/officeDocument/2006/relationships/image" Target="../media/image64.png"/><Relationship Id="rId4" Type="http://schemas.openxmlformats.org/officeDocument/2006/relationships/image" Target="../media/image60.png"/><Relationship Id="rId9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7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png"/><Relationship Id="rId18" Type="http://schemas.openxmlformats.org/officeDocument/2006/relationships/image" Target="../media/image30.png"/><Relationship Id="rId3" Type="http://schemas.openxmlformats.org/officeDocument/2006/relationships/image" Target="../media/image21.png"/><Relationship Id="rId21" Type="http://schemas.openxmlformats.org/officeDocument/2006/relationships/image" Target="../media/image120.png"/><Relationship Id="rId17" Type="http://schemas.openxmlformats.org/officeDocument/2006/relationships/image" Target="../media/image29.png"/><Relationship Id="rId25" Type="http://schemas.openxmlformats.org/officeDocument/2006/relationships/image" Target="../media/image34.png"/><Relationship Id="rId2" Type="http://schemas.openxmlformats.org/officeDocument/2006/relationships/image" Target="../media/image20.png"/><Relationship Id="rId16" Type="http://schemas.openxmlformats.org/officeDocument/2006/relationships/image" Target="../media/image27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33.png"/><Relationship Id="rId5" Type="http://schemas.openxmlformats.org/officeDocument/2006/relationships/image" Target="../media/image23.png"/><Relationship Id="rId15" Type="http://schemas.openxmlformats.org/officeDocument/2006/relationships/image" Target="../media/image25.png"/><Relationship Id="rId23" Type="http://schemas.openxmlformats.org/officeDocument/2006/relationships/image" Target="../media/image32.png"/><Relationship Id="rId19" Type="http://schemas.openxmlformats.org/officeDocument/2006/relationships/image" Target="../media/image100.png"/><Relationship Id="rId4" Type="http://schemas.openxmlformats.org/officeDocument/2006/relationships/image" Target="../media/image22.png"/><Relationship Id="rId14" Type="http://schemas.openxmlformats.org/officeDocument/2006/relationships/image" Target="../media/image24.png"/><Relationship Id="rId22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13" Type="http://schemas.openxmlformats.org/officeDocument/2006/relationships/image" Target="../media/image121.png"/><Relationship Id="rId3" Type="http://schemas.openxmlformats.org/officeDocument/2006/relationships/image" Target="../media/image54.png"/><Relationship Id="rId7" Type="http://schemas.openxmlformats.org/officeDocument/2006/relationships/image" Target="../media/image610.png"/><Relationship Id="rId12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.png"/><Relationship Id="rId11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90.png"/><Relationship Id="rId4" Type="http://schemas.openxmlformats.org/officeDocument/2006/relationships/image" Target="../media/image310.png"/><Relationship Id="rId9" Type="http://schemas.openxmlformats.org/officeDocument/2006/relationships/image" Target="../media/image8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40"/>
            <a:ext cx="4860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400" dirty="0">
                <a:solidFill>
                  <a:srgbClr val="8E8E8E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2026-06-12,  Pohang,  South Korea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279" y="2168208"/>
            <a:ext cx="120294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4800" b="1" spc="-15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Reconstruction from</a:t>
            </a:r>
            <a:r>
              <a:rPr lang="ko-KR" altLang="en-US" sz="4800" b="1" spc="-15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4800" b="1" spc="-15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VPP</a:t>
            </a:r>
            <a:r>
              <a:rPr lang="ko-KR" altLang="en-US" sz="4800" b="1" spc="-15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4800" b="1" spc="-15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MENT</a:t>
            </a:r>
          </a:p>
          <a:p>
            <a:pPr algn="ctr">
              <a:defRPr/>
            </a:pPr>
            <a:r>
              <a:rPr lang="en-US" altLang="ko-KR" sz="4800" b="1" spc="-1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  <a:r>
              <a:rPr lang="en-US" altLang="ko-KR" sz="4800" b="1" spc="-150" dirty="0">
                <a:solidFill>
                  <a:srgbClr val="076E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Study of Transient Beam Loading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3246385" y="4343094"/>
            <a:ext cx="5699227" cy="1722426"/>
            <a:chOff x="3262263" y="4336066"/>
            <a:chExt cx="5699227" cy="1722426"/>
          </a:xfrm>
        </p:grpSpPr>
        <p:sp>
          <p:nvSpPr>
            <p:cNvPr id="7" name="TextBox 6"/>
            <p:cNvSpPr txBox="1"/>
            <p:nvPr/>
          </p:nvSpPr>
          <p:spPr>
            <a:xfrm>
              <a:off x="3262263" y="4550387"/>
              <a:ext cx="5699227" cy="1508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000" b="1" dirty="0">
                  <a:solidFill>
                    <a:srgbClr val="404040"/>
                  </a:solidFill>
                  <a:latin typeface="Arial"/>
                  <a:cs typeface="Arial"/>
                </a:rPr>
                <a:t>DAON LEE</a:t>
              </a:r>
            </a:p>
            <a:p>
              <a:pPr lvl="0">
                <a:defRPr/>
              </a:pPr>
              <a:endParaRPr lang="en-US" altLang="ko-KR" sz="1400" dirty="0">
                <a:latin typeface="Arial"/>
                <a:cs typeface="Arial"/>
              </a:endParaRPr>
            </a:p>
            <a:p>
              <a:pPr lvl="0">
                <a:defRPr/>
              </a:pPr>
              <a:endParaRPr lang="en-US" altLang="ko-KR" sz="1400" dirty="0">
                <a:latin typeface="Arial"/>
                <a:cs typeface="Arial"/>
              </a:endParaRPr>
            </a:p>
            <a:p>
              <a:pPr algn="ctr">
                <a:defRPr/>
              </a:pPr>
              <a:r>
                <a:rPr lang="en-US" altLang="ko-KR" sz="1600" dirty="0">
                  <a:solidFill>
                    <a:srgbClr val="868686"/>
                  </a:solidFill>
                  <a:latin typeface="Arial"/>
                  <a:cs typeface="Arial"/>
                </a:rPr>
                <a:t>2026  The Beam Diagnostics and Dynamics Study</a:t>
              </a:r>
            </a:p>
            <a:p>
              <a:pPr algn="ctr">
                <a:defRPr/>
              </a:pPr>
              <a:endParaRPr lang="en-US" altLang="ko-KR" sz="16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endParaRPr>
            </a:p>
            <a:p>
              <a:pPr algn="ctr">
                <a:defRPr/>
              </a:pPr>
              <a:r>
                <a:rPr lang="en-US" altLang="ko-KR" sz="1200" dirty="0">
                  <a:solidFill>
                    <a:schemeClr val="bg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(Room 310)</a:t>
              </a:r>
              <a:endParaRPr lang="ko-KR" altLang="en-US" sz="1200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6" name="직선 연결선 15"/>
            <p:cNvCxnSpPr/>
            <p:nvPr/>
          </p:nvCxnSpPr>
          <p:spPr>
            <a:xfrm>
              <a:off x="4876635" y="4336066"/>
              <a:ext cx="2435382" cy="0"/>
            </a:xfrm>
            <a:prstGeom prst="line">
              <a:avLst/>
            </a:prstGeom>
            <a:ln w="25400">
              <a:solidFill>
                <a:srgbClr val="5CC4C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86F8B9E5-E0EC-D96D-5801-E9384EAD295B}"/>
              </a:ext>
            </a:extLst>
          </p:cNvPr>
          <p:cNvGrpSpPr/>
          <p:nvPr/>
        </p:nvGrpSpPr>
        <p:grpSpPr>
          <a:xfrm>
            <a:off x="11369040" y="6065520"/>
            <a:ext cx="822960" cy="792480"/>
            <a:chOff x="11369040" y="6065520"/>
            <a:chExt cx="822960" cy="792480"/>
          </a:xfrm>
        </p:grpSpPr>
        <p:sp>
          <p:nvSpPr>
            <p:cNvPr id="17" name="타원 16"/>
            <p:cNvSpPr/>
            <p:nvPr/>
          </p:nvSpPr>
          <p:spPr>
            <a:xfrm>
              <a:off x="11598275" y="6296978"/>
              <a:ext cx="461727" cy="470780"/>
            </a:xfrm>
            <a:prstGeom prst="ellipse">
              <a:avLst/>
            </a:prstGeom>
            <a:solidFill>
              <a:srgbClr val="5CC4C8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06EA0636-607C-1A91-2023-398860F7216A}"/>
                </a:ext>
              </a:extLst>
            </p:cNvPr>
            <p:cNvSpPr/>
            <p:nvPr/>
          </p:nvSpPr>
          <p:spPr>
            <a:xfrm>
              <a:off x="11369040" y="6065520"/>
              <a:ext cx="822960" cy="792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37DC90D9-35DF-CEA9-4EA3-91B70F061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425" y="63876"/>
            <a:ext cx="2499577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9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BDF80-8032-120C-AE1F-E78B87493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B86E4D21-38A0-F144-1C8C-2009CC347186}"/>
              </a:ext>
            </a:extLst>
          </p:cNvPr>
          <p:cNvGrpSpPr/>
          <p:nvPr/>
        </p:nvGrpSpPr>
        <p:grpSpPr>
          <a:xfrm>
            <a:off x="472293" y="1252429"/>
            <a:ext cx="6153276" cy="307777"/>
            <a:chOff x="997586" y="5844266"/>
            <a:chExt cx="6153276" cy="307777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5B82AB28-7B2A-4F09-648A-AE665F78C27D}"/>
                </a:ext>
              </a:extLst>
            </p:cNvPr>
            <p:cNvSpPr/>
            <p:nvPr/>
          </p:nvSpPr>
          <p:spPr>
            <a:xfrm>
              <a:off x="997586" y="5906849"/>
              <a:ext cx="233464" cy="19455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ADLaM Display" panose="02010000000000000000" pitchFamily="2" charset="0"/>
                  <a:cs typeface="ADLaM Display" panose="02010000000000000000" pitchFamily="2" charset="0"/>
                </a:rPr>
                <a:t>3</a:t>
              </a:r>
              <a:endParaRPr lang="ko-KR" altLang="en-US" sz="1400" dirty="0">
                <a:solidFill>
                  <a:schemeClr val="tx1"/>
                </a:solidFill>
                <a:latin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5851AEA-DD18-A3A1-0E0B-91F0E06C1FBD}"/>
                </a:ext>
              </a:extLst>
            </p:cNvPr>
            <p:cNvSpPr txBox="1"/>
            <p:nvPr/>
          </p:nvSpPr>
          <p:spPr>
            <a:xfrm>
              <a:off x="1229482" y="5844266"/>
              <a:ext cx="5921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ko-KR" sz="1400" b="1" dirty="0">
                  <a:solidFill>
                    <a:schemeClr val="accent5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SC/emit. ratio</a:t>
              </a:r>
              <a:r>
                <a:rPr lang="en-US" altLang="ko-KR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US" altLang="ko-KR" sz="1400" b="1" u="sng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just after slit, beamlets</a:t>
              </a:r>
              <a:r>
                <a:rPr lang="en-US" altLang="ko-KR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ko-KR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E5C84D4-A8F2-907B-A0A0-98CC9FF14485}"/>
              </a:ext>
            </a:extLst>
          </p:cNvPr>
          <p:cNvSpPr txBox="1"/>
          <p:nvPr/>
        </p:nvSpPr>
        <p:spPr>
          <a:xfrm>
            <a:off x="99453" y="52137"/>
            <a:ext cx="119930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400" b="1" dirty="0">
                <a:solidFill>
                  <a:srgbClr val="076E77"/>
                </a:solidFill>
              </a:rPr>
              <a:t>SC/Emittance-dominated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585F4229-D102-C5CE-BE5F-89B95F1D9BEA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10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136FF4BB-0F9A-2DCF-458E-2D8FC9781781}"/>
              </a:ext>
            </a:extLst>
          </p:cNvPr>
          <p:cNvSpPr txBox="1"/>
          <p:nvPr/>
        </p:nvSpPr>
        <p:spPr>
          <a:xfrm>
            <a:off x="2264978" y="786161"/>
            <a:ext cx="7662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Beamlets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D58C06F-DEC2-83C8-19E3-6A6187F28167}"/>
                  </a:ext>
                </a:extLst>
              </p:cNvPr>
              <p:cNvSpPr txBox="1"/>
              <p:nvPr/>
            </p:nvSpPr>
            <p:spPr>
              <a:xfrm>
                <a:off x="3981923" y="1700024"/>
                <a:ext cx="1837747" cy="18539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sz="1400" b="0" i="1" dirty="0">
                    <a:latin typeface="Cambria Math" panose="02040503050406030204" pitchFamily="18" charset="0"/>
                  </a:rPr>
                  <a:t>For a center beamlet</a:t>
                </a:r>
              </a:p>
              <a:p>
                <a:endParaRPr lang="en-US" altLang="ko-KR" sz="5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ko-KR" sz="1100" b="0" i="1" smtClean="0">
                        <a:latin typeface="Cambria Math" panose="02040503050406030204" pitchFamily="18" charset="0"/>
                      </a:rPr>
                      <m:t>=153.1222</m:t>
                    </m:r>
                    <m:r>
                      <a:rPr lang="en-US" altLang="ko-KR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ko-KR" sz="11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ko-KR" sz="1100" b="0" dirty="0"/>
                  <a:t> </a:t>
                </a:r>
              </a:p>
              <a:p>
                <a:endParaRPr lang="en-US" altLang="ko-KR" sz="11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1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sz="11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100" b="0" i="1" smtClean="0">
                        <a:latin typeface="Cambria Math" panose="02040503050406030204" pitchFamily="18" charset="0"/>
                      </a:rPr>
                      <m:t>0.05798</m:t>
                    </m:r>
                    <m:r>
                      <a:rPr lang="en-US" altLang="ko-K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ko-KR" sz="11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1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1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ko-KR" altLang="en-US" sz="11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1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sz="11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100" b="0" i="1" smtClean="0">
                        <a:latin typeface="Cambria Math" panose="02040503050406030204" pitchFamily="18" charset="0"/>
                      </a:rPr>
                      <m:t>1.06438</m:t>
                    </m:r>
                    <m:r>
                      <a:rPr lang="en-US" altLang="ko-K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ko-KR" sz="1100" i="1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altLang="ko-KR" sz="11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ko-KR" sz="11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ko-KR" sz="1100" dirty="0"/>
                  <a:t> </a:t>
                </a:r>
              </a:p>
              <a:p>
                <a:endParaRPr lang="en-US" altLang="ko-KR" sz="11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10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sz="11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100" b="0" i="1" smtClean="0">
                        <a:latin typeface="Cambria Math" panose="02040503050406030204" pitchFamily="18" charset="0"/>
                      </a:rPr>
                      <m:t>0.2231</m:t>
                    </m:r>
                    <m:r>
                      <a:rPr lang="en-US" altLang="ko-K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ko-KR" sz="1100" i="1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altLang="ko-KR" sz="11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ko-KR" sz="1100" b="0" i="1" smtClean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altLang="ko-KR" sz="1100" b="0" i="1" smtClean="0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en-US" altLang="ko-KR" sz="11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ko-KR" altLang="en-US" sz="11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10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sz="11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100" b="0" i="1" smtClean="0">
                        <a:latin typeface="Cambria Math" panose="02040503050406030204" pitchFamily="18" charset="0"/>
                      </a:rPr>
                      <m:t>7.2511</m:t>
                    </m:r>
                    <m:r>
                      <a:rPr lang="en-US" altLang="ko-K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ko-KR" sz="1100" i="1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altLang="ko-KR" sz="11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ko-KR" sz="1100" b="0" i="1" smtClean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altLang="ko-KR" sz="1100" b="0" i="1" smtClean="0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en-US" altLang="ko-KR" sz="11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ko-KR" altLang="en-US" sz="1100" dirty="0"/>
                  <a:t> </a:t>
                </a:r>
              </a:p>
              <a:p>
                <a:endParaRPr lang="en-US" altLang="ko-KR" sz="1100" dirty="0"/>
              </a:p>
              <a:p>
                <a14:m>
                  <m:oMath xmlns:m="http://schemas.openxmlformats.org/officeDocument/2006/math">
                    <m:r>
                      <a:rPr lang="en-US" altLang="ko-KR" sz="11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sz="11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100" b="0" i="1" smtClean="0">
                        <a:latin typeface="Cambria Math" panose="02040503050406030204" pitchFamily="18" charset="0"/>
                      </a:rPr>
                      <m:t>2.0412</m:t>
                    </m:r>
                    <m:r>
                      <a:rPr lang="en-US" altLang="ko-KR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ko-KR" sz="1100" dirty="0"/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D58C06F-DEC2-83C8-19E3-6A6187F28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923" y="1700024"/>
                <a:ext cx="1837747" cy="1853969"/>
              </a:xfrm>
              <a:prstGeom prst="rect">
                <a:avLst/>
              </a:prstGeom>
              <a:blipFill>
                <a:blip r:embed="rId2"/>
                <a:stretch>
                  <a:fillRect l="-5960" t="-32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7A3C62-3A3F-0225-0DCF-7970FF11E720}"/>
                  </a:ext>
                </a:extLst>
              </p:cNvPr>
              <p:cNvSpPr txBox="1"/>
              <p:nvPr/>
            </p:nvSpPr>
            <p:spPr>
              <a:xfrm>
                <a:off x="4638946" y="3663580"/>
                <a:ext cx="1586460" cy="188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</m:t>
                      </m:r>
                      <m:sSub>
                        <m:sSubPr>
                          <m:ctrlPr>
                            <a:rPr lang="en-US" altLang="ko-KR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altLang="ko-KR" sz="12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sub>
                      </m:sSub>
                      <m:r>
                        <a:rPr lang="en-US" altLang="ko-K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ko-K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altLang="ko-K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ko-K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𝟗𝟏𝟕</m:t>
                      </m:r>
                      <m:r>
                        <a:rPr lang="en-US" altLang="ko-K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ko-KR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ko-KR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</m:oMath>
                  </m:oMathPara>
                </a14:m>
                <a:endParaRPr lang="ko-KR" altLang="en-US" sz="14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7A3C62-3A3F-0225-0DCF-7970FF11E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946" y="3663580"/>
                <a:ext cx="1586460" cy="188000"/>
              </a:xfrm>
              <a:prstGeom prst="rect">
                <a:avLst/>
              </a:prstGeom>
              <a:blipFill>
                <a:blip r:embed="rId3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그룹 23">
            <a:extLst>
              <a:ext uri="{FF2B5EF4-FFF2-40B4-BE49-F238E27FC236}">
                <a16:creationId xmlns:a16="http://schemas.microsoft.com/office/drawing/2014/main" id="{AF64CC0C-8C1A-6A3F-1E65-8C201C7F5903}"/>
              </a:ext>
            </a:extLst>
          </p:cNvPr>
          <p:cNvGrpSpPr/>
          <p:nvPr/>
        </p:nvGrpSpPr>
        <p:grpSpPr>
          <a:xfrm>
            <a:off x="6987070" y="1718235"/>
            <a:ext cx="3339541" cy="2440381"/>
            <a:chOff x="6987070" y="1807018"/>
            <a:chExt cx="3339541" cy="244038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FED1902-B1CA-93E5-5E4F-03F9C0969278}"/>
                </a:ext>
              </a:extLst>
            </p:cNvPr>
            <p:cNvSpPr txBox="1"/>
            <p:nvPr/>
          </p:nvSpPr>
          <p:spPr>
            <a:xfrm>
              <a:off x="6987070" y="1807018"/>
              <a:ext cx="31103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1-i) Horizontal</a:t>
              </a:r>
              <a:endParaRPr lang="ko-KR" altLang="en-US" sz="11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3A080A5-3F4D-291E-8EBB-5CFD4491A21D}"/>
                    </a:ext>
                  </a:extLst>
                </p:cNvPr>
                <p:cNvSpPr txBox="1"/>
                <p:nvPr/>
              </p:nvSpPr>
              <p:spPr>
                <a:xfrm>
                  <a:off x="7542051" y="2157280"/>
                  <a:ext cx="2310825" cy="4369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ko-KR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altLang="ko-K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en-US" altLang="ko-K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ko-KR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altLang="ko-K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ko-KR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d>
                            <m:sSubSup>
                              <m:sSubSupPr>
                                <m:ctrlPr>
                                  <a:rPr lang="en-US" altLang="ko-K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ko-KR" alt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en-US" altLang="ko-K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altLang="ko-K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≈3.344×</m:t>
                        </m:r>
                        <m:sSup>
                          <m:sSupPr>
                            <m:ctrlPr>
                              <a:rPr lang="en-US" altLang="ko-KR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ko-KR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</m:sup>
                        </m:sSup>
                        <m:r>
                          <a:rPr lang="en-US" altLang="ko-K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≪1</m:t>
                        </m:r>
                      </m:oMath>
                    </m:oMathPara>
                  </a14:m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3A080A5-3F4D-291E-8EBB-5CFD4491A2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2051" y="2157280"/>
                  <a:ext cx="2310825" cy="436914"/>
                </a:xfrm>
                <a:prstGeom prst="rect">
                  <a:avLst/>
                </a:prstGeom>
                <a:blipFill>
                  <a:blip r:embed="rId4"/>
                  <a:stretch>
                    <a:fillRect l="-792" r="-792" b="-8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EF75C22A-40DE-D98F-4360-F630B43EF32B}"/>
                    </a:ext>
                  </a:extLst>
                </p:cNvPr>
                <p:cNvSpPr txBox="1"/>
                <p:nvPr/>
              </p:nvSpPr>
              <p:spPr>
                <a:xfrm>
                  <a:off x="8354404" y="2682846"/>
                  <a:ext cx="19722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∴</m:t>
                        </m:r>
                        <m:r>
                          <a:rPr lang="en-US" altLang="ko-KR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𝒆𝒎𝒊𝒕𝒕𝒂𝒏𝒄𝒆</m:t>
                        </m:r>
                        <m:r>
                          <a:rPr lang="en-US" altLang="ko-KR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𝒅𝒐𝒎𝒊𝒏𝒂𝒕𝒆𝒅</m:t>
                        </m:r>
                      </m:oMath>
                    </m:oMathPara>
                  </a14:m>
                  <a:endParaRPr lang="ko-KR" altLang="en-US" sz="1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EF75C22A-40DE-D98F-4360-F630B43EF3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4404" y="2682846"/>
                  <a:ext cx="1972207" cy="184666"/>
                </a:xfrm>
                <a:prstGeom prst="rect">
                  <a:avLst/>
                </a:prstGeom>
                <a:blipFill>
                  <a:blip r:embed="rId5"/>
                  <a:stretch>
                    <a:fillRect t="-3333" r="-926" b="-13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2F4B69D-FCF5-F71B-DDA4-D0D072506A03}"/>
                </a:ext>
              </a:extLst>
            </p:cNvPr>
            <p:cNvSpPr txBox="1"/>
            <p:nvPr/>
          </p:nvSpPr>
          <p:spPr>
            <a:xfrm>
              <a:off x="7027187" y="3176546"/>
              <a:ext cx="31103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1-ii) Vertical</a:t>
              </a:r>
              <a:endParaRPr lang="ko-KR" altLang="en-US" sz="11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EC453FF7-452D-DBA1-5022-18C0927A997F}"/>
                    </a:ext>
                  </a:extLst>
                </p:cNvPr>
                <p:cNvSpPr txBox="1"/>
                <p:nvPr/>
              </p:nvSpPr>
              <p:spPr>
                <a:xfrm>
                  <a:off x="7553055" y="3498704"/>
                  <a:ext cx="2310825" cy="4424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ko-KR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ko-KR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ko-KR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2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d>
                            <m:sSubSup>
                              <m:sSubSupPr>
                                <m:ctrlP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ko-KR" altLang="en-US" sz="1200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altLang="ko-K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≈1.906×</m:t>
                        </m:r>
                        <m:sSup>
                          <m:sSupPr>
                            <m:ctrlPr>
                              <a:rPr lang="en-US" altLang="ko-KR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ko-KR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  <m:r>
                          <a:rPr lang="en-US" altLang="ko-K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≪1</m:t>
                        </m:r>
                      </m:oMath>
                    </m:oMathPara>
                  </a14:m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EC453FF7-452D-DBA1-5022-18C0927A99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3055" y="3498704"/>
                  <a:ext cx="2310825" cy="442493"/>
                </a:xfrm>
                <a:prstGeom prst="rect">
                  <a:avLst/>
                </a:prstGeom>
                <a:blipFill>
                  <a:blip r:embed="rId6"/>
                  <a:stretch>
                    <a:fillRect l="-792" r="-792" b="-821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296C229F-A641-E510-A046-8083B117423C}"/>
                    </a:ext>
                  </a:extLst>
                </p:cNvPr>
                <p:cNvSpPr txBox="1"/>
                <p:nvPr/>
              </p:nvSpPr>
              <p:spPr>
                <a:xfrm>
                  <a:off x="8354404" y="4062733"/>
                  <a:ext cx="19722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∴</m:t>
                        </m:r>
                        <m:r>
                          <a:rPr lang="en-US" altLang="ko-KR" sz="1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𝒆𝒎𝒊𝒕𝒕𝒂𝒏𝒄𝒆</m:t>
                        </m:r>
                        <m:r>
                          <a:rPr lang="en-US" altLang="ko-KR" sz="1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𝒅𝒐𝒎𝒊𝒏𝒂𝒕𝒆𝒅</m:t>
                        </m:r>
                      </m:oMath>
                    </m:oMathPara>
                  </a14:m>
                  <a:endParaRPr lang="ko-KR" altLang="en-US" sz="1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296C229F-A641-E510-A046-8083B11742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4404" y="4062733"/>
                  <a:ext cx="1972207" cy="184666"/>
                </a:xfrm>
                <a:prstGeom prst="rect">
                  <a:avLst/>
                </a:prstGeom>
                <a:blipFill>
                  <a:blip r:embed="rId7"/>
                  <a:stretch>
                    <a:fillRect r="-926" b="-13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AAF9D80-1072-77B9-CB2E-60EAA101C5AB}"/>
              </a:ext>
            </a:extLst>
          </p:cNvPr>
          <p:cNvSpPr txBox="1"/>
          <p:nvPr/>
        </p:nvSpPr>
        <p:spPr>
          <a:xfrm>
            <a:off x="678725" y="1645854"/>
            <a:ext cx="3110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Horizontal Scan</a:t>
            </a:r>
            <a:endParaRPr lang="ko-KR" altLang="en-US" sz="11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05CE3FE5-7E6C-D1CB-3E7D-514AF7901502}"/>
              </a:ext>
            </a:extLst>
          </p:cNvPr>
          <p:cNvGrpSpPr/>
          <p:nvPr/>
        </p:nvGrpSpPr>
        <p:grpSpPr>
          <a:xfrm>
            <a:off x="1405633" y="1862481"/>
            <a:ext cx="2383392" cy="1436607"/>
            <a:chOff x="2731966" y="1475693"/>
            <a:chExt cx="2383392" cy="1436607"/>
          </a:xfrm>
        </p:grpSpPr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75241A29-FD87-F80F-D841-CEBE1B85734A}"/>
                </a:ext>
              </a:extLst>
            </p:cNvPr>
            <p:cNvGrpSpPr/>
            <p:nvPr/>
          </p:nvGrpSpPr>
          <p:grpSpPr>
            <a:xfrm>
              <a:off x="2731966" y="1686596"/>
              <a:ext cx="1283968" cy="1039292"/>
              <a:chOff x="2731966" y="1686596"/>
              <a:chExt cx="1283968" cy="1039292"/>
            </a:xfrm>
          </p:grpSpPr>
          <p:sp>
            <p:nvSpPr>
              <p:cNvPr id="15" name="타원 14">
                <a:extLst>
                  <a:ext uri="{FF2B5EF4-FFF2-40B4-BE49-F238E27FC236}">
                    <a16:creationId xmlns:a16="http://schemas.microsoft.com/office/drawing/2014/main" id="{51C391A5-14B1-EE65-B801-9FAC459A85F7}"/>
                  </a:ext>
                </a:extLst>
              </p:cNvPr>
              <p:cNvSpPr/>
              <p:nvPr/>
            </p:nvSpPr>
            <p:spPr>
              <a:xfrm>
                <a:off x="3010679" y="1990585"/>
                <a:ext cx="719847" cy="428017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396CE55B-BCA2-3E97-ED77-AED44365CC57}"/>
                  </a:ext>
                </a:extLst>
              </p:cNvPr>
              <p:cNvSpPr/>
              <p:nvPr/>
            </p:nvSpPr>
            <p:spPr>
              <a:xfrm>
                <a:off x="2740597" y="1686596"/>
                <a:ext cx="570816" cy="1035996"/>
              </a:xfrm>
              <a:prstGeom prst="rect">
                <a:avLst/>
              </a:prstGeom>
              <a:solidFill>
                <a:schemeClr val="bg2">
                  <a:lumMod val="90000"/>
                  <a:alpha val="8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80E8ADAF-65A4-3080-E6B4-B09850C02574}"/>
                  </a:ext>
                </a:extLst>
              </p:cNvPr>
              <p:cNvSpPr/>
              <p:nvPr/>
            </p:nvSpPr>
            <p:spPr>
              <a:xfrm>
                <a:off x="3311412" y="1689892"/>
                <a:ext cx="133623" cy="1035996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D46237F8-684A-FD91-1EE3-92E3E8810EF6}"/>
                  </a:ext>
                </a:extLst>
              </p:cNvPr>
              <p:cNvSpPr/>
              <p:nvPr/>
            </p:nvSpPr>
            <p:spPr>
              <a:xfrm>
                <a:off x="3445118" y="1686596"/>
                <a:ext cx="570816" cy="1035996"/>
              </a:xfrm>
              <a:prstGeom prst="rect">
                <a:avLst/>
              </a:prstGeom>
              <a:solidFill>
                <a:schemeClr val="bg2">
                  <a:lumMod val="90000"/>
                  <a:alpha val="8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7E68F4BE-48FE-AB1B-1E7B-284506830EA1}"/>
                  </a:ext>
                </a:extLst>
              </p:cNvPr>
              <p:cNvSpPr/>
              <p:nvPr/>
            </p:nvSpPr>
            <p:spPr>
              <a:xfrm>
                <a:off x="2731966" y="1686596"/>
                <a:ext cx="1283967" cy="1035996"/>
              </a:xfrm>
              <a:prstGeom prst="rect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47FCFC9-5D3F-C2D2-3C50-5AED299C533C}"/>
                </a:ext>
              </a:extLst>
            </p:cNvPr>
            <p:cNvSpPr txBox="1"/>
            <p:nvPr/>
          </p:nvSpPr>
          <p:spPr>
            <a:xfrm>
              <a:off x="3466936" y="1475693"/>
              <a:ext cx="164842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/>
                <a:t>Chosen a center scan</a:t>
              </a:r>
              <a:endParaRPr lang="ko-KR" altLang="en-US" sz="105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EBDEF97-DDC1-224C-0BF9-6F56F6F4BAD7}"/>
                </a:ext>
              </a:extLst>
            </p:cNvPr>
            <p:cNvSpPr txBox="1"/>
            <p:nvPr/>
          </p:nvSpPr>
          <p:spPr>
            <a:xfrm>
              <a:off x="3191722" y="2696856"/>
              <a:ext cx="164842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/>
                <a:t>X=0</a:t>
              </a:r>
              <a:endParaRPr lang="ko-KR" altLang="en-US" sz="800" dirty="0"/>
            </a:p>
          </p:txBody>
        </p:sp>
      </p:grpSp>
      <p:sp>
        <p:nvSpPr>
          <p:cNvPr id="23" name="화살표: 왼쪽/오른쪽 22">
            <a:extLst>
              <a:ext uri="{FF2B5EF4-FFF2-40B4-BE49-F238E27FC236}">
                <a16:creationId xmlns:a16="http://schemas.microsoft.com/office/drawing/2014/main" id="{91B563E8-4265-0D5E-FF08-95503D5FA331}"/>
              </a:ext>
            </a:extLst>
          </p:cNvPr>
          <p:cNvSpPr/>
          <p:nvPr/>
        </p:nvSpPr>
        <p:spPr>
          <a:xfrm>
            <a:off x="1026364" y="2549768"/>
            <a:ext cx="524423" cy="83226"/>
          </a:xfrm>
          <a:prstGeom prst="leftRight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D2542C0-70DD-4785-EE15-8C041E462CB6}"/>
                  </a:ext>
                </a:extLst>
              </p:cNvPr>
              <p:cNvSpPr txBox="1"/>
              <p:nvPr/>
            </p:nvSpPr>
            <p:spPr>
              <a:xfrm>
                <a:off x="3981923" y="4311185"/>
                <a:ext cx="1837747" cy="18539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sz="1400" b="0" i="1" dirty="0">
                    <a:latin typeface="Cambria Math" panose="02040503050406030204" pitchFamily="18" charset="0"/>
                  </a:rPr>
                  <a:t>For a center beamlet</a:t>
                </a:r>
              </a:p>
              <a:p>
                <a:endParaRPr lang="en-US" altLang="ko-KR" sz="5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ko-KR" sz="1100" b="0" i="1" smtClean="0">
                        <a:latin typeface="Cambria Math" panose="02040503050406030204" pitchFamily="18" charset="0"/>
                      </a:rPr>
                      <m:t>=138.5277</m:t>
                    </m:r>
                    <m:r>
                      <a:rPr lang="en-US" altLang="ko-KR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ko-KR" sz="11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ko-KR" sz="1100" b="0" dirty="0"/>
                  <a:t> </a:t>
                </a:r>
              </a:p>
              <a:p>
                <a:endParaRPr lang="en-US" altLang="ko-KR" sz="11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1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sz="11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100" b="0" i="1" smtClean="0">
                        <a:latin typeface="Cambria Math" panose="02040503050406030204" pitchFamily="18" charset="0"/>
                      </a:rPr>
                      <m:t>1.1084</m:t>
                    </m:r>
                    <m:r>
                      <a:rPr lang="en-US" altLang="ko-K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ko-KR" sz="11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1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1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ko-KR" altLang="en-US" sz="11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1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sz="1100" i="1">
                        <a:latin typeface="Cambria Math" panose="02040503050406030204" pitchFamily="18" charset="0"/>
                      </a:rPr>
                      <m:t>=0.057</m:t>
                    </m:r>
                    <m:r>
                      <a:rPr lang="en-US" altLang="ko-KR" sz="11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ko-K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ko-KR" sz="1100" i="1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altLang="ko-KR" sz="11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ko-KR" sz="11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ko-KR" sz="1100" dirty="0"/>
                  <a:t> </a:t>
                </a:r>
              </a:p>
              <a:p>
                <a:endParaRPr lang="en-US" altLang="ko-KR" sz="11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10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sz="11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100" b="0" i="1" smtClean="0">
                        <a:latin typeface="Cambria Math" panose="02040503050406030204" pitchFamily="18" charset="0"/>
                      </a:rPr>
                      <m:t>3.5747</m:t>
                    </m:r>
                    <m:r>
                      <a:rPr lang="en-US" altLang="ko-K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ko-KR" sz="1100" i="1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altLang="ko-KR" sz="11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ko-KR" sz="1100" b="0" i="1" smtClean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altLang="ko-KR" sz="1100" b="0" i="1" smtClean="0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en-US" altLang="ko-KR" sz="11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ko-KR" altLang="en-US" sz="11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10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sz="11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100" b="0" i="1" smtClean="0">
                        <a:latin typeface="Cambria Math" panose="02040503050406030204" pitchFamily="18" charset="0"/>
                      </a:rPr>
                      <m:t>0.3437</m:t>
                    </m:r>
                    <m:r>
                      <a:rPr lang="en-US" altLang="ko-K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ko-KR" sz="1100" i="1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altLang="ko-KR" sz="11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ko-KR" sz="1100" b="0" i="1" smtClean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altLang="ko-KR" sz="1100" b="0" i="1" smtClean="0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en-US" altLang="ko-KR" sz="11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ko-KR" altLang="en-US" sz="1100" dirty="0"/>
                  <a:t> </a:t>
                </a:r>
              </a:p>
              <a:p>
                <a:endParaRPr lang="en-US" altLang="ko-KR" sz="1100" dirty="0"/>
              </a:p>
              <a:p>
                <a14:m>
                  <m:oMath xmlns:m="http://schemas.openxmlformats.org/officeDocument/2006/math">
                    <m:r>
                      <a:rPr lang="en-US" altLang="ko-KR" sz="11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sz="11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100" b="0" i="1" smtClean="0">
                        <a:latin typeface="Cambria Math" panose="02040503050406030204" pitchFamily="18" charset="0"/>
                      </a:rPr>
                      <m:t>2.1336</m:t>
                    </m:r>
                    <m:r>
                      <a:rPr lang="en-US" altLang="ko-KR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ko-KR" sz="1100" dirty="0"/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D2542C0-70DD-4785-EE15-8C041E462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923" y="4311185"/>
                <a:ext cx="1837747" cy="1853969"/>
              </a:xfrm>
              <a:prstGeom prst="rect">
                <a:avLst/>
              </a:prstGeom>
              <a:blipFill>
                <a:blip r:embed="rId8"/>
                <a:stretch>
                  <a:fillRect l="-5960" t="-32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B1FBF3E-C633-EB88-40CF-D846457D4329}"/>
                  </a:ext>
                </a:extLst>
              </p:cNvPr>
              <p:cNvSpPr txBox="1"/>
              <p:nvPr/>
            </p:nvSpPr>
            <p:spPr>
              <a:xfrm>
                <a:off x="4664410" y="6256530"/>
                <a:ext cx="1556003" cy="188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</m:t>
                      </m:r>
                      <m:sSub>
                        <m:sSubPr>
                          <m:ctrlPr>
                            <a:rPr lang="en-US" altLang="ko-KR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altLang="ko-KR" sz="12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  <m:r>
                        <a:rPr lang="en-US" altLang="ko-K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ko-K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altLang="ko-K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ko-K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𝟐𝟏𝟓</m:t>
                      </m:r>
                      <m:r>
                        <a:rPr lang="en-US" altLang="ko-K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ko-KR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ko-KR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</m:oMath>
                  </m:oMathPara>
                </a14:m>
                <a:endParaRPr lang="ko-KR" altLang="en-US" sz="14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B1FBF3E-C633-EB88-40CF-D846457D4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410" y="6256530"/>
                <a:ext cx="1556003" cy="188000"/>
              </a:xfrm>
              <a:prstGeom prst="rect">
                <a:avLst/>
              </a:prstGeom>
              <a:blipFill>
                <a:blip r:embed="rId9"/>
                <a:stretch>
                  <a:fillRect r="-392" b="-193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그룹 29">
            <a:extLst>
              <a:ext uri="{FF2B5EF4-FFF2-40B4-BE49-F238E27FC236}">
                <a16:creationId xmlns:a16="http://schemas.microsoft.com/office/drawing/2014/main" id="{F59E6BDD-38A2-7147-43C2-8A952F7C5246}"/>
              </a:ext>
            </a:extLst>
          </p:cNvPr>
          <p:cNvGrpSpPr/>
          <p:nvPr/>
        </p:nvGrpSpPr>
        <p:grpSpPr>
          <a:xfrm>
            <a:off x="7012534" y="4311185"/>
            <a:ext cx="3339541" cy="2440381"/>
            <a:chOff x="6987070" y="1807018"/>
            <a:chExt cx="3339541" cy="244038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E359B3B-6680-3E93-6779-CAB93EF3FEEA}"/>
                </a:ext>
              </a:extLst>
            </p:cNvPr>
            <p:cNvSpPr txBox="1"/>
            <p:nvPr/>
          </p:nvSpPr>
          <p:spPr>
            <a:xfrm>
              <a:off x="6987070" y="1807018"/>
              <a:ext cx="31103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2-i) Horizontal</a:t>
              </a:r>
              <a:endParaRPr lang="ko-KR" altLang="en-US" sz="11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3EABF83-FD47-45F5-1531-282B4B4366DF}"/>
                    </a:ext>
                  </a:extLst>
                </p:cNvPr>
                <p:cNvSpPr txBox="1"/>
                <p:nvPr/>
              </p:nvSpPr>
              <p:spPr>
                <a:xfrm>
                  <a:off x="7542051" y="2157280"/>
                  <a:ext cx="2203424" cy="4369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ko-KR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altLang="ko-K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en-US" altLang="ko-K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ko-KR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altLang="ko-K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ko-KR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d>
                            <m:sSubSup>
                              <m:sSubSupPr>
                                <m:ctrlPr>
                                  <a:rPr lang="en-US" altLang="ko-K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ko-KR" alt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en-US" altLang="ko-K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altLang="ko-K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≈1.01×</m:t>
                        </m:r>
                        <m:sSup>
                          <m:sSupPr>
                            <m:ctrlPr>
                              <a:rPr lang="en-US" altLang="ko-KR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ko-KR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r>
                          <a:rPr lang="en-US" altLang="ko-K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&lt;1</m:t>
                        </m:r>
                      </m:oMath>
                    </m:oMathPara>
                  </a14:m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3EABF83-FD47-45F5-1531-282B4B4366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2051" y="2157280"/>
                  <a:ext cx="2203424" cy="436914"/>
                </a:xfrm>
                <a:prstGeom prst="rect">
                  <a:avLst/>
                </a:prstGeom>
                <a:blipFill>
                  <a:blip r:embed="rId10"/>
                  <a:stretch>
                    <a:fillRect l="-829" r="-552" b="-985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D9C363B-148C-AB39-84D7-3E640FE9DE93}"/>
                    </a:ext>
                  </a:extLst>
                </p:cNvPr>
                <p:cNvSpPr txBox="1"/>
                <p:nvPr/>
              </p:nvSpPr>
              <p:spPr>
                <a:xfrm>
                  <a:off x="8354404" y="2682846"/>
                  <a:ext cx="19722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∴</m:t>
                        </m:r>
                        <m:r>
                          <a:rPr lang="en-US" altLang="ko-KR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𝒆𝒎𝒊𝒕𝒕𝒂𝒏𝒄𝒆</m:t>
                        </m:r>
                        <m:r>
                          <a:rPr lang="en-US" altLang="ko-KR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𝒅𝒐𝒎𝒊𝒏𝒂𝒕𝒆𝒅</m:t>
                        </m:r>
                      </m:oMath>
                    </m:oMathPara>
                  </a14:m>
                  <a:endParaRPr lang="ko-KR" altLang="en-US" sz="1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D9C363B-148C-AB39-84D7-3E640FE9DE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4404" y="2682846"/>
                  <a:ext cx="1972207" cy="184666"/>
                </a:xfrm>
                <a:prstGeom prst="rect">
                  <a:avLst/>
                </a:prstGeom>
                <a:blipFill>
                  <a:blip r:embed="rId11"/>
                  <a:stretch>
                    <a:fillRect r="-1238" b="-13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17DFD94-069B-249F-E379-9A4EEB94B5EE}"/>
                </a:ext>
              </a:extLst>
            </p:cNvPr>
            <p:cNvSpPr txBox="1"/>
            <p:nvPr/>
          </p:nvSpPr>
          <p:spPr>
            <a:xfrm>
              <a:off x="7027187" y="3176546"/>
              <a:ext cx="31103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2-ii) Vertical</a:t>
              </a:r>
              <a:endParaRPr lang="ko-KR" altLang="en-US" sz="11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F9DD6D0-C276-89D4-2F3A-9601A527B225}"/>
                    </a:ext>
                  </a:extLst>
                </p:cNvPr>
                <p:cNvSpPr txBox="1"/>
                <p:nvPr/>
              </p:nvSpPr>
              <p:spPr>
                <a:xfrm>
                  <a:off x="7553055" y="3498704"/>
                  <a:ext cx="2310825" cy="4424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ko-KR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ko-KR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ko-KR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2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d>
                            <m:sSubSup>
                              <m:sSubSupPr>
                                <m:ctrlP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ko-KR" altLang="en-US" sz="1200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altLang="ko-K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≈1.490</m:t>
                        </m:r>
                        <m:r>
                          <a:rPr lang="en-US" altLang="ko-K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altLang="ko-K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ko-K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altLang="ko-K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≪1</m:t>
                        </m:r>
                      </m:oMath>
                    </m:oMathPara>
                  </a14:m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F9DD6D0-C276-89D4-2F3A-9601A527B2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3055" y="3498704"/>
                  <a:ext cx="2310825" cy="442493"/>
                </a:xfrm>
                <a:prstGeom prst="rect">
                  <a:avLst/>
                </a:prstGeom>
                <a:blipFill>
                  <a:blip r:embed="rId12"/>
                  <a:stretch>
                    <a:fillRect l="-792" r="-792" b="-972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B1BA7D8B-3C68-6E8F-D242-B3566209C5C1}"/>
                    </a:ext>
                  </a:extLst>
                </p:cNvPr>
                <p:cNvSpPr txBox="1"/>
                <p:nvPr/>
              </p:nvSpPr>
              <p:spPr>
                <a:xfrm>
                  <a:off x="8354404" y="4062733"/>
                  <a:ext cx="197220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∴</m:t>
                        </m:r>
                        <m:r>
                          <a:rPr lang="en-US" altLang="ko-KR" sz="1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𝒆𝒎𝒊𝒕𝒕𝒂𝒏𝒄𝒆</m:t>
                        </m:r>
                        <m:r>
                          <a:rPr lang="en-US" altLang="ko-KR" sz="1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𝒅𝒐𝒎𝒊𝒏𝒂𝒕𝒆𝒅</m:t>
                        </m:r>
                      </m:oMath>
                    </m:oMathPara>
                  </a14:m>
                  <a:endParaRPr lang="ko-KR" altLang="en-US" sz="1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B1BA7D8B-3C68-6E8F-D242-B3566209C5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4404" y="4062733"/>
                  <a:ext cx="1972207" cy="184666"/>
                </a:xfrm>
                <a:prstGeom prst="rect">
                  <a:avLst/>
                </a:prstGeom>
                <a:blipFill>
                  <a:blip r:embed="rId11"/>
                  <a:stretch>
                    <a:fillRect r="-1238" b="-967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79A4032-66FC-0C7A-A77C-6A1A0216AC34}"/>
              </a:ext>
            </a:extLst>
          </p:cNvPr>
          <p:cNvSpPr txBox="1"/>
          <p:nvPr/>
        </p:nvSpPr>
        <p:spPr>
          <a:xfrm>
            <a:off x="704189" y="4238804"/>
            <a:ext cx="3110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Vertical Scan</a:t>
            </a:r>
            <a:endParaRPr lang="ko-KR" altLang="en-US" sz="11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94D14C1-C24D-67D6-5992-5CA32BB080E2}"/>
              </a:ext>
            </a:extLst>
          </p:cNvPr>
          <p:cNvSpPr txBox="1"/>
          <p:nvPr/>
        </p:nvSpPr>
        <p:spPr>
          <a:xfrm>
            <a:off x="2719334" y="5076058"/>
            <a:ext cx="16484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/>
              <a:t>y=0</a:t>
            </a:r>
            <a:endParaRPr lang="ko-KR" altLang="en-US" sz="800" dirty="0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4B998290-51C9-C7ED-8A4B-A7165D004F38}"/>
              </a:ext>
            </a:extLst>
          </p:cNvPr>
          <p:cNvSpPr/>
          <p:nvPr/>
        </p:nvSpPr>
        <p:spPr>
          <a:xfrm>
            <a:off x="3952941" y="5942323"/>
            <a:ext cx="1134623" cy="23927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F9F41DAA-6327-CC4B-34F5-BF6AA0A0F59E}"/>
              </a:ext>
            </a:extLst>
          </p:cNvPr>
          <p:cNvGrpSpPr/>
          <p:nvPr/>
        </p:nvGrpSpPr>
        <p:grpSpPr>
          <a:xfrm>
            <a:off x="1431096" y="4414651"/>
            <a:ext cx="2392918" cy="1635538"/>
            <a:chOff x="1431096" y="4414651"/>
            <a:chExt cx="2392918" cy="1635538"/>
          </a:xfrm>
        </p:grpSpPr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C9B1ADAE-41E5-7AA1-DB58-B5E5525BC80C}"/>
                </a:ext>
              </a:extLst>
            </p:cNvPr>
            <p:cNvSpPr/>
            <p:nvPr/>
          </p:nvSpPr>
          <p:spPr>
            <a:xfrm>
              <a:off x="1709810" y="4970323"/>
              <a:ext cx="719847" cy="42801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838AF610-E4CC-843D-3E17-399754D38A7C}"/>
                </a:ext>
              </a:extLst>
            </p:cNvPr>
            <p:cNvSpPr/>
            <p:nvPr/>
          </p:nvSpPr>
          <p:spPr>
            <a:xfrm rot="5400000">
              <a:off x="1832114" y="4265313"/>
              <a:ext cx="481931" cy="1283968"/>
            </a:xfrm>
            <a:prstGeom prst="rect">
              <a:avLst/>
            </a:prstGeom>
            <a:solidFill>
              <a:schemeClr val="bg2">
                <a:lumMod val="90000"/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1EB0FC24-ABB7-A9AB-29CA-020069EBC56B}"/>
                </a:ext>
              </a:extLst>
            </p:cNvPr>
            <p:cNvSpPr/>
            <p:nvPr/>
          </p:nvSpPr>
          <p:spPr>
            <a:xfrm rot="5400000">
              <a:off x="2017831" y="4561529"/>
              <a:ext cx="101950" cy="1275418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7C87BCD-7BF5-8F18-B730-26DF7EE4FD8E}"/>
                </a:ext>
              </a:extLst>
            </p:cNvPr>
            <p:cNvSpPr txBox="1"/>
            <p:nvPr/>
          </p:nvSpPr>
          <p:spPr>
            <a:xfrm>
              <a:off x="2175592" y="4414651"/>
              <a:ext cx="164842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/>
                <a:t>Chosen a center scan</a:t>
              </a:r>
              <a:endParaRPr lang="ko-KR" altLang="en-US" sz="1050" dirty="0"/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5262413B-36F1-3881-C22D-11A310A359F1}"/>
                </a:ext>
              </a:extLst>
            </p:cNvPr>
            <p:cNvSpPr/>
            <p:nvPr/>
          </p:nvSpPr>
          <p:spPr>
            <a:xfrm rot="5400000">
              <a:off x="1847019" y="4838565"/>
              <a:ext cx="452118" cy="1275420"/>
            </a:xfrm>
            <a:prstGeom prst="rect">
              <a:avLst/>
            </a:prstGeom>
            <a:solidFill>
              <a:schemeClr val="bg2">
                <a:lumMod val="90000"/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2D753385-0C67-1FEC-3888-1A7B3E03D818}"/>
                </a:ext>
              </a:extLst>
            </p:cNvPr>
            <p:cNvSpPr/>
            <p:nvPr/>
          </p:nvSpPr>
          <p:spPr>
            <a:xfrm>
              <a:off x="1431097" y="4666334"/>
              <a:ext cx="1283967" cy="1035996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4" name="화살표: 왼쪽/오른쪽 53">
              <a:extLst>
                <a:ext uri="{FF2B5EF4-FFF2-40B4-BE49-F238E27FC236}">
                  <a16:creationId xmlns:a16="http://schemas.microsoft.com/office/drawing/2014/main" id="{569CE2EE-9854-CA1D-DC75-AD8A13834F00}"/>
                </a:ext>
              </a:extLst>
            </p:cNvPr>
            <p:cNvSpPr/>
            <p:nvPr/>
          </p:nvSpPr>
          <p:spPr>
            <a:xfrm rot="5400000">
              <a:off x="1806594" y="5746365"/>
              <a:ext cx="524423" cy="83226"/>
            </a:xfrm>
            <a:prstGeom prst="leftRight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id="{588E04C6-16B7-6357-9DB8-41BAEA617C33}"/>
              </a:ext>
            </a:extLst>
          </p:cNvPr>
          <p:cNvCxnSpPr/>
          <p:nvPr/>
        </p:nvCxnSpPr>
        <p:spPr>
          <a:xfrm>
            <a:off x="421468" y="4238804"/>
            <a:ext cx="11024382" cy="0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F8171247-7E34-74F7-F7C8-539BBBDC0AE4}"/>
              </a:ext>
            </a:extLst>
          </p:cNvPr>
          <p:cNvGrpSpPr/>
          <p:nvPr/>
        </p:nvGrpSpPr>
        <p:grpSpPr>
          <a:xfrm>
            <a:off x="8345589" y="1494540"/>
            <a:ext cx="142185" cy="666843"/>
            <a:chOff x="8345589" y="1494540"/>
            <a:chExt cx="142185" cy="666843"/>
          </a:xfrm>
        </p:grpSpPr>
        <p:pic>
          <p:nvPicPr>
            <p:cNvPr id="61" name="그림 60">
              <a:extLst>
                <a:ext uri="{FF2B5EF4-FFF2-40B4-BE49-F238E27FC236}">
                  <a16:creationId xmlns:a16="http://schemas.microsoft.com/office/drawing/2014/main" id="{DF6E4E70-6D8F-D6F1-52EC-3C6CE9CAA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 l="6666"/>
            <a:stretch>
              <a:fillRect/>
            </a:stretch>
          </p:blipFill>
          <p:spPr>
            <a:xfrm>
              <a:off x="8354404" y="1494540"/>
              <a:ext cx="133370" cy="666843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  <p:sp>
          <p:nvSpPr>
            <p:cNvPr id="63" name="화살표: 왼쪽/오른쪽 62">
              <a:extLst>
                <a:ext uri="{FF2B5EF4-FFF2-40B4-BE49-F238E27FC236}">
                  <a16:creationId xmlns:a16="http://schemas.microsoft.com/office/drawing/2014/main" id="{9D331D13-8CF2-5444-B780-8D007C5B685D}"/>
                </a:ext>
              </a:extLst>
            </p:cNvPr>
            <p:cNvSpPr/>
            <p:nvPr/>
          </p:nvSpPr>
          <p:spPr>
            <a:xfrm>
              <a:off x="8345589" y="2018155"/>
              <a:ext cx="142185" cy="83226"/>
            </a:xfrm>
            <a:prstGeom prst="left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4723E99D-C7BF-3D06-E28A-C2EF5548321A}"/>
              </a:ext>
            </a:extLst>
          </p:cNvPr>
          <p:cNvGrpSpPr/>
          <p:nvPr/>
        </p:nvGrpSpPr>
        <p:grpSpPr>
          <a:xfrm>
            <a:off x="8354404" y="2883305"/>
            <a:ext cx="188920" cy="666843"/>
            <a:chOff x="8354404" y="2883305"/>
            <a:chExt cx="188920" cy="666843"/>
          </a:xfrm>
        </p:grpSpPr>
        <p:pic>
          <p:nvPicPr>
            <p:cNvPr id="64" name="그림 63">
              <a:extLst>
                <a:ext uri="{FF2B5EF4-FFF2-40B4-BE49-F238E27FC236}">
                  <a16:creationId xmlns:a16="http://schemas.microsoft.com/office/drawing/2014/main" id="{2A2D6326-B9DE-3127-2638-D07B0D38A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 l="6666"/>
            <a:stretch>
              <a:fillRect/>
            </a:stretch>
          </p:blipFill>
          <p:spPr>
            <a:xfrm>
              <a:off x="8354404" y="2883305"/>
              <a:ext cx="133370" cy="666843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  <p:sp>
          <p:nvSpPr>
            <p:cNvPr id="62" name="화살표: 왼쪽/오른쪽 61">
              <a:extLst>
                <a:ext uri="{FF2B5EF4-FFF2-40B4-BE49-F238E27FC236}">
                  <a16:creationId xmlns:a16="http://schemas.microsoft.com/office/drawing/2014/main" id="{0EF1D9D0-0256-024C-3121-003B334517F9}"/>
                </a:ext>
              </a:extLst>
            </p:cNvPr>
            <p:cNvSpPr/>
            <p:nvPr/>
          </p:nvSpPr>
          <p:spPr>
            <a:xfrm rot="5400000">
              <a:off x="8288981" y="3187074"/>
              <a:ext cx="424521" cy="84164"/>
            </a:xfrm>
            <a:prstGeom prst="left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BF08B713-9FFD-04CF-2CF6-1B4269D4538C}"/>
              </a:ext>
            </a:extLst>
          </p:cNvPr>
          <p:cNvGrpSpPr/>
          <p:nvPr/>
        </p:nvGrpSpPr>
        <p:grpSpPr>
          <a:xfrm rot="5400000">
            <a:off x="8513340" y="4160194"/>
            <a:ext cx="188920" cy="666843"/>
            <a:chOff x="8354404" y="2883305"/>
            <a:chExt cx="188920" cy="666843"/>
          </a:xfrm>
        </p:grpSpPr>
        <p:pic>
          <p:nvPicPr>
            <p:cNvPr id="68" name="그림 67">
              <a:extLst>
                <a:ext uri="{FF2B5EF4-FFF2-40B4-BE49-F238E27FC236}">
                  <a16:creationId xmlns:a16="http://schemas.microsoft.com/office/drawing/2014/main" id="{868D4E14-0D5E-5B44-4A51-ECAD77DF1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 l="6666"/>
            <a:stretch>
              <a:fillRect/>
            </a:stretch>
          </p:blipFill>
          <p:spPr>
            <a:xfrm>
              <a:off x="8354404" y="2883305"/>
              <a:ext cx="133370" cy="666843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  <p:sp>
          <p:nvSpPr>
            <p:cNvPr id="69" name="화살표: 왼쪽/오른쪽 68">
              <a:extLst>
                <a:ext uri="{FF2B5EF4-FFF2-40B4-BE49-F238E27FC236}">
                  <a16:creationId xmlns:a16="http://schemas.microsoft.com/office/drawing/2014/main" id="{923739BA-B47F-A0EA-7C89-6780D642B1D0}"/>
                </a:ext>
              </a:extLst>
            </p:cNvPr>
            <p:cNvSpPr/>
            <p:nvPr/>
          </p:nvSpPr>
          <p:spPr>
            <a:xfrm rot="5400000">
              <a:off x="8288981" y="3187074"/>
              <a:ext cx="424521" cy="84164"/>
            </a:xfrm>
            <a:prstGeom prst="left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AECAF7CC-543C-68A9-B8CE-31BBC811C284}"/>
              </a:ext>
            </a:extLst>
          </p:cNvPr>
          <p:cNvGrpSpPr/>
          <p:nvPr/>
        </p:nvGrpSpPr>
        <p:grpSpPr>
          <a:xfrm rot="-5400000">
            <a:off x="8536708" y="5504476"/>
            <a:ext cx="142185" cy="666843"/>
            <a:chOff x="8345589" y="1494540"/>
            <a:chExt cx="142185" cy="666843"/>
          </a:xfrm>
        </p:grpSpPr>
        <p:pic>
          <p:nvPicPr>
            <p:cNvPr id="71" name="그림 70">
              <a:extLst>
                <a:ext uri="{FF2B5EF4-FFF2-40B4-BE49-F238E27FC236}">
                  <a16:creationId xmlns:a16="http://schemas.microsoft.com/office/drawing/2014/main" id="{3790DB8D-68BD-8F59-5D72-66B38D670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 l="6666"/>
            <a:stretch>
              <a:fillRect/>
            </a:stretch>
          </p:blipFill>
          <p:spPr>
            <a:xfrm>
              <a:off x="8354404" y="1494540"/>
              <a:ext cx="133370" cy="666843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  <p:sp>
          <p:nvSpPr>
            <p:cNvPr id="72" name="화살표: 왼쪽/오른쪽 71">
              <a:extLst>
                <a:ext uri="{FF2B5EF4-FFF2-40B4-BE49-F238E27FC236}">
                  <a16:creationId xmlns:a16="http://schemas.microsoft.com/office/drawing/2014/main" id="{55EF88D4-6240-7860-290F-AFAD8C19BCEA}"/>
                </a:ext>
              </a:extLst>
            </p:cNvPr>
            <p:cNvSpPr/>
            <p:nvPr/>
          </p:nvSpPr>
          <p:spPr>
            <a:xfrm>
              <a:off x="8345589" y="2018155"/>
              <a:ext cx="142185" cy="83226"/>
            </a:xfrm>
            <a:prstGeom prst="left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A318DDE-666F-8832-7463-4B104016500C}"/>
              </a:ext>
            </a:extLst>
          </p:cNvPr>
          <p:cNvSpPr/>
          <p:nvPr/>
        </p:nvSpPr>
        <p:spPr>
          <a:xfrm>
            <a:off x="3952940" y="3341151"/>
            <a:ext cx="1134623" cy="23927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0729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DF484-CAA1-F418-3A13-B0B19FF0B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74F25E8-9CAF-B0AD-1F45-32B7133E3C1C}"/>
              </a:ext>
            </a:extLst>
          </p:cNvPr>
          <p:cNvSpPr txBox="1"/>
          <p:nvPr/>
        </p:nvSpPr>
        <p:spPr>
          <a:xfrm>
            <a:off x="99453" y="52137"/>
            <a:ext cx="119930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400" b="1" dirty="0">
                <a:solidFill>
                  <a:srgbClr val="076E77"/>
                </a:solidFill>
              </a:rPr>
              <a:t>Overview of the Transient Beam Loading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EDC77B78-4DC3-C701-7655-7E907ED9880E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11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4E41644F-899D-A005-F803-ECD608AF2505}"/>
              </a:ext>
            </a:extLst>
          </p:cNvPr>
          <p:cNvSpPr txBox="1"/>
          <p:nvPr/>
        </p:nvSpPr>
        <p:spPr>
          <a:xfrm>
            <a:off x="2264978" y="786161"/>
            <a:ext cx="7662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PLS-Ⅱ</a:t>
            </a: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3CACC55B-D4D5-A08A-F593-A5F75E69C9B7}"/>
              </a:ext>
            </a:extLst>
          </p:cNvPr>
          <p:cNvCxnSpPr>
            <a:cxnSpLocks/>
          </p:cNvCxnSpPr>
          <p:nvPr/>
        </p:nvCxnSpPr>
        <p:spPr>
          <a:xfrm>
            <a:off x="303051" y="4581525"/>
            <a:ext cx="1157144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618B3791-5CD9-AE6A-80A6-022F9BCCB549}"/>
              </a:ext>
            </a:extLst>
          </p:cNvPr>
          <p:cNvCxnSpPr>
            <a:cxnSpLocks/>
          </p:cNvCxnSpPr>
          <p:nvPr/>
        </p:nvCxnSpPr>
        <p:spPr>
          <a:xfrm>
            <a:off x="6259351" y="4581525"/>
            <a:ext cx="0" cy="21240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264EF8E-45A6-6AA3-CB3D-2731CEA92296}"/>
              </a:ext>
            </a:extLst>
          </p:cNvPr>
          <p:cNvSpPr txBox="1"/>
          <p:nvPr/>
        </p:nvSpPr>
        <p:spPr>
          <a:xfrm>
            <a:off x="99453" y="4641129"/>
            <a:ext cx="34374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Beam parameters</a:t>
            </a:r>
            <a:endParaRPr kumimoji="0" lang="en-US" altLang="ko-KR" sz="2000" b="1" i="0" u="none" strike="noStrike" kern="1200" cap="none" spc="0" normalizeH="0" baseline="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0C22AE23-86E9-C863-F2D8-F8D6323B56DF}"/>
              </a:ext>
            </a:extLst>
          </p:cNvPr>
          <p:cNvCxnSpPr>
            <a:cxnSpLocks/>
          </p:cNvCxnSpPr>
          <p:nvPr/>
        </p:nvCxnSpPr>
        <p:spPr>
          <a:xfrm>
            <a:off x="203200" y="5034889"/>
            <a:ext cx="2235200" cy="6350"/>
          </a:xfrm>
          <a:prstGeom prst="line">
            <a:avLst/>
          </a:prstGeom>
          <a:ln w="28575">
            <a:solidFill>
              <a:srgbClr val="E74C3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97F02609-60DC-3BB6-031D-662A5DB8F871}"/>
              </a:ext>
            </a:extLst>
          </p:cNvPr>
          <p:cNvGrpSpPr/>
          <p:nvPr/>
        </p:nvGrpSpPr>
        <p:grpSpPr>
          <a:xfrm>
            <a:off x="644489" y="5227098"/>
            <a:ext cx="4458911" cy="1377959"/>
            <a:chOff x="644489" y="5288058"/>
            <a:chExt cx="4458911" cy="1377959"/>
          </a:xfrm>
        </p:grpSpPr>
        <p:sp>
          <p:nvSpPr>
            <p:cNvPr id="25" name="Text 5">
              <a:extLst>
                <a:ext uri="{FF2B5EF4-FFF2-40B4-BE49-F238E27FC236}">
                  <a16:creationId xmlns:a16="http://schemas.microsoft.com/office/drawing/2014/main" id="{643E10C7-B352-797B-B7FB-DCB3615201F3}"/>
                </a:ext>
              </a:extLst>
            </p:cNvPr>
            <p:cNvSpPr/>
            <p:nvPr/>
          </p:nvSpPr>
          <p:spPr>
            <a:xfrm>
              <a:off x="644490" y="5288058"/>
              <a:ext cx="1690148" cy="237053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l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Energy, Total current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 6">
              <a:extLst>
                <a:ext uri="{FF2B5EF4-FFF2-40B4-BE49-F238E27FC236}">
                  <a16:creationId xmlns:a16="http://schemas.microsoft.com/office/drawing/2014/main" id="{8257BEDB-E5C9-3D4F-5124-4EA5F80EFCF2}"/>
                </a:ext>
              </a:extLst>
            </p:cNvPr>
            <p:cNvSpPr/>
            <p:nvPr/>
          </p:nvSpPr>
          <p:spPr>
            <a:xfrm>
              <a:off x="3738943" y="5288924"/>
              <a:ext cx="1364456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r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rgbClr val="3498D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 GeV, 300 mA</a:t>
              </a:r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 7">
              <a:extLst>
                <a:ext uri="{FF2B5EF4-FFF2-40B4-BE49-F238E27FC236}">
                  <a16:creationId xmlns:a16="http://schemas.microsoft.com/office/drawing/2014/main" id="{D77DBC02-CC21-1492-4862-1D1A370D1EC3}"/>
                </a:ext>
              </a:extLst>
            </p:cNvPr>
            <p:cNvSpPr/>
            <p:nvPr/>
          </p:nvSpPr>
          <p:spPr>
            <a:xfrm>
              <a:off x="644490" y="5572155"/>
              <a:ext cx="1364456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l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Bunch N, macro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 8">
              <a:extLst>
                <a:ext uri="{FF2B5EF4-FFF2-40B4-BE49-F238E27FC236}">
                  <a16:creationId xmlns:a16="http://schemas.microsoft.com/office/drawing/2014/main" id="{08D80FA0-F276-E89C-5397-105441615FBD}"/>
                </a:ext>
              </a:extLst>
            </p:cNvPr>
            <p:cNvSpPr/>
            <p:nvPr/>
          </p:nvSpPr>
          <p:spPr>
            <a:xfrm>
              <a:off x="2021138" y="5572155"/>
              <a:ext cx="3082262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r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rgbClr val="3498D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300 / 10,000</a:t>
              </a:r>
              <a:endPara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 9">
                  <a:extLst>
                    <a:ext uri="{FF2B5EF4-FFF2-40B4-BE49-F238E27FC236}">
                      <a16:creationId xmlns:a16="http://schemas.microsoft.com/office/drawing/2014/main" id="{449C118F-9E8A-A98F-637C-ED056189FCF4}"/>
                    </a:ext>
                  </a:extLst>
                </p:cNvPr>
                <p:cNvSpPr/>
                <p:nvPr/>
              </p:nvSpPr>
              <p:spPr>
                <a:xfrm>
                  <a:off x="644490" y="5816897"/>
                  <a:ext cx="1364456" cy="248466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51054" rIns="0" bIns="51054" rtlCol="0" anchor="ctr">
                  <a:spAutoFit/>
                </a:bodyPr>
                <a:lstStyle/>
                <a:p>
                  <a:pPr marL="0" indent="0" algn="l">
                    <a:lnSpc>
                      <a:spcPts val="900"/>
                    </a:lnSpc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1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JetBrains Mono" pitchFamily="34" charset="-122"/>
                              <a:cs typeface="JetBrains Mono" pitchFamily="34" charset="-120"/>
                            </a:rPr>
                          </m:ctrlPr>
                        </m:sSubPr>
                        <m:e>
                          <m:r>
                            <a:rPr lang="en-US" sz="1400" b="1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JetBrains Mono" pitchFamily="34" charset="-122"/>
                              <a:cs typeface="JetBrains Mono" pitchFamily="34" charset="-120"/>
                            </a:rPr>
                            <m:t>𝜺</m:t>
                          </m:r>
                        </m:e>
                        <m:sub>
                          <m:r>
                            <a:rPr lang="en-US" sz="1400" b="1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JetBrains Mono" pitchFamily="34" charset="-122"/>
                              <a:cs typeface="JetBrains Mono" pitchFamily="34" charset="-120"/>
                            </a:rPr>
                            <m:t>𝒙</m:t>
                          </m:r>
                          <m:r>
                            <a:rPr lang="en-US" sz="1400" b="1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JetBrains Mono" pitchFamily="34" charset="-122"/>
                              <a:cs typeface="JetBrains Mono" pitchFamily="34" charset="-120"/>
                            </a:rPr>
                            <m:t>/</m:t>
                          </m:r>
                          <m:r>
                            <a:rPr lang="en-US" sz="1400" b="1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JetBrains Mono" pitchFamily="34" charset="-122"/>
                              <a:cs typeface="JetBrains Mono" pitchFamily="34" charset="-120"/>
                            </a:rPr>
                            <m:t>𝒚</m:t>
                          </m:r>
                          <m:r>
                            <a:rPr lang="en-US" sz="1400" b="1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JetBrains Mono" pitchFamily="34" charset="-122"/>
                              <a:cs typeface="JetBrains Mono" pitchFamily="34" charset="-120"/>
                            </a:rPr>
                            <m:t>, </m:t>
                          </m:r>
                          <m:r>
                            <a:rPr lang="en-US" sz="1400" b="1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JetBrains Mono" pitchFamily="34" charset="-122"/>
                              <a:cs typeface="JetBrains Mono" pitchFamily="34" charset="-120"/>
                            </a:rPr>
                            <m:t>𝒓𝒎𝒔</m:t>
                          </m:r>
                        </m:sub>
                      </m:sSub>
                    </m:oMath>
                  </a14:m>
                  <a:r>
                    <a:rPr lang="en-US" sz="1400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030" name="Text 9">
                  <a:extLst>
                    <a:ext uri="{FF2B5EF4-FFF2-40B4-BE49-F238E27FC236}">
                      <a16:creationId xmlns:a16="http://schemas.microsoft.com/office/drawing/2014/main" id="{771944A1-85FD-2FA8-92E5-11D69E641A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490" y="5816897"/>
                  <a:ext cx="1364456" cy="248466"/>
                </a:xfrm>
                <a:prstGeom prst="rect">
                  <a:avLst/>
                </a:prstGeom>
                <a:blipFill>
                  <a:blip r:embed="rId5"/>
                  <a:stretch>
                    <a:fillRect l="-3571" b="-2439"/>
                  </a:stretch>
                </a:blipFill>
                <a:ln/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Text 10">
              <a:extLst>
                <a:ext uri="{FF2B5EF4-FFF2-40B4-BE49-F238E27FC236}">
                  <a16:creationId xmlns:a16="http://schemas.microsoft.com/office/drawing/2014/main" id="{E764A3ED-F878-00AC-C1C0-011ACA3DF582}"/>
                </a:ext>
              </a:extLst>
            </p:cNvPr>
            <p:cNvSpPr/>
            <p:nvPr/>
          </p:nvSpPr>
          <p:spPr>
            <a:xfrm>
              <a:off x="3462528" y="5832995"/>
              <a:ext cx="1640871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r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rgbClr val="3498D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5.8/0.058 [</a:t>
              </a:r>
              <a:r>
                <a:rPr lang="en-US" sz="1400" b="1" dirty="0" err="1">
                  <a:solidFill>
                    <a:srgbClr val="3498D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nm·rad</a:t>
              </a:r>
              <a:r>
                <a:rPr lang="en-US" sz="1400" b="1" dirty="0">
                  <a:solidFill>
                    <a:srgbClr val="3498D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Text 11">
              <a:extLst>
                <a:ext uri="{FF2B5EF4-FFF2-40B4-BE49-F238E27FC236}">
                  <a16:creationId xmlns:a16="http://schemas.microsoft.com/office/drawing/2014/main" id="{49D69E96-85A5-FCF0-4640-959F8B558725}"/>
                </a:ext>
              </a:extLst>
            </p:cNvPr>
            <p:cNvSpPr/>
            <p:nvPr/>
          </p:nvSpPr>
          <p:spPr>
            <a:xfrm>
              <a:off x="644489" y="6143265"/>
              <a:ext cx="1793909" cy="237053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l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rms bunch length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Text 12">
              <a:extLst>
                <a:ext uri="{FF2B5EF4-FFF2-40B4-BE49-F238E27FC236}">
                  <a16:creationId xmlns:a16="http://schemas.microsoft.com/office/drawing/2014/main" id="{6E11679B-F2A6-2880-38CC-0B2EB89692EB}"/>
                </a:ext>
              </a:extLst>
            </p:cNvPr>
            <p:cNvSpPr/>
            <p:nvPr/>
          </p:nvSpPr>
          <p:spPr>
            <a:xfrm>
              <a:off x="3738943" y="6144131"/>
              <a:ext cx="1364456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r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rgbClr val="3498D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22 </a:t>
              </a:r>
              <a:r>
                <a:rPr lang="en-US" sz="1400" b="1" dirty="0" err="1">
                  <a:solidFill>
                    <a:srgbClr val="3498D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ps</a:t>
              </a:r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 13">
                  <a:extLst>
                    <a:ext uri="{FF2B5EF4-FFF2-40B4-BE49-F238E27FC236}">
                      <a16:creationId xmlns:a16="http://schemas.microsoft.com/office/drawing/2014/main" id="{798EF28B-437C-DF91-4D9D-A23C7D00596D}"/>
                    </a:ext>
                  </a:extLst>
                </p:cNvPr>
                <p:cNvSpPr/>
                <p:nvPr/>
              </p:nvSpPr>
              <p:spPr>
                <a:xfrm>
                  <a:off x="644490" y="6429542"/>
                  <a:ext cx="2818038" cy="236475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51054" rIns="0" bIns="51054" rtlCol="0" anchor="ctr">
                  <a:spAutoFit/>
                </a:bodyPr>
                <a:lstStyle/>
                <a:p>
                  <a:pPr marL="0" indent="0" algn="l">
                    <a:lnSpc>
                      <a:spcPts val="900"/>
                    </a:lnSpc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1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JetBrains Mono" pitchFamily="34" charset="-120"/>
                            </a:rPr>
                          </m:ctrlPr>
                        </m:sSubPr>
                        <m:e>
                          <m:r>
                            <a:rPr lang="en-US" sz="1400" b="1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JetBrains Mono" pitchFamily="34" charset="-120"/>
                            </a:rPr>
                            <m:t>𝝈</m:t>
                          </m:r>
                        </m:e>
                        <m:sub>
                          <m:r>
                            <a:rPr lang="en-US" sz="1400" b="1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JetBrains Mono" pitchFamily="34" charset="-120"/>
                            </a:rPr>
                            <m:t>𝜹</m:t>
                          </m:r>
                        </m:sub>
                      </m:sSub>
                    </m:oMath>
                  </a14:m>
                  <a:r>
                    <a:rPr lang="en-US" sz="14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(Δp/p),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𝜶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𝒄</m:t>
                          </m:r>
                        </m:sub>
                      </m:sSub>
                    </m:oMath>
                  </a14:m>
                  <a:endParaRPr lang="en-US" sz="14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6" name="Text 13">
                  <a:extLst>
                    <a:ext uri="{FF2B5EF4-FFF2-40B4-BE49-F238E27FC236}">
                      <a16:creationId xmlns:a16="http://schemas.microsoft.com/office/drawing/2014/main" id="{798EF28B-437C-DF91-4D9D-A23C7D005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490" y="6429542"/>
                  <a:ext cx="2818038" cy="236475"/>
                </a:xfrm>
                <a:prstGeom prst="rect">
                  <a:avLst/>
                </a:prstGeom>
                <a:blipFill>
                  <a:blip r:embed="rId6"/>
                  <a:stretch>
                    <a:fillRect l="-1732" t="-35897" b="-23077"/>
                  </a:stretch>
                </a:blipFill>
                <a:ln/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Text 14">
              <a:extLst>
                <a:ext uri="{FF2B5EF4-FFF2-40B4-BE49-F238E27FC236}">
                  <a16:creationId xmlns:a16="http://schemas.microsoft.com/office/drawing/2014/main" id="{99AAFD2A-5C6E-B3C5-E2AC-D6FC29058767}"/>
                </a:ext>
              </a:extLst>
            </p:cNvPr>
            <p:cNvSpPr/>
            <p:nvPr/>
          </p:nvSpPr>
          <p:spPr>
            <a:xfrm>
              <a:off x="3738943" y="6430119"/>
              <a:ext cx="1364456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r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rgbClr val="3498D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0.105 %, 0.0013</a:t>
              </a:r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A9307713-EA10-2EA5-F169-DF8DD961D5C2}"/>
              </a:ext>
            </a:extLst>
          </p:cNvPr>
          <p:cNvCxnSpPr>
            <a:cxnSpLocks/>
          </p:cNvCxnSpPr>
          <p:nvPr/>
        </p:nvCxnSpPr>
        <p:spPr>
          <a:xfrm>
            <a:off x="644490" y="5417183"/>
            <a:ext cx="44589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id="{EB7E7247-130E-54FD-D5C3-1409F33B9A04}"/>
              </a:ext>
            </a:extLst>
          </p:cNvPr>
          <p:cNvCxnSpPr>
            <a:cxnSpLocks/>
          </p:cNvCxnSpPr>
          <p:nvPr/>
        </p:nvCxnSpPr>
        <p:spPr>
          <a:xfrm>
            <a:off x="632298" y="5700350"/>
            <a:ext cx="44589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직선 연결선 59">
            <a:extLst>
              <a:ext uri="{FF2B5EF4-FFF2-40B4-BE49-F238E27FC236}">
                <a16:creationId xmlns:a16="http://schemas.microsoft.com/office/drawing/2014/main" id="{9DD521D4-4BC5-EE23-52F4-C48723CCEDDA}"/>
              </a:ext>
            </a:extLst>
          </p:cNvPr>
          <p:cNvCxnSpPr>
            <a:cxnSpLocks/>
          </p:cNvCxnSpPr>
          <p:nvPr/>
        </p:nvCxnSpPr>
        <p:spPr>
          <a:xfrm>
            <a:off x="626202" y="5985069"/>
            <a:ext cx="44589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2F90297C-1BC9-F43E-F249-CFE61544F702}"/>
              </a:ext>
            </a:extLst>
          </p:cNvPr>
          <p:cNvCxnSpPr>
            <a:cxnSpLocks/>
          </p:cNvCxnSpPr>
          <p:nvPr/>
        </p:nvCxnSpPr>
        <p:spPr>
          <a:xfrm>
            <a:off x="626202" y="6270823"/>
            <a:ext cx="44589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id="{58B7388D-7471-1865-A3E4-ACFB498AEA08}"/>
              </a:ext>
            </a:extLst>
          </p:cNvPr>
          <p:cNvCxnSpPr>
            <a:cxnSpLocks/>
          </p:cNvCxnSpPr>
          <p:nvPr/>
        </p:nvCxnSpPr>
        <p:spPr>
          <a:xfrm>
            <a:off x="626202" y="6573562"/>
            <a:ext cx="44589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29C9C9E8-918D-5C7D-300D-B9EE85C7743C}"/>
              </a:ext>
            </a:extLst>
          </p:cNvPr>
          <p:cNvSpPr txBox="1"/>
          <p:nvPr/>
        </p:nvSpPr>
        <p:spPr>
          <a:xfrm>
            <a:off x="6388747" y="4641129"/>
            <a:ext cx="34374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Simulation set-up</a:t>
            </a:r>
            <a:endParaRPr kumimoji="0" lang="en-US" altLang="ko-KR" sz="2000" b="1" i="0" u="none" strike="noStrike" kern="1200" cap="none" spc="0" normalizeH="0" baseline="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4" name="직선 연결선 63">
            <a:extLst>
              <a:ext uri="{FF2B5EF4-FFF2-40B4-BE49-F238E27FC236}">
                <a16:creationId xmlns:a16="http://schemas.microsoft.com/office/drawing/2014/main" id="{F790FCB8-17D8-18C5-0D9C-9A32FD23467E}"/>
              </a:ext>
            </a:extLst>
          </p:cNvPr>
          <p:cNvCxnSpPr>
            <a:cxnSpLocks/>
          </p:cNvCxnSpPr>
          <p:nvPr/>
        </p:nvCxnSpPr>
        <p:spPr>
          <a:xfrm>
            <a:off x="6492494" y="5022697"/>
            <a:ext cx="2235200" cy="6350"/>
          </a:xfrm>
          <a:prstGeom prst="line">
            <a:avLst/>
          </a:prstGeom>
          <a:ln w="28575">
            <a:solidFill>
              <a:srgbClr val="E74C3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6537709F-4A2C-D63B-9640-55CA57B6F937}"/>
              </a:ext>
            </a:extLst>
          </p:cNvPr>
          <p:cNvGrpSpPr/>
          <p:nvPr/>
        </p:nvGrpSpPr>
        <p:grpSpPr>
          <a:xfrm>
            <a:off x="6933783" y="5227098"/>
            <a:ext cx="4458910" cy="1377382"/>
            <a:chOff x="644489" y="5288058"/>
            <a:chExt cx="4458910" cy="1377382"/>
          </a:xfrm>
        </p:grpSpPr>
        <p:sp>
          <p:nvSpPr>
            <p:cNvPr id="66" name="Text 5">
              <a:extLst>
                <a:ext uri="{FF2B5EF4-FFF2-40B4-BE49-F238E27FC236}">
                  <a16:creationId xmlns:a16="http://schemas.microsoft.com/office/drawing/2014/main" id="{1AE17B6E-BF39-5BDB-442F-F508C4BAB147}"/>
                </a:ext>
              </a:extLst>
            </p:cNvPr>
            <p:cNvSpPr/>
            <p:nvPr/>
          </p:nvSpPr>
          <p:spPr>
            <a:xfrm>
              <a:off x="644489" y="5288058"/>
              <a:ext cx="3575973" cy="237053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Circumference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Text 6">
              <a:extLst>
                <a:ext uri="{FF2B5EF4-FFF2-40B4-BE49-F238E27FC236}">
                  <a16:creationId xmlns:a16="http://schemas.microsoft.com/office/drawing/2014/main" id="{CDB493CA-4FCE-2CB2-3F90-79D10BDF168B}"/>
                </a:ext>
              </a:extLst>
            </p:cNvPr>
            <p:cNvSpPr/>
            <p:nvPr/>
          </p:nvSpPr>
          <p:spPr>
            <a:xfrm>
              <a:off x="3738943" y="5288924"/>
              <a:ext cx="1364456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r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rgbClr val="3498D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281.82 m</a:t>
              </a:r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Text 7">
              <a:extLst>
                <a:ext uri="{FF2B5EF4-FFF2-40B4-BE49-F238E27FC236}">
                  <a16:creationId xmlns:a16="http://schemas.microsoft.com/office/drawing/2014/main" id="{D83BB9A7-477D-D475-93D4-3F201491056F}"/>
                </a:ext>
              </a:extLst>
            </p:cNvPr>
            <p:cNvSpPr/>
            <p:nvPr/>
          </p:nvSpPr>
          <p:spPr>
            <a:xfrm>
              <a:off x="644489" y="5564425"/>
              <a:ext cx="2599099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en-US" altLang="ko-KR" sz="14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RF frequency</a:t>
              </a:r>
            </a:p>
          </p:txBody>
        </p:sp>
        <p:sp>
          <p:nvSpPr>
            <p:cNvPr id="69" name="Text 8">
              <a:extLst>
                <a:ext uri="{FF2B5EF4-FFF2-40B4-BE49-F238E27FC236}">
                  <a16:creationId xmlns:a16="http://schemas.microsoft.com/office/drawing/2014/main" id="{63F6B404-9387-797F-0AF6-2BDAC1139AF7}"/>
                </a:ext>
              </a:extLst>
            </p:cNvPr>
            <p:cNvSpPr/>
            <p:nvPr/>
          </p:nvSpPr>
          <p:spPr>
            <a:xfrm>
              <a:off x="3738943" y="5572155"/>
              <a:ext cx="1364456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algn="r">
                <a:lnSpc>
                  <a:spcPts val="900"/>
                </a:lnSpc>
              </a:pPr>
              <a:r>
                <a:rPr lang="en-US" altLang="ko-KR" sz="1400" b="1" dirty="0">
                  <a:solidFill>
                    <a:srgbClr val="3498D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499.9732 MHz</a:t>
              </a:r>
              <a:endParaRPr lang="en-US" altLang="ko-K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Text 9">
              <a:extLst>
                <a:ext uri="{FF2B5EF4-FFF2-40B4-BE49-F238E27FC236}">
                  <a16:creationId xmlns:a16="http://schemas.microsoft.com/office/drawing/2014/main" id="{CF3282EB-DC6F-051A-3976-37260C22B19B}"/>
                </a:ext>
              </a:extLst>
            </p:cNvPr>
            <p:cNvSpPr/>
            <p:nvPr/>
          </p:nvSpPr>
          <p:spPr>
            <a:xfrm>
              <a:off x="644489" y="5856248"/>
              <a:ext cx="2047969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en-US" altLang="ko-KR" sz="14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Harmonic number</a:t>
              </a:r>
              <a:endParaRPr lang="en-US" altLang="ko-KR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Text 10">
              <a:extLst>
                <a:ext uri="{FF2B5EF4-FFF2-40B4-BE49-F238E27FC236}">
                  <a16:creationId xmlns:a16="http://schemas.microsoft.com/office/drawing/2014/main" id="{0FDA346F-6C61-F994-900B-2167322A8CF3}"/>
                </a:ext>
              </a:extLst>
            </p:cNvPr>
            <p:cNvSpPr/>
            <p:nvPr/>
          </p:nvSpPr>
          <p:spPr>
            <a:xfrm>
              <a:off x="3738943" y="5832995"/>
              <a:ext cx="1364456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algn="r">
                <a:lnSpc>
                  <a:spcPts val="900"/>
                </a:lnSpc>
              </a:pPr>
              <a:r>
                <a:rPr lang="en-US" altLang="ko-KR" sz="1400" b="1" dirty="0">
                  <a:solidFill>
                    <a:srgbClr val="3498D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470</a:t>
              </a:r>
              <a:endParaRPr lang="en-US" altLang="ko-K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 11">
                  <a:extLst>
                    <a:ext uri="{FF2B5EF4-FFF2-40B4-BE49-F238E27FC236}">
                      <a16:creationId xmlns:a16="http://schemas.microsoft.com/office/drawing/2014/main" id="{656F351B-6039-5FAF-0CC2-5786234E8DDC}"/>
                    </a:ext>
                  </a:extLst>
                </p:cNvPr>
                <p:cNvSpPr/>
                <p:nvPr/>
              </p:nvSpPr>
              <p:spPr>
                <a:xfrm>
                  <a:off x="644489" y="6143553"/>
                  <a:ext cx="2103536" cy="236475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51054" rIns="0" bIns="51054" rtlCol="0" anchor="ctr">
                  <a:spAutoFit/>
                </a:bodyPr>
                <a:lstStyle/>
                <a:p>
                  <a:pPr marL="0" indent="0" algn="l">
                    <a:lnSpc>
                      <a:spcPts val="900"/>
                    </a:lnSpc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𝑸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𝑳</m:t>
                          </m:r>
                        </m:sub>
                      </m:sSub>
                    </m:oMath>
                  </a14:m>
                  <a:r>
                    <a:rPr lang="en-US" sz="14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, R/Q</a:t>
                  </a:r>
                </a:p>
              </p:txBody>
            </p:sp>
          </mc:Choice>
          <mc:Fallback xmlns="">
            <p:sp>
              <p:nvSpPr>
                <p:cNvPr id="72" name="Text 11">
                  <a:extLst>
                    <a:ext uri="{FF2B5EF4-FFF2-40B4-BE49-F238E27FC236}">
                      <a16:creationId xmlns:a16="http://schemas.microsoft.com/office/drawing/2014/main" id="{656F351B-6039-5FAF-0CC2-5786234E8D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489" y="6143553"/>
                  <a:ext cx="2103536" cy="236475"/>
                </a:xfrm>
                <a:prstGeom prst="rect">
                  <a:avLst/>
                </a:prstGeom>
                <a:blipFill>
                  <a:blip r:embed="rId7"/>
                  <a:stretch>
                    <a:fillRect l="-3768" t="-35897" b="-23077"/>
                  </a:stretch>
                </a:blipFill>
                <a:ln/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Text 12">
              <a:extLst>
                <a:ext uri="{FF2B5EF4-FFF2-40B4-BE49-F238E27FC236}">
                  <a16:creationId xmlns:a16="http://schemas.microsoft.com/office/drawing/2014/main" id="{739BB2DE-6B2E-10D5-DA01-30512238CD8E}"/>
                </a:ext>
              </a:extLst>
            </p:cNvPr>
            <p:cNvSpPr/>
            <p:nvPr/>
          </p:nvSpPr>
          <p:spPr>
            <a:xfrm>
              <a:off x="3243588" y="6144131"/>
              <a:ext cx="1859811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r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rgbClr val="3498D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145,000 / 89 </a:t>
              </a:r>
              <a:r>
                <a:rPr lang="el-GR" sz="1400" b="1" dirty="0">
                  <a:solidFill>
                    <a:srgbClr val="3498D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Ω</a:t>
              </a:r>
              <a:endParaRPr lang="en-US" sz="1400" dirty="0">
                <a:solidFill>
                  <a:srgbClr val="3498D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Text 13">
              <a:extLst>
                <a:ext uri="{FF2B5EF4-FFF2-40B4-BE49-F238E27FC236}">
                  <a16:creationId xmlns:a16="http://schemas.microsoft.com/office/drawing/2014/main" id="{8A7E6376-9CE4-3AB8-EE5E-74A36CD70080}"/>
                </a:ext>
              </a:extLst>
            </p:cNvPr>
            <p:cNvSpPr/>
            <p:nvPr/>
          </p:nvSpPr>
          <p:spPr>
            <a:xfrm>
              <a:off x="644490" y="6430119"/>
              <a:ext cx="1364456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l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Framework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Text 14">
              <a:extLst>
                <a:ext uri="{FF2B5EF4-FFF2-40B4-BE49-F238E27FC236}">
                  <a16:creationId xmlns:a16="http://schemas.microsoft.com/office/drawing/2014/main" id="{29E0316F-E3F2-3B02-EB3C-2838A2F84EDD}"/>
                </a:ext>
              </a:extLst>
            </p:cNvPr>
            <p:cNvSpPr/>
            <p:nvPr/>
          </p:nvSpPr>
          <p:spPr>
            <a:xfrm>
              <a:off x="3738943" y="6430119"/>
              <a:ext cx="1364456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r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mbtrack2</a:t>
              </a:r>
              <a:endPara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id="{A63BD0AC-5C89-9203-9EC2-449005A3E08A}"/>
              </a:ext>
            </a:extLst>
          </p:cNvPr>
          <p:cNvCxnSpPr>
            <a:cxnSpLocks/>
          </p:cNvCxnSpPr>
          <p:nvPr/>
        </p:nvCxnSpPr>
        <p:spPr>
          <a:xfrm>
            <a:off x="6933784" y="5417183"/>
            <a:ext cx="44589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8A3852FB-C1CC-E7C7-7B1A-9ADB2A2D674B}"/>
              </a:ext>
            </a:extLst>
          </p:cNvPr>
          <p:cNvCxnSpPr>
            <a:cxnSpLocks/>
          </p:cNvCxnSpPr>
          <p:nvPr/>
        </p:nvCxnSpPr>
        <p:spPr>
          <a:xfrm>
            <a:off x="6921592" y="5700350"/>
            <a:ext cx="44589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F7EB0C18-CE77-3125-3F3B-EBF600AADDD1}"/>
              </a:ext>
            </a:extLst>
          </p:cNvPr>
          <p:cNvCxnSpPr>
            <a:cxnSpLocks/>
          </p:cNvCxnSpPr>
          <p:nvPr/>
        </p:nvCxnSpPr>
        <p:spPr>
          <a:xfrm>
            <a:off x="6915496" y="5985069"/>
            <a:ext cx="44589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D60E7546-1540-66E7-52FC-6E5D4294435A}"/>
              </a:ext>
            </a:extLst>
          </p:cNvPr>
          <p:cNvCxnSpPr>
            <a:cxnSpLocks/>
          </p:cNvCxnSpPr>
          <p:nvPr/>
        </p:nvCxnSpPr>
        <p:spPr>
          <a:xfrm>
            <a:off x="6915496" y="6270823"/>
            <a:ext cx="44589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D6F1586E-FB48-451D-0790-64C30FEEBCA2}"/>
              </a:ext>
            </a:extLst>
          </p:cNvPr>
          <p:cNvCxnSpPr>
            <a:cxnSpLocks/>
          </p:cNvCxnSpPr>
          <p:nvPr/>
        </p:nvCxnSpPr>
        <p:spPr>
          <a:xfrm>
            <a:off x="6915496" y="6573562"/>
            <a:ext cx="44589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그림 5">
            <a:extLst>
              <a:ext uri="{FF2B5EF4-FFF2-40B4-BE49-F238E27FC236}">
                <a16:creationId xmlns:a16="http://schemas.microsoft.com/office/drawing/2014/main" id="{904A3994-FD8D-4303-44E2-25EFEA46EDE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0817" b="6660"/>
          <a:stretch>
            <a:fillRect/>
          </a:stretch>
        </p:blipFill>
        <p:spPr>
          <a:xfrm>
            <a:off x="1149373" y="1245322"/>
            <a:ext cx="9878804" cy="314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15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13823-D829-3708-31EC-5A0E5ADA5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8C1B62DB-572C-4A17-A39B-33D9F3B62A80}"/>
              </a:ext>
            </a:extLst>
          </p:cNvPr>
          <p:cNvSpPr/>
          <p:nvPr/>
        </p:nvSpPr>
        <p:spPr>
          <a:xfrm>
            <a:off x="8055314" y="1175519"/>
            <a:ext cx="3754065" cy="5499918"/>
          </a:xfrm>
          <a:prstGeom prst="roundRect">
            <a:avLst>
              <a:gd name="adj" fmla="val 8680"/>
            </a:avLst>
          </a:prstGeom>
          <a:solidFill>
            <a:schemeClr val="bg1"/>
          </a:solidFill>
          <a:ln w="190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37CB096E-B0BD-14E2-F61E-50D1722B5D3D}"/>
              </a:ext>
            </a:extLst>
          </p:cNvPr>
          <p:cNvSpPr/>
          <p:nvPr/>
        </p:nvSpPr>
        <p:spPr>
          <a:xfrm>
            <a:off x="233465" y="1235413"/>
            <a:ext cx="7662041" cy="5499918"/>
          </a:xfrm>
          <a:prstGeom prst="roundRect">
            <a:avLst>
              <a:gd name="adj" fmla="val 8680"/>
            </a:avLst>
          </a:prstGeom>
          <a:solidFill>
            <a:schemeClr val="bg1"/>
          </a:solidFill>
          <a:ln w="190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E6ED616B-BE87-C91B-040F-034CEE264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8" t="5333" r="14237" b="5921"/>
          <a:stretch>
            <a:fillRect/>
          </a:stretch>
        </p:blipFill>
        <p:spPr>
          <a:xfrm>
            <a:off x="8248217" y="1286693"/>
            <a:ext cx="3343655" cy="32074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A9C6B1-3B2E-CE5A-B44E-53E6B9786F6F}"/>
              </a:ext>
            </a:extLst>
          </p:cNvPr>
          <p:cNvSpPr txBox="1"/>
          <p:nvPr/>
        </p:nvSpPr>
        <p:spPr>
          <a:xfrm>
            <a:off x="99453" y="52137"/>
            <a:ext cx="119930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400" b="1" dirty="0">
                <a:solidFill>
                  <a:srgbClr val="076E77"/>
                </a:solidFill>
              </a:rPr>
              <a:t>Uniform Fill Pattern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8F1A2D6C-790E-D84F-AA48-A39345B02AAE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12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AB6A5562-ECD8-0A7F-0F3C-7F740E73CA01}"/>
              </a:ext>
            </a:extLst>
          </p:cNvPr>
          <p:cNvSpPr txBox="1"/>
          <p:nvPr/>
        </p:nvSpPr>
        <p:spPr>
          <a:xfrm>
            <a:off x="2264978" y="786161"/>
            <a:ext cx="7662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Without camshaft bunch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514EB8A-B0EC-D939-569A-05473A732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62" y="1286693"/>
            <a:ext cx="5750138" cy="258756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39CC3EA-AAC9-4016-8E59-F04C7ED15B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54" y="3874255"/>
            <a:ext cx="7173133" cy="27588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B2FDBA-E3DA-5CCE-915D-2CCEE5CA0DB2}"/>
              </a:ext>
            </a:extLst>
          </p:cNvPr>
          <p:cNvSpPr txBox="1"/>
          <p:nvPr/>
        </p:nvSpPr>
        <p:spPr>
          <a:xfrm>
            <a:off x="8348092" y="4989983"/>
            <a:ext cx="33436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Theoretical rms bunch length</a:t>
            </a:r>
          </a:p>
          <a:p>
            <a:r>
              <a:rPr lang="en-US" altLang="ko-KR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- 14.26ps</a:t>
            </a:r>
          </a:p>
          <a:p>
            <a:endParaRPr lang="en-US" altLang="ko-KR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ko-KR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Analytic method</a:t>
            </a:r>
          </a:p>
          <a:p>
            <a:r>
              <a:rPr lang="en-US" altLang="ko-KR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- 21.94ps</a:t>
            </a:r>
          </a:p>
        </p:txBody>
      </p:sp>
    </p:spTree>
    <p:extLst>
      <p:ext uri="{BB962C8B-B14F-4D97-AF65-F5344CB8AC3E}">
        <p14:creationId xmlns:p14="http://schemas.microsoft.com/office/powerpoint/2010/main" val="1794185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3BA39-B9EB-2D69-B3EC-329F767FE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3B7258E1-CAE8-66C8-4B8B-E3E7CB15858E}"/>
              </a:ext>
            </a:extLst>
          </p:cNvPr>
          <p:cNvSpPr/>
          <p:nvPr/>
        </p:nvSpPr>
        <p:spPr>
          <a:xfrm>
            <a:off x="233466" y="1235413"/>
            <a:ext cx="7568118" cy="3725693"/>
          </a:xfrm>
          <a:prstGeom prst="roundRect">
            <a:avLst>
              <a:gd name="adj" fmla="val 8680"/>
            </a:avLst>
          </a:prstGeom>
          <a:solidFill>
            <a:schemeClr val="bg1"/>
          </a:solidFill>
          <a:ln w="190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02E4F8-73DD-64C5-B88F-95442603AEC0}"/>
              </a:ext>
            </a:extLst>
          </p:cNvPr>
          <p:cNvSpPr txBox="1"/>
          <p:nvPr/>
        </p:nvSpPr>
        <p:spPr>
          <a:xfrm>
            <a:off x="99453" y="52137"/>
            <a:ext cx="119930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400" b="1" dirty="0">
                <a:solidFill>
                  <a:srgbClr val="076E77"/>
                </a:solidFill>
              </a:rPr>
              <a:t>Comparison of RMS Bunch Lengths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D65AA51D-6D7F-01A3-A35E-360C5C599E04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13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C93FA3A2-A270-4A74-8D78-124CB95AA347}"/>
              </a:ext>
            </a:extLst>
          </p:cNvPr>
          <p:cNvSpPr txBox="1"/>
          <p:nvPr/>
        </p:nvSpPr>
        <p:spPr>
          <a:xfrm>
            <a:off x="2264978" y="786161"/>
            <a:ext cx="7662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Uniform fill pattern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449004-0951-F4C9-EFDC-31E4DD361878}"/>
              </a:ext>
            </a:extLst>
          </p:cNvPr>
          <p:cNvSpPr txBox="1"/>
          <p:nvPr/>
        </p:nvSpPr>
        <p:spPr>
          <a:xfrm>
            <a:off x="501343" y="1353884"/>
            <a:ext cx="5811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Bauhaus 93" panose="04030905020B02020C02" pitchFamily="82" charset="0"/>
              </a:rPr>
              <a:t>• </a:t>
            </a:r>
            <a:r>
              <a:rPr lang="en-US" altLang="ko-KR" sz="1400" b="1" dirty="0"/>
              <a:t>The bunch length can be calculated from the energy spread.</a:t>
            </a:r>
            <a:endParaRPr lang="ko-KR" alt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9DD604-8F53-DE77-AA1D-7A95FFC29D3D}"/>
                  </a:ext>
                </a:extLst>
              </p:cNvPr>
              <p:cNvSpPr txBox="1"/>
              <p:nvPr/>
            </p:nvSpPr>
            <p:spPr>
              <a:xfrm>
                <a:off x="1181911" y="2012266"/>
                <a:ext cx="1216230" cy="521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9DD604-8F53-DE77-AA1D-7A95FFC29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911" y="2012266"/>
                <a:ext cx="1216230" cy="5211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09A71D-F34B-6AF9-92DF-63A27987D805}"/>
                  </a:ext>
                </a:extLst>
              </p:cNvPr>
              <p:cNvSpPr txBox="1"/>
              <p:nvPr/>
            </p:nvSpPr>
            <p:spPr>
              <a:xfrm>
                <a:off x="3346587" y="2012266"/>
                <a:ext cx="3427413" cy="8381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ko-KR" alt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ko-KR" alt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ko-KR" alt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𝑟𝑓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begChr m:val="|"/>
                              <m:endChr m:val="|"/>
                              <m:ctrlPr>
                                <a:rPr lang="ko-KR" alt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ko-KR" alt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𝑅𝑒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ko-KR" alt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"/>
                                              <m:endChr m:val="|"/>
                                              <m:ctrlPr>
                                                <a:rPr lang="ko-KR" altLang="en-US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altLang="ko-KR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acc>
                                                    <m:accPr>
                                                      <m:chr m:val="̃"/>
                                                      <m:ctrlPr>
                                                        <a:rPr lang="ko-KR" altLang="en-US" sz="1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altLang="ko-KR" sz="1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𝑉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en-US" altLang="ko-KR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  <m:r>
                                                    <a:rPr lang="en-US" altLang="ko-KR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altLang="ko-KR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altLang="ko-KR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rad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09A71D-F34B-6AF9-92DF-63A27987D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587" y="2012266"/>
                <a:ext cx="3427413" cy="8381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0AB6ED0-B446-18DC-AE99-548D9B99B695}"/>
              </a:ext>
            </a:extLst>
          </p:cNvPr>
          <p:cNvSpPr txBox="1"/>
          <p:nvPr/>
        </p:nvSpPr>
        <p:spPr>
          <a:xfrm>
            <a:off x="3119631" y="1738313"/>
            <a:ext cx="34274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C00000"/>
                </a:solidFill>
              </a:rPr>
              <a:t>The angular frequency of incoherent synchrotron oscillation</a:t>
            </a:r>
            <a:endParaRPr lang="ko-KR" altLang="en-US" sz="900" dirty="0">
              <a:solidFill>
                <a:srgbClr val="C00000"/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9D3A62E9-127C-98D6-4BAD-197E707DDC4E}"/>
              </a:ext>
            </a:extLst>
          </p:cNvPr>
          <p:cNvSpPr/>
          <p:nvPr/>
        </p:nvSpPr>
        <p:spPr>
          <a:xfrm>
            <a:off x="4699563" y="2304901"/>
            <a:ext cx="801971" cy="31184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AE41AD-C041-97D4-1D1A-31DB3CA02181}"/>
                  </a:ext>
                </a:extLst>
              </p:cNvPr>
              <p:cNvSpPr txBox="1"/>
              <p:nvPr/>
            </p:nvSpPr>
            <p:spPr>
              <a:xfrm>
                <a:off x="2963966" y="2786302"/>
                <a:ext cx="342741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rgbClr val="C00000"/>
                    </a:solidFill>
                  </a:rPr>
                  <a:t>Use of the first derivative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9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9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ko-KR" sz="9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ko-KR" sz="900" dirty="0">
                    <a:solidFill>
                      <a:srgbClr val="C00000"/>
                    </a:solidFill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9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9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ko-KR" sz="9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ko-KR" sz="900" dirty="0">
                    <a:solidFill>
                      <a:srgbClr val="C00000"/>
                    </a:solidFill>
                  </a:rPr>
                  <a:t> calculation</a:t>
                </a:r>
                <a:endParaRPr lang="ko-KR" altLang="en-US" sz="9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AE41AD-C041-97D4-1D1A-31DB3CA02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966" y="2786302"/>
                <a:ext cx="3427413" cy="230832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7CFDED6-03E0-4041-6ECC-55D6BEA97C0D}"/>
                  </a:ext>
                </a:extLst>
              </p:cNvPr>
              <p:cNvSpPr txBox="1"/>
              <p:nvPr/>
            </p:nvSpPr>
            <p:spPr>
              <a:xfrm>
                <a:off x="3993043" y="3017134"/>
                <a:ext cx="168058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ko-KR" altLang="en-US" sz="1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ko-KR" sz="1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2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ko-KR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ko-KR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ko-KR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ko-KR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ko-KR" altLang="en-US" sz="1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7CFDED6-03E0-4041-6ECC-55D6BEA97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043" y="3017134"/>
                <a:ext cx="1680588" cy="184666"/>
              </a:xfrm>
              <a:prstGeom prst="rect">
                <a:avLst/>
              </a:prstGeom>
              <a:blipFill>
                <a:blip r:embed="rId5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C284459-9881-3828-0B1F-CB13100787E0}"/>
              </a:ext>
            </a:extLst>
          </p:cNvPr>
          <p:cNvSpPr txBox="1"/>
          <p:nvPr/>
        </p:nvSpPr>
        <p:spPr>
          <a:xfrm>
            <a:off x="5788611" y="2821115"/>
            <a:ext cx="11451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C00000"/>
                </a:solidFill>
              </a:rPr>
              <a:t>By beam loading</a:t>
            </a:r>
            <a:endParaRPr lang="ko-KR" altLang="en-US" sz="900" dirty="0">
              <a:solidFill>
                <a:srgbClr val="C00000"/>
              </a:solidFill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F98DA36C-5E25-04E7-A1EE-2B414A273A45}"/>
              </a:ext>
            </a:extLst>
          </p:cNvPr>
          <p:cNvSpPr/>
          <p:nvPr/>
        </p:nvSpPr>
        <p:spPr>
          <a:xfrm>
            <a:off x="5651614" y="2106434"/>
            <a:ext cx="1009670" cy="67986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040C3E-956E-B2A0-B9FA-9BAA772671C4}"/>
                  </a:ext>
                </a:extLst>
              </p:cNvPr>
              <p:cNvSpPr txBox="1"/>
              <p:nvPr/>
            </p:nvSpPr>
            <p:spPr>
              <a:xfrm>
                <a:off x="705552" y="3724403"/>
                <a:ext cx="4661439" cy="260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b="1" dirty="0">
                    <a:solidFill>
                      <a:srgbClr val="C0000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05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05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altLang="ko-KR" sz="105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altLang="ko-KR" sz="105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05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ko-KR" altLang="en-US" sz="1050" b="1" dirty="0">
                    <a:solidFill>
                      <a:srgbClr val="C00000"/>
                    </a:solidFill>
                  </a:rPr>
                  <a:t>    </a:t>
                </a:r>
                <a:r>
                  <a:rPr lang="en-US" altLang="ko-KR" sz="1050" b="1" dirty="0">
                    <a:solidFill>
                      <a:srgbClr val="C00000"/>
                    </a:solidFill>
                  </a:rPr>
                  <a:t>-&gt;  Reduction in bunch length</a:t>
                </a:r>
                <a:endParaRPr lang="ko-KR" altLang="en-US" sz="105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040C3E-956E-B2A0-B9FA-9BAA77267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52" y="3724403"/>
                <a:ext cx="4661439" cy="260969"/>
              </a:xfrm>
              <a:prstGeom prst="rect">
                <a:avLst/>
              </a:prstGeom>
              <a:blipFill>
                <a:blip r:embed="rId6"/>
                <a:stretch>
                  <a:fillRect t="-2326" b="-69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B69FD62-55BC-9ECA-2B17-08CF59E64B50}"/>
                  </a:ext>
                </a:extLst>
              </p:cNvPr>
              <p:cNvSpPr txBox="1"/>
              <p:nvPr/>
            </p:nvSpPr>
            <p:spPr>
              <a:xfrm>
                <a:off x="705552" y="4169652"/>
                <a:ext cx="4661439" cy="260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b="1" dirty="0">
                    <a:solidFill>
                      <a:srgbClr val="C0000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05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05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altLang="ko-KR" sz="105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altLang="ko-KR" sz="105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ko-KR" sz="105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ko-KR" altLang="en-US" sz="1050" b="1" dirty="0">
                    <a:solidFill>
                      <a:srgbClr val="C00000"/>
                    </a:solidFill>
                  </a:rPr>
                  <a:t>    </a:t>
                </a:r>
                <a:r>
                  <a:rPr lang="en-US" altLang="ko-KR" sz="1050" b="1" dirty="0">
                    <a:solidFill>
                      <a:srgbClr val="C00000"/>
                    </a:solidFill>
                  </a:rPr>
                  <a:t>-&gt;  Increased bunch length</a:t>
                </a:r>
                <a:endParaRPr lang="ko-KR" altLang="en-US" sz="105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B69FD62-55BC-9ECA-2B17-08CF59E64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52" y="4169652"/>
                <a:ext cx="4661439" cy="260969"/>
              </a:xfrm>
              <a:prstGeom prst="rect">
                <a:avLst/>
              </a:prstGeom>
              <a:blipFill>
                <a:blip r:embed="rId7"/>
                <a:stretch>
                  <a:fillRect t="-2326" b="-69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AA5BED22-05E8-7F81-0E6C-263354B42B78}"/>
              </a:ext>
            </a:extLst>
          </p:cNvPr>
          <p:cNvSpPr/>
          <p:nvPr/>
        </p:nvSpPr>
        <p:spPr>
          <a:xfrm>
            <a:off x="4503209" y="3344124"/>
            <a:ext cx="6882023" cy="3387267"/>
          </a:xfrm>
          <a:prstGeom prst="roundRect">
            <a:avLst>
              <a:gd name="adj" fmla="val 8680"/>
            </a:avLst>
          </a:prstGeom>
          <a:solidFill>
            <a:schemeClr val="bg1"/>
          </a:solidFill>
          <a:ln w="190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C6F73714-6879-A622-7A82-1025E4650C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126" y="3520239"/>
            <a:ext cx="6173061" cy="3048425"/>
          </a:xfrm>
          <a:prstGeom prst="rect">
            <a:avLst/>
          </a:prstGeom>
        </p:spPr>
      </p:pic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8F0815BD-6533-5D34-EA8B-3F668B3D8F27}"/>
              </a:ext>
            </a:extLst>
          </p:cNvPr>
          <p:cNvSpPr/>
          <p:nvPr/>
        </p:nvSpPr>
        <p:spPr>
          <a:xfrm>
            <a:off x="7951664" y="1235413"/>
            <a:ext cx="3433568" cy="1966387"/>
          </a:xfrm>
          <a:prstGeom prst="roundRect">
            <a:avLst>
              <a:gd name="adj" fmla="val 8680"/>
            </a:avLst>
          </a:prstGeom>
          <a:solidFill>
            <a:schemeClr val="bg1"/>
          </a:solidFill>
          <a:ln w="190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0C2005E-368E-C620-00FC-7EAE75CDFF29}"/>
              </a:ext>
            </a:extLst>
          </p:cNvPr>
          <p:cNvSpPr txBox="1"/>
          <p:nvPr/>
        </p:nvSpPr>
        <p:spPr>
          <a:xfrm>
            <a:off x="8255192" y="1570963"/>
            <a:ext cx="33436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Theoretical rms bunch length</a:t>
            </a:r>
          </a:p>
          <a:p>
            <a:r>
              <a:rPr lang="en-US" altLang="ko-KR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- 14.26ps</a:t>
            </a:r>
          </a:p>
          <a:p>
            <a:endParaRPr lang="en-US" altLang="ko-KR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ko-KR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Analytic method</a:t>
            </a:r>
          </a:p>
          <a:p>
            <a:r>
              <a:rPr lang="en-US" altLang="ko-KR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- 21.94ps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ABA11B1-F8BD-D04D-5350-CFDE918F4D00}"/>
                  </a:ext>
                </a:extLst>
              </p:cNvPr>
              <p:cNvSpPr txBox="1"/>
              <p:nvPr/>
            </p:nvSpPr>
            <p:spPr>
              <a:xfrm>
                <a:off x="8708629" y="5495629"/>
                <a:ext cx="2234987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05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kumimoji="0" lang="en-US" altLang="ko-KR" sz="105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r>
                        <a:rPr kumimoji="0" lang="en-US" altLang="ko-KR" sz="105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0" lang="en-US" altLang="ko-KR" sz="105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𝑨𝒄𝒐𝒔</m:t>
                      </m:r>
                      <m:r>
                        <a:rPr kumimoji="0" lang="en-US" altLang="ko-KR" sz="105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0" lang="en-US" altLang="ko-KR" sz="105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ko-KR" sz="105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kumimoji="0" lang="en-US" altLang="ko-KR" sz="105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  <m:r>
                            <a:rPr kumimoji="0" lang="en-US" altLang="ko-KR" sz="105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kumimoji="0" lang="en-US" altLang="ko-KR" sz="105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0" lang="en-US" altLang="ko-KR" sz="105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kumimoji="0" lang="en-US" altLang="ko-KR" sz="105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ABA11B1-F8BD-D04D-5350-CFDE918F4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629" y="5495629"/>
                <a:ext cx="2234987" cy="253916"/>
              </a:xfrm>
              <a:prstGeom prst="rect">
                <a:avLst/>
              </a:prstGeom>
              <a:blipFill>
                <a:blip r:embed="rId9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803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C2E7B-D7A2-C8C9-8F70-47B138D4E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CF7D15D-BDB5-14D3-674A-012BFE098153}"/>
              </a:ext>
            </a:extLst>
          </p:cNvPr>
          <p:cNvSpPr txBox="1"/>
          <p:nvPr/>
        </p:nvSpPr>
        <p:spPr>
          <a:xfrm>
            <a:off x="99453" y="52137"/>
            <a:ext cx="119930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400" b="1" dirty="0">
                <a:solidFill>
                  <a:srgbClr val="076E77"/>
                </a:solidFill>
              </a:rPr>
              <a:t>Uniform Fill Pattern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AF26EE59-2C1D-72A3-CA0C-B164ACFFD7B1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14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2C2A4281-BD4D-883E-5360-09A10FFF2D3F}"/>
              </a:ext>
            </a:extLst>
          </p:cNvPr>
          <p:cNvSpPr txBox="1"/>
          <p:nvPr/>
        </p:nvSpPr>
        <p:spPr>
          <a:xfrm>
            <a:off x="2264978" y="786161"/>
            <a:ext cx="7662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With camshaft bunch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3897732D-B318-F360-7A34-010CFC055F4F}"/>
              </a:ext>
            </a:extLst>
          </p:cNvPr>
          <p:cNvSpPr/>
          <p:nvPr/>
        </p:nvSpPr>
        <p:spPr>
          <a:xfrm>
            <a:off x="233465" y="1235413"/>
            <a:ext cx="8122595" cy="5499918"/>
          </a:xfrm>
          <a:prstGeom prst="roundRect">
            <a:avLst>
              <a:gd name="adj" fmla="val 8680"/>
            </a:avLst>
          </a:prstGeom>
          <a:solidFill>
            <a:schemeClr val="bg1"/>
          </a:solidFill>
          <a:ln w="190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7EA5BFC-0DBF-82F6-033B-6DE97B6EB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0" y="1392978"/>
            <a:ext cx="6740226" cy="259239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8D1B3792-1260-9860-1B31-251A9CF1E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0" y="3985372"/>
            <a:ext cx="6740226" cy="259239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18558CEA-9C5A-CC83-70A6-155E74F1FC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9" t="14436" r="37692" b="50000"/>
          <a:stretch>
            <a:fillRect/>
          </a:stretch>
        </p:blipFill>
        <p:spPr>
          <a:xfrm>
            <a:off x="3911317" y="2007135"/>
            <a:ext cx="7443063" cy="3641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0042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179BF-0357-5BC2-18AC-0B3E6ABAA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91E9CB-58FB-0E46-5DD4-F243D13E7E55}"/>
              </a:ext>
            </a:extLst>
          </p:cNvPr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400" b="1" dirty="0">
                <a:solidFill>
                  <a:srgbClr val="076E77"/>
                </a:solidFill>
                <a:latin typeface="맑은 고딕"/>
              </a:rPr>
              <a:t>Summary</a:t>
            </a:r>
            <a:endParaRPr kumimoji="0" lang="en-US" altLang="ko-KR" sz="4400" b="1" i="0" u="none" strike="noStrike" kern="1200" cap="none" spc="0" normalizeH="0" baseline="0" dirty="0">
              <a:solidFill>
                <a:srgbClr val="076E77"/>
              </a:solidFill>
              <a:latin typeface="맑은 고딕"/>
            </a:endParaRP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A7EF16A5-BD4D-2D29-1795-809EA3D9BD40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15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A9522A-3B50-7A4E-B06B-6603E71889AB}"/>
                  </a:ext>
                </a:extLst>
              </p:cNvPr>
              <p:cNvSpPr txBox="1"/>
              <p:nvPr/>
            </p:nvSpPr>
            <p:spPr>
              <a:xfrm>
                <a:off x="561473" y="1555861"/>
                <a:ext cx="11069053" cy="4401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en-US" altLang="ko-KR" sz="2000" b="1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en-US" altLang="ko-KR" sz="20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 The issue with multi-optics was addressed by introducing single-optics-based reconstruction methods: </a:t>
                </a:r>
                <a:r>
                  <a:rPr lang="en-US" altLang="ko-KR" sz="2000" dirty="0">
                    <a:solidFill>
                      <a:srgbClr val="0AA6B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diagonal scan</a:t>
                </a:r>
                <a:r>
                  <a:rPr lang="en-US" altLang="ko-KR" sz="20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and </a:t>
                </a:r>
                <a:r>
                  <a:rPr lang="en-US" altLang="ko-KR" sz="2000" dirty="0">
                    <a:solidFill>
                      <a:srgbClr val="0AA6B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multi-screen scan</a:t>
                </a:r>
                <a:r>
                  <a:rPr lang="en-US" altLang="ko-KR" sz="20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 algn="just">
                  <a:defRPr/>
                </a:pPr>
                <a:endParaRPr lang="en-US" altLang="ko-KR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defRPr/>
                </a:pPr>
                <a:endParaRPr lang="en-US" altLang="ko-KR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defRPr/>
                </a:pPr>
                <a:endParaRPr lang="en-US" altLang="ko-KR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defRPr/>
                </a:pPr>
                <a:endParaRPr lang="en-US" altLang="ko-KR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defRPr/>
                </a:pPr>
                <a:r>
                  <a:rPr lang="en-US" altLang="ko-KR" sz="2000" b="1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altLang="ko-KR" sz="20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 Based on the RMS envelope equation, the beam after passing through the slit is emittance-dominated, so this is not expected to cause a significant problem for reconstruction in the BTS.</a:t>
                </a:r>
              </a:p>
              <a:p>
                <a:pPr lvl="0" algn="just">
                  <a:defRPr/>
                </a:pPr>
                <a:endPara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defRPr/>
                </a:pPr>
                <a:endPara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defRPr/>
                </a:pPr>
                <a:endPara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defRPr/>
                </a:pPr>
                <a:endPara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defRPr/>
                </a:pPr>
                <a:r>
                  <a:rPr lang="en-US" altLang="ko-KR" sz="2000" b="1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en-US" altLang="ko-KR" sz="20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 For the whole bunch ensemble, large-amplitude particles spread more than expected, making the RMS bunch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ko-KR" altLang="en-US" sz="20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ko-KR" sz="20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larger than the theoretical value</a:t>
                </a:r>
                <a:endParaRPr lang="en-US" altLang="ko-KR" sz="2000" dirty="0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A9522A-3B50-7A4E-B06B-6603E7188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73" y="1555861"/>
                <a:ext cx="11069053" cy="4401205"/>
              </a:xfrm>
              <a:prstGeom prst="rect">
                <a:avLst/>
              </a:prstGeom>
              <a:blipFill>
                <a:blip r:embed="rId2"/>
                <a:stretch>
                  <a:fillRect l="-551" t="-693" r="-606" b="-15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642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0429" y="2346060"/>
            <a:ext cx="8387342" cy="1785104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altLang="ko-KR" sz="11000" b="1" dirty="0">
                <a:solidFill>
                  <a:srgbClr val="076E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!</a:t>
            </a:r>
            <a:endParaRPr lang="en-US" altLang="ko-KR" sz="11000" b="1" dirty="0">
              <a:solidFill>
                <a:srgbClr val="076E77"/>
              </a:solidFill>
              <a:latin typeface="Arial" panose="020B0604020202020204" pitchFamily="34" charset="0"/>
              <a:ea typeface="Yu Gothic Medium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75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400" b="1" dirty="0">
                <a:solidFill>
                  <a:srgbClr val="076E77"/>
                </a:solidFill>
              </a:rPr>
              <a:t>Outline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1473" y="1614297"/>
            <a:ext cx="9998373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Ⅰ.  Tomography</a:t>
            </a:r>
            <a:endParaRPr kumimoji="0" lang="en-US" altLang="ko-KR" sz="900" b="0" i="0" u="none" strike="noStrike" kern="1200" cap="none" spc="0" normalizeH="0" baseline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232257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marL="0" marR="0" lvl="0" indent="0" algn="l" defTabSz="232257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marL="0" marR="0" lvl="0" indent="0" algn="l" defTabSz="232257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rPr>
              <a:t>				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rPr>
              <a:t>-  Overview of the Tomography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300" dirty="0">
              <a:solidFill>
                <a:srgbClr val="595959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300" dirty="0">
              <a:solidFill>
                <a:srgbClr val="595959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lvl="0" defTabSz="232257">
              <a:spcBef>
                <a:spcPct val="0"/>
              </a:spcBef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rPr>
              <a:t>				-  The </a:t>
            </a:r>
            <a:r>
              <a:rPr lang="en-US" altLang="ko-KR" sz="1400" dirty="0">
                <a:solidFill>
                  <a:srgbClr val="59595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rPr>
              <a:t>single-optics based reconstruction</a:t>
            </a:r>
            <a:endParaRPr lang="en-US" altLang="ko-KR" sz="1400" dirty="0">
              <a:solidFill>
                <a:srgbClr val="595959"/>
              </a:solidFill>
              <a:latin typeface="맑은 고딕" panose="020B0503020000020004" pitchFamily="50" charset="-127"/>
              <a:cs typeface="Tahoma" panose="020B0604030504040204" pitchFamily="34" charset="0"/>
            </a:endParaRPr>
          </a:p>
          <a:p>
            <a:pPr lvl="0">
              <a:defRPr/>
            </a:pPr>
            <a:endParaRPr lang="en-US" altLang="ko-KR" sz="300" dirty="0">
              <a:solidFill>
                <a:srgbClr val="595959"/>
              </a:solidFill>
              <a:latin typeface="맑은 고딕" panose="020B0503020000020004" pitchFamily="50" charset="-127"/>
              <a:cs typeface="Tahoma" panose="020B0604030504040204" pitchFamily="34" charset="0"/>
            </a:endParaRPr>
          </a:p>
          <a:p>
            <a:pPr lvl="0">
              <a:defRPr/>
            </a:pPr>
            <a:endParaRPr lang="en-US" altLang="ko-KR" sz="300" dirty="0">
              <a:solidFill>
                <a:srgbClr val="595959"/>
              </a:solidFill>
              <a:latin typeface="맑은 고딕" panose="020B0503020000020004" pitchFamily="50" charset="-127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en-US" altLang="ko-KR" sz="1400" dirty="0">
                <a:solidFill>
                  <a:srgbClr val="595959"/>
                </a:solidFill>
                <a:latin typeface="맑은 고딕" panose="020B0503020000020004" pitchFamily="50" charset="-127"/>
                <a:cs typeface="Tahoma" panose="020B0604030504040204" pitchFamily="34" charset="0"/>
              </a:rPr>
              <a:t>	-  RMS envelope equation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lvl="0" defTabSz="232257">
              <a:spcBef>
                <a:spcPct val="0"/>
              </a:spcBef>
              <a:defRPr/>
            </a:pPr>
            <a:r>
              <a:rPr kumimoji="0" lang="en-US" altLang="ko-KR" sz="1400" b="0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rPr>
              <a:t>		</a:t>
            </a:r>
            <a:endParaRPr lang="en-US" altLang="ko-KR" sz="1400" dirty="0">
              <a:solidFill>
                <a:srgbClr val="5959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defTabSz="232257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altLang="ko-KR" sz="1400" b="0" i="0" u="none" strike="noStrike" kern="1200" cap="none" spc="0" normalizeH="0" baseline="0" dirty="0">
              <a:solidFill>
                <a:srgbClr val="5959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Ⅱ. Transient Beam Loading</a:t>
            </a:r>
            <a:endParaRPr lang="en-US" altLang="ko-KR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232257">
              <a:spcBef>
                <a:spcPct val="0"/>
              </a:spcBef>
              <a:defRPr/>
            </a:pPr>
            <a:endParaRPr lang="en-US" altLang="ko-KR" sz="9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lvl="0" defTabSz="232257">
              <a:spcBef>
                <a:spcPct val="0"/>
              </a:spcBef>
              <a:defRPr/>
            </a:pPr>
            <a:endParaRPr lang="en-US" altLang="ko-KR" sz="9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lvl="0" defTabSz="232257">
              <a:spcBef>
                <a:spcPct val="0"/>
              </a:spcBef>
              <a:defRPr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ahoma" panose="020B0604030504040204" pitchFamily="34" charset="0"/>
              </a:rPr>
              <a:t>				-  </a:t>
            </a:r>
            <a:r>
              <a:rPr lang="en-US" altLang="ko-KR" sz="1400" dirty="0">
                <a:solidFill>
                  <a:srgbClr val="595959"/>
                </a:solidFill>
                <a:latin typeface="맑은 고딕" panose="020B0503020000020004" pitchFamily="50" charset="-127"/>
                <a:cs typeface="Tahoma" panose="020B0604030504040204" pitchFamily="34" charset="0"/>
              </a:rPr>
              <a:t>Overview of the transient beam loading</a:t>
            </a:r>
          </a:p>
          <a:p>
            <a:pPr lvl="0">
              <a:defRPr/>
            </a:pPr>
            <a:endParaRPr lang="en-US" altLang="ko-KR" sz="2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lvl="0">
              <a:defRPr/>
            </a:pPr>
            <a:endParaRPr lang="en-US" altLang="ko-KR" sz="2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>
              <a:defRPr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rPr>
              <a:t>	-  Comparison of </a:t>
            </a:r>
            <a:r>
              <a:rPr lang="en-US" altLang="ko-KR" sz="1400" dirty="0">
                <a:solidFill>
                  <a:srgbClr val="595959"/>
                </a:solidFill>
                <a:latin typeface="맑은 고딕" panose="020B0503020000020004" pitchFamily="50" charset="-127"/>
                <a:cs typeface="Tahoma" panose="020B0604030504040204" pitchFamily="34" charset="0"/>
              </a:rPr>
              <a:t>rms bunch lengths : Theoretical vs. Tracking</a:t>
            </a:r>
          </a:p>
          <a:p>
            <a:pPr lvl="0">
              <a:defRPr/>
            </a:pP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Ⅲ.  Summary</a:t>
            </a:r>
          </a:p>
          <a:p>
            <a:pPr lvl="0">
              <a:defRPr/>
            </a:pPr>
            <a:endParaRPr lang="en-US" altLang="ko-KR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endParaRPr lang="en-US" altLang="ko-KR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47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5C45A-5418-BEDC-A623-A9356155C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A4E27C2-831F-599D-7AB8-EBE95F34EC05}"/>
              </a:ext>
            </a:extLst>
          </p:cNvPr>
          <p:cNvSpPr txBox="1"/>
          <p:nvPr/>
        </p:nvSpPr>
        <p:spPr>
          <a:xfrm>
            <a:off x="99453" y="52137"/>
            <a:ext cx="119930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400" b="1" dirty="0">
                <a:solidFill>
                  <a:srgbClr val="076E77"/>
                </a:solidFill>
              </a:rPr>
              <a:t>Overview of the Tomography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EBDE744C-2CC9-78BE-A895-9E2D830E650C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3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CC9EFF40-2154-ADD6-4B1B-EE719FB91858}"/>
              </a:ext>
            </a:extLst>
          </p:cNvPr>
          <p:cNvSpPr txBox="1"/>
          <p:nvPr/>
        </p:nvSpPr>
        <p:spPr>
          <a:xfrm>
            <a:off x="2264978" y="786161"/>
            <a:ext cx="7662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KOMAC BTS(Beam Test Stand) implementation in x-suite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2B2CE946-4D46-9748-FD5C-BF8CE154000B}"/>
              </a:ext>
            </a:extLst>
          </p:cNvPr>
          <p:cNvGrpSpPr/>
          <p:nvPr/>
        </p:nvGrpSpPr>
        <p:grpSpPr>
          <a:xfrm>
            <a:off x="60198" y="1093938"/>
            <a:ext cx="12071599" cy="3051599"/>
            <a:chOff x="99453" y="2038350"/>
            <a:chExt cx="12071599" cy="3051599"/>
          </a:xfrm>
        </p:grpSpPr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7F9D6750-D169-3AEC-A275-78E7442A7A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6" t="8225"/>
            <a:stretch>
              <a:fillRect/>
            </a:stretch>
          </p:blipFill>
          <p:spPr bwMode="auto">
            <a:xfrm>
              <a:off x="99453" y="2038350"/>
              <a:ext cx="12071599" cy="305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C43DAABB-3617-1B76-5451-406CE54B3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0420" t="8846" r="1" b="80243"/>
            <a:stretch>
              <a:fillRect/>
            </a:stretch>
          </p:blipFill>
          <p:spPr>
            <a:xfrm>
              <a:off x="10287921" y="2038350"/>
              <a:ext cx="1193207" cy="365125"/>
            </a:xfrm>
            <a:prstGeom prst="rect">
              <a:avLst/>
            </a:prstGeom>
          </p:spPr>
        </p:pic>
      </p:grp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F9EC7163-D16B-85C6-2F1C-7F95B8BF998F}"/>
              </a:ext>
            </a:extLst>
          </p:cNvPr>
          <p:cNvCxnSpPr>
            <a:cxnSpLocks/>
          </p:cNvCxnSpPr>
          <p:nvPr/>
        </p:nvCxnSpPr>
        <p:spPr>
          <a:xfrm>
            <a:off x="303051" y="4581525"/>
            <a:ext cx="1157144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78214F1D-932F-36D2-C2E8-F8E0310494DF}"/>
              </a:ext>
            </a:extLst>
          </p:cNvPr>
          <p:cNvCxnSpPr>
            <a:cxnSpLocks/>
          </p:cNvCxnSpPr>
          <p:nvPr/>
        </p:nvCxnSpPr>
        <p:spPr>
          <a:xfrm>
            <a:off x="6259351" y="4581525"/>
            <a:ext cx="0" cy="21240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DA7D0E3-C08E-B5DC-4AFE-BF6B9FA8F668}"/>
              </a:ext>
            </a:extLst>
          </p:cNvPr>
          <p:cNvSpPr txBox="1"/>
          <p:nvPr/>
        </p:nvSpPr>
        <p:spPr>
          <a:xfrm>
            <a:off x="99453" y="4641129"/>
            <a:ext cx="34374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Beam parameters</a:t>
            </a:r>
            <a:endParaRPr kumimoji="0" lang="en-US" altLang="ko-KR" sz="2000" b="1" i="0" u="none" strike="noStrike" kern="1200" cap="none" spc="0" normalizeH="0" baseline="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F1FF3CB4-7158-4E1C-35F9-41D77191F039}"/>
              </a:ext>
            </a:extLst>
          </p:cNvPr>
          <p:cNvCxnSpPr>
            <a:cxnSpLocks/>
          </p:cNvCxnSpPr>
          <p:nvPr/>
        </p:nvCxnSpPr>
        <p:spPr>
          <a:xfrm>
            <a:off x="203200" y="5034889"/>
            <a:ext cx="2235200" cy="6350"/>
          </a:xfrm>
          <a:prstGeom prst="line">
            <a:avLst/>
          </a:prstGeom>
          <a:ln w="28575">
            <a:solidFill>
              <a:srgbClr val="E74C3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02D66965-0D38-B336-9633-3C438F43085F}"/>
              </a:ext>
            </a:extLst>
          </p:cNvPr>
          <p:cNvGrpSpPr/>
          <p:nvPr/>
        </p:nvGrpSpPr>
        <p:grpSpPr>
          <a:xfrm>
            <a:off x="644489" y="5227964"/>
            <a:ext cx="4458911" cy="1376516"/>
            <a:chOff x="644489" y="5288924"/>
            <a:chExt cx="4458911" cy="1376516"/>
          </a:xfrm>
        </p:grpSpPr>
        <p:sp>
          <p:nvSpPr>
            <p:cNvPr id="25" name="Text 5">
              <a:extLst>
                <a:ext uri="{FF2B5EF4-FFF2-40B4-BE49-F238E27FC236}">
                  <a16:creationId xmlns:a16="http://schemas.microsoft.com/office/drawing/2014/main" id="{A1E2B3A7-BB5C-3932-72DB-178881054D4B}"/>
                </a:ext>
              </a:extLst>
            </p:cNvPr>
            <p:cNvSpPr/>
            <p:nvPr/>
          </p:nvSpPr>
          <p:spPr>
            <a:xfrm>
              <a:off x="644490" y="5288924"/>
              <a:ext cx="1364456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l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Energy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 6">
              <a:extLst>
                <a:ext uri="{FF2B5EF4-FFF2-40B4-BE49-F238E27FC236}">
                  <a16:creationId xmlns:a16="http://schemas.microsoft.com/office/drawing/2014/main" id="{D6662D9B-5CE2-1180-4955-7782042B3143}"/>
                </a:ext>
              </a:extLst>
            </p:cNvPr>
            <p:cNvSpPr/>
            <p:nvPr/>
          </p:nvSpPr>
          <p:spPr>
            <a:xfrm>
              <a:off x="3738943" y="5288924"/>
              <a:ext cx="1364456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r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rgbClr val="3498D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 MeV</a:t>
              </a:r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 7">
              <a:extLst>
                <a:ext uri="{FF2B5EF4-FFF2-40B4-BE49-F238E27FC236}">
                  <a16:creationId xmlns:a16="http://schemas.microsoft.com/office/drawing/2014/main" id="{9039151F-BED9-E9A1-C145-29E39B821780}"/>
                </a:ext>
              </a:extLst>
            </p:cNvPr>
            <p:cNvSpPr/>
            <p:nvPr/>
          </p:nvSpPr>
          <p:spPr>
            <a:xfrm>
              <a:off x="644490" y="5572155"/>
              <a:ext cx="1364456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l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 total, macro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 8">
              <a:extLst>
                <a:ext uri="{FF2B5EF4-FFF2-40B4-BE49-F238E27FC236}">
                  <a16:creationId xmlns:a16="http://schemas.microsoft.com/office/drawing/2014/main" id="{EA6A5541-1211-71E2-9FF4-208DB4990715}"/>
                </a:ext>
              </a:extLst>
            </p:cNvPr>
            <p:cNvSpPr/>
            <p:nvPr/>
          </p:nvSpPr>
          <p:spPr>
            <a:xfrm>
              <a:off x="2021138" y="5572155"/>
              <a:ext cx="3082262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r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rgbClr val="3498D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3,000,000 -&gt; </a:t>
              </a:r>
              <a:r>
                <a:rPr lang="en-US" sz="14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3e+8</a:t>
              </a:r>
              <a:r>
                <a:rPr lang="en-US" sz="1400" b="1" dirty="0">
                  <a:solidFill>
                    <a:srgbClr val="3498D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/ 300,000 -&gt; </a:t>
              </a:r>
              <a:r>
                <a:rPr lang="en-US" sz="14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50,000</a:t>
              </a:r>
              <a:endPara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 9">
                  <a:extLst>
                    <a:ext uri="{FF2B5EF4-FFF2-40B4-BE49-F238E27FC236}">
                      <a16:creationId xmlns:a16="http://schemas.microsoft.com/office/drawing/2014/main" id="{18139065-2270-7074-3376-6E3C07230EAB}"/>
                    </a:ext>
                  </a:extLst>
                </p:cNvPr>
                <p:cNvSpPr/>
                <p:nvPr/>
              </p:nvSpPr>
              <p:spPr>
                <a:xfrm>
                  <a:off x="644490" y="5816897"/>
                  <a:ext cx="1364456" cy="248466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51054" rIns="0" bIns="51054" rtlCol="0" anchor="ctr">
                  <a:spAutoFit/>
                </a:bodyPr>
                <a:lstStyle/>
                <a:p>
                  <a:pPr marL="0" indent="0" algn="l">
                    <a:lnSpc>
                      <a:spcPts val="900"/>
                    </a:lnSpc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1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JetBrains Mono" pitchFamily="34" charset="-122"/>
                              <a:cs typeface="JetBrains Mono" pitchFamily="34" charset="-120"/>
                            </a:rPr>
                          </m:ctrlPr>
                        </m:sSubPr>
                        <m:e>
                          <m:r>
                            <a:rPr lang="en-US" sz="1400" b="1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JetBrains Mono" pitchFamily="34" charset="-122"/>
                              <a:cs typeface="JetBrains Mono" pitchFamily="34" charset="-120"/>
                            </a:rPr>
                            <m:t>𝜺</m:t>
                          </m:r>
                        </m:e>
                        <m:sub>
                          <m:r>
                            <a:rPr lang="en-US" sz="1400" b="1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JetBrains Mono" pitchFamily="34" charset="-122"/>
                              <a:cs typeface="JetBrains Mono" pitchFamily="34" charset="-120"/>
                            </a:rPr>
                            <m:t>𝒙</m:t>
                          </m:r>
                          <m:r>
                            <a:rPr lang="en-US" sz="1400" b="1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JetBrains Mono" pitchFamily="34" charset="-122"/>
                              <a:cs typeface="JetBrains Mono" pitchFamily="34" charset="-120"/>
                            </a:rPr>
                            <m:t>/</m:t>
                          </m:r>
                          <m:r>
                            <a:rPr lang="en-US" sz="1400" b="1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JetBrains Mono" pitchFamily="34" charset="-122"/>
                              <a:cs typeface="JetBrains Mono" pitchFamily="34" charset="-120"/>
                            </a:rPr>
                            <m:t>𝒚</m:t>
                          </m:r>
                          <m:r>
                            <a:rPr lang="en-US" sz="1400" b="1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JetBrains Mono" pitchFamily="34" charset="-122"/>
                              <a:cs typeface="JetBrains Mono" pitchFamily="34" charset="-120"/>
                            </a:rPr>
                            <m:t>, </m:t>
                          </m:r>
                          <m:r>
                            <a:rPr lang="en-US" sz="1400" b="1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JetBrains Mono" pitchFamily="34" charset="-122"/>
                              <a:cs typeface="JetBrains Mono" pitchFamily="34" charset="-120"/>
                            </a:rPr>
                            <m:t>𝒓𝒎𝒔</m:t>
                          </m:r>
                        </m:sub>
                      </m:sSub>
                    </m:oMath>
                  </a14:m>
                  <a:r>
                    <a:rPr lang="en-US" sz="1400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030" name="Text 9">
                  <a:extLst>
                    <a:ext uri="{FF2B5EF4-FFF2-40B4-BE49-F238E27FC236}">
                      <a16:creationId xmlns:a16="http://schemas.microsoft.com/office/drawing/2014/main" id="{771944A1-85FD-2FA8-92E5-11D69E641A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490" y="5816897"/>
                  <a:ext cx="1364456" cy="248466"/>
                </a:xfrm>
                <a:prstGeom prst="rect">
                  <a:avLst/>
                </a:prstGeom>
                <a:blipFill>
                  <a:blip r:embed="rId5"/>
                  <a:stretch>
                    <a:fillRect l="-3571" b="-2439"/>
                  </a:stretch>
                </a:blipFill>
                <a:ln/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Text 10">
              <a:extLst>
                <a:ext uri="{FF2B5EF4-FFF2-40B4-BE49-F238E27FC236}">
                  <a16:creationId xmlns:a16="http://schemas.microsoft.com/office/drawing/2014/main" id="{9BEAC42F-477D-677E-03D6-F6360F5E77DA}"/>
                </a:ext>
              </a:extLst>
            </p:cNvPr>
            <p:cNvSpPr/>
            <p:nvPr/>
          </p:nvSpPr>
          <p:spPr>
            <a:xfrm>
              <a:off x="3462528" y="5832995"/>
              <a:ext cx="1640871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r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rgbClr val="3498D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0.16 [π mm·mrad]</a:t>
              </a:r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Text 11">
              <a:extLst>
                <a:ext uri="{FF2B5EF4-FFF2-40B4-BE49-F238E27FC236}">
                  <a16:creationId xmlns:a16="http://schemas.microsoft.com/office/drawing/2014/main" id="{799ABACC-3799-E90B-26FE-FC63B5AF1BA8}"/>
                </a:ext>
              </a:extLst>
            </p:cNvPr>
            <p:cNvSpPr/>
            <p:nvPr/>
          </p:nvSpPr>
          <p:spPr>
            <a:xfrm>
              <a:off x="644489" y="6143265"/>
              <a:ext cx="1793909" cy="237053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l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rms bunch length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Text 12">
              <a:extLst>
                <a:ext uri="{FF2B5EF4-FFF2-40B4-BE49-F238E27FC236}">
                  <a16:creationId xmlns:a16="http://schemas.microsoft.com/office/drawing/2014/main" id="{62F3F4B7-276F-64AB-26FF-9A9714C91777}"/>
                </a:ext>
              </a:extLst>
            </p:cNvPr>
            <p:cNvSpPr/>
            <p:nvPr/>
          </p:nvSpPr>
          <p:spPr>
            <a:xfrm>
              <a:off x="3738943" y="6144131"/>
              <a:ext cx="1364456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r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rgbClr val="3498D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1.141820 mm</a:t>
              </a:r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 13">
                  <a:extLst>
                    <a:ext uri="{FF2B5EF4-FFF2-40B4-BE49-F238E27FC236}">
                      <a16:creationId xmlns:a16="http://schemas.microsoft.com/office/drawing/2014/main" id="{A943A5FE-B5EF-C77E-C3A6-D0D763456329}"/>
                    </a:ext>
                  </a:extLst>
                </p:cNvPr>
                <p:cNvSpPr/>
                <p:nvPr/>
              </p:nvSpPr>
              <p:spPr>
                <a:xfrm>
                  <a:off x="644490" y="6430119"/>
                  <a:ext cx="1364456" cy="235321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51054" rIns="0" bIns="51054" rtlCol="0" anchor="ctr">
                  <a:spAutoFit/>
                </a:bodyPr>
                <a:lstStyle/>
                <a:p>
                  <a:pPr marL="0" indent="0" algn="l">
                    <a:lnSpc>
                      <a:spcPts val="900"/>
                    </a:lnSpc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1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JetBrains Mono" pitchFamily="34" charset="-120"/>
                            </a:rPr>
                          </m:ctrlPr>
                        </m:sSubPr>
                        <m:e>
                          <m:r>
                            <a:rPr lang="en-US" sz="1400" b="1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JetBrains Mono" pitchFamily="34" charset="-120"/>
                            </a:rPr>
                            <m:t>𝝈</m:t>
                          </m:r>
                        </m:e>
                        <m:sub>
                          <m:r>
                            <a:rPr lang="en-US" sz="1400" b="1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JetBrains Mono" pitchFamily="34" charset="-120"/>
                            </a:rPr>
                            <m:t>𝜹</m:t>
                          </m:r>
                        </m:sub>
                      </m:sSub>
                    </m:oMath>
                  </a14:m>
                  <a:r>
                    <a:rPr lang="en-US" sz="14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(Δp/p)</a:t>
                  </a:r>
                  <a:endParaRPr lang="en-US" sz="14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34" name="Text 13">
                  <a:extLst>
                    <a:ext uri="{FF2B5EF4-FFF2-40B4-BE49-F238E27FC236}">
                      <a16:creationId xmlns:a16="http://schemas.microsoft.com/office/drawing/2014/main" id="{2C1C6BB8-895F-E8C6-D5D3-26054509C7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490" y="6430119"/>
                  <a:ext cx="1364456" cy="235321"/>
                </a:xfrm>
                <a:prstGeom prst="rect">
                  <a:avLst/>
                </a:prstGeom>
                <a:blipFill>
                  <a:blip r:embed="rId6"/>
                  <a:stretch>
                    <a:fillRect l="-3571" t="-36842" b="-26316"/>
                  </a:stretch>
                </a:blipFill>
                <a:ln/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Text 14">
              <a:extLst>
                <a:ext uri="{FF2B5EF4-FFF2-40B4-BE49-F238E27FC236}">
                  <a16:creationId xmlns:a16="http://schemas.microsoft.com/office/drawing/2014/main" id="{70841563-3800-3980-182F-47B4073A1B66}"/>
                </a:ext>
              </a:extLst>
            </p:cNvPr>
            <p:cNvSpPr/>
            <p:nvPr/>
          </p:nvSpPr>
          <p:spPr>
            <a:xfrm>
              <a:off x="3738943" y="6430119"/>
              <a:ext cx="1364456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r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rgbClr val="3498D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0.507123 %</a:t>
              </a:r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B6CDBD39-FA59-061B-23F3-2D5CB1473E18}"/>
              </a:ext>
            </a:extLst>
          </p:cNvPr>
          <p:cNvCxnSpPr>
            <a:cxnSpLocks/>
          </p:cNvCxnSpPr>
          <p:nvPr/>
        </p:nvCxnSpPr>
        <p:spPr>
          <a:xfrm>
            <a:off x="644490" y="5417183"/>
            <a:ext cx="44589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id="{9E0A58A7-1B38-A89B-45C0-B16F10410D25}"/>
              </a:ext>
            </a:extLst>
          </p:cNvPr>
          <p:cNvCxnSpPr>
            <a:cxnSpLocks/>
          </p:cNvCxnSpPr>
          <p:nvPr/>
        </p:nvCxnSpPr>
        <p:spPr>
          <a:xfrm>
            <a:off x="632298" y="5700350"/>
            <a:ext cx="44589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직선 연결선 59">
            <a:extLst>
              <a:ext uri="{FF2B5EF4-FFF2-40B4-BE49-F238E27FC236}">
                <a16:creationId xmlns:a16="http://schemas.microsoft.com/office/drawing/2014/main" id="{29EE188A-A8D1-6A44-44DE-B444089B85BF}"/>
              </a:ext>
            </a:extLst>
          </p:cNvPr>
          <p:cNvCxnSpPr>
            <a:cxnSpLocks/>
          </p:cNvCxnSpPr>
          <p:nvPr/>
        </p:nvCxnSpPr>
        <p:spPr>
          <a:xfrm>
            <a:off x="626202" y="5985069"/>
            <a:ext cx="44589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E760D833-04F9-6D06-4A18-06327B6E1C0E}"/>
              </a:ext>
            </a:extLst>
          </p:cNvPr>
          <p:cNvCxnSpPr>
            <a:cxnSpLocks/>
          </p:cNvCxnSpPr>
          <p:nvPr/>
        </p:nvCxnSpPr>
        <p:spPr>
          <a:xfrm>
            <a:off x="626202" y="6270823"/>
            <a:ext cx="44589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id="{CFD75F7B-E534-F97A-12A7-14209714079A}"/>
              </a:ext>
            </a:extLst>
          </p:cNvPr>
          <p:cNvCxnSpPr>
            <a:cxnSpLocks/>
          </p:cNvCxnSpPr>
          <p:nvPr/>
        </p:nvCxnSpPr>
        <p:spPr>
          <a:xfrm>
            <a:off x="626202" y="6573562"/>
            <a:ext cx="44589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803C59F-5496-B115-5740-EAA692B360DD}"/>
              </a:ext>
            </a:extLst>
          </p:cNvPr>
          <p:cNvSpPr txBox="1"/>
          <p:nvPr/>
        </p:nvSpPr>
        <p:spPr>
          <a:xfrm>
            <a:off x="6388747" y="4641129"/>
            <a:ext cx="34374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Simulation set-up</a:t>
            </a:r>
            <a:endParaRPr kumimoji="0" lang="en-US" altLang="ko-KR" sz="2000" b="1" i="0" u="none" strike="noStrike" kern="1200" cap="none" spc="0" normalizeH="0" baseline="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4" name="직선 연결선 63">
            <a:extLst>
              <a:ext uri="{FF2B5EF4-FFF2-40B4-BE49-F238E27FC236}">
                <a16:creationId xmlns:a16="http://schemas.microsoft.com/office/drawing/2014/main" id="{61FFD515-27E2-91FB-C4F9-23B27091ED0A}"/>
              </a:ext>
            </a:extLst>
          </p:cNvPr>
          <p:cNvCxnSpPr>
            <a:cxnSpLocks/>
          </p:cNvCxnSpPr>
          <p:nvPr/>
        </p:nvCxnSpPr>
        <p:spPr>
          <a:xfrm>
            <a:off x="6492494" y="5022697"/>
            <a:ext cx="2235200" cy="6350"/>
          </a:xfrm>
          <a:prstGeom prst="line">
            <a:avLst/>
          </a:prstGeom>
          <a:ln w="28575">
            <a:solidFill>
              <a:srgbClr val="E74C3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B97E1317-3B1C-2250-6E4E-3FD800EDF212}"/>
              </a:ext>
            </a:extLst>
          </p:cNvPr>
          <p:cNvGrpSpPr/>
          <p:nvPr/>
        </p:nvGrpSpPr>
        <p:grpSpPr>
          <a:xfrm>
            <a:off x="6933783" y="5169390"/>
            <a:ext cx="4458910" cy="1435090"/>
            <a:chOff x="644489" y="5230350"/>
            <a:chExt cx="4458910" cy="1435090"/>
          </a:xfrm>
        </p:grpSpPr>
        <p:sp>
          <p:nvSpPr>
            <p:cNvPr id="66" name="Text 5">
              <a:extLst>
                <a:ext uri="{FF2B5EF4-FFF2-40B4-BE49-F238E27FC236}">
                  <a16:creationId xmlns:a16="http://schemas.microsoft.com/office/drawing/2014/main" id="{42E0CC33-0DBF-86F0-EB3E-EFBE8D17D758}"/>
                </a:ext>
              </a:extLst>
            </p:cNvPr>
            <p:cNvSpPr/>
            <p:nvPr/>
          </p:nvSpPr>
          <p:spPr>
            <a:xfrm>
              <a:off x="644489" y="5230350"/>
              <a:ext cx="3575973" cy="352469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Slit width, </a:t>
              </a:r>
              <a:r>
                <a:rPr lang="en-US" altLang="ko-KR" sz="14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Slit step(continuous scan)</a:t>
              </a:r>
              <a:endParaRPr lang="en-US" altLang="ko-KR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indent="0" algn="l">
                <a:lnSpc>
                  <a:spcPts val="900"/>
                </a:lnSpc>
                <a:buNone/>
              </a:pPr>
              <a:endParaRPr lang="en-US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Text 6">
              <a:extLst>
                <a:ext uri="{FF2B5EF4-FFF2-40B4-BE49-F238E27FC236}">
                  <a16:creationId xmlns:a16="http://schemas.microsoft.com/office/drawing/2014/main" id="{647061CA-F0F7-ED06-3DF7-733713C5ECB2}"/>
                </a:ext>
              </a:extLst>
            </p:cNvPr>
            <p:cNvSpPr/>
            <p:nvPr/>
          </p:nvSpPr>
          <p:spPr>
            <a:xfrm>
              <a:off x="3738943" y="5288924"/>
              <a:ext cx="1364456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r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rgbClr val="3498D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0.2mm</a:t>
              </a:r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Text 7">
              <a:extLst>
                <a:ext uri="{FF2B5EF4-FFF2-40B4-BE49-F238E27FC236}">
                  <a16:creationId xmlns:a16="http://schemas.microsoft.com/office/drawing/2014/main" id="{8837FC4F-D07C-9DF2-7D27-03FB2FDD2F69}"/>
                </a:ext>
              </a:extLst>
            </p:cNvPr>
            <p:cNvSpPr/>
            <p:nvPr/>
          </p:nvSpPr>
          <p:spPr>
            <a:xfrm>
              <a:off x="644489" y="5564425"/>
              <a:ext cx="2599099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en-US" altLang="ko-KR" sz="14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Distance L</a:t>
              </a:r>
            </a:p>
          </p:txBody>
        </p:sp>
        <p:sp>
          <p:nvSpPr>
            <p:cNvPr id="69" name="Text 8">
              <a:extLst>
                <a:ext uri="{FF2B5EF4-FFF2-40B4-BE49-F238E27FC236}">
                  <a16:creationId xmlns:a16="http://schemas.microsoft.com/office/drawing/2014/main" id="{1D89B1DD-4817-4D6B-C24E-53A4778B17C6}"/>
                </a:ext>
              </a:extLst>
            </p:cNvPr>
            <p:cNvSpPr/>
            <p:nvPr/>
          </p:nvSpPr>
          <p:spPr>
            <a:xfrm>
              <a:off x="3738943" y="5572155"/>
              <a:ext cx="1364456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algn="r">
                <a:lnSpc>
                  <a:spcPts val="900"/>
                </a:lnSpc>
              </a:pPr>
              <a:r>
                <a:rPr lang="en-US" altLang="ko-KR" sz="1400" b="1" dirty="0">
                  <a:solidFill>
                    <a:srgbClr val="3498D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0.11m</a:t>
              </a:r>
              <a:endParaRPr lang="en-US" altLang="ko-K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Text 9">
              <a:extLst>
                <a:ext uri="{FF2B5EF4-FFF2-40B4-BE49-F238E27FC236}">
                  <a16:creationId xmlns:a16="http://schemas.microsoft.com/office/drawing/2014/main" id="{08B325FE-011C-2355-DA6E-4F5FAC346305}"/>
                </a:ext>
              </a:extLst>
            </p:cNvPr>
            <p:cNvSpPr/>
            <p:nvPr/>
          </p:nvSpPr>
          <p:spPr>
            <a:xfrm>
              <a:off x="644489" y="5856248"/>
              <a:ext cx="2047969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en-US" altLang="ko-KR" sz="14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Screen resolution</a:t>
              </a:r>
              <a:endParaRPr lang="en-US" altLang="ko-KR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 10">
                  <a:extLst>
                    <a:ext uri="{FF2B5EF4-FFF2-40B4-BE49-F238E27FC236}">
                      <a16:creationId xmlns:a16="http://schemas.microsoft.com/office/drawing/2014/main" id="{DC53E372-3A5C-DD19-52A0-F59378D0FE4B}"/>
                    </a:ext>
                  </a:extLst>
                </p:cNvPr>
                <p:cNvSpPr/>
                <p:nvPr/>
              </p:nvSpPr>
              <p:spPr>
                <a:xfrm>
                  <a:off x="3738943" y="5832995"/>
                  <a:ext cx="1364456" cy="235321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51054" rIns="0" bIns="51054" rtlCol="0" anchor="ctr">
                  <a:spAutoFit/>
                </a:bodyPr>
                <a:lstStyle/>
                <a:p>
                  <a:pPr algn="r">
                    <a:lnSpc>
                      <a:spcPts val="900"/>
                    </a:lnSpc>
                  </a:pPr>
                  <a:r>
                    <a:rPr lang="en-US" altLang="ko-KR" sz="1400" b="1" dirty="0">
                      <a:solidFill>
                        <a:srgbClr val="3498DB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30</a:t>
                  </a:r>
                  <a14:m>
                    <m:oMath xmlns:m="http://schemas.openxmlformats.org/officeDocument/2006/math">
                      <m:r>
                        <a:rPr lang="en-US" altLang="ko-KR" sz="1400" b="1" i="1">
                          <a:solidFill>
                            <a:srgbClr val="3498D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JetBrains Mono" pitchFamily="34" charset="-120"/>
                        </a:rPr>
                        <m:t>𝝁</m:t>
                      </m:r>
                      <m:r>
                        <a:rPr lang="en-US" altLang="ko-KR" sz="1400" b="1" i="1">
                          <a:solidFill>
                            <a:srgbClr val="3498D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JetBrains Mono" pitchFamily="34" charset="-120"/>
                        </a:rPr>
                        <m:t>𝒎</m:t>
                      </m:r>
                    </m:oMath>
                  </a14:m>
                  <a:endParaRPr lang="en-US" altLang="ko-KR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57" name="Text 10">
                  <a:extLst>
                    <a:ext uri="{FF2B5EF4-FFF2-40B4-BE49-F238E27FC236}">
                      <a16:creationId xmlns:a16="http://schemas.microsoft.com/office/drawing/2014/main" id="{4EFE5288-D48A-9815-8C88-C9656C752D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943" y="5832995"/>
                  <a:ext cx="1364456" cy="235321"/>
                </a:xfrm>
                <a:prstGeom prst="rect">
                  <a:avLst/>
                </a:prstGeom>
                <a:blipFill>
                  <a:blip r:embed="rId7"/>
                  <a:stretch>
                    <a:fillRect t="-36842" r="-4464" b="-26316"/>
                  </a:stretch>
                </a:blipFill>
                <a:ln/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Text 11">
              <a:extLst>
                <a:ext uri="{FF2B5EF4-FFF2-40B4-BE49-F238E27FC236}">
                  <a16:creationId xmlns:a16="http://schemas.microsoft.com/office/drawing/2014/main" id="{6D8FAD78-E7C4-745F-E52D-7E4625B17B69}"/>
                </a:ext>
              </a:extLst>
            </p:cNvPr>
            <p:cNvSpPr/>
            <p:nvPr/>
          </p:nvSpPr>
          <p:spPr>
            <a:xfrm>
              <a:off x="644489" y="6143265"/>
              <a:ext cx="2103536" cy="237053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l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Recon. method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Text 12">
              <a:extLst>
                <a:ext uri="{FF2B5EF4-FFF2-40B4-BE49-F238E27FC236}">
                  <a16:creationId xmlns:a16="http://schemas.microsoft.com/office/drawing/2014/main" id="{DAC3D7B4-7EEE-3E1F-0FF5-AA871AF716CC}"/>
                </a:ext>
              </a:extLst>
            </p:cNvPr>
            <p:cNvSpPr/>
            <p:nvPr/>
          </p:nvSpPr>
          <p:spPr>
            <a:xfrm>
              <a:off x="3243588" y="6144131"/>
              <a:ext cx="1859811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r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rgbClr val="3498D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Numerical / </a:t>
              </a:r>
              <a:r>
                <a:rPr lang="en-US" sz="14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+Analytic</a:t>
              </a:r>
              <a:endPara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Text 13">
              <a:extLst>
                <a:ext uri="{FF2B5EF4-FFF2-40B4-BE49-F238E27FC236}">
                  <a16:creationId xmlns:a16="http://schemas.microsoft.com/office/drawing/2014/main" id="{27327CE9-28C1-EB30-77FA-30711EAF11C1}"/>
                </a:ext>
              </a:extLst>
            </p:cNvPr>
            <p:cNvSpPr/>
            <p:nvPr/>
          </p:nvSpPr>
          <p:spPr>
            <a:xfrm>
              <a:off x="644490" y="6430119"/>
              <a:ext cx="1364456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l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Framework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Text 14">
              <a:extLst>
                <a:ext uri="{FF2B5EF4-FFF2-40B4-BE49-F238E27FC236}">
                  <a16:creationId xmlns:a16="http://schemas.microsoft.com/office/drawing/2014/main" id="{21A1C3EB-140F-2D69-4EDB-3B9DAAA2C1F7}"/>
                </a:ext>
              </a:extLst>
            </p:cNvPr>
            <p:cNvSpPr/>
            <p:nvPr/>
          </p:nvSpPr>
          <p:spPr>
            <a:xfrm>
              <a:off x="3738943" y="6430119"/>
              <a:ext cx="1364456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r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rgbClr val="3498D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X-suite</a:t>
              </a:r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id="{B7966E6D-EC3A-667C-9758-694605B9A12A}"/>
              </a:ext>
            </a:extLst>
          </p:cNvPr>
          <p:cNvCxnSpPr>
            <a:cxnSpLocks/>
          </p:cNvCxnSpPr>
          <p:nvPr/>
        </p:nvCxnSpPr>
        <p:spPr>
          <a:xfrm>
            <a:off x="6933784" y="5417183"/>
            <a:ext cx="44589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46ED178A-0BC1-246F-AA70-005FA3BB4225}"/>
              </a:ext>
            </a:extLst>
          </p:cNvPr>
          <p:cNvCxnSpPr>
            <a:cxnSpLocks/>
          </p:cNvCxnSpPr>
          <p:nvPr/>
        </p:nvCxnSpPr>
        <p:spPr>
          <a:xfrm>
            <a:off x="6921592" y="5700350"/>
            <a:ext cx="44589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D1D08E5A-3F93-2657-8B34-487D1C64C23D}"/>
              </a:ext>
            </a:extLst>
          </p:cNvPr>
          <p:cNvCxnSpPr>
            <a:cxnSpLocks/>
          </p:cNvCxnSpPr>
          <p:nvPr/>
        </p:nvCxnSpPr>
        <p:spPr>
          <a:xfrm>
            <a:off x="6915496" y="5985069"/>
            <a:ext cx="44589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8DB0A206-BC09-B055-E3C8-A558A86CAE79}"/>
              </a:ext>
            </a:extLst>
          </p:cNvPr>
          <p:cNvCxnSpPr>
            <a:cxnSpLocks/>
          </p:cNvCxnSpPr>
          <p:nvPr/>
        </p:nvCxnSpPr>
        <p:spPr>
          <a:xfrm>
            <a:off x="6915496" y="6270823"/>
            <a:ext cx="44589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4DA51F50-8797-9774-22CA-C87D4006AAB5}"/>
              </a:ext>
            </a:extLst>
          </p:cNvPr>
          <p:cNvCxnSpPr>
            <a:cxnSpLocks/>
          </p:cNvCxnSpPr>
          <p:nvPr/>
        </p:nvCxnSpPr>
        <p:spPr>
          <a:xfrm>
            <a:off x="6915496" y="6573562"/>
            <a:ext cx="44589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B8F681B7-9CAB-D6EE-D98B-B769D5BD2691}"/>
              </a:ext>
            </a:extLst>
          </p:cNvPr>
          <p:cNvSpPr txBox="1"/>
          <p:nvPr/>
        </p:nvSpPr>
        <p:spPr>
          <a:xfrm>
            <a:off x="10656964" y="3922706"/>
            <a:ext cx="5980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2">
                    <a:lumMod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(slit)</a:t>
            </a:r>
            <a:endParaRPr lang="ko-KR" altLang="en-US" sz="1000" dirty="0">
              <a:solidFill>
                <a:schemeClr val="bg2">
                  <a:lumMod val="25000"/>
                </a:schemeClr>
              </a:solidFill>
              <a:latin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7169D52-F728-E16E-BCDA-D2A4839305E8}"/>
              </a:ext>
            </a:extLst>
          </p:cNvPr>
          <p:cNvSpPr txBox="1"/>
          <p:nvPr/>
        </p:nvSpPr>
        <p:spPr>
          <a:xfrm>
            <a:off x="11070990" y="3922705"/>
            <a:ext cx="785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2">
                    <a:lumMod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(screen)</a:t>
            </a:r>
            <a:endParaRPr lang="ko-KR" altLang="en-US" sz="1000" dirty="0">
              <a:solidFill>
                <a:schemeClr val="bg2">
                  <a:lumMod val="25000"/>
                </a:schemeClr>
              </a:solidFill>
              <a:latin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887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C78AF-E71B-1821-1847-390E63D2F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8A7B87-6295-B184-A785-40922809A533}"/>
              </a:ext>
            </a:extLst>
          </p:cNvPr>
          <p:cNvSpPr txBox="1"/>
          <p:nvPr/>
        </p:nvSpPr>
        <p:spPr>
          <a:xfrm>
            <a:off x="99453" y="52137"/>
            <a:ext cx="119930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400" b="1" dirty="0">
                <a:solidFill>
                  <a:srgbClr val="076E77"/>
                </a:solidFill>
              </a:rPr>
              <a:t>Reconstruction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504CFEBF-1803-DCB5-D0D6-1E859B79F732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4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8737E662-5285-2347-C719-F7E2374312B3}"/>
              </a:ext>
            </a:extLst>
          </p:cNvPr>
          <p:cNvSpPr txBox="1"/>
          <p:nvPr/>
        </p:nvSpPr>
        <p:spPr>
          <a:xfrm>
            <a:off x="2264978" y="786161"/>
            <a:ext cx="7662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Space-charge / Analytic reconstruction / Coupling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D6CEF8EE-037A-5979-55E0-82C54FB87E7B}"/>
              </a:ext>
            </a:extLst>
          </p:cNvPr>
          <p:cNvGrpSpPr/>
          <p:nvPr/>
        </p:nvGrpSpPr>
        <p:grpSpPr>
          <a:xfrm>
            <a:off x="238105" y="1156744"/>
            <a:ext cx="11568643" cy="5556134"/>
            <a:chOff x="5218667" y="1143983"/>
            <a:chExt cx="11568643" cy="5556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사각형: 둥근 모서리 26">
                  <a:extLst>
                    <a:ext uri="{FF2B5EF4-FFF2-40B4-BE49-F238E27FC236}">
                      <a16:creationId xmlns:a16="http://schemas.microsoft.com/office/drawing/2014/main" id="{A3EA8246-E436-77F1-66FC-3B911B7573B3}"/>
                    </a:ext>
                  </a:extLst>
                </p:cNvPr>
                <p:cNvSpPr/>
                <p:nvPr/>
              </p:nvSpPr>
              <p:spPr>
                <a:xfrm>
                  <a:off x="5218667" y="1143983"/>
                  <a:ext cx="11568643" cy="5556134"/>
                </a:xfrm>
                <a:prstGeom prst="roundRect">
                  <a:avLst>
                    <a:gd name="adj" fmla="val 5317"/>
                  </a:avLst>
                </a:prstGeom>
                <a:solidFill>
                  <a:schemeClr val="bg1"/>
                </a:solidFill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7" name="사각형: 둥근 모서리 26">
                  <a:extLst>
                    <a:ext uri="{FF2B5EF4-FFF2-40B4-BE49-F238E27FC236}">
                      <a16:creationId xmlns:a16="http://schemas.microsoft.com/office/drawing/2014/main" id="{A3EA8246-E436-77F1-66FC-3B911B7573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8667" y="1143983"/>
                  <a:ext cx="11568643" cy="5556134"/>
                </a:xfrm>
                <a:prstGeom prst="roundRect">
                  <a:avLst>
                    <a:gd name="adj" fmla="val 5317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1C79826-7D62-B7E6-E707-D8D69BCE7483}"/>
                </a:ext>
              </a:extLst>
            </p:cNvPr>
            <p:cNvSpPr txBox="1"/>
            <p:nvPr/>
          </p:nvSpPr>
          <p:spPr>
            <a:xfrm>
              <a:off x="5365813" y="1153935"/>
              <a:ext cx="4131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• </a:t>
              </a:r>
              <a:r>
                <a:rPr lang="en-US" altLang="ko-KR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Phase space distribution</a:t>
              </a:r>
              <a:endParaRPr lang="ko-KR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FCAC517E-AC10-3037-E82B-451D03B29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0475" y="1455652"/>
              <a:ext cx="3728571" cy="2610000"/>
            </a:xfrm>
            <a:prstGeom prst="rect">
              <a:avLst/>
            </a:prstGeom>
          </p:spPr>
        </p:pic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5F039E88-EDBA-3902-D636-1639F7FC6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0475" y="4059377"/>
              <a:ext cx="3728571" cy="261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9499BC6-C767-FF24-8750-84C4E33C284E}"/>
                    </a:ext>
                  </a:extLst>
                </p:cNvPr>
                <p:cNvSpPr txBox="1"/>
                <p:nvPr/>
              </p:nvSpPr>
              <p:spPr>
                <a:xfrm>
                  <a:off x="8965037" y="2290965"/>
                  <a:ext cx="2532552" cy="10326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altLang="ko-KR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r>
                          <a:rPr lang="en-US" altLang="ko-KR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r>
                          <a:rPr lang="en-US" altLang="ko-KR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𝒆𝒓𝒓𝒐𝒓</m:t>
                        </m:r>
                        <m:r>
                          <a:rPr lang="en-US" altLang="ko-KR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altLang="ko-KR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altLang="ko-KR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𝟖𝟐</m:t>
                        </m:r>
                        <m:r>
                          <a:rPr lang="en-US" altLang="ko-KR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</m:t>
                        </m:r>
                      </m:oMath>
                    </m:oMathPara>
                  </a14:m>
                  <a:endParaRPr lang="en-US" altLang="ko-KR" sz="12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endParaRPr lang="en-US" altLang="ko-KR" sz="12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1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altLang="ko-KR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  <m:r>
                          <a:rPr lang="en-US" altLang="ko-KR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r>
                          <a:rPr lang="en-US" altLang="ko-KR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𝒆𝒓𝒓𝒐𝒓</m:t>
                        </m:r>
                        <m:r>
                          <a:rPr lang="en-US" altLang="ko-KR" sz="1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altLang="ko-KR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altLang="ko-KR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𝟒𝟕</m:t>
                        </m:r>
                        <m:r>
                          <a:rPr lang="en-US" altLang="ko-KR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</m:t>
                        </m:r>
                      </m:oMath>
                    </m:oMathPara>
                  </a14:m>
                  <a:endParaRPr lang="en-US" altLang="ko-KR" sz="12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endParaRPr lang="en-US" altLang="ko-KR" sz="12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1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altLang="ko-KR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altLang="ko-KR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𝑫</m:t>
                            </m:r>
                          </m:sub>
                        </m:sSub>
                        <m:r>
                          <a:rPr lang="en-US" altLang="ko-KR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r>
                          <a:rPr lang="en-US" altLang="ko-KR" sz="1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𝒆𝒓𝒓𝒐𝒓</m:t>
                        </m:r>
                        <m:r>
                          <a:rPr lang="en-US" altLang="ko-KR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  <m:r>
                          <a:rPr lang="en-US" altLang="ko-KR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altLang="ko-KR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𝟑𝟗</m:t>
                        </m:r>
                        <m:r>
                          <a:rPr lang="en-US" altLang="ko-KR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</m:t>
                        </m:r>
                      </m:oMath>
                    </m:oMathPara>
                  </a14:m>
                  <a:endParaRPr lang="en-US" altLang="ko-KR" sz="12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9499BC6-C767-FF24-8750-84C4E33C28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5037" y="2290965"/>
                  <a:ext cx="2532552" cy="103265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67515F1-B2AD-CD59-5246-695CBCE8A1F8}"/>
                </a:ext>
              </a:extLst>
            </p:cNvPr>
            <p:cNvSpPr txBox="1"/>
            <p:nvPr/>
          </p:nvSpPr>
          <p:spPr>
            <a:xfrm>
              <a:off x="9179046" y="4570649"/>
              <a:ext cx="2661678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C00000"/>
                  </a:solidFill>
                </a:rPr>
                <a:t>Previous Numerical method</a:t>
              </a:r>
            </a:p>
            <a:p>
              <a:r>
                <a:rPr lang="en-US" altLang="ko-KR" sz="1200" dirty="0">
                  <a:solidFill>
                    <a:srgbClr val="C00000"/>
                  </a:solidFill>
                </a:rPr>
                <a:t> - total time : 3m 33.48s</a:t>
              </a:r>
            </a:p>
            <a:p>
              <a:endParaRPr lang="en-US" altLang="ko-KR" sz="1200" b="1" dirty="0">
                <a:solidFill>
                  <a:srgbClr val="C00000"/>
                </a:solidFill>
              </a:endParaRPr>
            </a:p>
            <a:p>
              <a:endParaRPr lang="en-US" altLang="ko-KR" sz="1200" b="1" dirty="0">
                <a:solidFill>
                  <a:srgbClr val="C00000"/>
                </a:solidFill>
              </a:endParaRPr>
            </a:p>
            <a:p>
              <a:r>
                <a:rPr lang="en-US" altLang="ko-KR" sz="1200" b="1" dirty="0">
                  <a:solidFill>
                    <a:srgbClr val="C00000"/>
                  </a:solidFill>
                </a:rPr>
                <a:t>Analytic method</a:t>
              </a:r>
            </a:p>
            <a:p>
              <a:r>
                <a:rPr lang="en-US" altLang="ko-KR" sz="1200" dirty="0">
                  <a:solidFill>
                    <a:srgbClr val="C00000"/>
                  </a:solidFill>
                </a:rPr>
                <a:t> - total time : 3m 10.99s</a:t>
              </a:r>
            </a:p>
            <a:p>
              <a:endParaRPr lang="en-US" altLang="ko-KR" sz="1200" b="1" dirty="0">
                <a:solidFill>
                  <a:srgbClr val="C00000"/>
                </a:solidFill>
              </a:endParaRPr>
            </a:p>
            <a:p>
              <a:r>
                <a:rPr lang="en-US" altLang="ko-KR" sz="1200" b="1" dirty="0">
                  <a:solidFill>
                    <a:srgbClr val="C00000"/>
                  </a:solidFill>
                </a:rPr>
                <a:t>     </a:t>
              </a:r>
              <a:r>
                <a:rPr lang="en-US" altLang="ko-KR" sz="1400" b="1" dirty="0">
                  <a:solidFill>
                    <a:srgbClr val="C00000"/>
                  </a:solidFill>
                </a:rPr>
                <a:t>TVDs are same.</a:t>
              </a:r>
            </a:p>
            <a:p>
              <a:endParaRPr lang="en-US" altLang="ko-KR" sz="12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933D5A9-7CEC-DE72-C435-AD6B7EFDAEA7}"/>
              </a:ext>
            </a:extLst>
          </p:cNvPr>
          <p:cNvSpPr txBox="1"/>
          <p:nvPr/>
        </p:nvSpPr>
        <p:spPr>
          <a:xfrm>
            <a:off x="6228325" y="1156744"/>
            <a:ext cx="413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altLang="ko-K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Phase space distribution</a:t>
            </a:r>
            <a:endParaRPr lang="ko-KR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A3E154-F412-8ECA-67F6-DA2EA05CDDB5}"/>
              </a:ext>
            </a:extLst>
          </p:cNvPr>
          <p:cNvSpPr txBox="1"/>
          <p:nvPr/>
        </p:nvSpPr>
        <p:spPr>
          <a:xfrm>
            <a:off x="8478975" y="1212863"/>
            <a:ext cx="23108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rgbClr val="E74C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Coupling factor(t) : 0.25</a:t>
            </a:r>
            <a:endParaRPr lang="ko-KR" altLang="en-US" sz="1100" b="1" dirty="0">
              <a:solidFill>
                <a:srgbClr val="E74C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D458F0EC-90AA-CCDB-E766-401CBF829C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195" y="1479827"/>
            <a:ext cx="3728572" cy="261000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E2B33DCC-28FF-72FD-CFF0-79DF7E1388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195" y="4072138"/>
            <a:ext cx="3728572" cy="261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3447041-20AA-9E81-18F6-C739D5DDC9F5}"/>
                  </a:ext>
                </a:extLst>
              </p:cNvPr>
              <p:cNvSpPr txBox="1"/>
              <p:nvPr/>
            </p:nvSpPr>
            <p:spPr>
              <a:xfrm>
                <a:off x="9862395" y="2257085"/>
                <a:ext cx="2142725" cy="1032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𝒆𝒓𝒓𝒐𝒓</m:t>
                      </m:r>
                      <m:r>
                        <a:rPr lang="en-US" altLang="ko-KR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ko-KR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𝟖𝟎</m:t>
                      </m:r>
                      <m:r>
                        <a:rPr lang="en-US" altLang="ko-KR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ko-KR" sz="1200" b="1" dirty="0">
                  <a:solidFill>
                    <a:srgbClr val="C00000"/>
                  </a:solidFill>
                </a:endParaRPr>
              </a:p>
              <a:p>
                <a:endParaRPr lang="en-US" altLang="ko-KR" sz="1200" b="1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𝒆𝒓𝒓𝒐𝒓</m:t>
                      </m:r>
                      <m:r>
                        <a:rPr lang="en-US" altLang="ko-KR" sz="1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ko-KR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altLang="ko-KR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ko-KR" sz="1200" b="1" dirty="0">
                  <a:solidFill>
                    <a:srgbClr val="C00000"/>
                  </a:solidFill>
                </a:endParaRPr>
              </a:p>
              <a:p>
                <a:endParaRPr lang="en-US" altLang="ko-KR" sz="1200" b="1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ko-KR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𝒆𝒓𝒓𝒐𝒓</m:t>
                      </m:r>
                      <m:r>
                        <a:rPr lang="en-US" altLang="ko-KR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altLang="ko-KR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𝟑𝟖</m:t>
                      </m:r>
                      <m:r>
                        <a:rPr lang="en-US" altLang="ko-KR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ko-KR" sz="1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3447041-20AA-9E81-18F6-C739D5DDC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2395" y="2257085"/>
                <a:ext cx="2142725" cy="10326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230EBDCF-9CB4-E810-801C-8725B627F3AA}"/>
              </a:ext>
            </a:extLst>
          </p:cNvPr>
          <p:cNvSpPr txBox="1"/>
          <p:nvPr/>
        </p:nvSpPr>
        <p:spPr>
          <a:xfrm>
            <a:off x="10154413" y="5599072"/>
            <a:ext cx="1652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C00000"/>
                </a:solidFill>
              </a:rPr>
              <a:t>Analytic method</a:t>
            </a:r>
          </a:p>
          <a:p>
            <a:r>
              <a:rPr lang="en-US" altLang="ko-KR" sz="1200" dirty="0">
                <a:solidFill>
                  <a:srgbClr val="C00000"/>
                </a:solidFill>
              </a:rPr>
              <a:t> - total time : 4m 44.12s</a:t>
            </a:r>
          </a:p>
          <a:p>
            <a:endParaRPr lang="en-US" altLang="ko-KR" sz="1200" b="1" dirty="0">
              <a:solidFill>
                <a:srgbClr val="C00000"/>
              </a:solidFill>
            </a:endParaRPr>
          </a:p>
        </p:txBody>
      </p: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E4B26E62-370D-0415-1451-F07071E5DE6B}"/>
              </a:ext>
            </a:extLst>
          </p:cNvPr>
          <p:cNvSpPr/>
          <p:nvPr/>
        </p:nvSpPr>
        <p:spPr>
          <a:xfrm>
            <a:off x="2078575" y="5121541"/>
            <a:ext cx="719587" cy="180956"/>
          </a:xfrm>
          <a:prstGeom prst="roundRect">
            <a:avLst/>
          </a:prstGeom>
          <a:solidFill>
            <a:srgbClr val="F8D7DA"/>
          </a:solidFill>
          <a:ln>
            <a:solidFill>
              <a:srgbClr val="E943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0.113</a:t>
            </a:r>
            <a:endParaRPr lang="ko-KR" altLang="en-US" sz="10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E6F45A3F-6A98-7692-EAC7-0314ADCD7D4D}"/>
              </a:ext>
            </a:extLst>
          </p:cNvPr>
          <p:cNvSpPr/>
          <p:nvPr/>
        </p:nvSpPr>
        <p:spPr>
          <a:xfrm>
            <a:off x="896548" y="6268163"/>
            <a:ext cx="719587" cy="180956"/>
          </a:xfrm>
          <a:prstGeom prst="roundRect">
            <a:avLst/>
          </a:prstGeom>
          <a:solidFill>
            <a:srgbClr val="F8D7DA"/>
          </a:solidFill>
          <a:ln>
            <a:solidFill>
              <a:srgbClr val="E943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0.128</a:t>
            </a:r>
            <a:endParaRPr lang="ko-KR" altLang="en-US" sz="10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id="{DE2B64CF-0116-38AD-E6A6-485346394BF8}"/>
              </a:ext>
            </a:extLst>
          </p:cNvPr>
          <p:cNvSpPr/>
          <p:nvPr/>
        </p:nvSpPr>
        <p:spPr>
          <a:xfrm>
            <a:off x="3311730" y="6268163"/>
            <a:ext cx="719587" cy="180956"/>
          </a:xfrm>
          <a:prstGeom prst="roundRect">
            <a:avLst/>
          </a:prstGeom>
          <a:solidFill>
            <a:srgbClr val="F8D7DA"/>
          </a:solidFill>
          <a:ln>
            <a:solidFill>
              <a:srgbClr val="E943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0.123</a:t>
            </a:r>
            <a:endParaRPr lang="ko-KR" altLang="en-US" sz="10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id="{3FF25D70-0B6D-6F48-5300-14FF86D111FC}"/>
              </a:ext>
            </a:extLst>
          </p:cNvPr>
          <p:cNvSpPr/>
          <p:nvPr/>
        </p:nvSpPr>
        <p:spPr>
          <a:xfrm>
            <a:off x="6692995" y="6268163"/>
            <a:ext cx="719587" cy="180956"/>
          </a:xfrm>
          <a:prstGeom prst="roundRect">
            <a:avLst/>
          </a:prstGeom>
          <a:solidFill>
            <a:srgbClr val="F8D7DA"/>
          </a:solidFill>
          <a:ln>
            <a:solidFill>
              <a:srgbClr val="E943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0.147</a:t>
            </a:r>
            <a:endParaRPr lang="ko-KR" altLang="en-US" sz="10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634103ED-0B36-C0D4-A541-E98987163165}"/>
              </a:ext>
            </a:extLst>
          </p:cNvPr>
          <p:cNvSpPr/>
          <p:nvPr/>
        </p:nvSpPr>
        <p:spPr>
          <a:xfrm>
            <a:off x="9186499" y="6268163"/>
            <a:ext cx="719587" cy="180956"/>
          </a:xfrm>
          <a:prstGeom prst="roundRect">
            <a:avLst/>
          </a:prstGeom>
          <a:solidFill>
            <a:srgbClr val="F8D7DA"/>
          </a:solidFill>
          <a:ln>
            <a:solidFill>
              <a:srgbClr val="E943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0.129</a:t>
            </a:r>
            <a:endParaRPr lang="ko-KR" altLang="en-US" sz="10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68A00FC6-F489-9EAB-CDEE-372BC2A59543}"/>
              </a:ext>
            </a:extLst>
          </p:cNvPr>
          <p:cNvSpPr/>
          <p:nvPr/>
        </p:nvSpPr>
        <p:spPr>
          <a:xfrm>
            <a:off x="7979999" y="5120898"/>
            <a:ext cx="719587" cy="180956"/>
          </a:xfrm>
          <a:prstGeom prst="roundRect">
            <a:avLst/>
          </a:prstGeom>
          <a:solidFill>
            <a:srgbClr val="F8D7DA"/>
          </a:solidFill>
          <a:ln>
            <a:solidFill>
              <a:srgbClr val="E943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0.118</a:t>
            </a:r>
            <a:endParaRPr lang="ko-KR" altLang="en-US" sz="10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29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  <p:bldP spid="50" grpId="0" animBg="1"/>
      <p:bldP spid="52" grpId="0" animBg="1"/>
      <p:bldP spid="54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6AB05-E1FD-FF79-686D-E27CD926D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55850C81-5099-F69A-F9F7-EC574D984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80" y="1256262"/>
            <a:ext cx="7859949" cy="18785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사각형: 둥근 모서리 36">
                <a:extLst>
                  <a:ext uri="{FF2B5EF4-FFF2-40B4-BE49-F238E27FC236}">
                    <a16:creationId xmlns:a16="http://schemas.microsoft.com/office/drawing/2014/main" id="{6C7DA82A-FB47-BEE1-F464-9C248C4771DB}"/>
                  </a:ext>
                </a:extLst>
              </p:cNvPr>
              <p:cNvSpPr/>
              <p:nvPr/>
            </p:nvSpPr>
            <p:spPr>
              <a:xfrm>
                <a:off x="238105" y="2476500"/>
                <a:ext cx="6619895" cy="4236378"/>
              </a:xfrm>
              <a:prstGeom prst="roundRect">
                <a:avLst>
                  <a:gd name="adj" fmla="val 5317"/>
                </a:avLst>
              </a:prstGeom>
              <a:solidFill>
                <a:schemeClr val="bg1"/>
              </a:solidFill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7" name="사각형: 둥근 모서리 36">
                <a:extLst>
                  <a:ext uri="{FF2B5EF4-FFF2-40B4-BE49-F238E27FC236}">
                    <a16:creationId xmlns:a16="http://schemas.microsoft.com/office/drawing/2014/main" id="{6C7DA82A-FB47-BEE1-F464-9C248C4771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05" y="2476500"/>
                <a:ext cx="6619895" cy="4236378"/>
              </a:xfrm>
              <a:prstGeom prst="roundRect">
                <a:avLst>
                  <a:gd name="adj" fmla="val 5317"/>
                </a:avLst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bg2">
                    <a:lumMod val="90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23C392C-AB74-E881-E267-3E3267AF43C3}"/>
              </a:ext>
            </a:extLst>
          </p:cNvPr>
          <p:cNvSpPr txBox="1"/>
          <p:nvPr/>
        </p:nvSpPr>
        <p:spPr>
          <a:xfrm>
            <a:off x="99453" y="52137"/>
            <a:ext cx="119930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400" b="1" dirty="0">
                <a:solidFill>
                  <a:srgbClr val="076E77"/>
                </a:solidFill>
              </a:rPr>
              <a:t>Previous Discussion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5D82E53F-AA86-8F93-0511-7C16141829F0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5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72C0B7ED-A675-9052-0872-3154765F938F}"/>
              </a:ext>
            </a:extLst>
          </p:cNvPr>
          <p:cNvSpPr txBox="1"/>
          <p:nvPr/>
        </p:nvSpPr>
        <p:spPr>
          <a:xfrm>
            <a:off x="2264978" y="786161"/>
            <a:ext cx="7662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Single-optics / Space charge &amp; emittance -dominated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B7FD6CB-F524-043D-4C01-1FD8C099B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385" y="1375207"/>
            <a:ext cx="3353268" cy="4944165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8D17CF2C-BA92-E891-3EF7-08EA4DF629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1400" y="2878559"/>
            <a:ext cx="4233304" cy="2552713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D97ED400-966D-06E0-396B-1C82BDBF6BBB}"/>
              </a:ext>
            </a:extLst>
          </p:cNvPr>
          <p:cNvGrpSpPr/>
          <p:nvPr/>
        </p:nvGrpSpPr>
        <p:grpSpPr>
          <a:xfrm>
            <a:off x="470630" y="2561410"/>
            <a:ext cx="6154844" cy="307777"/>
            <a:chOff x="997586" y="5017540"/>
            <a:chExt cx="6154844" cy="307777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A1F20813-AC1F-3E4E-981B-72280FBA522E}"/>
                </a:ext>
              </a:extLst>
            </p:cNvPr>
            <p:cNvSpPr/>
            <p:nvPr/>
          </p:nvSpPr>
          <p:spPr>
            <a:xfrm>
              <a:off x="997586" y="5077054"/>
              <a:ext cx="233464" cy="19455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</a:t>
              </a:r>
              <a:endParaRPr lang="ko-KR" altLang="en-US" sz="1400" dirty="0">
                <a:solidFill>
                  <a:schemeClr val="tx1"/>
                </a:solidFill>
                <a:latin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66E80D3-81EF-B67B-1039-8035D6FB9758}"/>
                </a:ext>
              </a:extLst>
            </p:cNvPr>
            <p:cNvSpPr txBox="1"/>
            <p:nvPr/>
          </p:nvSpPr>
          <p:spPr>
            <a:xfrm>
              <a:off x="1231050" y="5017540"/>
              <a:ext cx="5921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ko-KR" sz="1400" b="1" dirty="0">
                  <a:solidFill>
                    <a:schemeClr val="accent5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Multi-optics</a:t>
              </a:r>
              <a:endParaRPr lang="ko-KR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F923670B-9F16-DB84-A8BE-FF6F801AA10B}"/>
              </a:ext>
            </a:extLst>
          </p:cNvPr>
          <p:cNvGrpSpPr/>
          <p:nvPr/>
        </p:nvGrpSpPr>
        <p:grpSpPr>
          <a:xfrm>
            <a:off x="470630" y="5577664"/>
            <a:ext cx="6154844" cy="307777"/>
            <a:chOff x="997586" y="5017540"/>
            <a:chExt cx="6154844" cy="307777"/>
          </a:xfrm>
        </p:grpSpPr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92D9D633-D513-59B3-B343-7B09B631C192}"/>
                </a:ext>
              </a:extLst>
            </p:cNvPr>
            <p:cNvSpPr/>
            <p:nvPr/>
          </p:nvSpPr>
          <p:spPr>
            <a:xfrm>
              <a:off x="997586" y="5077054"/>
              <a:ext cx="233464" cy="19455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2</a:t>
              </a:r>
              <a:endParaRPr lang="ko-KR" altLang="en-US" sz="1400" dirty="0">
                <a:solidFill>
                  <a:schemeClr val="tx1"/>
                </a:solidFill>
                <a:latin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C2D9DBD-4B0C-1ADA-1743-35031A1A7AF7}"/>
                </a:ext>
              </a:extLst>
            </p:cNvPr>
            <p:cNvSpPr txBox="1"/>
            <p:nvPr/>
          </p:nvSpPr>
          <p:spPr>
            <a:xfrm>
              <a:off x="1231050" y="5017540"/>
              <a:ext cx="5921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ko-KR" sz="1400" b="1" dirty="0">
                  <a:solidFill>
                    <a:schemeClr val="accent5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Space charge-dominated(beamlets)</a:t>
              </a:r>
              <a:endParaRPr lang="ko-KR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74CC388C-5E68-C474-7862-29E0EAFE67EC}"/>
              </a:ext>
            </a:extLst>
          </p:cNvPr>
          <p:cNvGrpSpPr/>
          <p:nvPr/>
        </p:nvGrpSpPr>
        <p:grpSpPr>
          <a:xfrm>
            <a:off x="2543175" y="6157772"/>
            <a:ext cx="1435522" cy="248894"/>
            <a:chOff x="2514600" y="6062467"/>
            <a:chExt cx="1435522" cy="248894"/>
          </a:xfrm>
        </p:grpSpPr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51F68A12-C6F6-4EF5-FFDC-5D2D14A994B6}"/>
                </a:ext>
              </a:extLst>
            </p:cNvPr>
            <p:cNvGrpSpPr/>
            <p:nvPr/>
          </p:nvGrpSpPr>
          <p:grpSpPr>
            <a:xfrm rot="5400000">
              <a:off x="3112600" y="5473839"/>
              <a:ext cx="239522" cy="1435522"/>
              <a:chOff x="8354404" y="2883305"/>
              <a:chExt cx="188920" cy="666843"/>
            </a:xfrm>
          </p:grpSpPr>
          <p:pic>
            <p:nvPicPr>
              <p:cNvPr id="46" name="그림 45">
                <a:extLst>
                  <a:ext uri="{FF2B5EF4-FFF2-40B4-BE49-F238E27FC236}">
                    <a16:creationId xmlns:a16="http://schemas.microsoft.com/office/drawing/2014/main" id="{1B115B48-6428-FB1E-9F8E-FF89333CAD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l="6666"/>
              <a:stretch>
                <a:fillRect/>
              </a:stretch>
            </p:blipFill>
            <p:spPr>
              <a:xfrm>
                <a:off x="8354404" y="2883305"/>
                <a:ext cx="133370" cy="666843"/>
              </a:xfrm>
              <a:prstGeom prst="rect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</p:pic>
          <p:sp>
            <p:nvSpPr>
              <p:cNvPr id="47" name="화살표: 왼쪽/오른쪽 46">
                <a:extLst>
                  <a:ext uri="{FF2B5EF4-FFF2-40B4-BE49-F238E27FC236}">
                    <a16:creationId xmlns:a16="http://schemas.microsoft.com/office/drawing/2014/main" id="{409A5715-076A-B4B5-D199-C5F7EB19029C}"/>
                  </a:ext>
                </a:extLst>
              </p:cNvPr>
              <p:cNvSpPr/>
              <p:nvPr/>
            </p:nvSpPr>
            <p:spPr>
              <a:xfrm rot="5400000">
                <a:off x="8288981" y="3187074"/>
                <a:ext cx="424521" cy="84164"/>
              </a:xfrm>
              <a:prstGeom prst="leftRight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5" name="화살표: 왼쪽/오른쪽 54">
              <a:extLst>
                <a:ext uri="{FF2B5EF4-FFF2-40B4-BE49-F238E27FC236}">
                  <a16:creationId xmlns:a16="http://schemas.microsoft.com/office/drawing/2014/main" id="{E60782A3-5928-2E49-7C02-950B93560520}"/>
                </a:ext>
              </a:extLst>
            </p:cNvPr>
            <p:cNvSpPr/>
            <p:nvPr/>
          </p:nvSpPr>
          <p:spPr>
            <a:xfrm rot="16200000">
              <a:off x="3646921" y="6096899"/>
              <a:ext cx="178464" cy="109600"/>
            </a:xfrm>
            <a:prstGeom prst="left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CEA9C53E-2886-EA50-499B-F5B3E2E1B4C1}"/>
              </a:ext>
            </a:extLst>
          </p:cNvPr>
          <p:cNvSpPr/>
          <p:nvPr/>
        </p:nvSpPr>
        <p:spPr>
          <a:xfrm rot="21024716">
            <a:off x="849485" y="2388322"/>
            <a:ext cx="3246123" cy="416883"/>
          </a:xfrm>
          <a:prstGeom prst="rect">
            <a:avLst/>
          </a:prstGeom>
          <a:solidFill>
            <a:schemeClr val="lt1"/>
          </a:solidFill>
          <a:ln w="38100">
            <a:solidFill>
              <a:srgbClr val="0AA6B2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defRPr/>
            </a:pPr>
            <a:r>
              <a:rPr lang="en-US" altLang="ko-KR" sz="1200" b="1" dirty="0">
                <a:solidFill>
                  <a:srgbClr val="404040"/>
                </a:solidFill>
                <a:latin typeface="Tahoma"/>
                <a:ea typeface="나눔고딕 ExtraBold"/>
                <a:cs typeface="Tahoma"/>
              </a:rPr>
              <a:t>Single-optics-based reconstruction</a:t>
            </a: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2CC5B498-CE1F-AA4A-5FC6-750186A60F4D}"/>
              </a:ext>
            </a:extLst>
          </p:cNvPr>
          <p:cNvSpPr/>
          <p:nvPr/>
        </p:nvSpPr>
        <p:spPr>
          <a:xfrm rot="21024716">
            <a:off x="781348" y="5289667"/>
            <a:ext cx="2674357" cy="426356"/>
          </a:xfrm>
          <a:prstGeom prst="rect">
            <a:avLst/>
          </a:prstGeom>
          <a:solidFill>
            <a:schemeClr val="lt1"/>
          </a:solidFill>
          <a:ln w="38100">
            <a:solidFill>
              <a:srgbClr val="0AA6B2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defRPr/>
            </a:pPr>
            <a:r>
              <a:rPr lang="en-US" altLang="ko-KR" sz="1200" b="1" dirty="0">
                <a:solidFill>
                  <a:srgbClr val="404040"/>
                </a:solidFill>
                <a:latin typeface="Tahoma"/>
                <a:ea typeface="나눔고딕 ExtraBold"/>
                <a:cs typeface="Tahoma"/>
              </a:rPr>
              <a:t>rms envelope equation</a:t>
            </a:r>
          </a:p>
        </p:txBody>
      </p:sp>
    </p:spTree>
    <p:extLst>
      <p:ext uri="{BB962C8B-B14F-4D97-AF65-F5344CB8AC3E}">
        <p14:creationId xmlns:p14="http://schemas.microsoft.com/office/powerpoint/2010/main" val="181464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FB9AB-B8D9-5DFA-F35A-6DDBCA89B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CB2780-25CE-CDFF-96AD-4F95E6FFE279}"/>
              </a:ext>
            </a:extLst>
          </p:cNvPr>
          <p:cNvSpPr txBox="1"/>
          <p:nvPr/>
        </p:nvSpPr>
        <p:spPr>
          <a:xfrm>
            <a:off x="99453" y="52137"/>
            <a:ext cx="119930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400" b="1" dirty="0">
                <a:solidFill>
                  <a:srgbClr val="076E77"/>
                </a:solidFill>
              </a:rPr>
              <a:t>Single-optics-based Reconstruction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A83633BD-CE16-B602-5B1F-96740F1D41CB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6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AC0781A-9ED1-9420-3392-901263003B16}"/>
              </a:ext>
            </a:extLst>
          </p:cNvPr>
          <p:cNvSpPr txBox="1"/>
          <p:nvPr/>
        </p:nvSpPr>
        <p:spPr>
          <a:xfrm>
            <a:off x="2264978" y="786161"/>
            <a:ext cx="7662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Diagonal scan / Multi-screen scan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293BE4-43E9-6E8F-003C-1E22A33F6BB3}"/>
              </a:ext>
            </a:extLst>
          </p:cNvPr>
          <p:cNvSpPr txBox="1"/>
          <p:nvPr/>
        </p:nvSpPr>
        <p:spPr>
          <a:xfrm>
            <a:off x="537427" y="1166557"/>
            <a:ext cx="86367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JetBrains Mono"/>
              </a:rPr>
              <a:t>•</a:t>
            </a:r>
            <a:r>
              <a:rPr lang="en-US" altLang="ko-K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Additional diagonal scan</a:t>
            </a:r>
          </a:p>
          <a:p>
            <a:endParaRPr lang="en-US" altLang="ko-KR" sz="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o-KR" altLang="en-US" dirty="0">
                <a:latin typeface="Tahoma" panose="020B0604030504040204" pitchFamily="34" charset="0"/>
                <a:cs typeface="Tahoma" panose="020B0604030504040204" pitchFamily="34" charset="0"/>
              </a:rPr>
              <a:t>    </a:t>
            </a:r>
            <a:endParaRPr lang="en-US" altLang="ko-KR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ko-KR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ko-KR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ko-KR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ko-KR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ko-KR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ko-KR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ko-KR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etBrains Mono"/>
                <a:ea typeface="맑은 고딕" panose="020B0503020000020004" pitchFamily="50" charset="-127"/>
                <a:cs typeface="+mn-cs"/>
              </a:rPr>
              <a:t>•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Multiple screen distance</a:t>
            </a:r>
            <a:endParaRPr kumimoji="0" lang="en-US" altLang="ko-KR" sz="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t>    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54833C84-C391-E1CA-073C-402D57A27D71}"/>
              </a:ext>
            </a:extLst>
          </p:cNvPr>
          <p:cNvGrpSpPr/>
          <p:nvPr/>
        </p:nvGrpSpPr>
        <p:grpSpPr>
          <a:xfrm>
            <a:off x="5903676" y="3864037"/>
            <a:ext cx="3911913" cy="2871976"/>
            <a:chOff x="3241507" y="3957349"/>
            <a:chExt cx="3911913" cy="2871976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A548F030-0709-EB17-ED86-0919B51F68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28" t="20830"/>
            <a:stretch>
              <a:fillRect/>
            </a:stretch>
          </p:blipFill>
          <p:spPr bwMode="auto">
            <a:xfrm>
              <a:off x="3241507" y="4173377"/>
              <a:ext cx="3614296" cy="2632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B6F6EEA2-33C0-CC79-0022-66BC82241B35}"/>
                </a:ext>
              </a:extLst>
            </p:cNvPr>
            <p:cNvCxnSpPr>
              <a:cxnSpLocks/>
            </p:cNvCxnSpPr>
            <p:nvPr/>
          </p:nvCxnSpPr>
          <p:spPr>
            <a:xfrm>
              <a:off x="6316706" y="4183105"/>
              <a:ext cx="0" cy="2241676"/>
            </a:xfrm>
            <a:prstGeom prst="line">
              <a:avLst/>
            </a:prstGeom>
            <a:ln w="19050">
              <a:solidFill>
                <a:srgbClr val="51D388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6E908FF-D234-971E-8A7A-842EFB3F9CEE}"/>
                </a:ext>
              </a:extLst>
            </p:cNvPr>
            <p:cNvSpPr txBox="1"/>
            <p:nvPr/>
          </p:nvSpPr>
          <p:spPr>
            <a:xfrm>
              <a:off x="5207366" y="6521548"/>
              <a:ext cx="8367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C00000"/>
                  </a:solidFill>
                </a:rPr>
                <a:t>RECON.</a:t>
              </a:r>
              <a:endParaRPr lang="en-US" altLang="ko-KR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F4A283-22BD-1DF8-4FC8-336CD9685607}"/>
                </a:ext>
              </a:extLst>
            </p:cNvPr>
            <p:cNvSpPr txBox="1"/>
            <p:nvPr/>
          </p:nvSpPr>
          <p:spPr>
            <a:xfrm>
              <a:off x="5780390" y="3957349"/>
              <a:ext cx="8367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51D388"/>
                  </a:solidFill>
                </a:rPr>
                <a:t>L1</a:t>
              </a:r>
              <a:endParaRPr lang="en-US" altLang="ko-KR" sz="1600" b="1" dirty="0">
                <a:solidFill>
                  <a:srgbClr val="51D388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F66ED8-3E46-B1F0-3E97-47E73811B16B}"/>
                </a:ext>
              </a:extLst>
            </p:cNvPr>
            <p:cNvSpPr txBox="1"/>
            <p:nvPr/>
          </p:nvSpPr>
          <p:spPr>
            <a:xfrm>
              <a:off x="6138439" y="3957349"/>
              <a:ext cx="8367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51D388"/>
                  </a:solidFill>
                </a:rPr>
                <a:t>L2</a:t>
              </a:r>
              <a:endParaRPr lang="en-US" altLang="ko-KR" sz="1600" b="1" dirty="0">
                <a:solidFill>
                  <a:srgbClr val="51D38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E04ED90-5FB4-CF0E-02E5-D58E1BF12213}"/>
                    </a:ext>
                  </a:extLst>
                </p:cNvPr>
                <p:cNvSpPr txBox="1"/>
                <p:nvPr/>
              </p:nvSpPr>
              <p:spPr>
                <a:xfrm>
                  <a:off x="6316706" y="5012274"/>
                  <a:ext cx="83671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800" b="1" i="1" dirty="0" smtClean="0">
                            <a:solidFill>
                              <a:srgbClr val="51D38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E04ED90-5FB4-CF0E-02E5-D58E1BF122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6706" y="5012274"/>
                  <a:ext cx="836714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EB80C82F-31D2-92C5-2D81-64EE78F06953}"/>
              </a:ext>
            </a:extLst>
          </p:cNvPr>
          <p:cNvGrpSpPr/>
          <p:nvPr/>
        </p:nvGrpSpPr>
        <p:grpSpPr>
          <a:xfrm>
            <a:off x="4167119" y="1565844"/>
            <a:ext cx="4547383" cy="1696236"/>
            <a:chOff x="3602736" y="1569636"/>
            <a:chExt cx="4547383" cy="1696236"/>
          </a:xfrm>
        </p:grpSpPr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2E631AE1-9870-CB15-F0C6-510A7302C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3935" t="13802" r="9313" b="32794"/>
            <a:stretch>
              <a:fillRect/>
            </a:stretch>
          </p:blipFill>
          <p:spPr>
            <a:xfrm>
              <a:off x="6424951" y="1581074"/>
              <a:ext cx="1725168" cy="1684798"/>
            </a:xfrm>
            <a:prstGeom prst="rect">
              <a:avLst/>
            </a:prstGeom>
          </p:spPr>
        </p:pic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3FB977E2-7F07-A657-7D42-AB406A9DD084}"/>
                </a:ext>
              </a:extLst>
            </p:cNvPr>
            <p:cNvGrpSpPr/>
            <p:nvPr/>
          </p:nvGrpSpPr>
          <p:grpSpPr>
            <a:xfrm>
              <a:off x="3602736" y="1569636"/>
              <a:ext cx="1574150" cy="1684798"/>
              <a:chOff x="3919728" y="1749660"/>
              <a:chExt cx="1574150" cy="1684798"/>
            </a:xfrm>
          </p:grpSpPr>
          <p:pic>
            <p:nvPicPr>
              <p:cNvPr id="19" name="그림 18">
                <a:extLst>
                  <a:ext uri="{FF2B5EF4-FFF2-40B4-BE49-F238E27FC236}">
                    <a16:creationId xmlns:a16="http://schemas.microsoft.com/office/drawing/2014/main" id="{FC5450BD-8067-6987-9C0F-E1352FCBDC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6810" t="13802" r="59655" b="32794"/>
              <a:stretch>
                <a:fillRect/>
              </a:stretch>
            </p:blipFill>
            <p:spPr>
              <a:xfrm>
                <a:off x="3919728" y="1749660"/>
                <a:ext cx="1574150" cy="1684798"/>
              </a:xfrm>
              <a:prstGeom prst="rect">
                <a:avLst/>
              </a:prstGeom>
            </p:spPr>
          </p:pic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EFD78FC6-B456-6887-5C81-D3F190460999}"/>
                  </a:ext>
                </a:extLst>
              </p:cNvPr>
              <p:cNvSpPr/>
              <p:nvPr/>
            </p:nvSpPr>
            <p:spPr>
              <a:xfrm>
                <a:off x="4529328" y="3279649"/>
                <a:ext cx="304800" cy="792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9D8FA8F-C4C5-9117-33F6-2A95BB12AE8A}"/>
                    </a:ext>
                  </a:extLst>
                </p:cNvPr>
                <p:cNvSpPr txBox="1"/>
                <p:nvPr/>
              </p:nvSpPr>
              <p:spPr>
                <a:xfrm>
                  <a:off x="5382561" y="2185737"/>
                  <a:ext cx="83671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9D8FA8F-C4C5-9117-33F6-2A95BB12AE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2561" y="2185737"/>
                  <a:ext cx="836714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B9AD736-541F-BC4B-10D8-D595962CD6C9}"/>
              </a:ext>
            </a:extLst>
          </p:cNvPr>
          <p:cNvSpPr txBox="1"/>
          <p:nvPr/>
        </p:nvSpPr>
        <p:spPr>
          <a:xfrm>
            <a:off x="740604" y="1943094"/>
            <a:ext cx="32088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C00000"/>
                </a:solidFill>
              </a:rPr>
              <a:t> Progress made, but resolving a coordinate alignment issue(coding) in the iterative density update.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C6C16E-F1EC-DB69-7B8F-7069B8A6F65F}"/>
              </a:ext>
            </a:extLst>
          </p:cNvPr>
          <p:cNvSpPr txBox="1"/>
          <p:nvPr/>
        </p:nvSpPr>
        <p:spPr>
          <a:xfrm>
            <a:off x="740604" y="4511758"/>
            <a:ext cx="44487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C00000"/>
                </a:solidFill>
              </a:rPr>
              <a:t> In my view, this is easier than adding mechanical angle scans and simplifies data processing as no coordinate transformation is needed.</a:t>
            </a: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CF35760B-A010-49FA-0463-49AFDE4A06B0}"/>
              </a:ext>
            </a:extLst>
          </p:cNvPr>
          <p:cNvCxnSpPr>
            <a:cxnSpLocks/>
          </p:cNvCxnSpPr>
          <p:nvPr/>
        </p:nvCxnSpPr>
        <p:spPr>
          <a:xfrm flipH="1">
            <a:off x="8320083" y="5109177"/>
            <a:ext cx="277658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55F79931-CDA6-EB20-BB21-FF08F3C16C85}"/>
              </a:ext>
            </a:extLst>
          </p:cNvPr>
          <p:cNvCxnSpPr>
            <a:cxnSpLocks/>
          </p:cNvCxnSpPr>
          <p:nvPr/>
        </p:nvCxnSpPr>
        <p:spPr>
          <a:xfrm>
            <a:off x="8617442" y="3625412"/>
            <a:ext cx="0" cy="30378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0210149-1ADA-603C-A84D-0C3358A714F0}"/>
              </a:ext>
            </a:extLst>
          </p:cNvPr>
          <p:cNvSpPr txBox="1"/>
          <p:nvPr/>
        </p:nvSpPr>
        <p:spPr>
          <a:xfrm>
            <a:off x="8541820" y="4783293"/>
            <a:ext cx="517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/>
              <a:t>fixed</a:t>
            </a:r>
            <a:endParaRPr lang="en-US" altLang="ko-KR" sz="12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910C05-E152-40D2-4B9F-900605CBD988}"/>
              </a:ext>
            </a:extLst>
          </p:cNvPr>
          <p:cNvSpPr txBox="1"/>
          <p:nvPr/>
        </p:nvSpPr>
        <p:spPr>
          <a:xfrm>
            <a:off x="8188673" y="4791600"/>
            <a:ext cx="517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/>
              <a:t>fixed</a:t>
            </a:r>
            <a:endParaRPr lang="en-US" altLang="ko-KR" sz="1200" b="1" dirty="0"/>
          </a:p>
        </p:txBody>
      </p: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5ACB6398-564B-7FE7-C94E-35EB0A85CE30}"/>
              </a:ext>
            </a:extLst>
          </p:cNvPr>
          <p:cNvCxnSpPr>
            <a:cxnSpLocks/>
          </p:cNvCxnSpPr>
          <p:nvPr/>
        </p:nvCxnSpPr>
        <p:spPr>
          <a:xfrm>
            <a:off x="8978875" y="3625412"/>
            <a:ext cx="0" cy="30378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66D76507-D63C-9D50-46ED-3544FC300C4C}"/>
              </a:ext>
            </a:extLst>
          </p:cNvPr>
          <p:cNvCxnSpPr>
            <a:cxnSpLocks/>
          </p:cNvCxnSpPr>
          <p:nvPr/>
        </p:nvCxnSpPr>
        <p:spPr>
          <a:xfrm flipH="1">
            <a:off x="8661779" y="5109177"/>
            <a:ext cx="277658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DBF84B4F-7DE9-761B-A1C1-550FB9B1208C}"/>
              </a:ext>
            </a:extLst>
          </p:cNvPr>
          <p:cNvCxnSpPr>
            <a:cxnSpLocks/>
          </p:cNvCxnSpPr>
          <p:nvPr/>
        </p:nvCxnSpPr>
        <p:spPr>
          <a:xfrm>
            <a:off x="8320083" y="3721602"/>
            <a:ext cx="0" cy="30378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0FB7CE9B-FBDC-ACA3-F89E-230C0439C5FF}"/>
              </a:ext>
            </a:extLst>
          </p:cNvPr>
          <p:cNvSpPr txBox="1"/>
          <p:nvPr/>
        </p:nvSpPr>
        <p:spPr>
          <a:xfrm>
            <a:off x="8021078" y="6020777"/>
            <a:ext cx="5980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2">
                    <a:lumMod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(slit)</a:t>
            </a:r>
            <a:endParaRPr lang="ko-KR" altLang="en-US" sz="1000" dirty="0">
              <a:solidFill>
                <a:schemeClr val="bg2">
                  <a:lumMod val="25000"/>
                </a:schemeClr>
              </a:solidFill>
              <a:latin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36FE124-9DE7-F387-5F4E-A57D7089434B}"/>
              </a:ext>
            </a:extLst>
          </p:cNvPr>
          <p:cNvSpPr txBox="1"/>
          <p:nvPr/>
        </p:nvSpPr>
        <p:spPr>
          <a:xfrm>
            <a:off x="8269168" y="5806676"/>
            <a:ext cx="785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2">
                    <a:lumMod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(screen1)</a:t>
            </a:r>
            <a:endParaRPr lang="ko-KR" altLang="en-US" sz="1000" dirty="0">
              <a:solidFill>
                <a:schemeClr val="bg2">
                  <a:lumMod val="25000"/>
                </a:schemeClr>
              </a:solidFill>
              <a:latin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F4D9CA-B0E6-721C-6FB4-F9C9F53DE13D}"/>
              </a:ext>
            </a:extLst>
          </p:cNvPr>
          <p:cNvSpPr txBox="1"/>
          <p:nvPr/>
        </p:nvSpPr>
        <p:spPr>
          <a:xfrm>
            <a:off x="8630533" y="5988429"/>
            <a:ext cx="785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2">
                    <a:lumMod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(screen2)</a:t>
            </a:r>
            <a:endParaRPr lang="ko-KR" altLang="en-US" sz="1000" dirty="0">
              <a:solidFill>
                <a:schemeClr val="bg2">
                  <a:lumMod val="25000"/>
                </a:schemeClr>
              </a:solidFill>
              <a:latin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9891DE3-9732-08CE-D196-65248367D897}"/>
              </a:ext>
            </a:extLst>
          </p:cNvPr>
          <p:cNvSpPr/>
          <p:nvPr/>
        </p:nvSpPr>
        <p:spPr>
          <a:xfrm rot="21024716">
            <a:off x="1739417" y="2710950"/>
            <a:ext cx="3198585" cy="377716"/>
          </a:xfrm>
          <a:prstGeom prst="rect">
            <a:avLst/>
          </a:prstGeom>
          <a:solidFill>
            <a:schemeClr val="lt1"/>
          </a:solidFill>
          <a:ln w="38100">
            <a:solidFill>
              <a:srgbClr val="0AA6B2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defRPr/>
            </a:pPr>
            <a:r>
              <a:rPr lang="en-US" altLang="ko-KR" sz="1200" b="1" dirty="0">
                <a:solidFill>
                  <a:srgbClr val="404040"/>
                </a:solidFill>
                <a:latin typeface="Tahoma"/>
                <a:ea typeface="나눔고딕 ExtraBold"/>
                <a:cs typeface="Tahoma"/>
              </a:rPr>
              <a:t>Time-consuming issue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EE95B0D-B638-92C9-BD08-EC0948927E1B}"/>
              </a:ext>
            </a:extLst>
          </p:cNvPr>
          <p:cNvSpPr/>
          <p:nvPr/>
        </p:nvSpPr>
        <p:spPr>
          <a:xfrm rot="21024716">
            <a:off x="1839299" y="5389681"/>
            <a:ext cx="3403110" cy="416883"/>
          </a:xfrm>
          <a:prstGeom prst="rect">
            <a:avLst/>
          </a:prstGeom>
          <a:solidFill>
            <a:schemeClr val="lt1"/>
          </a:solidFill>
          <a:ln w="38100">
            <a:solidFill>
              <a:srgbClr val="0AA6B2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defRPr/>
            </a:pPr>
            <a:r>
              <a:rPr lang="en-US" altLang="ko-KR" sz="1200" b="1" dirty="0">
                <a:solidFill>
                  <a:srgbClr val="404040"/>
                </a:solidFill>
                <a:latin typeface="Tahoma"/>
                <a:ea typeface="나눔고딕 ExtraBold"/>
                <a:cs typeface="Tahoma"/>
              </a:rPr>
              <a:t>Additional longitudinal space needed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3EB8419-7E56-06DD-D86C-427B85208A9F}"/>
              </a:ext>
            </a:extLst>
          </p:cNvPr>
          <p:cNvGrpSpPr/>
          <p:nvPr/>
        </p:nvGrpSpPr>
        <p:grpSpPr>
          <a:xfrm>
            <a:off x="9498672" y="1365955"/>
            <a:ext cx="2112367" cy="1986457"/>
            <a:chOff x="7596119" y="1947316"/>
            <a:chExt cx="2112367" cy="1986457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38A25390-5B1B-9D00-EBCF-6BB9251F9966}"/>
                </a:ext>
              </a:extLst>
            </p:cNvPr>
            <p:cNvSpPr/>
            <p:nvPr/>
          </p:nvSpPr>
          <p:spPr>
            <a:xfrm>
              <a:off x="7596119" y="1947316"/>
              <a:ext cx="2112367" cy="198645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E3BE0F24-889D-51B9-EEEB-AA51436A9451}"/>
                </a:ext>
              </a:extLst>
            </p:cNvPr>
            <p:cNvSpPr/>
            <p:nvPr/>
          </p:nvSpPr>
          <p:spPr>
            <a:xfrm>
              <a:off x="7772750" y="2020888"/>
              <a:ext cx="126124" cy="18393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23776B1D-5EC4-8A67-246D-66361592312A}"/>
                </a:ext>
              </a:extLst>
            </p:cNvPr>
            <p:cNvSpPr/>
            <p:nvPr/>
          </p:nvSpPr>
          <p:spPr>
            <a:xfrm rot="5400000">
              <a:off x="8629343" y="2877482"/>
              <a:ext cx="126124" cy="18393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49ACCC55-32BA-885A-7FCB-A68FABA6F275}"/>
                </a:ext>
              </a:extLst>
            </p:cNvPr>
            <p:cNvSpPr/>
            <p:nvPr/>
          </p:nvSpPr>
          <p:spPr>
            <a:xfrm rot="2836916">
              <a:off x="8663617" y="1988172"/>
              <a:ext cx="134763" cy="19306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467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9A806-3E9F-5D1D-95B4-FC545AB04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사각형: 둥근 모서리 25">
                <a:extLst>
                  <a:ext uri="{FF2B5EF4-FFF2-40B4-BE49-F238E27FC236}">
                    <a16:creationId xmlns:a16="http://schemas.microsoft.com/office/drawing/2014/main" id="{D6B5A0E0-DDAD-5490-5093-3C2C9E3431EA}"/>
                  </a:ext>
                </a:extLst>
              </p:cNvPr>
              <p:cNvSpPr/>
              <p:nvPr/>
            </p:nvSpPr>
            <p:spPr>
              <a:xfrm>
                <a:off x="4926696" y="1160859"/>
                <a:ext cx="6861236" cy="5233504"/>
              </a:xfrm>
              <a:prstGeom prst="roundRect">
                <a:avLst>
                  <a:gd name="adj" fmla="val 5317"/>
                </a:avLst>
              </a:prstGeom>
              <a:solidFill>
                <a:schemeClr val="bg1"/>
              </a:solidFill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6" name="사각형: 둥근 모서리 25">
                <a:extLst>
                  <a:ext uri="{FF2B5EF4-FFF2-40B4-BE49-F238E27FC236}">
                    <a16:creationId xmlns:a16="http://schemas.microsoft.com/office/drawing/2014/main" id="{D6B5A0E0-DDAD-5490-5093-3C2C9E3431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696" y="1160859"/>
                <a:ext cx="6861236" cy="5233504"/>
              </a:xfrm>
              <a:prstGeom prst="roundRect">
                <a:avLst>
                  <a:gd name="adj" fmla="val 5317"/>
                </a:avLst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bg2">
                    <a:lumMod val="90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2780DDE1-C7FA-6225-EAE4-E7EA1B4F618A}"/>
                  </a:ext>
                </a:extLst>
              </p:cNvPr>
              <p:cNvSpPr/>
              <p:nvPr/>
            </p:nvSpPr>
            <p:spPr>
              <a:xfrm>
                <a:off x="217858" y="1206953"/>
                <a:ext cx="4401187" cy="2714462"/>
              </a:xfrm>
              <a:prstGeom prst="roundRect">
                <a:avLst>
                  <a:gd name="adj" fmla="val 5317"/>
                </a:avLst>
              </a:prstGeom>
              <a:solidFill>
                <a:schemeClr val="bg1"/>
              </a:solidFill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2780DDE1-C7FA-6225-EAE4-E7EA1B4F61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58" y="1206953"/>
                <a:ext cx="4401187" cy="2714462"/>
              </a:xfrm>
              <a:prstGeom prst="roundRect">
                <a:avLst>
                  <a:gd name="adj" fmla="val 5317"/>
                </a:avLst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bg2">
                    <a:lumMod val="90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C00569E3-521A-E06D-B870-04E5276F012E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7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769B6357-4201-C798-4EB1-479411EE6F7A}"/>
              </a:ext>
            </a:extLst>
          </p:cNvPr>
          <p:cNvSpPr txBox="1"/>
          <p:nvPr/>
        </p:nvSpPr>
        <p:spPr>
          <a:xfrm>
            <a:off x="2264978" y="786161"/>
            <a:ext cx="7662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Single-optics</a:t>
            </a: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28111FD-C87C-6148-AED8-738191B75EAD}"/>
              </a:ext>
            </a:extLst>
          </p:cNvPr>
          <p:cNvGrpSpPr/>
          <p:nvPr/>
        </p:nvGrpSpPr>
        <p:grpSpPr>
          <a:xfrm>
            <a:off x="5473028" y="2271039"/>
            <a:ext cx="1861259" cy="369332"/>
            <a:chOff x="3273375" y="2471100"/>
            <a:chExt cx="1861259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4483801-A72B-A832-0851-F797B64FBA86}"/>
                    </a:ext>
                  </a:extLst>
                </p:cNvPr>
                <p:cNvSpPr txBox="1"/>
                <p:nvPr/>
              </p:nvSpPr>
              <p:spPr>
                <a:xfrm>
                  <a:off x="3664681" y="2512298"/>
                  <a:ext cx="146995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4483801-A72B-A832-0851-F797B64FBA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681" y="2512298"/>
                  <a:ext cx="1469953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830" b="-1739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EB8CA90-197F-58FD-A7B7-526C11B37DDB}"/>
                    </a:ext>
                  </a:extLst>
                </p:cNvPr>
                <p:cNvSpPr txBox="1"/>
                <p:nvPr/>
              </p:nvSpPr>
              <p:spPr>
                <a:xfrm>
                  <a:off x="3273375" y="2471100"/>
                  <a:ext cx="37510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</m:oMath>
                    </m:oMathPara>
                  </a14:m>
                  <a:endParaRPr lang="ko-KR" altLang="en-US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EB8CA90-197F-58FD-A7B7-526C11B37D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3375" y="2471100"/>
                  <a:ext cx="375103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8197" r="-6557" b="-3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76BD6D40-0CA4-929B-17EC-4DCDC3B46F06}"/>
              </a:ext>
            </a:extLst>
          </p:cNvPr>
          <p:cNvGrpSpPr/>
          <p:nvPr/>
        </p:nvGrpSpPr>
        <p:grpSpPr>
          <a:xfrm>
            <a:off x="8317112" y="1612552"/>
            <a:ext cx="2691250" cy="1128298"/>
            <a:chOff x="5244547" y="1761657"/>
            <a:chExt cx="2691250" cy="11282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5AFB527-A7FF-6194-FAFD-7A08837360B1}"/>
                    </a:ext>
                  </a:extLst>
                </p:cNvPr>
                <p:cNvSpPr txBox="1"/>
                <p:nvPr/>
              </p:nvSpPr>
              <p:spPr>
                <a:xfrm>
                  <a:off x="5244547" y="1761657"/>
                  <a:ext cx="2691250" cy="8396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ko-KR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  <m:t>𝑓𝑛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  <m:t>𝑓𝑛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ko-KR" sz="1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altLang="ko-KR" sz="1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ko-KR" sz="1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ko-KR" sz="1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altLang="ko-KR" sz="1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ko-KR" sz="1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altLang="ko-KR" sz="1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ko-KR" sz="1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altLang="ko-KR" sz="1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ko-KR" sz="1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altLang="ko-KR" sz="1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ko-KR" sz="1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altLang="ko-KR" sz="1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ko-KR" sz="1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5AFB527-A7FF-6194-FAFD-7A08837360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4547" y="1761657"/>
                  <a:ext cx="2691250" cy="83965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8C5A41A6-239F-51D1-FEEC-639AF177A9CB}"/>
                </a:ext>
              </a:extLst>
            </p:cNvPr>
            <p:cNvCxnSpPr>
              <a:cxnSpLocks/>
            </p:cNvCxnSpPr>
            <p:nvPr/>
          </p:nvCxnSpPr>
          <p:spPr>
            <a:xfrm>
              <a:off x="6117019" y="2625657"/>
              <a:ext cx="1220476" cy="0"/>
            </a:xfrm>
            <a:prstGeom prst="line">
              <a:avLst/>
            </a:prstGeom>
            <a:ln w="28575">
              <a:solidFill>
                <a:srgbClr val="E74C3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5655194-9B96-350F-8E55-AEDBD164DFE4}"/>
                    </a:ext>
                  </a:extLst>
                </p:cNvPr>
                <p:cNvSpPr txBox="1"/>
                <p:nvPr/>
              </p:nvSpPr>
              <p:spPr>
                <a:xfrm>
                  <a:off x="6701658" y="2643734"/>
                  <a:ext cx="53040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sSub>
                          <m:sSubPr>
                            <m:ctrlPr>
                              <a:rPr lang="en-US" altLang="ko-KR" sz="1600" b="1" i="1" smtClean="0">
                                <a:solidFill>
                                  <a:srgbClr val="076E7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solidFill>
                                  <a:srgbClr val="076E77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solidFill>
                                  <a:srgbClr val="076E77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oMath>
                    </m:oMathPara>
                  </a14:m>
                  <a:endParaRPr lang="ko-KR" altLang="en-US" sz="1600" b="1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5655194-9B96-350F-8E55-AEDBD164DF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1658" y="2643734"/>
                  <a:ext cx="530402" cy="246221"/>
                </a:xfrm>
                <a:prstGeom prst="rect">
                  <a:avLst/>
                </a:prstGeom>
                <a:blipFill>
                  <a:blip r:embed="rId14"/>
                  <a:stretch>
                    <a:fillRect l="-3448" b="-1463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8DF5C04-FE39-8A44-4D2D-AA4B32C552C5}"/>
                  </a:ext>
                </a:extLst>
              </p:cNvPr>
              <p:cNvSpPr txBox="1"/>
              <p:nvPr/>
            </p:nvSpPr>
            <p:spPr>
              <a:xfrm>
                <a:off x="5097851" y="3718940"/>
                <a:ext cx="6518926" cy="21039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altLang="ko-KR" sz="1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𝑓𝑛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𝑓𝑛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𝑓𝑛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𝑓𝑛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𝑓𝑛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𝑓𝑛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𝑓𝑛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𝑓𝑛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𝑓𝑛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𝑓𝑛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𝑓𝑛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𝑓𝑛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ko-KR" sz="1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𝑓𝑛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𝑓𝑛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𝑓𝑛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𝑓𝑛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𝑥𝑥</m:t>
                                          </m:r>
                                        </m:e>
                                      </m:d>
                                    </m:e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𝑥𝑥</m:t>
                                          </m:r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𝑥𝑥</m:t>
                                          </m:r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</m:d>
                                    </m:e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𝑥𝑦</m:t>
                                          </m:r>
                                        </m:e>
                                      </m:d>
                                    </m:e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𝑥𝑦</m:t>
                                          </m:r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e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e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e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𝑦𝑦</m:t>
                                          </m:r>
                                        </m:e>
                                      </m:d>
                                    </m:e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𝑦𝑦</m:t>
                                          </m:r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𝑦𝑦</m:t>
                                          </m:r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</m:d>
                                    </m:e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8DF5C04-FE39-8A44-4D2D-AA4B32C55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851" y="3718940"/>
                <a:ext cx="6518926" cy="210397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그룹 29">
            <a:extLst>
              <a:ext uri="{FF2B5EF4-FFF2-40B4-BE49-F238E27FC236}">
                <a16:creationId xmlns:a16="http://schemas.microsoft.com/office/drawing/2014/main" id="{804C77F6-5A34-F571-50A7-91A6E4B85DA4}"/>
              </a:ext>
            </a:extLst>
          </p:cNvPr>
          <p:cNvGrpSpPr/>
          <p:nvPr/>
        </p:nvGrpSpPr>
        <p:grpSpPr>
          <a:xfrm>
            <a:off x="5675123" y="1447344"/>
            <a:ext cx="1406591" cy="554177"/>
            <a:chOff x="3653879" y="1830568"/>
            <a:chExt cx="1406591" cy="554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9A9BD5F-E49C-8E4E-4248-CCF0A6571F0A}"/>
                    </a:ext>
                  </a:extLst>
                </p:cNvPr>
                <p:cNvSpPr txBox="1"/>
                <p:nvPr/>
              </p:nvSpPr>
              <p:spPr>
                <a:xfrm>
                  <a:off x="4263000" y="2102184"/>
                  <a:ext cx="797470" cy="2581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ko-KR" sz="105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ko-KR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ko-KR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𝑟𝑒</m:t>
                            </m:r>
                          </m:sup>
                        </m:sSubSup>
                        <m:r>
                          <a:rPr lang="en-US" altLang="ko-KR" sz="10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altLang="ko-KR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ko-KR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ko-KR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𝑟𝑒</m:t>
                            </m:r>
                          </m:sup>
                        </m:sSubSup>
                      </m:oMath>
                    </m:oMathPara>
                  </a14:m>
                  <a:endParaRPr lang="ko-KR" altLang="en-US" sz="105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9A9BD5F-E49C-8E4E-4248-CCF0A6571F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3000" y="2102184"/>
                  <a:ext cx="797470" cy="25814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36E2757-41D3-EA7E-82A4-8B87E9C9D83A}"/>
                    </a:ext>
                  </a:extLst>
                </p:cNvPr>
                <p:cNvSpPr txBox="1"/>
                <p:nvPr/>
              </p:nvSpPr>
              <p:spPr>
                <a:xfrm>
                  <a:off x="3653879" y="2108795"/>
                  <a:ext cx="797470" cy="2668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05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0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 sz="1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05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sz="1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a14:m>
                  <a:r>
                    <a:rPr lang="ko-KR" altLang="en-US" sz="1050" dirty="0">
                      <a:solidFill>
                        <a:schemeClr val="tx1"/>
                      </a:solidFill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36E2757-41D3-EA7E-82A4-8B87E9C9D8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879" y="2108795"/>
                  <a:ext cx="797470" cy="266868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08C4B98B-779A-4A9F-C85C-EF9330374D11}"/>
                </a:ext>
              </a:extLst>
            </p:cNvPr>
            <p:cNvGrpSpPr/>
            <p:nvPr/>
          </p:nvGrpSpPr>
          <p:grpSpPr>
            <a:xfrm>
              <a:off x="3665503" y="1830568"/>
              <a:ext cx="1272817" cy="554177"/>
              <a:chOff x="3665503" y="1830568"/>
              <a:chExt cx="1272817" cy="5541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8D3AFB67-B690-62A4-D8C6-312D9947E31E}"/>
                      </a:ext>
                    </a:extLst>
                  </p:cNvPr>
                  <p:cNvSpPr txBox="1"/>
                  <p:nvPr/>
                </p:nvSpPr>
                <p:spPr>
                  <a:xfrm>
                    <a:off x="3695345" y="1830568"/>
                    <a:ext cx="113531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8D3AFB67-B690-62A4-D8C6-312D9947E31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95345" y="1830568"/>
                    <a:ext cx="1135311" cy="276999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3226" r="-538" b="-17391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7ED6CEFC-2269-FAE0-158D-A581D9C8C58D}"/>
                  </a:ext>
                </a:extLst>
              </p:cNvPr>
              <p:cNvSpPr/>
              <p:nvPr/>
            </p:nvSpPr>
            <p:spPr>
              <a:xfrm>
                <a:off x="3665503" y="2128960"/>
                <a:ext cx="1272817" cy="255785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11D1B1DB-28AA-5CA7-9DF1-1861243C679E}"/>
              </a:ext>
            </a:extLst>
          </p:cNvPr>
          <p:cNvGrpSpPr/>
          <p:nvPr/>
        </p:nvGrpSpPr>
        <p:grpSpPr>
          <a:xfrm>
            <a:off x="253087" y="4487042"/>
            <a:ext cx="4365959" cy="1907321"/>
            <a:chOff x="1687189" y="4622888"/>
            <a:chExt cx="4365959" cy="19073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6B45E80E-E750-5153-5DDA-425EF8965364}"/>
                    </a:ext>
                  </a:extLst>
                </p:cNvPr>
                <p:cNvSpPr txBox="1"/>
                <p:nvPr/>
              </p:nvSpPr>
              <p:spPr>
                <a:xfrm>
                  <a:off x="1777103" y="4850110"/>
                  <a:ext cx="2322687" cy="2860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altLang="ko-KR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ko-KR" sz="16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ko-KR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ko-KR" sz="1600" b="1" i="1" smtClean="0">
                                    <a:latin typeface="Cambria Math" panose="02040503050406030204" pitchFamily="18" charset="0"/>
                                  </a:rPr>
                                  <m:t>𝒇𝒏</m:t>
                                </m:r>
                              </m:sub>
                            </m:sSub>
                          </m:e>
                        </m:d>
                        <m: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ko-KR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b="1" i="1" smtClean="0">
                                <a:latin typeface="Cambria Math" panose="02040503050406030204" pitchFamily="18" charset="0"/>
                              </a:rPr>
                              <m:t>𝒙𝒚</m:t>
                            </m:r>
                          </m:e>
                        </m:d>
                        <m: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d>
                          <m:dPr>
                            <m:begChr m:val="⟨"/>
                            <m:endChr m:val="⟩"/>
                            <m:ctrlPr>
                              <a:rPr lang="en-US" altLang="ko-KR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b="1" i="1">
                                <a:latin typeface="Cambria Math" panose="02040503050406030204" pitchFamily="18" charset="0"/>
                              </a:rPr>
                              <m:t>𝒙𝒚</m:t>
                            </m:r>
                            <m:r>
                              <a:rPr lang="en-US" altLang="ko-KR" sz="16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oMath>
                    </m:oMathPara>
                  </a14:m>
                  <a:endParaRPr lang="ko-KR" altLang="en-US" sz="1600" b="1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6B45E80E-E750-5153-5DDA-425EF89653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7103" y="4850110"/>
                  <a:ext cx="2322687" cy="286040"/>
                </a:xfrm>
                <a:prstGeom prst="rect">
                  <a:avLst/>
                </a:prstGeom>
                <a:blipFill>
                  <a:blip r:embed="rId19"/>
                  <a:stretch>
                    <a:fillRect b="-2340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1C70FB97-C0C2-5270-73E4-16BA5E9251AE}"/>
                    </a:ext>
                  </a:extLst>
                </p:cNvPr>
                <p:cNvSpPr txBox="1"/>
                <p:nvPr/>
              </p:nvSpPr>
              <p:spPr>
                <a:xfrm>
                  <a:off x="1777103" y="5373296"/>
                  <a:ext cx="2289538" cy="2860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altLang="ko-KR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ko-KR" sz="1600" b="1" i="1" smtClean="0">
                                    <a:latin typeface="Cambria Math" panose="02040503050406030204" pitchFamily="18" charset="0"/>
                                  </a:rPr>
                                  <m:t>𝒇𝒏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ko-KR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ko-KR" sz="16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ko-KR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b="1" i="1">
                                <a:latin typeface="Cambria Math" panose="02040503050406030204" pitchFamily="18" charset="0"/>
                              </a:rPr>
                              <m:t>𝒙𝒚</m:t>
                            </m:r>
                          </m:e>
                        </m:d>
                        <m: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altLang="ko-KR" sz="16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d>
                          <m:dPr>
                            <m:begChr m:val="⟨"/>
                            <m:endChr m:val="⟩"/>
                            <m:ctrlPr>
                              <a:rPr lang="en-US" altLang="ko-KR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6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altLang="ko-KR" sz="1600" b="1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ko-KR" sz="16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oMath>
                    </m:oMathPara>
                  </a14:m>
                  <a:endParaRPr lang="ko-KR" altLang="en-US" sz="1600" b="1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1C70FB97-C0C2-5270-73E4-16BA5E9251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7103" y="5373296"/>
                  <a:ext cx="2289538" cy="286040"/>
                </a:xfrm>
                <a:prstGeom prst="rect">
                  <a:avLst/>
                </a:prstGeom>
                <a:blipFill>
                  <a:blip r:embed="rId20"/>
                  <a:stretch>
                    <a:fillRect b="-2340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7DA93313-C1F9-57BA-660C-A8F5FD3335DD}"/>
                    </a:ext>
                  </a:extLst>
                </p:cNvPr>
                <p:cNvSpPr txBox="1"/>
                <p:nvPr/>
              </p:nvSpPr>
              <p:spPr>
                <a:xfrm>
                  <a:off x="1728759" y="5885548"/>
                  <a:ext cx="4324389" cy="2955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altLang="ko-KR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ko-KR" sz="1600" b="1" i="1" smtClean="0">
                                    <a:latin typeface="Cambria Math" panose="02040503050406030204" pitchFamily="18" charset="0"/>
                                  </a:rPr>
                                  <m:t>𝒇𝒏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ko-KR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ko-KR" sz="1600" b="1" i="1" smtClean="0">
                                    <a:latin typeface="Cambria Math" panose="02040503050406030204" pitchFamily="18" charset="0"/>
                                  </a:rPr>
                                  <m:t>𝒇𝒏</m:t>
                                </m:r>
                              </m:sub>
                            </m:sSub>
                          </m:e>
                        </m:d>
                        <m: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ko-KR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b="1" i="1">
                                <a:latin typeface="Cambria Math" panose="02040503050406030204" pitchFamily="18" charset="0"/>
                              </a:rPr>
                              <m:t>𝒙𝒚</m:t>
                            </m:r>
                          </m:e>
                        </m:d>
                        <m: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altLang="ko-KR" sz="16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d>
                          <m:dPr>
                            <m:begChr m:val="⟨"/>
                            <m:endChr m:val="⟩"/>
                            <m:ctrlPr>
                              <a:rPr lang="en-US" altLang="ko-KR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b="1" i="1">
                                <a:latin typeface="Cambria Math" panose="02040503050406030204" pitchFamily="18" charset="0"/>
                              </a:rPr>
                              <m:t>𝒙𝒚</m:t>
                            </m:r>
                            <m:r>
                              <a:rPr lang="en-US" altLang="ko-KR" sz="16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altLang="ko-KR" sz="16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d>
                          <m:dPr>
                            <m:begChr m:val="⟨"/>
                            <m:endChr m:val="⟩"/>
                            <m:ctrlPr>
                              <a:rPr lang="en-US" altLang="ko-KR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sz="1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6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altLang="ko-KR" sz="1600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ko-KR" sz="16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ko-KR" sz="16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b="1" i="1" smtClean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  <m:sup>
                            <m:r>
                              <a:rPr lang="en-US" altLang="ko-KR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d>
                          <m:dPr>
                            <m:begChr m:val="⟨"/>
                            <m:endChr m:val="⟩"/>
                            <m:ctrlPr>
                              <a:rPr lang="en-US" altLang="ko-KR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ko-KR" sz="16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altLang="ko-KR" sz="16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altLang="ko-KR" sz="16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oMath>
                    </m:oMathPara>
                  </a14:m>
                  <a:endParaRPr lang="ko-KR" altLang="en-US" sz="1600" b="1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7DA93313-C1F9-57BA-660C-A8F5FD3335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8759" y="5885548"/>
                  <a:ext cx="4324389" cy="295530"/>
                </a:xfrm>
                <a:prstGeom prst="rect">
                  <a:avLst/>
                </a:prstGeom>
                <a:blipFill>
                  <a:blip r:embed="rId21"/>
                  <a:stretch>
                    <a:fillRect b="-183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2AE701C7-BBC1-19C5-8FF3-B2421E43BEE5}"/>
                </a:ext>
              </a:extLst>
            </p:cNvPr>
            <p:cNvSpPr/>
            <p:nvPr/>
          </p:nvSpPr>
          <p:spPr>
            <a:xfrm>
              <a:off x="1687189" y="4622888"/>
              <a:ext cx="4365959" cy="1907321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4CC2AF1-3A5A-8822-3433-CBE3BA9D619E}"/>
                  </a:ext>
                </a:extLst>
              </p:cNvPr>
              <p:cNvSpPr txBox="1"/>
              <p:nvPr/>
            </p:nvSpPr>
            <p:spPr>
              <a:xfrm>
                <a:off x="249145" y="4082490"/>
                <a:ext cx="34401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rgbClr val="C00000"/>
                    </a:solidFill>
                  </a:rPr>
                  <a:t>Unknown  :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,   </m:t>
                    </m:r>
                    <m:d>
                      <m:dPr>
                        <m:begChr m:val="⟨"/>
                        <m:endChr m:val="⟩"/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,   </m:t>
                    </m:r>
                    <m:d>
                      <m:dPr>
                        <m:begChr m:val="⟨"/>
                        <m:endChr m:val="⟩"/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,   </m:t>
                    </m:r>
                    <m:d>
                      <m:dPr>
                        <m:begChr m:val="⟨"/>
                        <m:endChr m:val="⟩"/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ko-KR" altLang="en-US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4CC2AF1-3A5A-8822-3433-CBE3BA9D6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45" y="4082490"/>
                <a:ext cx="3440116" cy="307777"/>
              </a:xfrm>
              <a:prstGeom prst="rect">
                <a:avLst/>
              </a:prstGeom>
              <a:blipFill>
                <a:blip r:embed="rId22"/>
                <a:stretch>
                  <a:fillRect l="-532" t="-4000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>
            <a:extLst>
              <a:ext uri="{FF2B5EF4-FFF2-40B4-BE49-F238E27FC236}">
                <a16:creationId xmlns:a16="http://schemas.microsoft.com/office/drawing/2014/main" id="{DB8DEEDA-84C4-6EF4-708F-CFBB10BF0E7A}"/>
              </a:ext>
            </a:extLst>
          </p:cNvPr>
          <p:cNvSpPr txBox="1"/>
          <p:nvPr/>
        </p:nvSpPr>
        <p:spPr>
          <a:xfrm>
            <a:off x="2687079" y="6461284"/>
            <a:ext cx="2444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C00000"/>
                </a:solidFill>
                <a:ea typeface="JetBrains Mono"/>
              </a:rPr>
              <a:t>It is possible to solve.</a:t>
            </a:r>
            <a:endParaRPr lang="ko-KR" altLang="en-US" sz="1400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EDCD06-F933-BEE0-A4E6-16EC8730D8C3}"/>
              </a:ext>
            </a:extLst>
          </p:cNvPr>
          <p:cNvSpPr txBox="1"/>
          <p:nvPr/>
        </p:nvSpPr>
        <p:spPr>
          <a:xfrm>
            <a:off x="99453" y="52137"/>
            <a:ext cx="119930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400" b="1" dirty="0">
                <a:solidFill>
                  <a:srgbClr val="076E77"/>
                </a:solidFill>
              </a:rPr>
              <a:t>Multi-screen Scan</a:t>
            </a: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3691D7F5-FD17-4090-9526-A9F9F9336AE4}"/>
              </a:ext>
            </a:extLst>
          </p:cNvPr>
          <p:cNvGrpSpPr/>
          <p:nvPr/>
        </p:nvGrpSpPr>
        <p:grpSpPr>
          <a:xfrm>
            <a:off x="1172748" y="1544459"/>
            <a:ext cx="2335190" cy="2157105"/>
            <a:chOff x="501956" y="1510765"/>
            <a:chExt cx="2335190" cy="2157105"/>
          </a:xfrm>
        </p:grpSpPr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B4F92A17-E548-0B21-96F4-1AD13C71CE1B}"/>
                </a:ext>
              </a:extLst>
            </p:cNvPr>
            <p:cNvGrpSpPr/>
            <p:nvPr/>
          </p:nvGrpSpPr>
          <p:grpSpPr>
            <a:xfrm>
              <a:off x="501956" y="1510765"/>
              <a:ext cx="2335190" cy="1726787"/>
              <a:chOff x="3241507" y="3840411"/>
              <a:chExt cx="3733646" cy="2965452"/>
            </a:xfrm>
          </p:grpSpPr>
          <p:pic>
            <p:nvPicPr>
              <p:cNvPr id="40" name="Picture 4">
                <a:extLst>
                  <a:ext uri="{FF2B5EF4-FFF2-40B4-BE49-F238E27FC236}">
                    <a16:creationId xmlns:a16="http://schemas.microsoft.com/office/drawing/2014/main" id="{E10666DE-E8F1-D22D-CAC0-C787A181C5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28" t="20830"/>
              <a:stretch>
                <a:fillRect/>
              </a:stretch>
            </p:blipFill>
            <p:spPr bwMode="auto">
              <a:xfrm>
                <a:off x="3241507" y="4173377"/>
                <a:ext cx="3614296" cy="26324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1" name="직선 연결선 40">
                <a:extLst>
                  <a:ext uri="{FF2B5EF4-FFF2-40B4-BE49-F238E27FC236}">
                    <a16:creationId xmlns:a16="http://schemas.microsoft.com/office/drawing/2014/main" id="{0093DBD0-0C66-E839-2679-3D621F8DE2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16706" y="4183105"/>
                <a:ext cx="0" cy="2241676"/>
              </a:xfrm>
              <a:prstGeom prst="line">
                <a:avLst/>
              </a:prstGeom>
              <a:ln w="19050">
                <a:solidFill>
                  <a:srgbClr val="51D388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F00CBF4-1433-F698-EA26-124423499C02}"/>
                  </a:ext>
                </a:extLst>
              </p:cNvPr>
              <p:cNvSpPr txBox="1"/>
              <p:nvPr/>
            </p:nvSpPr>
            <p:spPr>
              <a:xfrm>
                <a:off x="5112949" y="3840411"/>
                <a:ext cx="1275044" cy="449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b="1" dirty="0">
                    <a:solidFill>
                      <a:srgbClr val="C00000"/>
                    </a:solidFill>
                  </a:rPr>
                  <a:t>RECON.</a:t>
                </a:r>
                <a:endParaRPr lang="en-US" altLang="ko-KR" sz="12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579200D-BE61-04F8-E4D4-2B725F9FB18F}"/>
                  </a:ext>
                </a:extLst>
              </p:cNvPr>
              <p:cNvSpPr txBox="1"/>
              <p:nvPr/>
            </p:nvSpPr>
            <p:spPr>
              <a:xfrm>
                <a:off x="5780390" y="3957349"/>
                <a:ext cx="8367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rgbClr val="51D388"/>
                    </a:solidFill>
                  </a:rPr>
                  <a:t>L1</a:t>
                </a:r>
                <a:endParaRPr lang="en-US" altLang="ko-KR" sz="1600" b="1" dirty="0">
                  <a:solidFill>
                    <a:srgbClr val="51D388"/>
                  </a:solidFill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9B6C0CF-438D-F546-0D46-1A99FC3B098E}"/>
                  </a:ext>
                </a:extLst>
              </p:cNvPr>
              <p:cNvSpPr txBox="1"/>
              <p:nvPr/>
            </p:nvSpPr>
            <p:spPr>
              <a:xfrm>
                <a:off x="6138439" y="3957349"/>
                <a:ext cx="8367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rgbClr val="51D388"/>
                    </a:solidFill>
                  </a:rPr>
                  <a:t>L2</a:t>
                </a:r>
                <a:endParaRPr lang="en-US" altLang="ko-KR" sz="1600" b="1" dirty="0">
                  <a:solidFill>
                    <a:srgbClr val="51D388"/>
                  </a:solidFill>
                </a:endParaRPr>
              </a:p>
            </p:txBody>
          </p:sp>
        </p:grpSp>
        <p:sp>
          <p:nvSpPr>
            <p:cNvPr id="47" name="화살표: 오른쪽 46">
              <a:extLst>
                <a:ext uri="{FF2B5EF4-FFF2-40B4-BE49-F238E27FC236}">
                  <a16:creationId xmlns:a16="http://schemas.microsoft.com/office/drawing/2014/main" id="{51DADF83-4E80-CFB0-D656-D339C1C8EECD}"/>
                </a:ext>
              </a:extLst>
            </p:cNvPr>
            <p:cNvSpPr/>
            <p:nvPr/>
          </p:nvSpPr>
          <p:spPr>
            <a:xfrm>
              <a:off x="2007476" y="2309933"/>
              <a:ext cx="436178" cy="161167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04EC385C-DE9F-64D6-B080-1F3B9CD06B5D}"/>
                    </a:ext>
                  </a:extLst>
                </p:cNvPr>
                <p:cNvSpPr txBox="1"/>
                <p:nvPr/>
              </p:nvSpPr>
              <p:spPr>
                <a:xfrm>
                  <a:off x="1827082" y="1955355"/>
                  <a:ext cx="875791" cy="4284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ko-KR" sz="105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ko-KR" sz="105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05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05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 sz="105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05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altLang="ko-KR" sz="105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05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05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ko-KR" sz="105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ko-KR" sz="1050" dirty="0">
                      <a:solidFill>
                        <a:srgbClr val="C00000"/>
                      </a:solidFill>
                    </a:rPr>
                    <a:t>   </a:t>
                  </a:r>
                  <a:endParaRPr lang="ko-KR" altLang="en-US" sz="1050" dirty="0">
                    <a:solidFill>
                      <a:srgbClr val="C00000"/>
                    </a:solidFill>
                  </a:endParaRPr>
                </a:p>
                <a:p>
                  <a:r>
                    <a:rPr lang="ko-KR" altLang="en-US" sz="1050" dirty="0">
                      <a:solidFill>
                        <a:srgbClr val="C00000"/>
                      </a:solidFill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04EC385C-DE9F-64D6-B080-1F3B9CD06B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7082" y="1955355"/>
                  <a:ext cx="875791" cy="428451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9A5040D5-5F73-6BE4-C084-DBB284ABB742}"/>
                    </a:ext>
                  </a:extLst>
                </p:cNvPr>
                <p:cNvSpPr txBox="1"/>
                <p:nvPr/>
              </p:nvSpPr>
              <p:spPr>
                <a:xfrm>
                  <a:off x="1576260" y="3251794"/>
                  <a:ext cx="875791" cy="4160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ko-KR" sz="105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ko-KR" sz="105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ko-KR" sz="105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 sz="105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 sz="105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ko-KR" sz="105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𝑟𝑒</m:t>
                          </m:r>
                        </m:sup>
                      </m:sSubSup>
                      <m:r>
                        <a:rPr lang="en-US" altLang="ko-KR" sz="105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altLang="ko-KR" sz="105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05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05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ko-KR" sz="105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ko-KR" sz="105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𝑟𝑒</m:t>
                          </m:r>
                        </m:sup>
                      </m:sSubSup>
                      <m:r>
                        <a:rPr lang="en-US" altLang="ko-KR" sz="105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ko-KR" sz="1050" dirty="0">
                      <a:solidFill>
                        <a:srgbClr val="C00000"/>
                      </a:solidFill>
                    </a:rPr>
                    <a:t>   </a:t>
                  </a:r>
                  <a:endParaRPr lang="ko-KR" altLang="en-US" sz="1050" dirty="0">
                    <a:solidFill>
                      <a:srgbClr val="C00000"/>
                    </a:solidFill>
                  </a:endParaRPr>
                </a:p>
                <a:p>
                  <a:r>
                    <a:rPr lang="ko-KR" altLang="en-US" sz="1050" dirty="0">
                      <a:solidFill>
                        <a:srgbClr val="C00000"/>
                      </a:solidFill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9A5040D5-5F73-6BE4-C084-DBB284ABB7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6260" y="3251794"/>
                  <a:ext cx="875791" cy="416076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직선 화살표 연결선 9">
              <a:extLst>
                <a:ext uri="{FF2B5EF4-FFF2-40B4-BE49-F238E27FC236}">
                  <a16:creationId xmlns:a16="http://schemas.microsoft.com/office/drawing/2014/main" id="{D8834F8C-9F75-5282-DB93-A0CB798039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6490" y="2137979"/>
              <a:ext cx="73398" cy="21501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15">
              <a:extLst>
                <a:ext uri="{FF2B5EF4-FFF2-40B4-BE49-F238E27FC236}">
                  <a16:creationId xmlns:a16="http://schemas.microsoft.com/office/drawing/2014/main" id="{0AB6024D-E23E-8D2B-0B93-E8DCA1AE1C1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51547" y="2168153"/>
              <a:ext cx="48522" cy="179466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5310E2C5-EEE0-8FC1-E656-13A76940DDF1}"/>
                </a:ext>
              </a:extLst>
            </p:cNvPr>
            <p:cNvCxnSpPr>
              <a:cxnSpLocks/>
            </p:cNvCxnSpPr>
            <p:nvPr/>
          </p:nvCxnSpPr>
          <p:spPr>
            <a:xfrm>
              <a:off x="2014441" y="2945904"/>
              <a:ext cx="137" cy="310809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1346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DE87C-20AB-75B6-0E0E-F48677908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사각형: 둥근 모서리 25">
                <a:extLst>
                  <a:ext uri="{FF2B5EF4-FFF2-40B4-BE49-F238E27FC236}">
                    <a16:creationId xmlns:a16="http://schemas.microsoft.com/office/drawing/2014/main" id="{4E38BC98-3852-733C-51A3-28FD50166E05}"/>
                  </a:ext>
                </a:extLst>
              </p:cNvPr>
              <p:cNvSpPr/>
              <p:nvPr/>
            </p:nvSpPr>
            <p:spPr>
              <a:xfrm>
                <a:off x="233464" y="1160859"/>
                <a:ext cx="11554468" cy="5332016"/>
              </a:xfrm>
              <a:prstGeom prst="roundRect">
                <a:avLst>
                  <a:gd name="adj" fmla="val 5317"/>
                </a:avLst>
              </a:prstGeom>
              <a:solidFill>
                <a:schemeClr val="bg1"/>
              </a:solidFill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6" name="사각형: 둥근 모서리 25">
                <a:extLst>
                  <a:ext uri="{FF2B5EF4-FFF2-40B4-BE49-F238E27FC236}">
                    <a16:creationId xmlns:a16="http://schemas.microsoft.com/office/drawing/2014/main" id="{4E38BC98-3852-733C-51A3-28FD50166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64" y="1160859"/>
                <a:ext cx="11554468" cy="5332016"/>
              </a:xfrm>
              <a:prstGeom prst="roundRect">
                <a:avLst>
                  <a:gd name="adj" fmla="val 5317"/>
                </a:avLst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bg2">
                    <a:lumMod val="90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8253C54C-3E89-DCB0-62E9-37C3964C819D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8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59711129-393E-DDBA-357F-0E65542F1F35}"/>
              </a:ext>
            </a:extLst>
          </p:cNvPr>
          <p:cNvSpPr txBox="1"/>
          <p:nvPr/>
        </p:nvSpPr>
        <p:spPr>
          <a:xfrm>
            <a:off x="2264978" y="786161"/>
            <a:ext cx="7662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Single-optics</a:t>
            </a: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B1173B62-C0E9-9749-A9BD-B23C5D1E9821}"/>
              </a:ext>
            </a:extLst>
          </p:cNvPr>
          <p:cNvGrpSpPr/>
          <p:nvPr/>
        </p:nvGrpSpPr>
        <p:grpSpPr>
          <a:xfrm>
            <a:off x="3790750" y="3583034"/>
            <a:ext cx="1993988" cy="369332"/>
            <a:chOff x="3273375" y="2471100"/>
            <a:chExt cx="1993988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A528B30-E2A8-2E58-5A16-943EC1060D0B}"/>
                    </a:ext>
                  </a:extLst>
                </p:cNvPr>
                <p:cNvSpPr txBox="1"/>
                <p:nvPr/>
              </p:nvSpPr>
              <p:spPr>
                <a:xfrm>
                  <a:off x="3664681" y="2512298"/>
                  <a:ext cx="160268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A528B30-E2A8-2E58-5A16-943EC1060D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681" y="2512298"/>
                  <a:ext cx="1602682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901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F60F23B6-BE38-8134-3C25-CC94F0F1D4F8}"/>
                    </a:ext>
                  </a:extLst>
                </p:cNvPr>
                <p:cNvSpPr txBox="1"/>
                <p:nvPr/>
              </p:nvSpPr>
              <p:spPr>
                <a:xfrm>
                  <a:off x="3273375" y="2471100"/>
                  <a:ext cx="37510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</m:oMath>
                    </m:oMathPara>
                  </a14:m>
                  <a:endParaRPr lang="ko-KR" altLang="en-US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F60F23B6-BE38-8134-3C25-CC94F0F1D4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3375" y="2471100"/>
                  <a:ext cx="375103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8197" r="-6557" b="-3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D9D5BD07-6FB2-77AE-9066-4A8672060775}"/>
              </a:ext>
            </a:extLst>
          </p:cNvPr>
          <p:cNvGrpSpPr/>
          <p:nvPr/>
        </p:nvGrpSpPr>
        <p:grpSpPr>
          <a:xfrm>
            <a:off x="794892" y="4692903"/>
            <a:ext cx="7406406" cy="1617186"/>
            <a:chOff x="1687189" y="4879711"/>
            <a:chExt cx="4052414" cy="16171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753CF4D4-083F-3927-D977-5AD255002081}"/>
                    </a:ext>
                  </a:extLst>
                </p:cNvPr>
                <p:cNvSpPr txBox="1"/>
                <p:nvPr/>
              </p:nvSpPr>
              <p:spPr>
                <a:xfrm>
                  <a:off x="1794970" y="4976602"/>
                  <a:ext cx="3836851" cy="2512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altLang="ko-KR" sz="1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altLang="ko-KR" sz="14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ko-KR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altLang="ko-KR" sz="14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sub>
                            </m:sSub>
                          </m:e>
                        </m:d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=−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ko-KR" sz="1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400" b="1" i="1" smtClean="0">
                                <a:latin typeface="Cambria Math" panose="02040503050406030204" pitchFamily="18" charset="0"/>
                              </a:rPr>
                              <m:t>𝒙𝒙</m:t>
                            </m:r>
                          </m:e>
                        </m:d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sSup>
                              <m:sSupPr>
                                <m:ctrlPr>
                                  <a:rPr lang="en-US" altLang="ko-KR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altLang="ko-KR" sz="1400" b="1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400" b="1" i="1" smtClean="0">
                                <a:latin typeface="Cambria Math" panose="02040503050406030204" pitchFamily="18" charset="0"/>
                              </a:rPr>
                              <m:t>𝒚𝒚</m:t>
                            </m:r>
                          </m:e>
                        </m:d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4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sSup>
                              <m:sSupPr>
                                <m:ctrlPr>
                                  <a:rPr lang="en-US" altLang="ko-KR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altLang="ko-KR" sz="1400" b="1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𝑨𝑩𝑳</m:t>
                        </m:r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  <m:t>𝒙𝒚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ko-KR" alt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4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altLang="ko-KR" sz="1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ko-KR" sz="1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ko-KR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4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altLang="ko-KR" sz="1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  <m:t>𝒙𝒚</m:t>
                            </m:r>
                            <m:r>
                              <a:rPr lang="en-US" altLang="ko-KR" sz="14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ko-KR" altLang="en-US" sz="1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ko-KR" altLang="en-US" sz="1400" b="1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753CF4D4-083F-3927-D977-5AD2550020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4970" y="4976602"/>
                  <a:ext cx="3836851" cy="251223"/>
                </a:xfrm>
                <a:prstGeom prst="rect">
                  <a:avLst/>
                </a:prstGeom>
                <a:blipFill>
                  <a:blip r:embed="rId5"/>
                  <a:stretch>
                    <a:fillRect b="-2195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6F96B03D-8290-5DBA-970E-4107DD591036}"/>
                    </a:ext>
                  </a:extLst>
                </p:cNvPr>
                <p:cNvSpPr txBox="1"/>
                <p:nvPr/>
              </p:nvSpPr>
              <p:spPr>
                <a:xfrm>
                  <a:off x="1794970" y="5381525"/>
                  <a:ext cx="3836851" cy="2512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altLang="ko-KR" sz="1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altLang="ko-KR" sz="14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ko-KR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altLang="ko-KR" sz="14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  <m:t>𝒙𝒙</m:t>
                            </m:r>
                          </m:e>
                        </m:d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sSup>
                              <m:sSupPr>
                                <m:ctrlP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𝑨𝑩𝑳</m:t>
                        </m:r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  <m:t>𝒚𝒚</m:t>
                            </m:r>
                          </m:e>
                        </m:d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sSup>
                              <m:sSupPr>
                                <m:ctrlP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𝑨𝑩𝑳</m:t>
                        </m:r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  <m:t>𝒙𝒚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ko-KR" altLang="en-US" sz="1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ko-KR" sz="14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𝑳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ko-KR" altLang="en-US" sz="1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ko-KR" altLang="en-US" sz="1400" b="1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6F96B03D-8290-5DBA-970E-4107DD5910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4970" y="5381525"/>
                  <a:ext cx="3836851" cy="251223"/>
                </a:xfrm>
                <a:prstGeom prst="rect">
                  <a:avLst/>
                </a:prstGeom>
                <a:blipFill>
                  <a:blip r:embed="rId6"/>
                  <a:stretch>
                    <a:fillRect b="-2195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5EF26019-61D8-E93E-CF99-D668C1BA9250}"/>
                    </a:ext>
                  </a:extLst>
                </p:cNvPr>
                <p:cNvSpPr txBox="1"/>
                <p:nvPr/>
              </p:nvSpPr>
              <p:spPr>
                <a:xfrm>
                  <a:off x="1747257" y="5815680"/>
                  <a:ext cx="3656547" cy="49334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altLang="ko-KR" sz="1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altLang="ko-KR" sz="14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ko-KR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altLang="ko-KR" sz="14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sub>
                            </m:sSub>
                          </m:e>
                        </m:d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  <m:t>𝒙𝒙</m:t>
                            </m:r>
                          </m:e>
                        </m:d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sSup>
                              <m:sSupPr>
                                <m:ctrlP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𝑨𝑩𝑳</m:t>
                        </m:r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altLang="ko-KR" sz="1400" b="1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ko-KR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altLang="ko-KR" sz="1400" b="1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  <m:sSup>
                          <m:sSupPr>
                            <m:ctrlPr>
                              <a:rPr lang="en-US" altLang="ko-KR" sz="1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400" b="1" i="1" smtClean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altLang="ko-KR" sz="1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  <m:t>𝒚𝒚</m:t>
                            </m:r>
                          </m:e>
                        </m:d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sSup>
                              <m:sSupPr>
                                <m:ctrlP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𝑨𝑩𝑳</m:t>
                        </m:r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altLang="ko-KR" sz="1400" b="1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𝑨𝑩</m:t>
                        </m:r>
                        <m:sSup>
                          <m:sSupPr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altLang="ko-KR" sz="14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  <m:t>𝒙𝒚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ko-KR" altLang="en-US" sz="1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  <m:t>𝒙𝒚</m:t>
                            </m:r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𝑳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ko-KR" altLang="en-US" sz="1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ko-KR" sz="14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𝑳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ko-KR" altLang="en-US" sz="1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ko-KR" sz="14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sSup>
                          <m:sSupPr>
                            <m:ctrlPr>
                              <a:rPr lang="en-US" altLang="ko-KR" sz="1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altLang="ko-KR" sz="1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ko-KR" altLang="en-US" sz="1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ko-KR" altLang="en-US" sz="1400" b="1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5EF26019-61D8-E93E-CF99-D668C1BA92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7257" y="5815680"/>
                  <a:ext cx="3656547" cy="493340"/>
                </a:xfrm>
                <a:prstGeom prst="rect">
                  <a:avLst/>
                </a:prstGeom>
                <a:blipFill>
                  <a:blip r:embed="rId7"/>
                  <a:stretch>
                    <a:fillRect b="-1358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D53791E5-C993-7257-CE94-EB4EBF5CD851}"/>
                </a:ext>
              </a:extLst>
            </p:cNvPr>
            <p:cNvSpPr/>
            <p:nvPr/>
          </p:nvSpPr>
          <p:spPr>
            <a:xfrm>
              <a:off x="1687189" y="4879711"/>
              <a:ext cx="4052414" cy="1617186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CA6AD4C7-9415-1A78-79AA-6B0F6993179F}"/>
                  </a:ext>
                </a:extLst>
              </p:cNvPr>
              <p:cNvSpPr txBox="1"/>
              <p:nvPr/>
            </p:nvSpPr>
            <p:spPr>
              <a:xfrm>
                <a:off x="464961" y="4220881"/>
                <a:ext cx="34401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rgbClr val="C00000"/>
                    </a:solidFill>
                  </a:rPr>
                  <a:t>Unknown  :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,   </m:t>
                    </m:r>
                    <m:d>
                      <m:dPr>
                        <m:begChr m:val="⟨"/>
                        <m:endChr m:val="⟩"/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,   </m:t>
                    </m:r>
                    <m:d>
                      <m:dPr>
                        <m:begChr m:val="⟨"/>
                        <m:endChr m:val="⟩"/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,   </m:t>
                    </m:r>
                    <m:d>
                      <m:dPr>
                        <m:begChr m:val="⟨"/>
                        <m:endChr m:val="⟩"/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ko-KR" altLang="en-US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CA6AD4C7-9415-1A78-79AA-6B0F69931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61" y="4220881"/>
                <a:ext cx="3440116" cy="307777"/>
              </a:xfrm>
              <a:prstGeom prst="rect">
                <a:avLst/>
              </a:prstGeom>
              <a:blipFill>
                <a:blip r:embed="rId8"/>
                <a:stretch>
                  <a:fillRect l="-531" t="-1961" b="-196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>
            <a:extLst>
              <a:ext uri="{FF2B5EF4-FFF2-40B4-BE49-F238E27FC236}">
                <a16:creationId xmlns:a16="http://schemas.microsoft.com/office/drawing/2014/main" id="{1B191AAE-FB8B-9DD4-ACC5-28388FAAE26B}"/>
              </a:ext>
            </a:extLst>
          </p:cNvPr>
          <p:cNvSpPr txBox="1"/>
          <p:nvPr/>
        </p:nvSpPr>
        <p:spPr>
          <a:xfrm>
            <a:off x="8309193" y="5765983"/>
            <a:ext cx="3235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C00000"/>
                </a:solidFill>
                <a:ea typeface="JetBrains Mono"/>
              </a:rPr>
              <a:t>It is possible to solve.</a:t>
            </a:r>
          </a:p>
          <a:p>
            <a:r>
              <a:rPr lang="en-US" altLang="ko-KR" sz="1400" b="1" dirty="0">
                <a:solidFill>
                  <a:srgbClr val="C00000"/>
                </a:solidFill>
                <a:ea typeface="JetBrains Mono"/>
              </a:rPr>
              <a:t> &amp;  </a:t>
            </a:r>
            <a:r>
              <a:rPr lang="en-US" altLang="ko-KR" sz="1400" b="1" dirty="0">
                <a:solidFill>
                  <a:srgbClr val="C00000"/>
                </a:solidFill>
              </a:rPr>
              <a:t>It does not work at 45 degree.</a:t>
            </a:r>
            <a:endParaRPr lang="ko-KR" altLang="en-US" sz="1400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F3EB89-F61F-C62E-3201-DA1B73E1B6CD}"/>
              </a:ext>
            </a:extLst>
          </p:cNvPr>
          <p:cNvSpPr txBox="1"/>
          <p:nvPr/>
        </p:nvSpPr>
        <p:spPr>
          <a:xfrm>
            <a:off x="99453" y="52137"/>
            <a:ext cx="119930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400" b="1" dirty="0">
                <a:solidFill>
                  <a:srgbClr val="076E77"/>
                </a:solidFill>
              </a:rPr>
              <a:t>Diagonal Scan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AA7FDD-B399-5E96-3861-67EB06FFCC4E}"/>
              </a:ext>
            </a:extLst>
          </p:cNvPr>
          <p:cNvSpPr txBox="1"/>
          <p:nvPr/>
        </p:nvSpPr>
        <p:spPr>
          <a:xfrm>
            <a:off x="404068" y="1242234"/>
            <a:ext cx="4582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In diagonal scan</a:t>
            </a:r>
            <a:endParaRPr lang="ko-KR" alt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CFBFA6-1188-591A-4D1B-813629C8BA27}"/>
                  </a:ext>
                </a:extLst>
              </p:cNvPr>
              <p:cNvSpPr txBox="1"/>
              <p:nvPr/>
            </p:nvSpPr>
            <p:spPr>
              <a:xfrm>
                <a:off x="464961" y="1634679"/>
                <a:ext cx="2805255" cy="8047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ko-KR" sz="1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CFBFA6-1188-591A-4D1B-813629C8B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61" y="1634679"/>
                <a:ext cx="2805255" cy="8047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그룹 10">
            <a:extLst>
              <a:ext uri="{FF2B5EF4-FFF2-40B4-BE49-F238E27FC236}">
                <a16:creationId xmlns:a16="http://schemas.microsoft.com/office/drawing/2014/main" id="{14E59F65-19B4-067E-CBF5-F96F48098DD4}"/>
              </a:ext>
            </a:extLst>
          </p:cNvPr>
          <p:cNvGrpSpPr/>
          <p:nvPr/>
        </p:nvGrpSpPr>
        <p:grpSpPr>
          <a:xfrm>
            <a:off x="4090745" y="2961936"/>
            <a:ext cx="1513599" cy="554177"/>
            <a:chOff x="3653879" y="1830568"/>
            <a:chExt cx="1513599" cy="554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6B1B61B-D39F-0277-E9B2-91996E3182D0}"/>
                    </a:ext>
                  </a:extLst>
                </p:cNvPr>
                <p:cNvSpPr txBox="1"/>
                <p:nvPr/>
              </p:nvSpPr>
              <p:spPr>
                <a:xfrm>
                  <a:off x="4370008" y="2102184"/>
                  <a:ext cx="797470" cy="2581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ko-KR" sz="105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ko-KR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ko-KR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𝑟𝑒</m:t>
                            </m:r>
                          </m:sup>
                        </m:sSubSup>
                        <m:r>
                          <a:rPr lang="en-US" altLang="ko-KR" sz="10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altLang="ko-KR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ko-KR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ko-KR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𝑟𝑒</m:t>
                            </m:r>
                          </m:sup>
                        </m:sSubSup>
                      </m:oMath>
                    </m:oMathPara>
                  </a14:m>
                  <a:endParaRPr lang="ko-KR" altLang="en-US" sz="105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6B1B61B-D39F-0277-E9B2-91996E3182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0008" y="2102184"/>
                  <a:ext cx="797470" cy="25814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EBBA5E0-7E18-B5DB-6BF2-68804020EA21}"/>
                    </a:ext>
                  </a:extLst>
                </p:cNvPr>
                <p:cNvSpPr txBox="1"/>
                <p:nvPr/>
              </p:nvSpPr>
              <p:spPr>
                <a:xfrm>
                  <a:off x="3653879" y="2108795"/>
                  <a:ext cx="797470" cy="2668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05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05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a:rPr lang="en-US" altLang="ko-KR" sz="1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05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sz="1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ko-KR" sz="1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a14:m>
                  <a:r>
                    <a:rPr lang="ko-KR" altLang="en-US" sz="1050" dirty="0">
                      <a:solidFill>
                        <a:schemeClr val="tx1"/>
                      </a:solidFill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EBBA5E0-7E18-B5DB-6BF2-68804020EA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879" y="2108795"/>
                  <a:ext cx="797470" cy="26686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3CB694C2-6219-67C1-D50D-E37A889992B0}"/>
                </a:ext>
              </a:extLst>
            </p:cNvPr>
            <p:cNvGrpSpPr/>
            <p:nvPr/>
          </p:nvGrpSpPr>
          <p:grpSpPr>
            <a:xfrm>
              <a:off x="3695345" y="1830568"/>
              <a:ext cx="1310414" cy="554177"/>
              <a:chOff x="3695345" y="1830568"/>
              <a:chExt cx="1310414" cy="5541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2157F5AE-6B61-9CCB-F1B4-47A8908D3FCF}"/>
                      </a:ext>
                    </a:extLst>
                  </p:cNvPr>
                  <p:cNvSpPr txBox="1"/>
                  <p:nvPr/>
                </p:nvSpPr>
                <p:spPr>
                  <a:xfrm>
                    <a:off x="3695345" y="1830568"/>
                    <a:ext cx="12680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altLang="ko-K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2157F5AE-6B61-9CCB-F1B4-47A8908D3F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95345" y="1830568"/>
                    <a:ext cx="1268039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885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181148C1-86F7-A943-A1A9-4C0E6D59AAFE}"/>
                  </a:ext>
                </a:extLst>
              </p:cNvPr>
              <p:cNvSpPr/>
              <p:nvPr/>
            </p:nvSpPr>
            <p:spPr>
              <a:xfrm>
                <a:off x="3695345" y="2128960"/>
                <a:ext cx="1310414" cy="255785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5A239D5-D460-17D6-ED91-A1B572D57A58}"/>
                  </a:ext>
                </a:extLst>
              </p:cNvPr>
              <p:cNvSpPr txBox="1"/>
              <p:nvPr/>
            </p:nvSpPr>
            <p:spPr>
              <a:xfrm>
                <a:off x="1298631" y="2487603"/>
                <a:ext cx="686213" cy="3095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ko-KR" altLang="en-US" sz="12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func>
                              <m:funcPr>
                                <m:ctrlP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altLang="ko-KR" sz="1200" b="0" i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200" b="0" i="0" smtClean="0">
                                    <a:latin typeface="Cambria Math" panose="02040503050406030204" pitchFamily="18" charset="0"/>
                                  </a:rPr>
                                  <m:t>os</m:t>
                                </m:r>
                              </m:fName>
                              <m:e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func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≜</m:t>
                            </m:r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mr>
                        <m:mr>
                          <m:e>
                            <m:func>
                              <m:funcPr>
                                <m:ctrlP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ko-KR" sz="12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func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≜</m:t>
                            </m:r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mr>
                      </m:m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5A239D5-D460-17D6-ED91-A1B572D57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31" y="2487603"/>
                <a:ext cx="686213" cy="309572"/>
              </a:xfrm>
              <a:prstGeom prst="rect">
                <a:avLst/>
              </a:prstGeom>
              <a:blipFill>
                <a:blip r:embed="rId13"/>
                <a:stretch>
                  <a:fillRect l="-2655" t="-1961" r="-2655" b="-156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863CD8-6B18-B67B-5271-59B7BD776BA4}"/>
                  </a:ext>
                </a:extLst>
              </p:cNvPr>
              <p:cNvSpPr txBox="1"/>
              <p:nvPr/>
            </p:nvSpPr>
            <p:spPr>
              <a:xfrm>
                <a:off x="3799588" y="1631386"/>
                <a:ext cx="2373983" cy="8160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863CD8-6B18-B67B-5271-59B7BD776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588" y="1631386"/>
                <a:ext cx="2373983" cy="816057"/>
              </a:xfrm>
              <a:prstGeom prst="rect">
                <a:avLst/>
              </a:prstGeom>
              <a:blipFill>
                <a:blip r:embed="rId14"/>
                <a:stretch>
                  <a:fillRect b="-7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943D85B-A8CF-A4BB-6613-29A98B53F168}"/>
                  </a:ext>
                </a:extLst>
              </p:cNvPr>
              <p:cNvSpPr txBox="1"/>
              <p:nvPr/>
            </p:nvSpPr>
            <p:spPr>
              <a:xfrm>
                <a:off x="3294338" y="1882319"/>
                <a:ext cx="37510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</m:oMath>
                  </m:oMathPara>
                </a14:m>
                <a:endParaRPr lang="ko-KR" altLang="en-US" sz="4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943D85B-A8CF-A4BB-6613-29A98B53F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338" y="1882319"/>
                <a:ext cx="375103" cy="276999"/>
              </a:xfrm>
              <a:prstGeom prst="rect">
                <a:avLst/>
              </a:prstGeom>
              <a:blipFill>
                <a:blip r:embed="rId15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그룹 34">
            <a:extLst>
              <a:ext uri="{FF2B5EF4-FFF2-40B4-BE49-F238E27FC236}">
                <a16:creationId xmlns:a16="http://schemas.microsoft.com/office/drawing/2014/main" id="{A42DAA08-D09E-1878-3A04-705F6FEC7979}"/>
              </a:ext>
            </a:extLst>
          </p:cNvPr>
          <p:cNvGrpSpPr/>
          <p:nvPr/>
        </p:nvGrpSpPr>
        <p:grpSpPr>
          <a:xfrm>
            <a:off x="558812" y="2937526"/>
            <a:ext cx="2735526" cy="1139279"/>
            <a:chOff x="1025588" y="2587193"/>
            <a:chExt cx="2735526" cy="1139279"/>
          </a:xfrm>
        </p:grpSpPr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3CBB4AE4-DC70-2A81-36B5-559E5983FD7A}"/>
                </a:ext>
              </a:extLst>
            </p:cNvPr>
            <p:cNvCxnSpPr>
              <a:cxnSpLocks/>
            </p:cNvCxnSpPr>
            <p:nvPr/>
          </p:nvCxnSpPr>
          <p:spPr>
            <a:xfrm>
              <a:off x="1901427" y="3462174"/>
              <a:ext cx="1220476" cy="0"/>
            </a:xfrm>
            <a:prstGeom prst="line">
              <a:avLst/>
            </a:prstGeom>
            <a:ln w="28575">
              <a:solidFill>
                <a:srgbClr val="E74C3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034D19A-B202-BA23-C40B-1CDA830FBFAB}"/>
                    </a:ext>
                  </a:extLst>
                </p:cNvPr>
                <p:cNvSpPr txBox="1"/>
                <p:nvPr/>
              </p:nvSpPr>
              <p:spPr>
                <a:xfrm>
                  <a:off x="2486066" y="3480251"/>
                  <a:ext cx="58330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sSub>
                          <m:sSubPr>
                            <m:ctrlPr>
                              <a:rPr lang="en-US" altLang="ko-KR" sz="1600" b="1" i="1" smtClean="0">
                                <a:solidFill>
                                  <a:srgbClr val="076E7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solidFill>
                                  <a:srgbClr val="076E77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altLang="ko-KR" sz="1600" b="1" i="1" smtClean="0">
                                <a:solidFill>
                                  <a:srgbClr val="076E77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solidFill>
                                  <a:srgbClr val="076E77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oMath>
                    </m:oMathPara>
                  </a14:m>
                  <a:endParaRPr lang="ko-KR" altLang="en-US" sz="1600" b="1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034D19A-B202-BA23-C40B-1CDA830FBF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6066" y="3480251"/>
                  <a:ext cx="583300" cy="246221"/>
                </a:xfrm>
                <a:prstGeom prst="rect">
                  <a:avLst/>
                </a:prstGeom>
                <a:blipFill>
                  <a:blip r:embed="rId16"/>
                  <a:stretch>
                    <a:fillRect l="-3125" b="-1463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A9A4C96F-68AD-1BBD-AFA9-621D42BB770A}"/>
                    </a:ext>
                  </a:extLst>
                </p:cNvPr>
                <p:cNvSpPr txBox="1"/>
                <p:nvPr/>
              </p:nvSpPr>
              <p:spPr>
                <a:xfrm>
                  <a:off x="3271493" y="2587193"/>
                  <a:ext cx="489621" cy="81605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A9A4C96F-68AD-1BBD-AFA9-621D42BB77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1493" y="2587193"/>
                  <a:ext cx="489621" cy="816057"/>
                </a:xfrm>
                <a:prstGeom prst="rect">
                  <a:avLst/>
                </a:prstGeom>
                <a:blipFill>
                  <a:blip r:embed="rId17"/>
                  <a:stretch>
                    <a:fillRect b="-74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E4585A7-B86E-245A-5F99-6823FE7FDBD1}"/>
                    </a:ext>
                  </a:extLst>
                </p:cNvPr>
                <p:cNvSpPr txBox="1"/>
                <p:nvPr/>
              </p:nvSpPr>
              <p:spPr>
                <a:xfrm>
                  <a:off x="1025588" y="2589338"/>
                  <a:ext cx="691728" cy="8047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ko-KR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E4585A7-B86E-245A-5F99-6823FE7FDB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588" y="2589338"/>
                  <a:ext cx="691728" cy="80477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61D703F1-B21D-DCF7-BA9B-33E621C33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771738" y="2602364"/>
              <a:ext cx="1491716" cy="816057"/>
            </a:xfrm>
            <a:prstGeom prst="rect">
              <a:avLst/>
            </a:prstGeom>
          </p:spPr>
        </p:pic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AFE4CD74-D8EC-C60B-1E81-6A395FFACEEA}"/>
              </a:ext>
            </a:extLst>
          </p:cNvPr>
          <p:cNvGrpSpPr/>
          <p:nvPr/>
        </p:nvGrpSpPr>
        <p:grpSpPr>
          <a:xfrm>
            <a:off x="8938431" y="3333871"/>
            <a:ext cx="2112367" cy="1986457"/>
            <a:chOff x="567559" y="4141075"/>
            <a:chExt cx="2112367" cy="1986457"/>
          </a:xfrm>
        </p:grpSpPr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BB56E980-946D-9468-435F-46C2DB2ECBC4}"/>
                </a:ext>
              </a:extLst>
            </p:cNvPr>
            <p:cNvSpPr/>
            <p:nvPr/>
          </p:nvSpPr>
          <p:spPr>
            <a:xfrm>
              <a:off x="567559" y="4141075"/>
              <a:ext cx="2112367" cy="1986457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86EDBCB4-C484-4738-B732-153E615D58E7}"/>
                </a:ext>
              </a:extLst>
            </p:cNvPr>
            <p:cNvSpPr/>
            <p:nvPr/>
          </p:nvSpPr>
          <p:spPr>
            <a:xfrm>
              <a:off x="744190" y="4214647"/>
              <a:ext cx="126124" cy="1839311"/>
            </a:xfrm>
            <a:prstGeom prst="rect">
              <a:avLst/>
            </a:prstGeom>
            <a:solidFill>
              <a:srgbClr val="D9D9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292F64FB-A161-6515-30B8-9CF1D1514FA5}"/>
                </a:ext>
              </a:extLst>
            </p:cNvPr>
            <p:cNvSpPr/>
            <p:nvPr/>
          </p:nvSpPr>
          <p:spPr>
            <a:xfrm rot="5400000">
              <a:off x="1600783" y="5071241"/>
              <a:ext cx="126124" cy="1839311"/>
            </a:xfrm>
            <a:prstGeom prst="rect">
              <a:avLst/>
            </a:prstGeom>
            <a:solidFill>
              <a:srgbClr val="D9D9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71BB627C-EB60-1046-C1E7-205959DEE134}"/>
                </a:ext>
              </a:extLst>
            </p:cNvPr>
            <p:cNvSpPr/>
            <p:nvPr/>
          </p:nvSpPr>
          <p:spPr>
            <a:xfrm rot="3991715">
              <a:off x="1733985" y="4656883"/>
              <a:ext cx="130351" cy="1732353"/>
            </a:xfrm>
            <a:prstGeom prst="rect">
              <a:avLst/>
            </a:prstGeom>
            <a:solidFill>
              <a:srgbClr val="D9D9D9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851B0185-CF22-5DA1-B253-6F2F18B3E88D}"/>
                </a:ext>
              </a:extLst>
            </p:cNvPr>
            <p:cNvSpPr/>
            <p:nvPr/>
          </p:nvSpPr>
          <p:spPr>
            <a:xfrm rot="1819582">
              <a:off x="1310165" y="4145863"/>
              <a:ext cx="130351" cy="1732353"/>
            </a:xfrm>
            <a:prstGeom prst="rect">
              <a:avLst/>
            </a:prstGeom>
            <a:solidFill>
              <a:srgbClr val="D9D9D9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8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C78AF-E71B-1821-1847-390E63D2F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6428720A-C2BF-E6E9-4249-2D26F941EA7C}"/>
              </a:ext>
            </a:extLst>
          </p:cNvPr>
          <p:cNvSpPr/>
          <p:nvPr/>
        </p:nvSpPr>
        <p:spPr>
          <a:xfrm>
            <a:off x="233465" y="1313575"/>
            <a:ext cx="11565080" cy="5189933"/>
          </a:xfrm>
          <a:prstGeom prst="roundRect">
            <a:avLst>
              <a:gd name="adj" fmla="val 8680"/>
            </a:avLst>
          </a:prstGeom>
          <a:solidFill>
            <a:schemeClr val="bg1"/>
          </a:solidFill>
          <a:ln w="190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5EE9762-CBCD-3681-80B1-7E80891927FD}"/>
                  </a:ext>
                </a:extLst>
              </p:cNvPr>
              <p:cNvSpPr txBox="1"/>
              <p:nvPr/>
            </p:nvSpPr>
            <p:spPr>
              <a:xfrm>
                <a:off x="1221246" y="2217244"/>
                <a:ext cx="2930225" cy="492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5EE9762-CBCD-3681-80B1-7E8089192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246" y="2217244"/>
                <a:ext cx="2930225" cy="4926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94A06AC-6E54-6C10-3797-B1F82FE63929}"/>
                  </a:ext>
                </a:extLst>
              </p:cNvPr>
              <p:cNvSpPr txBox="1"/>
              <p:nvPr/>
            </p:nvSpPr>
            <p:spPr>
              <a:xfrm>
                <a:off x="6859354" y="3819900"/>
                <a:ext cx="1504836" cy="473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94A06AC-6E54-6C10-3797-B1F82FE63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354" y="3819900"/>
                <a:ext cx="1504836" cy="473206"/>
              </a:xfrm>
              <a:prstGeom prst="rect">
                <a:avLst/>
              </a:prstGeom>
              <a:blipFill>
                <a:blip r:embed="rId3"/>
                <a:stretch>
                  <a:fillRect l="-810" t="-1299" b="-181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3F7B3518-E34C-00A5-5A44-6613C5346B15}"/>
              </a:ext>
            </a:extLst>
          </p:cNvPr>
          <p:cNvSpPr txBox="1"/>
          <p:nvPr/>
        </p:nvSpPr>
        <p:spPr>
          <a:xfrm>
            <a:off x="735947" y="1840655"/>
            <a:ext cx="4311608" cy="315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altLang="ko-K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RMS Envelope equation(</a:t>
            </a:r>
            <a:r>
              <a:rPr lang="en-US" altLang="ko-KR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kapchincky-Vladimirsky</a:t>
            </a:r>
            <a:r>
              <a:rPr lang="en-US" altLang="ko-K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eq.)</a:t>
            </a:r>
            <a:endParaRPr lang="ko-KR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F00AF7FE-05D0-11C0-373A-F84B13FE0994}"/>
              </a:ext>
            </a:extLst>
          </p:cNvPr>
          <p:cNvGrpSpPr/>
          <p:nvPr/>
        </p:nvGrpSpPr>
        <p:grpSpPr>
          <a:xfrm>
            <a:off x="432371" y="1355366"/>
            <a:ext cx="4311607" cy="378499"/>
            <a:chOff x="5452663" y="1260447"/>
            <a:chExt cx="4131635" cy="36933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2BDC860-BA75-8A2C-48E9-7EC7FDB2C7E1}"/>
                </a:ext>
              </a:extLst>
            </p:cNvPr>
            <p:cNvSpPr txBox="1"/>
            <p:nvPr/>
          </p:nvSpPr>
          <p:spPr>
            <a:xfrm>
              <a:off x="5452663" y="1260447"/>
              <a:ext cx="413163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lang="en-US" altLang="ko-KR" b="1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Space-charge ratio comparison</a:t>
              </a:r>
              <a:endParaRPr kumimoji="0" lang="en-US" altLang="ko-KR" b="1" i="0" u="none" strike="noStrike" kern="1200" cap="none" spc="0" normalizeH="0" baseline="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id="{9E96D9E2-4DF7-AA58-3510-FFDD47EC922D}"/>
                </a:ext>
              </a:extLst>
            </p:cNvPr>
            <p:cNvCxnSpPr>
              <a:cxnSpLocks/>
            </p:cNvCxnSpPr>
            <p:nvPr/>
          </p:nvCxnSpPr>
          <p:spPr>
            <a:xfrm>
              <a:off x="5538191" y="1600314"/>
              <a:ext cx="3405904" cy="0"/>
            </a:xfrm>
            <a:prstGeom prst="line">
              <a:avLst/>
            </a:prstGeom>
            <a:ln w="28575">
              <a:solidFill>
                <a:srgbClr val="E74C3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28A7B87-6295-B184-A785-40922809A533}"/>
              </a:ext>
            </a:extLst>
          </p:cNvPr>
          <p:cNvSpPr txBox="1"/>
          <p:nvPr/>
        </p:nvSpPr>
        <p:spPr>
          <a:xfrm>
            <a:off x="99453" y="52137"/>
            <a:ext cx="119930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400" b="1" dirty="0">
                <a:solidFill>
                  <a:srgbClr val="076E77"/>
                </a:solidFill>
              </a:rPr>
              <a:t>Measurement Distortions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504CFEBF-1803-DCB5-D0D6-1E859B79F732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9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8737E662-5285-2347-C719-F7E2374312B3}"/>
              </a:ext>
            </a:extLst>
          </p:cNvPr>
          <p:cNvSpPr txBox="1"/>
          <p:nvPr/>
        </p:nvSpPr>
        <p:spPr>
          <a:xfrm>
            <a:off x="2264978" y="786161"/>
            <a:ext cx="7662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Space-charge/emittance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2D9507-B869-916E-D875-8835EFDF347D}"/>
              </a:ext>
            </a:extLst>
          </p:cNvPr>
          <p:cNvSpPr txBox="1"/>
          <p:nvPr/>
        </p:nvSpPr>
        <p:spPr>
          <a:xfrm>
            <a:off x="6056622" y="1963966"/>
            <a:ext cx="3110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* Generalized perveance</a:t>
            </a:r>
            <a:endParaRPr lang="ko-KR" altLang="en-US" sz="10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D60A6D-3314-4F96-1376-E4D2F1A55B38}"/>
                  </a:ext>
                </a:extLst>
              </p:cNvPr>
              <p:cNvSpPr txBox="1"/>
              <p:nvPr/>
            </p:nvSpPr>
            <p:spPr>
              <a:xfrm>
                <a:off x="6298231" y="2327700"/>
                <a:ext cx="1808957" cy="475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D60A6D-3314-4F96-1376-E4D2F1A55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231" y="2327700"/>
                <a:ext cx="1808957" cy="4753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직사각형 15">
            <a:extLst>
              <a:ext uri="{FF2B5EF4-FFF2-40B4-BE49-F238E27FC236}">
                <a16:creationId xmlns:a16="http://schemas.microsoft.com/office/drawing/2014/main" id="{014A4D5A-9D6D-9DF9-A88F-259BB4FBE1C1}"/>
              </a:ext>
            </a:extLst>
          </p:cNvPr>
          <p:cNvSpPr/>
          <p:nvPr/>
        </p:nvSpPr>
        <p:spPr>
          <a:xfrm>
            <a:off x="6688360" y="2327700"/>
            <a:ext cx="150185" cy="25391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64E362C-F9EE-F91E-F035-4DC50194EC03}"/>
              </a:ext>
            </a:extLst>
          </p:cNvPr>
          <p:cNvSpPr/>
          <p:nvPr/>
        </p:nvSpPr>
        <p:spPr>
          <a:xfrm>
            <a:off x="6688359" y="2565393"/>
            <a:ext cx="150185" cy="25391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3E51AE4-2868-CA76-0979-65F35B6DED6B}"/>
              </a:ext>
            </a:extLst>
          </p:cNvPr>
          <p:cNvSpPr/>
          <p:nvPr/>
        </p:nvSpPr>
        <p:spPr>
          <a:xfrm>
            <a:off x="7842999" y="2455963"/>
            <a:ext cx="150185" cy="25391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4FE852-A301-116C-8783-79002BF8C675}"/>
              </a:ext>
            </a:extLst>
          </p:cNvPr>
          <p:cNvSpPr txBox="1"/>
          <p:nvPr/>
        </p:nvSpPr>
        <p:spPr>
          <a:xfrm>
            <a:off x="6626567" y="2156071"/>
            <a:ext cx="11522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rgbClr val="C00000"/>
                </a:solidFill>
              </a:rPr>
              <a:t>Bunch peak current</a:t>
            </a:r>
            <a:endParaRPr lang="ko-KR" altLang="en-US" sz="800" dirty="0">
              <a:solidFill>
                <a:srgbClr val="C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10AA6D-2854-77F5-7944-EA4924B3AD06}"/>
              </a:ext>
            </a:extLst>
          </p:cNvPr>
          <p:cNvSpPr txBox="1"/>
          <p:nvPr/>
        </p:nvSpPr>
        <p:spPr>
          <a:xfrm>
            <a:off x="6503142" y="2805183"/>
            <a:ext cx="14900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rgbClr val="C00000"/>
                </a:solidFill>
              </a:rPr>
              <a:t>Characteristic current</a:t>
            </a:r>
            <a:endParaRPr lang="ko-KR" altLang="en-US" sz="800" dirty="0">
              <a:solidFill>
                <a:srgbClr val="C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2E089E-BAAD-D969-7D8C-56EE86A07982}"/>
              </a:ext>
            </a:extLst>
          </p:cNvPr>
          <p:cNvSpPr txBox="1"/>
          <p:nvPr/>
        </p:nvSpPr>
        <p:spPr>
          <a:xfrm>
            <a:off x="7778849" y="2261122"/>
            <a:ext cx="16764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rgbClr val="C00000"/>
                </a:solidFill>
              </a:rPr>
              <a:t>Charge-Neutralization factor</a:t>
            </a:r>
            <a:endParaRPr lang="ko-KR" altLang="en-US" sz="800" dirty="0">
              <a:solidFill>
                <a:srgbClr val="C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8CFB30-2E08-7606-106E-6CA01C4049C0}"/>
              </a:ext>
            </a:extLst>
          </p:cNvPr>
          <p:cNvSpPr txBox="1"/>
          <p:nvPr/>
        </p:nvSpPr>
        <p:spPr>
          <a:xfrm>
            <a:off x="9181628" y="2119177"/>
            <a:ext cx="16764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/>
              <a:t>For gaussian bunch: </a:t>
            </a:r>
            <a:endParaRPr lang="ko-KR" alt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C2249A7-DB3E-0D7B-6201-0F79E033F7F3}"/>
                  </a:ext>
                </a:extLst>
              </p:cNvPr>
              <p:cNvSpPr txBox="1"/>
              <p:nvPr/>
            </p:nvSpPr>
            <p:spPr>
              <a:xfrm>
                <a:off x="1221246" y="2803087"/>
                <a:ext cx="2936317" cy="50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C2249A7-DB3E-0D7B-6201-0F79E033F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246" y="2803087"/>
                <a:ext cx="2936317" cy="5077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직사각형 44">
            <a:extLst>
              <a:ext uri="{FF2B5EF4-FFF2-40B4-BE49-F238E27FC236}">
                <a16:creationId xmlns:a16="http://schemas.microsoft.com/office/drawing/2014/main" id="{207F8F42-4DE8-843B-9E7E-E5C5ABF7D19D}"/>
              </a:ext>
            </a:extLst>
          </p:cNvPr>
          <p:cNvSpPr/>
          <p:nvPr/>
        </p:nvSpPr>
        <p:spPr>
          <a:xfrm>
            <a:off x="1671547" y="2340660"/>
            <a:ext cx="663090" cy="8904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E6B6463D-B0C9-F290-D700-2EB4EB2C8444}"/>
              </a:ext>
            </a:extLst>
          </p:cNvPr>
          <p:cNvSpPr/>
          <p:nvPr/>
        </p:nvSpPr>
        <p:spPr>
          <a:xfrm>
            <a:off x="2466604" y="2239689"/>
            <a:ext cx="905064" cy="109062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81CB2E89-AFC9-D6FA-D31A-5CD94ECC6D76}"/>
              </a:ext>
            </a:extLst>
          </p:cNvPr>
          <p:cNvSpPr/>
          <p:nvPr/>
        </p:nvSpPr>
        <p:spPr>
          <a:xfrm>
            <a:off x="3520720" y="2226899"/>
            <a:ext cx="256717" cy="111314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B622E1F-F9C1-1903-44A6-3EB55DD01E9F}"/>
              </a:ext>
            </a:extLst>
          </p:cNvPr>
          <p:cNvSpPr txBox="1"/>
          <p:nvPr/>
        </p:nvSpPr>
        <p:spPr>
          <a:xfrm>
            <a:off x="1659404" y="3263694"/>
            <a:ext cx="11522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rgbClr val="C00000"/>
                </a:solidFill>
              </a:rPr>
              <a:t>focusing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40F9295-1BFD-BAB6-52EE-DEB19ED9C6A3}"/>
              </a:ext>
            </a:extLst>
          </p:cNvPr>
          <p:cNvSpPr txBox="1"/>
          <p:nvPr/>
        </p:nvSpPr>
        <p:spPr>
          <a:xfrm>
            <a:off x="2466604" y="3306731"/>
            <a:ext cx="11522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rgbClr val="C00000"/>
                </a:solidFill>
              </a:rPr>
              <a:t>space-charge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9A916BF-6DE6-2188-FDC3-A60235B071C8}"/>
              </a:ext>
            </a:extLst>
          </p:cNvPr>
          <p:cNvSpPr txBox="1"/>
          <p:nvPr/>
        </p:nvSpPr>
        <p:spPr>
          <a:xfrm>
            <a:off x="3441803" y="3338654"/>
            <a:ext cx="11522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rgbClr val="C00000"/>
                </a:solidFill>
              </a:rPr>
              <a:t>emittance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38CD13D-8691-DD75-62A7-5AD0A4E62878}"/>
                  </a:ext>
                </a:extLst>
              </p:cNvPr>
              <p:cNvSpPr txBox="1"/>
              <p:nvPr/>
            </p:nvSpPr>
            <p:spPr>
              <a:xfrm>
                <a:off x="10306443" y="2054606"/>
                <a:ext cx="683520" cy="370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ko-KR" sz="11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𝑞𝑁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38CD13D-8691-DD75-62A7-5AD0A4E62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443" y="2054606"/>
                <a:ext cx="683520" cy="370166"/>
              </a:xfrm>
              <a:prstGeom prst="rect">
                <a:avLst/>
              </a:prstGeom>
              <a:blipFill>
                <a:blip r:embed="rId6"/>
                <a:stretch>
                  <a:fillRect l="-2679" t="-3279" r="-1786" b="-81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2A8F4856-44C0-0274-0B6A-6147ECB97E90}"/>
              </a:ext>
            </a:extLst>
          </p:cNvPr>
          <p:cNvSpPr txBox="1"/>
          <p:nvPr/>
        </p:nvSpPr>
        <p:spPr>
          <a:xfrm>
            <a:off x="9108603" y="2519806"/>
            <a:ext cx="16764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/>
              <a:t>Characteristic current: </a:t>
            </a:r>
            <a:endParaRPr lang="ko-KR" alt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5AAE161-9904-383B-9130-1134E71058B8}"/>
                  </a:ext>
                </a:extLst>
              </p:cNvPr>
              <p:cNvSpPr txBox="1"/>
              <p:nvPr/>
            </p:nvSpPr>
            <p:spPr>
              <a:xfrm>
                <a:off x="10306443" y="2476566"/>
                <a:ext cx="892552" cy="3682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1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5AAE161-9904-383B-9130-1134E7105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443" y="2476566"/>
                <a:ext cx="892552" cy="368242"/>
              </a:xfrm>
              <a:prstGeom prst="rect">
                <a:avLst/>
              </a:prstGeom>
              <a:blipFill>
                <a:blip r:embed="rId7"/>
                <a:stretch>
                  <a:fillRect l="-2055" r="-1370" b="-131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6781E7BE-CC04-1570-729E-E90A2BB14532}"/>
              </a:ext>
            </a:extLst>
          </p:cNvPr>
          <p:cNvSpPr txBox="1"/>
          <p:nvPr/>
        </p:nvSpPr>
        <p:spPr>
          <a:xfrm>
            <a:off x="9005804" y="2924779"/>
            <a:ext cx="16764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/>
              <a:t>Classical particle radius: </a:t>
            </a:r>
            <a:endParaRPr lang="ko-KR" alt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B6DBEBD-85F3-1C4B-0A63-A71AC2CB9DA6}"/>
                  </a:ext>
                </a:extLst>
              </p:cNvPr>
              <p:cNvSpPr txBox="1"/>
              <p:nvPr/>
            </p:nvSpPr>
            <p:spPr>
              <a:xfrm>
                <a:off x="10303725" y="2893241"/>
                <a:ext cx="897938" cy="368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1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B6DBEBD-85F3-1C4B-0A63-A71AC2CB9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725" y="2893241"/>
                <a:ext cx="897938" cy="368434"/>
              </a:xfrm>
              <a:prstGeom prst="rect">
                <a:avLst/>
              </a:prstGeom>
              <a:blipFill>
                <a:blip r:embed="rId8"/>
                <a:stretch>
                  <a:fillRect l="-676"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0AEFF0C-D485-B64F-BBBA-CE7D062DC422}"/>
                  </a:ext>
                </a:extLst>
              </p:cNvPr>
              <p:cNvSpPr txBox="1"/>
              <p:nvPr/>
            </p:nvSpPr>
            <p:spPr>
              <a:xfrm>
                <a:off x="6356431" y="3536179"/>
                <a:ext cx="167643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/>
                  <a:t>Supposes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9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9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ko-KR" sz="9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ko-KR" sz="900" dirty="0"/>
                  <a:t>,</a:t>
                </a:r>
                <a:endParaRPr lang="ko-KR" altLang="en-US" sz="9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0AEFF0C-D485-B64F-BBBA-CE7D062DC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431" y="3536179"/>
                <a:ext cx="1676435" cy="230832"/>
              </a:xfrm>
              <a:prstGeom prst="rect">
                <a:avLst/>
              </a:prstGeom>
              <a:blipFill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F7D9FAD-FCB9-A026-DDAC-6DC6B74CB4C5}"/>
                  </a:ext>
                </a:extLst>
              </p:cNvPr>
              <p:cNvSpPr txBox="1"/>
              <p:nvPr/>
            </p:nvSpPr>
            <p:spPr>
              <a:xfrm>
                <a:off x="7104801" y="2692351"/>
                <a:ext cx="167643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ko-KR" sz="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sz="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ko-KR" sz="800" dirty="0">
                    <a:solidFill>
                      <a:srgbClr val="C00000"/>
                    </a:solidFill>
                  </a:rPr>
                  <a:t> – relativistic factor</a:t>
                </a:r>
                <a:endParaRPr lang="ko-KR" altLang="en-US" sz="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F7D9FAD-FCB9-A026-DDAC-6DC6B74CB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801" y="2692351"/>
                <a:ext cx="1676435" cy="215444"/>
              </a:xfrm>
              <a:prstGeom prst="rect">
                <a:avLst/>
              </a:prstGeom>
              <a:blipFill>
                <a:blip r:embed="rId10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9FE1D39-BB19-8433-330D-E7D09CA1F454}"/>
                  </a:ext>
                </a:extLst>
              </p:cNvPr>
              <p:cNvSpPr txBox="1"/>
              <p:nvPr/>
            </p:nvSpPr>
            <p:spPr>
              <a:xfrm>
                <a:off x="2947847" y="3776096"/>
                <a:ext cx="1106521" cy="383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1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sSubSup>
                            <m:sSubSupPr>
                              <m:ctrlPr>
                                <a:rPr lang="en-US" altLang="ko-KR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ko-KR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r>
                            <a:rPr lang="en-US" altLang="ko-KR" sz="1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altLang="ko-KR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1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1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1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1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en-US" altLang="ko-KR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ko-KR" altLang="en-US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ko-KR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ko-KR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ko-KR" sz="1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≫1</m:t>
                      </m:r>
                    </m:oMath>
                  </m:oMathPara>
                </a14:m>
                <a:endParaRPr lang="ko-KR" altLang="en-US" sz="11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9FE1D39-BB19-8433-330D-E7D09CA1F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847" y="3776096"/>
                <a:ext cx="1106521" cy="383118"/>
              </a:xfrm>
              <a:prstGeom prst="rect">
                <a:avLst/>
              </a:prstGeom>
              <a:blipFill>
                <a:blip r:embed="rId11"/>
                <a:stretch>
                  <a:fillRect l="-1657" r="-2210" b="-793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37E3277D-612E-D39D-4EA6-B828CB8B2967}"/>
              </a:ext>
            </a:extLst>
          </p:cNvPr>
          <p:cNvSpPr txBox="1"/>
          <p:nvPr/>
        </p:nvSpPr>
        <p:spPr>
          <a:xfrm>
            <a:off x="1085677" y="4301001"/>
            <a:ext cx="1832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rgbClr val="C00000"/>
                </a:solidFill>
              </a:rPr>
              <a:t>Emittance dominated: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DC6A1B7-6632-28E4-D72D-09302B5232D3}"/>
              </a:ext>
            </a:extLst>
          </p:cNvPr>
          <p:cNvSpPr txBox="1"/>
          <p:nvPr/>
        </p:nvSpPr>
        <p:spPr>
          <a:xfrm>
            <a:off x="1054344" y="3902856"/>
            <a:ext cx="19737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rgbClr val="C00000"/>
                </a:solidFill>
              </a:rPr>
              <a:t>Space-charge dominated: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861BC0C-E18C-563B-68CC-A42EFCBB2F6C}"/>
                  </a:ext>
                </a:extLst>
              </p:cNvPr>
              <p:cNvSpPr txBox="1"/>
              <p:nvPr/>
            </p:nvSpPr>
            <p:spPr>
              <a:xfrm>
                <a:off x="2744749" y="4241646"/>
                <a:ext cx="1106521" cy="383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1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sSubSup>
                            <m:sSubSupPr>
                              <m:ctrlPr>
                                <a:rPr lang="en-US" altLang="ko-KR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ko-KR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r>
                            <a:rPr lang="en-US" altLang="ko-KR" sz="1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altLang="ko-KR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1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1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1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1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en-US" altLang="ko-KR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ko-KR" altLang="en-US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ko-KR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ko-KR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ko-KR" sz="11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r>
                        <a:rPr lang="en-US" altLang="ko-KR" sz="1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ko-KR" altLang="en-US" sz="11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861BC0C-E18C-563B-68CC-A42EFCBB2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749" y="4241646"/>
                <a:ext cx="1106521" cy="383118"/>
              </a:xfrm>
              <a:prstGeom prst="rect">
                <a:avLst/>
              </a:prstGeom>
              <a:blipFill>
                <a:blip r:embed="rId12"/>
                <a:stretch>
                  <a:fillRect l="-1648" r="-1648" b="-793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그룹 72">
            <a:extLst>
              <a:ext uri="{FF2B5EF4-FFF2-40B4-BE49-F238E27FC236}">
                <a16:creationId xmlns:a16="http://schemas.microsoft.com/office/drawing/2014/main" id="{2E557408-6FBD-2E70-BBFA-A51CCD579E89}"/>
              </a:ext>
            </a:extLst>
          </p:cNvPr>
          <p:cNvGrpSpPr/>
          <p:nvPr/>
        </p:nvGrpSpPr>
        <p:grpSpPr>
          <a:xfrm>
            <a:off x="997586" y="5017540"/>
            <a:ext cx="6154844" cy="1134503"/>
            <a:chOff x="949957" y="4803842"/>
            <a:chExt cx="6154844" cy="1134503"/>
          </a:xfrm>
        </p:grpSpPr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2F7E6328-3103-26E3-3939-4C87AC85B473}"/>
                </a:ext>
              </a:extLst>
            </p:cNvPr>
            <p:cNvSpPr/>
            <p:nvPr/>
          </p:nvSpPr>
          <p:spPr>
            <a:xfrm>
              <a:off x="949957" y="4863356"/>
              <a:ext cx="233464" cy="19455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</a:t>
              </a:r>
              <a:endParaRPr lang="ko-KR" altLang="en-US" sz="1400" dirty="0">
                <a:solidFill>
                  <a:schemeClr val="tx1"/>
                </a:solidFill>
                <a:latin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D0D34AF-FB0A-3716-E1BA-E91645A4B5A1}"/>
                </a:ext>
              </a:extLst>
            </p:cNvPr>
            <p:cNvSpPr txBox="1"/>
            <p:nvPr/>
          </p:nvSpPr>
          <p:spPr>
            <a:xfrm>
              <a:off x="1183421" y="4803842"/>
              <a:ext cx="5921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ko-KR" sz="1400" b="1" dirty="0">
                  <a:solidFill>
                    <a:schemeClr val="accent5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SC/focusing ratio</a:t>
              </a:r>
              <a:r>
                <a:rPr lang="en-US" altLang="ko-KR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US" altLang="ko-KR" sz="1400" b="1" u="sng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at 7</a:t>
              </a:r>
              <a:r>
                <a:rPr lang="en-US" altLang="ko-KR" sz="1400" b="1" u="sng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</a:t>
              </a:r>
              <a:r>
                <a:rPr lang="en-US" altLang="ko-KR" sz="1400" b="1" u="sng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quadrupole</a:t>
              </a:r>
              <a:r>
                <a:rPr lang="en-US" altLang="ko-KR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; </a:t>
              </a:r>
              <a:r>
                <a:rPr lang="en-US" altLang="ko-KR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 lowest magnetic field strength</a:t>
              </a:r>
              <a:r>
                <a:rPr lang="en-US" altLang="ko-KR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ko-KR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47EC5A82-95E1-173B-084C-D76796C26C6C}"/>
                </a:ext>
              </a:extLst>
            </p:cNvPr>
            <p:cNvSpPr/>
            <p:nvPr/>
          </p:nvSpPr>
          <p:spPr>
            <a:xfrm>
              <a:off x="949957" y="5277547"/>
              <a:ext cx="233464" cy="19455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ADLaM Display" panose="02010000000000000000" pitchFamily="2" charset="0"/>
                  <a:cs typeface="ADLaM Display" panose="02010000000000000000" pitchFamily="2" charset="0"/>
                </a:rPr>
                <a:t>2</a:t>
              </a:r>
              <a:endParaRPr lang="ko-KR" altLang="en-US" sz="1400" dirty="0">
                <a:solidFill>
                  <a:schemeClr val="tx1"/>
                </a:solidFill>
                <a:latin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08198A9-DD20-B128-6F5A-E5CB37A8DCF9}"/>
                </a:ext>
              </a:extLst>
            </p:cNvPr>
            <p:cNvSpPr txBox="1"/>
            <p:nvPr/>
          </p:nvSpPr>
          <p:spPr>
            <a:xfrm>
              <a:off x="1183421" y="5218817"/>
              <a:ext cx="5921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ko-KR" sz="1400" b="1" dirty="0">
                  <a:solidFill>
                    <a:schemeClr val="accent5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SC/emit. ratio</a:t>
              </a:r>
              <a:r>
                <a:rPr lang="en-US" altLang="ko-KR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US" altLang="ko-KR" sz="1400" b="1" u="sng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just before slit, original bunch</a:t>
              </a:r>
              <a:r>
                <a:rPr lang="en-US" altLang="ko-KR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ko-KR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21571440-27A2-8301-6B5A-F54990EFE69C}"/>
                </a:ext>
              </a:extLst>
            </p:cNvPr>
            <p:cNvSpPr/>
            <p:nvPr/>
          </p:nvSpPr>
          <p:spPr>
            <a:xfrm>
              <a:off x="949957" y="5693151"/>
              <a:ext cx="233464" cy="19455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ADLaM Display" panose="02010000000000000000" pitchFamily="2" charset="0"/>
                  <a:cs typeface="ADLaM Display" panose="02010000000000000000" pitchFamily="2" charset="0"/>
                </a:rPr>
                <a:t>3</a:t>
              </a:r>
              <a:endParaRPr lang="ko-KR" altLang="en-US" sz="1400" dirty="0">
                <a:solidFill>
                  <a:schemeClr val="tx1"/>
                </a:solidFill>
                <a:latin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3DB7423-2F89-CABA-B768-5F51867A2858}"/>
                </a:ext>
              </a:extLst>
            </p:cNvPr>
            <p:cNvSpPr txBox="1"/>
            <p:nvPr/>
          </p:nvSpPr>
          <p:spPr>
            <a:xfrm>
              <a:off x="1181853" y="5630568"/>
              <a:ext cx="5921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ko-KR" sz="1400" b="1" dirty="0">
                  <a:solidFill>
                    <a:schemeClr val="accent5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SC/emit. ratio</a:t>
              </a:r>
              <a:r>
                <a:rPr lang="en-US" altLang="ko-KR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US" altLang="ko-KR" sz="1400" b="1" u="sng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just after slit, beamlets</a:t>
              </a:r>
              <a:r>
                <a:rPr lang="en-US" altLang="ko-KR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ko-KR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4D8DFB4-DCA4-0413-A2F3-F7403A958FC6}"/>
                  </a:ext>
                </a:extLst>
              </p:cNvPr>
              <p:cNvSpPr txBox="1"/>
              <p:nvPr/>
            </p:nvSpPr>
            <p:spPr>
              <a:xfrm>
                <a:off x="6838544" y="4374401"/>
                <a:ext cx="2063642" cy="375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5.57418544</m:t>
                          </m:r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−16</m:t>
                          </m:r>
                        </m:e>
                      </m:d>
                      <m:f>
                        <m:f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4D8DFB4-DCA4-0413-A2F3-F7403A958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544" y="4374401"/>
                <a:ext cx="2063642" cy="375937"/>
              </a:xfrm>
              <a:prstGeom prst="rect">
                <a:avLst/>
              </a:prstGeom>
              <a:blipFill>
                <a:blip r:embed="rId13"/>
                <a:stretch>
                  <a:fillRect t="-3279" b="-81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직사각형 75">
            <a:extLst>
              <a:ext uri="{FF2B5EF4-FFF2-40B4-BE49-F238E27FC236}">
                <a16:creationId xmlns:a16="http://schemas.microsoft.com/office/drawing/2014/main" id="{22F40207-EB40-A4EB-E201-9A3D7ABEDAB2}"/>
              </a:ext>
            </a:extLst>
          </p:cNvPr>
          <p:cNvSpPr/>
          <p:nvPr/>
        </p:nvSpPr>
        <p:spPr>
          <a:xfrm>
            <a:off x="10677601" y="1983966"/>
            <a:ext cx="107437" cy="25391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370263D-BDDC-7104-6CC4-1A21875981A8}"/>
              </a:ext>
            </a:extLst>
          </p:cNvPr>
          <p:cNvSpPr txBox="1"/>
          <p:nvPr/>
        </p:nvSpPr>
        <p:spPr>
          <a:xfrm>
            <a:off x="10122108" y="1781480"/>
            <a:ext cx="16764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rgbClr val="C00000"/>
                </a:solidFill>
              </a:rPr>
              <a:t>Number of particles for bunch</a:t>
            </a:r>
            <a:endParaRPr lang="ko-KR" altLang="en-US" sz="8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A0FD7C-EE7A-8277-0BD2-0B71746028C7}"/>
              </a:ext>
            </a:extLst>
          </p:cNvPr>
          <p:cNvSpPr txBox="1"/>
          <p:nvPr/>
        </p:nvSpPr>
        <p:spPr>
          <a:xfrm>
            <a:off x="10122107" y="3316046"/>
            <a:ext cx="16764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rgbClr val="C00000"/>
                </a:solidFill>
              </a:rPr>
              <a:t>For proton : 1.535e-18m</a:t>
            </a:r>
            <a:endParaRPr lang="ko-KR" altLang="en-US" sz="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82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57912</TotalTime>
  <Words>1283</Words>
  <Application>Microsoft Office PowerPoint</Application>
  <PresentationFormat>와이드스크린</PresentationFormat>
  <Paragraphs>342</Paragraphs>
  <Slides>16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5" baseType="lpstr">
      <vt:lpstr>JetBrains Mono</vt:lpstr>
      <vt:lpstr>맑은 고딕</vt:lpstr>
      <vt:lpstr>ADLaM Display</vt:lpstr>
      <vt:lpstr>Arial</vt:lpstr>
      <vt:lpstr>Bauhaus 93</vt:lpstr>
      <vt:lpstr>Calibri</vt:lpstr>
      <vt:lpstr>Cambria Math</vt:lpstr>
      <vt:lpstr>Tahoma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DAON</dc:creator>
  <cp:lastModifiedBy>이다온</cp:lastModifiedBy>
  <cp:revision>72</cp:revision>
  <dcterms:created xsi:type="dcterms:W3CDTF">2025-11-24T06:31:35Z</dcterms:created>
  <dcterms:modified xsi:type="dcterms:W3CDTF">2026-06-12T01:21:01Z</dcterms:modified>
</cp:coreProperties>
</file>