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CB0F4-408B-495C-A5CB-1DEC3FB3792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437B0-DA69-4F31-BD4B-C7BCD647FD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685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2437B0-DA69-4F31-BD4B-C7BCD647FD4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3641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B469EC-372D-D9A5-F2A5-20D964CBD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5992A43-D96C-00D6-9B28-546EDB520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E264FA-E27D-BAC8-5C63-55BB079B9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16DE9C-6DE8-8DBD-E19B-D736F057B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4F6DD99-473B-AC59-57BE-64C69146B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934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99D9C5-CBC8-E2E7-82B6-8495E35E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1EB4CB2-FB32-008A-F475-1467F62C4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7BD53E-AE59-3B6B-C2E6-672A4B563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443171-67F2-3706-747D-FAB6E7CE2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C65A8C-0AD7-CA98-E4FB-5ED86A5D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49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07395ED-E4D9-D4F4-20D2-965AA129D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5D4E308-4B77-4723-998C-2CB18743A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E17EA4-F89E-94AF-86E5-25F4101E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8955AF-779D-A19E-C4CB-013A00A3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A54EB4-6CAD-97CC-8D53-992CC0D33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772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近物所图片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8"/>
          <a:srcRect l="141" b="65752"/>
          <a:stretch>
            <a:fillRect/>
          </a:stretch>
        </p:blipFill>
        <p:spPr>
          <a:xfrm>
            <a:off x="-635" y="5241925"/>
            <a:ext cx="12192635" cy="1616075"/>
          </a:xfrm>
          <a:prstGeom prst="rect">
            <a:avLst/>
          </a:prstGeom>
        </p:spPr>
      </p:pic>
      <p:cxnSp>
        <p:nvCxnSpPr>
          <p:cNvPr id="4" name="直接连接符 3"/>
          <p:cNvCxnSpPr/>
          <p:nvPr userDrawn="1">
            <p:custDataLst>
              <p:tags r:id="rId2"/>
            </p:custDataLst>
          </p:nvPr>
        </p:nvCxnSpPr>
        <p:spPr>
          <a:xfrm flipV="1">
            <a:off x="539115" y="682625"/>
            <a:ext cx="11052175" cy="8255"/>
          </a:xfrm>
          <a:prstGeom prst="lin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弧形 7"/>
          <p:cNvSpPr/>
          <p:nvPr userDrawn="1">
            <p:custDataLst>
              <p:tags r:id="rId3"/>
            </p:custDataLst>
          </p:nvPr>
        </p:nvSpPr>
        <p:spPr>
          <a:xfrm rot="10800000" flipH="1">
            <a:off x="-12231370" y="4208145"/>
            <a:ext cx="24423370" cy="2099945"/>
          </a:xfrm>
          <a:prstGeom prst="arc">
            <a:avLst>
              <a:gd name="adj1" fmla="val 16200000"/>
              <a:gd name="adj2" fmla="val 3103"/>
            </a:avLst>
          </a:prstGeom>
          <a:ln w="38100">
            <a:solidFill>
              <a:srgbClr val="FFC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 userDrawn="1">
            <p:custDataLst>
              <p:tags r:id="rId4"/>
            </p:custDataLst>
          </p:nvPr>
        </p:nvSpPr>
        <p:spPr>
          <a:xfrm>
            <a:off x="-214630" y="6162040"/>
            <a:ext cx="1746885" cy="5499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lstStyle/>
          <a:p>
            <a:pPr algn="ctr"/>
            <a:r>
              <a:rPr lang="en-US" altLang="zh-CN" sz="4800" b="1" spc="2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FillTx/>
              </a:rPr>
              <a:t>IMP</a:t>
            </a:r>
          </a:p>
        </p:txBody>
      </p:sp>
      <p:sp>
        <p:nvSpPr>
          <p:cNvPr id="5" name="文本框 4"/>
          <p:cNvSpPr txBox="1"/>
          <p:nvPr userDrawn="1">
            <p:custDataLst>
              <p:tags r:id="rId5"/>
            </p:custDataLst>
          </p:nvPr>
        </p:nvSpPr>
        <p:spPr>
          <a:xfrm>
            <a:off x="1013459" y="6520815"/>
            <a:ext cx="6439199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1600" b="1" spc="2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Institute of Modern Physics, Chinese Academy of Sciences</a:t>
            </a:r>
          </a:p>
        </p:txBody>
      </p:sp>
      <p:pic>
        <p:nvPicPr>
          <p:cNvPr id="101" name="图片 100"/>
          <p:cNvPicPr/>
          <p:nvPr userDrawn="1"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645525" y="109855"/>
            <a:ext cx="2876550" cy="5130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88332407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A4A1EB-85BA-D0A0-A4A8-C7D3BD926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CC4163-57C4-CF66-09B6-083E6105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CF1DB8-1DE2-4894-12FC-4CB8FAA62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DB5E5A-40CA-6E44-4786-561E0F6E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36708F-F8F7-4ADA-658D-690990E0F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12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33CA2E-C6A3-7F22-CB4F-C33E899A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784C4F-783C-557B-F558-C750DD0DF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183DC9-5A8A-8201-E962-0BB22F41F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D50F68-0216-E9FC-AD38-FB54C69F4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5F0C6-8266-3A22-9338-D0ED099EC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289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5A0287-ED46-AFAD-7903-97AE7CBF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45814D-F3EF-1425-13B5-2D62A6BD5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5EA5C99-138B-A086-210C-AA5431D7D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9F9ABF-B3AF-4856-BC0E-B15A5AB36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F0F2FC2-F528-9253-2350-C84F0185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68742E-BB3E-15CD-2D5E-E3138E85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306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A3B9D8-6AAC-66D5-1C61-C1013118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B0F35A1-0E48-1859-2B0E-C6FC79235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715292B-1337-99B4-CEA6-60AA02B79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923082E-C8FA-2A00-C98E-F765137F6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F790D54-C971-BF7C-DF7D-338110A55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B7B331B-431A-C1A0-4CF5-B6B0E5BD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208A200-508F-CBEB-922C-976C2DD61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E9A3C73-5BB4-919A-461D-90FE3BD84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005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C25F63-3715-BBFA-FA38-44455A3FF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69ABADD-362C-8D2C-DBE0-E404365D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DEBBC79-7885-ED47-153F-1BEF5A83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B828E27-DDB4-1207-0F31-6C9D9A84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925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B53773B-3E34-58B7-DF12-5C31D60D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8E089DA-19EF-65CA-0339-48174DD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490FA2-A8F1-4365-4D67-4ACBD7BA2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96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96E14A-B688-B909-DA33-C737A207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96E314-CD99-EA3C-E212-A030D7715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28849FB-9212-7362-3AA9-554F4D526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9B829E-812D-C2C0-9274-8D648DAC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A808C78-BD1C-423F-D8A3-72D0CA7E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AA8EB9D-625B-4AF7-A111-FD279AB15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6259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93EFC7-C1A4-6502-AF0F-DF3CD682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3D6273E-64C3-923C-DC5C-DD39F1AAF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4922871-EA73-554B-7F7C-373883D4E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7CB626-B106-17CF-D671-E1AD49D0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C60BDC-9107-D4C5-32C1-4545862BE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11026C2-3EB8-5B19-A9FB-BBB27691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69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506D14C-E204-D7B3-3D25-077F48B4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CCE64D-7E98-5E2F-66FE-534E83261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FF0496-B6D0-EBE1-A749-4E07D6687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7DBB-8F94-476C-A544-467E238D5A94}" type="datetimeFigureOut">
              <a:rPr lang="zh-CN" altLang="en-US" smtClean="0"/>
              <a:t>2026/6/12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C6D528-FE50-843B-1973-FBCE6F515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C73EF0-3C4B-EF64-14E0-3E6D13F6E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125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6F2471-F45D-0B38-076D-5E5D577CCB0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334869" y="1605295"/>
            <a:ext cx="9745882" cy="2387600"/>
          </a:xfrm>
        </p:spPr>
        <p:txBody>
          <a:bodyPr>
            <a:normAutofit/>
          </a:bodyPr>
          <a:lstStyle/>
          <a:p>
            <a:pPr algn="ctr"/>
            <a:b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sz="3600" dirty="0"/>
          </a:p>
        </p:txBody>
      </p:sp>
      <p:sp>
        <p:nvSpPr>
          <p:cNvPr id="4" name="灯片编号占位符 1">
            <a:extLst>
              <a:ext uri="{FF2B5EF4-FFF2-40B4-BE49-F238E27FC236}">
                <a16:creationId xmlns:a16="http://schemas.microsoft.com/office/drawing/2014/main" id="{41299975-F7A0-894F-CEC7-741487863390}"/>
              </a:ext>
            </a:extLst>
          </p:cNvPr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439882" y="6492875"/>
            <a:ext cx="1961515" cy="36512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65CE74E-AB26-4998-AD42-012C4C1AD076}" type="slidenum">
              <a:rPr lang="zh-CN" altLang="en-US" smtClean="0">
                <a:solidFill>
                  <a:schemeClr val="bg1"/>
                </a:solidFill>
              </a:rPr>
              <a:t>1</a:t>
            </a:fld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5AB1C2D-24E0-5F5B-19D2-239905089C54}"/>
              </a:ext>
            </a:extLst>
          </p:cNvPr>
          <p:cNvSpPr txBox="1"/>
          <p:nvPr/>
        </p:nvSpPr>
        <p:spPr>
          <a:xfrm>
            <a:off x="2333761" y="2274001"/>
            <a:ext cx="7956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MENT&amp;VPP </a:t>
            </a:r>
          </a:p>
          <a:p>
            <a:pPr algn="ctr"/>
            <a:r>
              <a:rPr lang="en-US" altLang="zh-CN" sz="3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testing reconstructed analytic solutions</a:t>
            </a:r>
            <a:endParaRPr lang="zh-CN" altLang="en-US" sz="36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92BFB50-E926-5929-F329-0167E20BCE40}"/>
              </a:ext>
            </a:extLst>
          </p:cNvPr>
          <p:cNvSpPr txBox="1"/>
          <p:nvPr/>
        </p:nvSpPr>
        <p:spPr>
          <a:xfrm>
            <a:off x="5106165" y="4292269"/>
            <a:ext cx="2411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Presenter</a:t>
            </a:r>
            <a:r>
              <a:rPr lang="zh-CN" altLang="en-US" b="1" dirty="0"/>
              <a:t>：</a:t>
            </a:r>
            <a:r>
              <a:rPr lang="en-US" altLang="zh-CN" b="1" dirty="0"/>
              <a:t>Liwen Liu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64468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>
            <a:extLst>
              <a:ext uri="{FF2B5EF4-FFF2-40B4-BE49-F238E27FC236}">
                <a16:creationId xmlns:a16="http://schemas.microsoft.com/office/drawing/2014/main" id="{DEF46A75-33B4-CCCA-4F20-D758F7955BC3}"/>
              </a:ext>
            </a:extLst>
          </p:cNvPr>
          <p:cNvSpPr>
            <a:spLocks noGrp="1"/>
          </p:cNvSpPr>
          <p:nvPr/>
        </p:nvSpPr>
        <p:spPr>
          <a:xfrm>
            <a:off x="5306317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r" defTabSz="914400" rtl="0" eaLnBrk="1" latinLnBrk="1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FA1E96-DCC3-490F-93DF-8B1349E7CA48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7F15B3D-35AE-B930-6DA7-8E50573F1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79" y="1478866"/>
            <a:ext cx="5093746" cy="97200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0C7A22FC-B7D6-94DA-7F46-3E75805A061B}"/>
              </a:ext>
            </a:extLst>
          </p:cNvPr>
          <p:cNvSpPr txBox="1"/>
          <p:nvPr/>
        </p:nvSpPr>
        <p:spPr>
          <a:xfrm>
            <a:off x="446088" y="832535"/>
            <a:ext cx="61429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zh-CN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reliability of the analytic formula was validated when reconstructing different distributions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9AA48CF3-C4E4-B24C-FB02-A61C1400930E}"/>
              </a:ext>
            </a:extLst>
          </p:cNvPr>
          <p:cNvSpPr txBox="1"/>
          <p:nvPr/>
        </p:nvSpPr>
        <p:spPr>
          <a:xfrm>
            <a:off x="446087" y="2573766"/>
            <a:ext cx="6142929" cy="1710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Representing probability density distributions via computational grids</a:t>
            </a:r>
            <a:endParaRPr lang="en-US" altLang="zh-CN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grid points per dimension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of [-8, 8] per dimension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id="{4D19A14A-ADE0-2587-2D27-D5F55B7C2A74}"/>
                  </a:ext>
                </a:extLst>
              </p:cNvPr>
              <p:cNvSpPr txBox="1"/>
              <p:nvPr/>
            </p:nvSpPr>
            <p:spPr>
              <a:xfrm>
                <a:off x="6589017" y="832535"/>
                <a:ext cx="5067995" cy="41848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zh-CN" altLang="zh-CN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Manually configured multiple distinct Gaussian distributions as ground-truth models</a:t>
                </a:r>
                <a:endParaRPr lang="en-US" altLang="zh-CN" i="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zh-CN" altLang="en-US" sz="180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CN" altLang="en-US" sz="1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CN" altLang="zh-CN" sz="1800" kern="100" dirty="0"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with distinct covariance matrices</a:t>
                </a: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Full probability density distribution in the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b="0" i="1" kern="1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altLang="zh-CN" b="0" i="1" kern="1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b="0" i="1" kern="1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zh-CN" b="0" i="1" kern="1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CN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coordinate space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id="{4D19A14A-ADE0-2587-2D27-D5F55B7C2A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017" y="832535"/>
                <a:ext cx="5067995" cy="4184864"/>
              </a:xfrm>
              <a:prstGeom prst="rect">
                <a:avLst/>
              </a:prstGeom>
              <a:blipFill>
                <a:blip r:embed="rId3"/>
                <a:stretch>
                  <a:fillRect l="-842" b="-8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374BAB55-8F9B-1B47-3EE5-CDFE650FCBF6}"/>
                  </a:ext>
                </a:extLst>
              </p:cNvPr>
              <p:cNvSpPr txBox="1"/>
              <p:nvPr/>
            </p:nvSpPr>
            <p:spPr>
              <a:xfrm>
                <a:off x="534988" y="4802770"/>
                <a:ext cx="6213624" cy="675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𝑇𝑉</m:t>
                          </m:r>
                        </m:sub>
                      </m:sSub>
                      <m:r>
                        <a:rPr lang="zh-CN" alt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subHide m:val="on"/>
                          <m:supHide m:val="on"/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nary>
                            <m:naryPr>
                              <m:subHide m:val="on"/>
                              <m:supHide m:val="on"/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nary>
                                <m:naryPr>
                                  <m:subHide m:val="on"/>
                                  <m:supHide m:val="on"/>
                                  <m:ctrlPr>
                                    <a:rPr lang="zh-CN" altLang="en-US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nary>
                                    <m:naryPr>
                                      <m:subHide m:val="on"/>
                                      <m:supHide m:val="on"/>
                                      <m:ctrlPr>
                                        <a:rPr lang="zh-CN" alt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zh-CN" alt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zh-CN" altLang="en-US" i="1"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  <m:d>
                                            <m:dPr>
                                              <m:ctrlPr>
                                                <a:rPr lang="zh-CN" alt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zh-CN" altLang="en-US" i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𝑓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zh-CN" altLang="en-US" i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zh-CN" altLang="en-US" i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𝑓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  <m:r>
                                            <a:rPr lang="zh-CN" altLang="en-US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zh-CN" alt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zh-CN" altLang="en-US" i="1">
                                                  <a:latin typeface="Cambria Math" panose="02040503050406030204" pitchFamily="18" charset="0"/>
                                                </a:rPr>
                                                <m:t>𝜌</m:t>
                                              </m:r>
                                            </m:e>
                                            <m:sup>
                                              <m:d>
                                                <m:d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𝑠𝑜𝑙</m:t>
                                                  </m:r>
                                                  <m:r>
                                                    <a:rPr lang="zh-CN" altLang="en-US" i="0">
                                                      <a:latin typeface="Cambria Math" panose="02040503050406030204" pitchFamily="18" charset="0"/>
                                                    </a:rPr>
                                                    <m:t>.</m:t>
                                                  </m:r>
                                                </m:e>
                                              </m:d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374BAB55-8F9B-1B47-3EE5-CDFE650FC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88" y="4802770"/>
                <a:ext cx="6213624" cy="6750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735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表格 1">
                <a:extLst>
                  <a:ext uri="{FF2B5EF4-FFF2-40B4-BE49-F238E27FC236}">
                    <a16:creationId xmlns:a16="http://schemas.microsoft.com/office/drawing/2014/main" id="{C270B8E1-C237-28A8-F213-71FDC823AF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4297755"/>
                  </p:ext>
                </p:extLst>
              </p:nvPr>
            </p:nvGraphicFramePr>
            <p:xfrm>
              <a:off x="553856" y="761254"/>
              <a:ext cx="5677430" cy="3727390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692192">
                      <a:extLst>
                        <a:ext uri="{9D8B030D-6E8A-4147-A177-3AD203B41FA5}">
                          <a16:colId xmlns:a16="http://schemas.microsoft.com/office/drawing/2014/main" val="1880068736"/>
                        </a:ext>
                      </a:extLst>
                    </a:gridCol>
                    <a:gridCol w="750482">
                      <a:extLst>
                        <a:ext uri="{9D8B030D-6E8A-4147-A177-3AD203B41FA5}">
                          <a16:colId xmlns:a16="http://schemas.microsoft.com/office/drawing/2014/main" val="2057241579"/>
                        </a:ext>
                      </a:extLst>
                    </a:gridCol>
                    <a:gridCol w="516594">
                      <a:extLst>
                        <a:ext uri="{9D8B030D-6E8A-4147-A177-3AD203B41FA5}">
                          <a16:colId xmlns:a16="http://schemas.microsoft.com/office/drawing/2014/main" val="2983839834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2296936002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3669142298"/>
                        </a:ext>
                      </a:extLst>
                    </a:gridCol>
                    <a:gridCol w="859046">
                      <a:extLst>
                        <a:ext uri="{9D8B030D-6E8A-4147-A177-3AD203B41FA5}">
                          <a16:colId xmlns:a16="http://schemas.microsoft.com/office/drawing/2014/main" val="2668950681"/>
                        </a:ext>
                      </a:extLst>
                    </a:gridCol>
                    <a:gridCol w="690006">
                      <a:extLst>
                        <a:ext uri="{9D8B030D-6E8A-4147-A177-3AD203B41FA5}">
                          <a16:colId xmlns:a16="http://schemas.microsoft.com/office/drawing/2014/main" val="265122657"/>
                        </a:ext>
                      </a:extLst>
                    </a:gridCol>
                    <a:gridCol w="723522">
                      <a:extLst>
                        <a:ext uri="{9D8B030D-6E8A-4147-A177-3AD203B41FA5}">
                          <a16:colId xmlns:a16="http://schemas.microsoft.com/office/drawing/2014/main" val="3050523834"/>
                        </a:ext>
                      </a:extLst>
                    </a:gridCol>
                  </a:tblGrid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altLang="en-US" sz="1100" kern="100" dirty="0">
                            <a:effectLst/>
                            <a:latin typeface="等线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28385031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68822307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41409068"/>
                      </a:ext>
                    </a:extLst>
                  </a:tr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6562718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24412386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9422977"/>
                      </a:ext>
                    </a:extLst>
                  </a:tr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36863955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6276310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11215490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36775728"/>
                      </a:ext>
                    </a:extLst>
                  </a:tr>
                  <a:tr h="31484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𝑇𝑉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1.56×</m:t>
                                </m:r>
                                <m:sSup>
                                  <m:sSup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0.183</m:t>
                                </m:r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1.66×</m:t>
                                </m:r>
                                <m:sSup>
                                  <m:sSup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0.0829</m:t>
                                </m:r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0.144</m:t>
                                </m:r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1.54×</m:t>
                                </m:r>
                                <m:sSup>
                                  <m:sSup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1.47×</m:t>
                                </m:r>
                                <m:sSup>
                                  <m:sSup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02790405"/>
                      </a:ext>
                    </a:extLst>
                  </a:tr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 smtClean="0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solidFill>
                                <a:srgbClr val="FF0000"/>
                              </a:solidFill>
                              <a:effectLst/>
                            </a:rPr>
                            <a:t>0</a:t>
                          </a:r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zh-CN" altLang="en-US" sz="1100" kern="100" smtClean="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CN" sz="1100" kern="10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0.167</m:t>
                                </m:r>
                              </m:oMath>
                            </m:oMathPara>
                          </a14:m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solidFill>
                                <a:srgbClr val="FF0000"/>
                              </a:solidFill>
                              <a:effectLst/>
                            </a:rPr>
                            <a:t>0.25</a:t>
                          </a:r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 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37945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表格 1">
                <a:extLst>
                  <a:ext uri="{FF2B5EF4-FFF2-40B4-BE49-F238E27FC236}">
                    <a16:creationId xmlns:a16="http://schemas.microsoft.com/office/drawing/2014/main" id="{C270B8E1-C237-28A8-F213-71FDC823AF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4297755"/>
                  </p:ext>
                </p:extLst>
              </p:nvPr>
            </p:nvGraphicFramePr>
            <p:xfrm>
              <a:off x="553856" y="761254"/>
              <a:ext cx="5677430" cy="3751771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692192">
                      <a:extLst>
                        <a:ext uri="{9D8B030D-6E8A-4147-A177-3AD203B41FA5}">
                          <a16:colId xmlns:a16="http://schemas.microsoft.com/office/drawing/2014/main" val="1880068736"/>
                        </a:ext>
                      </a:extLst>
                    </a:gridCol>
                    <a:gridCol w="750482">
                      <a:extLst>
                        <a:ext uri="{9D8B030D-6E8A-4147-A177-3AD203B41FA5}">
                          <a16:colId xmlns:a16="http://schemas.microsoft.com/office/drawing/2014/main" val="2057241579"/>
                        </a:ext>
                      </a:extLst>
                    </a:gridCol>
                    <a:gridCol w="516594">
                      <a:extLst>
                        <a:ext uri="{9D8B030D-6E8A-4147-A177-3AD203B41FA5}">
                          <a16:colId xmlns:a16="http://schemas.microsoft.com/office/drawing/2014/main" val="2983839834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2296936002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3669142298"/>
                        </a:ext>
                      </a:extLst>
                    </a:gridCol>
                    <a:gridCol w="859046">
                      <a:extLst>
                        <a:ext uri="{9D8B030D-6E8A-4147-A177-3AD203B41FA5}">
                          <a16:colId xmlns:a16="http://schemas.microsoft.com/office/drawing/2014/main" val="2668950681"/>
                        </a:ext>
                      </a:extLst>
                    </a:gridCol>
                    <a:gridCol w="690006">
                      <a:extLst>
                        <a:ext uri="{9D8B030D-6E8A-4147-A177-3AD203B41FA5}">
                          <a16:colId xmlns:a16="http://schemas.microsoft.com/office/drawing/2014/main" val="265122657"/>
                        </a:ext>
                      </a:extLst>
                    </a:gridCol>
                    <a:gridCol w="723522">
                      <a:extLst>
                        <a:ext uri="{9D8B030D-6E8A-4147-A177-3AD203B41FA5}">
                          <a16:colId xmlns:a16="http://schemas.microsoft.com/office/drawing/2014/main" val="3050523834"/>
                        </a:ext>
                      </a:extLst>
                    </a:gridCol>
                  </a:tblGrid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10417" r="-720175" b="-1189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28385031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101923" r="-720175" b="-998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68822307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205882" r="-720175" b="-9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41409068"/>
                      </a:ext>
                    </a:extLst>
                  </a:tr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318367" r="-720175" b="-8551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6562718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401961" r="-720175" b="-7215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24412386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492308" r="-720175" b="-6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9422977"/>
                      </a:ext>
                    </a:extLst>
                  </a:tr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641667" r="-720175" b="-55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36863955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698039" r="-720175" b="-4254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6276310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782692" r="-720175" b="-317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11215490"/>
                      </a:ext>
                    </a:extLst>
                  </a:tr>
                  <a:tr h="31267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900000" r="-720175" b="-22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36775728"/>
                      </a:ext>
                    </a:extLst>
                  </a:tr>
                  <a:tr h="385509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796875" r="-720175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93496" t="-796875" r="-567480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80000" t="-796875" r="-721176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71429" t="-796875" r="-415126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71429" t="-796875" r="-315126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7872" t="-796875" r="-165957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21239" t="-796875" r="-107080" b="-78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84874" t="-796875" r="-1681" b="-781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02790405"/>
                      </a:ext>
                    </a:extLst>
                  </a:tr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77" t="-1195833" r="-720175" b="-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solidFill>
                                <a:srgbClr val="FF0000"/>
                              </a:solidFill>
                              <a:effectLst/>
                            </a:rPr>
                            <a:t>0</a:t>
                          </a:r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71429" t="-1195833" r="-315126" b="-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solidFill>
                                <a:srgbClr val="FF0000"/>
                              </a:solidFill>
                              <a:effectLst/>
                            </a:rPr>
                            <a:t>0.25</a:t>
                          </a:r>
                          <a:endParaRPr lang="zh-CN" sz="1100" kern="10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 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379451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表格 2">
                <a:extLst>
                  <a:ext uri="{FF2B5EF4-FFF2-40B4-BE49-F238E27FC236}">
                    <a16:creationId xmlns:a16="http://schemas.microsoft.com/office/drawing/2014/main" id="{B2281174-A78D-2459-EC23-C6F7433EAAF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3178996"/>
                  </p:ext>
                </p:extLst>
              </p:nvPr>
            </p:nvGraphicFramePr>
            <p:xfrm>
              <a:off x="6596654" y="761254"/>
              <a:ext cx="4947920" cy="4761967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754254">
                      <a:extLst>
                        <a:ext uri="{9D8B030D-6E8A-4147-A177-3AD203B41FA5}">
                          <a16:colId xmlns:a16="http://schemas.microsoft.com/office/drawing/2014/main" val="1832919812"/>
                        </a:ext>
                      </a:extLst>
                    </a:gridCol>
                    <a:gridCol w="817775">
                      <a:extLst>
                        <a:ext uri="{9D8B030D-6E8A-4147-A177-3AD203B41FA5}">
                          <a16:colId xmlns:a16="http://schemas.microsoft.com/office/drawing/2014/main" val="625848550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684917110"/>
                        </a:ext>
                      </a:extLst>
                    </a:gridCol>
                    <a:gridCol w="1125827">
                      <a:extLst>
                        <a:ext uri="{9D8B030D-6E8A-4147-A177-3AD203B41FA5}">
                          <a16:colId xmlns:a16="http://schemas.microsoft.com/office/drawing/2014/main" val="87516517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089848701"/>
                        </a:ext>
                      </a:extLst>
                    </a:gridCol>
                  </a:tblGrid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16969839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46074527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415943768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3474782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707221930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608618235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028117924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095942676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0.6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143417415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0.8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93348952"/>
                      </a:ext>
                    </a:extLst>
                  </a:tr>
                  <a:tr h="48931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𝑇𝑉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1.68×</m:t>
                                </m:r>
                                <m:sSup>
                                  <m:sSup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0.0829</m:t>
                                </m:r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1.4×</m:t>
                                </m:r>
                                <m:sSup>
                                  <m:sSup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CN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kern="100">
                                    <a:effectLst/>
                                    <a:latin typeface="Cambria Math" panose="02040503050406030204" pitchFamily="18" charset="0"/>
                                  </a:rPr>
                                  <m:t>0.113</m:t>
                                </m:r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2929453106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 smtClean="0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zh-CN" altLang="en-US" sz="1100" kern="100" smtClean="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CN" sz="1100" kern="100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0.167</m:t>
                                </m:r>
                              </m:oMath>
                            </m:oMathPara>
                          </a14:m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0.25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3454403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表格 2">
                <a:extLst>
                  <a:ext uri="{FF2B5EF4-FFF2-40B4-BE49-F238E27FC236}">
                    <a16:creationId xmlns:a16="http://schemas.microsoft.com/office/drawing/2014/main" id="{B2281174-A78D-2459-EC23-C6F7433EAAF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3178996"/>
                  </p:ext>
                </p:extLst>
              </p:nvPr>
            </p:nvGraphicFramePr>
            <p:xfrm>
              <a:off x="6596654" y="761254"/>
              <a:ext cx="4947920" cy="4761967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754254">
                      <a:extLst>
                        <a:ext uri="{9D8B030D-6E8A-4147-A177-3AD203B41FA5}">
                          <a16:colId xmlns:a16="http://schemas.microsoft.com/office/drawing/2014/main" val="1832919812"/>
                        </a:ext>
                      </a:extLst>
                    </a:gridCol>
                    <a:gridCol w="817775">
                      <a:extLst>
                        <a:ext uri="{9D8B030D-6E8A-4147-A177-3AD203B41FA5}">
                          <a16:colId xmlns:a16="http://schemas.microsoft.com/office/drawing/2014/main" val="625848550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684917110"/>
                        </a:ext>
                      </a:extLst>
                    </a:gridCol>
                    <a:gridCol w="1125827">
                      <a:extLst>
                        <a:ext uri="{9D8B030D-6E8A-4147-A177-3AD203B41FA5}">
                          <a16:colId xmlns:a16="http://schemas.microsoft.com/office/drawing/2014/main" val="87516517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089848701"/>
                        </a:ext>
                      </a:extLst>
                    </a:gridCol>
                  </a:tblGrid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8197" r="-556452" b="-1186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16969839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100000" r="-556452" b="-9969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46074527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203077" r="-556452" b="-912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415943768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322951" r="-556452" b="-8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3474782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390909" r="-556452" b="-7060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707221930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498462" r="-556452" b="-6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608618235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637705" r="-556452" b="-5573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028117924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681818" r="-556452" b="-4151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095942676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793846" r="-556452" b="-3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0.6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143417415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893846" r="-556452" b="-2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0.8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93348952"/>
                      </a:ext>
                    </a:extLst>
                  </a:tr>
                  <a:tr h="489311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797531" r="-556452" b="-7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93284" t="-797531" r="-414925" b="-7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140000" t="-797531" r="-200541" b="-7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241304" t="-797531" r="-101630" b="-7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339459" t="-797531" r="-1081" b="-77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29453106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806" t="-1191803" r="-556452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3"/>
                          <a:stretch>
                            <a:fillRect l="-140000" t="-1191803" r="-200541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0.25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34544038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977BFC17-556C-64BE-065B-D78A964D3BE3}"/>
                  </a:ext>
                </a:extLst>
              </p:cNvPr>
              <p:cNvSpPr txBox="1"/>
              <p:nvPr/>
            </p:nvSpPr>
            <p:spPr>
              <a:xfrm>
                <a:off x="879113" y="4513025"/>
                <a:ext cx="6171926" cy="15885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sz="1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1100" b="1" i="1"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  <m:sub>
                        <m:r>
                          <a:rPr lang="zh-CN" altLang="en-US" sz="1100" b="1" i="1">
                            <a:latin typeface="Cambria Math" panose="02040503050406030204" pitchFamily="18" charset="0"/>
                          </a:rPr>
                          <m:t>𝑻𝑽</m:t>
                        </m:r>
                      </m:sub>
                    </m:sSub>
                    <m:r>
                      <a:rPr lang="zh-CN" altLang="en-US" sz="11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zh-CN" sz="1100" b="1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Computation</a:t>
                </a:r>
                <a:b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1100" b="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zh-CN" altLang="en-US" sz="1100" b="0" i="1">
                            <a:latin typeface="Cambria Math" panose="02040503050406030204" pitchFamily="18" charset="0"/>
                          </a:rPr>
                          <m:t>𝑇𝑉</m:t>
                        </m:r>
                      </m:sub>
                    </m:sSub>
                    <m:r>
                      <a:rPr lang="zh-CN" altLang="en-US" sz="1100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between analytical solutions and ground-truth distributions</a:t>
                </a:r>
                <a:endPara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7145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zh-CN" sz="1100" b="1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Covariance Matrix Comparison</a:t>
                </a:r>
                <a:b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Covariance matrices of analytical solutions vs. respective ground-truth distributions</a:t>
                </a:r>
              </a:p>
              <a:p>
                <a:pPr marL="17145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zh-CN" sz="1100" b="1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Critical Discrepancy</a:t>
                </a:r>
                <a:b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Only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zh-CN" altLang="en-US" sz="1100" i="1" kern="1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sz="1100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zh-CN" altLang="en-US" sz="1100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zh-CN" altLang="en-US" sz="1100" b="0" i="1" kern="1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terms exhibit deviations</a:t>
                </a:r>
                <a:r>
                  <a:rPr lang="en-US" altLang="zh-CN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(Anomalies highlighted in red)</a:t>
                </a:r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977BFC17-556C-64BE-065B-D78A964D3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13" y="4513025"/>
                <a:ext cx="6171926" cy="1588512"/>
              </a:xfrm>
              <a:prstGeom prst="rect">
                <a:avLst/>
              </a:prstGeom>
              <a:blipFill>
                <a:blip r:embed="rId4"/>
                <a:stretch>
                  <a:fillRect b="-15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268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AEE9452F-30C9-B595-662D-5EC92F838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690" y="3027396"/>
            <a:ext cx="5274310" cy="1354455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00803F7D-F30B-29DE-3F3B-778D9245130F}"/>
              </a:ext>
            </a:extLst>
          </p:cNvPr>
          <p:cNvSpPr txBox="1"/>
          <p:nvPr/>
        </p:nvSpPr>
        <p:spPr>
          <a:xfrm>
            <a:off x="547719" y="956799"/>
            <a:ext cx="6213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zh-CN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shows some deviation from our prior assumptions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乘号 4">
            <a:extLst>
              <a:ext uri="{FF2B5EF4-FFF2-40B4-BE49-F238E27FC236}">
                <a16:creationId xmlns:a16="http://schemas.microsoft.com/office/drawing/2014/main" id="{625046CD-8B8C-024D-B641-A34E950E4160}"/>
              </a:ext>
            </a:extLst>
          </p:cNvPr>
          <p:cNvSpPr/>
          <p:nvPr/>
        </p:nvSpPr>
        <p:spPr>
          <a:xfrm>
            <a:off x="2633707" y="2977211"/>
            <a:ext cx="1501499" cy="1354455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488D240-308E-6D34-015E-52364D86A2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8863" y="1411662"/>
            <a:ext cx="3964410" cy="684000"/>
          </a:xfrm>
          <a:prstGeom prst="rect">
            <a:avLst/>
          </a:prstGeom>
        </p:spPr>
      </p:pic>
      <p:sp>
        <p:nvSpPr>
          <p:cNvPr id="9" name="不等号 8">
            <a:extLst>
              <a:ext uri="{FF2B5EF4-FFF2-40B4-BE49-F238E27FC236}">
                <a16:creationId xmlns:a16="http://schemas.microsoft.com/office/drawing/2014/main" id="{303E0619-DE61-1F88-DF48-CEBEEE83AC6C}"/>
              </a:ext>
            </a:extLst>
          </p:cNvPr>
          <p:cNvSpPr/>
          <p:nvPr/>
        </p:nvSpPr>
        <p:spPr>
          <a:xfrm>
            <a:off x="2727857" y="2068948"/>
            <a:ext cx="926674" cy="908263"/>
          </a:xfrm>
          <a:prstGeom prst="mathNotEqual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2D210C63-3548-917E-3748-378438FF713A}"/>
                  </a:ext>
                </a:extLst>
              </p:cNvPr>
              <p:cNvSpPr txBox="1"/>
              <p:nvPr/>
            </p:nvSpPr>
            <p:spPr>
              <a:xfrm>
                <a:off x="547719" y="4352712"/>
                <a:ext cx="6611010" cy="1921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altLang="zh-CN" dirty="0"/>
                  <a:t>For example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altLang="zh-CN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CN" altLang="zh-CN" dirty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2D210C63-3548-917E-3748-378438FF71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719" y="4352712"/>
                <a:ext cx="6611010" cy="1921745"/>
              </a:xfrm>
              <a:prstGeom prst="rect">
                <a:avLst/>
              </a:prstGeom>
              <a:blipFill>
                <a:blip r:embed="rId5"/>
                <a:stretch>
                  <a:fillRect l="-646" t="-15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图片 10">
            <a:extLst>
              <a:ext uri="{FF2B5EF4-FFF2-40B4-BE49-F238E27FC236}">
                <a16:creationId xmlns:a16="http://schemas.microsoft.com/office/drawing/2014/main" id="{A9CC0479-C7F7-0EF4-D0CD-B0C3EC07B4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9005" y="898576"/>
            <a:ext cx="1427295" cy="2160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0B3278F5-0A3B-053F-EE48-69CB6C0F56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4731" y="1102189"/>
            <a:ext cx="2775990" cy="216000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61B9E145-9C56-2032-D7C7-6DA6D90465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79005" y="3511622"/>
            <a:ext cx="1722600" cy="21600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0039F86B-85CE-5B70-1806-D197EDE2450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58731" y="3727622"/>
            <a:ext cx="272799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21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F6794689-2BB5-03A0-C136-FFC7136E2427}"/>
                  </a:ext>
                </a:extLst>
              </p:cNvPr>
              <p:cNvSpPr txBox="1"/>
              <p:nvPr/>
            </p:nvSpPr>
            <p:spPr>
              <a:xfrm>
                <a:off x="454131" y="810072"/>
                <a:ext cx="10525019" cy="3782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All second-order terms other than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zh-CN" altLang="en-US" i="1" kern="1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kern="1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b="0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kern="10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b="0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zh-CN" altLang="en-US" b="0" i="1" kern="1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can be reconstructed by the analytical solution formula</a:t>
                </a: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zh-CN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Subsequent Plans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：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Measure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zh-CN" altLang="en-US" i="1" kern="1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kern="1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kern="10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CN" b="0" i="1" kern="10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 VPP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then</a:t>
                </a: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Plan1: Take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zh-CN" altLang="en-US" i="1" kern="1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zh-CN" altLang="en-US" i="1" kern="1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 the known conditions of MENT  (best plan)</a:t>
                </a:r>
              </a:p>
              <a:p>
                <a:pPr marL="1200150" lvl="2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Need to find a new formula</a:t>
                </a: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Plan2: Use MENT with prior conditions (backup plan)</a:t>
                </a:r>
              </a:p>
              <a:p>
                <a:pPr marL="1200150" lvl="2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Calculate the other second-order by </a:t>
                </a:r>
                <a:r>
                  <a:rPr lang="zh-CN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analytic formula 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200150" lvl="2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Generate a prior Gaussian distribution with correct second-order</a:t>
                </a:r>
              </a:p>
              <a:p>
                <a:pPr marL="1200150" lvl="2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MENT with prior Gaussian distribution </a:t>
                </a:r>
              </a:p>
              <a:p>
                <a:pPr marL="1200150" lvl="2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Disadvantage: assume a prior Gaussian distribution 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F6794689-2BB5-03A0-C136-FFC7136E2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31" y="810072"/>
                <a:ext cx="10525019" cy="3782061"/>
              </a:xfrm>
              <a:prstGeom prst="rect">
                <a:avLst/>
              </a:prstGeom>
              <a:blipFill>
                <a:blip r:embed="rId2"/>
                <a:stretch>
                  <a:fillRect l="-347" b="-17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16828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4148</TotalTime>
  <Words>409</Words>
  <Application>Microsoft Office PowerPoint</Application>
  <PresentationFormat>宽屏</PresentationFormat>
  <Paragraphs>187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等线 Light</vt:lpstr>
      <vt:lpstr>Arial</vt:lpstr>
      <vt:lpstr>Cambria Math</vt:lpstr>
      <vt:lpstr>Times New Roman</vt:lpstr>
      <vt:lpstr>Wingdings</vt:lpstr>
      <vt:lpstr>Office 主题​​</vt:lpstr>
      <vt:lpstr> 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力文 刘</dc:creator>
  <cp:lastModifiedBy>力文 刘</cp:lastModifiedBy>
  <cp:revision>28</cp:revision>
  <dcterms:created xsi:type="dcterms:W3CDTF">2025-07-04T01:41:59Z</dcterms:created>
  <dcterms:modified xsi:type="dcterms:W3CDTF">2026-06-12T09:57:56Z</dcterms:modified>
</cp:coreProperties>
</file>