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5" r:id="rId2"/>
    <p:sldId id="308" r:id="rId3"/>
    <p:sldId id="310" r:id="rId4"/>
    <p:sldId id="30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E77"/>
    <a:srgbClr val="E74C3C"/>
    <a:srgbClr val="0AA6B2"/>
    <a:srgbClr val="51D388"/>
    <a:srgbClr val="FFFFFF"/>
    <a:srgbClr val="F28E8E"/>
    <a:srgbClr val="46B1E1"/>
    <a:srgbClr val="E94343"/>
    <a:srgbClr val="868686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0" autoAdjust="0"/>
    <p:restoredTop sz="75725" autoAdjust="0"/>
  </p:normalViewPr>
  <p:slideViewPr>
    <p:cSldViewPr snapToGrid="0">
      <p:cViewPr varScale="1">
        <p:scale>
          <a:sx n="91" d="100"/>
          <a:sy n="91" d="100"/>
        </p:scale>
        <p:origin x="102" y="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14DD1-80B2-4611-B261-7F6A5C3A9C0C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A2A23-7D14-4847-A455-D8AB03B8326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28253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12036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1486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2476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4628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71448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4356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7154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2930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7485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5371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32476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67205-AC51-4AC9-8600-D2392F4BE6F7}" type="datetimeFigureOut">
              <a:rPr lang="ko-KR" altLang="en-US" smtClean="0"/>
              <a:t>2026-05-18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428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8.png"/><Relationship Id="rId18" Type="http://schemas.openxmlformats.org/officeDocument/2006/relationships/image" Target="../media/image13.png"/><Relationship Id="rId21" Type="http://schemas.openxmlformats.org/officeDocument/2006/relationships/image" Target="../media/image16.png"/><Relationship Id="rId7" Type="http://schemas.openxmlformats.org/officeDocument/2006/relationships/image" Target="../media/image3.png"/><Relationship Id="rId12" Type="http://schemas.openxmlformats.org/officeDocument/2006/relationships/image" Target="../media/image7.png"/><Relationship Id="rId17" Type="http://schemas.openxmlformats.org/officeDocument/2006/relationships/image" Target="../media/image12.png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6.png"/><Relationship Id="rId5" Type="http://schemas.openxmlformats.org/officeDocument/2006/relationships/image" Target="../media/image40.png"/><Relationship Id="rId15" Type="http://schemas.openxmlformats.org/officeDocument/2006/relationships/image" Target="../media/image10.png"/><Relationship Id="rId10" Type="http://schemas.openxmlformats.org/officeDocument/2006/relationships/image" Target="../media/image5.png"/><Relationship Id="rId19" Type="http://schemas.openxmlformats.org/officeDocument/2006/relationships/image" Target="../media/image14.png"/><Relationship Id="rId9" Type="http://schemas.openxmlformats.org/officeDocument/2006/relationships/image" Target="../media/image4.png"/><Relationship Id="rId14" Type="http://schemas.openxmlformats.org/officeDocument/2006/relationships/image" Target="../media/image9.png"/><Relationship Id="rId22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40"/>
            <a:ext cx="486075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400" dirty="0">
                <a:solidFill>
                  <a:srgbClr val="8E8E8E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2026-05-27,  </a:t>
            </a:r>
            <a:endParaRPr lang="en-US" altLang="ko-KR" sz="1400" dirty="0">
              <a:solidFill>
                <a:srgbClr val="002060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279" y="2168208"/>
            <a:ext cx="120294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4800" b="1" spc="-15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Question[3]</a:t>
            </a:r>
          </a:p>
          <a:p>
            <a:pPr algn="ctr">
              <a:defRPr/>
            </a:pPr>
            <a:r>
              <a:rPr lang="en-US" altLang="ko-KR" sz="4800" b="1" spc="-150" dirty="0">
                <a:solidFill>
                  <a:srgbClr val="076E7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-update</a:t>
            </a:r>
            <a:endParaRPr lang="en-US" altLang="ko-KR" sz="4800" b="1" spc="-15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3246385" y="4343094"/>
            <a:ext cx="5699227" cy="1537760"/>
            <a:chOff x="3262263" y="4336066"/>
            <a:chExt cx="5699227" cy="1537760"/>
          </a:xfrm>
        </p:grpSpPr>
        <p:sp>
          <p:nvSpPr>
            <p:cNvPr id="7" name="TextBox 6"/>
            <p:cNvSpPr txBox="1"/>
            <p:nvPr/>
          </p:nvSpPr>
          <p:spPr>
            <a:xfrm>
              <a:off x="3262263" y="4550387"/>
              <a:ext cx="5699227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2000" b="1" dirty="0">
                  <a:solidFill>
                    <a:srgbClr val="404040"/>
                  </a:solidFill>
                  <a:latin typeface="Arial"/>
                  <a:cs typeface="Arial"/>
                </a:rPr>
                <a:t>DAON LEE</a:t>
              </a:r>
            </a:p>
            <a:p>
              <a:pPr lvl="0">
                <a:defRPr/>
              </a:pPr>
              <a:endParaRPr lang="en-US" altLang="ko-KR" sz="1400" dirty="0">
                <a:latin typeface="Arial"/>
                <a:cs typeface="Arial"/>
              </a:endParaRPr>
            </a:p>
            <a:p>
              <a:pPr lvl="0">
                <a:defRPr/>
              </a:pPr>
              <a:endParaRPr lang="en-US" altLang="ko-KR" sz="1400" dirty="0">
                <a:latin typeface="Arial"/>
                <a:cs typeface="Arial"/>
              </a:endParaRPr>
            </a:p>
            <a:p>
              <a:pPr algn="ctr">
                <a:defRPr/>
              </a:pPr>
              <a:r>
                <a:rPr lang="en-US" altLang="ko-KR" sz="1600" dirty="0">
                  <a:solidFill>
                    <a:srgbClr val="868686"/>
                  </a:solidFill>
                  <a:latin typeface="Arial"/>
                  <a:cs typeface="Arial"/>
                </a:rPr>
                <a:t>2026  The Beam Diagnostics and Tomography Study</a:t>
              </a:r>
            </a:p>
            <a:p>
              <a:pPr algn="ctr">
                <a:defRPr/>
              </a:pPr>
              <a:endParaRPr lang="en-US" altLang="ko-KR" sz="160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4876635" y="4336066"/>
              <a:ext cx="2435382" cy="0"/>
            </a:xfrm>
            <a:prstGeom prst="line">
              <a:avLst/>
            </a:prstGeom>
            <a:ln w="25400">
              <a:solidFill>
                <a:srgbClr val="5CC4C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0359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8703D-3817-6AC1-6271-4DC2F7F55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B624A08-0180-7C78-891A-E371E4AB070C}"/>
              </a:ext>
            </a:extLst>
          </p:cNvPr>
          <p:cNvSpPr txBox="1"/>
          <p:nvPr/>
        </p:nvSpPr>
        <p:spPr>
          <a:xfrm>
            <a:off x="99453" y="52137"/>
            <a:ext cx="119930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ko-KR" sz="4400" b="1" dirty="0">
                <a:solidFill>
                  <a:srgbClr val="076E77"/>
                </a:solidFill>
              </a:rPr>
              <a:t>Question[3]</a:t>
            </a:r>
          </a:p>
        </p:txBody>
      </p:sp>
      <p:sp>
        <p:nvSpPr>
          <p:cNvPr id="4" name="슬라이드 번호 개체 틀 4">
            <a:extLst>
              <a:ext uri="{FF2B5EF4-FFF2-40B4-BE49-F238E27FC236}">
                <a16:creationId xmlns:a16="http://schemas.microsoft.com/office/drawing/2014/main" id="{DBDE1CC8-1AD8-3D76-03FA-79B3A51DF1E6}"/>
              </a:ext>
            </a:extLst>
          </p:cNvPr>
          <p:cNvSpPr txBox="1"/>
          <p:nvPr/>
        </p:nvSpPr>
        <p:spPr>
          <a:xfrm>
            <a:off x="11733376" y="6492875"/>
            <a:ext cx="458624" cy="365125"/>
          </a:xfrm>
          <a:prstGeom prst="rect">
            <a:avLst/>
          </a:prstGeom>
        </p:spPr>
        <p:txBody>
          <a:bodyPr/>
          <a:lstStyle/>
          <a:p>
            <a:pPr marL="0" indent="0" algn="ctr" defTabSz="116128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fld id="{1806F870-EF6C-473C-8040-0A831F94B896}" type="slidenum">
              <a:rPr kumimoji="0" lang="en-US" altLang="en-US" sz="1600" b="1" i="0" u="none" strike="noStrike" kern="1200" cap="none" spc="0" normalizeH="0" baseline="0">
                <a:solidFill>
                  <a:srgbClr val="747474"/>
                </a:solidFill>
                <a:latin typeface="맑은 고딕"/>
                <a:ea typeface="맑은 고딕"/>
                <a:cs typeface="맑은 고딕"/>
              </a:rPr>
              <a:pPr marL="0" indent="0" algn="ctr" defTabSz="116128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t>2</a:t>
            </a:fld>
            <a:endParaRPr kumimoji="0" lang="en-US" altLang="en-US" sz="1600" b="1" i="0" u="none" strike="noStrike" kern="1200" cap="none" spc="0" normalizeH="0" baseline="0" dirty="0">
              <a:solidFill>
                <a:srgbClr val="747474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372A24EE-CD17-60AB-EA53-EBCA48245E5E}"/>
              </a:ext>
            </a:extLst>
          </p:cNvPr>
          <p:cNvSpPr txBox="1"/>
          <p:nvPr/>
        </p:nvSpPr>
        <p:spPr>
          <a:xfrm>
            <a:off x="2264978" y="786161"/>
            <a:ext cx="76620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Multi-screen scan method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4436C13A-EF35-8F07-41D1-9E8B6B9F8DBD}"/>
              </a:ext>
            </a:extLst>
          </p:cNvPr>
          <p:cNvGrpSpPr/>
          <p:nvPr/>
        </p:nvGrpSpPr>
        <p:grpSpPr>
          <a:xfrm>
            <a:off x="750651" y="1516528"/>
            <a:ext cx="3733646" cy="2871976"/>
            <a:chOff x="3241507" y="3957349"/>
            <a:chExt cx="3733646" cy="2871976"/>
          </a:xfrm>
        </p:grpSpPr>
        <p:pic>
          <p:nvPicPr>
            <p:cNvPr id="3" name="Picture 4">
              <a:extLst>
                <a:ext uri="{FF2B5EF4-FFF2-40B4-BE49-F238E27FC236}">
                  <a16:creationId xmlns:a16="http://schemas.microsoft.com/office/drawing/2014/main" id="{9B8B46FA-F5D6-E15B-5581-2DE8EB013F6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1028" t="20830"/>
            <a:stretch>
              <a:fillRect/>
            </a:stretch>
          </p:blipFill>
          <p:spPr bwMode="auto">
            <a:xfrm>
              <a:off x="3241507" y="4173377"/>
              <a:ext cx="3614296" cy="2632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" name="직선 연결선 5">
              <a:extLst>
                <a:ext uri="{FF2B5EF4-FFF2-40B4-BE49-F238E27FC236}">
                  <a16:creationId xmlns:a16="http://schemas.microsoft.com/office/drawing/2014/main" id="{CC8F0BF2-FC2D-6859-7727-1B62599FB97B}"/>
                </a:ext>
              </a:extLst>
            </p:cNvPr>
            <p:cNvCxnSpPr>
              <a:cxnSpLocks/>
            </p:cNvCxnSpPr>
            <p:nvPr/>
          </p:nvCxnSpPr>
          <p:spPr>
            <a:xfrm>
              <a:off x="6316706" y="4183105"/>
              <a:ext cx="0" cy="2241676"/>
            </a:xfrm>
            <a:prstGeom prst="line">
              <a:avLst/>
            </a:prstGeom>
            <a:ln w="19050">
              <a:solidFill>
                <a:srgbClr val="51D388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1DDFAFE-B9AF-CB13-0B3A-279649FA06E6}"/>
                </a:ext>
              </a:extLst>
            </p:cNvPr>
            <p:cNvSpPr txBox="1"/>
            <p:nvPr/>
          </p:nvSpPr>
          <p:spPr>
            <a:xfrm>
              <a:off x="5207366" y="6521548"/>
              <a:ext cx="8367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rgbClr val="C00000"/>
                  </a:solidFill>
                </a:rPr>
                <a:t>RECON.</a:t>
              </a:r>
              <a:endParaRPr lang="en-US" altLang="ko-KR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E95DAD3-FB61-B172-0975-244E82556605}"/>
                </a:ext>
              </a:extLst>
            </p:cNvPr>
            <p:cNvSpPr txBox="1"/>
            <p:nvPr/>
          </p:nvSpPr>
          <p:spPr>
            <a:xfrm>
              <a:off x="5780390" y="3957349"/>
              <a:ext cx="8367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rgbClr val="51D388"/>
                  </a:solidFill>
                </a:rPr>
                <a:t>L1</a:t>
              </a:r>
              <a:endParaRPr lang="en-US" altLang="ko-KR" sz="1600" b="1" dirty="0">
                <a:solidFill>
                  <a:srgbClr val="51D388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1137B5E-2197-2626-E3DB-5D8193EEF7F1}"/>
                </a:ext>
              </a:extLst>
            </p:cNvPr>
            <p:cNvSpPr txBox="1"/>
            <p:nvPr/>
          </p:nvSpPr>
          <p:spPr>
            <a:xfrm>
              <a:off x="6138439" y="3957349"/>
              <a:ext cx="8367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rgbClr val="51D388"/>
                  </a:solidFill>
                </a:rPr>
                <a:t>L2</a:t>
              </a:r>
              <a:endParaRPr lang="en-US" altLang="ko-KR" sz="1600" b="1" dirty="0">
                <a:solidFill>
                  <a:srgbClr val="51D388"/>
                </a:solidFill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D8559FE-42FB-9167-8853-9B4124C53889}"/>
              </a:ext>
            </a:extLst>
          </p:cNvPr>
          <p:cNvSpPr txBox="1"/>
          <p:nvPr/>
        </p:nvSpPr>
        <p:spPr>
          <a:xfrm>
            <a:off x="494225" y="1244168"/>
            <a:ext cx="8636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JetBrains Mono"/>
                <a:ea typeface="맑은 고딕" panose="020B0503020000020004" pitchFamily="50" charset="-127"/>
                <a:cs typeface="+mn-cs"/>
              </a:rPr>
              <a:t>•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Multi-screen distance(two another distance; L1, L2)</a:t>
            </a:r>
            <a:endParaRPr lang="ko-KR" altLang="en-US" sz="14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816DC94-9419-024D-8EBA-D31939689DA1}"/>
                  </a:ext>
                </a:extLst>
              </p:cNvPr>
              <p:cNvSpPr txBox="1"/>
              <p:nvPr/>
            </p:nvSpPr>
            <p:spPr>
              <a:xfrm>
                <a:off x="2975802" y="2817674"/>
                <a:ext cx="38792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altLang="ko-KR" sz="1200" b="1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ko-KR" altLang="en-US" sz="12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816DC94-9419-024D-8EBA-D31939689D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802" y="2817674"/>
                <a:ext cx="387927" cy="184666"/>
              </a:xfrm>
              <a:prstGeom prst="rect">
                <a:avLst/>
              </a:prstGeom>
              <a:blipFill>
                <a:blip r:embed="rId3"/>
                <a:stretch>
                  <a:fillRect l="-1563" r="-1563" b="-2258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B1FFBE4-BB1C-6D7A-A425-DFEA359236A3}"/>
                  </a:ext>
                </a:extLst>
              </p:cNvPr>
              <p:cNvSpPr txBox="1"/>
              <p:nvPr/>
            </p:nvSpPr>
            <p:spPr>
              <a:xfrm>
                <a:off x="3360645" y="3454991"/>
                <a:ext cx="573875" cy="202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𝒇𝒏</m:t>
                          </m:r>
                        </m:sub>
                      </m:sSub>
                      <m:r>
                        <a:rPr lang="en-US" altLang="ko-KR" sz="1200" b="1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𝒇𝒏</m:t>
                          </m:r>
                        </m:sub>
                      </m:sSub>
                    </m:oMath>
                  </m:oMathPara>
                </a14:m>
                <a:endParaRPr lang="ko-KR" altLang="en-US" sz="12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B1FFBE4-BB1C-6D7A-A425-DFEA359236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0645" y="3454991"/>
                <a:ext cx="573875" cy="202235"/>
              </a:xfrm>
              <a:prstGeom prst="rect">
                <a:avLst/>
              </a:prstGeom>
              <a:blipFill>
                <a:blip r:embed="rId4"/>
                <a:stretch>
                  <a:fillRect l="-1064" r="-3191" b="-2727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그룹 24">
            <a:extLst>
              <a:ext uri="{FF2B5EF4-FFF2-40B4-BE49-F238E27FC236}">
                <a16:creationId xmlns:a16="http://schemas.microsoft.com/office/drawing/2014/main" id="{EC190B27-3120-DD19-27FC-7D2FB046D749}"/>
              </a:ext>
            </a:extLst>
          </p:cNvPr>
          <p:cNvGrpSpPr/>
          <p:nvPr/>
        </p:nvGrpSpPr>
        <p:grpSpPr>
          <a:xfrm>
            <a:off x="4752727" y="1761657"/>
            <a:ext cx="2887521" cy="1287142"/>
            <a:chOff x="5244547" y="1761657"/>
            <a:chExt cx="2887521" cy="12871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A0B59DE4-2F12-3C14-5C5B-2CAC70E6B03C}"/>
                    </a:ext>
                  </a:extLst>
                </p:cNvPr>
                <p:cNvSpPr txBox="1"/>
                <p:nvPr/>
              </p:nvSpPr>
              <p:spPr>
                <a:xfrm>
                  <a:off x="5244547" y="1761657"/>
                  <a:ext cx="2887521" cy="10228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ko-KR" sz="1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Sup>
                                          <m:sSubSup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bSup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Sup>
                                          <m:sSubSup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bSup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r>
                                              <m:rPr>
                                                <m:brk m:alnAt="63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f>
                                              <m:fPr>
                                                <m:ctrlPr>
                                                  <a:rPr lang="en-US" altLang="ko-KR" sz="1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b="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b="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b="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f>
                                              <m:fPr>
                                                <m:ctrlP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</m:mr>
                                  </m:m>
                                </m:e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r>
                                              <m:rPr>
                                                <m:brk m:alnAt="63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f>
                                              <m:fPr>
                                                <m:ctrlP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f>
                                              <m:fPr>
                                                <m:ctrlP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  <m:d>
                          <m:d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𝑓𝑛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𝑓𝑛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A0B59DE4-2F12-3C14-5C5B-2CAC70E6B0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4547" y="1761657"/>
                  <a:ext cx="2887521" cy="102284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직선 연결선 20">
              <a:extLst>
                <a:ext uri="{FF2B5EF4-FFF2-40B4-BE49-F238E27FC236}">
                  <a16:creationId xmlns:a16="http://schemas.microsoft.com/office/drawing/2014/main" id="{FCF5B46D-C1F8-DE94-F7FF-E2B6EC1185CB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2784501"/>
              <a:ext cx="1304925" cy="0"/>
            </a:xfrm>
            <a:prstGeom prst="line">
              <a:avLst/>
            </a:prstGeom>
            <a:ln w="28575">
              <a:solidFill>
                <a:srgbClr val="E74C3C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388E262-DDC8-DCED-AD32-D6D9F382BCC0}"/>
                    </a:ext>
                  </a:extLst>
                </p:cNvPr>
                <p:cNvSpPr txBox="1"/>
                <p:nvPr/>
              </p:nvSpPr>
              <p:spPr>
                <a:xfrm>
                  <a:off x="6743699" y="2802578"/>
                  <a:ext cx="53040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oMath>
                    </m:oMathPara>
                  </a14:m>
                  <a:endParaRPr lang="ko-KR" altLang="en-US" sz="1600" b="1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388E262-DDC8-DCED-AD32-D6D9F382BC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43699" y="2802578"/>
                  <a:ext cx="530402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1149" b="-15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9432E19-B244-DDE5-A895-5139350BD7DD}"/>
                  </a:ext>
                </a:extLst>
              </p:cNvPr>
              <p:cNvSpPr txBox="1"/>
              <p:nvPr/>
            </p:nvSpPr>
            <p:spPr>
              <a:xfrm>
                <a:off x="4763981" y="3143660"/>
                <a:ext cx="3110300" cy="900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050" dirty="0"/>
                  <a:t>* Same scan step: </a:t>
                </a:r>
              </a:p>
              <a:p>
                <a:endParaRPr lang="en-US" altLang="ko-KR" sz="105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altLang="ko-KR" sz="105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altLang="ko-KR" sz="105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0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ko-KR" sz="1050" i="1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altLang="ko-KR" sz="105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ko-KR" altLang="en-US" sz="1050" dirty="0"/>
              </a:p>
              <a:p>
                <a:endParaRPr lang="ko-KR" altLang="en-US" sz="105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9432E19-B244-DDE5-A895-5139350BD7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3981" y="3143660"/>
                <a:ext cx="3110300" cy="900246"/>
              </a:xfrm>
              <a:prstGeom prst="rect">
                <a:avLst/>
              </a:prstGeom>
              <a:blipFill>
                <a:blip r:embed="rId7"/>
                <a:stretch>
                  <a:fillRect t="-68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그림 28">
            <a:extLst>
              <a:ext uri="{FF2B5EF4-FFF2-40B4-BE49-F238E27FC236}">
                <a16:creationId xmlns:a16="http://schemas.microsoft.com/office/drawing/2014/main" id="{4CA1F453-2646-7C12-AE6B-13A14A928D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90457" y="2415496"/>
            <a:ext cx="3972231" cy="7281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F69C875-1709-D823-ADFE-08926AD22E46}"/>
                  </a:ext>
                </a:extLst>
              </p:cNvPr>
              <p:cNvSpPr txBox="1"/>
              <p:nvPr/>
            </p:nvSpPr>
            <p:spPr>
              <a:xfrm>
                <a:off x="692622" y="5120981"/>
                <a:ext cx="3751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ko-KR" altLang="en-US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F69C875-1709-D823-ADFE-08926AD2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622" y="5120981"/>
                <a:ext cx="375103" cy="369332"/>
              </a:xfrm>
              <a:prstGeom prst="rect">
                <a:avLst/>
              </a:prstGeom>
              <a:blipFill>
                <a:blip r:embed="rId9"/>
                <a:stretch>
                  <a:fillRect l="-8197" r="-6557" b="-327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그룹 44">
            <a:extLst>
              <a:ext uri="{FF2B5EF4-FFF2-40B4-BE49-F238E27FC236}">
                <a16:creationId xmlns:a16="http://schemas.microsoft.com/office/drawing/2014/main" id="{8B7644B7-42C8-E7C7-DBD0-EF4F4B230508}"/>
              </a:ext>
            </a:extLst>
          </p:cNvPr>
          <p:cNvGrpSpPr/>
          <p:nvPr/>
        </p:nvGrpSpPr>
        <p:grpSpPr>
          <a:xfrm>
            <a:off x="1349266" y="4536653"/>
            <a:ext cx="3571201" cy="1907321"/>
            <a:chOff x="1687190" y="4664928"/>
            <a:chExt cx="3571201" cy="190732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16EFA54-DF0B-C4DB-F355-051D1A269DB6}"/>
                    </a:ext>
                  </a:extLst>
                </p:cNvPr>
                <p:cNvSpPr txBox="1"/>
                <p:nvPr/>
              </p:nvSpPr>
              <p:spPr>
                <a:xfrm>
                  <a:off x="1715306" y="4674453"/>
                  <a:ext cx="2002408" cy="52290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𝑓𝑛</m:t>
                                </m:r>
                              </m:sub>
                            </m:sSub>
                          </m:e>
                        </m:d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den>
                        </m:f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16EFA54-DF0B-C4DB-F355-051D1A269DB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5306" y="4674453"/>
                  <a:ext cx="2002408" cy="52290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3DC1881E-DF0E-8087-93B3-BF56C8A4715B}"/>
                    </a:ext>
                  </a:extLst>
                </p:cNvPr>
                <p:cNvSpPr txBox="1"/>
                <p:nvPr/>
              </p:nvSpPr>
              <p:spPr>
                <a:xfrm>
                  <a:off x="1715306" y="5313249"/>
                  <a:ext cx="2001830" cy="52290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𝑓𝑛</m:t>
                                </m:r>
                              </m:sub>
                            </m:sSub>
                          </m:e>
                        </m:d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den>
                        </m:f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3DC1881E-DF0E-8087-93B3-BF56C8A471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5306" y="5313249"/>
                  <a:ext cx="2001830" cy="52290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46491BBA-42DE-01B7-991C-8DCC922D80E4}"/>
                    </a:ext>
                  </a:extLst>
                </p:cNvPr>
                <p:cNvSpPr txBox="1"/>
                <p:nvPr/>
              </p:nvSpPr>
              <p:spPr>
                <a:xfrm>
                  <a:off x="1715306" y="5952045"/>
                  <a:ext cx="3543085" cy="53168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𝑓𝑛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𝑓𝑛</m:t>
                                </m:r>
                              </m:sub>
                            </m:sSub>
                          </m:e>
                        </m:d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</m:e>
                            </m:d>
                          </m:num>
                          <m:den>
                            <m:sSubSup>
                              <m:sSubSup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sSup>
                                  <m:sSupPr>
                                    <m:ctrlPr>
                                      <a:rPr lang="en-US" altLang="ko-KR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ko-KR" sz="1600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altLang="ko-KR" sz="1600" b="0" i="1" smtClean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</m:d>
                          </m:num>
                          <m:den>
                            <m:sSubSup>
                              <m:sSubSup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num>
                          <m:den>
                            <m:sSubSup>
                              <m:sSubSup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</m:d>
                          </m:num>
                          <m:den>
                            <m:sSubSup>
                              <m:sSubSupPr>
                                <m:ctrlP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46491BBA-42DE-01B7-991C-8DCC922D80E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5306" y="5952045"/>
                  <a:ext cx="3543085" cy="53168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직사각형 34">
              <a:extLst>
                <a:ext uri="{FF2B5EF4-FFF2-40B4-BE49-F238E27FC236}">
                  <a16:creationId xmlns:a16="http://schemas.microsoft.com/office/drawing/2014/main" id="{CEF80934-C2EA-8B38-4A2E-CA07A96EC358}"/>
                </a:ext>
              </a:extLst>
            </p:cNvPr>
            <p:cNvSpPr/>
            <p:nvPr/>
          </p:nvSpPr>
          <p:spPr>
            <a:xfrm>
              <a:off x="1687190" y="4664928"/>
              <a:ext cx="3571201" cy="1907321"/>
            </a:xfrm>
            <a:prstGeom prst="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08464C2-E7F9-45E3-C91A-5685DAB23093}"/>
                  </a:ext>
                </a:extLst>
              </p:cNvPr>
              <p:cNvSpPr txBox="1"/>
              <p:nvPr/>
            </p:nvSpPr>
            <p:spPr>
              <a:xfrm>
                <a:off x="5288901" y="4915189"/>
                <a:ext cx="34401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rgbClr val="C00000"/>
                    </a:solidFill>
                  </a:rPr>
                  <a:t>Unknown  : 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</m:d>
                    <m:r>
                      <a:rPr lang="en-US" altLang="ko-KR" sz="1400" b="0" i="1" smtClean="0">
                        <a:latin typeface="Cambria Math" panose="02040503050406030204" pitchFamily="18" charset="0"/>
                      </a:rPr>
                      <m:t>,   </m:t>
                    </m:r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en-US" altLang="ko-KR" sz="1400" b="0" i="1" smtClean="0">
                        <a:latin typeface="Cambria Math" panose="02040503050406030204" pitchFamily="18" charset="0"/>
                      </a:rPr>
                      <m:t>,   </m:t>
                    </m:r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ko-KR" sz="1400" b="0" i="1" smtClean="0">
                        <a:latin typeface="Cambria Math" panose="02040503050406030204" pitchFamily="18" charset="0"/>
                      </a:rPr>
                      <m:t>,   </m:t>
                    </m:r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endParaRPr lang="ko-KR" altLang="en-US" sz="1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08464C2-E7F9-45E3-C91A-5685DAB230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8901" y="4915189"/>
                <a:ext cx="3440116" cy="307777"/>
              </a:xfrm>
              <a:prstGeom prst="rect">
                <a:avLst/>
              </a:prstGeom>
              <a:blipFill>
                <a:blip r:embed="rId13"/>
                <a:stretch>
                  <a:fillRect l="-532" t="-1961" b="-1960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>
            <a:extLst>
              <a:ext uri="{FF2B5EF4-FFF2-40B4-BE49-F238E27FC236}">
                <a16:creationId xmlns:a16="http://schemas.microsoft.com/office/drawing/2014/main" id="{0F182F34-11D9-1A92-EDF7-6EF5B6CBA4A6}"/>
              </a:ext>
            </a:extLst>
          </p:cNvPr>
          <p:cNvSpPr txBox="1"/>
          <p:nvPr/>
        </p:nvSpPr>
        <p:spPr>
          <a:xfrm>
            <a:off x="5917551" y="5446424"/>
            <a:ext cx="5403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C00000"/>
                </a:solidFill>
                <a:ea typeface="JetBrains Mono"/>
              </a:rPr>
              <a:t>It is possible to solve.</a:t>
            </a:r>
            <a:endParaRPr lang="ko-KR" altLang="en-US" sz="1400" b="1" dirty="0">
              <a:solidFill>
                <a:srgbClr val="C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D88117-69D6-56A5-3474-18865DF6D032}"/>
              </a:ext>
            </a:extLst>
          </p:cNvPr>
          <p:cNvSpPr txBox="1"/>
          <p:nvPr/>
        </p:nvSpPr>
        <p:spPr>
          <a:xfrm rot="21113530">
            <a:off x="1683387" y="2705725"/>
            <a:ext cx="101977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solidFill>
                  <a:srgbClr val="076E77"/>
                </a:solidFill>
                <a:ea typeface="JetBrains Mono"/>
              </a:rPr>
              <a:t>Previous result</a:t>
            </a:r>
            <a:endParaRPr lang="ko-KR" altLang="en-US" sz="8800" b="1" dirty="0">
              <a:solidFill>
                <a:srgbClr val="076E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713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9A806-3E9F-5D1D-95B4-FC545AB04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F2251E-51D1-48A8-8AC4-D1F58CF8A5D1}"/>
              </a:ext>
            </a:extLst>
          </p:cNvPr>
          <p:cNvSpPr txBox="1"/>
          <p:nvPr/>
        </p:nvSpPr>
        <p:spPr>
          <a:xfrm>
            <a:off x="99453" y="52137"/>
            <a:ext cx="119930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ko-KR" sz="4400" b="1" dirty="0">
                <a:solidFill>
                  <a:srgbClr val="076E77"/>
                </a:solidFill>
              </a:rPr>
              <a:t>Question[3]</a:t>
            </a:r>
          </a:p>
        </p:txBody>
      </p:sp>
      <p:sp>
        <p:nvSpPr>
          <p:cNvPr id="4" name="슬라이드 번호 개체 틀 4">
            <a:extLst>
              <a:ext uri="{FF2B5EF4-FFF2-40B4-BE49-F238E27FC236}">
                <a16:creationId xmlns:a16="http://schemas.microsoft.com/office/drawing/2014/main" id="{C00569E3-521A-E06D-B870-04E5276F012E}"/>
              </a:ext>
            </a:extLst>
          </p:cNvPr>
          <p:cNvSpPr txBox="1"/>
          <p:nvPr/>
        </p:nvSpPr>
        <p:spPr>
          <a:xfrm>
            <a:off x="11733376" y="6492875"/>
            <a:ext cx="458624" cy="365125"/>
          </a:xfrm>
          <a:prstGeom prst="rect">
            <a:avLst/>
          </a:prstGeom>
        </p:spPr>
        <p:txBody>
          <a:bodyPr/>
          <a:lstStyle/>
          <a:p>
            <a:pPr marL="0" indent="0" algn="ctr" defTabSz="116128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fld id="{1806F870-EF6C-473C-8040-0A831F94B896}" type="slidenum">
              <a:rPr kumimoji="0" lang="en-US" altLang="en-US" sz="1600" b="1" i="0" u="none" strike="noStrike" kern="1200" cap="none" spc="0" normalizeH="0" baseline="0">
                <a:solidFill>
                  <a:srgbClr val="747474"/>
                </a:solidFill>
                <a:latin typeface="맑은 고딕"/>
                <a:ea typeface="맑은 고딕"/>
                <a:cs typeface="맑은 고딕"/>
              </a:rPr>
              <a:pPr marL="0" indent="0" algn="ctr" defTabSz="116128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t>3</a:t>
            </a:fld>
            <a:endParaRPr kumimoji="0" lang="en-US" altLang="en-US" sz="1600" b="1" i="0" u="none" strike="noStrike" kern="1200" cap="none" spc="0" normalizeH="0" baseline="0" dirty="0">
              <a:solidFill>
                <a:srgbClr val="747474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769B6357-4201-C798-4EB1-479411EE6F7A}"/>
              </a:ext>
            </a:extLst>
          </p:cNvPr>
          <p:cNvSpPr txBox="1"/>
          <p:nvPr/>
        </p:nvSpPr>
        <p:spPr>
          <a:xfrm>
            <a:off x="2264978" y="786161"/>
            <a:ext cx="76620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Multi-screen scan method</a:t>
            </a:r>
          </a:p>
        </p:txBody>
      </p: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73D5B437-A8BA-25F7-97A4-32D56F23F609}"/>
              </a:ext>
            </a:extLst>
          </p:cNvPr>
          <p:cNvGrpSpPr/>
          <p:nvPr/>
        </p:nvGrpSpPr>
        <p:grpSpPr>
          <a:xfrm>
            <a:off x="1609223" y="1105119"/>
            <a:ext cx="2887521" cy="1287142"/>
            <a:chOff x="5244547" y="1761657"/>
            <a:chExt cx="2887521" cy="12871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6F6A4406-23D9-2996-E086-074E85675594}"/>
                    </a:ext>
                  </a:extLst>
                </p:cNvPr>
                <p:cNvSpPr txBox="1"/>
                <p:nvPr/>
              </p:nvSpPr>
              <p:spPr>
                <a:xfrm>
                  <a:off x="5244547" y="1761657"/>
                  <a:ext cx="2887521" cy="10228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ko-KR" sz="1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Sup>
                                          <m:sSubSup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bSup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Sup>
                                          <m:sSubSup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bSup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r>
                                              <m:rPr>
                                                <m:brk m:alnAt="63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f>
                                              <m:fPr>
                                                <m:ctrlPr>
                                                  <a:rPr lang="en-US" altLang="ko-KR" sz="1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b="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b="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b="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f>
                                              <m:fPr>
                                                <m:ctrlP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</m:mr>
                                  </m:m>
                                </m:e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r>
                                              <m:rPr>
                                                <m:brk m:alnAt="63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f>
                                              <m:fPr>
                                                <m:ctrlP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f>
                                              <m:fPr>
                                                <m:ctrlP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  <m:d>
                          <m:d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𝑓𝑛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𝑓𝑛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A0B59DE4-2F12-3C14-5C5B-2CAC70E6B0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4547" y="1761657"/>
                  <a:ext cx="2887521" cy="102284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직선 연결선 20">
              <a:extLst>
                <a:ext uri="{FF2B5EF4-FFF2-40B4-BE49-F238E27FC236}">
                  <a16:creationId xmlns:a16="http://schemas.microsoft.com/office/drawing/2014/main" id="{4DD0FD93-580E-9E0B-37E7-EF386AD3CE42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2784501"/>
              <a:ext cx="1304925" cy="0"/>
            </a:xfrm>
            <a:prstGeom prst="line">
              <a:avLst/>
            </a:prstGeom>
            <a:ln w="28575">
              <a:solidFill>
                <a:srgbClr val="E74C3C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1023983-A1DD-BC51-40D8-DA75456B1397}"/>
                    </a:ext>
                  </a:extLst>
                </p:cNvPr>
                <p:cNvSpPr txBox="1"/>
                <p:nvPr/>
              </p:nvSpPr>
              <p:spPr>
                <a:xfrm>
                  <a:off x="6743699" y="2802578"/>
                  <a:ext cx="53040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oMath>
                    </m:oMathPara>
                  </a14:m>
                  <a:endParaRPr lang="ko-KR" altLang="en-US" sz="1600" b="1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388E262-DDC8-DCED-AD32-D6D9F382BC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43699" y="2802578"/>
                  <a:ext cx="530402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1149" b="-15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9EE147C-139C-6FDA-AA46-7C271E6CD7DF}"/>
                  </a:ext>
                </a:extLst>
              </p:cNvPr>
              <p:cNvSpPr txBox="1"/>
              <p:nvPr/>
            </p:nvSpPr>
            <p:spPr>
              <a:xfrm>
                <a:off x="347778" y="1292649"/>
                <a:ext cx="1784122" cy="80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050" dirty="0"/>
                  <a:t>* Same scan step:</a:t>
                </a:r>
              </a:p>
              <a:p>
                <a:endParaRPr lang="en-US" altLang="ko-KR" sz="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altLang="ko-KR" sz="105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altLang="ko-KR" sz="105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0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ko-KR" sz="1050" i="1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altLang="ko-KR" sz="105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ko-KR" altLang="en-US" sz="1050" dirty="0"/>
              </a:p>
              <a:p>
                <a:endParaRPr lang="ko-KR" altLang="en-US" sz="1050" dirty="0"/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9EE147C-139C-6FDA-AA46-7C271E6CD7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778" y="1292649"/>
                <a:ext cx="1784122" cy="80021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그림 28">
            <a:extLst>
              <a:ext uri="{FF2B5EF4-FFF2-40B4-BE49-F238E27FC236}">
                <a16:creationId xmlns:a16="http://schemas.microsoft.com/office/drawing/2014/main" id="{2825954D-C68D-672B-7A23-0C34F6BCDF9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8418" y="1414246"/>
            <a:ext cx="4382846" cy="8034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D8996F-1ABD-44F0-60EC-B0F974553895}"/>
              </a:ext>
            </a:extLst>
          </p:cNvPr>
          <p:cNvSpPr txBox="1"/>
          <p:nvPr/>
        </p:nvSpPr>
        <p:spPr>
          <a:xfrm>
            <a:off x="648136" y="2356073"/>
            <a:ext cx="86367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my case,</a:t>
            </a:r>
            <a:endParaRPr lang="ko-KR" altLang="en-US" sz="16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D3AFB67-B690-62A4-D8C6-312D9947E31E}"/>
                  </a:ext>
                </a:extLst>
              </p:cNvPr>
              <p:cNvSpPr txBox="1"/>
              <p:nvPr/>
            </p:nvSpPr>
            <p:spPr>
              <a:xfrm>
                <a:off x="3695345" y="2881592"/>
                <a:ext cx="119859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altLang="ko-K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altLang="ko-K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ko-KR" altLang="en-US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D3AFB67-B690-62A4-D8C6-312D9947E3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5345" y="2881592"/>
                <a:ext cx="1198598" cy="276999"/>
              </a:xfrm>
              <a:prstGeom prst="rect">
                <a:avLst/>
              </a:prstGeom>
              <a:blipFill>
                <a:blip r:embed="rId9"/>
                <a:stretch>
                  <a:fillRect l="-2538" b="-2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19A9BD5F-E49C-8E4E-4248-CCF0A6571F0A}"/>
              </a:ext>
            </a:extLst>
          </p:cNvPr>
          <p:cNvSpPr txBox="1"/>
          <p:nvPr/>
        </p:nvSpPr>
        <p:spPr>
          <a:xfrm>
            <a:off x="4263000" y="3153208"/>
            <a:ext cx="7974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/>
              <a:t>re-</a:t>
            </a:r>
            <a:r>
              <a:rPr lang="en-US" altLang="ko-KR" sz="1050" dirty="0" err="1"/>
              <a:t>i</a:t>
            </a:r>
            <a:r>
              <a:rPr lang="en-US" altLang="ko-KR" sz="1050" dirty="0"/>
              <a:t>, </a:t>
            </a:r>
            <a:r>
              <a:rPr lang="en-US" altLang="ko-KR" sz="1050" dirty="0" err="1"/>
              <a:t>re_i</a:t>
            </a:r>
            <a:r>
              <a:rPr lang="en-US" altLang="ko-KR" sz="1050" dirty="0"/>
              <a:t>’    </a:t>
            </a:r>
            <a:endParaRPr lang="ko-KR" altLang="en-US" sz="1050" dirty="0"/>
          </a:p>
          <a:p>
            <a:r>
              <a:rPr lang="ko-KR" altLang="en-US" sz="1050" dirty="0"/>
              <a:t> 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6E2757-41D3-EA7E-82A4-8B87E9C9D83A}"/>
              </a:ext>
            </a:extLst>
          </p:cNvPr>
          <p:cNvSpPr txBox="1"/>
          <p:nvPr/>
        </p:nvSpPr>
        <p:spPr>
          <a:xfrm>
            <a:off x="3653879" y="3189003"/>
            <a:ext cx="7974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err="1"/>
              <a:t>i</a:t>
            </a:r>
            <a:r>
              <a:rPr lang="en-US" altLang="ko-KR" sz="1050" dirty="0"/>
              <a:t>, f   </a:t>
            </a:r>
            <a:endParaRPr lang="ko-KR" altLang="en-US" sz="1050" dirty="0"/>
          </a:p>
          <a:p>
            <a:r>
              <a:rPr lang="ko-KR" altLang="en-US" sz="1050" dirty="0"/>
              <a:t> 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4483801-A72B-A832-0851-F797B64FBA86}"/>
                  </a:ext>
                </a:extLst>
              </p:cNvPr>
              <p:cNvSpPr txBox="1"/>
              <p:nvPr/>
            </p:nvSpPr>
            <p:spPr>
              <a:xfrm>
                <a:off x="3664681" y="3563322"/>
                <a:ext cx="15332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bSup>
                        <m:sSubSupPr>
                          <m:ctrlP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bSup>
                    </m:oMath>
                  </m:oMathPara>
                </a14:m>
                <a:endParaRPr lang="ko-KR" altLang="en-US" dirty="0"/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4483801-A72B-A832-0851-F797B64FBA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681" y="3563322"/>
                <a:ext cx="1533240" cy="276999"/>
              </a:xfrm>
              <a:prstGeom prst="rect">
                <a:avLst/>
              </a:prstGeom>
              <a:blipFill>
                <a:blip r:embed="rId10"/>
                <a:stretch>
                  <a:fillRect l="-1984" b="-2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EB8CA90-197F-58FD-A7B7-526C11B37DDB}"/>
                  </a:ext>
                </a:extLst>
              </p:cNvPr>
              <p:cNvSpPr txBox="1"/>
              <p:nvPr/>
            </p:nvSpPr>
            <p:spPr>
              <a:xfrm>
                <a:off x="3273375" y="3522124"/>
                <a:ext cx="3751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ko-KR" altLang="en-US" sz="24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EB8CA90-197F-58FD-A7B7-526C11B37D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375" y="3522124"/>
                <a:ext cx="375103" cy="369332"/>
              </a:xfrm>
              <a:prstGeom prst="rect">
                <a:avLst/>
              </a:prstGeom>
              <a:blipFill>
                <a:blip r:embed="rId11"/>
                <a:stretch>
                  <a:fillRect l="-8065" r="-4839" b="-3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22161D19-D50E-8FEE-7CD6-7575D689F89E}"/>
              </a:ext>
            </a:extLst>
          </p:cNvPr>
          <p:cNvSpPr txBox="1"/>
          <p:nvPr/>
        </p:nvSpPr>
        <p:spPr>
          <a:xfrm>
            <a:off x="2837146" y="2644952"/>
            <a:ext cx="32065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900" dirty="0"/>
              <a:t>[1] KLAUS WILLE, The Physics of Particle Accelerators p.85</a:t>
            </a:r>
            <a:endParaRPr lang="ko-KR" altLang="en-US" sz="9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2DD8036-253B-6384-DD98-CF52208425FB}"/>
              </a:ext>
            </a:extLst>
          </p:cNvPr>
          <p:cNvSpPr txBox="1"/>
          <p:nvPr/>
        </p:nvSpPr>
        <p:spPr>
          <a:xfrm>
            <a:off x="3587246" y="2011962"/>
            <a:ext cx="23385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C00000"/>
                </a:solidFill>
                <a:ea typeface="JetBrains Mono"/>
              </a:rPr>
              <a:t>Problem</a:t>
            </a:r>
            <a:endParaRPr lang="ko-KR" altLang="en-US" sz="1400" b="1" dirty="0">
              <a:solidFill>
                <a:srgbClr val="C00000"/>
              </a:solidFill>
            </a:endParaRPr>
          </a:p>
        </p:txBody>
      </p: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B4F92A17-E548-0B21-96F4-1AD13C71CE1B}"/>
              </a:ext>
            </a:extLst>
          </p:cNvPr>
          <p:cNvGrpSpPr/>
          <p:nvPr/>
        </p:nvGrpSpPr>
        <p:grpSpPr>
          <a:xfrm>
            <a:off x="501956" y="2629882"/>
            <a:ext cx="2335190" cy="1766949"/>
            <a:chOff x="3241507" y="3957349"/>
            <a:chExt cx="3733646" cy="3034424"/>
          </a:xfrm>
        </p:grpSpPr>
        <p:pic>
          <p:nvPicPr>
            <p:cNvPr id="40" name="Picture 4">
              <a:extLst>
                <a:ext uri="{FF2B5EF4-FFF2-40B4-BE49-F238E27FC236}">
                  <a16:creationId xmlns:a16="http://schemas.microsoft.com/office/drawing/2014/main" id="{E10666DE-E8F1-D22D-CAC0-C787A181C5A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1028" t="20830"/>
            <a:stretch>
              <a:fillRect/>
            </a:stretch>
          </p:blipFill>
          <p:spPr bwMode="auto">
            <a:xfrm>
              <a:off x="3241507" y="4173377"/>
              <a:ext cx="3614296" cy="2632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1" name="직선 연결선 40">
              <a:extLst>
                <a:ext uri="{FF2B5EF4-FFF2-40B4-BE49-F238E27FC236}">
                  <a16:creationId xmlns:a16="http://schemas.microsoft.com/office/drawing/2014/main" id="{0093DBD0-0C66-E839-2679-3D621F8DE2C5}"/>
                </a:ext>
              </a:extLst>
            </p:cNvPr>
            <p:cNvCxnSpPr>
              <a:cxnSpLocks/>
            </p:cNvCxnSpPr>
            <p:nvPr/>
          </p:nvCxnSpPr>
          <p:spPr>
            <a:xfrm>
              <a:off x="6316706" y="4183105"/>
              <a:ext cx="0" cy="2241676"/>
            </a:xfrm>
            <a:prstGeom prst="line">
              <a:avLst/>
            </a:prstGeom>
            <a:ln w="19050">
              <a:solidFill>
                <a:srgbClr val="51D388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F00CBF4-1433-F698-EA26-124423499C02}"/>
                </a:ext>
              </a:extLst>
            </p:cNvPr>
            <p:cNvSpPr txBox="1"/>
            <p:nvPr/>
          </p:nvSpPr>
          <p:spPr>
            <a:xfrm>
              <a:off x="5093598" y="6542504"/>
              <a:ext cx="1275044" cy="4492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>
                  <a:solidFill>
                    <a:srgbClr val="C00000"/>
                  </a:solidFill>
                </a:rPr>
                <a:t>RECON.</a:t>
              </a:r>
              <a:endParaRPr lang="en-US" altLang="ko-KR" sz="1200" b="1" dirty="0">
                <a:solidFill>
                  <a:srgbClr val="C00000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79200D-BE61-04F8-E4D4-2B725F9FB18F}"/>
                </a:ext>
              </a:extLst>
            </p:cNvPr>
            <p:cNvSpPr txBox="1"/>
            <p:nvPr/>
          </p:nvSpPr>
          <p:spPr>
            <a:xfrm>
              <a:off x="5780390" y="3957349"/>
              <a:ext cx="8367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rgbClr val="51D388"/>
                  </a:solidFill>
                </a:rPr>
                <a:t>L1</a:t>
              </a:r>
              <a:endParaRPr lang="en-US" altLang="ko-KR" sz="1600" b="1" dirty="0">
                <a:solidFill>
                  <a:srgbClr val="51D388"/>
                </a:solidFill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9B6C0CF-438D-F546-0D46-1A99FC3B098E}"/>
                </a:ext>
              </a:extLst>
            </p:cNvPr>
            <p:cNvSpPr txBox="1"/>
            <p:nvPr/>
          </p:nvSpPr>
          <p:spPr>
            <a:xfrm>
              <a:off x="6138439" y="3957349"/>
              <a:ext cx="8367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rgbClr val="51D388"/>
                  </a:solidFill>
                </a:rPr>
                <a:t>L2</a:t>
              </a:r>
              <a:endParaRPr lang="en-US" altLang="ko-KR" sz="1600" b="1" dirty="0">
                <a:solidFill>
                  <a:srgbClr val="51D388"/>
                </a:solidFill>
              </a:endParaRPr>
            </a:p>
          </p:txBody>
        </p:sp>
      </p:grpSp>
      <p:sp>
        <p:nvSpPr>
          <p:cNvPr id="47" name="화살표: 오른쪽 46">
            <a:extLst>
              <a:ext uri="{FF2B5EF4-FFF2-40B4-BE49-F238E27FC236}">
                <a16:creationId xmlns:a16="http://schemas.microsoft.com/office/drawing/2014/main" id="{51DADF83-4E80-CFB0-D656-D339C1C8EECD}"/>
              </a:ext>
            </a:extLst>
          </p:cNvPr>
          <p:cNvSpPr/>
          <p:nvPr/>
        </p:nvSpPr>
        <p:spPr>
          <a:xfrm>
            <a:off x="2007476" y="3360957"/>
            <a:ext cx="436178" cy="161167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408106F-2B97-8863-A090-020BF9A461E4}"/>
              </a:ext>
            </a:extLst>
          </p:cNvPr>
          <p:cNvSpPr txBox="1"/>
          <p:nvPr/>
        </p:nvSpPr>
        <p:spPr>
          <a:xfrm>
            <a:off x="1594417" y="4349621"/>
            <a:ext cx="7974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/>
              <a:t>re-</a:t>
            </a:r>
            <a:r>
              <a:rPr lang="en-US" altLang="ko-KR" sz="1050" dirty="0" err="1"/>
              <a:t>i</a:t>
            </a:r>
            <a:r>
              <a:rPr lang="en-US" altLang="ko-KR" sz="1050" dirty="0"/>
              <a:t>, </a:t>
            </a:r>
            <a:r>
              <a:rPr lang="en-US" altLang="ko-KR" sz="1050" dirty="0" err="1"/>
              <a:t>re_i</a:t>
            </a:r>
            <a:r>
              <a:rPr lang="en-US" altLang="ko-KR" sz="1050" dirty="0"/>
              <a:t>’    </a:t>
            </a:r>
            <a:endParaRPr lang="ko-KR" altLang="en-US" sz="1050" dirty="0"/>
          </a:p>
          <a:p>
            <a:r>
              <a:rPr lang="ko-KR" altLang="en-US" sz="1050" dirty="0"/>
              <a:t> 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4EC385C-DE9F-64D6-B080-1F3B9CD06B5D}"/>
              </a:ext>
            </a:extLst>
          </p:cNvPr>
          <p:cNvSpPr txBox="1"/>
          <p:nvPr/>
        </p:nvSpPr>
        <p:spPr>
          <a:xfrm>
            <a:off x="2153114" y="3499041"/>
            <a:ext cx="7974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err="1"/>
              <a:t>i</a:t>
            </a:r>
            <a:r>
              <a:rPr lang="en-US" altLang="ko-KR" sz="1050" dirty="0"/>
              <a:t>, f   </a:t>
            </a:r>
            <a:endParaRPr lang="ko-KR" altLang="en-US" sz="1050" dirty="0"/>
          </a:p>
          <a:p>
            <a:r>
              <a:rPr lang="ko-KR" altLang="en-US" sz="1050" dirty="0"/>
              <a:t>  </a:t>
            </a:r>
          </a:p>
        </p:txBody>
      </p:sp>
      <p:grpSp>
        <p:nvGrpSpPr>
          <p:cNvPr id="51" name="그룹 50">
            <a:extLst>
              <a:ext uri="{FF2B5EF4-FFF2-40B4-BE49-F238E27FC236}">
                <a16:creationId xmlns:a16="http://schemas.microsoft.com/office/drawing/2014/main" id="{76BD6D40-0CA4-929B-17EC-4DCDC3B46F06}"/>
              </a:ext>
            </a:extLst>
          </p:cNvPr>
          <p:cNvGrpSpPr/>
          <p:nvPr/>
        </p:nvGrpSpPr>
        <p:grpSpPr>
          <a:xfrm>
            <a:off x="6641996" y="2684321"/>
            <a:ext cx="2691250" cy="1128298"/>
            <a:chOff x="5244547" y="1761657"/>
            <a:chExt cx="2691250" cy="112829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95AFB527-A7FF-6194-FAFD-7A08837360B1}"/>
                    </a:ext>
                  </a:extLst>
                </p:cNvPr>
                <p:cNvSpPr txBox="1"/>
                <p:nvPr/>
              </p:nvSpPr>
              <p:spPr>
                <a:xfrm>
                  <a:off x="5244547" y="1761657"/>
                  <a:ext cx="2691250" cy="8396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ko-KR" sz="1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𝑓𝑛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𝑓𝑛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𝐿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𝐿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  <m:d>
                          <m:d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Sup>
                                          <m:sSubSup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bSup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Sup>
                                          <m:sSubSup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bSup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95AFB527-A7FF-6194-FAFD-7A08837360B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4547" y="1761657"/>
                  <a:ext cx="2691250" cy="839653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3" name="직선 연결선 52">
              <a:extLst>
                <a:ext uri="{FF2B5EF4-FFF2-40B4-BE49-F238E27FC236}">
                  <a16:creationId xmlns:a16="http://schemas.microsoft.com/office/drawing/2014/main" id="{8C5A41A6-239F-51D1-FEEC-639AF177A9CB}"/>
                </a:ext>
              </a:extLst>
            </p:cNvPr>
            <p:cNvCxnSpPr>
              <a:cxnSpLocks/>
            </p:cNvCxnSpPr>
            <p:nvPr/>
          </p:nvCxnSpPr>
          <p:spPr>
            <a:xfrm>
              <a:off x="6117019" y="2625657"/>
              <a:ext cx="1220476" cy="0"/>
            </a:xfrm>
            <a:prstGeom prst="line">
              <a:avLst/>
            </a:prstGeom>
            <a:ln w="28575">
              <a:solidFill>
                <a:srgbClr val="E74C3C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75655194-9B96-350F-8E55-AEDBD164DFE4}"/>
                    </a:ext>
                  </a:extLst>
                </p:cNvPr>
                <p:cNvSpPr txBox="1"/>
                <p:nvPr/>
              </p:nvSpPr>
              <p:spPr>
                <a:xfrm>
                  <a:off x="6701658" y="2643734"/>
                  <a:ext cx="583300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  <m:sSub>
                          <m:sSubPr>
                            <m:ctrlPr>
                              <a:rPr lang="en-US" altLang="ko-KR" sz="1600" b="1" i="1" smtClean="0">
                                <a:solidFill>
                                  <a:srgbClr val="076E7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b="1" i="1" smtClean="0">
                                <a:solidFill>
                                  <a:srgbClr val="076E77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  <m:r>
                              <a:rPr lang="en-US" altLang="ko-KR" sz="1600" b="1" i="1" smtClean="0">
                                <a:solidFill>
                                  <a:srgbClr val="076E77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  <m:sub>
                            <m:r>
                              <a:rPr lang="en-US" altLang="ko-KR" sz="1600" b="1" i="1" smtClean="0">
                                <a:solidFill>
                                  <a:srgbClr val="076E77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oMath>
                    </m:oMathPara>
                  </a14:m>
                  <a:endParaRPr lang="ko-KR" altLang="en-US" sz="1600" b="1" dirty="0"/>
                </a:p>
              </p:txBody>
            </p:sp>
          </mc:Choice>
          <mc:Fallback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75655194-9B96-350F-8E55-AEDBD164DFE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01658" y="2643734"/>
                  <a:ext cx="583300" cy="246221"/>
                </a:xfrm>
                <a:prstGeom prst="rect">
                  <a:avLst/>
                </a:prstGeom>
                <a:blipFill>
                  <a:blip r:embed="rId14"/>
                  <a:stretch>
                    <a:fillRect l="-4211" b="-17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2F7D8C9A-CC9E-6136-7667-0018D6C515E7}"/>
                  </a:ext>
                </a:extLst>
              </p:cNvPr>
              <p:cNvSpPr txBox="1"/>
              <p:nvPr/>
            </p:nvSpPr>
            <p:spPr>
              <a:xfrm>
                <a:off x="6266893" y="2917601"/>
                <a:ext cx="375103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ko-KR" altLang="en-US" sz="24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2F7D8C9A-CC9E-6136-7667-0018D6C515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6893" y="2917601"/>
                <a:ext cx="375103" cy="369332"/>
              </a:xfrm>
              <a:prstGeom prst="rect">
                <a:avLst/>
              </a:prstGeom>
              <a:blipFill>
                <a:blip r:embed="rId15"/>
                <a:stretch>
                  <a:fillRect l="-6452" r="-6452" b="-3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58DF5C04-FE39-8A44-4D2D-AA4B32C552C5}"/>
                  </a:ext>
                </a:extLst>
              </p:cNvPr>
              <p:cNvSpPr txBox="1"/>
              <p:nvPr/>
            </p:nvSpPr>
            <p:spPr>
              <a:xfrm>
                <a:off x="5112905" y="3890144"/>
                <a:ext cx="6861237" cy="8492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ko-KR" sz="11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ko-KR" sz="11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m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m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m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m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7"/>
                                                </m:r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altLang="ko-KR" sz="11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𝑓𝑛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altLang="ko-KR" sz="11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𝐿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𝐿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ko-KR" sz="11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ko-KR" sz="11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𝑥𝑥</m:t>
                                          </m:r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𝑥𝑥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e>
                                      </m:d>
                                    </m:e>
                                  </m:m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𝑥𝑥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e>
                                      </m:d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e>
                                      </m:d>
                                    </m:e>
                                  </m:m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e>
                                      </m:d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e>
                                      </m:d>
                                    </m:e>
                                  </m:m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e>
                                      </m:d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𝑦𝑦</m:t>
                                          </m:r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𝑦𝑦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e>
                                      </m:d>
                                    </m:e>
                                  </m:mr>
                                  <m:mr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𝑦𝑦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e>
                                      </m:d>
                                    </m:e>
                                    <m:e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altLang="ko-KR" sz="11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′</m:t>
                                              </m:r>
                                            </m:sup>
                                          </m:sSup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en-US" altLang="ko-KR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e>
                                      </m:d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ko-KR" sz="11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ko-KR" sz="11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altLang="ko-KR" sz="11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𝐿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altLang="ko-KR" sz="11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altLang="ko-KR" sz="11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altLang="ko-KR" sz="11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altLang="ko-KR" sz="11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altLang="ko-KR" sz="11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altLang="ko-KR" sz="11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altLang="ko-KR" sz="11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altLang="ko-KR" sz="11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ko-KR" sz="11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altLang="ko-KR" sz="11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altLang="ko-KR" sz="11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𝐿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1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ko-KR" altLang="en-US" sz="1400" dirty="0"/>
              </a:p>
            </p:txBody>
          </p:sp>
        </mc:Choice>
        <mc:Fallback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58DF5C04-FE39-8A44-4D2D-AA4B32C552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2905" y="3890144"/>
                <a:ext cx="6861237" cy="84927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직사각형 62">
            <a:extLst>
              <a:ext uri="{FF2B5EF4-FFF2-40B4-BE49-F238E27FC236}">
                <a16:creationId xmlns:a16="http://schemas.microsoft.com/office/drawing/2014/main" id="{7ED6CEFC-2269-FAE0-158D-A581D9C8C58D}"/>
              </a:ext>
            </a:extLst>
          </p:cNvPr>
          <p:cNvSpPr/>
          <p:nvPr/>
        </p:nvSpPr>
        <p:spPr>
          <a:xfrm>
            <a:off x="3626591" y="3179984"/>
            <a:ext cx="1272817" cy="255785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64" name="그룹 63">
            <a:extLst>
              <a:ext uri="{FF2B5EF4-FFF2-40B4-BE49-F238E27FC236}">
                <a16:creationId xmlns:a16="http://schemas.microsoft.com/office/drawing/2014/main" id="{11D1B1DB-28AA-5CA7-9DF1-1861243C679E}"/>
              </a:ext>
            </a:extLst>
          </p:cNvPr>
          <p:cNvGrpSpPr/>
          <p:nvPr/>
        </p:nvGrpSpPr>
        <p:grpSpPr>
          <a:xfrm>
            <a:off x="937272" y="4749628"/>
            <a:ext cx="3870578" cy="1907321"/>
            <a:chOff x="1687190" y="4622888"/>
            <a:chExt cx="3870578" cy="190732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6B45E80E-E750-5153-5DDA-425EF8965364}"/>
                    </a:ext>
                  </a:extLst>
                </p:cNvPr>
                <p:cNvSpPr txBox="1"/>
                <p:nvPr/>
              </p:nvSpPr>
              <p:spPr>
                <a:xfrm>
                  <a:off x="1715306" y="4674453"/>
                  <a:ext cx="2060885" cy="52277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𝒇𝒏</m:t>
                                </m:r>
                              </m:sub>
                            </m:sSub>
                          </m:e>
                        </m:d>
                        <m:r>
                          <a:rPr lang="en-US" altLang="ko-KR" sz="16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𝒙𝒚</m:t>
                            </m:r>
                          </m:e>
                        </m:d>
                        <m:r>
                          <a:rPr lang="en-US" altLang="ko-KR" sz="1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𝒙𝒚</m:t>
                                </m:r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ko-KR" altLang="en-US" sz="1600" b="1" dirty="0"/>
                </a:p>
              </p:txBody>
            </p:sp>
          </mc:Choice>
          <mc:Fallback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6B45E80E-E750-5153-5DDA-425EF896536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5306" y="4674453"/>
                  <a:ext cx="2060885" cy="52277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1C70FB97-C0C2-5270-73E4-16BA5E9251AE}"/>
                    </a:ext>
                  </a:extLst>
                </p:cNvPr>
                <p:cNvSpPr txBox="1"/>
                <p:nvPr/>
              </p:nvSpPr>
              <p:spPr>
                <a:xfrm>
                  <a:off x="1705247" y="5431615"/>
                  <a:ext cx="2289538" cy="28604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𝒇𝒏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e>
                        </m:d>
                        <m:r>
                          <a:rPr lang="en-US" altLang="ko-KR" sz="16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  <m:t>𝒙𝒚</m:t>
                            </m:r>
                          </m:e>
                        </m:d>
                        <m:r>
                          <a:rPr lang="en-US" altLang="ko-KR" sz="1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ko-KR" sz="16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</m:d>
                        <m:sSub>
                          <m:sSubPr>
                            <m:ctrlP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oMath>
                    </m:oMathPara>
                  </a14:m>
                  <a:endParaRPr lang="ko-KR" altLang="en-US" sz="1600" b="1" dirty="0"/>
                </a:p>
              </p:txBody>
            </p:sp>
          </mc:Choice>
          <mc:Fallback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1C70FB97-C0C2-5270-73E4-16BA5E9251A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05247" y="5431615"/>
                  <a:ext cx="2289538" cy="286040"/>
                </a:xfrm>
                <a:prstGeom prst="rect">
                  <a:avLst/>
                </a:prstGeom>
                <a:blipFill>
                  <a:blip r:embed="rId18"/>
                  <a:stretch>
                    <a:fillRect b="-21277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7DA93313-C1F9-57BA-660C-A8F5FD3335DD}"/>
                    </a:ext>
                  </a:extLst>
                </p:cNvPr>
                <p:cNvSpPr txBox="1"/>
                <p:nvPr/>
              </p:nvSpPr>
              <p:spPr>
                <a:xfrm>
                  <a:off x="1715306" y="5952045"/>
                  <a:ext cx="3842462" cy="51834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𝒇𝒏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𝒇𝒏</m:t>
                                </m:r>
                              </m:sub>
                            </m:sSub>
                          </m:e>
                        </m:d>
                        <m:r>
                          <a:rPr lang="en-US" altLang="ko-KR" sz="16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  <m:t>𝒙𝒚</m:t>
                            </m:r>
                          </m:e>
                        </m:d>
                        <m:r>
                          <a:rPr lang="en-US" altLang="ko-KR" sz="1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sSup>
                                  <m:sSupPr>
                                    <m:ctrlPr>
                                      <a:rPr lang="en-US" altLang="ko-KR" sz="16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ko-KR" sz="1600" b="1" i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  <m:sup>
                                    <m:r>
                                      <a:rPr lang="en-US" altLang="ko-KR" sz="1600" b="1" i="1" smtClean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altLang="ko-KR" sz="1600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sub>
                            </m:sSub>
                          </m:den>
                        </m:f>
                        <m:r>
                          <a:rPr lang="en-US" altLang="ko-KR" sz="1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</m:d>
                        <m:sSub>
                          <m:sSubPr>
                            <m:ctrlP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  <m:r>
                          <a:rPr lang="en-US" altLang="ko-KR" sz="1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altLang="ko-KR" sz="1600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</m:d>
                      </m:oMath>
                    </m:oMathPara>
                  </a14:m>
                  <a:endParaRPr lang="ko-KR" altLang="en-US" sz="1600" b="1" dirty="0"/>
                </a:p>
              </p:txBody>
            </p:sp>
          </mc:Choice>
          <mc:Fallback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7DA93313-C1F9-57BA-660C-A8F5FD3335D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5306" y="5952045"/>
                  <a:ext cx="3842462" cy="518347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8" name="직사각형 67">
              <a:extLst>
                <a:ext uri="{FF2B5EF4-FFF2-40B4-BE49-F238E27FC236}">
                  <a16:creationId xmlns:a16="http://schemas.microsoft.com/office/drawing/2014/main" id="{2AE701C7-BBC1-19C5-8FF3-B2421E43BEE5}"/>
                </a:ext>
              </a:extLst>
            </p:cNvPr>
            <p:cNvSpPr/>
            <p:nvPr/>
          </p:nvSpPr>
          <p:spPr>
            <a:xfrm>
              <a:off x="1687190" y="4622888"/>
              <a:ext cx="3870578" cy="1907321"/>
            </a:xfrm>
            <a:prstGeom prst="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5AFA1C1F-8E2F-35B3-8BD3-F6CA25BF4025}"/>
                  </a:ext>
                </a:extLst>
              </p:cNvPr>
              <p:cNvSpPr txBox="1"/>
              <p:nvPr/>
            </p:nvSpPr>
            <p:spPr>
              <a:xfrm>
                <a:off x="4756522" y="4103908"/>
                <a:ext cx="375103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ko-KR" altLang="en-US" sz="24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5AFA1C1F-8E2F-35B3-8BD3-F6CA25BF40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6522" y="4103908"/>
                <a:ext cx="375103" cy="369332"/>
              </a:xfrm>
              <a:prstGeom prst="rect">
                <a:avLst/>
              </a:prstGeom>
              <a:blipFill>
                <a:blip r:embed="rId20"/>
                <a:stretch>
                  <a:fillRect l="-6452" r="-6452" b="-327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31729E59-C4BD-5210-0105-D92EAC43BBA0}"/>
                  </a:ext>
                </a:extLst>
              </p:cNvPr>
              <p:cNvSpPr txBox="1"/>
              <p:nvPr/>
            </p:nvSpPr>
            <p:spPr>
              <a:xfrm>
                <a:off x="280038" y="5439989"/>
                <a:ext cx="375103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ko-KR" altLang="en-US" sz="36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31729E59-C4BD-5210-0105-D92EAC43BB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038" y="5439989"/>
                <a:ext cx="375103" cy="55399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74CC2AF1-3A5A-8822-3433-CBE3BA9D619E}"/>
                  </a:ext>
                </a:extLst>
              </p:cNvPr>
              <p:cNvSpPr txBox="1"/>
              <p:nvPr/>
            </p:nvSpPr>
            <p:spPr>
              <a:xfrm>
                <a:off x="5194851" y="5303478"/>
                <a:ext cx="34401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rgbClr val="C00000"/>
                    </a:solidFill>
                  </a:rPr>
                  <a:t>Unknown  : 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</m:d>
                    <m:r>
                      <a:rPr lang="en-US" altLang="ko-KR" sz="1400" b="0" i="1" smtClean="0">
                        <a:latin typeface="Cambria Math" panose="02040503050406030204" pitchFamily="18" charset="0"/>
                      </a:rPr>
                      <m:t>,   </m:t>
                    </m:r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en-US" altLang="ko-KR" sz="1400" b="0" i="1" smtClean="0">
                        <a:latin typeface="Cambria Math" panose="02040503050406030204" pitchFamily="18" charset="0"/>
                      </a:rPr>
                      <m:t>,   </m:t>
                    </m:r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ko-KR" sz="1400" b="0" i="1" smtClean="0">
                        <a:latin typeface="Cambria Math" panose="02040503050406030204" pitchFamily="18" charset="0"/>
                      </a:rPr>
                      <m:t>,   </m:t>
                    </m:r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endParaRPr lang="ko-KR" altLang="en-US" sz="14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74CC2AF1-3A5A-8822-3433-CBE3BA9D61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4851" y="5303478"/>
                <a:ext cx="3440116" cy="307777"/>
              </a:xfrm>
              <a:prstGeom prst="rect">
                <a:avLst/>
              </a:prstGeom>
              <a:blipFill>
                <a:blip r:embed="rId22"/>
                <a:stretch>
                  <a:fillRect l="-532" t="-4000" b="-2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>
            <a:extLst>
              <a:ext uri="{FF2B5EF4-FFF2-40B4-BE49-F238E27FC236}">
                <a16:creationId xmlns:a16="http://schemas.microsoft.com/office/drawing/2014/main" id="{DB8DEEDA-84C4-6EF4-708F-CFBB10BF0E7A}"/>
              </a:ext>
            </a:extLst>
          </p:cNvPr>
          <p:cNvSpPr txBox="1"/>
          <p:nvPr/>
        </p:nvSpPr>
        <p:spPr>
          <a:xfrm>
            <a:off x="5823501" y="5834713"/>
            <a:ext cx="5403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C00000"/>
                </a:solidFill>
                <a:ea typeface="JetBrains Mono"/>
              </a:rPr>
              <a:t>It is possible to solve.</a:t>
            </a:r>
            <a:endParaRPr lang="ko-KR" altLang="en-US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34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AFF76C6F-E60A-FB49-7681-615635024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732" y="950587"/>
            <a:ext cx="5225453" cy="517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06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103944</TotalTime>
  <Words>233</Words>
  <Application>Microsoft Office PowerPoint</Application>
  <PresentationFormat>와이드스크린</PresentationFormat>
  <Paragraphs>66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1" baseType="lpstr">
      <vt:lpstr>JetBrains Mono</vt:lpstr>
      <vt:lpstr>ADLaM Display</vt:lpstr>
      <vt:lpstr>Arial</vt:lpstr>
      <vt:lpstr>Cambria Math</vt:lpstr>
      <vt:lpstr>Tahoma</vt:lpstr>
      <vt:lpstr>맑은 고딕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DAON</dc:creator>
  <cp:lastModifiedBy>이다온</cp:lastModifiedBy>
  <cp:revision>94</cp:revision>
  <dcterms:created xsi:type="dcterms:W3CDTF">2025-11-24T06:31:35Z</dcterms:created>
  <dcterms:modified xsi:type="dcterms:W3CDTF">2026-05-27T09:07:33Z</dcterms:modified>
</cp:coreProperties>
</file>