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302" r:id="rId3"/>
    <p:sldId id="305" r:id="rId4"/>
    <p:sldId id="306" r:id="rId5"/>
    <p:sldId id="307" r:id="rId6"/>
    <p:sldId id="308" r:id="rId7"/>
    <p:sldId id="30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E77"/>
    <a:srgbClr val="E74C3C"/>
    <a:srgbClr val="0AA6B2"/>
    <a:srgbClr val="51D388"/>
    <a:srgbClr val="FFFFFF"/>
    <a:srgbClr val="F28E8E"/>
    <a:srgbClr val="46B1E1"/>
    <a:srgbClr val="E94343"/>
    <a:srgbClr val="868686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75725" autoAdjust="0"/>
  </p:normalViewPr>
  <p:slideViewPr>
    <p:cSldViewPr snapToGrid="0">
      <p:cViewPr varScale="1">
        <p:scale>
          <a:sx n="98" d="100"/>
          <a:sy n="98" d="100"/>
        </p:scale>
        <p:origin x="102" y="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14DD1-80B2-4611-B261-7F6A5C3A9C0C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A2A23-7D14-4847-A455-D8AB03B8326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825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203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1486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476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4628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1448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35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154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293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748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371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247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67205-AC51-4AC9-8600-D2392F4BE6F7}" type="datetimeFigureOut">
              <a:rPr lang="ko-KR" altLang="en-US" smtClean="0"/>
              <a:t>2026-05-14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D6356-5E77-417E-BAB2-0E9754DF468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428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6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5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24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40"/>
            <a:ext cx="48607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400" dirty="0">
                <a:solidFill>
                  <a:srgbClr val="8E8E8E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2026-05-10~13,  </a:t>
            </a:r>
            <a:endParaRPr lang="en-US" altLang="ko-KR" sz="1400" dirty="0">
              <a:solidFill>
                <a:srgbClr val="00206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279" y="2168208"/>
            <a:ext cx="120294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4800" b="1" spc="-150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Questions</a:t>
            </a:r>
          </a:p>
          <a:p>
            <a:pPr algn="ctr">
              <a:defRPr/>
            </a:pPr>
            <a:r>
              <a:rPr lang="en-US" altLang="ko-KR" sz="4800" b="1" spc="-150" dirty="0">
                <a:solidFill>
                  <a:srgbClr val="076E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-update</a:t>
            </a:r>
            <a:endParaRPr lang="en-US" altLang="ko-KR" sz="4800" b="1" spc="-15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3246385" y="4343094"/>
            <a:ext cx="5699227" cy="1537760"/>
            <a:chOff x="3262263" y="4336066"/>
            <a:chExt cx="5699227" cy="1537760"/>
          </a:xfrm>
        </p:grpSpPr>
        <p:sp>
          <p:nvSpPr>
            <p:cNvPr id="7" name="TextBox 6"/>
            <p:cNvSpPr txBox="1"/>
            <p:nvPr/>
          </p:nvSpPr>
          <p:spPr>
            <a:xfrm>
              <a:off x="3262263" y="4550387"/>
              <a:ext cx="5699227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2000" b="1" dirty="0">
                  <a:solidFill>
                    <a:srgbClr val="404040"/>
                  </a:solidFill>
                  <a:latin typeface="Arial"/>
                  <a:cs typeface="Arial"/>
                </a:rPr>
                <a:t>DAON LEE</a:t>
              </a:r>
            </a:p>
            <a:p>
              <a:pPr lvl="0">
                <a:defRPr/>
              </a:pPr>
              <a:endParaRPr lang="en-US" altLang="ko-KR" sz="1400" dirty="0">
                <a:latin typeface="Arial"/>
                <a:cs typeface="Arial"/>
              </a:endParaRPr>
            </a:p>
            <a:p>
              <a:pPr lvl="0">
                <a:defRPr/>
              </a:pPr>
              <a:endParaRPr lang="en-US" altLang="ko-KR" sz="1400" dirty="0">
                <a:latin typeface="Arial"/>
                <a:cs typeface="Arial"/>
              </a:endParaRPr>
            </a:p>
            <a:p>
              <a:pPr algn="ctr">
                <a:defRPr/>
              </a:pPr>
              <a:r>
                <a:rPr lang="en-US" altLang="ko-KR" sz="1600" dirty="0">
                  <a:solidFill>
                    <a:srgbClr val="868686"/>
                  </a:solidFill>
                  <a:latin typeface="Arial"/>
                  <a:cs typeface="Arial"/>
                </a:rPr>
                <a:t>2026  The Beam Diagnostics and Tomography Study</a:t>
              </a:r>
            </a:p>
            <a:p>
              <a:pPr algn="ctr">
                <a:defRPr/>
              </a:pPr>
              <a:endParaRPr lang="en-US" altLang="ko-KR" sz="160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4876635" y="4336066"/>
              <a:ext cx="2435382" cy="0"/>
            </a:xfrm>
            <a:prstGeom prst="line">
              <a:avLst/>
            </a:prstGeom>
            <a:ln w="25400">
              <a:solidFill>
                <a:srgbClr val="5CC4C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359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C78AF-E71B-1821-1847-390E63D2F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C48BB1B-3F93-332C-CA42-31CB15FD418D}"/>
              </a:ext>
            </a:extLst>
          </p:cNvPr>
          <p:cNvGrpSpPr/>
          <p:nvPr/>
        </p:nvGrpSpPr>
        <p:grpSpPr>
          <a:xfrm>
            <a:off x="480144" y="1313575"/>
            <a:ext cx="11086109" cy="5189933"/>
            <a:chOff x="373141" y="3988040"/>
            <a:chExt cx="10623361" cy="5064231"/>
          </a:xfrm>
        </p:grpSpPr>
        <p:sp>
          <p:nvSpPr>
            <p:cNvPr id="20" name="사각형: 둥근 모서리 19">
              <a:extLst>
                <a:ext uri="{FF2B5EF4-FFF2-40B4-BE49-F238E27FC236}">
                  <a16:creationId xmlns:a16="http://schemas.microsoft.com/office/drawing/2014/main" id="{6428720A-C2BF-E6E9-4249-2D26F941EA7C}"/>
                </a:ext>
              </a:extLst>
            </p:cNvPr>
            <p:cNvSpPr/>
            <p:nvPr/>
          </p:nvSpPr>
          <p:spPr>
            <a:xfrm>
              <a:off x="373141" y="3988040"/>
              <a:ext cx="10623361" cy="5064231"/>
            </a:xfrm>
            <a:prstGeom prst="roundRect">
              <a:avLst>
                <a:gd name="adj" fmla="val 8680"/>
              </a:avLst>
            </a:prstGeom>
            <a:solidFill>
              <a:schemeClr val="bg1"/>
            </a:solidFill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5EE9762-CBCD-3681-80B1-7E80891927FD}"/>
                    </a:ext>
                  </a:extLst>
                </p:cNvPr>
                <p:cNvSpPr txBox="1"/>
                <p:nvPr/>
              </p:nvSpPr>
              <p:spPr>
                <a:xfrm>
                  <a:off x="1288385" y="4869822"/>
                  <a:ext cx="2807914" cy="48070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bSup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sSub>
                          <m:sSub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num>
                          <m:den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2(</m:t>
                            </m:r>
                            <m:sSub>
                              <m:sSub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num>
                          <m:den>
                            <m:sSubSup>
                              <m:sSubSup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F5EE9762-CBCD-3681-80B1-7E80891927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8385" y="4869822"/>
                  <a:ext cx="2807914" cy="48070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B94A06AC-6E54-6C10-3797-B1F82FE63929}"/>
                    </a:ext>
                  </a:extLst>
                </p:cNvPr>
                <p:cNvSpPr txBox="1"/>
                <p:nvPr/>
              </p:nvSpPr>
              <p:spPr>
                <a:xfrm>
                  <a:off x="6486075" y="6433661"/>
                  <a:ext cx="1442022" cy="4617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 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b>
                              <m:sSub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p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𝛾</m:t>
                                </m:r>
                              </m:e>
                              <m:sup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ad>
                              <m:radPr>
                                <m:degHide m:val="on"/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rad>
                            <m:sSub>
                              <m:sSubPr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B94A06AC-6E54-6C10-3797-B1F82FE639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6075" y="6433661"/>
                  <a:ext cx="1442022" cy="461745"/>
                </a:xfrm>
                <a:prstGeom prst="rect">
                  <a:avLst/>
                </a:prstGeom>
                <a:blipFill>
                  <a:blip r:embed="rId3"/>
                  <a:stretch>
                    <a:fillRect l="-810" t="-1299" b="-1818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7B3518-E34C-00A5-5A44-6613C5346B15}"/>
                </a:ext>
              </a:extLst>
            </p:cNvPr>
            <p:cNvSpPr txBox="1"/>
            <p:nvPr/>
          </p:nvSpPr>
          <p:spPr>
            <a:xfrm>
              <a:off x="823343" y="4502354"/>
              <a:ext cx="41316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• 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RMS Envelop equation(</a:t>
              </a:r>
              <a:r>
                <a:rPr lang="en-US" altLang="ko-KR" sz="1400" b="1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kapchincky-Vladimirsky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eq.)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3" name="그룹 32">
              <a:extLst>
                <a:ext uri="{FF2B5EF4-FFF2-40B4-BE49-F238E27FC236}">
                  <a16:creationId xmlns:a16="http://schemas.microsoft.com/office/drawing/2014/main" id="{F00AF7FE-05D0-11C0-373A-F84B13FE0994}"/>
                </a:ext>
              </a:extLst>
            </p:cNvPr>
            <p:cNvGrpSpPr/>
            <p:nvPr/>
          </p:nvGrpSpPr>
          <p:grpSpPr>
            <a:xfrm>
              <a:off x="532439" y="4028819"/>
              <a:ext cx="4131635" cy="369332"/>
              <a:chOff x="5452663" y="1260447"/>
              <a:chExt cx="4131635" cy="369332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32BDC860-BA75-8A2C-48E9-7EC7FDB2C7E1}"/>
                  </a:ext>
                </a:extLst>
              </p:cNvPr>
              <p:cNvSpPr txBox="1"/>
              <p:nvPr/>
            </p:nvSpPr>
            <p:spPr>
              <a:xfrm>
                <a:off x="5452663" y="1260447"/>
                <a:ext cx="413163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defTabSz="914400" rtl="0" eaLnBrk="1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b="1" dirty="0">
                    <a:solidFill>
                      <a:schemeClr val="bg2">
                        <a:lumMod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Space-charge ratio comparison</a:t>
                </a:r>
                <a:endParaRPr kumimoji="0" lang="en-US" altLang="ko-KR" b="1" i="0" u="none" strike="noStrike" kern="1200" cap="none" spc="0" normalizeH="0" baseline="0" dirty="0">
                  <a:solidFill>
                    <a:schemeClr val="bg2">
                      <a:lumMod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cxnSp>
            <p:nvCxnSpPr>
              <p:cNvPr id="40" name="직선 연결선 39">
                <a:extLst>
                  <a:ext uri="{FF2B5EF4-FFF2-40B4-BE49-F238E27FC236}">
                    <a16:creationId xmlns:a16="http://schemas.microsoft.com/office/drawing/2014/main" id="{9E96D9E2-4DF7-AA58-3510-FFDD47EC92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38191" y="1600314"/>
                <a:ext cx="3405904" cy="0"/>
              </a:xfrm>
              <a:prstGeom prst="line">
                <a:avLst/>
              </a:prstGeom>
              <a:ln w="28575">
                <a:solidFill>
                  <a:srgbClr val="E74C3C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28A7B87-6295-B184-A785-40922809A533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Question[2]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504CFEBF-1803-DCB5-D0D6-1E859B79F732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2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8737E662-5285-2347-C719-F7E2374312B3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Space-charge/emittance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2D9507-B869-916E-D875-8835EFDF347D}"/>
              </a:ext>
            </a:extLst>
          </p:cNvPr>
          <p:cNvSpPr txBox="1"/>
          <p:nvPr/>
        </p:nvSpPr>
        <p:spPr>
          <a:xfrm>
            <a:off x="6056622" y="1963966"/>
            <a:ext cx="31103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* Generalized perveance</a:t>
            </a:r>
            <a:endParaRPr lang="ko-KR" alt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D60A6D-3314-4F96-1376-E4D2F1A55B38}"/>
                  </a:ext>
                </a:extLst>
              </p:cNvPr>
              <p:cNvSpPr txBox="1"/>
              <p:nvPr/>
            </p:nvSpPr>
            <p:spPr>
              <a:xfrm>
                <a:off x="6298231" y="2327700"/>
                <a:ext cx="1808957" cy="4753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̂"/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acc>
                        </m:num>
                        <m:den>
                          <m:sSub>
                            <m:sSub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d>
                        <m:d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D60A6D-3314-4F96-1376-E4D2F1A55B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231" y="2327700"/>
                <a:ext cx="1808957" cy="4753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직사각형 15">
            <a:extLst>
              <a:ext uri="{FF2B5EF4-FFF2-40B4-BE49-F238E27FC236}">
                <a16:creationId xmlns:a16="http://schemas.microsoft.com/office/drawing/2014/main" id="{014A4D5A-9D6D-9DF9-A88F-259BB4FBE1C1}"/>
              </a:ext>
            </a:extLst>
          </p:cNvPr>
          <p:cNvSpPr/>
          <p:nvPr/>
        </p:nvSpPr>
        <p:spPr>
          <a:xfrm>
            <a:off x="6688360" y="2327700"/>
            <a:ext cx="150185" cy="25391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D64E362C-F9EE-F91E-F035-4DC50194EC03}"/>
              </a:ext>
            </a:extLst>
          </p:cNvPr>
          <p:cNvSpPr/>
          <p:nvPr/>
        </p:nvSpPr>
        <p:spPr>
          <a:xfrm>
            <a:off x="6688359" y="2565393"/>
            <a:ext cx="150185" cy="25391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53E51AE4-2868-CA76-0979-65F35B6DED6B}"/>
              </a:ext>
            </a:extLst>
          </p:cNvPr>
          <p:cNvSpPr/>
          <p:nvPr/>
        </p:nvSpPr>
        <p:spPr>
          <a:xfrm>
            <a:off x="7842999" y="2455963"/>
            <a:ext cx="150185" cy="25391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4FE852-A301-116C-8783-79002BF8C675}"/>
              </a:ext>
            </a:extLst>
          </p:cNvPr>
          <p:cNvSpPr txBox="1"/>
          <p:nvPr/>
        </p:nvSpPr>
        <p:spPr>
          <a:xfrm>
            <a:off x="6626567" y="2156071"/>
            <a:ext cx="11522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rgbClr val="C00000"/>
                </a:solidFill>
              </a:rPr>
              <a:t>Bunch peak current</a:t>
            </a:r>
            <a:endParaRPr lang="ko-KR" altLang="en-US" sz="800" dirty="0">
              <a:solidFill>
                <a:srgbClr val="C0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10AA6D-2854-77F5-7944-EA4924B3AD06}"/>
              </a:ext>
            </a:extLst>
          </p:cNvPr>
          <p:cNvSpPr txBox="1"/>
          <p:nvPr/>
        </p:nvSpPr>
        <p:spPr>
          <a:xfrm>
            <a:off x="6503142" y="2805183"/>
            <a:ext cx="14900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rgbClr val="C00000"/>
                </a:solidFill>
              </a:rPr>
              <a:t>Characteristic current</a:t>
            </a:r>
            <a:endParaRPr lang="ko-KR" altLang="en-US" sz="800" dirty="0">
              <a:solidFill>
                <a:srgbClr val="C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D2E089E-BAAD-D969-7D8C-56EE86A07982}"/>
              </a:ext>
            </a:extLst>
          </p:cNvPr>
          <p:cNvSpPr txBox="1"/>
          <p:nvPr/>
        </p:nvSpPr>
        <p:spPr>
          <a:xfrm>
            <a:off x="7778849" y="2261122"/>
            <a:ext cx="167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rgbClr val="C00000"/>
                </a:solidFill>
              </a:rPr>
              <a:t>Charge-Neutralization factor</a:t>
            </a:r>
            <a:endParaRPr lang="ko-KR" altLang="en-US" sz="800" dirty="0">
              <a:solidFill>
                <a:srgbClr val="C0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A8CFB30-2E08-7606-106E-6CA01C4049C0}"/>
              </a:ext>
            </a:extLst>
          </p:cNvPr>
          <p:cNvSpPr txBox="1"/>
          <p:nvPr/>
        </p:nvSpPr>
        <p:spPr>
          <a:xfrm>
            <a:off x="9181628" y="2119177"/>
            <a:ext cx="167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For gaussian bunch: </a:t>
            </a:r>
            <a:endParaRPr lang="ko-KR" altLang="en-US" sz="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C2249A7-DB3E-0D7B-6201-0F79E033F7F3}"/>
                  </a:ext>
                </a:extLst>
              </p:cNvPr>
              <p:cNvSpPr txBox="1"/>
              <p:nvPr/>
            </p:nvSpPr>
            <p:spPr>
              <a:xfrm>
                <a:off x="1435256" y="2803087"/>
                <a:ext cx="2936317" cy="5077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bSup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sSub>
                        <m:sSub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sSub>
                            <m:sSub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altLang="ko-KR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C2249A7-DB3E-0D7B-6201-0F79E033F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256" y="2803087"/>
                <a:ext cx="2936317" cy="5077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직사각형 44">
            <a:extLst>
              <a:ext uri="{FF2B5EF4-FFF2-40B4-BE49-F238E27FC236}">
                <a16:creationId xmlns:a16="http://schemas.microsoft.com/office/drawing/2014/main" id="{207F8F42-4DE8-843B-9E7E-E5C5ABF7D19D}"/>
              </a:ext>
            </a:extLst>
          </p:cNvPr>
          <p:cNvSpPr/>
          <p:nvPr/>
        </p:nvSpPr>
        <p:spPr>
          <a:xfrm>
            <a:off x="1885557" y="2340660"/>
            <a:ext cx="663090" cy="89040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E6B6463D-B0C9-F290-D700-2EB4EB2C8444}"/>
              </a:ext>
            </a:extLst>
          </p:cNvPr>
          <p:cNvSpPr/>
          <p:nvPr/>
        </p:nvSpPr>
        <p:spPr>
          <a:xfrm>
            <a:off x="2680614" y="2239689"/>
            <a:ext cx="905064" cy="109062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81CB2E89-AFC9-D6FA-D31A-5CD94ECC6D76}"/>
              </a:ext>
            </a:extLst>
          </p:cNvPr>
          <p:cNvSpPr/>
          <p:nvPr/>
        </p:nvSpPr>
        <p:spPr>
          <a:xfrm>
            <a:off x="3734730" y="2226899"/>
            <a:ext cx="256717" cy="111314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B622E1F-F9C1-1903-44A6-3EB55DD01E9F}"/>
              </a:ext>
            </a:extLst>
          </p:cNvPr>
          <p:cNvSpPr txBox="1"/>
          <p:nvPr/>
        </p:nvSpPr>
        <p:spPr>
          <a:xfrm>
            <a:off x="1873414" y="3263694"/>
            <a:ext cx="11522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C00000"/>
                </a:solidFill>
              </a:rPr>
              <a:t>focusing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0F9295-1BFD-BAB6-52EE-DEB19ED9C6A3}"/>
              </a:ext>
            </a:extLst>
          </p:cNvPr>
          <p:cNvSpPr txBox="1"/>
          <p:nvPr/>
        </p:nvSpPr>
        <p:spPr>
          <a:xfrm>
            <a:off x="2680614" y="3306731"/>
            <a:ext cx="11522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C00000"/>
                </a:solidFill>
              </a:rPr>
              <a:t>space-charge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9A916BF-6DE6-2188-FDC3-A60235B071C8}"/>
              </a:ext>
            </a:extLst>
          </p:cNvPr>
          <p:cNvSpPr txBox="1"/>
          <p:nvPr/>
        </p:nvSpPr>
        <p:spPr>
          <a:xfrm>
            <a:off x="3655813" y="3338654"/>
            <a:ext cx="11522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C00000"/>
                </a:solidFill>
              </a:rPr>
              <a:t>emittance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38CD13D-8691-DD75-62A7-5AD0A4E62878}"/>
                  </a:ext>
                </a:extLst>
              </p:cNvPr>
              <p:cNvSpPr txBox="1"/>
              <p:nvPr/>
            </p:nvSpPr>
            <p:spPr>
              <a:xfrm>
                <a:off x="10306443" y="2054606"/>
                <a:ext cx="683520" cy="37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ko-KR" sz="11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ko-KR" sz="11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acc>
                      <m:r>
                        <a:rPr lang="en-US" altLang="ko-KR" sz="11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𝑞𝑁</m:t>
                          </m:r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  <m:sSub>
                            <m:sSubPr>
                              <m:ctrlP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1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38CD13D-8691-DD75-62A7-5AD0A4E62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6443" y="2054606"/>
                <a:ext cx="683520" cy="370166"/>
              </a:xfrm>
              <a:prstGeom prst="rect">
                <a:avLst/>
              </a:prstGeom>
              <a:blipFill>
                <a:blip r:embed="rId6"/>
                <a:stretch>
                  <a:fillRect l="-2679" t="-3279" r="-1786" b="-819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>
            <a:extLst>
              <a:ext uri="{FF2B5EF4-FFF2-40B4-BE49-F238E27FC236}">
                <a16:creationId xmlns:a16="http://schemas.microsoft.com/office/drawing/2014/main" id="{2A8F4856-44C0-0274-0B6A-6147ECB97E90}"/>
              </a:ext>
            </a:extLst>
          </p:cNvPr>
          <p:cNvSpPr txBox="1"/>
          <p:nvPr/>
        </p:nvSpPr>
        <p:spPr>
          <a:xfrm>
            <a:off x="9108603" y="2519806"/>
            <a:ext cx="167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Characteristic current: </a:t>
            </a:r>
            <a:endParaRPr lang="ko-KR" altLang="en-US" sz="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AAE161-9904-383B-9130-1134E71058B8}"/>
                  </a:ext>
                </a:extLst>
              </p:cNvPr>
              <p:cNvSpPr txBox="1"/>
              <p:nvPr/>
            </p:nvSpPr>
            <p:spPr>
              <a:xfrm>
                <a:off x="10306443" y="2476566"/>
                <a:ext cx="892552" cy="368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ko-KR" sz="11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o-KR" altLang="en-US" sz="1100" b="0" i="1" smtClean="0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</m:oMath>
                  </m:oMathPara>
                </a14:m>
                <a:endParaRPr lang="ko-KR" altLang="en-US" sz="11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AAE161-9904-383B-9130-1134E7105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6443" y="2476566"/>
                <a:ext cx="892552" cy="368242"/>
              </a:xfrm>
              <a:prstGeom prst="rect">
                <a:avLst/>
              </a:prstGeom>
              <a:blipFill>
                <a:blip r:embed="rId7"/>
                <a:stretch>
                  <a:fillRect l="-2055" r="-1370" b="-1311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id="{6781E7BE-CC04-1570-729E-E90A2BB14532}"/>
              </a:ext>
            </a:extLst>
          </p:cNvPr>
          <p:cNvSpPr txBox="1"/>
          <p:nvPr/>
        </p:nvSpPr>
        <p:spPr>
          <a:xfrm>
            <a:off x="9005804" y="2924779"/>
            <a:ext cx="167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Classical particle radius: </a:t>
            </a:r>
            <a:endParaRPr lang="ko-KR" altLang="en-US" sz="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B6DBEBD-85F3-1C4B-0A63-A71AC2CB9DA6}"/>
                  </a:ext>
                </a:extLst>
              </p:cNvPr>
              <p:cNvSpPr txBox="1"/>
              <p:nvPr/>
            </p:nvSpPr>
            <p:spPr>
              <a:xfrm>
                <a:off x="10303725" y="2893241"/>
                <a:ext cx="897938" cy="368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altLang="ko-KR" sz="11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1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ko-KR" sz="1100" i="1">
                              <a:latin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o-KR" altLang="en-US" sz="1100" i="1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ko-KR" sz="1100" i="1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1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ko-KR" sz="1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ko-KR" altLang="en-US" sz="11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B6DBEBD-85F3-1C4B-0A63-A71AC2CB9D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3725" y="2893241"/>
                <a:ext cx="897938" cy="368434"/>
              </a:xfrm>
              <a:prstGeom prst="rect">
                <a:avLst/>
              </a:prstGeom>
              <a:blipFill>
                <a:blip r:embed="rId8"/>
                <a:stretch>
                  <a:fillRect l="-676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0AEFF0C-D485-B64F-BBBA-CE7D062DC422}"/>
                  </a:ext>
                </a:extLst>
              </p:cNvPr>
              <p:cNvSpPr txBox="1"/>
              <p:nvPr/>
            </p:nvSpPr>
            <p:spPr>
              <a:xfrm>
                <a:off x="6356431" y="3536179"/>
                <a:ext cx="167643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900" dirty="0"/>
                  <a:t>Supposes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9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9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9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altLang="ko-KR" sz="9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altLang="ko-KR" sz="900" dirty="0"/>
                  <a:t>,</a:t>
                </a:r>
                <a:endParaRPr lang="ko-KR" altLang="en-US" sz="9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0AEFF0C-D485-B64F-BBBA-CE7D062DC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431" y="3536179"/>
                <a:ext cx="1676435" cy="230832"/>
              </a:xfrm>
              <a:prstGeom prst="rect">
                <a:avLst/>
              </a:prstGeom>
              <a:blipFill>
                <a:blip r:embed="rId9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>
            <a:extLst>
              <a:ext uri="{FF2B5EF4-FFF2-40B4-BE49-F238E27FC236}">
                <a16:creationId xmlns:a16="http://schemas.microsoft.com/office/drawing/2014/main" id="{C1482BD2-982E-5158-49A9-7378B2E80F89}"/>
              </a:ext>
            </a:extLst>
          </p:cNvPr>
          <p:cNvSpPr txBox="1"/>
          <p:nvPr/>
        </p:nvSpPr>
        <p:spPr>
          <a:xfrm>
            <a:off x="8820585" y="3314007"/>
            <a:ext cx="32065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900" dirty="0"/>
              <a:t>[1] Theory and Design of Charged particle Beam p.325</a:t>
            </a:r>
            <a:endParaRPr lang="ko-KR" altLang="en-US" sz="9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F7EF05C-1880-E346-B22C-F603982C7BBD}"/>
              </a:ext>
            </a:extLst>
          </p:cNvPr>
          <p:cNvSpPr txBox="1"/>
          <p:nvPr/>
        </p:nvSpPr>
        <p:spPr>
          <a:xfrm>
            <a:off x="8921582" y="3524590"/>
            <a:ext cx="32065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900" dirty="0"/>
              <a:t>[2] Multiparticle Dynamics with Space Charge Ch.9 p.298</a:t>
            </a:r>
            <a:endParaRPr lang="ko-KR" alt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0F7D9FAD-FCB9-A026-DDAC-6DC6B74CB4C5}"/>
                  </a:ext>
                </a:extLst>
              </p:cNvPr>
              <p:cNvSpPr txBox="1"/>
              <p:nvPr/>
            </p:nvSpPr>
            <p:spPr>
              <a:xfrm>
                <a:off x="7104801" y="2692351"/>
                <a:ext cx="167643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ko-KR" sz="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altLang="ko-KR" sz="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ko-KR" sz="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altLang="ko-KR" sz="800" dirty="0">
                    <a:solidFill>
                      <a:srgbClr val="C00000"/>
                    </a:solidFill>
                  </a:rPr>
                  <a:t> – relativistic factor</a:t>
                </a:r>
                <a:endParaRPr lang="ko-KR" altLang="en-US" sz="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0F7D9FAD-FCB9-A026-DDAC-6DC6B74CB4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801" y="2692351"/>
                <a:ext cx="1676435" cy="215444"/>
              </a:xfrm>
              <a:prstGeom prst="rect">
                <a:avLst/>
              </a:prstGeom>
              <a:blipFill>
                <a:blip r:embed="rId10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49FE1D39-BB19-8433-330D-E7D09CA1F454}"/>
                  </a:ext>
                </a:extLst>
              </p:cNvPr>
              <p:cNvSpPr txBox="1"/>
              <p:nvPr/>
            </p:nvSpPr>
            <p:spPr>
              <a:xfrm>
                <a:off x="3171585" y="3727456"/>
                <a:ext cx="1106521" cy="383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11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1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sSubSup>
                            <m:sSubSupPr>
                              <m:ctrlP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bSup>
                        </m:num>
                        <m:den>
                          <m:r>
                            <a:rPr lang="en-US" altLang="ko-KR" sz="11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sSubSup>
                            <m:sSubSupPr>
                              <m:ctrlP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ko-KR" altLang="en-US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1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≫1</m:t>
                      </m:r>
                    </m:oMath>
                  </m:oMathPara>
                </a14:m>
                <a:endParaRPr lang="ko-KR" altLang="en-US" sz="11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49FE1D39-BB19-8433-330D-E7D09CA1F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85" y="3727456"/>
                <a:ext cx="1106521" cy="383118"/>
              </a:xfrm>
              <a:prstGeom prst="rect">
                <a:avLst/>
              </a:prstGeom>
              <a:blipFill>
                <a:blip r:embed="rId11"/>
                <a:stretch>
                  <a:fillRect l="-1648" r="-1648" b="-793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>
            <a:extLst>
              <a:ext uri="{FF2B5EF4-FFF2-40B4-BE49-F238E27FC236}">
                <a16:creationId xmlns:a16="http://schemas.microsoft.com/office/drawing/2014/main" id="{37E3277D-612E-D39D-4EA6-B828CB8B2967}"/>
              </a:ext>
            </a:extLst>
          </p:cNvPr>
          <p:cNvSpPr txBox="1"/>
          <p:nvPr/>
        </p:nvSpPr>
        <p:spPr>
          <a:xfrm>
            <a:off x="1309415" y="4252361"/>
            <a:ext cx="18326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C00000"/>
                </a:solidFill>
              </a:rPr>
              <a:t>Emittance dominated: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DC6A1B7-6632-28E4-D72D-09302B5232D3}"/>
              </a:ext>
            </a:extLst>
          </p:cNvPr>
          <p:cNvSpPr txBox="1"/>
          <p:nvPr/>
        </p:nvSpPr>
        <p:spPr>
          <a:xfrm>
            <a:off x="1278082" y="3854216"/>
            <a:ext cx="19737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C00000"/>
                </a:solidFill>
              </a:rPr>
              <a:t>Space-charge dominated:</a:t>
            </a:r>
            <a:endParaRPr lang="ko-KR" altLang="en-US" sz="10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8861BC0C-E18C-563B-68CC-A42EFCBB2F6C}"/>
                  </a:ext>
                </a:extLst>
              </p:cNvPr>
              <p:cNvSpPr txBox="1"/>
              <p:nvPr/>
            </p:nvSpPr>
            <p:spPr>
              <a:xfrm>
                <a:off x="2968487" y="4193006"/>
                <a:ext cx="1106521" cy="383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11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1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sSubSup>
                            <m:sSubSupPr>
                              <m:ctrlP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bSup>
                        </m:num>
                        <m:den>
                          <m:r>
                            <a:rPr lang="en-US" altLang="ko-KR" sz="11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ko-KR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sSubSup>
                            <m:sSubSupPr>
                              <m:ctrlP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ko-KR" altLang="en-US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ko-KR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1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≪</m:t>
                      </m:r>
                      <m:r>
                        <a:rPr lang="en-US" altLang="ko-KR" sz="11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ko-KR" altLang="en-US" sz="11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8861BC0C-E18C-563B-68CC-A42EFCBB2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487" y="4193006"/>
                <a:ext cx="1106521" cy="383118"/>
              </a:xfrm>
              <a:prstGeom prst="rect">
                <a:avLst/>
              </a:prstGeom>
              <a:blipFill>
                <a:blip r:embed="rId12"/>
                <a:stretch>
                  <a:fillRect l="-1657" r="-2210" b="-793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그룹 72">
            <a:extLst>
              <a:ext uri="{FF2B5EF4-FFF2-40B4-BE49-F238E27FC236}">
                <a16:creationId xmlns:a16="http://schemas.microsoft.com/office/drawing/2014/main" id="{2E557408-6FBD-2E70-BBFA-A51CCD579E89}"/>
              </a:ext>
            </a:extLst>
          </p:cNvPr>
          <p:cNvGrpSpPr/>
          <p:nvPr/>
        </p:nvGrpSpPr>
        <p:grpSpPr>
          <a:xfrm>
            <a:off x="997586" y="5017540"/>
            <a:ext cx="6154844" cy="1134503"/>
            <a:chOff x="949957" y="4803842"/>
            <a:chExt cx="6154844" cy="1134503"/>
          </a:xfrm>
        </p:grpSpPr>
        <p:sp>
          <p:nvSpPr>
            <p:cNvPr id="58" name="직사각형 57">
              <a:extLst>
                <a:ext uri="{FF2B5EF4-FFF2-40B4-BE49-F238E27FC236}">
                  <a16:creationId xmlns:a16="http://schemas.microsoft.com/office/drawing/2014/main" id="{2F7E6328-3103-26E3-3939-4C87AC85B473}"/>
                </a:ext>
              </a:extLst>
            </p:cNvPr>
            <p:cNvSpPr/>
            <p:nvPr/>
          </p:nvSpPr>
          <p:spPr>
            <a:xfrm>
              <a:off x="949957" y="4863356"/>
              <a:ext cx="233464" cy="194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1</a:t>
              </a:r>
              <a:endParaRPr lang="ko-KR" altLang="en-US" sz="1400" dirty="0">
                <a:solidFill>
                  <a:schemeClr val="tx1"/>
                </a:solidFill>
                <a:latin typeface="ADLaM Display" panose="02010000000000000000" pitchFamily="2" charset="0"/>
                <a:cs typeface="ADLaM Display" panose="02010000000000000000" pitchFamily="2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D0D34AF-FB0A-3716-E1BA-E91645A4B5A1}"/>
                </a:ext>
              </a:extLst>
            </p:cNvPr>
            <p:cNvSpPr txBox="1"/>
            <p:nvPr/>
          </p:nvSpPr>
          <p:spPr>
            <a:xfrm>
              <a:off x="1183421" y="4803842"/>
              <a:ext cx="5921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400" b="1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SC/focusing ratio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at 7</a:t>
              </a:r>
              <a:r>
                <a:rPr lang="en-US" altLang="ko-KR" sz="1400" b="1" u="sng" baseline="30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quadrupole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; </a:t>
              </a:r>
              <a:r>
                <a:rPr lang="en-US" altLang="ko-KR" sz="1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lowest magnetic field strength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직사각형 64">
              <a:extLst>
                <a:ext uri="{FF2B5EF4-FFF2-40B4-BE49-F238E27FC236}">
                  <a16:creationId xmlns:a16="http://schemas.microsoft.com/office/drawing/2014/main" id="{47EC5A82-95E1-173B-084C-D76796C26C6C}"/>
                </a:ext>
              </a:extLst>
            </p:cNvPr>
            <p:cNvSpPr/>
            <p:nvPr/>
          </p:nvSpPr>
          <p:spPr>
            <a:xfrm>
              <a:off x="949957" y="5277547"/>
              <a:ext cx="233464" cy="194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ADLaM Display" panose="02010000000000000000" pitchFamily="2" charset="0"/>
                  <a:cs typeface="ADLaM Display" panose="02010000000000000000" pitchFamily="2" charset="0"/>
                </a:rPr>
                <a:t>2</a:t>
              </a:r>
              <a:endParaRPr lang="ko-KR" altLang="en-US" sz="1400" dirty="0">
                <a:solidFill>
                  <a:schemeClr val="tx1"/>
                </a:solidFill>
                <a:latin typeface="ADLaM Display" panose="02010000000000000000" pitchFamily="2" charset="0"/>
                <a:cs typeface="ADLaM Display" panose="02010000000000000000" pitchFamily="2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08198A9-DD20-B128-6F5A-E5CB37A8DCF9}"/>
                </a:ext>
              </a:extLst>
            </p:cNvPr>
            <p:cNvSpPr txBox="1"/>
            <p:nvPr/>
          </p:nvSpPr>
          <p:spPr>
            <a:xfrm>
              <a:off x="1183421" y="5218817"/>
              <a:ext cx="5921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400" b="1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SC/emit. ratio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 before slit, original bunch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21571440-27A2-8301-6B5A-F54990EFE69C}"/>
                </a:ext>
              </a:extLst>
            </p:cNvPr>
            <p:cNvSpPr/>
            <p:nvPr/>
          </p:nvSpPr>
          <p:spPr>
            <a:xfrm>
              <a:off x="949957" y="5693151"/>
              <a:ext cx="233464" cy="194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ADLaM Display" panose="02010000000000000000" pitchFamily="2" charset="0"/>
                  <a:cs typeface="ADLaM Display" panose="02010000000000000000" pitchFamily="2" charset="0"/>
                </a:rPr>
                <a:t>3</a:t>
              </a:r>
              <a:endParaRPr lang="ko-KR" altLang="en-US" sz="1400" dirty="0">
                <a:solidFill>
                  <a:schemeClr val="tx1"/>
                </a:solidFill>
                <a:latin typeface="ADLaM Display" panose="02010000000000000000" pitchFamily="2" charset="0"/>
                <a:cs typeface="ADLaM Display" panose="02010000000000000000" pitchFamily="2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3DB7423-2F89-CABA-B768-5F51867A2858}"/>
                </a:ext>
              </a:extLst>
            </p:cNvPr>
            <p:cNvSpPr txBox="1"/>
            <p:nvPr/>
          </p:nvSpPr>
          <p:spPr>
            <a:xfrm>
              <a:off x="1181853" y="5630568"/>
              <a:ext cx="5921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400" b="1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SC/emit. ratio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 after slit, beamlets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9E275746-5186-A966-C13B-08F1091AD91D}"/>
              </a:ext>
            </a:extLst>
          </p:cNvPr>
          <p:cNvSpPr txBox="1"/>
          <p:nvPr/>
        </p:nvSpPr>
        <p:spPr>
          <a:xfrm>
            <a:off x="1873414" y="4650506"/>
            <a:ext cx="32065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900" dirty="0"/>
              <a:t>[2] Multiparticle Dynamics with Space Charge Ch.9 p.298</a:t>
            </a:r>
            <a:endParaRPr lang="ko-KR" altLang="en-US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4D8DFB4-DCA4-0413-A2F3-F7403A958FC6}"/>
                  </a:ext>
                </a:extLst>
              </p:cNvPr>
              <p:cNvSpPr txBox="1"/>
              <p:nvPr/>
            </p:nvSpPr>
            <p:spPr>
              <a:xfrm>
                <a:off x="6838544" y="4374401"/>
                <a:ext cx="2063642" cy="3759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 </m:t>
                      </m:r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</a:rPr>
                            <m:t>5.57418544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</a:rPr>
                            <m:t>−16</m:t>
                          </m:r>
                        </m:e>
                      </m:d>
                      <m:f>
                        <m:f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4D8DFB4-DCA4-0413-A2F3-F7403A958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544" y="4374401"/>
                <a:ext cx="2063642" cy="375937"/>
              </a:xfrm>
              <a:prstGeom prst="rect">
                <a:avLst/>
              </a:prstGeom>
              <a:blipFill>
                <a:blip r:embed="rId13"/>
                <a:stretch>
                  <a:fillRect t="-3279" b="-819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직사각형 75">
            <a:extLst>
              <a:ext uri="{FF2B5EF4-FFF2-40B4-BE49-F238E27FC236}">
                <a16:creationId xmlns:a16="http://schemas.microsoft.com/office/drawing/2014/main" id="{22F40207-EB40-A4EB-E201-9A3D7ABEDAB2}"/>
              </a:ext>
            </a:extLst>
          </p:cNvPr>
          <p:cNvSpPr/>
          <p:nvPr/>
        </p:nvSpPr>
        <p:spPr>
          <a:xfrm>
            <a:off x="10677601" y="1983966"/>
            <a:ext cx="107437" cy="25391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370263D-BDDC-7104-6CC4-1A21875981A8}"/>
              </a:ext>
            </a:extLst>
          </p:cNvPr>
          <p:cNvSpPr txBox="1"/>
          <p:nvPr/>
        </p:nvSpPr>
        <p:spPr>
          <a:xfrm>
            <a:off x="10170748" y="1781480"/>
            <a:ext cx="167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rgbClr val="C00000"/>
                </a:solidFill>
              </a:rPr>
              <a:t>Number of particles for bunch</a:t>
            </a:r>
            <a:endParaRPr lang="ko-KR" altLang="en-US" sz="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292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7FCAB-66AF-0EFC-5DC1-44268CAC6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9194E54-7B86-4A3F-593B-F9DFD457FF7D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Question[2]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6871B709-A095-AA00-E82E-7D7DDD4863E0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3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6DA8BC8-43C3-8A96-24A4-5F0EC3A6E345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Space-charge/emittance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5FF09DEB-31DE-835B-92C6-5492EBD0BE2F}"/>
              </a:ext>
            </a:extLst>
          </p:cNvPr>
          <p:cNvGrpSpPr/>
          <p:nvPr/>
        </p:nvGrpSpPr>
        <p:grpSpPr>
          <a:xfrm>
            <a:off x="472293" y="1247825"/>
            <a:ext cx="6154844" cy="307777"/>
            <a:chOff x="997586" y="5017540"/>
            <a:chExt cx="6154844" cy="307777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1BB27202-3BE2-9E4E-CF47-FBEF21B382A4}"/>
                </a:ext>
              </a:extLst>
            </p:cNvPr>
            <p:cNvSpPr/>
            <p:nvPr/>
          </p:nvSpPr>
          <p:spPr>
            <a:xfrm>
              <a:off x="997586" y="5077054"/>
              <a:ext cx="233464" cy="194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1</a:t>
              </a:r>
              <a:endParaRPr lang="ko-KR" altLang="en-US" sz="1400" dirty="0">
                <a:solidFill>
                  <a:schemeClr val="tx1"/>
                </a:solidFill>
                <a:latin typeface="ADLaM Display" panose="02010000000000000000" pitchFamily="2" charset="0"/>
                <a:cs typeface="ADLaM Display" panose="02010000000000000000" pitchFamily="2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CAE0190-7E1D-21EC-DDBC-1FFA1F685C5F}"/>
                </a:ext>
              </a:extLst>
            </p:cNvPr>
            <p:cNvSpPr txBox="1"/>
            <p:nvPr/>
          </p:nvSpPr>
          <p:spPr>
            <a:xfrm>
              <a:off x="1231050" y="5017540"/>
              <a:ext cx="5921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400" b="1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SC/focusing ratio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at 7</a:t>
              </a:r>
              <a:r>
                <a:rPr lang="en-US" altLang="ko-KR" sz="1400" b="1" u="sng" baseline="30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quadrupole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; </a:t>
              </a:r>
              <a:r>
                <a:rPr lang="en-US" altLang="ko-KR" sz="14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lowest magnetic field strength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1AF7ECA8-71E4-362F-C5CC-72EDCE6B3AC8}"/>
              </a:ext>
            </a:extLst>
          </p:cNvPr>
          <p:cNvGrpSpPr/>
          <p:nvPr/>
        </p:nvGrpSpPr>
        <p:grpSpPr>
          <a:xfrm>
            <a:off x="1179849" y="1490546"/>
            <a:ext cx="8513706" cy="2166680"/>
            <a:chOff x="1290221" y="2294927"/>
            <a:chExt cx="10490566" cy="2710033"/>
          </a:xfrm>
        </p:grpSpPr>
        <p:pic>
          <p:nvPicPr>
            <p:cNvPr id="21" name="Picture 4">
              <a:extLst>
                <a:ext uri="{FF2B5EF4-FFF2-40B4-BE49-F238E27FC236}">
                  <a16:creationId xmlns:a16="http://schemas.microsoft.com/office/drawing/2014/main" id="{C10C15F8-27E6-D579-D4C2-F2EEC662510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36" t="8225"/>
            <a:stretch>
              <a:fillRect/>
            </a:stretch>
          </p:blipFill>
          <p:spPr bwMode="auto">
            <a:xfrm>
              <a:off x="1290221" y="2353033"/>
              <a:ext cx="10490566" cy="26519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그림 21">
              <a:extLst>
                <a:ext uri="{FF2B5EF4-FFF2-40B4-BE49-F238E27FC236}">
                  <a16:creationId xmlns:a16="http://schemas.microsoft.com/office/drawing/2014/main" id="{B61573A3-BBC9-63B8-45B8-421B1770C0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90420" t="8846" r="1" b="80243"/>
            <a:stretch>
              <a:fillRect/>
            </a:stretch>
          </p:blipFill>
          <p:spPr>
            <a:xfrm>
              <a:off x="10239976" y="2294927"/>
              <a:ext cx="1193207" cy="365126"/>
            </a:xfrm>
            <a:prstGeom prst="rect">
              <a:avLst/>
            </a:prstGeom>
          </p:spPr>
        </p:pic>
      </p:grpSp>
      <p:sp>
        <p:nvSpPr>
          <p:cNvPr id="24" name="화살표: 위쪽 23">
            <a:extLst>
              <a:ext uri="{FF2B5EF4-FFF2-40B4-BE49-F238E27FC236}">
                <a16:creationId xmlns:a16="http://schemas.microsoft.com/office/drawing/2014/main" id="{1D89FB76-9174-AE16-91C4-6D6812FA7DA2}"/>
              </a:ext>
            </a:extLst>
          </p:cNvPr>
          <p:cNvSpPr/>
          <p:nvPr/>
        </p:nvSpPr>
        <p:spPr>
          <a:xfrm rot="10800000">
            <a:off x="7626485" y="1782464"/>
            <a:ext cx="165370" cy="448993"/>
          </a:xfrm>
          <a:prstGeom prst="upArrow">
            <a:avLst>
              <a:gd name="adj1" fmla="val 50000"/>
              <a:gd name="adj2" fmla="val 158644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AEAA13-822F-14EE-68C2-3649E5DF436C}"/>
              </a:ext>
            </a:extLst>
          </p:cNvPr>
          <p:cNvSpPr txBox="1"/>
          <p:nvPr/>
        </p:nvSpPr>
        <p:spPr>
          <a:xfrm>
            <a:off x="7462441" y="1555602"/>
            <a:ext cx="4934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b="1" dirty="0">
                <a:solidFill>
                  <a:srgbClr val="C00000"/>
                </a:solidFill>
              </a:rPr>
              <a:t>Here</a:t>
            </a:r>
            <a:endParaRPr lang="ko-KR" altLang="en-US" sz="9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072F227-870D-1461-DB3B-698FA4324BBD}"/>
                  </a:ext>
                </a:extLst>
              </p:cNvPr>
              <p:cNvSpPr txBox="1"/>
              <p:nvPr/>
            </p:nvSpPr>
            <p:spPr>
              <a:xfrm>
                <a:off x="1106452" y="4100290"/>
                <a:ext cx="2175339" cy="16986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=16.794908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altLang="ko-KR" sz="12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3.310436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ko-KR" altLang="en-US" sz="12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3.941131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ko-KR" sz="1200" dirty="0"/>
                  <a:t> </a:t>
                </a:r>
              </a:p>
              <a:p>
                <a:endParaRPr lang="en-US" altLang="ko-KR" sz="1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2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3.604888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2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2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4.650245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200" dirty="0"/>
                  <a:t> </a:t>
                </a:r>
              </a:p>
              <a:p>
                <a:endParaRPr lang="en-US" altLang="ko-KR" sz="1200" dirty="0"/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ko-KR" sz="1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41956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sSup>
                      <m:sSup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200" dirty="0"/>
                  <a:t> </a:t>
                </a:r>
                <a:endParaRPr lang="en-US" altLang="ko-KR" sz="1200" dirty="0"/>
              </a:p>
              <a:p>
                <a14:m>
                  <m:oMath xmlns:m="http://schemas.openxmlformats.org/officeDocument/2006/math"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3,000,000</m:t>
                    </m:r>
                  </m:oMath>
                </a14:m>
                <a:r>
                  <a:rPr lang="ko-KR" altLang="en-US" sz="1200" dirty="0"/>
                  <a:t> </a:t>
                </a:r>
                <a:endParaRPr lang="en-US" altLang="ko-KR" sz="1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072F227-870D-1461-DB3B-698FA4324B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452" y="4100290"/>
                <a:ext cx="2175339" cy="1698670"/>
              </a:xfrm>
              <a:prstGeom prst="rect">
                <a:avLst/>
              </a:prstGeom>
              <a:blipFill>
                <a:blip r:embed="rId4"/>
                <a:stretch>
                  <a:fillRect l="-2528" r="-281" b="-36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D33DD7B-8E97-57FD-FEAD-DE13F9953735}"/>
                  </a:ext>
                </a:extLst>
              </p:cNvPr>
              <p:cNvSpPr txBox="1"/>
              <p:nvPr/>
            </p:nvSpPr>
            <p:spPr>
              <a:xfrm>
                <a:off x="2704289" y="6147607"/>
                <a:ext cx="1386085" cy="1888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 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𝟗𝟔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endParaRPr lang="ko-KR" altLang="en-US" sz="14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D33DD7B-8E97-57FD-FEAD-DE13F99537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289" y="6147607"/>
                <a:ext cx="1386085" cy="188834"/>
              </a:xfrm>
              <a:prstGeom prst="rect">
                <a:avLst/>
              </a:prstGeom>
              <a:blipFill>
                <a:blip r:embed="rId5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그룹 1">
            <a:extLst>
              <a:ext uri="{FF2B5EF4-FFF2-40B4-BE49-F238E27FC236}">
                <a16:creationId xmlns:a16="http://schemas.microsoft.com/office/drawing/2014/main" id="{3ABF86D4-9E8C-A22A-9773-0EC47D79619B}"/>
              </a:ext>
            </a:extLst>
          </p:cNvPr>
          <p:cNvGrpSpPr/>
          <p:nvPr/>
        </p:nvGrpSpPr>
        <p:grpSpPr>
          <a:xfrm>
            <a:off x="4951212" y="3950293"/>
            <a:ext cx="3150416" cy="2704209"/>
            <a:chOff x="6098601" y="3946403"/>
            <a:chExt cx="3150416" cy="270420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1647C19-AD52-D11D-AAA2-291BFB525E44}"/>
                </a:ext>
              </a:extLst>
            </p:cNvPr>
            <p:cNvSpPr txBox="1"/>
            <p:nvPr/>
          </p:nvSpPr>
          <p:spPr>
            <a:xfrm>
              <a:off x="6098601" y="3946403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</a:t>
              </a:r>
              <a:r>
                <a:rPr lang="en-US" altLang="ko-KR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) Horizontal</a:t>
              </a:r>
              <a:endParaRPr lang="ko-KR" altLang="en-US" sz="11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F70BBA86-141C-9CD3-2BAE-E215CB607CB0}"/>
                    </a:ext>
                  </a:extLst>
                </p:cNvPr>
                <p:cNvSpPr txBox="1"/>
                <p:nvPr/>
              </p:nvSpPr>
              <p:spPr>
                <a:xfrm>
                  <a:off x="6653582" y="4296665"/>
                  <a:ext cx="2080570" cy="4121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</m:num>
                          <m:den>
                            <m: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sSub>
                              <m:sSubPr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≈0.0015≪1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F70BBA86-141C-9CD3-2BAE-E215CB607C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53582" y="4296665"/>
                  <a:ext cx="2080570" cy="412100"/>
                </a:xfrm>
                <a:prstGeom prst="rect">
                  <a:avLst/>
                </a:prstGeom>
                <a:blipFill>
                  <a:blip r:embed="rId6"/>
                  <a:stretch>
                    <a:fillRect l="-877" t="-1471" r="-585" b="-882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B63A220C-0CFA-8A5C-DB76-3E769D1E19DE}"/>
                    </a:ext>
                  </a:extLst>
                </p:cNvPr>
                <p:cNvSpPr txBox="1"/>
                <p:nvPr/>
              </p:nvSpPr>
              <p:spPr>
                <a:xfrm>
                  <a:off x="7413919" y="4975363"/>
                  <a:ext cx="1280863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𝑺𝑪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≪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𝒇𝒐𝒄𝒖𝒔𝒊𝒏𝒈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B63A220C-0CFA-8A5C-DB76-3E769D1E19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13919" y="4975363"/>
                  <a:ext cx="1280863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476" r="-3333" b="-36667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F73FD66-B219-97F0-C4DF-DDD2932B3515}"/>
                </a:ext>
              </a:extLst>
            </p:cNvPr>
            <p:cNvSpPr txBox="1"/>
            <p:nvPr/>
          </p:nvSpPr>
          <p:spPr>
            <a:xfrm>
              <a:off x="6138717" y="5426627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ii) Vertical</a:t>
              </a:r>
              <a:endParaRPr lang="ko-KR" altLang="en-US" sz="11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12F45DF9-7904-83D4-B0EF-B85CDF92B147}"/>
                    </a:ext>
                  </a:extLst>
                </p:cNvPr>
                <p:cNvSpPr txBox="1"/>
                <p:nvPr/>
              </p:nvSpPr>
              <p:spPr>
                <a:xfrm>
                  <a:off x="6664585" y="5748785"/>
                  <a:ext cx="2085123" cy="4121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</m:num>
                          <m:den>
                            <m: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sSub>
                              <m:sSubPr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≈0.0019≪1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12F45DF9-7904-83D4-B0EF-B85CDF92B1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4585" y="5748785"/>
                  <a:ext cx="2085123" cy="412100"/>
                </a:xfrm>
                <a:prstGeom prst="rect">
                  <a:avLst/>
                </a:prstGeom>
                <a:blipFill>
                  <a:blip r:embed="rId8"/>
                  <a:stretch>
                    <a:fillRect l="-877" t="-2985" r="-877" b="-10448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377EB44F-253B-1AAD-FD1D-C415F8D9D711}"/>
                    </a:ext>
                  </a:extLst>
                </p:cNvPr>
                <p:cNvSpPr txBox="1"/>
                <p:nvPr/>
              </p:nvSpPr>
              <p:spPr>
                <a:xfrm>
                  <a:off x="7413918" y="6465946"/>
                  <a:ext cx="1280863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𝑺𝑪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≪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𝒇𝒐𝒄𝒖𝒔𝒊𝒏𝒈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377EB44F-253B-1AAD-FD1D-C415F8D9D7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13918" y="6465946"/>
                  <a:ext cx="1280863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476" r="-3333" b="-32258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0A0FC5A-8C05-D3B9-C26A-AC37C978E0A4}"/>
              </a:ext>
            </a:extLst>
          </p:cNvPr>
          <p:cNvSpPr txBox="1"/>
          <p:nvPr/>
        </p:nvSpPr>
        <p:spPr>
          <a:xfrm>
            <a:off x="8379810" y="4194046"/>
            <a:ext cx="2522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4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altLang="ko-KR" sz="14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400" b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emittance/focusing ratio</a:t>
            </a:r>
            <a:endParaRPr lang="ko-KR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5B0970-AF77-05EA-499F-0F9A3EA127FF}"/>
                  </a:ext>
                </a:extLst>
              </p:cNvPr>
              <p:cNvSpPr txBox="1"/>
              <p:nvPr/>
            </p:nvSpPr>
            <p:spPr>
              <a:xfrm>
                <a:off x="8770880" y="4506605"/>
                <a:ext cx="1461747" cy="409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ko-KR" altLang="en-US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bSup>
                          <m:d>
                            <m:dPr>
                              <m:begChr m:val="|"/>
                              <m:endChr m:val="|"/>
                              <m:ctrlP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den>
                      </m:f>
                      <m:r>
                        <a:rPr lang="en-US" altLang="ko-KR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≈0.00</m:t>
                      </m:r>
                      <m:r>
                        <a:rPr lang="en-US" altLang="ko-KR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02</m:t>
                      </m:r>
                      <m:r>
                        <a:rPr lang="en-US" altLang="ko-KR" sz="1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5≪1</m:t>
                      </m:r>
                    </m:oMath>
                  </m:oMathPara>
                </a14:m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5B0970-AF77-05EA-499F-0F9A3EA12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880" y="4506605"/>
                <a:ext cx="1461747" cy="409728"/>
              </a:xfrm>
              <a:prstGeom prst="rect">
                <a:avLst/>
              </a:prstGeom>
              <a:blipFill>
                <a:blip r:embed="rId9"/>
                <a:stretch>
                  <a:fillRect l="-833" r="-1250" b="-597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87E606-D0CA-592C-A3D3-C9849C1793EF}"/>
                  </a:ext>
                </a:extLst>
              </p:cNvPr>
              <p:cNvSpPr txBox="1"/>
              <p:nvPr/>
            </p:nvSpPr>
            <p:spPr>
              <a:xfrm>
                <a:off x="9216382" y="5136332"/>
                <a:ext cx="186916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US" altLang="ko-KR" sz="1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𝒆𝒎𝒊𝒕𝒕𝒂𝒏𝒄𝒆</m:t>
                      </m:r>
                      <m:r>
                        <a:rPr lang="en-US" altLang="ko-KR" sz="1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≪</m:t>
                      </m:r>
                      <m:r>
                        <a:rPr lang="en-US" altLang="ko-KR" sz="1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𝒇𝒐𝒄𝒖𝒔𝒊𝒏𝒈</m:t>
                      </m:r>
                    </m:oMath>
                  </m:oMathPara>
                </a14:m>
                <a:endParaRPr lang="ko-KR" altLang="en-US" sz="1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87E606-D0CA-592C-A3D3-C9849C1793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6382" y="5136332"/>
                <a:ext cx="1869166" cy="184666"/>
              </a:xfrm>
              <a:prstGeom prst="rect">
                <a:avLst/>
              </a:prstGeom>
              <a:blipFill>
                <a:blip r:embed="rId10"/>
                <a:stretch>
                  <a:fillRect t="-3333" r="-2288" b="-366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7108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45988-1D2D-5B9F-15E1-01BC2A179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DBDD932D-EB63-5129-400B-712885ADAEEB}"/>
              </a:ext>
            </a:extLst>
          </p:cNvPr>
          <p:cNvGrpSpPr/>
          <p:nvPr/>
        </p:nvGrpSpPr>
        <p:grpSpPr>
          <a:xfrm>
            <a:off x="472293" y="1254247"/>
            <a:ext cx="6154844" cy="307777"/>
            <a:chOff x="317089" y="1635871"/>
            <a:chExt cx="6154844" cy="307777"/>
          </a:xfrm>
        </p:grpSpPr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F0B8F44C-465E-90D9-228C-3D7EA6994EE5}"/>
                </a:ext>
              </a:extLst>
            </p:cNvPr>
            <p:cNvSpPr/>
            <p:nvPr/>
          </p:nvSpPr>
          <p:spPr>
            <a:xfrm>
              <a:off x="317089" y="1694601"/>
              <a:ext cx="233464" cy="194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ADLaM Display" panose="02010000000000000000" pitchFamily="2" charset="0"/>
                  <a:cs typeface="ADLaM Display" panose="02010000000000000000" pitchFamily="2" charset="0"/>
                </a:rPr>
                <a:t>2</a:t>
              </a:r>
              <a:endParaRPr lang="ko-KR" altLang="en-US" sz="1400" dirty="0">
                <a:solidFill>
                  <a:schemeClr val="tx1"/>
                </a:solidFill>
                <a:latin typeface="ADLaM Display" panose="02010000000000000000" pitchFamily="2" charset="0"/>
                <a:cs typeface="ADLaM Display" panose="02010000000000000000" pitchFamily="2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8D5862-7477-DB1E-532B-6CFE274BE771}"/>
                </a:ext>
              </a:extLst>
            </p:cNvPr>
            <p:cNvSpPr txBox="1"/>
            <p:nvPr/>
          </p:nvSpPr>
          <p:spPr>
            <a:xfrm>
              <a:off x="550553" y="1635871"/>
              <a:ext cx="5921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400" b="1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SC/emit. ratio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 before slit, original bunch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43F99CB-7C60-6D55-2D0B-587B751133E7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Question[2]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1BF5B8BD-AD46-6752-231C-249F5481E636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4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BD796DC2-9996-5975-B6E0-E495E7CD3C23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Space-charge/emittance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69C33AF-D3CF-DBE5-B1B5-DA0C7238B1EF}"/>
                  </a:ext>
                </a:extLst>
              </p:cNvPr>
              <p:cNvSpPr txBox="1"/>
              <p:nvPr/>
            </p:nvSpPr>
            <p:spPr>
              <a:xfrm>
                <a:off x="705757" y="1827962"/>
                <a:ext cx="2175339" cy="15140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=19.834893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altLang="ko-KR" sz="12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1.461340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ko-KR" altLang="en-US" sz="12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0.663070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ko-KR" sz="1200" dirty="0"/>
                  <a:t> </a:t>
                </a:r>
              </a:p>
              <a:p>
                <a:endParaRPr lang="en-US" altLang="ko-KR" sz="1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2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3.609035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2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2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4.675606</m:t>
                    </m:r>
                    <m:r>
                      <a:rPr lang="en-US" altLang="ko-KR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altLang="ko-KR" sz="12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200" dirty="0"/>
                  <a:t> </a:t>
                </a:r>
              </a:p>
              <a:p>
                <a:endParaRPr lang="en-US" altLang="ko-KR" sz="1200" dirty="0"/>
              </a:p>
              <a:p>
                <a14:m>
                  <m:oMath xmlns:m="http://schemas.openxmlformats.org/officeDocument/2006/math"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ko-KR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3,000,000</m:t>
                    </m:r>
                  </m:oMath>
                </a14:m>
                <a:r>
                  <a:rPr lang="ko-KR" altLang="en-US" sz="1200" dirty="0"/>
                  <a:t> </a:t>
                </a:r>
                <a:endParaRPr lang="en-US" altLang="ko-KR" sz="1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69C33AF-D3CF-DBE5-B1B5-DA0C7238B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57" y="1827962"/>
                <a:ext cx="2175339" cy="1514004"/>
              </a:xfrm>
              <a:prstGeom prst="rect">
                <a:avLst/>
              </a:prstGeom>
              <a:blipFill>
                <a:blip r:embed="rId2"/>
                <a:stretch>
                  <a:fillRect l="-2521" b="-40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7A2EB90-5B1A-4F75-2CBA-4F22D7CC24F1}"/>
                  </a:ext>
                </a:extLst>
              </p:cNvPr>
              <p:cNvSpPr txBox="1"/>
              <p:nvPr/>
            </p:nvSpPr>
            <p:spPr>
              <a:xfrm>
                <a:off x="1133309" y="3516035"/>
                <a:ext cx="1294713" cy="1888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 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endParaRPr lang="ko-KR" altLang="en-US" sz="14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7A2EB90-5B1A-4F75-2CBA-4F22D7CC24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309" y="3516035"/>
                <a:ext cx="1294713" cy="188834"/>
              </a:xfrm>
              <a:prstGeom prst="rect">
                <a:avLst/>
              </a:prstGeom>
              <a:blipFill>
                <a:blip r:embed="rId3"/>
                <a:stretch>
                  <a:fillRect l="-472" b="-967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그룹 19">
            <a:extLst>
              <a:ext uri="{FF2B5EF4-FFF2-40B4-BE49-F238E27FC236}">
                <a16:creationId xmlns:a16="http://schemas.microsoft.com/office/drawing/2014/main" id="{718A1C44-828F-FC11-3325-F5EE388F8017}"/>
              </a:ext>
            </a:extLst>
          </p:cNvPr>
          <p:cNvGrpSpPr/>
          <p:nvPr/>
        </p:nvGrpSpPr>
        <p:grpSpPr>
          <a:xfrm>
            <a:off x="5761325" y="1722333"/>
            <a:ext cx="3287525" cy="2704209"/>
            <a:chOff x="4516185" y="3973332"/>
            <a:chExt cx="3287525" cy="270420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DFBDB42-B1A4-8251-2C0F-CD06955701EA}"/>
                </a:ext>
              </a:extLst>
            </p:cNvPr>
            <p:cNvSpPr txBox="1"/>
            <p:nvPr/>
          </p:nvSpPr>
          <p:spPr>
            <a:xfrm>
              <a:off x="4516185" y="3973332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</a:t>
              </a:r>
              <a:r>
                <a:rPr lang="en-US" altLang="ko-KR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) Horizontal</a:t>
              </a:r>
              <a:endParaRPr lang="ko-KR" altLang="en-US" sz="11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A3464FDA-F718-F7A2-E146-D615A6F6CB7A}"/>
                    </a:ext>
                  </a:extLst>
                </p:cNvPr>
                <p:cNvSpPr txBox="1"/>
                <p:nvPr/>
              </p:nvSpPr>
              <p:spPr>
                <a:xfrm>
                  <a:off x="5071166" y="4323594"/>
                  <a:ext cx="1893019" cy="43691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  <m:sSubSup>
                              <m:sSubSup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sSubSup>
                              <m:sSubSup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ko-KR" altLang="en-US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≈0.0047≪1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A3464FDA-F718-F7A2-E146-D615A6F6CB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1166" y="4323594"/>
                  <a:ext cx="1893019" cy="436914"/>
                </a:xfrm>
                <a:prstGeom prst="rect">
                  <a:avLst/>
                </a:prstGeom>
                <a:blipFill>
                  <a:blip r:embed="rId4"/>
                  <a:stretch>
                    <a:fillRect l="-965" r="-965" b="-8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CB9CDD1C-713E-4BD4-FF0E-38AF89915902}"/>
                    </a:ext>
                  </a:extLst>
                </p:cNvPr>
                <p:cNvSpPr txBox="1"/>
                <p:nvPr/>
              </p:nvSpPr>
              <p:spPr>
                <a:xfrm>
                  <a:off x="5831503" y="5002292"/>
                  <a:ext cx="1972207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𝒆𝒎𝒊𝒕𝒕𝒂𝒏𝒄𝒆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𝒅𝒐𝒎𝒊𝒏𝒂𝒕𝒆𝒅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CB9CDD1C-713E-4BD4-FF0E-38AF899159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1503" y="5002292"/>
                  <a:ext cx="1972207" cy="184666"/>
                </a:xfrm>
                <a:prstGeom prst="rect">
                  <a:avLst/>
                </a:prstGeom>
                <a:blipFill>
                  <a:blip r:embed="rId5"/>
                  <a:stretch>
                    <a:fillRect r="-1238" b="-9677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9E28DDB-75D3-2283-1D41-48BF86707955}"/>
                </a:ext>
              </a:extLst>
            </p:cNvPr>
            <p:cNvSpPr txBox="1"/>
            <p:nvPr/>
          </p:nvSpPr>
          <p:spPr>
            <a:xfrm>
              <a:off x="4556301" y="5453556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ii) Vertical</a:t>
              </a:r>
              <a:endParaRPr lang="ko-KR" altLang="en-US" sz="1100" b="1" dirty="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45DAFA39-1889-0BA1-26E9-D017DB554263}"/>
                    </a:ext>
                  </a:extLst>
                </p:cNvPr>
                <p:cNvSpPr txBox="1"/>
                <p:nvPr/>
              </p:nvSpPr>
              <p:spPr>
                <a:xfrm>
                  <a:off x="5082169" y="5775714"/>
                  <a:ext cx="1977977" cy="44249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2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  <m:sSubSup>
                              <m:sSubSup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US" altLang="ko-K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sSubSup>
                              <m:sSubSup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ko-KR" altLang="en-US" sz="12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≈0.00026≪1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45DAFA39-1889-0BA1-26E9-D017DB5542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2169" y="5775714"/>
                  <a:ext cx="1977977" cy="442493"/>
                </a:xfrm>
                <a:prstGeom prst="rect">
                  <a:avLst/>
                </a:prstGeom>
                <a:blipFill>
                  <a:blip r:embed="rId6"/>
                  <a:stretch>
                    <a:fillRect l="-926" r="-1235" b="-821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45B142F3-42FB-5194-5F4F-D3D29775E012}"/>
                    </a:ext>
                  </a:extLst>
                </p:cNvPr>
                <p:cNvSpPr txBox="1"/>
                <p:nvPr/>
              </p:nvSpPr>
              <p:spPr>
                <a:xfrm>
                  <a:off x="5831502" y="6492875"/>
                  <a:ext cx="1972207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𝒆𝒎𝒊𝒕𝒕𝒂𝒏𝒄𝒆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𝒅𝒐𝒎𝒊𝒏𝒂𝒕𝒆𝒅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45B142F3-42FB-5194-5F4F-D3D29775E0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1502" y="6492875"/>
                  <a:ext cx="1972207" cy="184666"/>
                </a:xfrm>
                <a:prstGeom prst="rect">
                  <a:avLst/>
                </a:prstGeom>
                <a:blipFill>
                  <a:blip r:embed="rId5"/>
                  <a:stretch>
                    <a:fillRect r="-1238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11485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BDF80-8032-120C-AE1F-E78B87493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id="{B86E4D21-38A0-F144-1C8C-2009CC347186}"/>
              </a:ext>
            </a:extLst>
          </p:cNvPr>
          <p:cNvGrpSpPr/>
          <p:nvPr/>
        </p:nvGrpSpPr>
        <p:grpSpPr>
          <a:xfrm>
            <a:off x="472293" y="1252429"/>
            <a:ext cx="6153276" cy="307777"/>
            <a:chOff x="997586" y="5844266"/>
            <a:chExt cx="6153276" cy="307777"/>
          </a:xfrm>
        </p:grpSpPr>
        <p:sp>
          <p:nvSpPr>
            <p:cNvPr id="2" name="직사각형 1">
              <a:extLst>
                <a:ext uri="{FF2B5EF4-FFF2-40B4-BE49-F238E27FC236}">
                  <a16:creationId xmlns:a16="http://schemas.microsoft.com/office/drawing/2014/main" id="{5B82AB28-7B2A-4F09-648A-AE665F78C27D}"/>
                </a:ext>
              </a:extLst>
            </p:cNvPr>
            <p:cNvSpPr/>
            <p:nvPr/>
          </p:nvSpPr>
          <p:spPr>
            <a:xfrm>
              <a:off x="997586" y="5906849"/>
              <a:ext cx="233464" cy="1945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ADLaM Display" panose="02010000000000000000" pitchFamily="2" charset="0"/>
                  <a:cs typeface="ADLaM Display" panose="02010000000000000000" pitchFamily="2" charset="0"/>
                </a:rPr>
                <a:t>3</a:t>
              </a:r>
              <a:endParaRPr lang="ko-KR" altLang="en-US" sz="1400" dirty="0">
                <a:solidFill>
                  <a:schemeClr val="tx1"/>
                </a:solidFill>
                <a:latin typeface="ADLaM Display" panose="02010000000000000000" pitchFamily="2" charset="0"/>
                <a:cs typeface="ADLaM Display" panose="02010000000000000000" pitchFamily="2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5851AEA-DD18-A3A1-0E0B-91F0E06C1FBD}"/>
                </a:ext>
              </a:extLst>
            </p:cNvPr>
            <p:cNvSpPr txBox="1"/>
            <p:nvPr/>
          </p:nvSpPr>
          <p:spPr>
            <a:xfrm>
              <a:off x="1229482" y="5844266"/>
              <a:ext cx="5921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altLang="ko-KR" sz="1400" b="1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SC/emit. ratio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altLang="ko-KR" sz="1400" b="1" u="sng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just after slit, beamlets</a:t>
              </a:r>
              <a:r>
                <a:rPr lang="en-US" altLang="ko-KR" sz="14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ko-KR" altLang="en-US" sz="1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E5C84D4-A8F2-907B-A0A0-98CC9FF14485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Question[2]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585F4229-D102-C5CE-BE5F-89B95F1D9BEA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5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136FF4BB-0F9A-2DCF-458E-2D8FC9781781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Space-charge/emittance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D58C06F-DEC2-83C8-19E3-6A6187F28167}"/>
                  </a:ext>
                </a:extLst>
              </p:cNvPr>
              <p:cNvSpPr txBox="1"/>
              <p:nvPr/>
            </p:nvSpPr>
            <p:spPr>
              <a:xfrm>
                <a:off x="3956459" y="1718235"/>
                <a:ext cx="1763753" cy="18539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altLang="ko-KR" sz="1400" b="0" i="1" dirty="0">
                    <a:latin typeface="Cambria Math" panose="02040503050406030204" pitchFamily="18" charset="0"/>
                  </a:rPr>
                  <a:t>For a center beamlet</a:t>
                </a:r>
              </a:p>
              <a:p>
                <a:endParaRPr lang="en-US" altLang="ko-KR" sz="5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=19.861151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altLang="ko-KR" sz="1100" b="0" dirty="0"/>
                  <a:t> </a:t>
                </a:r>
              </a:p>
              <a:p>
                <a:endParaRPr lang="en-US" altLang="ko-KR" sz="1100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0.057943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ko-KR" altLang="en-US" sz="11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0.644906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ko-KR" sz="1100" dirty="0"/>
                  <a:t> </a:t>
                </a:r>
              </a:p>
              <a:p>
                <a:endParaRPr lang="en-US" altLang="ko-KR" sz="11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1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0.014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1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1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0.334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100" dirty="0"/>
                  <a:t> </a:t>
                </a:r>
              </a:p>
              <a:p>
                <a:endParaRPr lang="en-US" altLang="ko-KR" sz="1100" dirty="0"/>
              </a:p>
              <a:p>
                <a14:m>
                  <m:oMath xmlns:m="http://schemas.openxmlformats.org/officeDocument/2006/math"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164,070</m:t>
                    </m:r>
                  </m:oMath>
                </a14:m>
                <a:r>
                  <a:rPr lang="en-US" altLang="ko-KR" sz="1100" dirty="0"/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D58C06F-DEC2-83C8-19E3-6A6187F28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459" y="1718235"/>
                <a:ext cx="1763753" cy="1853969"/>
              </a:xfrm>
              <a:prstGeom prst="rect">
                <a:avLst/>
              </a:prstGeom>
              <a:blipFill>
                <a:blip r:embed="rId2"/>
                <a:stretch>
                  <a:fillRect l="-6228" t="-328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67A3C62-3A3F-0225-0DCF-7970FF11E720}"/>
                  </a:ext>
                </a:extLst>
              </p:cNvPr>
              <p:cNvSpPr txBox="1"/>
              <p:nvPr/>
            </p:nvSpPr>
            <p:spPr>
              <a:xfrm>
                <a:off x="4638946" y="3663580"/>
                <a:ext cx="1294713" cy="1888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 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</m:sup>
                      </m:sSup>
                    </m:oMath>
                  </m:oMathPara>
                </a14:m>
                <a:endParaRPr lang="ko-KR" altLang="en-US" sz="14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67A3C62-3A3F-0225-0DCF-7970FF11E7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946" y="3663580"/>
                <a:ext cx="1294713" cy="188834"/>
              </a:xfrm>
              <a:prstGeom prst="rect">
                <a:avLst/>
              </a:prstGeom>
              <a:blipFill>
                <a:blip r:embed="rId3"/>
                <a:stretch>
                  <a:fillRect l="-472" b="-967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그룹 23">
            <a:extLst>
              <a:ext uri="{FF2B5EF4-FFF2-40B4-BE49-F238E27FC236}">
                <a16:creationId xmlns:a16="http://schemas.microsoft.com/office/drawing/2014/main" id="{AF64CC0C-8C1A-6A3F-1E65-8C201C7F5903}"/>
              </a:ext>
            </a:extLst>
          </p:cNvPr>
          <p:cNvGrpSpPr/>
          <p:nvPr/>
        </p:nvGrpSpPr>
        <p:grpSpPr>
          <a:xfrm>
            <a:off x="6987070" y="1718235"/>
            <a:ext cx="3339541" cy="2440381"/>
            <a:chOff x="6987070" y="1807018"/>
            <a:chExt cx="3339541" cy="2440381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FED1902-B1CA-93E5-5E4F-03F9C0969278}"/>
                </a:ext>
              </a:extLst>
            </p:cNvPr>
            <p:cNvSpPr txBox="1"/>
            <p:nvPr/>
          </p:nvSpPr>
          <p:spPr>
            <a:xfrm>
              <a:off x="6987070" y="1807018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bg2">
                      <a:lumMod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1-i) Horizontal</a:t>
              </a:r>
              <a:endParaRPr lang="ko-KR" altLang="en-US" sz="11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C3A080A5-3F4D-291E-8EBB-5CFD4491A21D}"/>
                    </a:ext>
                  </a:extLst>
                </p:cNvPr>
                <p:cNvSpPr txBox="1"/>
                <p:nvPr/>
              </p:nvSpPr>
              <p:spPr>
                <a:xfrm>
                  <a:off x="7542051" y="2157280"/>
                  <a:ext cx="2310824" cy="43691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sSubSup>
                              <m:sSubSup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ko-KR" altLang="en-US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≈0.325×</m:t>
                        </m:r>
                        <m:sSup>
                          <m:sSupPr>
                            <m:ctrlP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sup>
                        </m:sSup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C3A080A5-3F4D-291E-8EBB-5CFD4491A2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2051" y="2157280"/>
                  <a:ext cx="2310824" cy="436914"/>
                </a:xfrm>
                <a:prstGeom prst="rect">
                  <a:avLst/>
                </a:prstGeom>
                <a:blipFill>
                  <a:blip r:embed="rId4"/>
                  <a:stretch>
                    <a:fillRect l="-792" r="-792" b="-8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F75C22A-40DE-D98F-4360-F630B43EF32B}"/>
                    </a:ext>
                  </a:extLst>
                </p:cNvPr>
                <p:cNvSpPr txBox="1"/>
                <p:nvPr/>
              </p:nvSpPr>
              <p:spPr>
                <a:xfrm>
                  <a:off x="8354404" y="2682846"/>
                  <a:ext cx="1972207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𝒆𝒎𝒊𝒕𝒕𝒂𝒏𝒄𝒆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𝒅𝒐𝒎𝒊𝒏𝒂𝒕𝒆𝒅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F75C22A-40DE-D98F-4360-F630B43EF32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54404" y="2682846"/>
                  <a:ext cx="1972207" cy="184666"/>
                </a:xfrm>
                <a:prstGeom prst="rect">
                  <a:avLst/>
                </a:prstGeom>
                <a:blipFill>
                  <a:blip r:embed="rId5"/>
                  <a:stretch>
                    <a:fillRect t="-3333" r="-926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2F4B69D-FCF5-F71B-DDA4-D0D072506A03}"/>
                </a:ext>
              </a:extLst>
            </p:cNvPr>
            <p:cNvSpPr txBox="1"/>
            <p:nvPr/>
          </p:nvSpPr>
          <p:spPr>
            <a:xfrm>
              <a:off x="7027187" y="3176546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bg2">
                      <a:lumMod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1-ii) Vertical</a:t>
              </a:r>
              <a:endParaRPr lang="ko-KR" altLang="en-US" sz="11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EC453FF7-452D-DBA1-5022-18C0927A997F}"/>
                    </a:ext>
                  </a:extLst>
                </p:cNvPr>
                <p:cNvSpPr txBox="1"/>
                <p:nvPr/>
              </p:nvSpPr>
              <p:spPr>
                <a:xfrm>
                  <a:off x="7553055" y="3498704"/>
                  <a:ext cx="2310824" cy="44249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2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  <m:sSubSup>
                              <m:sSubSup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US" altLang="ko-K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sSubSup>
                              <m:sSubSup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ko-KR" altLang="en-US" sz="12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≈0.787×</m:t>
                        </m:r>
                        <m:sSup>
                          <m:sSupPr>
                            <m:ctrlP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altLang="ko-KR" sz="1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sup>
                        </m:sSup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EC453FF7-452D-DBA1-5022-18C0927A99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3055" y="3498704"/>
                  <a:ext cx="2310824" cy="442493"/>
                </a:xfrm>
                <a:prstGeom prst="rect">
                  <a:avLst/>
                </a:prstGeom>
                <a:blipFill>
                  <a:blip r:embed="rId6"/>
                  <a:stretch>
                    <a:fillRect l="-792" r="-792" b="-821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296C229F-A641-E510-A046-8083B117423C}"/>
                    </a:ext>
                  </a:extLst>
                </p:cNvPr>
                <p:cNvSpPr txBox="1"/>
                <p:nvPr/>
              </p:nvSpPr>
              <p:spPr>
                <a:xfrm>
                  <a:off x="8354404" y="4062733"/>
                  <a:ext cx="1972207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𝒆𝒎𝒊𝒕𝒕𝒂𝒏𝒄𝒆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𝒅𝒐𝒎𝒊𝒏𝒂𝒕𝒆𝒅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296C229F-A641-E510-A046-8083B11742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54404" y="4062733"/>
                  <a:ext cx="1972207" cy="184666"/>
                </a:xfrm>
                <a:prstGeom prst="rect">
                  <a:avLst/>
                </a:prstGeom>
                <a:blipFill>
                  <a:blip r:embed="rId7"/>
                  <a:stretch>
                    <a:fillRect r="-926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AAF9D80-1072-77B9-CB2E-60EAA101C5AB}"/>
              </a:ext>
            </a:extLst>
          </p:cNvPr>
          <p:cNvSpPr txBox="1"/>
          <p:nvPr/>
        </p:nvSpPr>
        <p:spPr>
          <a:xfrm>
            <a:off x="678725" y="1645854"/>
            <a:ext cx="31103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Horizontal Scan</a:t>
            </a:r>
            <a:endParaRPr lang="ko-KR" altLang="en-US" sz="11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05CE3FE5-7E6C-D1CB-3E7D-514AF7901502}"/>
              </a:ext>
            </a:extLst>
          </p:cNvPr>
          <p:cNvGrpSpPr/>
          <p:nvPr/>
        </p:nvGrpSpPr>
        <p:grpSpPr>
          <a:xfrm>
            <a:off x="1405633" y="1862481"/>
            <a:ext cx="2383392" cy="1436607"/>
            <a:chOff x="2731966" y="1475693"/>
            <a:chExt cx="2383392" cy="1436607"/>
          </a:xfrm>
        </p:grpSpPr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75241A29-FD87-F80F-D841-CEBE1B85734A}"/>
                </a:ext>
              </a:extLst>
            </p:cNvPr>
            <p:cNvGrpSpPr/>
            <p:nvPr/>
          </p:nvGrpSpPr>
          <p:grpSpPr>
            <a:xfrm>
              <a:off x="2731966" y="1686596"/>
              <a:ext cx="1283968" cy="1039292"/>
              <a:chOff x="2731966" y="1686596"/>
              <a:chExt cx="1283968" cy="1039292"/>
            </a:xfrm>
          </p:grpSpPr>
          <p:sp>
            <p:nvSpPr>
              <p:cNvPr id="15" name="타원 14">
                <a:extLst>
                  <a:ext uri="{FF2B5EF4-FFF2-40B4-BE49-F238E27FC236}">
                    <a16:creationId xmlns:a16="http://schemas.microsoft.com/office/drawing/2014/main" id="{51C391A5-14B1-EE65-B801-9FAC459A85F7}"/>
                  </a:ext>
                </a:extLst>
              </p:cNvPr>
              <p:cNvSpPr/>
              <p:nvPr/>
            </p:nvSpPr>
            <p:spPr>
              <a:xfrm>
                <a:off x="3010679" y="1990585"/>
                <a:ext cx="719847" cy="428017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직사각형 8">
                <a:extLst>
                  <a:ext uri="{FF2B5EF4-FFF2-40B4-BE49-F238E27FC236}">
                    <a16:creationId xmlns:a16="http://schemas.microsoft.com/office/drawing/2014/main" id="{396CE55B-BCA2-3E97-ED77-AED44365CC57}"/>
                  </a:ext>
                </a:extLst>
              </p:cNvPr>
              <p:cNvSpPr/>
              <p:nvPr/>
            </p:nvSpPr>
            <p:spPr>
              <a:xfrm>
                <a:off x="2740597" y="1686596"/>
                <a:ext cx="570816" cy="1035996"/>
              </a:xfrm>
              <a:prstGeom prst="rect">
                <a:avLst/>
              </a:prstGeom>
              <a:solidFill>
                <a:schemeClr val="bg2">
                  <a:lumMod val="90000"/>
                  <a:alpha val="8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>
                <a:extLst>
                  <a:ext uri="{FF2B5EF4-FFF2-40B4-BE49-F238E27FC236}">
                    <a16:creationId xmlns:a16="http://schemas.microsoft.com/office/drawing/2014/main" id="{80E8ADAF-65A4-3080-E6B4-B09850C02574}"/>
                  </a:ext>
                </a:extLst>
              </p:cNvPr>
              <p:cNvSpPr/>
              <p:nvPr/>
            </p:nvSpPr>
            <p:spPr>
              <a:xfrm>
                <a:off x="3311412" y="1689892"/>
                <a:ext cx="133623" cy="1035996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D46237F8-684A-FD91-1EE3-92E3E8810EF6}"/>
                  </a:ext>
                </a:extLst>
              </p:cNvPr>
              <p:cNvSpPr/>
              <p:nvPr/>
            </p:nvSpPr>
            <p:spPr>
              <a:xfrm>
                <a:off x="3445118" y="1686596"/>
                <a:ext cx="570816" cy="1035996"/>
              </a:xfrm>
              <a:prstGeom prst="rect">
                <a:avLst/>
              </a:prstGeom>
              <a:solidFill>
                <a:schemeClr val="bg2">
                  <a:lumMod val="90000"/>
                  <a:alpha val="8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7" name="직사각형 16">
                <a:extLst>
                  <a:ext uri="{FF2B5EF4-FFF2-40B4-BE49-F238E27FC236}">
                    <a16:creationId xmlns:a16="http://schemas.microsoft.com/office/drawing/2014/main" id="{7E68F4BE-48FE-AB1B-1E7B-284506830EA1}"/>
                  </a:ext>
                </a:extLst>
              </p:cNvPr>
              <p:cNvSpPr/>
              <p:nvPr/>
            </p:nvSpPr>
            <p:spPr>
              <a:xfrm>
                <a:off x="2731966" y="1686596"/>
                <a:ext cx="1283967" cy="1035996"/>
              </a:xfrm>
              <a:prstGeom prst="rect">
                <a:avLst/>
              </a:prstGeom>
              <a:noFill/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47FCFC9-5D3F-C2D2-3C50-5AED299C533C}"/>
                </a:ext>
              </a:extLst>
            </p:cNvPr>
            <p:cNvSpPr txBox="1"/>
            <p:nvPr/>
          </p:nvSpPr>
          <p:spPr>
            <a:xfrm>
              <a:off x="3466936" y="1475693"/>
              <a:ext cx="164842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50" dirty="0"/>
                <a:t>Chosen a center scan</a:t>
              </a:r>
              <a:endParaRPr lang="ko-KR" altLang="en-US" sz="105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BDEF97-DDC1-224C-0BF9-6F56F6F4BAD7}"/>
                </a:ext>
              </a:extLst>
            </p:cNvPr>
            <p:cNvSpPr txBox="1"/>
            <p:nvPr/>
          </p:nvSpPr>
          <p:spPr>
            <a:xfrm>
              <a:off x="3191722" y="2696856"/>
              <a:ext cx="164842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/>
                <a:t>X=0</a:t>
              </a:r>
              <a:endParaRPr lang="ko-KR" altLang="en-US" sz="800" dirty="0"/>
            </a:p>
          </p:txBody>
        </p:sp>
      </p:grpSp>
      <p:sp>
        <p:nvSpPr>
          <p:cNvPr id="23" name="화살표: 왼쪽/오른쪽 22">
            <a:extLst>
              <a:ext uri="{FF2B5EF4-FFF2-40B4-BE49-F238E27FC236}">
                <a16:creationId xmlns:a16="http://schemas.microsoft.com/office/drawing/2014/main" id="{91B563E8-4265-0D5E-FF08-95503D5FA331}"/>
              </a:ext>
            </a:extLst>
          </p:cNvPr>
          <p:cNvSpPr/>
          <p:nvPr/>
        </p:nvSpPr>
        <p:spPr>
          <a:xfrm>
            <a:off x="1026364" y="2549768"/>
            <a:ext cx="524423" cy="83226"/>
          </a:xfrm>
          <a:prstGeom prst="leftRightArrow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6F88057-64BC-3421-511D-EBBE035F9D7E}"/>
              </a:ext>
            </a:extLst>
          </p:cNvPr>
          <p:cNvSpPr/>
          <p:nvPr/>
        </p:nvSpPr>
        <p:spPr>
          <a:xfrm>
            <a:off x="3946934" y="3390870"/>
            <a:ext cx="825091" cy="19777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D2542C0-70DD-4785-EE15-8C041E462CB6}"/>
                  </a:ext>
                </a:extLst>
              </p:cNvPr>
              <p:cNvSpPr txBox="1"/>
              <p:nvPr/>
            </p:nvSpPr>
            <p:spPr>
              <a:xfrm>
                <a:off x="3981923" y="4311185"/>
                <a:ext cx="1763753" cy="18539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altLang="ko-KR" sz="1400" b="0" i="1" dirty="0">
                    <a:latin typeface="Cambria Math" panose="02040503050406030204" pitchFamily="18" charset="0"/>
                  </a:rPr>
                  <a:t>For a center beamlet</a:t>
                </a:r>
              </a:p>
              <a:p>
                <a:endParaRPr lang="en-US" altLang="ko-KR" sz="5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=19.574767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altLang="ko-KR" sz="1100" b="0" dirty="0"/>
                  <a:t> </a:t>
                </a:r>
              </a:p>
              <a:p>
                <a:endParaRPr lang="en-US" altLang="ko-KR" sz="1100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1.422350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ko-KR" altLang="en-US" sz="11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=0.057943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ko-KR" sz="1100" dirty="0"/>
                  <a:t> </a:t>
                </a:r>
              </a:p>
              <a:p>
                <a:endParaRPr lang="en-US" altLang="ko-KR" sz="11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1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0.202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1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110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altLang="ko-KR" sz="11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0.040</m:t>
                    </m:r>
                    <m:r>
                      <a:rPr lang="en-US" altLang="ko-KR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altLang="ko-KR" sz="1100" i="1">
                        <a:latin typeface="Cambria Math" panose="02040503050406030204" pitchFamily="18" charset="0"/>
                      </a:rPr>
                      <m:t> [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ko-KR" altLang="en-US" sz="1100" dirty="0"/>
                  <a:t> </a:t>
                </a:r>
              </a:p>
              <a:p>
                <a:endParaRPr lang="en-US" altLang="ko-KR" sz="1100" dirty="0"/>
              </a:p>
              <a:p>
                <a14:m>
                  <m:oMath xmlns:m="http://schemas.openxmlformats.org/officeDocument/2006/math"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ko-KR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1100" b="0" i="1" smtClean="0">
                        <a:latin typeface="Cambria Math" panose="02040503050406030204" pitchFamily="18" charset="0"/>
                      </a:rPr>
                      <m:t>355,660</m:t>
                    </m:r>
                  </m:oMath>
                </a14:m>
                <a:r>
                  <a:rPr lang="en-US" altLang="ko-KR" sz="1100" dirty="0"/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D2542C0-70DD-4785-EE15-8C041E462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1923" y="4311185"/>
                <a:ext cx="1763753" cy="1853969"/>
              </a:xfrm>
              <a:prstGeom prst="rect">
                <a:avLst/>
              </a:prstGeom>
              <a:blipFill>
                <a:blip r:embed="rId8"/>
                <a:stretch>
                  <a:fillRect l="-6207" t="-3289" b="-32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B1FBF3E-C633-EB88-40CF-D846457D4329}"/>
                  </a:ext>
                </a:extLst>
              </p:cNvPr>
              <p:cNvSpPr txBox="1"/>
              <p:nvPr/>
            </p:nvSpPr>
            <p:spPr>
              <a:xfrm>
                <a:off x="4664410" y="6256530"/>
                <a:ext cx="1294713" cy="1888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 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altLang="ko-KR" sz="1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endParaRPr lang="ko-KR" altLang="en-US" sz="1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B1FBF3E-C633-EB88-40CF-D846457D43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410" y="6256530"/>
                <a:ext cx="1294713" cy="188834"/>
              </a:xfrm>
              <a:prstGeom prst="rect">
                <a:avLst/>
              </a:prstGeom>
              <a:blipFill>
                <a:blip r:embed="rId9"/>
                <a:stretch>
                  <a:fillRect l="-469" b="-967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그룹 29">
            <a:extLst>
              <a:ext uri="{FF2B5EF4-FFF2-40B4-BE49-F238E27FC236}">
                <a16:creationId xmlns:a16="http://schemas.microsoft.com/office/drawing/2014/main" id="{F59E6BDD-38A2-7147-43C2-8A952F7C5246}"/>
              </a:ext>
            </a:extLst>
          </p:cNvPr>
          <p:cNvGrpSpPr/>
          <p:nvPr/>
        </p:nvGrpSpPr>
        <p:grpSpPr>
          <a:xfrm>
            <a:off x="7012534" y="4311185"/>
            <a:ext cx="3339541" cy="2440381"/>
            <a:chOff x="6987070" y="1807018"/>
            <a:chExt cx="3339541" cy="2440381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E359B3B-6680-3E93-6779-CAB93EF3FEEA}"/>
                </a:ext>
              </a:extLst>
            </p:cNvPr>
            <p:cNvSpPr txBox="1"/>
            <p:nvPr/>
          </p:nvSpPr>
          <p:spPr>
            <a:xfrm>
              <a:off x="6987070" y="1807018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bg2">
                      <a:lumMod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2-i) Horizontal</a:t>
              </a:r>
              <a:endParaRPr lang="ko-KR" altLang="en-US" sz="11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E3EABF83-FD47-45F5-1531-282B4B4366DF}"/>
                    </a:ext>
                  </a:extLst>
                </p:cNvPr>
                <p:cNvSpPr txBox="1"/>
                <p:nvPr/>
              </p:nvSpPr>
              <p:spPr>
                <a:xfrm>
                  <a:off x="7542051" y="2157280"/>
                  <a:ext cx="1893018" cy="43691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sSubSup>
                              <m:sSubSupPr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ko-KR" altLang="en-US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≈0.0024≪1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E3EABF83-FD47-45F5-1531-282B4B4366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2051" y="2157280"/>
                  <a:ext cx="1893018" cy="436914"/>
                </a:xfrm>
                <a:prstGeom prst="rect">
                  <a:avLst/>
                </a:prstGeom>
                <a:blipFill>
                  <a:blip r:embed="rId10"/>
                  <a:stretch>
                    <a:fillRect l="-965" r="-965" b="-985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1D9C363B-148C-AB39-84D7-3E640FE9DE93}"/>
                    </a:ext>
                  </a:extLst>
                </p:cNvPr>
                <p:cNvSpPr txBox="1"/>
                <p:nvPr/>
              </p:nvSpPr>
              <p:spPr>
                <a:xfrm>
                  <a:off x="8354404" y="2682846"/>
                  <a:ext cx="1972207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𝒆𝒎𝒊𝒕𝒕𝒂𝒏𝒄𝒆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𝒅𝒐𝒎𝒊𝒏𝒂𝒕𝒆𝒅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1D9C363B-148C-AB39-84D7-3E640FE9DE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54404" y="2682846"/>
                  <a:ext cx="1972207" cy="184666"/>
                </a:xfrm>
                <a:prstGeom prst="rect">
                  <a:avLst/>
                </a:prstGeom>
                <a:blipFill>
                  <a:blip r:embed="rId11"/>
                  <a:stretch>
                    <a:fillRect r="-1238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17DFD94-069B-249F-E379-9A4EEB94B5EE}"/>
                </a:ext>
              </a:extLst>
            </p:cNvPr>
            <p:cNvSpPr txBox="1"/>
            <p:nvPr/>
          </p:nvSpPr>
          <p:spPr>
            <a:xfrm>
              <a:off x="7027187" y="3176546"/>
              <a:ext cx="31103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bg2">
                      <a:lumMod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2-ii) Vertical</a:t>
              </a:r>
              <a:endParaRPr lang="ko-KR" altLang="en-US" sz="1100" b="1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5F9DD6D0-C276-89D4-2F3A-9601A527B225}"/>
                    </a:ext>
                  </a:extLst>
                </p:cNvPr>
                <p:cNvSpPr txBox="1"/>
                <p:nvPr/>
              </p:nvSpPr>
              <p:spPr>
                <a:xfrm>
                  <a:off x="7553055" y="3498704"/>
                  <a:ext cx="2140907" cy="44249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ko-KR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sz="12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  <m:sSubSup>
                              <m:sSubSup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US" altLang="ko-K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ko-KR" sz="12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  <m:sSubSup>
                              <m:sSubSupPr>
                                <m:ctrlP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ko-KR" altLang="en-US" sz="12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US" altLang="ko-K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altLang="ko-KR" sz="1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0.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altLang="ko-KR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altLang="ko-KR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ko-KR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≪1</m:t>
                        </m:r>
                      </m:oMath>
                    </m:oMathPara>
                  </a14:m>
                  <a:endParaRPr lang="ko-KR" altLang="en-US" sz="1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5F9DD6D0-C276-89D4-2F3A-9601A527B22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3055" y="3498704"/>
                  <a:ext cx="2140907" cy="442493"/>
                </a:xfrm>
                <a:prstGeom prst="rect">
                  <a:avLst/>
                </a:prstGeom>
                <a:blipFill>
                  <a:blip r:embed="rId12"/>
                  <a:stretch>
                    <a:fillRect l="-855" r="-855" b="-972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B1BA7D8B-3C68-6E8F-D242-B3566209C5C1}"/>
                    </a:ext>
                  </a:extLst>
                </p:cNvPr>
                <p:cNvSpPr txBox="1"/>
                <p:nvPr/>
              </p:nvSpPr>
              <p:spPr>
                <a:xfrm>
                  <a:off x="8354404" y="4062733"/>
                  <a:ext cx="1972207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∴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𝒆𝒎𝒊𝒕𝒕𝒂𝒏𝒄𝒆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𝒅𝒐𝒎𝒊𝒏𝒂𝒕𝒆𝒅</m:t>
                        </m:r>
                      </m:oMath>
                    </m:oMathPara>
                  </a14:m>
                  <a:endParaRPr lang="ko-KR" altLang="en-US" sz="14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B1BA7D8B-3C68-6E8F-D242-B3566209C5C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54404" y="4062733"/>
                  <a:ext cx="1972207" cy="184666"/>
                </a:xfrm>
                <a:prstGeom prst="rect">
                  <a:avLst/>
                </a:prstGeom>
                <a:blipFill>
                  <a:blip r:embed="rId11"/>
                  <a:stretch>
                    <a:fillRect r="-1238" b="-9677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C79A4032-66FC-0C7A-A77C-6A1A0216AC34}"/>
              </a:ext>
            </a:extLst>
          </p:cNvPr>
          <p:cNvSpPr txBox="1"/>
          <p:nvPr/>
        </p:nvSpPr>
        <p:spPr>
          <a:xfrm>
            <a:off x="704189" y="4238804"/>
            <a:ext cx="31103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Vertical Scan</a:t>
            </a:r>
            <a:endParaRPr lang="ko-KR" altLang="en-US" sz="11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94D14C1-C24D-67D6-5992-5CA32BB080E2}"/>
              </a:ext>
            </a:extLst>
          </p:cNvPr>
          <p:cNvSpPr txBox="1"/>
          <p:nvPr/>
        </p:nvSpPr>
        <p:spPr>
          <a:xfrm>
            <a:off x="2719334" y="5076058"/>
            <a:ext cx="16484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/>
              <a:t>y=0</a:t>
            </a:r>
            <a:endParaRPr lang="ko-KR" altLang="en-US" sz="800" dirty="0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4B998290-51C9-C7ED-8A4B-A7165D004F38}"/>
              </a:ext>
            </a:extLst>
          </p:cNvPr>
          <p:cNvSpPr/>
          <p:nvPr/>
        </p:nvSpPr>
        <p:spPr>
          <a:xfrm>
            <a:off x="3972398" y="5983820"/>
            <a:ext cx="825091" cy="19777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F9F41DAA-6327-CC4B-34F5-BF6AA0A0F59E}"/>
              </a:ext>
            </a:extLst>
          </p:cNvPr>
          <p:cNvGrpSpPr/>
          <p:nvPr/>
        </p:nvGrpSpPr>
        <p:grpSpPr>
          <a:xfrm>
            <a:off x="1431096" y="4414651"/>
            <a:ext cx="2392918" cy="1635538"/>
            <a:chOff x="1431096" y="4414651"/>
            <a:chExt cx="2392918" cy="1635538"/>
          </a:xfrm>
        </p:grpSpPr>
        <p:sp>
          <p:nvSpPr>
            <p:cNvPr id="49" name="타원 48">
              <a:extLst>
                <a:ext uri="{FF2B5EF4-FFF2-40B4-BE49-F238E27FC236}">
                  <a16:creationId xmlns:a16="http://schemas.microsoft.com/office/drawing/2014/main" id="{C9B1ADAE-41E5-7AA1-DB58-B5E5525BC80C}"/>
                </a:ext>
              </a:extLst>
            </p:cNvPr>
            <p:cNvSpPr/>
            <p:nvPr/>
          </p:nvSpPr>
          <p:spPr>
            <a:xfrm>
              <a:off x="1709810" y="4970323"/>
              <a:ext cx="719847" cy="42801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838AF610-E4CC-843D-3E17-399754D38A7C}"/>
                </a:ext>
              </a:extLst>
            </p:cNvPr>
            <p:cNvSpPr/>
            <p:nvPr/>
          </p:nvSpPr>
          <p:spPr>
            <a:xfrm rot="5400000">
              <a:off x="1832114" y="4265313"/>
              <a:ext cx="481931" cy="1283968"/>
            </a:xfrm>
            <a:prstGeom prst="rect">
              <a:avLst/>
            </a:prstGeom>
            <a:solidFill>
              <a:schemeClr val="bg2">
                <a:lumMod val="90000"/>
                <a:alpha val="8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1" name="직사각형 50">
              <a:extLst>
                <a:ext uri="{FF2B5EF4-FFF2-40B4-BE49-F238E27FC236}">
                  <a16:creationId xmlns:a16="http://schemas.microsoft.com/office/drawing/2014/main" id="{1EB0FC24-ABB7-A9AB-29CA-020069EBC56B}"/>
                </a:ext>
              </a:extLst>
            </p:cNvPr>
            <p:cNvSpPr/>
            <p:nvPr/>
          </p:nvSpPr>
          <p:spPr>
            <a:xfrm rot="5400000">
              <a:off x="2017831" y="4561529"/>
              <a:ext cx="101950" cy="1275418"/>
            </a:xfrm>
            <a:prstGeom prst="rect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7C87BCD-7BF5-8F18-B730-26DF7EE4FD8E}"/>
                </a:ext>
              </a:extLst>
            </p:cNvPr>
            <p:cNvSpPr txBox="1"/>
            <p:nvPr/>
          </p:nvSpPr>
          <p:spPr>
            <a:xfrm>
              <a:off x="2175592" y="4414651"/>
              <a:ext cx="164842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50" dirty="0"/>
                <a:t>Chosen a center scan</a:t>
              </a:r>
              <a:endParaRPr lang="ko-KR" altLang="en-US" sz="1050" dirty="0"/>
            </a:p>
          </p:txBody>
        </p:sp>
        <p:sp>
          <p:nvSpPr>
            <p:cNvPr id="56" name="직사각형 55">
              <a:extLst>
                <a:ext uri="{FF2B5EF4-FFF2-40B4-BE49-F238E27FC236}">
                  <a16:creationId xmlns:a16="http://schemas.microsoft.com/office/drawing/2014/main" id="{5262413B-36F1-3881-C22D-11A310A359F1}"/>
                </a:ext>
              </a:extLst>
            </p:cNvPr>
            <p:cNvSpPr/>
            <p:nvPr/>
          </p:nvSpPr>
          <p:spPr>
            <a:xfrm rot="5400000">
              <a:off x="1847019" y="4838565"/>
              <a:ext cx="452118" cy="1275420"/>
            </a:xfrm>
            <a:prstGeom prst="rect">
              <a:avLst/>
            </a:prstGeom>
            <a:solidFill>
              <a:schemeClr val="bg2">
                <a:lumMod val="90000"/>
                <a:alpha val="8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2D753385-0C67-1FEC-3888-1A7B3E03D818}"/>
                </a:ext>
              </a:extLst>
            </p:cNvPr>
            <p:cNvSpPr/>
            <p:nvPr/>
          </p:nvSpPr>
          <p:spPr>
            <a:xfrm>
              <a:off x="1431097" y="4666334"/>
              <a:ext cx="1283967" cy="1035996"/>
            </a:xfrm>
            <a:prstGeom prst="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4" name="화살표: 왼쪽/오른쪽 53">
              <a:extLst>
                <a:ext uri="{FF2B5EF4-FFF2-40B4-BE49-F238E27FC236}">
                  <a16:creationId xmlns:a16="http://schemas.microsoft.com/office/drawing/2014/main" id="{569CE2EE-9854-CA1D-DC75-AD8A13834F00}"/>
                </a:ext>
              </a:extLst>
            </p:cNvPr>
            <p:cNvSpPr/>
            <p:nvPr/>
          </p:nvSpPr>
          <p:spPr>
            <a:xfrm rot="5400000">
              <a:off x="1806594" y="5746365"/>
              <a:ext cx="524423" cy="83226"/>
            </a:xfrm>
            <a:prstGeom prst="leftRightArrow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588E04C6-16B7-6357-9DB8-41BAEA617C33}"/>
              </a:ext>
            </a:extLst>
          </p:cNvPr>
          <p:cNvCxnSpPr/>
          <p:nvPr/>
        </p:nvCxnSpPr>
        <p:spPr>
          <a:xfrm>
            <a:off x="421468" y="4238804"/>
            <a:ext cx="11024382" cy="0"/>
          </a:xfrm>
          <a:prstGeom prst="line">
            <a:avLst/>
          </a:prstGeom>
          <a:ln w="19050"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F8171247-7E34-74F7-F7C8-539BBBDC0AE4}"/>
              </a:ext>
            </a:extLst>
          </p:cNvPr>
          <p:cNvGrpSpPr/>
          <p:nvPr/>
        </p:nvGrpSpPr>
        <p:grpSpPr>
          <a:xfrm>
            <a:off x="8345589" y="1494540"/>
            <a:ext cx="142185" cy="666843"/>
            <a:chOff x="8345589" y="1494540"/>
            <a:chExt cx="142185" cy="666843"/>
          </a:xfrm>
        </p:grpSpPr>
        <p:pic>
          <p:nvPicPr>
            <p:cNvPr id="61" name="그림 60">
              <a:extLst>
                <a:ext uri="{FF2B5EF4-FFF2-40B4-BE49-F238E27FC236}">
                  <a16:creationId xmlns:a16="http://schemas.microsoft.com/office/drawing/2014/main" id="{DF6E4E70-6D8F-D6F1-52EC-3C6CE9CAAC1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rcRect l="6666"/>
            <a:stretch>
              <a:fillRect/>
            </a:stretch>
          </p:blipFill>
          <p:spPr>
            <a:xfrm>
              <a:off x="8354404" y="1494540"/>
              <a:ext cx="133370" cy="666843"/>
            </a:xfrm>
            <a:prstGeom prst="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63" name="화살표: 왼쪽/오른쪽 62">
              <a:extLst>
                <a:ext uri="{FF2B5EF4-FFF2-40B4-BE49-F238E27FC236}">
                  <a16:creationId xmlns:a16="http://schemas.microsoft.com/office/drawing/2014/main" id="{9D331D13-8CF2-5444-B780-8D007C5B685D}"/>
                </a:ext>
              </a:extLst>
            </p:cNvPr>
            <p:cNvSpPr/>
            <p:nvPr/>
          </p:nvSpPr>
          <p:spPr>
            <a:xfrm>
              <a:off x="8345589" y="2018155"/>
              <a:ext cx="142185" cy="83226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5" name="그룹 64">
            <a:extLst>
              <a:ext uri="{FF2B5EF4-FFF2-40B4-BE49-F238E27FC236}">
                <a16:creationId xmlns:a16="http://schemas.microsoft.com/office/drawing/2014/main" id="{4723E99D-C7BF-3D06-E28A-C2EF5548321A}"/>
              </a:ext>
            </a:extLst>
          </p:cNvPr>
          <p:cNvGrpSpPr/>
          <p:nvPr/>
        </p:nvGrpSpPr>
        <p:grpSpPr>
          <a:xfrm>
            <a:off x="8354404" y="2883305"/>
            <a:ext cx="188920" cy="666843"/>
            <a:chOff x="8354404" y="2883305"/>
            <a:chExt cx="188920" cy="666843"/>
          </a:xfrm>
        </p:grpSpPr>
        <p:pic>
          <p:nvPicPr>
            <p:cNvPr id="64" name="그림 63">
              <a:extLst>
                <a:ext uri="{FF2B5EF4-FFF2-40B4-BE49-F238E27FC236}">
                  <a16:creationId xmlns:a16="http://schemas.microsoft.com/office/drawing/2014/main" id="{2A2D6326-B9DE-3127-2638-D07B0D38A4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rcRect l="6666"/>
            <a:stretch>
              <a:fillRect/>
            </a:stretch>
          </p:blipFill>
          <p:spPr>
            <a:xfrm>
              <a:off x="8354404" y="2883305"/>
              <a:ext cx="133370" cy="666843"/>
            </a:xfrm>
            <a:prstGeom prst="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62" name="화살표: 왼쪽/오른쪽 61">
              <a:extLst>
                <a:ext uri="{FF2B5EF4-FFF2-40B4-BE49-F238E27FC236}">
                  <a16:creationId xmlns:a16="http://schemas.microsoft.com/office/drawing/2014/main" id="{0EF1D9D0-0256-024C-3121-003B334517F9}"/>
                </a:ext>
              </a:extLst>
            </p:cNvPr>
            <p:cNvSpPr/>
            <p:nvPr/>
          </p:nvSpPr>
          <p:spPr>
            <a:xfrm rot="5400000">
              <a:off x="8288981" y="3187074"/>
              <a:ext cx="424521" cy="84164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BF08B713-9FFD-04CF-2CF6-1B4269D4538C}"/>
              </a:ext>
            </a:extLst>
          </p:cNvPr>
          <p:cNvGrpSpPr/>
          <p:nvPr/>
        </p:nvGrpSpPr>
        <p:grpSpPr>
          <a:xfrm rot="5400000">
            <a:off x="8513340" y="4160194"/>
            <a:ext cx="188920" cy="666843"/>
            <a:chOff x="8354404" y="2883305"/>
            <a:chExt cx="188920" cy="666843"/>
          </a:xfrm>
        </p:grpSpPr>
        <p:pic>
          <p:nvPicPr>
            <p:cNvPr id="68" name="그림 67">
              <a:extLst>
                <a:ext uri="{FF2B5EF4-FFF2-40B4-BE49-F238E27FC236}">
                  <a16:creationId xmlns:a16="http://schemas.microsoft.com/office/drawing/2014/main" id="{868D4E14-0D5E-5B44-4A51-ECAD77DF1F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rcRect l="6666"/>
            <a:stretch>
              <a:fillRect/>
            </a:stretch>
          </p:blipFill>
          <p:spPr>
            <a:xfrm>
              <a:off x="8354404" y="2883305"/>
              <a:ext cx="133370" cy="666843"/>
            </a:xfrm>
            <a:prstGeom prst="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69" name="화살표: 왼쪽/오른쪽 68">
              <a:extLst>
                <a:ext uri="{FF2B5EF4-FFF2-40B4-BE49-F238E27FC236}">
                  <a16:creationId xmlns:a16="http://schemas.microsoft.com/office/drawing/2014/main" id="{923739BA-B47F-A0EA-7C89-6780D642B1D0}"/>
                </a:ext>
              </a:extLst>
            </p:cNvPr>
            <p:cNvSpPr/>
            <p:nvPr/>
          </p:nvSpPr>
          <p:spPr>
            <a:xfrm rot="5400000">
              <a:off x="8288981" y="3187074"/>
              <a:ext cx="424521" cy="84164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AECAF7CC-543C-68A9-B8CE-31BBC811C284}"/>
              </a:ext>
            </a:extLst>
          </p:cNvPr>
          <p:cNvGrpSpPr/>
          <p:nvPr/>
        </p:nvGrpSpPr>
        <p:grpSpPr>
          <a:xfrm rot="-5400000">
            <a:off x="8536708" y="5504476"/>
            <a:ext cx="142185" cy="666843"/>
            <a:chOff x="8345589" y="1494540"/>
            <a:chExt cx="142185" cy="666843"/>
          </a:xfrm>
        </p:grpSpPr>
        <p:pic>
          <p:nvPicPr>
            <p:cNvPr id="71" name="그림 70">
              <a:extLst>
                <a:ext uri="{FF2B5EF4-FFF2-40B4-BE49-F238E27FC236}">
                  <a16:creationId xmlns:a16="http://schemas.microsoft.com/office/drawing/2014/main" id="{3790DB8D-68BD-8F59-5D72-66B38D670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rcRect l="6666"/>
            <a:stretch>
              <a:fillRect/>
            </a:stretch>
          </p:blipFill>
          <p:spPr>
            <a:xfrm>
              <a:off x="8354404" y="1494540"/>
              <a:ext cx="133370" cy="666843"/>
            </a:xfrm>
            <a:prstGeom prst="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72" name="화살표: 왼쪽/오른쪽 71">
              <a:extLst>
                <a:ext uri="{FF2B5EF4-FFF2-40B4-BE49-F238E27FC236}">
                  <a16:creationId xmlns:a16="http://schemas.microsoft.com/office/drawing/2014/main" id="{55EF88D4-6240-7860-290F-AFAD8C19BCEA}"/>
                </a:ext>
              </a:extLst>
            </p:cNvPr>
            <p:cNvSpPr/>
            <p:nvPr/>
          </p:nvSpPr>
          <p:spPr>
            <a:xfrm>
              <a:off x="8345589" y="2018155"/>
              <a:ext cx="142185" cy="83226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072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8703D-3817-6AC1-6271-4DC2F7F55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624A08-0180-7C78-891A-E371E4AB070C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Question[3]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DBDE1CC8-1AD8-3D76-03FA-79B3A51DF1E6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6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372A24EE-CD17-60AB-EA53-EBCA48245E5E}"/>
              </a:ext>
            </a:extLst>
          </p:cNvPr>
          <p:cNvSpPr txBox="1"/>
          <p:nvPr/>
        </p:nvSpPr>
        <p:spPr>
          <a:xfrm>
            <a:off x="2264978" y="786161"/>
            <a:ext cx="76620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Multi-screen scan method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4436C13A-EF35-8F07-41D1-9E8B6B9F8DBD}"/>
              </a:ext>
            </a:extLst>
          </p:cNvPr>
          <p:cNvGrpSpPr/>
          <p:nvPr/>
        </p:nvGrpSpPr>
        <p:grpSpPr>
          <a:xfrm>
            <a:off x="750651" y="1516528"/>
            <a:ext cx="3733646" cy="2871976"/>
            <a:chOff x="3241507" y="3957349"/>
            <a:chExt cx="3733646" cy="2871976"/>
          </a:xfrm>
        </p:grpSpPr>
        <p:pic>
          <p:nvPicPr>
            <p:cNvPr id="3" name="Picture 4">
              <a:extLst>
                <a:ext uri="{FF2B5EF4-FFF2-40B4-BE49-F238E27FC236}">
                  <a16:creationId xmlns:a16="http://schemas.microsoft.com/office/drawing/2014/main" id="{9B8B46FA-F5D6-E15B-5581-2DE8EB013F6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028" t="20830"/>
            <a:stretch>
              <a:fillRect/>
            </a:stretch>
          </p:blipFill>
          <p:spPr bwMode="auto">
            <a:xfrm>
              <a:off x="3241507" y="4173377"/>
              <a:ext cx="3614296" cy="2632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" name="직선 연결선 5">
              <a:extLst>
                <a:ext uri="{FF2B5EF4-FFF2-40B4-BE49-F238E27FC236}">
                  <a16:creationId xmlns:a16="http://schemas.microsoft.com/office/drawing/2014/main" id="{CC8F0BF2-FC2D-6859-7727-1B62599FB97B}"/>
                </a:ext>
              </a:extLst>
            </p:cNvPr>
            <p:cNvCxnSpPr>
              <a:cxnSpLocks/>
            </p:cNvCxnSpPr>
            <p:nvPr/>
          </p:nvCxnSpPr>
          <p:spPr>
            <a:xfrm>
              <a:off x="6316706" y="4183105"/>
              <a:ext cx="0" cy="2241676"/>
            </a:xfrm>
            <a:prstGeom prst="line">
              <a:avLst/>
            </a:prstGeom>
            <a:ln w="19050">
              <a:solidFill>
                <a:srgbClr val="51D388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1DDFAFE-B9AF-CB13-0B3A-279649FA06E6}"/>
                </a:ext>
              </a:extLst>
            </p:cNvPr>
            <p:cNvSpPr txBox="1"/>
            <p:nvPr/>
          </p:nvSpPr>
          <p:spPr>
            <a:xfrm>
              <a:off x="5207366" y="6521548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C00000"/>
                  </a:solidFill>
                </a:rPr>
                <a:t>RECON.</a:t>
              </a:r>
              <a:endParaRPr lang="en-US" altLang="ko-KR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E95DAD3-FB61-B172-0975-244E82556605}"/>
                </a:ext>
              </a:extLst>
            </p:cNvPr>
            <p:cNvSpPr txBox="1"/>
            <p:nvPr/>
          </p:nvSpPr>
          <p:spPr>
            <a:xfrm>
              <a:off x="5780390" y="3957349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51D388"/>
                  </a:solidFill>
                </a:rPr>
                <a:t>L1</a:t>
              </a:r>
              <a:endParaRPr lang="en-US" altLang="ko-KR" sz="1600" b="1" dirty="0">
                <a:solidFill>
                  <a:srgbClr val="51D388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1137B5E-2197-2626-E3DB-5D8193EEF7F1}"/>
                </a:ext>
              </a:extLst>
            </p:cNvPr>
            <p:cNvSpPr txBox="1"/>
            <p:nvPr/>
          </p:nvSpPr>
          <p:spPr>
            <a:xfrm>
              <a:off x="6138439" y="3957349"/>
              <a:ext cx="8367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rgbClr val="51D388"/>
                  </a:solidFill>
                </a:rPr>
                <a:t>L2</a:t>
              </a:r>
              <a:endParaRPr lang="en-US" altLang="ko-KR" sz="1600" b="1" dirty="0">
                <a:solidFill>
                  <a:srgbClr val="51D388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D8559FE-42FB-9167-8853-9B4124C53889}"/>
              </a:ext>
            </a:extLst>
          </p:cNvPr>
          <p:cNvSpPr txBox="1"/>
          <p:nvPr/>
        </p:nvSpPr>
        <p:spPr>
          <a:xfrm>
            <a:off x="494225" y="1244168"/>
            <a:ext cx="8636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JetBrains Mono"/>
                <a:ea typeface="맑은 고딕" panose="020B0503020000020004" pitchFamily="50" charset="-127"/>
                <a:cs typeface="+mn-cs"/>
              </a:rPr>
              <a:t>•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Multi-screen distance(two another distance; L1, L2)</a:t>
            </a:r>
            <a:endParaRPr lang="ko-KR" altLang="en-US" sz="1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16DC94-9419-024D-8EBA-D31939689DA1}"/>
                  </a:ext>
                </a:extLst>
              </p:cNvPr>
              <p:cNvSpPr txBox="1"/>
              <p:nvPr/>
            </p:nvSpPr>
            <p:spPr>
              <a:xfrm>
                <a:off x="2975802" y="2817674"/>
                <a:ext cx="38792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ko-KR" altLang="en-US" sz="12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16DC94-9419-024D-8EBA-D31939689D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802" y="2817674"/>
                <a:ext cx="387927" cy="184666"/>
              </a:xfrm>
              <a:prstGeom prst="rect">
                <a:avLst/>
              </a:prstGeom>
              <a:blipFill>
                <a:blip r:embed="rId3"/>
                <a:stretch>
                  <a:fillRect l="-1563" r="-1563" b="-2258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B1FFBE4-BB1C-6D7A-A425-DFEA359236A3}"/>
                  </a:ext>
                </a:extLst>
              </p:cNvPr>
              <p:cNvSpPr txBox="1"/>
              <p:nvPr/>
            </p:nvSpPr>
            <p:spPr>
              <a:xfrm>
                <a:off x="3360645" y="3454991"/>
                <a:ext cx="573875" cy="202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𝒇𝒏</m:t>
                          </m:r>
                        </m:sub>
                      </m:sSub>
                      <m:r>
                        <a:rPr lang="en-US" altLang="ko-KR" sz="1200" b="1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altLang="ko-KR" sz="1200" b="1" i="1" smtClean="0">
                              <a:latin typeface="Cambria Math" panose="02040503050406030204" pitchFamily="18" charset="0"/>
                            </a:rPr>
                            <m:t>𝒇𝒏</m:t>
                          </m:r>
                        </m:sub>
                      </m:sSub>
                    </m:oMath>
                  </m:oMathPara>
                </a14:m>
                <a:endParaRPr lang="ko-KR" altLang="en-US" sz="12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B1FFBE4-BB1C-6D7A-A425-DFEA35923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0645" y="3454991"/>
                <a:ext cx="573875" cy="202235"/>
              </a:xfrm>
              <a:prstGeom prst="rect">
                <a:avLst/>
              </a:prstGeom>
              <a:blipFill>
                <a:blip r:embed="rId4"/>
                <a:stretch>
                  <a:fillRect l="-1064" r="-3191" b="-2727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그룹 24">
            <a:extLst>
              <a:ext uri="{FF2B5EF4-FFF2-40B4-BE49-F238E27FC236}">
                <a16:creationId xmlns:a16="http://schemas.microsoft.com/office/drawing/2014/main" id="{EC190B27-3120-DD19-27FC-7D2FB046D749}"/>
              </a:ext>
            </a:extLst>
          </p:cNvPr>
          <p:cNvGrpSpPr/>
          <p:nvPr/>
        </p:nvGrpSpPr>
        <p:grpSpPr>
          <a:xfrm>
            <a:off x="4752727" y="1761657"/>
            <a:ext cx="2887521" cy="1287142"/>
            <a:chOff x="5244547" y="1761657"/>
            <a:chExt cx="2887521" cy="12871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A0B59DE4-2F12-3C14-5C5B-2CAC70E6B03C}"/>
                    </a:ext>
                  </a:extLst>
                </p:cNvPr>
                <p:cNvSpPr txBox="1"/>
                <p:nvPr/>
              </p:nvSpPr>
              <p:spPr>
                <a:xfrm>
                  <a:off x="5244547" y="1761657"/>
                  <a:ext cx="2887521" cy="10228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ko-KR" sz="1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Sup>
                                          <m:sSubSup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′</m:t>
                                            </m:r>
                                          </m:sup>
                                        </m:sSubSup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r>
                                              <m:rPr>
                                                <m:brk m:alnAt="63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altLang="ko-KR" sz="1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b="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altLang="ko-KR" sz="1400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r>
                                              <m:rPr>
                                                <m:brk m:alnAt="63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  <m:e>
                                        <m:box>
                                          <m:boxPr>
                                            <m:ctrlPr>
                                              <a:rPr lang="en-US" altLang="ko-KR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oxPr>
                                          <m:e>
                                            <m:argPr>
                                              <m:argSz m:val="-1"/>
                                            </m:argPr>
                                            <m:f>
                                              <m:fPr>
                                                <m:ctrlP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altLang="ko-KR" sz="1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ko-KR" sz="14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𝑛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box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  <m:d>
                          <m:dPr>
                            <m:ctrlPr>
                              <a:rPr lang="en-US" altLang="ko-KR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  <m:m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ko-KR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4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𝑓𝑛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A0B59DE4-2F12-3C14-5C5B-2CAC70E6B0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4547" y="1761657"/>
                  <a:ext cx="2887521" cy="102284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직선 연결선 20">
              <a:extLst>
                <a:ext uri="{FF2B5EF4-FFF2-40B4-BE49-F238E27FC236}">
                  <a16:creationId xmlns:a16="http://schemas.microsoft.com/office/drawing/2014/main" id="{FCF5B46D-C1F8-DE94-F7FF-E2B6EC1185CB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784501"/>
              <a:ext cx="1304925" cy="0"/>
            </a:xfrm>
            <a:prstGeom prst="line">
              <a:avLst/>
            </a:prstGeom>
            <a:ln w="28575">
              <a:solidFill>
                <a:srgbClr val="E74C3C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88E262-DDC8-DCED-AD32-D6D9F382BCC0}"/>
                    </a:ext>
                  </a:extLst>
                </p:cNvPr>
                <p:cNvSpPr txBox="1"/>
                <p:nvPr/>
              </p:nvSpPr>
              <p:spPr>
                <a:xfrm>
                  <a:off x="6743699" y="2802578"/>
                  <a:ext cx="53040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ko-KR" sz="16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oMath>
                    </m:oMathPara>
                  </a14:m>
                  <a:endParaRPr lang="ko-KR" altLang="en-US" sz="1600" b="1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388E262-DDC8-DCED-AD32-D6D9F382BC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3699" y="2802578"/>
                  <a:ext cx="53040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149" b="-1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432E19-B244-DDE5-A895-5139350BD7DD}"/>
                  </a:ext>
                </a:extLst>
              </p:cNvPr>
              <p:cNvSpPr txBox="1"/>
              <p:nvPr/>
            </p:nvSpPr>
            <p:spPr>
              <a:xfrm>
                <a:off x="4763981" y="3143660"/>
                <a:ext cx="3110300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50" dirty="0"/>
                  <a:t>* Same scan step: </a:t>
                </a:r>
              </a:p>
              <a:p>
                <a:endParaRPr lang="en-US" altLang="ko-KR" sz="105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altLang="ko-KR" sz="105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ko-KR" sz="105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0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05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altLang="ko-KR" sz="105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05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ko-KR" altLang="en-US" sz="1050" dirty="0"/>
              </a:p>
              <a:p>
                <a:endParaRPr lang="ko-KR" altLang="en-US" sz="105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432E19-B244-DDE5-A895-5139350BD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981" y="3143660"/>
                <a:ext cx="3110300" cy="900246"/>
              </a:xfrm>
              <a:prstGeom prst="rect">
                <a:avLst/>
              </a:prstGeom>
              <a:blipFill>
                <a:blip r:embed="rId7"/>
                <a:stretch>
                  <a:fillRect t="-68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그림 28">
            <a:extLst>
              <a:ext uri="{FF2B5EF4-FFF2-40B4-BE49-F238E27FC236}">
                <a16:creationId xmlns:a16="http://schemas.microsoft.com/office/drawing/2014/main" id="{4CA1F453-2646-7C12-AE6B-13A14A928D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90457" y="2415496"/>
            <a:ext cx="3972231" cy="7281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F69C875-1709-D823-ADFE-08926AD22E46}"/>
                  </a:ext>
                </a:extLst>
              </p:cNvPr>
              <p:cNvSpPr txBox="1"/>
              <p:nvPr/>
            </p:nvSpPr>
            <p:spPr>
              <a:xfrm>
                <a:off x="692622" y="5120981"/>
                <a:ext cx="3751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ko-KR" altLang="en-US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F69C875-1709-D823-ADFE-08926AD2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622" y="5120981"/>
                <a:ext cx="375103" cy="369332"/>
              </a:xfrm>
              <a:prstGeom prst="rect">
                <a:avLst/>
              </a:prstGeom>
              <a:blipFill>
                <a:blip r:embed="rId9"/>
                <a:stretch>
                  <a:fillRect l="-8197" r="-6557" b="-327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그룹 44">
            <a:extLst>
              <a:ext uri="{FF2B5EF4-FFF2-40B4-BE49-F238E27FC236}">
                <a16:creationId xmlns:a16="http://schemas.microsoft.com/office/drawing/2014/main" id="{8B7644B7-42C8-E7C7-DBD0-EF4F4B230508}"/>
              </a:ext>
            </a:extLst>
          </p:cNvPr>
          <p:cNvGrpSpPr/>
          <p:nvPr/>
        </p:nvGrpSpPr>
        <p:grpSpPr>
          <a:xfrm>
            <a:off x="1349266" y="4536653"/>
            <a:ext cx="3571201" cy="1907321"/>
            <a:chOff x="1687190" y="4664928"/>
            <a:chExt cx="3571201" cy="19073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16EFA54-DF0B-C4DB-F355-051D1A269DB6}"/>
                    </a:ext>
                  </a:extLst>
                </p:cNvPr>
                <p:cNvSpPr txBox="1"/>
                <p:nvPr/>
              </p:nvSpPr>
              <p:spPr>
                <a:xfrm>
                  <a:off x="1715306" y="4674453"/>
                  <a:ext cx="2002408" cy="5229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16EFA54-DF0B-C4DB-F355-051D1A269D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4674453"/>
                  <a:ext cx="2002408" cy="5229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3DC1881E-DF0E-8087-93B3-BF56C8A4715B}"/>
                    </a:ext>
                  </a:extLst>
                </p:cNvPr>
                <p:cNvSpPr txBox="1"/>
                <p:nvPr/>
              </p:nvSpPr>
              <p:spPr>
                <a:xfrm>
                  <a:off x="1715306" y="5313249"/>
                  <a:ext cx="2001830" cy="5229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3DC1881E-DF0E-8087-93B3-BF56C8A471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5313249"/>
                  <a:ext cx="2001830" cy="52290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6491BBA-42DE-01B7-991C-8DCC922D80E4}"/>
                    </a:ext>
                  </a:extLst>
                </p:cNvPr>
                <p:cNvSpPr txBox="1"/>
                <p:nvPr/>
              </p:nvSpPr>
              <p:spPr>
                <a:xfrm>
                  <a:off x="1715306" y="5952045"/>
                  <a:ext cx="3543085" cy="5316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altLang="ko-KR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𝑓𝑛</m:t>
                                </m:r>
                              </m:sub>
                            </m:sSub>
                          </m:e>
                        </m:d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sSup>
                                  <m:sSupPr>
                                    <m:ctrlPr>
                                      <a:rPr lang="en-US" altLang="ko-KR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ko-KR" sz="16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altLang="ko-KR" sz="16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altLang="ko-KR" sz="1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6491BBA-42DE-01B7-991C-8DCC922D80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306" y="5952045"/>
                  <a:ext cx="3543085" cy="5316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CEF80934-C2EA-8B38-4A2E-CA07A96EC358}"/>
                </a:ext>
              </a:extLst>
            </p:cNvPr>
            <p:cNvSpPr/>
            <p:nvPr/>
          </p:nvSpPr>
          <p:spPr>
            <a:xfrm>
              <a:off x="1687190" y="4664928"/>
              <a:ext cx="3571201" cy="1907321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08464C2-E7F9-45E3-C91A-5685DAB23093}"/>
                  </a:ext>
                </a:extLst>
              </p:cNvPr>
              <p:cNvSpPr txBox="1"/>
              <p:nvPr/>
            </p:nvSpPr>
            <p:spPr>
              <a:xfrm>
                <a:off x="5288901" y="4915189"/>
                <a:ext cx="34401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rgbClr val="C00000"/>
                    </a:solidFill>
                  </a:rPr>
                  <a:t>Unknown  : 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ko-KR" sz="1400" b="0" i="1" smtClean="0">
                        <a:latin typeface="Cambria Math" panose="02040503050406030204" pitchFamily="18" charset="0"/>
                      </a:rPr>
                      <m:t>,   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ko-KR" altLang="en-US" sz="1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08464C2-E7F9-45E3-C91A-5685DAB23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8901" y="4915189"/>
                <a:ext cx="3440116" cy="307777"/>
              </a:xfrm>
              <a:prstGeom prst="rect">
                <a:avLst/>
              </a:prstGeom>
              <a:blipFill>
                <a:blip r:embed="rId13"/>
                <a:stretch>
                  <a:fillRect l="-532" t="-1961" b="-1960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>
            <a:extLst>
              <a:ext uri="{FF2B5EF4-FFF2-40B4-BE49-F238E27FC236}">
                <a16:creationId xmlns:a16="http://schemas.microsoft.com/office/drawing/2014/main" id="{0F182F34-11D9-1A92-EDF7-6EF5B6CBA4A6}"/>
              </a:ext>
            </a:extLst>
          </p:cNvPr>
          <p:cNvSpPr txBox="1"/>
          <p:nvPr/>
        </p:nvSpPr>
        <p:spPr>
          <a:xfrm>
            <a:off x="5917551" y="5446424"/>
            <a:ext cx="5403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C00000"/>
                </a:solidFill>
                <a:ea typeface="JetBrains Mono"/>
              </a:rPr>
              <a:t>It is possible to solve.</a:t>
            </a:r>
            <a:endParaRPr lang="ko-KR" altLang="en-US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1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16790-DDEF-CB00-79EC-B19D45805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5810B1-1D13-919D-4373-207E50911D94}"/>
              </a:ext>
            </a:extLst>
          </p:cNvPr>
          <p:cNvSpPr txBox="1"/>
          <p:nvPr/>
        </p:nvSpPr>
        <p:spPr>
          <a:xfrm>
            <a:off x="99453" y="52137"/>
            <a:ext cx="119930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ko-KR" sz="4400" b="1" dirty="0">
                <a:solidFill>
                  <a:srgbClr val="076E77"/>
                </a:solidFill>
              </a:rPr>
              <a:t>And…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E4575794-3B61-C77F-39A3-70B35794220E}"/>
              </a:ext>
            </a:extLst>
          </p:cNvPr>
          <p:cNvSpPr txBox="1"/>
          <p:nvPr/>
        </p:nvSpPr>
        <p:spPr>
          <a:xfrm>
            <a:off x="11733376" y="6492875"/>
            <a:ext cx="458624" cy="365125"/>
          </a:xfrm>
          <a:prstGeom prst="rect">
            <a:avLst/>
          </a:prstGeom>
        </p:spPr>
        <p:txBody>
          <a:bodyPr/>
          <a:lstStyle/>
          <a:p>
            <a:pPr marL="0" indent="0" algn="ctr" defTabSz="116128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fld id="{1806F870-EF6C-473C-8040-0A831F94B896}" type="slidenum">
              <a:rPr kumimoji="0" lang="en-US" altLang="en-US" sz="1600" b="1" i="0" u="none" strike="noStrike" kern="1200" cap="none" spc="0" normalizeH="0" baseline="0">
                <a:solidFill>
                  <a:srgbClr val="747474"/>
                </a:solidFill>
                <a:latin typeface="맑은 고딕"/>
                <a:ea typeface="맑은 고딕"/>
                <a:cs typeface="맑은 고딕"/>
              </a:rPr>
              <a:pPr marL="0" indent="0" algn="ctr" defTabSz="116128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t>7</a:t>
            </a:fld>
            <a:endParaRPr kumimoji="0" lang="en-US" altLang="en-US" sz="1600" b="1" i="0" u="none" strike="noStrike" kern="1200" cap="none" spc="0" normalizeH="0" baseline="0" dirty="0">
              <a:solidFill>
                <a:srgbClr val="747474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719169-90D4-680A-4ADB-27B599427A43}"/>
              </a:ext>
            </a:extLst>
          </p:cNvPr>
          <p:cNvSpPr txBox="1"/>
          <p:nvPr/>
        </p:nvSpPr>
        <p:spPr>
          <a:xfrm>
            <a:off x="561473" y="1713753"/>
            <a:ext cx="1106905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altLang="ko-KR" sz="16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question 1(for coding) -&gt; ongoing</a:t>
            </a:r>
          </a:p>
          <a:p>
            <a:pPr lvl="0" algn="just">
              <a:defRPr/>
            </a:pPr>
            <a:endParaRPr lang="en-US" altLang="ko-KR" sz="16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>
              <a:defRPr/>
            </a:pPr>
            <a:endParaRPr lang="en-US" altLang="ko-KR" sz="16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>
              <a:defRPr/>
            </a:pPr>
            <a:r>
              <a:rPr lang="en-US" altLang="ko-KR" sz="16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question 3 – for diagonal method calculation -&gt; ongoing</a:t>
            </a:r>
          </a:p>
        </p:txBody>
      </p:sp>
    </p:spTree>
    <p:extLst>
      <p:ext uri="{BB962C8B-B14F-4D97-AF65-F5344CB8AC3E}">
        <p14:creationId xmlns:p14="http://schemas.microsoft.com/office/powerpoint/2010/main" val="2896800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90866</TotalTime>
  <Words>751</Words>
  <Application>Microsoft Office PowerPoint</Application>
  <PresentationFormat>와이드스크린</PresentationFormat>
  <Paragraphs>165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5" baseType="lpstr">
      <vt:lpstr>JetBrains Mono</vt:lpstr>
      <vt:lpstr>ADLaM Display</vt:lpstr>
      <vt:lpstr>Arial</vt:lpstr>
      <vt:lpstr>Calibri</vt:lpstr>
      <vt:lpstr>Cambria Math</vt:lpstr>
      <vt:lpstr>Tahoma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DAON</dc:creator>
  <cp:lastModifiedBy>이다온</cp:lastModifiedBy>
  <cp:revision>89</cp:revision>
  <dcterms:created xsi:type="dcterms:W3CDTF">2025-11-24T06:31:35Z</dcterms:created>
  <dcterms:modified xsi:type="dcterms:W3CDTF">2026-05-14T04:55:00Z</dcterms:modified>
</cp:coreProperties>
</file>