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F284-B0D3-4A1F-BCEF-9E46CDF62EC0}" type="datetimeFigureOut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EC47-EE1D-480D-A6BD-E49C82527F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61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EC47-EE1D-480D-A6BD-E49C82527FC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73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EC47-EE1D-480D-A6BD-E49C82527FC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1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EC47-EE1D-480D-A6BD-E49C82527FC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11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FD0E-C408-CE63-5331-50BA866DC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5552458-3EC5-0AD2-CFFF-E6F9991BB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0430CAE-325C-F819-7332-BBB650339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9C3EF4-7C26-6BA3-7823-A7B2E9111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EC47-EE1D-480D-A6BD-E49C82527FC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9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55A75-D07F-CFA6-F523-30EC236F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46EA8A-6369-FBEC-C636-CC49EA82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D9236C-479B-96D9-2E7D-012030A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4E1-0C97-4461-A640-CB3AC3C956DD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942B8-10E4-C5C4-C3D3-49B44FB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27A2B-C525-AECC-687F-F08864EA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272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B62962-56CB-55C9-F2B3-A84E9911F74D}"/>
              </a:ext>
            </a:extLst>
          </p:cNvPr>
          <p:cNvSpPr>
            <a:spLocks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2C2DE-BEB0-81D7-8AB0-B3DFE28A7BB0}"/>
              </a:ext>
            </a:extLst>
          </p:cNvPr>
          <p:cNvSpPr>
            <a:spLocks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0ED4E3-3974-7A52-58B9-334D67084DEB}"/>
              </a:ext>
            </a:extLst>
          </p:cNvPr>
          <p:cNvSpPr>
            <a:spLocks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0A431F-7BEF-9F56-23B4-0673E13A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54084-DF6D-A4F7-4C3F-97D343B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AFF31-2CF1-2EBB-2D6E-2392D347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0326F4-7027-07D9-B8A4-9A3AA95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163-69E7-47B0-A89E-BEAD3F88970D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7BE590-AC87-EC53-7A22-B1D460B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740B6-A6A8-37BF-3258-41D6FE1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B88DD5-C635-F5EC-A537-010A8650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8C5B9D-CB32-10BF-5B63-8F0DCC10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9F6BE1-E566-0390-1FAD-9C2FBA5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182-C0E4-4C77-8133-FDB814F0184A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94671-184D-DC9D-1CFB-0BA9B95C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52397-7C9B-589B-6E9C-0652DF61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62473-BBE6-DB96-140A-575649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6F2-4D0B-6BC4-BB86-8DDD5AF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7B29C-475E-52DA-A241-C25392E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E931-D2CC-4525-A2F2-54FE68B32219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D914A-3987-3384-B548-67D1B85D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0262A9-DFD1-4AD4-982D-4949C084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AA922-D1A9-040B-C328-D72924F9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33FE4B-387B-F3A6-B57C-5DA51D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22B2E-D541-2913-8B53-6FF8CE95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95E-A7DA-460C-9D64-5F2BC0533171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D1FA8-DF2A-0E2C-3AD4-D85A709C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62AE4-87C6-B25A-2196-E620C7A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94A7D-A4F6-B495-4E55-597FC9F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781C3-D4A6-5FFD-3B67-5D1AF7CAB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38320-97CF-9BDE-31B1-2389A78E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AA7477-9FCC-95FA-00DB-AE9D957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775-FA19-4FE4-93B8-973DCA48ECD5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CE955-4864-EA95-604C-4EBF1D83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CE867-4214-36FC-0A28-7EEC8CD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177B4-2216-3323-0963-0F44AE2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45C48-4FC4-EB24-0484-9D423840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F183A9-A22A-578E-7FBB-ECAB2D16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A0C42-0213-8D6C-F55D-15095D41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5D318-6B44-7992-418F-506FF00B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FCC2D-D8A1-A45D-08E8-124C601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A18-4DB7-4D53-A676-FD0105CAF249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35A9CD-60C4-2F13-14A4-C57F2840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93FB0-A779-97F0-0C5C-919C30C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4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F1E4-D284-9974-E397-6CE26C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B08D68-D32B-5FE6-EF34-C28233C8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BB6C-8C87-4C08-A54C-BD7EDFED85DE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1E59E0-8B8F-EE6F-0FF2-86996901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183C3D-3F0E-58F8-8241-7399A385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304DB8-C574-809B-8D58-37370B3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BD7-3CB3-41E9-A013-F4DFEAB1E6C4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CCCDF-D3E1-DED5-8B17-25D0870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72279-341F-4A1E-5F1D-92F0656C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AE26F2-CC5B-50A3-256D-352DE575ED25}"/>
              </a:ext>
            </a:extLst>
          </p:cNvPr>
          <p:cNvSpPr/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D5BEB5-DF70-1CA9-5586-62E98019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2F22A-4643-96EC-C97B-4FA1E1C3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A83C83-0936-93A7-CE53-51EA79FC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B69AD9-C7B6-6B1E-1214-2BAC68C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80E7EF-72EB-11C5-1B02-5D58B72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AE9A-0B02-4CEA-8F7D-B53AC330177A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6C30C5-AD9E-C583-BA4F-83C586E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5A60BA-E8F1-4FDF-2154-43817C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4FE58-3579-6E8D-C9F3-2C8D9EDE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C332E6-7563-BF08-B0F9-FD73E1F1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26BD9-09C1-71E3-6763-5E9AFDC6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5A960-5555-A466-08B5-A302079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9672-D890-405E-A9C3-BC8FAFC921C0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78A-E439-4D66-151F-9C64437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F315BD-F3A7-138C-8585-CBCF0190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D8BC2B-FA6A-E114-89E1-26E16C5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6CBC81-D54D-C3E9-176B-21E393B5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C8A2-C28C-DA0D-33A4-CBEDCA1D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30823-7DE9-4DB1-8808-D7903D515F66}" type="datetime1">
              <a:rPr lang="ko-KR" altLang="en-US" smtClean="0"/>
              <a:t>2026-05-07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96455-3F33-9A9B-69A9-668939A10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45BD9-C8F7-A478-AEB9-020C6496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2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9DDAFD-5F0A-8DA7-E87A-6FDB14A89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Virtual Pepper-Pot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AE6F5-DBBB-1F74-6760-4076677D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6B8259-9112-1ADA-D7A8-B5DEADBE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9839"/>
            <a:ext cx="4114800" cy="244203"/>
          </a:xfrm>
        </p:spPr>
        <p:txBody>
          <a:bodyPr/>
          <a:lstStyle/>
          <a:p>
            <a:r>
              <a:rPr lang="en-US" altLang="ko-KR"/>
              <a:t>06. May. 2026 | Jiyoung Choi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23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4F22E5B-1F51-2246-FF05-8B178142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63AC7C6-5895-5B39-62CE-284F13078630}"/>
              </a:ext>
            </a:extLst>
          </p:cNvPr>
          <p:cNvGrpSpPr>
            <a:grpSpLocks noChangeAspect="1"/>
          </p:cNvGrpSpPr>
          <p:nvPr/>
        </p:nvGrpSpPr>
        <p:grpSpPr>
          <a:xfrm>
            <a:off x="338930" y="548967"/>
            <a:ext cx="5207931" cy="2946857"/>
            <a:chOff x="35985" y="0"/>
            <a:chExt cx="12120030" cy="6858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5A8C04D-6D0E-B26F-DB7B-6D719EF3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85" y="0"/>
              <a:ext cx="12120030" cy="685800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EC00173-256A-273F-5CA6-A147B5C3830E}"/>
                </a:ext>
              </a:extLst>
            </p:cNvPr>
            <p:cNvSpPr/>
            <p:nvPr/>
          </p:nvSpPr>
          <p:spPr>
            <a:xfrm>
              <a:off x="130629" y="4925466"/>
              <a:ext cx="5578608" cy="14369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F77F4B-D60F-6479-71BD-38AACE22D6D7}"/>
                  </a:ext>
                </a:extLst>
              </p:cNvPr>
              <p:cNvSpPr txBox="1"/>
              <p:nvPr/>
            </p:nvSpPr>
            <p:spPr>
              <a:xfrm>
                <a:off x="318701" y="3951574"/>
                <a:ext cx="5916977" cy="8047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1.588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−1.388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−1.388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1.311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−1.381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−1.260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1.342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7.175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−1.381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1.342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−1.260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7.175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1.562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−4.184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−4.184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2.286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F77F4B-D60F-6479-71BD-38AACE22D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1" y="3951574"/>
                <a:ext cx="5916977" cy="804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02327AE-E1A8-5DDF-47DC-45E9C31DC7B9}"/>
              </a:ext>
            </a:extLst>
          </p:cNvPr>
          <p:cNvSpPr txBox="1"/>
          <p:nvPr/>
        </p:nvSpPr>
        <p:spPr>
          <a:xfrm>
            <a:off x="156692" y="-40002"/>
            <a:ext cx="960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Addition – coupling term</a:t>
            </a:r>
            <a:endParaRPr lang="ko-KR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9972BA-36A9-14D5-B21A-C5E6C6D4BD54}"/>
                  </a:ext>
                </a:extLst>
              </p:cNvPr>
              <p:cNvSpPr txBox="1"/>
              <p:nvPr/>
            </p:nvSpPr>
            <p:spPr>
              <a:xfrm>
                <a:off x="6235678" y="3951574"/>
                <a:ext cx="5916977" cy="8047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.489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244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296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170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254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7.1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−1.296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1.254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−1.170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7.102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463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3.970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3.970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314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9972BA-36A9-14D5-B21A-C5E6C6D4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78" y="3951574"/>
                <a:ext cx="5916977" cy="804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C6990A-1D5B-5E99-FBAC-09BB55822A1B}"/>
                  </a:ext>
                </a:extLst>
              </p:cNvPr>
              <p:cNvSpPr txBox="1"/>
              <p:nvPr/>
            </p:nvSpPr>
            <p:spPr>
              <a:xfrm>
                <a:off x="3397946" y="5292003"/>
                <a:ext cx="5916977" cy="1068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Error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.22%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5.99%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5.99%</m:t>
                                      </m:r>
                                    </m:e>
                                    <m:e>
                                      <m: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.09%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.11%</m:t>
                                      </m:r>
                                    </m:e>
                                    <m:e>
                                      <m: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.15%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.58%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1.01%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.11%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6.58%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7.15%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1.01%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.31%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5.10%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5.10%</m:t>
                                      </m:r>
                                    </m:e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1.21%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C6990A-1D5B-5E99-FBAC-09BB55822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946" y="5292003"/>
                <a:ext cx="5916977" cy="1068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D868A2D-2271-3DEB-7E90-7EDE1AA02AF2}"/>
              </a:ext>
            </a:extLst>
          </p:cNvPr>
          <p:cNvSpPr txBox="1"/>
          <p:nvPr/>
        </p:nvSpPr>
        <p:spPr>
          <a:xfrm>
            <a:off x="6001998" y="738291"/>
            <a:ext cx="5732802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Emittance errors are below 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Twiss parameter errors are below 6%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26BC117A-B39C-2C28-75B4-8D0CA79A8D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4134421"/>
                  </p:ext>
                </p:extLst>
              </p:nvPr>
            </p:nvGraphicFramePr>
            <p:xfrm>
              <a:off x="6096000" y="2169905"/>
              <a:ext cx="2910208" cy="548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468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943870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  <a:gridCol w="943870">
                      <a:extLst>
                        <a:ext uri="{9D8B030D-6E8A-4147-A177-3AD203B41FA5}">
                          <a16:colId xmlns:a16="http://schemas.microsoft.com/office/drawing/2014/main" val="1016596766"/>
                        </a:ext>
                      </a:extLst>
                    </a:gridCol>
                  </a:tblGrid>
                  <a:tr h="268495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20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GT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Recon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4934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𝑐𝑜𝑢𝑝𝑙𝑖𝑛𝑔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ko-KR" altLang="en-US" sz="7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0.011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0.010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26BC117A-B39C-2C28-75B4-8D0CA79A8D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4134421"/>
                  </p:ext>
                </p:extLst>
              </p:nvPr>
            </p:nvGraphicFramePr>
            <p:xfrm>
              <a:off x="6096000" y="2169905"/>
              <a:ext cx="2910208" cy="548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468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943870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  <a:gridCol w="943870">
                      <a:extLst>
                        <a:ext uri="{9D8B030D-6E8A-4147-A177-3AD203B41FA5}">
                          <a16:colId xmlns:a16="http://schemas.microsoft.com/office/drawing/2014/main" val="101659676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20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GT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Recon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90" t="-104444" r="-185714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9677" t="-104444" r="-10129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9677" t="-104444" r="-1290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923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249614-9C89-B5D9-D504-EB8F82520E75}"/>
              </a:ext>
            </a:extLst>
          </p:cNvPr>
          <p:cNvSpPr txBox="1"/>
          <p:nvPr/>
        </p:nvSpPr>
        <p:spPr>
          <a:xfrm>
            <a:off x="156693" y="-40002"/>
            <a:ext cx="50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Review</a:t>
            </a:r>
            <a:endParaRPr lang="ko-KR" altLang="en-US" sz="28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8E57993-F5A4-9C91-4D8A-FCB794E0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6" t="660" b="298"/>
          <a:stretch>
            <a:fillRect/>
          </a:stretch>
        </p:blipFill>
        <p:spPr>
          <a:xfrm>
            <a:off x="290469" y="1728141"/>
            <a:ext cx="3712799" cy="31322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C3A904F-3329-3045-BA12-F01AD1A5E2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" t="973" r="1118" b="315"/>
          <a:stretch>
            <a:fillRect/>
          </a:stretch>
        </p:blipFill>
        <p:spPr>
          <a:xfrm>
            <a:off x="4161006" y="1742324"/>
            <a:ext cx="3712800" cy="31187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B2D60B1-DEF8-24C5-B214-A86A4B1997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5" t="726"/>
          <a:stretch>
            <a:fillRect/>
          </a:stretch>
        </p:blipFill>
        <p:spPr>
          <a:xfrm>
            <a:off x="8108699" y="1742324"/>
            <a:ext cx="3635644" cy="30417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9DC7AD-0D5A-CABB-BEDA-139EED32631A}"/>
              </a:ext>
            </a:extLst>
          </p:cNvPr>
          <p:cNvSpPr txBox="1"/>
          <p:nvPr/>
        </p:nvSpPr>
        <p:spPr>
          <a:xfrm>
            <a:off x="290469" y="788341"/>
            <a:ext cx="455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VPP – Minimum Bit Principle</a:t>
            </a:r>
            <a:endParaRPr lang="ko-KR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509D9D-B7DC-B8BB-4A8A-F8BA633EB813}"/>
                  </a:ext>
                </a:extLst>
              </p:cNvPr>
              <p:cNvSpPr txBox="1"/>
              <p:nvPr/>
            </p:nvSpPr>
            <p:spPr>
              <a:xfrm>
                <a:off x="4003268" y="788341"/>
                <a:ext cx="2966221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509D9D-B7DC-B8BB-4A8A-F8BA633EB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68" y="788341"/>
                <a:ext cx="2966221" cy="374270"/>
              </a:xfrm>
              <a:prstGeom prst="rect">
                <a:avLst/>
              </a:prstGeom>
              <a:blipFill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A32685D-9997-5FA1-6CB7-4F878E5F12B4}"/>
              </a:ext>
            </a:extLst>
          </p:cNvPr>
          <p:cNvSpPr txBox="1"/>
          <p:nvPr/>
        </p:nvSpPr>
        <p:spPr>
          <a:xfrm>
            <a:off x="1530317" y="5420440"/>
            <a:ext cx="526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Minimum (X-slit Scan Image, Y-slit Scan Image)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9DBAF-C3CE-2B1C-9AAC-DFFE02024B6A}"/>
              </a:ext>
            </a:extLst>
          </p:cNvPr>
          <p:cNvSpPr txBox="1"/>
          <p:nvPr/>
        </p:nvSpPr>
        <p:spPr>
          <a:xfrm>
            <a:off x="8873180" y="5420440"/>
            <a:ext cx="178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Virtual Beamlet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75EDD-6707-0752-B602-956ABC424D02}"/>
              </a:ext>
            </a:extLst>
          </p:cNvPr>
          <p:cNvSpPr txBox="1"/>
          <p:nvPr/>
        </p:nvSpPr>
        <p:spPr>
          <a:xfrm>
            <a:off x="7873806" y="542044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264ABD-0DDC-F79F-CE55-0FE30AC3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32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1F65A73-91EC-7FF7-4015-B884638C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5055C3-8A08-D965-86F6-D57FD9B4C95D}"/>
                  </a:ext>
                </a:extLst>
              </p:cNvPr>
              <p:cNvSpPr txBox="1"/>
              <p:nvPr/>
            </p:nvSpPr>
            <p:spPr>
              <a:xfrm>
                <a:off x="156692" y="-40002"/>
                <a:ext cx="6625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b="1" dirty="0"/>
                  <a:t>Tracking: Full lattice 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2800" b="1" dirty="0"/>
                  <a:t> </a:t>
                </a:r>
                <a:r>
                  <a:rPr lang="en-US" altLang="ko-KR" sz="2800" b="1" dirty="0"/>
                  <a:t>Slit to Screen</a:t>
                </a:r>
                <a:endParaRPr lang="ko-KR" altLang="en-US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5055C3-8A08-D965-86F6-D57FD9B4C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2" y="-40002"/>
                <a:ext cx="6625107" cy="523220"/>
              </a:xfrm>
              <a:prstGeom prst="rect">
                <a:avLst/>
              </a:prstGeom>
              <a:blipFill>
                <a:blip r:embed="rId2"/>
                <a:stretch>
                  <a:fillRect l="-1934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FE1F4B4-AFEA-D60B-2C04-1017A1917B71}"/>
              </a:ext>
            </a:extLst>
          </p:cNvPr>
          <p:cNvSpPr txBox="1"/>
          <p:nvPr/>
        </p:nvSpPr>
        <p:spPr>
          <a:xfrm>
            <a:off x="285369" y="499003"/>
            <a:ext cx="57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Space-charge dominance ratio for the beamlets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C01A1-9AB4-EFC1-A507-95A38267B6B7}"/>
                  </a:ext>
                </a:extLst>
              </p:cNvPr>
              <p:cNvSpPr txBox="1"/>
              <p:nvPr/>
            </p:nvSpPr>
            <p:spPr>
              <a:xfrm>
                <a:off x="445419" y="893662"/>
                <a:ext cx="2575577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C01A1-9AB4-EFC1-A507-95A38267B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9" y="893662"/>
                <a:ext cx="2575577" cy="751552"/>
              </a:xfrm>
              <a:prstGeom prst="rect">
                <a:avLst/>
              </a:prstGeom>
              <a:blipFill>
                <a:blip r:embed="rId3"/>
                <a:stretch>
                  <a:fillRect l="-7092" b="-8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B4F374-0213-E33B-3EC4-29487A813C07}"/>
                  </a:ext>
                </a:extLst>
              </p:cNvPr>
              <p:cNvSpPr txBox="1"/>
              <p:nvPr/>
            </p:nvSpPr>
            <p:spPr>
              <a:xfrm>
                <a:off x="610035" y="1688313"/>
                <a:ext cx="10847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means that the beamlets are emittance dominated. 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=0.00018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B4F374-0213-E33B-3EC4-29487A813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5" y="1688313"/>
                <a:ext cx="10847432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9874B2BE-EF76-B769-C396-1A4B9FB2B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33" y="2573360"/>
            <a:ext cx="1661727" cy="37856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CF579A6-015F-0CFD-AE13-5AF1A8C24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776" y="2573360"/>
            <a:ext cx="1688582" cy="3785637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975F6B93-0ADD-FE4E-620D-9DC4F0ED6CB7}"/>
              </a:ext>
            </a:extLst>
          </p:cNvPr>
          <p:cNvGrpSpPr/>
          <p:nvPr/>
        </p:nvGrpSpPr>
        <p:grpSpPr>
          <a:xfrm>
            <a:off x="3980915" y="2697250"/>
            <a:ext cx="3504231" cy="3661747"/>
            <a:chOff x="4467884" y="2887683"/>
            <a:chExt cx="3504231" cy="386080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F14A60BE-4115-96B0-EB80-3D2547E6B2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7884" y="2887683"/>
              <a:ext cx="1674345" cy="3860800"/>
              <a:chOff x="4593145" y="2292460"/>
              <a:chExt cx="2296838" cy="5296179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80E3F47F-365B-1E61-419C-602D10B54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268" t="839" r="1420" b="51620"/>
              <a:stretch>
                <a:fillRect/>
              </a:stretch>
            </p:blipFill>
            <p:spPr>
              <a:xfrm>
                <a:off x="4669753" y="2292460"/>
                <a:ext cx="2220230" cy="1801723"/>
              </a:xfrm>
              <a:prstGeom prst="rect">
                <a:avLst/>
              </a:prstGeom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A3085D25-05BF-A9BA-C484-C2671EE7E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1230" t="2111" r="1533" b="1298"/>
              <a:stretch>
                <a:fillRect/>
              </a:stretch>
            </p:blipFill>
            <p:spPr>
              <a:xfrm>
                <a:off x="4593145" y="5908327"/>
                <a:ext cx="2188654" cy="1680312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79103F51-D3A3-CC2A-2653-AFD920B2E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957" t="51744" r="1299" b="783"/>
              <a:stretch>
                <a:fillRect/>
              </a:stretch>
            </p:blipFill>
            <p:spPr>
              <a:xfrm>
                <a:off x="4669753" y="4094183"/>
                <a:ext cx="2220230" cy="1809750"/>
              </a:xfrm>
              <a:prstGeom prst="rect">
                <a:avLst/>
              </a:prstGeom>
            </p:spPr>
          </p:pic>
        </p:grp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D7EF1AA-04E5-3508-CF7D-8456E6F64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989" t="1593" r="-324" b="209"/>
            <a:stretch>
              <a:fillRect/>
            </a:stretch>
          </p:blipFill>
          <p:spPr>
            <a:xfrm>
              <a:off x="6142229" y="5525564"/>
              <a:ext cx="1829886" cy="1222919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E54769A-2973-FD5A-F59B-F0B39955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447" t="51990" r="1517" b="1151"/>
            <a:stretch>
              <a:fillRect/>
            </a:stretch>
          </p:blipFill>
          <p:spPr>
            <a:xfrm>
              <a:off x="6152430" y="4219739"/>
              <a:ext cx="1809484" cy="1232647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D0543B1-AE65-0DCB-C6DF-0A0CE6455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492" t="774" r="646" b="52123"/>
            <a:stretch>
              <a:fillRect/>
            </a:stretch>
          </p:blipFill>
          <p:spPr>
            <a:xfrm>
              <a:off x="6179233" y="2887683"/>
              <a:ext cx="1782681" cy="122291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EC30EF-77B0-A4DB-E402-11C846617A21}"/>
              </a:ext>
            </a:extLst>
          </p:cNvPr>
          <p:cNvSpPr txBox="1"/>
          <p:nvPr/>
        </p:nvSpPr>
        <p:spPr>
          <a:xfrm>
            <a:off x="644153" y="2166636"/>
            <a:ext cx="2901292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TraceWin</a:t>
            </a:r>
            <a:r>
              <a:rPr lang="en-US" altLang="ko-KR" dirty="0"/>
              <a:t>: Full Tracking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EDBC6-CB56-C664-2392-20E564E5D682}"/>
              </a:ext>
            </a:extLst>
          </p:cNvPr>
          <p:cNvSpPr txBox="1"/>
          <p:nvPr/>
        </p:nvSpPr>
        <p:spPr>
          <a:xfrm>
            <a:off x="4583854" y="2166636"/>
            <a:ext cx="2901292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Xsuite: Slit to Screen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표 20">
                <a:extLst>
                  <a:ext uri="{FF2B5EF4-FFF2-40B4-BE49-F238E27FC236}">
                    <a16:creationId xmlns:a16="http://schemas.microsoft.com/office/drawing/2014/main" id="{4D41696D-DD19-9556-1595-A1E1B233EB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864071"/>
                  </p:ext>
                </p:extLst>
              </p:nvPr>
            </p:nvGraphicFramePr>
            <p:xfrm>
              <a:off x="7623879" y="3350517"/>
              <a:ext cx="4349748" cy="1947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38181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052274899"/>
                        </a:ext>
                      </a:extLst>
                    </a:gridCol>
                    <a:gridCol w="920817">
                      <a:extLst>
                        <a:ext uri="{9D8B030D-6E8A-4147-A177-3AD203B41FA5}">
                          <a16:colId xmlns:a16="http://schemas.microsoft.com/office/drawing/2014/main" val="1808201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Screen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TraceWin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Xsuite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Error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ko-KR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4.246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4.253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0.16%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b="0" dirty="0"/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4.720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4.718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0.04%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dirty="0"/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20.045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20.069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0.12%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표 20">
                <a:extLst>
                  <a:ext uri="{FF2B5EF4-FFF2-40B4-BE49-F238E27FC236}">
                    <a16:creationId xmlns:a16="http://schemas.microsoft.com/office/drawing/2014/main" id="{4D41696D-DD19-9556-1595-A1E1B233EB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864071"/>
                  </p:ext>
                </p:extLst>
              </p:nvPr>
            </p:nvGraphicFramePr>
            <p:xfrm>
              <a:off x="7623879" y="3350517"/>
              <a:ext cx="4349748" cy="1947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38181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052274899"/>
                        </a:ext>
                      </a:extLst>
                    </a:gridCol>
                    <a:gridCol w="920817">
                      <a:extLst>
                        <a:ext uri="{9D8B030D-6E8A-4147-A177-3AD203B41FA5}">
                          <a16:colId xmlns:a16="http://schemas.microsoft.com/office/drawing/2014/main" val="1808201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Screen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/>
                            <a:t>TraceWin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Xsuite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Error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90" t="-75581" r="-251471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9626" t="-75581" r="-174332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26590" t="-75581" r="-88439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0.16%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5398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90" t="-169663" r="-251471" b="-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9626" t="-169663" r="-174332" b="-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26590" t="-169663" r="-88439" b="-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0.04%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90" t="-282353" r="-251471" b="-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9626" t="-282353" r="-174332" b="-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26590" t="-282353" r="-88439" b="-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0.12%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A6134FE-8258-28BB-EA9D-A47BA11519F7}"/>
              </a:ext>
            </a:extLst>
          </p:cNvPr>
          <p:cNvSpPr txBox="1"/>
          <p:nvPr/>
        </p:nvSpPr>
        <p:spPr>
          <a:xfrm>
            <a:off x="7487810" y="5536817"/>
            <a:ext cx="473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Xsuite input beam distribution is generated from a </a:t>
            </a:r>
            <a:r>
              <a:rPr lang="en-US" altLang="ko-KR" dirty="0" err="1"/>
              <a:t>TraceWin</a:t>
            </a:r>
            <a:r>
              <a:rPr lang="en-US" altLang="ko-KR" dirty="0"/>
              <a:t> slit position file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1FF67-65C1-BC1C-B11A-7ED32689D4A5}"/>
              </a:ext>
            </a:extLst>
          </p:cNvPr>
          <p:cNvSpPr txBox="1"/>
          <p:nvPr/>
        </p:nvSpPr>
        <p:spPr>
          <a:xfrm>
            <a:off x="863600" y="6391195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Slit</a:t>
            </a:r>
            <a:endParaRPr lang="ko-KR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2C1C24-FA3B-E73C-4956-408AE8CDDFD2}"/>
              </a:ext>
            </a:extLst>
          </p:cNvPr>
          <p:cNvSpPr txBox="1"/>
          <p:nvPr/>
        </p:nvSpPr>
        <p:spPr>
          <a:xfrm>
            <a:off x="4583854" y="6386710"/>
            <a:ext cx="43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Slit</a:t>
            </a:r>
            <a:endParaRPr lang="ko-KR" alt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C18DE-BCA0-EDA5-848B-BCCEF7C57169}"/>
              </a:ext>
            </a:extLst>
          </p:cNvPr>
          <p:cNvSpPr txBox="1"/>
          <p:nvPr/>
        </p:nvSpPr>
        <p:spPr>
          <a:xfrm>
            <a:off x="2434040" y="6386709"/>
            <a:ext cx="725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Screen</a:t>
            </a:r>
            <a:endParaRPr lang="ko-KR" alt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E0379-05A3-7A03-AD45-5F19D3449A6E}"/>
              </a:ext>
            </a:extLst>
          </p:cNvPr>
          <p:cNvSpPr txBox="1"/>
          <p:nvPr/>
        </p:nvSpPr>
        <p:spPr>
          <a:xfrm>
            <a:off x="6207443" y="6386709"/>
            <a:ext cx="72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Screen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6363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4592A26-3C36-D333-65F4-FDEFEE21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CE49D-35EF-6221-4B1D-79080B4E6B1F}"/>
              </a:ext>
            </a:extLst>
          </p:cNvPr>
          <p:cNvSpPr txBox="1"/>
          <p:nvPr/>
        </p:nvSpPr>
        <p:spPr>
          <a:xfrm>
            <a:off x="156692" y="-40002"/>
            <a:ext cx="960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0mA &amp; 10mA VPP Recon for Compare with MENT</a:t>
            </a:r>
            <a:endParaRPr lang="ko-KR" altLang="en-US" sz="28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0F26AE-6E92-6D7F-E862-B57CD201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"/>
          <a:stretch>
            <a:fillRect/>
          </a:stretch>
        </p:blipFill>
        <p:spPr>
          <a:xfrm>
            <a:off x="156692" y="1305747"/>
            <a:ext cx="5830447" cy="2571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FF14DA-0D6E-AB12-041B-B091D0864DE7}"/>
              </a:ext>
            </a:extLst>
          </p:cNvPr>
          <p:cNvSpPr txBox="1"/>
          <p:nvPr/>
        </p:nvSpPr>
        <p:spPr>
          <a:xfrm>
            <a:off x="156692" y="556834"/>
            <a:ext cx="57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0mA (No Space Charge Effect)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B890C8-36C5-930B-E3F7-8912526D572E}"/>
                  </a:ext>
                </a:extLst>
              </p:cNvPr>
              <p:cNvSpPr txBox="1"/>
              <p:nvPr/>
            </p:nvSpPr>
            <p:spPr>
              <a:xfrm>
                <a:off x="316672" y="4905261"/>
                <a:ext cx="5336980" cy="10152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6.27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−07</m:t>
                                      </m:r>
                                    </m:e>
                                    <m:e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−1.33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−1.33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1.218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−1.535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−4.42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9.12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1.218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−4.42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−1.535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9.12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.32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−8.68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−8.68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3.77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B890C8-36C5-930B-E3F7-8912526D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72" y="4905261"/>
                <a:ext cx="5336980" cy="1015278"/>
              </a:xfrm>
              <a:prstGeom prst="rect">
                <a:avLst/>
              </a:prstGeom>
              <a:blipFill>
                <a:blip r:embed="rId3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E46B3-83A8-13F3-C594-84109E102124}"/>
                  </a:ext>
                </a:extLst>
              </p:cNvPr>
              <p:cNvSpPr txBox="1"/>
              <p:nvPr/>
            </p:nvSpPr>
            <p:spPr>
              <a:xfrm>
                <a:off x="6281209" y="4905261"/>
                <a:ext cx="6139618" cy="1020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sub>
                      </m:sSub>
                    </m:oMath>
                  </m:oMathPara>
                </a14:m>
                <a:endParaRPr lang="en-US" altLang="ko-KR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6.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97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−07</m:t>
                                      </m:r>
                                    </m:e>
                                    <m:e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−1.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961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61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46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.078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−10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4.010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−1.068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4.846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.078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.068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4.010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.846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08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−8.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383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−8.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83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.017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E46B3-83A8-13F3-C594-84109E102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09" y="4905261"/>
                <a:ext cx="6139618" cy="1020216"/>
              </a:xfrm>
              <a:prstGeom prst="rect">
                <a:avLst/>
              </a:prstGeom>
              <a:blipFill>
                <a:blip r:embed="rId4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6935B324-364B-BEF3-4428-11053EEFE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849" y="645333"/>
            <a:ext cx="4662359" cy="37639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7AE910-BFE9-7DCF-BF30-29A91E28FF42}"/>
              </a:ext>
            </a:extLst>
          </p:cNvPr>
          <p:cNvSpPr txBox="1"/>
          <p:nvPr/>
        </p:nvSpPr>
        <p:spPr>
          <a:xfrm>
            <a:off x="110972" y="3997194"/>
            <a:ext cx="57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# of Macroparticle: 1,000,000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2B2A2-8CF0-3A02-9598-6E694AFD7D71}"/>
              </a:ext>
            </a:extLst>
          </p:cNvPr>
          <p:cNvSpPr txBox="1"/>
          <p:nvPr/>
        </p:nvSpPr>
        <p:spPr>
          <a:xfrm>
            <a:off x="6448849" y="4340580"/>
            <a:ext cx="15007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* M = 1 : Matched beam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6439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BF7CC-38E4-0DB7-DE03-5F42D97F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3688A0-091C-CA13-C6C5-B79BA929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E682E7-D936-0D81-CC5B-63643281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2" y="1145082"/>
            <a:ext cx="5821588" cy="2421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ED343-0A9E-1B8A-167E-873A057A4333}"/>
              </a:ext>
            </a:extLst>
          </p:cNvPr>
          <p:cNvSpPr txBox="1"/>
          <p:nvPr/>
        </p:nvSpPr>
        <p:spPr>
          <a:xfrm>
            <a:off x="156692" y="608834"/>
            <a:ext cx="57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10mA (Space Charge Effect)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023D52-A5B4-56A1-9554-5DC3BC97D585}"/>
                  </a:ext>
                </a:extLst>
              </p:cNvPr>
              <p:cNvSpPr txBox="1"/>
              <p:nvPr/>
            </p:nvSpPr>
            <p:spPr>
              <a:xfrm>
                <a:off x="235226" y="4796219"/>
                <a:ext cx="5916977" cy="1020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</m:oMath>
                  </m:oMathPara>
                </a14:m>
                <a:endParaRPr lang="en-US" altLang="ko-KR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.156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6.566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−6.566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.300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2.926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7.821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2.962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4.931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2.926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.962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7.821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−4.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931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.012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−1.779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.779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.349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023D52-A5B4-56A1-9554-5DC3BC97D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6" y="4796219"/>
                <a:ext cx="5916977" cy="1020216"/>
              </a:xfrm>
              <a:prstGeom prst="rect">
                <a:avLst/>
              </a:prstGeom>
              <a:blipFill>
                <a:blip r:embed="rId4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9DA0AF-B52E-667E-2E96-A4FDDE508607}"/>
                  </a:ext>
                </a:extLst>
              </p:cNvPr>
              <p:cNvSpPr txBox="1"/>
              <p:nvPr/>
            </p:nvSpPr>
            <p:spPr>
              <a:xfrm>
                <a:off x="6490311" y="4796219"/>
                <a:ext cx="5916977" cy="1020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sub>
                      </m:sSub>
                    </m:oMath>
                  </m:oMathPara>
                </a14:m>
                <a:endParaRPr lang="en-US" altLang="ko-KR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.063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6.237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.237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.300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.651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−10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5.453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519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7.040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.651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−10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2.519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5.453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−09</m:t>
                                      </m:r>
                                    </m:e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−7.040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−08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.939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−06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−1.714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b="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.714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.245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−05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9DA0AF-B52E-667E-2E96-A4FDDE50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11" y="4796219"/>
                <a:ext cx="5916977" cy="1020216"/>
              </a:xfrm>
              <a:prstGeom prst="rect">
                <a:avLst/>
              </a:prstGeom>
              <a:blipFill>
                <a:blip r:embed="rId5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9339969D-888B-A0BD-5982-723B2336F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311" y="608834"/>
            <a:ext cx="4733678" cy="38270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4867C4-30DF-3F93-496D-F42932A3FF2B}"/>
              </a:ext>
            </a:extLst>
          </p:cNvPr>
          <p:cNvSpPr txBox="1"/>
          <p:nvPr/>
        </p:nvSpPr>
        <p:spPr>
          <a:xfrm>
            <a:off x="110972" y="3997194"/>
            <a:ext cx="57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# of Macroparticle: 100,000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496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3A267F-401D-A9ED-3ADE-DF9E4885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63AC7C6-5895-5B39-62CE-284F13078630}"/>
              </a:ext>
            </a:extLst>
          </p:cNvPr>
          <p:cNvGrpSpPr>
            <a:grpSpLocks noChangeAspect="1"/>
          </p:cNvGrpSpPr>
          <p:nvPr/>
        </p:nvGrpSpPr>
        <p:grpSpPr>
          <a:xfrm>
            <a:off x="441960" y="3824493"/>
            <a:ext cx="5207931" cy="2946857"/>
            <a:chOff x="35985" y="0"/>
            <a:chExt cx="12120030" cy="6858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5A8C04D-6D0E-B26F-DB7B-6D719EF3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85" y="0"/>
              <a:ext cx="12120030" cy="685800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EC00173-256A-273F-5CA6-A147B5C3830E}"/>
                </a:ext>
              </a:extLst>
            </p:cNvPr>
            <p:cNvSpPr/>
            <p:nvPr/>
          </p:nvSpPr>
          <p:spPr>
            <a:xfrm>
              <a:off x="130629" y="4925466"/>
              <a:ext cx="5578608" cy="14369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3D0AC66-577B-8484-A886-A7A97D7AEE18}"/>
              </a:ext>
            </a:extLst>
          </p:cNvPr>
          <p:cNvSpPr txBox="1"/>
          <p:nvPr/>
        </p:nvSpPr>
        <p:spPr>
          <a:xfrm>
            <a:off x="156692" y="-40002"/>
            <a:ext cx="960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Case Study</a:t>
            </a:r>
            <a:endParaRPr lang="ko-KR" altLang="en-US" sz="28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BF67903-E97C-1612-00D0-27F611E0ABD0}"/>
              </a:ext>
            </a:extLst>
          </p:cNvPr>
          <p:cNvCxnSpPr>
            <a:cxnSpLocks/>
          </p:cNvCxnSpPr>
          <p:nvPr/>
        </p:nvCxnSpPr>
        <p:spPr>
          <a:xfrm>
            <a:off x="5890126" y="196518"/>
            <a:ext cx="0" cy="65748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7E91FE2-197B-057D-D4AF-AF0CE4CE216A}"/>
              </a:ext>
            </a:extLst>
          </p:cNvPr>
          <p:cNvCxnSpPr>
            <a:cxnSpLocks/>
          </p:cNvCxnSpPr>
          <p:nvPr/>
        </p:nvCxnSpPr>
        <p:spPr>
          <a:xfrm>
            <a:off x="248920" y="3459480"/>
            <a:ext cx="1157598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027B3197-C8B7-8B20-B3ED-889E5F0A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1" t="12785" r="2138" b="16250"/>
          <a:stretch>
            <a:fillRect/>
          </a:stretch>
        </p:blipFill>
        <p:spPr>
          <a:xfrm>
            <a:off x="6130362" y="3889183"/>
            <a:ext cx="5984370" cy="250108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17EB049-7D22-B8BC-5815-56742B88D1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4"/>
          <a:stretch>
            <a:fillRect/>
          </a:stretch>
        </p:blipFill>
        <p:spPr>
          <a:xfrm>
            <a:off x="579177" y="1030560"/>
            <a:ext cx="4800544" cy="2117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6832B2-9C25-A559-1874-9A82ADB2F6DB}"/>
              </a:ext>
            </a:extLst>
          </p:cNvPr>
          <p:cNvSpPr txBox="1"/>
          <p:nvPr/>
        </p:nvSpPr>
        <p:spPr>
          <a:xfrm>
            <a:off x="1622361" y="701902"/>
            <a:ext cx="262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0mA (No Space Charge Effect)</a:t>
            </a:r>
            <a:endParaRPr lang="ko-KR" altLang="en-US" sz="14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7461705-3DAA-F2AE-3E16-29AE588C0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790" y="1108481"/>
            <a:ext cx="4635210" cy="19282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BDDAEF-AF5B-909C-3D90-EC2D6354E52E}"/>
              </a:ext>
            </a:extLst>
          </p:cNvPr>
          <p:cNvSpPr txBox="1"/>
          <p:nvPr/>
        </p:nvSpPr>
        <p:spPr>
          <a:xfrm>
            <a:off x="7800631" y="701901"/>
            <a:ext cx="253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10mA (Space Charge Effect)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0CEC3-7AB1-78CF-A16F-9D70F6263773}"/>
              </a:ext>
            </a:extLst>
          </p:cNvPr>
          <p:cNvSpPr txBox="1"/>
          <p:nvPr/>
        </p:nvSpPr>
        <p:spPr>
          <a:xfrm>
            <a:off x="248920" y="5738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Case1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7441A8-76E9-EBFB-6B2E-E959E5C4808A}"/>
              </a:ext>
            </a:extLst>
          </p:cNvPr>
          <p:cNvSpPr txBox="1"/>
          <p:nvPr/>
        </p:nvSpPr>
        <p:spPr>
          <a:xfrm>
            <a:off x="5964148" y="48645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Case2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93C72-54C0-3949-54F4-D8DB6E6F1A05}"/>
              </a:ext>
            </a:extLst>
          </p:cNvPr>
          <p:cNvSpPr txBox="1"/>
          <p:nvPr/>
        </p:nvSpPr>
        <p:spPr>
          <a:xfrm>
            <a:off x="179067" y="34839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Case3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8CA646-2E93-112B-2A7F-5EAA5748F02B}"/>
              </a:ext>
            </a:extLst>
          </p:cNvPr>
          <p:cNvSpPr txBox="1"/>
          <p:nvPr/>
        </p:nvSpPr>
        <p:spPr>
          <a:xfrm>
            <a:off x="5964147" y="34839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12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6A38-B9F6-C5C4-DDF8-AEAE1537B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03CFCBE-BAE6-231B-2C01-FB3863FB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399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7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4C03CD5-52B5-C8F0-A64F-582EA3C1B719}"/>
              </a:ext>
            </a:extLst>
          </p:cNvPr>
          <p:cNvCxnSpPr>
            <a:cxnSpLocks/>
          </p:cNvCxnSpPr>
          <p:nvPr/>
        </p:nvCxnSpPr>
        <p:spPr>
          <a:xfrm>
            <a:off x="5890126" y="196518"/>
            <a:ext cx="0" cy="65748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64F5E7E-57A1-FD34-E395-393A82296E6D}"/>
              </a:ext>
            </a:extLst>
          </p:cNvPr>
          <p:cNvCxnSpPr>
            <a:cxnSpLocks/>
          </p:cNvCxnSpPr>
          <p:nvPr/>
        </p:nvCxnSpPr>
        <p:spPr>
          <a:xfrm>
            <a:off x="248920" y="3459480"/>
            <a:ext cx="1157598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76882C-D024-6F23-60D8-4D472109379D}"/>
              </a:ext>
            </a:extLst>
          </p:cNvPr>
          <p:cNvSpPr txBox="1"/>
          <p:nvPr/>
        </p:nvSpPr>
        <p:spPr>
          <a:xfrm>
            <a:off x="-49399" y="375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Case1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4F4280-E7E8-D714-286A-A8DC46DBE2C7}"/>
              </a:ext>
            </a:extLst>
          </p:cNvPr>
          <p:cNvSpPr txBox="1"/>
          <p:nvPr/>
        </p:nvSpPr>
        <p:spPr>
          <a:xfrm>
            <a:off x="5890126" y="2875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Case2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8D3CA-740F-04EA-5CCC-205536F6B1BA}"/>
              </a:ext>
            </a:extLst>
          </p:cNvPr>
          <p:cNvSpPr txBox="1"/>
          <p:nvPr/>
        </p:nvSpPr>
        <p:spPr>
          <a:xfrm>
            <a:off x="-49399" y="34839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Case3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124E9-C938-5C6A-E455-8D1729BFF769}"/>
              </a:ext>
            </a:extLst>
          </p:cNvPr>
          <p:cNvSpPr txBox="1"/>
          <p:nvPr/>
        </p:nvSpPr>
        <p:spPr>
          <a:xfrm>
            <a:off x="5964147" y="34839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Case4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A8392668-3C3F-77F0-E2D0-7B87AC0F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573"/>
          <a:stretch>
            <a:fillRect/>
          </a:stretch>
        </p:blipFill>
        <p:spPr>
          <a:xfrm>
            <a:off x="7051243" y="111328"/>
            <a:ext cx="1368765" cy="110469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0C970E0-7888-5C86-7909-5FF0A27B59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1"/>
          <a:stretch>
            <a:fillRect/>
          </a:stretch>
        </p:blipFill>
        <p:spPr>
          <a:xfrm>
            <a:off x="1002440" y="3529916"/>
            <a:ext cx="1311447" cy="107143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6793C78-15F9-739C-70D6-FD2D187CF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35" y="3529916"/>
            <a:ext cx="1316775" cy="107143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8583EAA-3E1B-C024-418F-80CD8723C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558" y="3529916"/>
            <a:ext cx="1311447" cy="1073002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86371425-3F06-6F42-0BA8-93E80D28C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655" y="3578827"/>
            <a:ext cx="1359814" cy="1110973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908D27A2-BCD1-3978-6142-A31D6EFAC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1440" y="3578827"/>
            <a:ext cx="1345715" cy="110282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6369DFF-932E-D5A0-25D5-1BA22B20EC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3201" y="3557575"/>
            <a:ext cx="1359813" cy="1106689"/>
          </a:xfrm>
          <a:prstGeom prst="rect">
            <a:avLst/>
          </a:prstGeom>
        </p:spPr>
      </p:pic>
      <p:grpSp>
        <p:nvGrpSpPr>
          <p:cNvPr id="98" name="그룹 97">
            <a:extLst>
              <a:ext uri="{FF2B5EF4-FFF2-40B4-BE49-F238E27FC236}">
                <a16:creationId xmlns:a16="http://schemas.microsoft.com/office/drawing/2014/main" id="{51185583-6EC6-AE51-5D01-8FEA3ADBA52C}"/>
              </a:ext>
            </a:extLst>
          </p:cNvPr>
          <p:cNvGrpSpPr>
            <a:grpSpLocks noChangeAspect="1"/>
          </p:cNvGrpSpPr>
          <p:nvPr/>
        </p:nvGrpSpPr>
        <p:grpSpPr>
          <a:xfrm>
            <a:off x="1018618" y="119851"/>
            <a:ext cx="4003387" cy="1096174"/>
            <a:chOff x="1018618" y="119851"/>
            <a:chExt cx="4003387" cy="109617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B94C360-CD36-6B53-AC8E-1933B72F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b="64210"/>
            <a:stretch>
              <a:fillRect/>
            </a:stretch>
          </p:blipFill>
          <p:spPr>
            <a:xfrm>
              <a:off x="1018618" y="119851"/>
              <a:ext cx="1306315" cy="1065096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66B6BB0D-B9DA-EDFB-5017-9B74CF914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35473" b="32217"/>
            <a:stretch>
              <a:fillRect/>
            </a:stretch>
          </p:blipFill>
          <p:spPr>
            <a:xfrm>
              <a:off x="2324933" y="192334"/>
              <a:ext cx="1306315" cy="961534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EF024D93-215B-F422-35FC-E438D01F7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67690"/>
            <a:stretch>
              <a:fillRect/>
            </a:stretch>
          </p:blipFill>
          <p:spPr>
            <a:xfrm>
              <a:off x="3631247" y="192334"/>
              <a:ext cx="1390758" cy="1023691"/>
            </a:xfrm>
            <a:prstGeom prst="rect">
              <a:avLst/>
            </a:prstGeom>
          </p:spPr>
        </p:pic>
      </p:grpSp>
      <p:pic>
        <p:nvPicPr>
          <p:cNvPr id="73" name="그림 72">
            <a:extLst>
              <a:ext uri="{FF2B5EF4-FFF2-40B4-BE49-F238E27FC236}">
                <a16:creationId xmlns:a16="http://schemas.microsoft.com/office/drawing/2014/main" id="{C9DFCC31-7268-C1F6-8AB7-F9646E75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323" b="32481"/>
          <a:stretch>
            <a:fillRect/>
          </a:stretch>
        </p:blipFill>
        <p:spPr>
          <a:xfrm>
            <a:off x="8435852" y="186831"/>
            <a:ext cx="1368765" cy="1003954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0978F9BB-0A3F-C991-893F-568D85258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081"/>
          <a:stretch>
            <a:fillRect/>
          </a:stretch>
        </p:blipFill>
        <p:spPr>
          <a:xfrm>
            <a:off x="9804617" y="207697"/>
            <a:ext cx="1368765" cy="995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표 76">
                <a:extLst>
                  <a:ext uri="{FF2B5EF4-FFF2-40B4-BE49-F238E27FC236}">
                    <a16:creationId xmlns:a16="http://schemas.microsoft.com/office/drawing/2014/main" id="{1CCBB0E0-BACA-80A5-0DA3-6C1CB392BE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079368"/>
                  </p:ext>
                </p:extLst>
              </p:nvPr>
            </p:nvGraphicFramePr>
            <p:xfrm>
              <a:off x="198918" y="1535133"/>
              <a:ext cx="1639400" cy="157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465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86935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05227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3.482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3.556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ko-KR" sz="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12.380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0.792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1.526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표 76">
                <a:extLst>
                  <a:ext uri="{FF2B5EF4-FFF2-40B4-BE49-F238E27FC236}">
                    <a16:creationId xmlns:a16="http://schemas.microsoft.com/office/drawing/2014/main" id="{1CCBB0E0-BACA-80A5-0DA3-6C1CB392BE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079368"/>
                  </p:ext>
                </p:extLst>
              </p:nvPr>
            </p:nvGraphicFramePr>
            <p:xfrm>
              <a:off x="198918" y="1535133"/>
              <a:ext cx="1639400" cy="157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465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86935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714" t="-102381" r="-94286" b="-4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8462" t="-102381" r="-1538" b="-4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714" t="-193182" r="-94286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8462" t="-193182" r="-1538" b="-3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714" t="-307143" r="-94286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8462" t="-307143" r="-1538" b="-2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714" t="-397674" r="-94286" b="-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0.792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714" t="-455319" r="-94286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1.526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표 77">
                <a:extLst>
                  <a:ext uri="{FF2B5EF4-FFF2-40B4-BE49-F238E27FC236}">
                    <a16:creationId xmlns:a16="http://schemas.microsoft.com/office/drawing/2014/main" id="{1229C043-643E-3ED0-B6BC-0130844B3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5203240"/>
                  </p:ext>
                </p:extLst>
              </p:nvPr>
            </p:nvGraphicFramePr>
            <p:xfrm>
              <a:off x="6163982" y="1464217"/>
              <a:ext cx="1639400" cy="157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465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86935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05227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4.258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4.700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ko-KR" sz="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20.016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1.075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3.181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표 77">
                <a:extLst>
                  <a:ext uri="{FF2B5EF4-FFF2-40B4-BE49-F238E27FC236}">
                    <a16:creationId xmlns:a16="http://schemas.microsoft.com/office/drawing/2014/main" id="{1229C043-643E-3ED0-B6BC-0130844B3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5203240"/>
                  </p:ext>
                </p:extLst>
              </p:nvPr>
            </p:nvGraphicFramePr>
            <p:xfrm>
              <a:off x="6163982" y="1464217"/>
              <a:ext cx="1639400" cy="157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465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86935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14" t="-97674" r="-94286" b="-4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8462" t="-97674" r="-1538" b="-4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14" t="-197674" r="-94286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8462" t="-197674" r="-1538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14" t="-297674" r="-94286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8462" t="-297674" r="-1538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14" t="-407143" r="-9428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1.075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714" t="-453191" r="-94286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3.181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2" name="그림 81">
            <a:extLst>
              <a:ext uri="{FF2B5EF4-FFF2-40B4-BE49-F238E27FC236}">
                <a16:creationId xmlns:a16="http://schemas.microsoft.com/office/drawing/2014/main" id="{A8ED238E-4CAE-13B6-2495-686400B995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7830" y="1179054"/>
            <a:ext cx="3438441" cy="224994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C0DC5186-1687-2230-0B67-37531D42CF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37" y="1307848"/>
            <a:ext cx="3303951" cy="2121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5" name="표 84">
                <a:extLst>
                  <a:ext uri="{FF2B5EF4-FFF2-40B4-BE49-F238E27FC236}">
                    <a16:creationId xmlns:a16="http://schemas.microsoft.com/office/drawing/2014/main" id="{44EA8788-4865-F790-852D-699FC49F8D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428353"/>
                  </p:ext>
                </p:extLst>
              </p:nvPr>
            </p:nvGraphicFramePr>
            <p:xfrm>
              <a:off x="84618" y="4842545"/>
              <a:ext cx="1639400" cy="157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465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86935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05227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3.941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4.266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ko-KR" sz="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500" b="0" i="1" smtClean="0"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16.627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3.985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3.952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5" name="표 84">
                <a:extLst>
                  <a:ext uri="{FF2B5EF4-FFF2-40B4-BE49-F238E27FC236}">
                    <a16:creationId xmlns:a16="http://schemas.microsoft.com/office/drawing/2014/main" id="{44EA8788-4865-F790-852D-699FC49F8D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428353"/>
                  </p:ext>
                </p:extLst>
              </p:nvPr>
            </p:nvGraphicFramePr>
            <p:xfrm>
              <a:off x="84618" y="4842545"/>
              <a:ext cx="1639400" cy="157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465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86935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714" t="-97674" r="-94286" b="-4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108462" t="-97674" r="-1538" b="-4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714" t="-197674" r="-94286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108462" t="-197674" r="-1538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714" t="-297674" r="-94286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108462" t="-297674" r="-1538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95366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714" t="-407143" r="-9428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3.985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714" t="-453191" r="-94286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3.952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8" name="그림 87">
            <a:extLst>
              <a:ext uri="{FF2B5EF4-FFF2-40B4-BE49-F238E27FC236}">
                <a16:creationId xmlns:a16="http://schemas.microsoft.com/office/drawing/2014/main" id="{5A46B7DE-9834-3FD8-8CB3-CDB7E88DFB3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8615" t="55774" r="27712" b="29419"/>
          <a:stretch>
            <a:fillRect/>
          </a:stretch>
        </p:blipFill>
        <p:spPr>
          <a:xfrm>
            <a:off x="5954867" y="5918054"/>
            <a:ext cx="3356294" cy="521859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3A8A59DD-8FCD-3D51-3796-76F3A284B3C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24302"/>
          <a:stretch>
            <a:fillRect/>
          </a:stretch>
        </p:blipFill>
        <p:spPr>
          <a:xfrm>
            <a:off x="6026343" y="4921928"/>
            <a:ext cx="3284818" cy="996126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9FBF3181-865C-BC93-18D3-42241EA7B85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3681" t="10537" r="30837" b="78014"/>
          <a:stretch>
            <a:fillRect/>
          </a:stretch>
        </p:blipFill>
        <p:spPr>
          <a:xfrm>
            <a:off x="7179476" y="4800993"/>
            <a:ext cx="837020" cy="15065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72C973F-E313-E3EF-704D-D2F62E00BFAD}"/>
              </a:ext>
            </a:extLst>
          </p:cNvPr>
          <p:cNvSpPr txBox="1"/>
          <p:nvPr/>
        </p:nvSpPr>
        <p:spPr>
          <a:xfrm>
            <a:off x="5979255" y="6470181"/>
            <a:ext cx="1557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by Dr. Emre </a:t>
            </a:r>
            <a:r>
              <a:rPr lang="en-US" altLang="ko-KR" sz="1000" dirty="0" err="1"/>
              <a:t>Cosgun</a:t>
            </a:r>
            <a:endParaRPr lang="ko-KR" altLang="en-US" sz="1000" dirty="0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8EDDFC71-7868-3445-A361-DF084CC69AC8}"/>
              </a:ext>
            </a:extLst>
          </p:cNvPr>
          <p:cNvSpPr/>
          <p:nvPr/>
        </p:nvSpPr>
        <p:spPr>
          <a:xfrm>
            <a:off x="5979255" y="4766733"/>
            <a:ext cx="3331899" cy="19799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표 93">
                <a:extLst>
                  <a:ext uri="{FF2B5EF4-FFF2-40B4-BE49-F238E27FC236}">
                    <a16:creationId xmlns:a16="http://schemas.microsoft.com/office/drawing/2014/main" id="{A5A2DFF6-0980-362B-E69B-72415D0448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042060"/>
                  </p:ext>
                </p:extLst>
              </p:nvPr>
            </p:nvGraphicFramePr>
            <p:xfrm>
              <a:off x="9577226" y="4876319"/>
              <a:ext cx="2247683" cy="9366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89697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28993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  <a:gridCol w="728993">
                      <a:extLst>
                        <a:ext uri="{9D8B030D-6E8A-4147-A177-3AD203B41FA5}">
                          <a16:colId xmlns:a16="http://schemas.microsoft.com/office/drawing/2014/main" val="1016596766"/>
                        </a:ext>
                      </a:extLst>
                    </a:gridCol>
                  </a:tblGrid>
                  <a:tr h="20522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0.1M</a:t>
                          </a:r>
                          <a:endParaRPr lang="ko-KR" altLang="en-US" sz="105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Gaussian Fitting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COM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21.22%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5.81%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10.59%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−0.37%</m:t>
                                </m:r>
                              </m:oMath>
                            </m:oMathPara>
                          </a14:m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표 93">
                <a:extLst>
                  <a:ext uri="{FF2B5EF4-FFF2-40B4-BE49-F238E27FC236}">
                    <a16:creationId xmlns:a16="http://schemas.microsoft.com/office/drawing/2014/main" id="{A5A2DFF6-0980-362B-E69B-72415D0448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042060"/>
                  </p:ext>
                </p:extLst>
              </p:nvPr>
            </p:nvGraphicFramePr>
            <p:xfrm>
              <a:off x="9577226" y="4876319"/>
              <a:ext cx="2247683" cy="9366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89697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28993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  <a:gridCol w="728993">
                      <a:extLst>
                        <a:ext uri="{9D8B030D-6E8A-4147-A177-3AD203B41FA5}">
                          <a16:colId xmlns:a16="http://schemas.microsoft.com/office/drawing/2014/main" val="1016596766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b="1" dirty="0"/>
                            <a:t>0.1M</a:t>
                          </a:r>
                          <a:endParaRPr lang="ko-KR" altLang="en-US" sz="105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Gaussian Fitting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COM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844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769" t="-160465" r="-185385" b="-1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110084" t="-160465" r="-102521" b="-1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208333" t="-160465" r="-1667" b="-1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642262"/>
                      </a:ext>
                    </a:extLst>
                  </a:tr>
                  <a:tr h="26668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769" t="-254545" r="-18538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110084" t="-254545" r="-102521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8"/>
                          <a:stretch>
                            <a:fillRect l="-208333" t="-254545" r="-1667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6790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표 94">
                <a:extLst>
                  <a:ext uri="{FF2B5EF4-FFF2-40B4-BE49-F238E27FC236}">
                    <a16:creationId xmlns:a16="http://schemas.microsoft.com/office/drawing/2014/main" id="{F97A7422-3E65-5D23-7076-B0DAE24A24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566810"/>
                  </p:ext>
                </p:extLst>
              </p:nvPr>
            </p:nvGraphicFramePr>
            <p:xfrm>
              <a:off x="9577226" y="5921998"/>
              <a:ext cx="1518687" cy="7944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89696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28991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5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5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6.216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2.877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표 94">
                <a:extLst>
                  <a:ext uri="{FF2B5EF4-FFF2-40B4-BE49-F238E27FC236}">
                    <a16:creationId xmlns:a16="http://schemas.microsoft.com/office/drawing/2014/main" id="{F97A7422-3E65-5D23-7076-B0DAE24A24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566810"/>
                  </p:ext>
                </p:extLst>
              </p:nvPr>
            </p:nvGraphicFramePr>
            <p:xfrm>
              <a:off x="9577226" y="5921998"/>
              <a:ext cx="1518687" cy="7944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89696">
                      <a:extLst>
                        <a:ext uri="{9D8B030D-6E8A-4147-A177-3AD203B41FA5}">
                          <a16:colId xmlns:a16="http://schemas.microsoft.com/office/drawing/2014/main" val="1117749483"/>
                        </a:ext>
                      </a:extLst>
                    </a:gridCol>
                    <a:gridCol w="728991">
                      <a:extLst>
                        <a:ext uri="{9D8B030D-6E8A-4147-A177-3AD203B41FA5}">
                          <a16:colId xmlns:a16="http://schemas.microsoft.com/office/drawing/2014/main" val="2351570198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/>
                            <a:t>GT</a:t>
                          </a:r>
                          <a:endParaRPr lang="ko-KR" altLang="en-US" sz="105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878409"/>
                      </a:ext>
                    </a:extLst>
                  </a:tr>
                  <a:tr h="2565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769" t="-97674" r="-93846" b="-1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6.216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442472"/>
                      </a:ext>
                    </a:extLst>
                  </a:tr>
                  <a:tr h="2864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769" t="-180851" r="-93846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2.877</a:t>
                          </a:r>
                          <a:endParaRPr lang="ko-KR" altLang="en-US" sz="105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1383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7" name="그림 96">
            <a:extLst>
              <a:ext uri="{FF2B5EF4-FFF2-40B4-BE49-F238E27FC236}">
                <a16:creationId xmlns:a16="http://schemas.microsoft.com/office/drawing/2014/main" id="{527201D8-D2CF-A92A-4780-5D03CC19E74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69557" y="4653514"/>
            <a:ext cx="3446713" cy="21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9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3D4795A-5B54-8DFE-1F2F-BF9A1B02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644E7E-43F6-57DA-3958-AF5FFA0A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14" y="1746761"/>
            <a:ext cx="4756070" cy="28672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8E0970-B404-8E70-5C30-1AECFE9E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1" y="1057653"/>
            <a:ext cx="5674518" cy="2122756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A6136318-DD43-9B08-2267-2D0599B09D6F}"/>
              </a:ext>
            </a:extLst>
          </p:cNvPr>
          <p:cNvGrpSpPr/>
          <p:nvPr/>
        </p:nvGrpSpPr>
        <p:grpSpPr>
          <a:xfrm>
            <a:off x="111616" y="3325087"/>
            <a:ext cx="3496213" cy="2879549"/>
            <a:chOff x="141667" y="2711920"/>
            <a:chExt cx="3496213" cy="287954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04E9A6D-4FD1-4B6F-E016-E318EEC18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1529" t="568" r="26157" b="67489"/>
            <a:stretch>
              <a:fillRect/>
            </a:stretch>
          </p:blipFill>
          <p:spPr>
            <a:xfrm>
              <a:off x="141667" y="2711920"/>
              <a:ext cx="3496213" cy="264569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1FBE0A3-6D7E-8026-99B5-3F8CFDA6C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4543" b="59695"/>
            <a:stretch>
              <a:fillRect/>
            </a:stretch>
          </p:blipFill>
          <p:spPr>
            <a:xfrm>
              <a:off x="266937" y="5357611"/>
              <a:ext cx="3274754" cy="233858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AFB918B-3D9C-D1B8-ADE5-7E74DA7ABC59}"/>
              </a:ext>
            </a:extLst>
          </p:cNvPr>
          <p:cNvGrpSpPr/>
          <p:nvPr/>
        </p:nvGrpSpPr>
        <p:grpSpPr>
          <a:xfrm>
            <a:off x="3511640" y="3325087"/>
            <a:ext cx="3295134" cy="2974605"/>
            <a:chOff x="3827132" y="2750096"/>
            <a:chExt cx="3295134" cy="2974605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ADDB3F0-D505-05B2-B7EB-54FF3E533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9833" t="50705" r="21658" b="11937"/>
            <a:stretch>
              <a:fillRect/>
            </a:stretch>
          </p:blipFill>
          <p:spPr>
            <a:xfrm>
              <a:off x="3827132" y="2750096"/>
              <a:ext cx="3295134" cy="260751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E8281E2-CA10-0503-9C58-05CDB221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0564"/>
            <a:stretch>
              <a:fillRect/>
            </a:stretch>
          </p:blipFill>
          <p:spPr>
            <a:xfrm>
              <a:off x="3899281" y="5357611"/>
              <a:ext cx="3138847" cy="36709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5A6723-DD51-B811-C68B-2CFA3862B19D}"/>
              </a:ext>
            </a:extLst>
          </p:cNvPr>
          <p:cNvSpPr txBox="1"/>
          <p:nvPr/>
        </p:nvSpPr>
        <p:spPr>
          <a:xfrm>
            <a:off x="368903" y="46018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PITZ</a:t>
            </a:r>
            <a:endParaRPr lang="ko-KR" altLang="en-US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B2D0726-9C29-DB5A-1C5F-805BA00BCD8B}"/>
              </a:ext>
            </a:extLst>
          </p:cNvPr>
          <p:cNvCxnSpPr>
            <a:cxnSpLocks/>
          </p:cNvCxnSpPr>
          <p:nvPr/>
        </p:nvCxnSpPr>
        <p:spPr>
          <a:xfrm>
            <a:off x="7212357" y="179346"/>
            <a:ext cx="0" cy="65748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BCFE7A-F08D-8041-453A-58001C486FAF}"/>
              </a:ext>
            </a:extLst>
          </p:cNvPr>
          <p:cNvSpPr txBox="1"/>
          <p:nvPr/>
        </p:nvSpPr>
        <p:spPr>
          <a:xfrm>
            <a:off x="7348616" y="4601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Check with Case1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5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D07ADC-7124-90D8-BE5B-4B4AFE53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5F7F0-C737-E81B-C4BD-AA73065BEC7C}"/>
              </a:ext>
            </a:extLst>
          </p:cNvPr>
          <p:cNvSpPr txBox="1"/>
          <p:nvPr/>
        </p:nvSpPr>
        <p:spPr>
          <a:xfrm>
            <a:off x="156692" y="-40002"/>
            <a:ext cx="960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Conclusion</a:t>
            </a:r>
            <a:endParaRPr lang="ko-KR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67AEB-1312-7E06-789B-43585678DCCA}"/>
                  </a:ext>
                </a:extLst>
              </p:cNvPr>
              <p:cNvSpPr txBox="1"/>
              <p:nvPr/>
            </p:nvSpPr>
            <p:spPr>
              <a:xfrm>
                <a:off x="206587" y="861209"/>
                <a:ext cx="11531600" cy="4436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Beamlets are emittance-dominated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b="1" dirty="0"/>
                  <a:t>), </a:t>
                </a:r>
                <a:r>
                  <a:rPr lang="en-US" altLang="ko-KR" dirty="0"/>
                  <a:t>allowing slit-to-screen tracking to be used even under space charge effect condition.</a:t>
                </a:r>
              </a:p>
              <a:p>
                <a:pPr>
                  <a:lnSpc>
                    <a:spcPct val="200000"/>
                  </a:lnSpc>
                </a:pPr>
                <a:endParaRPr lang="en-US" altLang="ko-KR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Gaussian fitting and COM give similar results when beamlet occupancy ( # of counted bins) is sufficient, while Gaussian fitting becomes unstable for sparsely populated beamlets.</a:t>
                </a:r>
              </a:p>
              <a:p>
                <a:pPr>
                  <a:lnSpc>
                    <a:spcPct val="200000"/>
                  </a:lnSpc>
                </a:pPr>
                <a:r>
                  <a:rPr lang="ko-KR" altLang="en-US" dirty="0"/>
                  <a:t>→ </a:t>
                </a:r>
                <a:r>
                  <a:rPr lang="en-US" altLang="ko-KR" dirty="0"/>
                  <a:t>Further study is needed to optimize the angular reconstruction method. (Gaussian fitting / COM / others)</a:t>
                </a:r>
              </a:p>
              <a:p>
                <a:pPr>
                  <a:lnSpc>
                    <a:spcPct val="200000"/>
                  </a:lnSpc>
                </a:pPr>
                <a:endParaRPr lang="en-US" altLang="ko-KR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Reconstruction error varies with the # of macroparticles and eventually reaches saturation.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ko-KR" altLang="en-US" dirty="0"/>
                  <a:t>→ </a:t>
                </a:r>
                <a:r>
                  <a:rPr lang="en-US" altLang="ko-KR" dirty="0"/>
                  <a:t>Additional study is required to identify the dominant source of macroparticle dependent error.</a:t>
                </a:r>
                <a:endParaRPr lang="ko-KR" alt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67AEB-1312-7E06-789B-43585678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7" y="861209"/>
                <a:ext cx="11531600" cy="4436151"/>
              </a:xfrm>
              <a:prstGeom prst="rect">
                <a:avLst/>
              </a:prstGeom>
              <a:blipFill>
                <a:blip r:embed="rId2"/>
                <a:stretch>
                  <a:fillRect l="-476" r="-317" b="-1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984766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테마1" id="{BBF6413B-AEB7-4851-9AC8-595B5000B932}" vid="{EC336A5A-E777-46BB-BC9F-9833FD64B1A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1047</TotalTime>
  <Words>471</Words>
  <Application>Microsoft Office PowerPoint</Application>
  <PresentationFormat>와이드스크린</PresentationFormat>
  <Paragraphs>145</Paragraphs>
  <Slides>10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Cambria Math</vt:lpstr>
      <vt:lpstr>테마1</vt:lpstr>
      <vt:lpstr>Virtual Pepper-Pot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4</cp:revision>
  <dcterms:created xsi:type="dcterms:W3CDTF">2026-05-06T12:21:05Z</dcterms:created>
  <dcterms:modified xsi:type="dcterms:W3CDTF">2026-05-07T07:19:05Z</dcterms:modified>
</cp:coreProperties>
</file>